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143"/>
  </p:notesMasterIdLst>
  <p:handoutMasterIdLst>
    <p:handoutMasterId r:id="rId144"/>
  </p:handoutMasterIdLst>
  <p:sldIdLst>
    <p:sldId id="256" r:id="rId2"/>
    <p:sldId id="363" r:id="rId3"/>
    <p:sldId id="264" r:id="rId4"/>
    <p:sldId id="259" r:id="rId5"/>
    <p:sldId id="260" r:id="rId6"/>
    <p:sldId id="412" r:id="rId7"/>
    <p:sldId id="405" r:id="rId8"/>
    <p:sldId id="406" r:id="rId9"/>
    <p:sldId id="413" r:id="rId10"/>
    <p:sldId id="414" r:id="rId11"/>
    <p:sldId id="415" r:id="rId12"/>
    <p:sldId id="416" r:id="rId13"/>
    <p:sldId id="417" r:id="rId14"/>
    <p:sldId id="418" r:id="rId15"/>
    <p:sldId id="420" r:id="rId16"/>
    <p:sldId id="367" r:id="rId17"/>
    <p:sldId id="421" r:id="rId18"/>
    <p:sldId id="368" r:id="rId19"/>
    <p:sldId id="369" r:id="rId20"/>
    <p:sldId id="422" r:id="rId21"/>
    <p:sldId id="266" r:id="rId22"/>
    <p:sldId id="450" r:id="rId23"/>
    <p:sldId id="267" r:id="rId24"/>
    <p:sldId id="376" r:id="rId25"/>
    <p:sldId id="268" r:id="rId26"/>
    <p:sldId id="451" r:id="rId27"/>
    <p:sldId id="270" r:id="rId28"/>
    <p:sldId id="453" r:id="rId29"/>
    <p:sldId id="470" r:id="rId30"/>
    <p:sldId id="452" r:id="rId31"/>
    <p:sldId id="471" r:id="rId32"/>
    <p:sldId id="454" r:id="rId33"/>
    <p:sldId id="455" r:id="rId34"/>
    <p:sldId id="300" r:id="rId35"/>
    <p:sldId id="456" r:id="rId36"/>
    <p:sldId id="457" r:id="rId37"/>
    <p:sldId id="426" r:id="rId38"/>
    <p:sldId id="427" r:id="rId39"/>
    <p:sldId id="370" r:id="rId40"/>
    <p:sldId id="423" r:id="rId41"/>
    <p:sldId id="458" r:id="rId42"/>
    <p:sldId id="459" r:id="rId43"/>
    <p:sldId id="460" r:id="rId44"/>
    <p:sldId id="461" r:id="rId45"/>
    <p:sldId id="462" r:id="rId46"/>
    <p:sldId id="463" r:id="rId47"/>
    <p:sldId id="464" r:id="rId48"/>
    <p:sldId id="465" r:id="rId49"/>
    <p:sldId id="469" r:id="rId50"/>
    <p:sldId id="473" r:id="rId51"/>
    <p:sldId id="472" r:id="rId52"/>
    <p:sldId id="467" r:id="rId53"/>
    <p:sldId id="474" r:id="rId54"/>
    <p:sldId id="475" r:id="rId55"/>
    <p:sldId id="476" r:id="rId56"/>
    <p:sldId id="477" r:id="rId57"/>
    <p:sldId id="478" r:id="rId58"/>
    <p:sldId id="479" r:id="rId59"/>
    <p:sldId id="379" r:id="rId60"/>
    <p:sldId id="424" r:id="rId61"/>
    <p:sldId id="480" r:id="rId62"/>
    <p:sldId id="481" r:id="rId63"/>
    <p:sldId id="482" r:id="rId64"/>
    <p:sldId id="483" r:id="rId65"/>
    <p:sldId id="484" r:id="rId66"/>
    <p:sldId id="485" r:id="rId67"/>
    <p:sldId id="486" r:id="rId68"/>
    <p:sldId id="487" r:id="rId69"/>
    <p:sldId id="488" r:id="rId70"/>
    <p:sldId id="489" r:id="rId71"/>
    <p:sldId id="490" r:id="rId72"/>
    <p:sldId id="491" r:id="rId73"/>
    <p:sldId id="492" r:id="rId74"/>
    <p:sldId id="493" r:id="rId75"/>
    <p:sldId id="494" r:id="rId76"/>
    <p:sldId id="495" r:id="rId77"/>
    <p:sldId id="496" r:id="rId78"/>
    <p:sldId id="429" r:id="rId79"/>
    <p:sldId id="388" r:id="rId80"/>
    <p:sldId id="425" r:id="rId81"/>
    <p:sldId id="498" r:id="rId82"/>
    <p:sldId id="497" r:id="rId83"/>
    <p:sldId id="520" r:id="rId84"/>
    <p:sldId id="521" r:id="rId85"/>
    <p:sldId id="522" r:id="rId86"/>
    <p:sldId id="523" r:id="rId87"/>
    <p:sldId id="502" r:id="rId88"/>
    <p:sldId id="331" r:id="rId89"/>
    <p:sldId id="441" r:id="rId90"/>
    <p:sldId id="349" r:id="rId91"/>
    <p:sldId id="411" r:id="rId92"/>
    <p:sldId id="443" r:id="rId93"/>
    <p:sldId id="444" r:id="rId94"/>
    <p:sldId id="445" r:id="rId95"/>
    <p:sldId id="446" r:id="rId96"/>
    <p:sldId id="447" r:id="rId97"/>
    <p:sldId id="448" r:id="rId98"/>
    <p:sldId id="527" r:id="rId99"/>
    <p:sldId id="524" r:id="rId100"/>
    <p:sldId id="525" r:id="rId101"/>
    <p:sldId id="526" r:id="rId102"/>
    <p:sldId id="449" r:id="rId103"/>
    <p:sldId id="360" r:id="rId104"/>
    <p:sldId id="503" r:id="rId105"/>
    <p:sldId id="504" r:id="rId106"/>
    <p:sldId id="335" r:id="rId107"/>
    <p:sldId id="336" r:id="rId108"/>
    <p:sldId id="436" r:id="rId109"/>
    <p:sldId id="430" r:id="rId110"/>
    <p:sldId id="395" r:id="rId111"/>
    <p:sldId id="431" r:id="rId112"/>
    <p:sldId id="505" r:id="rId113"/>
    <p:sldId id="506" r:id="rId114"/>
    <p:sldId id="528" r:id="rId115"/>
    <p:sldId id="529" r:id="rId116"/>
    <p:sldId id="530" r:id="rId117"/>
    <p:sldId id="531" r:id="rId118"/>
    <p:sldId id="509" r:id="rId119"/>
    <p:sldId id="398" r:id="rId120"/>
    <p:sldId id="401" r:id="rId121"/>
    <p:sldId id="442" r:id="rId122"/>
    <p:sldId id="348" r:id="rId123"/>
    <p:sldId id="510" r:id="rId124"/>
    <p:sldId id="515" r:id="rId125"/>
    <p:sldId id="516" r:id="rId126"/>
    <p:sldId id="532" r:id="rId127"/>
    <p:sldId id="514" r:id="rId128"/>
    <p:sldId id="511" r:id="rId129"/>
    <p:sldId id="534" r:id="rId130"/>
    <p:sldId id="535" r:id="rId131"/>
    <p:sldId id="512" r:id="rId132"/>
    <p:sldId id="517" r:id="rId133"/>
    <p:sldId id="533" r:id="rId134"/>
    <p:sldId id="536" r:id="rId135"/>
    <p:sldId id="351" r:id="rId136"/>
    <p:sldId id="519" r:id="rId137"/>
    <p:sldId id="518" r:id="rId138"/>
    <p:sldId id="432" r:id="rId139"/>
    <p:sldId id="402" r:id="rId140"/>
    <p:sldId id="437" r:id="rId141"/>
    <p:sldId id="438" r:id="rId1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DF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6"/>
    <p:restoredTop sz="80695"/>
  </p:normalViewPr>
  <p:slideViewPr>
    <p:cSldViewPr snapToGrid="0" snapToObjects="1">
      <p:cViewPr>
        <p:scale>
          <a:sx n="73" d="100"/>
          <a:sy n="73" d="100"/>
        </p:scale>
        <p:origin x="1152" y="88"/>
      </p:cViewPr>
      <p:guideLst/>
    </p:cSldViewPr>
  </p:slideViewPr>
  <p:notesTextViewPr>
    <p:cViewPr>
      <p:scale>
        <a:sx n="85" d="100"/>
        <a:sy n="85" d="100"/>
      </p:scale>
      <p:origin x="0" y="0"/>
    </p:cViewPr>
  </p:notesTextViewPr>
  <p:sorterViewPr>
    <p:cViewPr>
      <p:scale>
        <a:sx n="184" d="100"/>
        <a:sy n="184"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notesMaster" Target="notesMasters/notesMaster1.xml"/><Relationship Id="rId144" Type="http://schemas.openxmlformats.org/officeDocument/2006/relationships/handoutMaster" Target="handoutMasters/handoutMaster1.xml"/><Relationship Id="rId145" Type="http://schemas.openxmlformats.org/officeDocument/2006/relationships/presProps" Target="presProps.xml"/><Relationship Id="rId146" Type="http://schemas.openxmlformats.org/officeDocument/2006/relationships/viewProps" Target="viewProps.xml"/><Relationship Id="rId147" Type="http://schemas.openxmlformats.org/officeDocument/2006/relationships/theme" Target="theme/theme1.xml"/><Relationship Id="rId1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14535D-627B-2144-A10D-16A4FE9559B2}" type="datetimeFigureOut">
              <a:rPr lang="en-US" smtClean="0"/>
              <a:t>3/28/17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B44137-EA93-2B4A-BE5E-D83272F144CF}" type="slidenum">
              <a:rPr lang="en-US" smtClean="0"/>
              <a:t>‹#›</a:t>
            </a:fld>
            <a:endParaRPr lang="en-US"/>
          </a:p>
        </p:txBody>
      </p:sp>
    </p:spTree>
    <p:extLst>
      <p:ext uri="{BB962C8B-B14F-4D97-AF65-F5344CB8AC3E}">
        <p14:creationId xmlns:p14="http://schemas.microsoft.com/office/powerpoint/2010/main" val="1693237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FB392-CFA5-D94F-A882-243AC3C93009}" type="datetimeFigureOut">
              <a:rPr lang="en-US" smtClean="0"/>
              <a:t>3/28/17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CF33E-9A4F-DC43-BEB4-18EC813BF4E4}" type="slidenum">
              <a:rPr lang="en-US" smtClean="0"/>
              <a:t>‹#›</a:t>
            </a:fld>
            <a:endParaRPr lang="en-US"/>
          </a:p>
        </p:txBody>
      </p:sp>
    </p:spTree>
    <p:extLst>
      <p:ext uri="{BB962C8B-B14F-4D97-AF65-F5344CB8AC3E}">
        <p14:creationId xmlns:p14="http://schemas.microsoft.com/office/powerpoint/2010/main" val="1178092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a:t>
            </a:fld>
            <a:endParaRPr lang="en-US"/>
          </a:p>
        </p:txBody>
      </p:sp>
    </p:spTree>
    <p:extLst>
      <p:ext uri="{BB962C8B-B14F-4D97-AF65-F5344CB8AC3E}">
        <p14:creationId xmlns:p14="http://schemas.microsoft.com/office/powerpoint/2010/main" val="20015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we will use the </a:t>
            </a:r>
            <a:r>
              <a:rPr lang="en-US" sz="1200" b="1" i="1" u="sng" kern="1200" dirty="0" smtClean="0">
                <a:solidFill>
                  <a:schemeClr val="tx1"/>
                </a:solidFill>
                <a:effectLst/>
                <a:latin typeface="+mn-lt"/>
                <a:ea typeface="+mn-ea"/>
                <a:cs typeface="+mn-cs"/>
              </a:rPr>
              <a:t>Give One-Get One Graphic Organizer</a:t>
            </a:r>
            <a:r>
              <a:rPr lang="en-US" sz="1200" i="1" kern="1200" dirty="0" smtClean="0">
                <a:solidFill>
                  <a:schemeClr val="tx1"/>
                </a:solidFill>
                <a:effectLst/>
                <a:latin typeface="+mn-lt"/>
                <a:ea typeface="+mn-ea"/>
                <a:cs typeface="+mn-cs"/>
              </a:rPr>
              <a:t> to review the Constructive Conversation Skills. Turn </a:t>
            </a:r>
            <a:r>
              <a:rPr lang="en-US" sz="1200" i="1" kern="1200" smtClean="0">
                <a:solidFill>
                  <a:schemeClr val="tx1"/>
                </a:solidFill>
                <a:effectLst/>
                <a:latin typeface="+mn-lt"/>
                <a:ea typeface="+mn-ea"/>
                <a:cs typeface="+mn-cs"/>
              </a:rPr>
              <a:t>your paper </a:t>
            </a:r>
            <a:r>
              <a:rPr lang="en-US" sz="1200" i="1" kern="1200" dirty="0" smtClean="0">
                <a:solidFill>
                  <a:schemeClr val="tx1"/>
                </a:solidFill>
                <a:effectLst/>
                <a:latin typeface="+mn-lt"/>
                <a:ea typeface="+mn-ea"/>
                <a:cs typeface="+mn-cs"/>
              </a:rPr>
              <a:t>over.  We will review the directions for the Give One-Get One Protocol as I model how to do it with a different prompt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a:t>
            </a:fld>
            <a:endParaRPr lang="en-US"/>
          </a:p>
        </p:txBody>
      </p:sp>
    </p:spTree>
    <p:extLst>
      <p:ext uri="{BB962C8B-B14F-4D97-AF65-F5344CB8AC3E}">
        <p14:creationId xmlns:p14="http://schemas.microsoft.com/office/powerpoint/2010/main" val="3893073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Debrief the Non-Model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Non-Model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and CLARIFY.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a reference.</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can you expand </a:t>
            </a:r>
            <a:r>
              <a:rPr lang="en-US" sz="1200" b="1" i="1" kern="1200" dirty="0" smtClean="0">
                <a:solidFill>
                  <a:schemeClr val="tx1"/>
                </a:solidFill>
                <a:effectLst/>
                <a:latin typeface="+mn-lt"/>
                <a:ea typeface="+mn-ea"/>
                <a:cs typeface="+mn-cs"/>
              </a:rPr>
              <a:t>noun phrases</a:t>
            </a:r>
            <a:r>
              <a:rPr lang="en-US" sz="1200" i="1" kern="1200" dirty="0" smtClean="0">
                <a:solidFill>
                  <a:schemeClr val="tx1"/>
                </a:solidFill>
                <a:effectLst/>
                <a:latin typeface="+mn-lt"/>
                <a:ea typeface="+mn-ea"/>
                <a:cs typeface="+mn-cs"/>
              </a:rPr>
              <a:t> to add details? What adjectives or other details would you add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Use your think time. Now, turn and talk to your partner.</a:t>
            </a:r>
            <a:r>
              <a:rPr lang="en-US" sz="1200" kern="1200" dirty="0" smtClean="0">
                <a:solidFill>
                  <a:schemeClr val="tx1"/>
                </a:solidFill>
                <a:effectLst/>
                <a:latin typeface="+mn-lt"/>
                <a:ea typeface="+mn-ea"/>
                <a:cs typeface="+mn-cs"/>
              </a:rPr>
              <a:t> Have one or two students share out.</a:t>
            </a:r>
            <a:r>
              <a:rPr lang="en-US" sz="1200" kern="1200" cap="all"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104</a:t>
            </a:fld>
            <a:endParaRPr lang="en-US"/>
          </a:p>
        </p:txBody>
      </p:sp>
    </p:spTree>
    <p:extLst>
      <p:ext uri="{BB962C8B-B14F-4D97-AF65-F5344CB8AC3E}">
        <p14:creationId xmlns:p14="http://schemas.microsoft.com/office/powerpoint/2010/main" val="205076998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Debrief the Non-Model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Non-Model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and </a:t>
            </a:r>
            <a:r>
              <a:rPr lang="en-US" sz="1200" b="1" kern="1200" dirty="0" err="1" smtClean="0">
                <a:solidFill>
                  <a:schemeClr val="tx1"/>
                </a:solidFill>
                <a:effectLst/>
                <a:latin typeface="+mn-lt"/>
                <a:ea typeface="+mn-ea"/>
                <a:cs typeface="+mn-cs"/>
              </a:rPr>
              <a:t>CLARIFY.</a:t>
            </a:r>
            <a:r>
              <a:rPr lang="en-US" sz="1200" i="1" kern="1200" dirty="0" err="1" smtClean="0">
                <a:solidFill>
                  <a:schemeClr val="tx1"/>
                </a:solidFill>
                <a:effectLst/>
                <a:latin typeface="+mn-lt"/>
                <a:ea typeface="+mn-ea"/>
                <a:cs typeface="+mn-cs"/>
              </a:rPr>
              <a:t>How</a:t>
            </a:r>
            <a:r>
              <a:rPr lang="en-US" sz="1200" i="1" kern="1200" dirty="0" smtClean="0">
                <a:solidFill>
                  <a:schemeClr val="tx1"/>
                </a:solidFill>
                <a:effectLst/>
                <a:latin typeface="+mn-lt"/>
                <a:ea typeface="+mn-ea"/>
                <a:cs typeface="+mn-cs"/>
              </a:rPr>
              <a:t> can you expand </a:t>
            </a:r>
            <a:r>
              <a:rPr lang="en-US" sz="1200" b="1" i="1" kern="1200" dirty="0" smtClean="0">
                <a:solidFill>
                  <a:schemeClr val="tx1"/>
                </a:solidFill>
                <a:effectLst/>
                <a:latin typeface="+mn-lt"/>
                <a:ea typeface="+mn-ea"/>
                <a:cs typeface="+mn-cs"/>
              </a:rPr>
              <a:t>noun phrases</a:t>
            </a:r>
            <a:r>
              <a:rPr lang="en-US" sz="1200" i="1" kern="1200" dirty="0" smtClean="0">
                <a:solidFill>
                  <a:schemeClr val="tx1"/>
                </a:solidFill>
                <a:effectLst/>
                <a:latin typeface="+mn-lt"/>
                <a:ea typeface="+mn-ea"/>
                <a:cs typeface="+mn-cs"/>
              </a:rPr>
              <a:t> to add details? What adjectives or other details would you add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Use your think time. Now, turn and talk to your partner.</a:t>
            </a:r>
            <a:r>
              <a:rPr lang="en-US" sz="1200" kern="1200" dirty="0" smtClean="0">
                <a:solidFill>
                  <a:schemeClr val="tx1"/>
                </a:solidFill>
                <a:effectLst/>
                <a:latin typeface="+mn-lt"/>
                <a:ea typeface="+mn-ea"/>
                <a:cs typeface="+mn-cs"/>
              </a:rPr>
              <a:t> Have one or two students share out.</a:t>
            </a:r>
            <a:r>
              <a:rPr lang="en-US" sz="1200" kern="1200" cap="all"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105</a:t>
            </a:fld>
            <a:endParaRPr lang="en-US"/>
          </a:p>
        </p:txBody>
      </p:sp>
    </p:spTree>
    <p:extLst>
      <p:ext uri="{BB962C8B-B14F-4D97-AF65-F5344CB8AC3E}">
        <p14:creationId xmlns:p14="http://schemas.microsoft.com/office/powerpoint/2010/main" val="19053426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Visual Text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Organize students into quads and distribute the </a:t>
            </a:r>
            <a:r>
              <a:rPr lang="en-US" sz="1200" b="1" u="sng" kern="1200" dirty="0" smtClean="0">
                <a:solidFill>
                  <a:schemeClr val="tx1"/>
                </a:solidFill>
                <a:effectLst/>
                <a:latin typeface="+mn-lt"/>
                <a:ea typeface="+mn-ea"/>
                <a:cs typeface="+mn-cs"/>
              </a:rPr>
              <a:t>Conversation Pattern Game Cards</a:t>
            </a:r>
            <a:r>
              <a:rPr lang="en-US" sz="1200" i="1" kern="1200" dirty="0" smtClean="0">
                <a:solidFill>
                  <a:schemeClr val="tx1"/>
                </a:solidFill>
                <a:effectLst/>
                <a:latin typeface="+mn-lt"/>
                <a:ea typeface="+mn-ea"/>
                <a:cs typeface="+mn-cs"/>
              </a:rPr>
              <a:t>. Now you are going to play the Constructive Conversation Game. Your conversations will focus on the skills of </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using the visual text. You will be in a group of four. Each of you will have one card for your initial idea and 3 cards to cite details as you follow the Conversation Pattern. You will take turns sharing in a Round Robin fashion until all cards have been played. Remember to follow our </a:t>
            </a:r>
            <a:r>
              <a:rPr lang="en-US" sz="1200" b="1" i="1" u="sng" kern="1200" dirty="0" smtClean="0">
                <a:solidFill>
                  <a:schemeClr val="tx1"/>
                </a:solidFill>
                <a:effectLst/>
                <a:latin typeface="+mn-lt"/>
                <a:ea typeface="+mn-ea"/>
                <a:cs typeface="+mn-cs"/>
              </a:rPr>
              <a:t>Constructive Conversation Norms</a:t>
            </a:r>
            <a:r>
              <a:rPr lang="en-US" sz="1200" i="1" kern="1200" dirty="0" smtClean="0">
                <a:solidFill>
                  <a:schemeClr val="tx1"/>
                </a:solidFill>
                <a:effectLst/>
                <a:latin typeface="+mn-lt"/>
                <a:ea typeface="+mn-ea"/>
                <a:cs typeface="+mn-cs"/>
              </a:rPr>
              <a:t> and use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Constructive Conversations Listening Task Poster</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Begin by stating your idea. Cite details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your ideas. Remember to use the Conversation Pattern.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Prompt: What do you notice in the visual text?  Cite details to CLARIFY your ideas.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106</a:t>
            </a:fld>
            <a:endParaRPr lang="en-US"/>
          </a:p>
        </p:txBody>
      </p:sp>
    </p:spTree>
    <p:extLst>
      <p:ext uri="{BB962C8B-B14F-4D97-AF65-F5344CB8AC3E}">
        <p14:creationId xmlns:p14="http://schemas.microsoft.com/office/powerpoint/2010/main" val="132453552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Visual Text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Prompt: What do you notice in the visual text?  Cite details to CLARIFY your ideas.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107</a:t>
            </a:fld>
            <a:endParaRPr lang="en-US"/>
          </a:p>
        </p:txBody>
      </p:sp>
    </p:spTree>
    <p:extLst>
      <p:ext uri="{BB962C8B-B14F-4D97-AF65-F5344CB8AC3E}">
        <p14:creationId xmlns:p14="http://schemas.microsoft.com/office/powerpoint/2010/main" val="764700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 you notice in</a:t>
            </a:r>
            <a:r>
              <a:rPr lang="en-US" sz="1200" b="1" kern="1200" baseline="0" dirty="0" smtClean="0">
                <a:solidFill>
                  <a:schemeClr val="tx1"/>
                </a:solidFill>
                <a:effectLst/>
                <a:latin typeface="+mn-lt"/>
                <a:ea typeface="+mn-ea"/>
                <a:cs typeface="+mn-cs"/>
              </a:rPr>
              <a:t> the visual text? Cite details to CLARIFY your ideas.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108</a:t>
            </a:fld>
            <a:endParaRPr lang="en-US"/>
          </a:p>
        </p:txBody>
      </p:sp>
    </p:spTree>
    <p:extLst>
      <p:ext uri="{BB962C8B-B14F-4D97-AF65-F5344CB8AC3E}">
        <p14:creationId xmlns:p14="http://schemas.microsoft.com/office/powerpoint/2010/main" val="118003738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109</a:t>
            </a:fld>
            <a:endParaRPr lang="en-US"/>
          </a:p>
        </p:txBody>
      </p:sp>
    </p:spTree>
    <p:extLst>
      <p:ext uri="{BB962C8B-B14F-4D97-AF65-F5344CB8AC3E}">
        <p14:creationId xmlns:p14="http://schemas.microsoft.com/office/powerpoint/2010/main" val="83833959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110</a:t>
            </a:fld>
            <a:endParaRPr lang="en-US"/>
          </a:p>
        </p:txBody>
      </p:sp>
    </p:spTree>
    <p:extLst>
      <p:ext uri="{BB962C8B-B14F-4D97-AF65-F5344CB8AC3E}">
        <p14:creationId xmlns:p14="http://schemas.microsoft.com/office/powerpoint/2010/main" val="180989952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111</a:t>
            </a:fld>
            <a:endParaRPr lang="en-US"/>
          </a:p>
        </p:txBody>
      </p:sp>
    </p:spTree>
    <p:extLst>
      <p:ext uri="{BB962C8B-B14F-4D97-AF65-F5344CB8AC3E}">
        <p14:creationId xmlns:p14="http://schemas.microsoft.com/office/powerpoint/2010/main" val="3248116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review the Constructive Conversation Skills-</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we say what we think or notice about something. When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we make our ideas clearer for ourselves and our partners.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each other’s ideas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During conversations, remember to follow our conversation norms (point to poster).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112</a:t>
            </a:fld>
            <a:endParaRPr lang="en-US"/>
          </a:p>
        </p:txBody>
      </p:sp>
    </p:spTree>
    <p:extLst>
      <p:ext uri="{BB962C8B-B14F-4D97-AF65-F5344CB8AC3E}">
        <p14:creationId xmlns:p14="http://schemas.microsoft.com/office/powerpoint/2010/main" val="14734819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Which conversation norm will help us to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Turn and talk to your partner. </a:t>
            </a:r>
            <a:r>
              <a:rPr lang="en-US" sz="1200" kern="1200" dirty="0" smtClean="0">
                <a:solidFill>
                  <a:schemeClr val="tx1"/>
                </a:solidFill>
                <a:effectLst/>
                <a:latin typeface="+mn-lt"/>
                <a:ea typeface="+mn-ea"/>
                <a:cs typeface="+mn-cs"/>
              </a:rPr>
              <a:t>Give students 1 minute to talk to a partner.</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Affirm all responses and say:</a:t>
            </a:r>
            <a:r>
              <a:rPr lang="en-US" sz="1200" i="1" kern="1200" dirty="0" smtClean="0">
                <a:solidFill>
                  <a:schemeClr val="tx1"/>
                </a:solidFill>
                <a:effectLst/>
                <a:latin typeface="+mn-lt"/>
                <a:ea typeface="+mn-ea"/>
                <a:cs typeface="+mn-cs"/>
              </a:rPr>
              <a:t> I heard many of you say that you would “Use the language of the skill” (point to poster) to speak in complete sentences as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We will use prompt and response starters to help us.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113</a:t>
            </a:fld>
            <a:endParaRPr lang="en-US"/>
          </a:p>
        </p:txBody>
      </p:sp>
    </p:spTree>
    <p:extLst>
      <p:ext uri="{BB962C8B-B14F-4D97-AF65-F5344CB8AC3E}">
        <p14:creationId xmlns:p14="http://schemas.microsoft.com/office/powerpoint/2010/main" val="331895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The first step is, “Think about the prompt.” The prompt is: </a:t>
            </a:r>
            <a:r>
              <a:rPr lang="en-US" sz="1200" b="1" i="1" kern="1200" dirty="0" smtClean="0">
                <a:solidFill>
                  <a:schemeClr val="tx1"/>
                </a:solidFill>
                <a:effectLst/>
                <a:latin typeface="+mn-lt"/>
                <a:ea typeface="+mn-ea"/>
                <a:cs typeface="+mn-cs"/>
              </a:rPr>
              <a:t>What do you know about the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Constructive Conversation Skills?</a:t>
            </a:r>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What does it look like and sound like when you use them.</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p>
          <a:p>
            <a:endParaRPr lang="en-US" sz="1200" b="1"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Teacher Think</a:t>
            </a:r>
            <a:r>
              <a:rPr lang="en-US" sz="1200" b="1" i="0" kern="1200" baseline="0" dirty="0" smtClean="0">
                <a:solidFill>
                  <a:schemeClr val="tx1"/>
                </a:solidFill>
                <a:effectLst/>
                <a:latin typeface="+mn-lt"/>
                <a:ea typeface="+mn-ea"/>
                <a:cs typeface="+mn-cs"/>
              </a:rPr>
              <a:t> Aloud</a:t>
            </a:r>
            <a:endParaRPr lang="en-US" sz="1200" b="1" i="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68880510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114</a:t>
            </a:fld>
            <a:endParaRPr lang="en-US"/>
          </a:p>
        </p:txBody>
      </p:sp>
    </p:spTree>
    <p:extLst>
      <p:ext uri="{BB962C8B-B14F-4D97-AF65-F5344CB8AC3E}">
        <p14:creationId xmlns:p14="http://schemas.microsoft.com/office/powerpoint/2010/main" val="20318585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we </a:t>
            </a:r>
            <a:r>
              <a:rPr lang="en-US" sz="1200" b="1" i="1" kern="1200" dirty="0" smtClean="0">
                <a:solidFill>
                  <a:schemeClr val="tx1"/>
                </a:solidFill>
                <a:effectLst/>
                <a:latin typeface="+mn-lt"/>
                <a:ea typeface="+mn-ea"/>
                <a:cs typeface="+mn-cs"/>
              </a:rPr>
              <a:t>build on</a:t>
            </a:r>
            <a:r>
              <a:rPr lang="en-US" sz="1200" i="1" kern="1200" dirty="0" smtClean="0">
                <a:solidFill>
                  <a:schemeClr val="tx1"/>
                </a:solidFill>
                <a:effectLst/>
                <a:latin typeface="+mn-lt"/>
                <a:ea typeface="+mn-ea"/>
                <a:cs typeface="+mn-cs"/>
              </a:rPr>
              <a:t> 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115</a:t>
            </a:fld>
            <a:endParaRPr lang="en-US"/>
          </a:p>
        </p:txBody>
      </p:sp>
    </p:spTree>
    <p:extLst>
      <p:ext uri="{BB962C8B-B14F-4D97-AF65-F5344CB8AC3E}">
        <p14:creationId xmlns:p14="http://schemas.microsoft.com/office/powerpoint/2010/main" val="132447061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we </a:t>
            </a:r>
            <a:r>
              <a:rPr lang="en-US" sz="1200" b="1" i="1" kern="1200" dirty="0" smtClean="0">
                <a:solidFill>
                  <a:schemeClr val="tx1"/>
                </a:solidFill>
                <a:effectLst/>
                <a:latin typeface="+mn-lt"/>
                <a:ea typeface="+mn-ea"/>
                <a:cs typeface="+mn-cs"/>
              </a:rPr>
              <a:t>prompt </a:t>
            </a:r>
            <a:r>
              <a:rPr lang="en-US" sz="1200" i="1" kern="1200" dirty="0" smtClean="0">
                <a:solidFill>
                  <a:schemeClr val="tx1"/>
                </a:solidFill>
                <a:effectLst/>
                <a:latin typeface="+mn-lt"/>
                <a:ea typeface="+mn-ea"/>
                <a:cs typeface="+mn-cs"/>
              </a:rPr>
              <a:t>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116</a:t>
            </a:fld>
            <a:endParaRPr lang="en-US"/>
          </a:p>
        </p:txBody>
      </p:sp>
    </p:spTree>
    <p:extLst>
      <p:ext uri="{BB962C8B-B14F-4D97-AF65-F5344CB8AC3E}">
        <p14:creationId xmlns:p14="http://schemas.microsoft.com/office/powerpoint/2010/main" val="19212323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Teacher Think Aloud</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117</a:t>
            </a:fld>
            <a:endParaRPr lang="en-US"/>
          </a:p>
        </p:txBody>
      </p:sp>
    </p:spTree>
    <p:extLst>
      <p:ext uri="{BB962C8B-B14F-4D97-AF65-F5344CB8AC3E}">
        <p14:creationId xmlns:p14="http://schemas.microsoft.com/office/powerpoint/2010/main" val="81858156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Today you are going to engage in a Constructive Conversation for the Skills-</a:t>
            </a:r>
            <a:r>
              <a:rPr lang="en-US" sz="1200" b="1" i="1" kern="1200" dirty="0" smtClean="0">
                <a:solidFill>
                  <a:schemeClr val="tx1"/>
                </a:solidFill>
                <a:effectLst/>
                <a:latin typeface="+mn-lt"/>
                <a:ea typeface="+mn-ea"/>
                <a:cs typeface="+mn-cs"/>
              </a:rPr>
              <a:t>CREATE and CLARIFY</a:t>
            </a:r>
            <a:r>
              <a:rPr lang="en-US" sz="1200" i="1" kern="1200" dirty="0" smtClean="0">
                <a:solidFill>
                  <a:schemeClr val="tx1"/>
                </a:solidFill>
                <a:effectLst/>
                <a:latin typeface="+mn-lt"/>
                <a:ea typeface="+mn-ea"/>
                <a:cs typeface="+mn-cs"/>
              </a:rPr>
              <a:t> using an Infographic. Do your best to follow the Conversation Pattern as you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your ideas.</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 You will use the </a:t>
            </a:r>
            <a:r>
              <a:rPr lang="en-US" sz="1200" b="1" u="sng" kern="1200" dirty="0" smtClean="0">
                <a:solidFill>
                  <a:schemeClr val="tx1"/>
                </a:solidFill>
                <a:effectLst/>
                <a:latin typeface="+mn-lt"/>
                <a:ea typeface="+mn-ea"/>
                <a:cs typeface="+mn-cs"/>
              </a:rPr>
              <a:t>Conversation Pattern Guide</a:t>
            </a:r>
            <a:r>
              <a:rPr lang="en-US" sz="1200" b="1" i="1" u="sng"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to remind you of the pattern. Let’s review the prompt and response starters that you may use to help you during your conversations and add them to our Conversation Pattern Guides.</a:t>
            </a:r>
            <a:r>
              <a:rPr lang="en-US" sz="1200" kern="1200" dirty="0" smtClean="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118</a:t>
            </a:fld>
            <a:endParaRPr lang="en-US"/>
          </a:p>
        </p:txBody>
      </p:sp>
    </p:spTree>
    <p:extLst>
      <p:ext uri="{BB962C8B-B14F-4D97-AF65-F5344CB8AC3E}">
        <p14:creationId xmlns:p14="http://schemas.microsoft.com/office/powerpoint/2010/main" val="56925305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read each of the questions.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While you are listening to me and my partner, listen for the following:</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did we…</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acknowledge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build on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prompt a partner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evidence to support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academic words (notice, in other words, etc.) to convey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domain-specific words (visual text, paraphrase, elaborate, etc.) to convey ideas?</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119</a:t>
            </a:fld>
            <a:endParaRPr lang="en-US"/>
          </a:p>
        </p:txBody>
      </p:sp>
    </p:spTree>
    <p:extLst>
      <p:ext uri="{BB962C8B-B14F-4D97-AF65-F5344CB8AC3E}">
        <p14:creationId xmlns:p14="http://schemas.microsoft.com/office/powerpoint/2010/main" val="203774164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Infographic</a:t>
            </a:r>
            <a:r>
              <a:rPr lang="en-US" sz="1200" i="1" kern="1200" dirty="0" smtClean="0">
                <a:solidFill>
                  <a:schemeClr val="tx1"/>
                </a:solidFill>
                <a:effectLst/>
                <a:latin typeface="+mn-lt"/>
                <a:ea typeface="+mn-ea"/>
                <a:cs typeface="+mn-cs"/>
              </a:rPr>
              <a:t>. In past lessons we used a visual text. From now on we will also use a new source of information called an infographic. An infographic is an informational text that combines visuals and words to provide information about a topic clearly and concisely.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120</a:t>
            </a:fld>
            <a:endParaRPr lang="en-US"/>
          </a:p>
        </p:txBody>
      </p:sp>
    </p:spTree>
    <p:extLst>
      <p:ext uri="{BB962C8B-B14F-4D97-AF65-F5344CB8AC3E}">
        <p14:creationId xmlns:p14="http://schemas.microsoft.com/office/powerpoint/2010/main" val="122350530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121</a:t>
            </a:fld>
            <a:endParaRPr lang="en-US"/>
          </a:p>
        </p:txBody>
      </p:sp>
    </p:spTree>
    <p:extLst>
      <p:ext uri="{BB962C8B-B14F-4D97-AF65-F5344CB8AC3E}">
        <p14:creationId xmlns:p14="http://schemas.microsoft.com/office/powerpoint/2010/main" val="10120609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 the</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Infographic</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Model using think time and pointing at key elements in the infographic before listening</a:t>
            </a:r>
            <a:r>
              <a:rPr lang="en-US" sz="1200" kern="1200" baseline="0" dirty="0" smtClean="0">
                <a:solidFill>
                  <a:schemeClr val="tx1"/>
                </a:solidFill>
                <a:effectLst/>
                <a:latin typeface="+mn-lt"/>
                <a:ea typeface="+mn-ea"/>
                <a:cs typeface="+mn-cs"/>
              </a:rPr>
              <a:t> to the Model Constructive Conversation.</a:t>
            </a:r>
            <a:endParaRPr lang="en-US" sz="1200" b="1"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SHOULD LISTEN ACTIVELY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122</a:t>
            </a:fld>
            <a:endParaRPr lang="en-US"/>
          </a:p>
        </p:txBody>
      </p:sp>
    </p:spTree>
    <p:extLst>
      <p:ext uri="{BB962C8B-B14F-4D97-AF65-F5344CB8AC3E}">
        <p14:creationId xmlns:p14="http://schemas.microsoft.com/office/powerpoint/2010/main" val="14258906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 </a:t>
            </a:r>
            <a:r>
              <a:rPr lang="en-US" sz="1200" b="1" kern="1200" dirty="0" smtClean="0">
                <a:solidFill>
                  <a:schemeClr val="tx1"/>
                </a:solidFill>
                <a:effectLst/>
                <a:latin typeface="+mn-lt"/>
                <a:ea typeface="+mn-ea"/>
                <a:cs typeface="+mn-cs"/>
              </a:rPr>
              <a:t>(See Coded Model and Coding Key for your reference.)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What makes this a model for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What specific language did you hear? Use your think time then turn and talk to your partner. Remember to refer the </a:t>
            </a:r>
            <a:r>
              <a:rPr lang="en-US" sz="1200" b="1" i="1" u="sng" kern="1200" dirty="0" smtClean="0">
                <a:solidFill>
                  <a:schemeClr val="tx1"/>
                </a:solidFill>
                <a:effectLst/>
                <a:latin typeface="+mn-lt"/>
                <a:ea typeface="+mn-ea"/>
                <a:cs typeface="+mn-cs"/>
              </a:rPr>
              <a:t>Conversations</a:t>
            </a:r>
            <a:r>
              <a:rPr lang="en-US" sz="1200" i="1" u="sng" kern="1200" dirty="0" smtClean="0">
                <a:solidFill>
                  <a:schemeClr val="tx1"/>
                </a:solidFill>
                <a:effectLst/>
                <a:latin typeface="+mn-lt"/>
                <a:ea typeface="+mn-ea"/>
                <a:cs typeface="+mn-cs"/>
              </a:rPr>
              <a:t>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b="1" i="1"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123</a:t>
            </a:fld>
            <a:endParaRPr lang="en-US"/>
          </a:p>
        </p:txBody>
      </p:sp>
    </p:spTree>
    <p:extLst>
      <p:ext uri="{BB962C8B-B14F-4D97-AF65-F5344CB8AC3E}">
        <p14:creationId xmlns:p14="http://schemas.microsoft.com/office/powerpoint/2010/main" val="695537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Step 2 is to write one idea in each box on the left under the heading, “My 3 Ideas.” I will write my ideas here</a:t>
            </a:r>
            <a:r>
              <a:rPr lang="en-US" sz="1200" kern="1200" dirty="0" smtClean="0">
                <a:solidFill>
                  <a:schemeClr val="tx1"/>
                </a:solidFill>
                <a:effectLst/>
                <a:latin typeface="+mn-lt"/>
                <a:ea typeface="+mn-ea"/>
                <a:cs typeface="+mn-cs"/>
              </a:rPr>
              <a:t> (point to the first box in the graphic organizer and complete the statement, “One thing I know about…” the SKILLS is that </a:t>
            </a:r>
            <a:r>
              <a:rPr lang="en-US" sz="1200" i="1" kern="1200" dirty="0" smtClean="0">
                <a:solidFill>
                  <a:schemeClr val="tx1"/>
                </a:solidFill>
                <a:effectLst/>
                <a:latin typeface="+mn-lt"/>
                <a:ea typeface="+mn-ea"/>
                <a:cs typeface="+mn-cs"/>
              </a:rPr>
              <a:t>when I </a:t>
            </a:r>
            <a:r>
              <a:rPr lang="en-US" sz="1200" b="1" i="1" kern="1200" dirty="0" smtClean="0">
                <a:solidFill>
                  <a:schemeClr val="tx1"/>
                </a:solidFill>
                <a:effectLst/>
                <a:latin typeface="+mn-lt"/>
                <a:ea typeface="+mn-ea"/>
                <a:cs typeface="+mn-cs"/>
              </a:rPr>
              <a:t>FORTIFY</a:t>
            </a:r>
            <a:r>
              <a:rPr lang="en-US" sz="1200" i="1" kern="1200" dirty="0" smtClean="0">
                <a:solidFill>
                  <a:schemeClr val="tx1"/>
                </a:solidFill>
                <a:effectLst/>
                <a:latin typeface="+mn-lt"/>
                <a:ea typeface="+mn-ea"/>
                <a:cs typeface="+mn-cs"/>
              </a:rPr>
              <a:t> I support my ideas with evidence from the text. I can say, “In the text it says…” or “I know because…”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a:t>
            </a:fld>
            <a:endParaRPr lang="en-US"/>
          </a:p>
        </p:txBody>
      </p:sp>
    </p:spTree>
    <p:extLst>
      <p:ext uri="{BB962C8B-B14F-4D97-AF65-F5344CB8AC3E}">
        <p14:creationId xmlns:p14="http://schemas.microsoft.com/office/powerpoint/2010/main" val="149266424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 </a:t>
            </a:r>
            <a:r>
              <a:rPr lang="en-US" sz="1200" b="1" kern="1200" dirty="0" smtClean="0">
                <a:solidFill>
                  <a:schemeClr val="tx1"/>
                </a:solidFill>
                <a:effectLst/>
                <a:latin typeface="+mn-lt"/>
                <a:ea typeface="+mn-ea"/>
                <a:cs typeface="+mn-cs"/>
              </a:rPr>
              <a:t>(See Coded Model and Coding Key for your reference.)</a:t>
            </a:r>
            <a:endParaRPr lang="en-US"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124</a:t>
            </a:fld>
            <a:endParaRPr lang="en-US"/>
          </a:p>
        </p:txBody>
      </p:sp>
    </p:spTree>
    <p:extLst>
      <p:ext uri="{BB962C8B-B14F-4D97-AF65-F5344CB8AC3E}">
        <p14:creationId xmlns:p14="http://schemas.microsoft.com/office/powerpoint/2010/main" val="77084299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 </a:t>
            </a:r>
            <a:r>
              <a:rPr lang="en-US" sz="1200" b="1" kern="1200" dirty="0" smtClean="0">
                <a:solidFill>
                  <a:schemeClr val="tx1"/>
                </a:solidFill>
                <a:effectLst/>
                <a:latin typeface="+mn-lt"/>
                <a:ea typeface="+mn-ea"/>
                <a:cs typeface="+mn-cs"/>
              </a:rPr>
              <a:t>(See Coded Model and Coding Key for your reference.)</a:t>
            </a:r>
            <a:endParaRPr lang="en-US"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125</a:t>
            </a:fld>
            <a:endParaRPr lang="en-US"/>
          </a:p>
        </p:txBody>
      </p:sp>
    </p:spTree>
    <p:extLst>
      <p:ext uri="{BB962C8B-B14F-4D97-AF65-F5344CB8AC3E}">
        <p14:creationId xmlns:p14="http://schemas.microsoft.com/office/powerpoint/2010/main" val="8977040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126</a:t>
            </a:fld>
            <a:endParaRPr lang="en-US"/>
          </a:p>
        </p:txBody>
      </p:sp>
    </p:spTree>
    <p:extLst>
      <p:ext uri="{BB962C8B-B14F-4D97-AF65-F5344CB8AC3E}">
        <p14:creationId xmlns:p14="http://schemas.microsoft.com/office/powerpoint/2010/main" val="5919790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127</a:t>
            </a:fld>
            <a:endParaRPr lang="en-US"/>
          </a:p>
        </p:txBody>
      </p:sp>
    </p:spTree>
    <p:extLst>
      <p:ext uri="{BB962C8B-B14F-4D97-AF65-F5344CB8AC3E}">
        <p14:creationId xmlns:p14="http://schemas.microsoft.com/office/powerpoint/2010/main" val="157419427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 </a:t>
            </a:r>
          </a:p>
          <a:p>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128</a:t>
            </a:fld>
            <a:endParaRPr lang="en-US"/>
          </a:p>
        </p:txBody>
      </p:sp>
    </p:spTree>
    <p:extLst>
      <p:ext uri="{BB962C8B-B14F-4D97-AF65-F5344CB8AC3E}">
        <p14:creationId xmlns:p14="http://schemas.microsoft.com/office/powerpoint/2010/main" val="194403278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129</a:t>
            </a:fld>
            <a:endParaRPr lang="en-US"/>
          </a:p>
        </p:txBody>
      </p:sp>
    </p:spTree>
    <p:extLst>
      <p:ext uri="{BB962C8B-B14F-4D97-AF65-F5344CB8AC3E}">
        <p14:creationId xmlns:p14="http://schemas.microsoft.com/office/powerpoint/2010/main" val="155084432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130</a:t>
            </a:fld>
            <a:endParaRPr lang="en-US"/>
          </a:p>
        </p:txBody>
      </p:sp>
    </p:spTree>
    <p:extLst>
      <p:ext uri="{BB962C8B-B14F-4D97-AF65-F5344CB8AC3E}">
        <p14:creationId xmlns:p14="http://schemas.microsoft.com/office/powerpoint/2010/main" val="28635377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131</a:t>
            </a:fld>
            <a:endParaRPr lang="en-US"/>
          </a:p>
        </p:txBody>
      </p:sp>
    </p:spTree>
    <p:extLst>
      <p:ext uri="{BB962C8B-B14F-4D97-AF65-F5344CB8AC3E}">
        <p14:creationId xmlns:p14="http://schemas.microsoft.com/office/powerpoint/2010/main" val="68660114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132</a:t>
            </a:fld>
            <a:endParaRPr lang="en-US"/>
          </a:p>
        </p:txBody>
      </p:sp>
    </p:spTree>
    <p:extLst>
      <p:ext uri="{BB962C8B-B14F-4D97-AF65-F5344CB8AC3E}">
        <p14:creationId xmlns:p14="http://schemas.microsoft.com/office/powerpoint/2010/main" val="110470044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133</a:t>
            </a:fld>
            <a:endParaRPr lang="en-US"/>
          </a:p>
        </p:txBody>
      </p:sp>
    </p:spTree>
    <p:extLst>
      <p:ext uri="{BB962C8B-B14F-4D97-AF65-F5344CB8AC3E}">
        <p14:creationId xmlns:p14="http://schemas.microsoft.com/office/powerpoint/2010/main" val="661341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At</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 signal, I find Partner #1. I look for someone who does not have a partner and is ready to share. </a:t>
            </a:r>
            <a:r>
              <a:rPr lang="en-US" sz="1200" kern="1200" dirty="0" smtClean="0">
                <a:solidFill>
                  <a:schemeClr val="tx1"/>
                </a:solidFill>
                <a:effectLst/>
                <a:latin typeface="+mn-lt"/>
                <a:ea typeface="+mn-ea"/>
                <a:cs typeface="+mn-cs"/>
              </a:rPr>
              <a:t>Model following steps 5 and 6 from the Give One, Get One directions with a student.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207149196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134</a:t>
            </a:fld>
            <a:endParaRPr lang="en-US"/>
          </a:p>
        </p:txBody>
      </p:sp>
    </p:spTree>
    <p:extLst>
      <p:ext uri="{BB962C8B-B14F-4D97-AF65-F5344CB8AC3E}">
        <p14:creationId xmlns:p14="http://schemas.microsoft.com/office/powerpoint/2010/main" val="170796360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 the</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Infographic</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Model using think time and pointing at key elements in the infographic before listening</a:t>
            </a:r>
            <a:r>
              <a:rPr lang="en-US" sz="1200" kern="1200" baseline="0" dirty="0" smtClean="0">
                <a:solidFill>
                  <a:schemeClr val="tx1"/>
                </a:solidFill>
                <a:effectLst/>
                <a:latin typeface="+mn-lt"/>
                <a:ea typeface="+mn-ea"/>
                <a:cs typeface="+mn-cs"/>
              </a:rPr>
              <a:t> to the Non-Model Constructive Conversation.</a:t>
            </a:r>
            <a:endParaRPr lang="en-US" sz="1200" b="1"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SHOULD LISTEN ACTIVELY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135</a:t>
            </a:fld>
            <a:endParaRPr lang="en-US"/>
          </a:p>
        </p:txBody>
      </p:sp>
    </p:spTree>
    <p:extLst>
      <p:ext uri="{BB962C8B-B14F-4D97-AF65-F5344CB8AC3E}">
        <p14:creationId xmlns:p14="http://schemas.microsoft.com/office/powerpoint/2010/main" val="86934463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Debrief the Non-Model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Non-Model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and CLARIFY.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a reference.</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makes this a </a:t>
            </a:r>
            <a:r>
              <a:rPr lang="en-US" sz="1200" b="1" i="1" kern="1200" dirty="0" smtClean="0">
                <a:solidFill>
                  <a:schemeClr val="tx1"/>
                </a:solidFill>
                <a:effectLst/>
                <a:latin typeface="+mn-lt"/>
                <a:ea typeface="+mn-ea"/>
                <a:cs typeface="+mn-cs"/>
              </a:rPr>
              <a:t>Non-Model Conversation</a:t>
            </a:r>
            <a:r>
              <a:rPr lang="en-US" sz="1200" i="1" kern="1200" dirty="0" smtClean="0">
                <a:solidFill>
                  <a:schemeClr val="tx1"/>
                </a:solidFill>
                <a:effectLst/>
                <a:latin typeface="+mn-lt"/>
                <a:ea typeface="+mn-ea"/>
                <a:cs typeface="+mn-cs"/>
              </a:rPr>
              <a:t>? How would you improve this</a:t>
            </a:r>
            <a:r>
              <a:rPr lang="en-US" sz="1200" b="1" i="1" kern="1200" dirty="0" smtClean="0">
                <a:solidFill>
                  <a:schemeClr val="tx1"/>
                </a:solidFill>
                <a:effectLst/>
                <a:latin typeface="+mn-lt"/>
                <a:ea typeface="+mn-ea"/>
                <a:cs typeface="+mn-cs"/>
              </a:rPr>
              <a:t> Model</a:t>
            </a:r>
            <a:r>
              <a:rPr lang="en-US" sz="1200" i="1" kern="1200" dirty="0" smtClean="0">
                <a:solidFill>
                  <a:schemeClr val="tx1"/>
                </a:solidFill>
                <a:effectLst/>
                <a:latin typeface="+mn-lt"/>
                <a:ea typeface="+mn-ea"/>
                <a:cs typeface="+mn-cs"/>
              </a:rPr>
              <a:t>? Use your think time. Remember to refer the </a:t>
            </a:r>
            <a:r>
              <a:rPr lang="en-US" sz="1200" b="1" i="1" u="sng" kern="1200" dirty="0" smtClean="0">
                <a:solidFill>
                  <a:schemeClr val="tx1"/>
                </a:solidFill>
                <a:effectLst/>
                <a:latin typeface="+mn-lt"/>
                <a:ea typeface="+mn-ea"/>
                <a:cs typeface="+mn-cs"/>
              </a:rPr>
              <a:t>Listening Task Poster </a:t>
            </a:r>
            <a:r>
              <a:rPr lang="en-US" sz="1200" i="1" kern="1200" dirty="0" smtClean="0">
                <a:solidFill>
                  <a:schemeClr val="tx1"/>
                </a:solidFill>
                <a:effectLst/>
                <a:latin typeface="+mn-lt"/>
                <a:ea typeface="+mn-ea"/>
                <a:cs typeface="+mn-cs"/>
              </a:rPr>
              <a:t>and </a:t>
            </a:r>
            <a:r>
              <a:rPr lang="en-US" sz="1200" b="1" i="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(point to resources).</a:t>
            </a:r>
            <a:r>
              <a:rPr lang="en-US" sz="1200" i="1" kern="1200" dirty="0" smtClean="0">
                <a:solidFill>
                  <a:schemeClr val="tx1"/>
                </a:solidFill>
                <a:effectLst/>
                <a:latin typeface="+mn-lt"/>
                <a:ea typeface="+mn-ea"/>
                <a:cs typeface="+mn-cs"/>
              </a:rPr>
              <a:t> Now, turn and talk to your partner.</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can you expand </a:t>
            </a:r>
            <a:r>
              <a:rPr lang="en-US" sz="1200" b="1" i="1" kern="1200" dirty="0" smtClean="0">
                <a:solidFill>
                  <a:schemeClr val="tx1"/>
                </a:solidFill>
                <a:effectLst/>
                <a:latin typeface="+mn-lt"/>
                <a:ea typeface="+mn-ea"/>
                <a:cs typeface="+mn-cs"/>
              </a:rPr>
              <a:t>noun phrases</a:t>
            </a:r>
            <a:r>
              <a:rPr lang="en-US" sz="1200" i="1" kern="1200" dirty="0" smtClean="0">
                <a:solidFill>
                  <a:schemeClr val="tx1"/>
                </a:solidFill>
                <a:effectLst/>
                <a:latin typeface="+mn-lt"/>
                <a:ea typeface="+mn-ea"/>
                <a:cs typeface="+mn-cs"/>
              </a:rPr>
              <a:t> to add details? What adjectives or other details would you add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Use your think time. Now, turn and talk to your partner.</a:t>
            </a:r>
            <a:r>
              <a:rPr lang="en-US" sz="1200" kern="1200" dirty="0" smtClean="0">
                <a:solidFill>
                  <a:schemeClr val="tx1"/>
                </a:solidFill>
                <a:effectLst/>
                <a:latin typeface="+mn-lt"/>
                <a:ea typeface="+mn-ea"/>
                <a:cs typeface="+mn-cs"/>
              </a:rPr>
              <a:t> Have one or two students share out.</a:t>
            </a:r>
            <a:r>
              <a:rPr lang="en-US" sz="1200" kern="1200" cap="all"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136</a:t>
            </a:fld>
            <a:endParaRPr lang="en-US"/>
          </a:p>
        </p:txBody>
      </p:sp>
    </p:spTree>
    <p:extLst>
      <p:ext uri="{BB962C8B-B14F-4D97-AF65-F5344CB8AC3E}">
        <p14:creationId xmlns:p14="http://schemas.microsoft.com/office/powerpoint/2010/main" val="182912234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Debrief the Non-Model Conversation</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can you expand </a:t>
            </a:r>
            <a:r>
              <a:rPr lang="en-US" sz="1200" b="1" i="1" kern="1200" dirty="0" smtClean="0">
                <a:solidFill>
                  <a:schemeClr val="tx1"/>
                </a:solidFill>
                <a:effectLst/>
                <a:latin typeface="+mn-lt"/>
                <a:ea typeface="+mn-ea"/>
                <a:cs typeface="+mn-cs"/>
              </a:rPr>
              <a:t>noun phrases</a:t>
            </a:r>
            <a:r>
              <a:rPr lang="en-US" sz="1200" i="1" kern="1200" dirty="0" smtClean="0">
                <a:solidFill>
                  <a:schemeClr val="tx1"/>
                </a:solidFill>
                <a:effectLst/>
                <a:latin typeface="+mn-lt"/>
                <a:ea typeface="+mn-ea"/>
                <a:cs typeface="+mn-cs"/>
              </a:rPr>
              <a:t> to add details? What adjectives or other details would you add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Use your think time. Now, turn and talk to your partner.</a:t>
            </a:r>
            <a:r>
              <a:rPr lang="en-US" sz="1200" kern="1200" dirty="0" smtClean="0">
                <a:solidFill>
                  <a:schemeClr val="tx1"/>
                </a:solidFill>
                <a:effectLst/>
                <a:latin typeface="+mn-lt"/>
                <a:ea typeface="+mn-ea"/>
                <a:cs typeface="+mn-cs"/>
              </a:rPr>
              <a:t> Have one or two students share out.</a:t>
            </a:r>
            <a:r>
              <a:rPr lang="en-US" sz="1200" kern="1200" cap="all"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137</a:t>
            </a:fld>
            <a:endParaRPr lang="en-US"/>
          </a:p>
        </p:txBody>
      </p:sp>
    </p:spTree>
    <p:extLst>
      <p:ext uri="{BB962C8B-B14F-4D97-AF65-F5344CB8AC3E}">
        <p14:creationId xmlns:p14="http://schemas.microsoft.com/office/powerpoint/2010/main" val="156709231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Infographic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Organize students into quads and distribute the </a:t>
            </a:r>
            <a:r>
              <a:rPr lang="en-US" sz="1200" b="1" u="sng" kern="1200" dirty="0" smtClean="0">
                <a:solidFill>
                  <a:schemeClr val="tx1"/>
                </a:solidFill>
                <a:effectLst/>
                <a:latin typeface="+mn-lt"/>
                <a:ea typeface="+mn-ea"/>
                <a:cs typeface="+mn-cs"/>
              </a:rPr>
              <a:t>Conversation Pattern Game Cards</a:t>
            </a:r>
            <a:r>
              <a:rPr lang="en-US" sz="1200" i="1" kern="1200" dirty="0" smtClean="0">
                <a:solidFill>
                  <a:schemeClr val="tx1"/>
                </a:solidFill>
                <a:effectLst/>
                <a:latin typeface="+mn-lt"/>
                <a:ea typeface="+mn-ea"/>
                <a:cs typeface="+mn-cs"/>
              </a:rPr>
              <a:t>. Now you are going to play the Constructive Conversation Game. Your conversations will focus on the skills of </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using the infographic. You will be in a group of four. Each of you will have one card for your initial idea and 3 cards to cite details as you follow the Conversation Pattern. You will take turns until all cards have been played. Remember to follow our </a:t>
            </a:r>
            <a:r>
              <a:rPr lang="en-US" sz="1200" b="1" i="1" u="sng" kern="1200" dirty="0" smtClean="0">
                <a:solidFill>
                  <a:schemeClr val="tx1"/>
                </a:solidFill>
                <a:effectLst/>
                <a:latin typeface="+mn-lt"/>
                <a:ea typeface="+mn-ea"/>
                <a:cs typeface="+mn-cs"/>
              </a:rPr>
              <a:t>Conversation Norms</a:t>
            </a:r>
            <a:r>
              <a:rPr lang="en-US" sz="1200" i="1" kern="1200" dirty="0" smtClean="0">
                <a:solidFill>
                  <a:schemeClr val="tx1"/>
                </a:solidFill>
                <a:effectLst/>
                <a:latin typeface="+mn-lt"/>
                <a:ea typeface="+mn-ea"/>
                <a:cs typeface="+mn-cs"/>
              </a:rPr>
              <a:t> and use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Constructive Conversations Listening Task Poster</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Begin by stating your idea. Cite details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your ideas and use the Conversation Pattern.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dirty="0" smtClean="0">
                <a:effectLst/>
              </a:rPr>
              <a:t/>
            </a:r>
            <a:br>
              <a:rPr lang="en-US" dirty="0" smtClean="0">
                <a:effectLst/>
              </a:rPr>
            </a:br>
            <a:r>
              <a:rPr lang="en-US" sz="1200" b="1" kern="1200" dirty="0" smtClean="0">
                <a:solidFill>
                  <a:schemeClr val="tx1"/>
                </a:solidFill>
                <a:effectLst/>
                <a:latin typeface="+mn-lt"/>
                <a:ea typeface="+mn-ea"/>
                <a:cs typeface="+mn-cs"/>
              </a:rPr>
              <a:t>Prompt: What do you notice in the infographic?  Cite details to CLARIFY your ideas.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138</a:t>
            </a:fld>
            <a:endParaRPr lang="en-US"/>
          </a:p>
        </p:txBody>
      </p:sp>
    </p:spTree>
    <p:extLst>
      <p:ext uri="{BB962C8B-B14F-4D97-AF65-F5344CB8AC3E}">
        <p14:creationId xmlns:p14="http://schemas.microsoft.com/office/powerpoint/2010/main" val="10364327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Infographic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Organize students into quads and distribute the </a:t>
            </a:r>
            <a:r>
              <a:rPr lang="en-US" sz="1200" b="1" u="sng" kern="1200" dirty="0" smtClean="0">
                <a:solidFill>
                  <a:schemeClr val="tx1"/>
                </a:solidFill>
                <a:effectLst/>
                <a:latin typeface="+mn-lt"/>
                <a:ea typeface="+mn-ea"/>
                <a:cs typeface="+mn-cs"/>
              </a:rPr>
              <a:t>Conversation Pattern Game Cards</a:t>
            </a:r>
            <a:r>
              <a:rPr lang="en-US" sz="1200" i="1" kern="1200" dirty="0" smtClean="0">
                <a:solidFill>
                  <a:schemeClr val="tx1"/>
                </a:solidFill>
                <a:effectLst/>
                <a:latin typeface="+mn-lt"/>
                <a:ea typeface="+mn-ea"/>
                <a:cs typeface="+mn-cs"/>
              </a:rPr>
              <a:t>. Now you are going to play the Constructive Conversation Game. Your conversations will focus on the skills of </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using the infographic. You will be in a group of four. Each of you will have one card for your initial idea and 3 cards to cite details as you follow the Conversation Pattern. You will take turns until all cards have been played. Remember to follow our </a:t>
            </a:r>
            <a:r>
              <a:rPr lang="en-US" sz="1200" b="1" i="1" u="sng" kern="1200" dirty="0" smtClean="0">
                <a:solidFill>
                  <a:schemeClr val="tx1"/>
                </a:solidFill>
                <a:effectLst/>
                <a:latin typeface="+mn-lt"/>
                <a:ea typeface="+mn-ea"/>
                <a:cs typeface="+mn-cs"/>
              </a:rPr>
              <a:t>Conversation Norms</a:t>
            </a:r>
            <a:r>
              <a:rPr lang="en-US" sz="1200" i="1" kern="1200" dirty="0" smtClean="0">
                <a:solidFill>
                  <a:schemeClr val="tx1"/>
                </a:solidFill>
                <a:effectLst/>
                <a:latin typeface="+mn-lt"/>
                <a:ea typeface="+mn-ea"/>
                <a:cs typeface="+mn-cs"/>
              </a:rPr>
              <a:t> and use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Constructive Conversations Listening Task Poster</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Begin by stating your idea. Cite details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your ideas and use the Conversation Pattern.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dirty="0" smtClean="0">
                <a:effectLst/>
              </a:rPr>
              <a:t/>
            </a:r>
            <a:br>
              <a:rPr lang="en-US" dirty="0" smtClean="0">
                <a:effectLst/>
              </a:rPr>
            </a:br>
            <a:r>
              <a:rPr lang="en-US" sz="1200" b="1" kern="1200" dirty="0" smtClean="0">
                <a:solidFill>
                  <a:schemeClr val="tx1"/>
                </a:solidFill>
                <a:effectLst/>
                <a:latin typeface="+mn-lt"/>
                <a:ea typeface="+mn-ea"/>
                <a:cs typeface="+mn-cs"/>
              </a:rPr>
              <a:t>Prompt: What do you notice in the infographic?  Cite details to CLARIFY your ideas.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r>
              <a:rPr lang="en-US" dirty="0" smtClean="0">
                <a:effectLst/>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139</a:t>
            </a:fld>
            <a:endParaRPr lang="en-US"/>
          </a:p>
        </p:txBody>
      </p:sp>
    </p:spTree>
    <p:extLst>
      <p:ext uri="{BB962C8B-B14F-4D97-AF65-F5344CB8AC3E}">
        <p14:creationId xmlns:p14="http://schemas.microsoft.com/office/powerpoint/2010/main" val="127427375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 you notice in</a:t>
            </a:r>
            <a:r>
              <a:rPr lang="en-US" sz="1200" b="1" kern="1200" baseline="0" dirty="0" smtClean="0">
                <a:solidFill>
                  <a:schemeClr val="tx1"/>
                </a:solidFill>
                <a:effectLst/>
                <a:latin typeface="+mn-lt"/>
                <a:ea typeface="+mn-ea"/>
                <a:cs typeface="+mn-cs"/>
              </a:rPr>
              <a:t> the infographic? Cite details to CLARIFY your ideas.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140</a:t>
            </a:fld>
            <a:endParaRPr lang="en-US"/>
          </a:p>
        </p:txBody>
      </p:sp>
    </p:spTree>
    <p:extLst>
      <p:ext uri="{BB962C8B-B14F-4D97-AF65-F5344CB8AC3E}">
        <p14:creationId xmlns:p14="http://schemas.microsoft.com/office/powerpoint/2010/main" val="63056854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141</a:t>
            </a:fld>
            <a:endParaRPr lang="en-US"/>
          </a:p>
        </p:txBody>
      </p:sp>
    </p:spTree>
    <p:extLst>
      <p:ext uri="{BB962C8B-B14F-4D97-AF65-F5344CB8AC3E}">
        <p14:creationId xmlns:p14="http://schemas.microsoft.com/office/powerpoint/2010/main" val="1263487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Remember to address the prompt.</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know about the Constructive Conversation Skills?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does it look like and sound like when you use them?</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Once everyone has given and received information, lead students in a whole-group discussion of the information they have shared. Students should annotate/edit their notes when ideas are incorrect, such as drawing a line through them.</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232604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Place students in groups of four to play the Constructive Conversation Game using the </a:t>
            </a:r>
            <a:r>
              <a:rPr lang="en-US" sz="1200" b="1" kern="1200" dirty="0" smtClean="0">
                <a:solidFill>
                  <a:schemeClr val="tx1"/>
                </a:solidFill>
                <a:effectLst/>
                <a:latin typeface="+mn-lt"/>
                <a:ea typeface="+mn-ea"/>
                <a:cs typeface="+mn-cs"/>
              </a:rPr>
              <a:t>Game Cards</a:t>
            </a:r>
            <a:r>
              <a:rPr lang="en-US" sz="1200" kern="1200" dirty="0" smtClean="0">
                <a:solidFill>
                  <a:schemeClr val="tx1"/>
                </a:solidFill>
                <a:effectLst/>
                <a:latin typeface="+mn-lt"/>
                <a:ea typeface="+mn-ea"/>
                <a:cs typeface="+mn-cs"/>
              </a:rPr>
              <a:t>. Give each student two cards for </a:t>
            </a:r>
            <a:r>
              <a:rPr lang="en-US" sz="1200" b="1" kern="1200" dirty="0" smtClean="0">
                <a:solidFill>
                  <a:schemeClr val="tx1"/>
                </a:solidFill>
                <a:effectLst/>
                <a:latin typeface="+mn-lt"/>
                <a:ea typeface="+mn-ea"/>
                <a:cs typeface="+mn-cs"/>
              </a:rPr>
              <a:t>CREATE, CLARIFY, and FORTIFY. </a:t>
            </a:r>
            <a:r>
              <a:rPr lang="en-US" sz="1200" i="1" kern="1200" dirty="0" smtClean="0">
                <a:solidFill>
                  <a:schemeClr val="tx1"/>
                </a:solidFill>
                <a:effectLst/>
                <a:latin typeface="+mn-lt"/>
                <a:ea typeface="+mn-ea"/>
                <a:cs typeface="+mn-cs"/>
              </a:rPr>
              <a:t>You are now going to have the opportunity to practice the Constructive Conversation Skills while playing the game. You will have two cards for each skill of CREATE, CLARIFY, and FORTIFY. Remember to use the norms and the skills as you play the Constructive Conversation Game. </a:t>
            </a:r>
            <a:endParaRPr lang="en-US" dirty="0" smtClean="0"/>
          </a:p>
          <a:p>
            <a:r>
              <a:rPr lang="en-US" sz="1200" b="1" kern="1200" dirty="0" smtClean="0">
                <a:solidFill>
                  <a:schemeClr val="tx1"/>
                </a:solidFill>
                <a:effectLst/>
                <a:latin typeface="+mn-lt"/>
                <a:ea typeface="+mn-ea"/>
                <a:cs typeface="+mn-cs"/>
              </a:rPr>
              <a:t>Prompt: What do you know about Constructive Conversations? What do they look like and sound like? </a:t>
            </a:r>
            <a:endParaRPr lang="en-US" dirty="0" smtClean="0"/>
          </a:p>
          <a:p>
            <a:r>
              <a:rPr lang="en-US" sz="1200" b="1" kern="1200" dirty="0" smtClean="0">
                <a:solidFill>
                  <a:schemeClr val="tx1"/>
                </a:solidFill>
                <a:effectLst/>
                <a:latin typeface="+mn-lt"/>
                <a:ea typeface="+mn-ea"/>
                <a:cs typeface="+mn-cs"/>
              </a:rPr>
              <a:t>Formative Assessment </a:t>
            </a:r>
            <a:endParaRPr lang="en-US" dirty="0" smtClean="0"/>
          </a:p>
          <a:p>
            <a:r>
              <a:rPr lang="en-US" sz="1200" kern="1200" dirty="0" smtClean="0">
                <a:solidFill>
                  <a:schemeClr val="tx1"/>
                </a:solidFill>
                <a:effectLst/>
                <a:latin typeface="+mn-lt"/>
                <a:ea typeface="+mn-ea"/>
                <a:cs typeface="+mn-cs"/>
              </a:rPr>
              <a:t>Monitor students as they play the game and select two students who will Fishbowl Model in front of the class when they’re done playing the game. Use the </a:t>
            </a:r>
            <a:r>
              <a:rPr lang="en-US" sz="1200" b="1" kern="1200" dirty="0" smtClean="0">
                <a:solidFill>
                  <a:schemeClr val="tx1"/>
                </a:solidFill>
                <a:effectLst/>
                <a:latin typeface="+mn-lt"/>
                <a:ea typeface="+mn-ea"/>
                <a:cs typeface="+mn-cs"/>
              </a:rPr>
              <a:t>SPF 1.0 </a:t>
            </a:r>
            <a:r>
              <a:rPr lang="en-US" sz="1200" kern="1200" dirty="0" smtClean="0">
                <a:solidFill>
                  <a:schemeClr val="tx1"/>
                </a:solidFill>
                <a:effectLst/>
                <a:latin typeface="+mn-lt"/>
                <a:ea typeface="+mn-ea"/>
                <a:cs typeface="+mn-cs"/>
              </a:rPr>
              <a:t>to collect a Constructive Conversation Language Sample as they model in front of the class. </a:t>
            </a:r>
            <a:endParaRPr lang="en-US" dirty="0" smtClean="0"/>
          </a:p>
          <a:p>
            <a:r>
              <a:rPr lang="en-US" sz="1200" b="1" kern="1200" dirty="0" smtClean="0">
                <a:solidFill>
                  <a:schemeClr val="tx1"/>
                </a:solidFill>
                <a:effectLst/>
                <a:latin typeface="+mn-lt"/>
                <a:ea typeface="+mn-ea"/>
                <a:cs typeface="+mn-cs"/>
              </a:rPr>
              <a:t>Debrief Whole Group Discussion - Fishbowl </a:t>
            </a:r>
            <a:endParaRPr lang="en-US" dirty="0" smtClean="0"/>
          </a:p>
          <a:p>
            <a:r>
              <a:rPr lang="en-US" sz="1200" kern="1200" dirty="0" smtClean="0">
                <a:solidFill>
                  <a:schemeClr val="tx1"/>
                </a:solidFill>
                <a:effectLst/>
                <a:latin typeface="+mn-lt"/>
                <a:ea typeface="+mn-ea"/>
                <a:cs typeface="+mn-cs"/>
              </a:rPr>
              <a:t>Facilitate a whole group discussion using the following questions: </a:t>
            </a:r>
            <a:endParaRPr lang="en-US" dirty="0" smtClean="0"/>
          </a:p>
          <a:p>
            <a:r>
              <a:rPr lang="en-US" sz="1200" i="1" kern="1200" dirty="0" smtClean="0">
                <a:solidFill>
                  <a:schemeClr val="tx1"/>
                </a:solidFill>
                <a:effectLst/>
                <a:latin typeface="+mn-lt"/>
                <a:ea typeface="+mn-ea"/>
                <a:cs typeface="+mn-cs"/>
              </a:rPr>
              <a:t>How did you demonstrate the use of the Conversation Norms?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did you demonstrate the use of the Conversation Skills?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486466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 you know about Constructive Conversations? What do they look like and sound like?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 group discussion using the following questions: </a:t>
            </a:r>
            <a:r>
              <a:rPr lang="en-US" sz="1200" i="1" kern="1200" dirty="0" smtClean="0">
                <a:solidFill>
                  <a:schemeClr val="tx1"/>
                </a:solidFill>
                <a:effectLst/>
                <a:latin typeface="+mn-lt"/>
                <a:ea typeface="+mn-ea"/>
                <a:cs typeface="+mn-cs"/>
              </a:rPr>
              <a:t>How did you demonstrate the use of the Conversation Norms?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did you demonstrate the use of the Conversation Skills?</a:t>
            </a:r>
            <a:r>
              <a:rPr lang="en-US" dirty="0" smtClean="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17</a:t>
            </a:fld>
            <a:endParaRPr lang="en-US"/>
          </a:p>
        </p:txBody>
      </p:sp>
    </p:spTree>
    <p:extLst>
      <p:ext uri="{BB962C8B-B14F-4D97-AF65-F5344CB8AC3E}">
        <p14:creationId xmlns:p14="http://schemas.microsoft.com/office/powerpoint/2010/main" val="1569165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18</a:t>
            </a:fld>
            <a:endParaRPr lang="en-US"/>
          </a:p>
        </p:txBody>
      </p:sp>
    </p:spTree>
    <p:extLst>
      <p:ext uri="{BB962C8B-B14F-4D97-AF65-F5344CB8AC3E}">
        <p14:creationId xmlns:p14="http://schemas.microsoft.com/office/powerpoint/2010/main" val="207482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Today we are going to build on our understanding of the skill of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(Point to and read charted </a:t>
            </a:r>
            <a:r>
              <a:rPr lang="en-US" sz="1200" b="1" kern="1200" dirty="0" smtClean="0">
                <a:solidFill>
                  <a:schemeClr val="tx1"/>
                </a:solidFill>
                <a:effectLst/>
                <a:latin typeface="+mn-lt"/>
                <a:ea typeface="+mn-ea"/>
                <a:cs typeface="+mn-cs"/>
              </a:rPr>
              <a:t>Student-Friendly ELD Objective</a:t>
            </a:r>
            <a:r>
              <a:rPr lang="en-US" sz="1200" kern="1200" dirty="0" smtClean="0">
                <a:solidFill>
                  <a:schemeClr val="tx1"/>
                </a:solidFill>
                <a:effectLst/>
                <a:latin typeface="+mn-lt"/>
                <a:ea typeface="+mn-ea"/>
                <a:cs typeface="+mn-cs"/>
              </a:rPr>
              <a:t>). </a:t>
            </a:r>
            <a:endParaRPr lang="en-US" dirty="0" smtClean="0"/>
          </a:p>
        </p:txBody>
      </p:sp>
      <p:sp>
        <p:nvSpPr>
          <p:cNvPr id="4" name="Slide Number Placeholder 3"/>
          <p:cNvSpPr>
            <a:spLocks noGrp="1"/>
          </p:cNvSpPr>
          <p:nvPr>
            <p:ph type="sldNum" sz="quarter" idx="10"/>
          </p:nvPr>
        </p:nvSpPr>
        <p:spPr/>
        <p:txBody>
          <a:bodyPr/>
          <a:lstStyle/>
          <a:p>
            <a:fld id="{FCACF33E-9A4F-DC43-BEB4-18EC813BF4E4}" type="slidenum">
              <a:rPr lang="en-US" smtClean="0"/>
              <a:t>20</a:t>
            </a:fld>
            <a:endParaRPr lang="en-US"/>
          </a:p>
        </p:txBody>
      </p:sp>
    </p:spTree>
    <p:extLst>
      <p:ext uri="{BB962C8B-B14F-4D97-AF65-F5344CB8AC3E}">
        <p14:creationId xmlns:p14="http://schemas.microsoft.com/office/powerpoint/2010/main" val="415247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Display</a:t>
            </a:r>
            <a:r>
              <a:rPr lang="en-US" baseline="0" dirty="0" smtClean="0"/>
              <a:t> the </a:t>
            </a:r>
            <a:r>
              <a:rPr lang="en-US" b="1" baseline="0" dirty="0" smtClean="0"/>
              <a:t>Conversation Pattern </a:t>
            </a:r>
            <a:r>
              <a:rPr lang="en-US" baseline="0" dirty="0" smtClean="0"/>
              <a:t>and refer to it as you introduce and explain the </a:t>
            </a:r>
            <a:r>
              <a:rPr lang="en-US" b="1" baseline="0" dirty="0" smtClean="0"/>
              <a:t>Conversation Pattern</a:t>
            </a:r>
            <a:r>
              <a:rPr lang="en-US" baseline="0"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21</a:t>
            </a:fld>
            <a:endParaRPr lang="en-US"/>
          </a:p>
        </p:txBody>
      </p:sp>
    </p:spTree>
    <p:extLst>
      <p:ext uri="{BB962C8B-B14F-4D97-AF65-F5344CB8AC3E}">
        <p14:creationId xmlns:p14="http://schemas.microsoft.com/office/powerpoint/2010/main" val="956414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review what we know about Constructive Conversations. In the past we have engaged in Constructive Conversations using visual texts and have learned about the Constructive Conversation Norms and Skills. Today, we will begin to learn how to use those norms and skills in a more complex way. But first, we will review what we already know about Constructive Conversations.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a:t>
            </a:fld>
            <a:endParaRPr lang="en-US"/>
          </a:p>
        </p:txBody>
      </p:sp>
    </p:spTree>
    <p:extLst>
      <p:ext uri="{BB962C8B-B14F-4D97-AF65-F5344CB8AC3E}">
        <p14:creationId xmlns:p14="http://schemas.microsoft.com/office/powerpoint/2010/main" val="1602646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As we engage in our conversations, we will also remember to follow our Constructive Conversation Norms. </a:t>
            </a:r>
            <a:r>
              <a:rPr lang="en-US" sz="1200" kern="1200" dirty="0" smtClean="0">
                <a:solidFill>
                  <a:schemeClr val="tx1"/>
                </a:solidFill>
                <a:effectLst/>
                <a:latin typeface="+mn-lt"/>
                <a:ea typeface="+mn-ea"/>
                <a:cs typeface="+mn-cs"/>
              </a:rPr>
              <a:t>(Point to </a:t>
            </a:r>
            <a:r>
              <a:rPr lang="en-US" sz="1200" b="1" kern="1200" dirty="0" smtClean="0">
                <a:solidFill>
                  <a:schemeClr val="tx1"/>
                </a:solidFill>
                <a:effectLst/>
                <a:latin typeface="+mn-lt"/>
                <a:ea typeface="+mn-ea"/>
                <a:cs typeface="+mn-cs"/>
              </a:rPr>
              <a:t>Constructive Conversation Norms Poster.</a:t>
            </a:r>
            <a:r>
              <a:rPr lang="en-US" sz="1200" kern="1200" dirty="0" smtClean="0">
                <a:solidFill>
                  <a:schemeClr val="tx1"/>
                </a:solidFill>
                <a:effectLst/>
                <a:latin typeface="+mn-lt"/>
                <a:ea typeface="+mn-ea"/>
                <a:cs typeface="+mn-cs"/>
              </a:rPr>
              <a:t>) </a:t>
            </a:r>
            <a:endParaRPr lang="en-US" dirty="0" smtClean="0"/>
          </a:p>
          <a:p>
            <a:r>
              <a:rPr lang="en-US" sz="1200" i="1" kern="1200" dirty="0" smtClean="0">
                <a:solidFill>
                  <a:schemeClr val="tx1"/>
                </a:solidFill>
                <a:effectLst/>
                <a:latin typeface="+mn-lt"/>
                <a:ea typeface="+mn-ea"/>
                <a:cs typeface="+mn-cs"/>
              </a:rPr>
              <a:t>Which Conversation Norm will help us to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Why? Turn and talk to your partner. </a:t>
            </a:r>
            <a:r>
              <a:rPr lang="en-US" sz="1200" kern="1200" dirty="0" smtClean="0">
                <a:solidFill>
                  <a:schemeClr val="tx1"/>
                </a:solidFill>
                <a:effectLst/>
                <a:latin typeface="+mn-lt"/>
                <a:ea typeface="+mn-ea"/>
                <a:cs typeface="+mn-cs"/>
              </a:rPr>
              <a:t>Give students 1 minute to talk to a partner. </a:t>
            </a:r>
            <a:endParaRPr lang="en-US" dirty="0" smtClean="0"/>
          </a:p>
          <a:p>
            <a:r>
              <a:rPr lang="en-US" sz="1200" kern="1200" dirty="0" smtClean="0">
                <a:solidFill>
                  <a:schemeClr val="tx1"/>
                </a:solidFill>
                <a:effectLst/>
                <a:latin typeface="+mn-lt"/>
                <a:ea typeface="+mn-ea"/>
                <a:cs typeface="+mn-cs"/>
              </a:rPr>
              <a:t>Affirm all responses and say: </a:t>
            </a:r>
            <a:r>
              <a:rPr lang="en-US" sz="1200" i="1" kern="1200" dirty="0" smtClean="0">
                <a:solidFill>
                  <a:schemeClr val="tx1"/>
                </a:solidFill>
                <a:effectLst/>
                <a:latin typeface="+mn-lt"/>
                <a:ea typeface="+mn-ea"/>
                <a:cs typeface="+mn-cs"/>
              </a:rPr>
              <a:t>I heard many of you say that you would “Listen respectfully,” </a:t>
            </a:r>
            <a:r>
              <a:rPr lang="en-US" sz="1200" kern="1200" dirty="0" smtClean="0">
                <a:solidFill>
                  <a:schemeClr val="tx1"/>
                </a:solidFill>
                <a:effectLst/>
                <a:latin typeface="+mn-lt"/>
                <a:ea typeface="+mn-ea"/>
                <a:cs typeface="+mn-cs"/>
              </a:rPr>
              <a:t>(point to poster) </a:t>
            </a:r>
            <a:r>
              <a:rPr lang="en-US" sz="1200" i="1" kern="1200" dirty="0" smtClean="0">
                <a:solidFill>
                  <a:schemeClr val="tx1"/>
                </a:solidFill>
                <a:effectLst/>
                <a:latin typeface="+mn-lt"/>
                <a:ea typeface="+mn-ea"/>
                <a:cs typeface="+mn-cs"/>
              </a:rPr>
              <a:t>so we will make sure to, “Listen respectfully,” during our conversations.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22</a:t>
            </a:fld>
            <a:endParaRPr lang="en-US"/>
          </a:p>
        </p:txBody>
      </p:sp>
    </p:spTree>
    <p:extLst>
      <p:ext uri="{BB962C8B-B14F-4D97-AF65-F5344CB8AC3E}">
        <p14:creationId xmlns:p14="http://schemas.microsoft.com/office/powerpoint/2010/main" val="907349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Conversation Pattern Poster </a:t>
            </a:r>
            <a:r>
              <a:rPr lang="en-US" sz="1200" kern="1200" dirty="0" smtClean="0">
                <a:solidFill>
                  <a:schemeClr val="tx1"/>
                </a:solidFill>
                <a:effectLst/>
                <a:latin typeface="+mn-lt"/>
                <a:ea typeface="+mn-ea"/>
                <a:cs typeface="+mn-cs"/>
              </a:rPr>
              <a:t>and refer to it as you explain the following: </a:t>
            </a:r>
            <a:endParaRPr lang="en-US" dirty="0" smtClean="0"/>
          </a:p>
          <a:p>
            <a:r>
              <a:rPr lang="en-US" sz="1200" i="1" kern="1200" dirty="0" smtClean="0">
                <a:solidFill>
                  <a:schemeClr val="tx1"/>
                </a:solidFill>
                <a:effectLst/>
                <a:latin typeface="+mn-lt"/>
                <a:ea typeface="+mn-ea"/>
                <a:cs typeface="+mn-cs"/>
              </a:rPr>
              <a:t>Our first objective today is to learn about the new Conversation Pattern. This speaking pattern will help us to get even better at clarifying during our Constructive Conversations. </a:t>
            </a:r>
            <a:endParaRPr lang="en-US" dirty="0" smtClean="0"/>
          </a:p>
          <a:p>
            <a:r>
              <a:rPr lang="en-US" sz="1200" i="1" kern="1200" dirty="0" smtClean="0">
                <a:solidFill>
                  <a:schemeClr val="tx1"/>
                </a:solidFill>
                <a:effectLst/>
                <a:latin typeface="+mn-lt"/>
                <a:ea typeface="+mn-ea"/>
                <a:cs typeface="+mn-cs"/>
              </a:rPr>
              <a:t>Let’s look at the pattern: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Paraphrase:</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to listen and then we repeat our partner’s thoughts in our own words. We </a:t>
            </a:r>
            <a:endParaRPr lang="en-US" dirty="0" smtClean="0"/>
          </a:p>
          <a:p>
            <a:r>
              <a:rPr lang="en-US" sz="1200" kern="1200" dirty="0" smtClean="0">
                <a:solidFill>
                  <a:schemeClr val="tx1"/>
                </a:solidFill>
                <a:effectLst/>
                <a:latin typeface="+mn-lt"/>
                <a:ea typeface="+mn-ea"/>
                <a:cs typeface="+mn-cs"/>
              </a:rPr>
              <a:t>paraphrase to </a:t>
            </a:r>
            <a:r>
              <a:rPr lang="en-US" sz="1200" b="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and make sure we understand what our partner said.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Point index finger to ear and whoosh hand out in front of mouth to symbolize listening and then paraphrasing what was heard.)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 on each other’s ideas:</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that we listen to what our partner says and add details and other information </a:t>
            </a:r>
            <a:endParaRPr lang="en-US" dirty="0" smtClean="0"/>
          </a:p>
          <a:p>
            <a:r>
              <a:rPr lang="en-US" sz="1200" kern="1200" dirty="0" smtClean="0">
                <a:solidFill>
                  <a:schemeClr val="tx1"/>
                </a:solidFill>
                <a:effectLst/>
                <a:latin typeface="+mn-lt"/>
                <a:ea typeface="+mn-ea"/>
                <a:cs typeface="+mn-cs"/>
              </a:rPr>
              <a:t>to their ideas to make a clearer and more complete idea.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Make stacking motion </a:t>
            </a:r>
            <a:endParaRPr lang="en-US" dirty="0" smtClean="0"/>
          </a:p>
          <a:p>
            <a:r>
              <a:rPr lang="en-US" sz="1200" kern="1200" dirty="0" smtClean="0">
                <a:solidFill>
                  <a:schemeClr val="tx1"/>
                </a:solidFill>
                <a:effectLst/>
                <a:latin typeface="+mn-lt"/>
                <a:ea typeface="+mn-ea"/>
                <a:cs typeface="+mn-cs"/>
              </a:rPr>
              <a:t>with hands.)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Prompt:</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a:t>
            </a:r>
            <a:r>
              <a:rPr lang="en-US" sz="1200" i="1" kern="1200" dirty="0" smtClean="0">
                <a:solidFill>
                  <a:schemeClr val="tx1"/>
                </a:solidFill>
                <a:effectLst/>
                <a:latin typeface="+mn-lt"/>
                <a:ea typeface="+mn-ea"/>
                <a:cs typeface="+mn-cs"/>
              </a:rPr>
              <a:t>This means we get more information, ask for clarification or for new ideas to continue the </a:t>
            </a:r>
            <a:endParaRPr lang="en-US" dirty="0" smtClean="0"/>
          </a:p>
          <a:p>
            <a:r>
              <a:rPr lang="en-US" sz="1200" i="1" kern="1200" dirty="0" smtClean="0">
                <a:solidFill>
                  <a:schemeClr val="tx1"/>
                </a:solidFill>
                <a:effectLst/>
                <a:latin typeface="+mn-lt"/>
                <a:ea typeface="+mn-ea"/>
                <a:cs typeface="+mn-cs"/>
              </a:rPr>
              <a:t>Constructive Conversation. When prompting, we think about what we did understand and what more we need to understand fully. </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Shrug shoulders then point to partner with index finger.) </a:t>
            </a:r>
            <a:endParaRPr lang="en-US" dirty="0" smtClean="0"/>
          </a:p>
          <a:p>
            <a:r>
              <a:rPr lang="en-US" sz="1200" i="1" kern="1200" dirty="0" smtClean="0">
                <a:solidFill>
                  <a:schemeClr val="tx1"/>
                </a:solidFill>
                <a:effectLst/>
                <a:latin typeface="+mn-lt"/>
                <a:ea typeface="+mn-ea"/>
                <a:cs typeface="+mn-cs"/>
              </a:rPr>
              <a:t>Now that we know the pattern, we will focus on how to make our ideas clearer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paraphrase </a:t>
            </a:r>
            <a:r>
              <a:rPr lang="en-US" sz="1200" i="1" kern="1200" dirty="0" smtClean="0">
                <a:solidFill>
                  <a:schemeClr val="tx1"/>
                </a:solidFill>
                <a:effectLst/>
                <a:latin typeface="+mn-lt"/>
                <a:ea typeface="+mn-ea"/>
                <a:cs typeface="+mn-cs"/>
              </a:rPr>
              <a:t>we use our own words to repeat our partner’s ideas. This means we need to listen to them attentively.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23</a:t>
            </a:fld>
            <a:endParaRPr lang="en-US"/>
          </a:p>
        </p:txBody>
      </p:sp>
    </p:spTree>
    <p:extLst>
      <p:ext uri="{BB962C8B-B14F-4D97-AF65-F5344CB8AC3E}">
        <p14:creationId xmlns:p14="http://schemas.microsoft.com/office/powerpoint/2010/main" val="1275600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that we know the pattern, we will focus on how to make our ideas clearer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we use our own words to repeat our partner’s ideas. This means we need to listen to them attentively.</a:t>
            </a:r>
            <a:endParaRPr lang="en-US" dirty="0" smtClean="0">
              <a:effectLst/>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Let’s look at the pattern again and focus just on paraphrasing. Do the gesture with me.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Paraphrase Gesture:</a:t>
            </a:r>
            <a:r>
              <a:rPr lang="en-US" sz="1200" kern="1200" dirty="0" smtClean="0">
                <a:solidFill>
                  <a:schemeClr val="tx1"/>
                </a:solidFill>
                <a:effectLst/>
                <a:latin typeface="+mn-lt"/>
                <a:ea typeface="+mn-ea"/>
                <a:cs typeface="+mn-cs"/>
              </a:rPr>
              <a:t> Point index finger to ear and whoosh hand out in front of mouth to symbolize listening and then paraphrasing what was heard.</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We know that in order to </a:t>
            </a:r>
            <a:r>
              <a:rPr lang="en-US" sz="1200" b="1" i="1" kern="1200" dirty="0" smtClean="0">
                <a:solidFill>
                  <a:schemeClr val="tx1"/>
                </a:solidFill>
                <a:effectLst/>
                <a:latin typeface="+mn-lt"/>
                <a:ea typeface="+mn-ea"/>
                <a:cs typeface="+mn-cs"/>
              </a:rPr>
              <a:t>paraphrase </a:t>
            </a:r>
            <a:r>
              <a:rPr lang="en-US" sz="1200" i="1" kern="1200" dirty="0" smtClean="0">
                <a:solidFill>
                  <a:schemeClr val="tx1"/>
                </a:solidFill>
                <a:effectLst/>
                <a:latin typeface="+mn-lt"/>
                <a:ea typeface="+mn-ea"/>
                <a:cs typeface="+mn-cs"/>
              </a:rPr>
              <a:t>we need to</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listen to our partner’s ideas. Why is it important to listen actively? Turn and talk to your partner.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i="1" kern="1200" dirty="0" smtClean="0">
                <a:solidFill>
                  <a:schemeClr val="tx1"/>
                </a:solidFill>
                <a:effectLst/>
                <a:latin typeface="+mn-lt"/>
                <a:ea typeface="+mn-ea"/>
                <a:cs typeface="+mn-cs"/>
              </a:rPr>
              <a:t>Yes. That’s right! During a conversation it’s important to listen actively to make sure we understand what our partner said. We use our own words to repeat their idea. This really helps us to</a:t>
            </a:r>
            <a:r>
              <a:rPr lang="en-US" sz="1200" b="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a:t>
            </a:r>
            <a:endParaRPr lang="en-US" dirty="0" smtClean="0">
              <a:effectLst/>
            </a:endParaRPr>
          </a:p>
          <a:p>
            <a:r>
              <a:rPr lang="en-US" sz="1200" i="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24</a:t>
            </a:fld>
            <a:endParaRPr lang="en-US"/>
          </a:p>
        </p:txBody>
      </p:sp>
    </p:spTree>
    <p:extLst>
      <p:ext uri="{BB962C8B-B14F-4D97-AF65-F5344CB8AC3E}">
        <p14:creationId xmlns:p14="http://schemas.microsoft.com/office/powerpoint/2010/main" val="683295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 help us focus on </a:t>
            </a:r>
            <a:r>
              <a:rPr lang="en-US" sz="1200" b="1" i="1" kern="1200" dirty="0" smtClean="0">
                <a:solidFill>
                  <a:schemeClr val="tx1"/>
                </a:solidFill>
                <a:effectLst/>
                <a:latin typeface="+mn-lt"/>
                <a:ea typeface="+mn-ea"/>
                <a:cs typeface="+mn-cs"/>
              </a:rPr>
              <a:t>paraphrasing </a:t>
            </a:r>
            <a:r>
              <a:rPr lang="en-US" sz="1200" i="1" kern="1200" dirty="0" smtClean="0">
                <a:solidFill>
                  <a:schemeClr val="tx1"/>
                </a:solidFill>
                <a:effectLst/>
                <a:latin typeface="+mn-lt"/>
                <a:ea typeface="+mn-ea"/>
                <a:cs typeface="+mn-cs"/>
              </a:rPr>
              <a:t>to </a:t>
            </a:r>
            <a:r>
              <a:rPr lang="en-US" sz="1200" b="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we will use our own words to repeat our partners’ ideas. We can use these response starters during our conversations to help us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For example, if someone says, “I notice that the dog is wagging its tail.” Which response starter could you use to help you paraphrase? </a:t>
            </a:r>
            <a:r>
              <a:rPr lang="en-US" sz="1200" kern="1200" dirty="0" smtClean="0">
                <a:solidFill>
                  <a:schemeClr val="tx1"/>
                </a:solidFill>
                <a:effectLst/>
                <a:latin typeface="+mn-lt"/>
                <a:ea typeface="+mn-ea"/>
                <a:cs typeface="+mn-cs"/>
              </a:rPr>
              <a:t>(Point to pre-charted response starters.) </a:t>
            </a:r>
            <a:endParaRPr lang="en-US" dirty="0" smtClean="0"/>
          </a:p>
          <a:p>
            <a:r>
              <a:rPr lang="en-US" sz="1200" i="1" kern="1200" dirty="0" smtClean="0">
                <a:solidFill>
                  <a:schemeClr val="tx1"/>
                </a:solidFill>
                <a:effectLst/>
                <a:latin typeface="+mn-lt"/>
                <a:ea typeface="+mn-ea"/>
                <a:cs typeface="+mn-cs"/>
              </a:rPr>
              <a:t>Turn &amp; talk to a partner. Which response starter would you use? </a:t>
            </a:r>
            <a:r>
              <a:rPr lang="en-US" sz="1200" kern="1200" dirty="0" smtClean="0">
                <a:solidFill>
                  <a:schemeClr val="tx1"/>
                </a:solidFill>
                <a:effectLst/>
                <a:latin typeface="+mn-lt"/>
                <a:ea typeface="+mn-ea"/>
                <a:cs typeface="+mn-cs"/>
              </a:rPr>
              <a:t>Call on one or two students to share which response starter they might use and what prompt or response starter they might use to continue the conversation.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180117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Guide</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remind you of the pattern. Let’s add the response starter(s) we learned to our Conversation Pattern Guides.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Model adding one or two prompt and response starters to your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and distribute the Conversation Patterns Guides to students and the prompt and response starters you charted.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47330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Teacher Visual Text for Conversation Pattern</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practice how to</a:t>
            </a:r>
            <a:r>
              <a:rPr lang="en-US" sz="1200" b="1" kern="1200" dirty="0" smtClean="0">
                <a:solidFill>
                  <a:schemeClr val="tx1"/>
                </a:solidFill>
                <a:effectLst/>
                <a:latin typeface="+mn-lt"/>
                <a:ea typeface="+mn-ea"/>
                <a:cs typeface="+mn-cs"/>
              </a:rPr>
              <a:t> paraphrase: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27</a:t>
            </a:fld>
            <a:endParaRPr lang="en-US"/>
          </a:p>
        </p:txBody>
      </p:sp>
    </p:spTree>
    <p:extLst>
      <p:ext uri="{BB962C8B-B14F-4D97-AF65-F5344CB8AC3E}">
        <p14:creationId xmlns:p14="http://schemas.microsoft.com/office/powerpoint/2010/main" val="2003173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 the conversation exchange provided below, to provide guided practice on how to </a:t>
            </a:r>
            <a:r>
              <a:rPr lang="en-US" sz="1200" b="1" kern="1200" dirty="0" smtClean="0">
                <a:solidFill>
                  <a:schemeClr val="tx1"/>
                </a:solidFill>
                <a:effectLst/>
                <a:latin typeface="+mn-lt"/>
                <a:ea typeface="+mn-ea"/>
                <a:cs typeface="+mn-cs"/>
              </a:rPr>
              <a:t>paraphrase:</a:t>
            </a:r>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Listen to me as I read what two partners say to each other in a turn where this pattern is used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Read Exchange #1.</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28</a:t>
            </a:fld>
            <a:endParaRPr lang="en-US"/>
          </a:p>
        </p:txBody>
      </p:sp>
    </p:spTree>
    <p:extLst>
      <p:ext uri="{BB962C8B-B14F-4D97-AF65-F5344CB8AC3E}">
        <p14:creationId xmlns:p14="http://schemas.microsoft.com/office/powerpoint/2010/main" val="408777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Think Aloud</a:t>
            </a:r>
            <a:r>
              <a:rPr lang="en-US" sz="1200" kern="1200" dirty="0" smtClean="0">
                <a:solidFill>
                  <a:schemeClr val="tx1"/>
                </a:solidFill>
                <a:effectLst/>
                <a:latin typeface="+mn-lt"/>
                <a:ea typeface="+mn-ea"/>
                <a:cs typeface="+mn-cs"/>
              </a:rPr>
              <a:t> </a:t>
            </a:r>
          </a:p>
          <a:p>
            <a:r>
              <a:rPr lang="en-US" dirty="0" smtClean="0">
                <a:effectLst/>
              </a:rPr>
              <a:t/>
            </a:r>
            <a:br>
              <a:rPr lang="en-US" dirty="0" smtClean="0">
                <a:effectLst/>
              </a:rPr>
            </a:br>
            <a:r>
              <a:rPr lang="en-US" sz="1200" kern="1200" dirty="0" smtClean="0">
                <a:solidFill>
                  <a:schemeClr val="tx1"/>
                </a:solidFill>
                <a:effectLst/>
                <a:latin typeface="+mn-lt"/>
                <a:ea typeface="+mn-ea"/>
                <a:cs typeface="+mn-cs"/>
              </a:rPr>
              <a:t>Have students turn and talk to a partner as they complete the following statement:</a:t>
            </a:r>
          </a:p>
          <a:p>
            <a:r>
              <a:rPr lang="en-US" sz="1200" b="1" i="1" kern="1200" dirty="0" smtClean="0">
                <a:solidFill>
                  <a:schemeClr val="tx1"/>
                </a:solidFill>
                <a:effectLst/>
                <a:latin typeface="+mn-lt"/>
                <a:ea typeface="+mn-ea"/>
                <a:cs typeface="+mn-cs"/>
              </a:rPr>
              <a:t>Student B: </a:t>
            </a:r>
            <a:r>
              <a:rPr lang="en-US" sz="1200" i="1" kern="1200" dirty="0" smtClean="0">
                <a:solidFill>
                  <a:schemeClr val="tx1"/>
                </a:solidFill>
                <a:effectLst/>
                <a:latin typeface="+mn-lt"/>
                <a:ea typeface="+mn-ea"/>
                <a:cs typeface="+mn-cs"/>
              </a:rPr>
              <a:t>I heard you say… </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t>
            </a:r>
            <a:r>
              <a:rPr lang="en-US" sz="1200" b="1" kern="1200" dirty="0" smtClean="0">
                <a:solidFill>
                  <a:schemeClr val="tx1"/>
                </a:solidFill>
                <a:effectLst/>
                <a:latin typeface="+mn-lt"/>
                <a:ea typeface="+mn-ea"/>
                <a:cs typeface="+mn-cs"/>
              </a:rPr>
              <a:t>paraphrasing</a:t>
            </a:r>
            <a:r>
              <a:rPr lang="en-US" sz="1200" kern="1200" dirty="0" smtClean="0">
                <a:solidFill>
                  <a:schemeClr val="tx1"/>
                </a:solidFill>
                <a:effectLst/>
                <a:latin typeface="+mn-lt"/>
                <a:ea typeface="+mn-ea"/>
                <a:cs typeface="+mn-cs"/>
              </a:rPr>
              <a:t> to make ideas clearer.</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29</a:t>
            </a:fld>
            <a:endParaRPr lang="en-US"/>
          </a:p>
        </p:txBody>
      </p:sp>
    </p:spTree>
    <p:extLst>
      <p:ext uri="{BB962C8B-B14F-4D97-AF65-F5344CB8AC3E}">
        <p14:creationId xmlns:p14="http://schemas.microsoft.com/office/powerpoint/2010/main" val="1934349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practice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with another exchange. Listen to me as I read what two partners say to each other in a turn where they continue to use the pattern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Read Exchange #2.</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After reading the A/B conversation turn, highlight language that serves to </a:t>
            </a:r>
            <a:r>
              <a:rPr lang="en-US" sz="1200" b="1" kern="1200" dirty="0" smtClean="0">
                <a:solidFill>
                  <a:schemeClr val="tx1"/>
                </a:solidFill>
                <a:effectLst/>
                <a:latin typeface="+mn-lt"/>
                <a:ea typeface="+mn-ea"/>
                <a:cs typeface="+mn-cs"/>
              </a:rPr>
              <a:t>paraphrase.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1115571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Think Aloud</a:t>
            </a:r>
          </a:p>
          <a:p>
            <a:r>
              <a:rPr lang="en-US" sz="1200" kern="1200" dirty="0" smtClean="0">
                <a:solidFill>
                  <a:schemeClr val="tx1"/>
                </a:solidFill>
                <a:effectLst/>
                <a:latin typeface="+mn-lt"/>
                <a:ea typeface="+mn-ea"/>
                <a:cs typeface="+mn-cs"/>
              </a:rPr>
              <a:t> </a:t>
            </a:r>
            <a:r>
              <a:rPr lang="en-US" dirty="0" smtClean="0">
                <a:effectLst/>
              </a:rPr>
              <a:t/>
            </a:r>
            <a:br>
              <a:rPr lang="en-US" dirty="0" smtClean="0">
                <a:effectLst/>
              </a:rPr>
            </a:br>
            <a:r>
              <a:rPr lang="en-US" sz="1200" kern="1200" dirty="0" smtClean="0">
                <a:solidFill>
                  <a:schemeClr val="tx1"/>
                </a:solidFill>
                <a:effectLst/>
                <a:latin typeface="+mn-lt"/>
                <a:ea typeface="+mn-ea"/>
                <a:cs typeface="+mn-cs"/>
              </a:rPr>
              <a:t>Have students turn and talk to a partner as they complete the following statement:</a:t>
            </a:r>
          </a:p>
          <a:p>
            <a:r>
              <a:rPr lang="en-US" sz="1200" b="1" i="1" kern="1200" dirty="0" smtClean="0">
                <a:solidFill>
                  <a:schemeClr val="tx1"/>
                </a:solidFill>
                <a:effectLst/>
                <a:latin typeface="+mn-lt"/>
                <a:ea typeface="+mn-ea"/>
                <a:cs typeface="+mn-cs"/>
              </a:rPr>
              <a:t>Student B: </a:t>
            </a:r>
            <a:r>
              <a:rPr lang="en-US" sz="1200" i="1" kern="1200" dirty="0" smtClean="0">
                <a:solidFill>
                  <a:schemeClr val="tx1"/>
                </a:solidFill>
                <a:effectLst/>
                <a:latin typeface="+mn-lt"/>
                <a:ea typeface="+mn-ea"/>
                <a:cs typeface="+mn-cs"/>
              </a:rPr>
              <a:t>I heard you say… </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t>
            </a:r>
            <a:r>
              <a:rPr lang="en-US" sz="1200" b="1" kern="1200" dirty="0" smtClean="0">
                <a:solidFill>
                  <a:schemeClr val="tx1"/>
                </a:solidFill>
                <a:effectLst/>
                <a:latin typeface="+mn-lt"/>
                <a:ea typeface="+mn-ea"/>
                <a:cs typeface="+mn-cs"/>
              </a:rPr>
              <a:t>paraphrasing</a:t>
            </a:r>
            <a:r>
              <a:rPr lang="en-US" sz="1200" kern="1200" dirty="0" smtClean="0">
                <a:solidFill>
                  <a:schemeClr val="tx1"/>
                </a:solidFill>
                <a:effectLst/>
                <a:latin typeface="+mn-lt"/>
                <a:ea typeface="+mn-ea"/>
                <a:cs typeface="+mn-cs"/>
              </a:rPr>
              <a:t> to make ideas clearer.</a:t>
            </a:r>
          </a:p>
        </p:txBody>
      </p:sp>
      <p:sp>
        <p:nvSpPr>
          <p:cNvPr id="4" name="Slide Number Placeholder 3"/>
          <p:cNvSpPr>
            <a:spLocks noGrp="1"/>
          </p:cNvSpPr>
          <p:nvPr>
            <p:ph type="sldNum" sz="quarter" idx="10"/>
          </p:nvPr>
        </p:nvSpPr>
        <p:spPr/>
        <p:txBody>
          <a:bodyPr/>
          <a:lstStyle/>
          <a:p>
            <a:fld id="{FCACF33E-9A4F-DC43-BEB4-18EC813BF4E4}" type="slidenum">
              <a:rPr lang="en-US" smtClean="0"/>
              <a:t>31</a:t>
            </a:fld>
            <a:endParaRPr lang="en-US"/>
          </a:p>
        </p:txBody>
      </p:sp>
    </p:spTree>
    <p:extLst>
      <p:ext uri="{BB962C8B-B14F-4D97-AF65-F5344CB8AC3E}">
        <p14:creationId xmlns:p14="http://schemas.microsoft.com/office/powerpoint/2010/main" val="252548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artifacts may include </a:t>
            </a:r>
            <a:r>
              <a:rPr lang="en-US" sz="1200" b="1" u="sng" kern="1200" dirty="0" smtClean="0">
                <a:solidFill>
                  <a:schemeClr val="tx1"/>
                </a:solidFill>
                <a:effectLst/>
                <a:latin typeface="+mn-lt"/>
                <a:ea typeface="+mn-ea"/>
                <a:cs typeface="+mn-cs"/>
              </a:rPr>
              <a:t>Constructive Conversation Norms Poster</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Constructive Conversations Skills Poster</a:t>
            </a:r>
            <a:r>
              <a:rPr lang="en-US" sz="1200"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Constructive Conversation Game Cards</a:t>
            </a:r>
            <a:r>
              <a:rPr lang="en-US" sz="1200"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Listening Task Posters</a:t>
            </a:r>
            <a:r>
              <a:rPr lang="en-US" sz="1200" kern="1200" dirty="0" smtClean="0">
                <a:solidFill>
                  <a:schemeClr val="tx1"/>
                </a:solidFill>
                <a:effectLst/>
                <a:latin typeface="+mn-lt"/>
                <a:ea typeface="+mn-ea"/>
                <a:cs typeface="+mn-cs"/>
              </a:rPr>
              <a:t>, and additional artifacts such as student-created posters from Start Smart 1.0 Lesson 14 to use as a reference as they engage in a review of norms and skills.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Display the Constructive Conversation artifacts and ask the following question:</a:t>
            </a:r>
            <a:endParaRPr lang="en-US" dirty="0" smtClean="0">
              <a:effectLst/>
            </a:endParaRPr>
          </a:p>
          <a:p>
            <a:r>
              <a:rPr lang="en-US" sz="1200" i="1" kern="1200" dirty="0" smtClean="0">
                <a:solidFill>
                  <a:schemeClr val="tx1"/>
                </a:solidFill>
                <a:effectLst/>
                <a:latin typeface="+mn-lt"/>
                <a:ea typeface="+mn-ea"/>
                <a:cs typeface="+mn-cs"/>
              </a:rPr>
              <a:t> </a:t>
            </a:r>
            <a:r>
              <a:rPr lang="en-US" dirty="0" smtClean="0">
                <a:effectLst/>
              </a:rPr>
              <a:t/>
            </a:r>
            <a:br>
              <a:rPr lang="en-US" dirty="0" smtClean="0">
                <a:effectLst/>
              </a:rPr>
            </a:br>
            <a:r>
              <a:rPr lang="en-US" sz="1200" i="1" kern="1200" dirty="0" smtClean="0">
                <a:solidFill>
                  <a:schemeClr val="tx1"/>
                </a:solidFill>
                <a:effectLst/>
                <a:latin typeface="+mn-lt"/>
                <a:ea typeface="+mn-ea"/>
                <a:cs typeface="+mn-cs"/>
              </a:rPr>
              <a:t>  What do we already know about the </a:t>
            </a:r>
            <a:r>
              <a:rPr lang="en-US" sz="1200" b="1" i="1" u="sng" kern="1200" dirty="0" smtClean="0">
                <a:solidFill>
                  <a:schemeClr val="tx1"/>
                </a:solidFill>
                <a:effectLst/>
                <a:latin typeface="+mn-lt"/>
                <a:ea typeface="+mn-ea"/>
                <a:cs typeface="+mn-cs"/>
              </a:rPr>
              <a:t>Constructive Conversation Norms</a:t>
            </a:r>
            <a:r>
              <a:rPr lang="en-US" sz="1200" i="1" kern="1200" dirty="0" smtClean="0">
                <a:solidFill>
                  <a:schemeClr val="tx1"/>
                </a:solidFill>
                <a:effectLst/>
                <a:latin typeface="+mn-lt"/>
                <a:ea typeface="+mn-ea"/>
                <a:cs typeface="+mn-cs"/>
              </a:rPr>
              <a:t> and </a:t>
            </a:r>
            <a:r>
              <a:rPr lang="en-US" sz="1200" b="1" i="1" u="sng" kern="1200" dirty="0" smtClean="0">
                <a:solidFill>
                  <a:schemeClr val="tx1"/>
                </a:solidFill>
                <a:effectLst/>
                <a:latin typeface="+mn-lt"/>
                <a:ea typeface="+mn-ea"/>
                <a:cs typeface="+mn-cs"/>
              </a:rPr>
              <a:t>Skills</a:t>
            </a:r>
            <a:r>
              <a:rPr lang="en-US" sz="1200" i="1" kern="1200" dirty="0" smtClean="0">
                <a:solidFill>
                  <a:schemeClr val="tx1"/>
                </a:solidFill>
                <a:effectLst/>
                <a:latin typeface="+mn-lt"/>
                <a:ea typeface="+mn-ea"/>
                <a:cs typeface="+mn-cs"/>
              </a:rPr>
              <a:t>? Turn and    </a:t>
            </a:r>
            <a:endParaRPr lang="en-US" dirty="0" smtClean="0">
              <a:effectLst/>
            </a:endParaRPr>
          </a:p>
          <a:p>
            <a:r>
              <a:rPr lang="en-US" sz="1200" i="1" kern="1200" dirty="0" smtClean="0">
                <a:solidFill>
                  <a:schemeClr val="tx1"/>
                </a:solidFill>
                <a:effectLst/>
                <a:latin typeface="+mn-lt"/>
                <a:ea typeface="+mn-ea"/>
                <a:cs typeface="+mn-cs"/>
              </a:rPr>
              <a:t>  talk to your partner.</a:t>
            </a:r>
            <a:endParaRPr lang="en-US" dirty="0" smtClean="0">
              <a:effectLst/>
            </a:endParaRPr>
          </a:p>
          <a:p>
            <a:r>
              <a:rPr lang="en-US" sz="1200" i="1"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a:t>
            </a:fld>
            <a:endParaRPr lang="en-US"/>
          </a:p>
        </p:txBody>
      </p:sp>
    </p:spTree>
    <p:extLst>
      <p:ext uri="{BB962C8B-B14F-4D97-AF65-F5344CB8AC3E}">
        <p14:creationId xmlns:p14="http://schemas.microsoft.com/office/powerpoint/2010/main" val="1438690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continue practicing with another example. Listen to me as I read what one partner says to another: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Exchange #3:</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a:spcBef>
                <a:spcPts val="0"/>
              </a:spcBef>
              <a:spcAft>
                <a:spcPts val="0"/>
              </a:spcAft>
              <a:tabLst>
                <a:tab pos="5130800" algn="l"/>
              </a:tabLst>
            </a:pPr>
            <a:r>
              <a:rPr lang="en-US" sz="1200" b="1" kern="1200" dirty="0" smtClean="0">
                <a:solidFill>
                  <a:schemeClr val="tx1"/>
                </a:solidFill>
                <a:effectLst/>
                <a:latin typeface="+mn-lt"/>
                <a:ea typeface="+mn-ea"/>
                <a:cs typeface="+mn-cs"/>
              </a:rPr>
              <a:t>Student A:</a:t>
            </a:r>
            <a:r>
              <a:rPr lang="en-US" sz="1200" b="0" kern="1200" baseline="0" dirty="0" smtClean="0">
                <a:solidFill>
                  <a:schemeClr val="tx1"/>
                </a:solidFill>
                <a:effectLst/>
                <a:latin typeface="+mn-lt"/>
                <a:ea typeface="+mn-ea"/>
                <a:cs typeface="+mn-cs"/>
              </a:rPr>
              <a:t> </a:t>
            </a:r>
            <a:r>
              <a:rPr lang="en-US" sz="1200" b="0" dirty="0" smtClean="0">
                <a:effectLst/>
              </a:rPr>
              <a:t>I notice that the woman with the black hat and the pink scarf is holding up a piece of paper and it looks like she is poking it with a stick. There is a black basket to her left behind the person with the pink sleeves.  On her right, a person with a blue sweater and a torn and stained brown dress is bent over the garbage.</a:t>
            </a:r>
            <a:endParaRPr lang="en-US" sz="1200" b="0" dirty="0" smtClean="0">
              <a:effectLst/>
              <a:latin typeface="Avenir Next" charset="0"/>
              <a:ea typeface="Calibri" charset="0"/>
              <a:cs typeface="Arial" charset="0"/>
            </a:endParaRPr>
          </a:p>
          <a:p>
            <a:r>
              <a:rPr lang="en-US" sz="1200" b="1" kern="1200" dirty="0" smtClean="0">
                <a:solidFill>
                  <a:schemeClr val="tx1"/>
                </a:solidFill>
                <a:effectLst/>
                <a:latin typeface="+mn-lt"/>
                <a:ea typeface="+mn-ea"/>
                <a:cs typeface="+mn-cs"/>
              </a:rPr>
              <a:t>Student B:</a:t>
            </a:r>
            <a:r>
              <a:rPr lang="en-US" sz="1200" b="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Students should make the paraphrase gesture and paraphrase Student A’s idea above.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students turn and talk to a partner to discuss the following:</a:t>
            </a:r>
            <a:r>
              <a:rPr lang="en-US" sz="120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How can you paraphrase what Student A said?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t>
            </a:r>
            <a:r>
              <a:rPr lang="en-US" sz="1200" b="1" kern="1200" dirty="0" smtClean="0">
                <a:solidFill>
                  <a:schemeClr val="tx1"/>
                </a:solidFill>
                <a:effectLst/>
                <a:latin typeface="+mn-lt"/>
                <a:ea typeface="+mn-ea"/>
                <a:cs typeface="+mn-cs"/>
              </a:rPr>
              <a:t>paraphrasing.</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32</a:t>
            </a:fld>
            <a:endParaRPr lang="en-US"/>
          </a:p>
        </p:txBody>
      </p:sp>
    </p:spTree>
    <p:extLst>
      <p:ext uri="{BB962C8B-B14F-4D97-AF65-F5344CB8AC3E}">
        <p14:creationId xmlns:p14="http://schemas.microsoft.com/office/powerpoint/2010/main" val="20224458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practice one last time. Listen to me as I read what one partner says to another:</a:t>
            </a: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Exchange #4:</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a:spcBef>
                <a:spcPts val="0"/>
              </a:spcBef>
              <a:spcAft>
                <a:spcPts val="0"/>
              </a:spcAft>
              <a:tabLst>
                <a:tab pos="5130800" algn="l"/>
              </a:tabLst>
            </a:pPr>
            <a:r>
              <a:rPr lang="en-US" sz="1200" b="1" kern="1200" dirty="0" smtClean="0">
                <a:solidFill>
                  <a:schemeClr val="tx1"/>
                </a:solidFill>
                <a:effectLst/>
                <a:latin typeface="+mn-lt"/>
                <a:ea typeface="+mn-ea"/>
                <a:cs typeface="+mn-cs"/>
              </a:rPr>
              <a:t>Student A:</a:t>
            </a:r>
            <a:r>
              <a:rPr lang="en-US" sz="1200" b="0" kern="1200" baseline="0" dirty="0" smtClean="0">
                <a:solidFill>
                  <a:schemeClr val="tx1"/>
                </a:solidFill>
                <a:effectLst/>
                <a:latin typeface="+mn-lt"/>
                <a:ea typeface="+mn-ea"/>
                <a:cs typeface="+mn-cs"/>
              </a:rPr>
              <a:t> </a:t>
            </a:r>
            <a:r>
              <a:rPr lang="en-US" sz="1200" dirty="0" smtClean="0">
                <a:effectLst/>
              </a:rPr>
              <a:t>I notice that the man with the white headband and shirt is holding out his white basket as he steps up into the dump truck. One person with a black hat is standing with a basket on his back in the back of the dump truck bed and the person with the yellow hat is putting something in a basket.</a:t>
            </a:r>
            <a:endParaRPr lang="en-US" sz="1200" dirty="0" smtClean="0">
              <a:effectLst/>
              <a:latin typeface="Avenir Next" charset="0"/>
              <a:ea typeface="Calibri" charset="0"/>
              <a:cs typeface="Arial" charset="0"/>
            </a:endParaRPr>
          </a:p>
          <a:p>
            <a:r>
              <a:rPr lang="en-US" sz="1200" b="1" kern="1200" dirty="0" smtClean="0">
                <a:solidFill>
                  <a:schemeClr val="tx1"/>
                </a:solidFill>
                <a:effectLst/>
                <a:latin typeface="+mn-lt"/>
                <a:ea typeface="+mn-ea"/>
                <a:cs typeface="+mn-cs"/>
              </a:rPr>
              <a:t>Student B:</a:t>
            </a:r>
            <a:r>
              <a:rPr lang="en-US" sz="1200" b="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Students should make the paraphrase gesture and paraphrase Student A’s idea above.</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students turn and talk to a partner as they discuss the following:</a:t>
            </a:r>
            <a:r>
              <a:rPr lang="en-US" sz="120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How can you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what Student A said?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t>
            </a:r>
            <a:r>
              <a:rPr lang="en-US" sz="1200" b="1" kern="1200" dirty="0" smtClean="0">
                <a:solidFill>
                  <a:schemeClr val="tx1"/>
                </a:solidFill>
                <a:effectLst/>
                <a:latin typeface="+mn-lt"/>
                <a:ea typeface="+mn-ea"/>
                <a:cs typeface="+mn-cs"/>
              </a:rPr>
              <a:t>paraphrasing.</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1666733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Show how to use the </a:t>
            </a:r>
            <a:r>
              <a:rPr lang="en-US" sz="1200" b="1" kern="1200" dirty="0" smtClean="0">
                <a:solidFill>
                  <a:schemeClr val="tx1"/>
                </a:solidFill>
                <a:effectLst/>
                <a:latin typeface="+mn-lt"/>
                <a:ea typeface="+mn-ea"/>
                <a:cs typeface="+mn-cs"/>
              </a:rPr>
              <a:t>Stand Up, Hand Up, Pair Up Strategy</a:t>
            </a:r>
            <a:r>
              <a:rPr lang="en-US" sz="1200" kern="1200" dirty="0" smtClean="0">
                <a:solidFill>
                  <a:schemeClr val="tx1"/>
                </a:solidFill>
                <a:effectLst/>
                <a:latin typeface="+mn-lt"/>
                <a:ea typeface="+mn-ea"/>
                <a:cs typeface="+mn-cs"/>
              </a:rPr>
              <a:t> to find a new partner. Model looking standing up </a:t>
            </a:r>
            <a:r>
              <a:rPr lang="en-US" sz="1200" b="1" kern="1200" dirty="0" smtClean="0">
                <a:solidFill>
                  <a:schemeClr val="tx1"/>
                </a:solidFill>
                <a:effectLst/>
                <a:latin typeface="+mn-lt"/>
                <a:ea typeface="+mn-ea"/>
                <a:cs typeface="+mn-cs"/>
              </a:rPr>
              <a:t>(Stand Up)</a:t>
            </a:r>
            <a:r>
              <a:rPr lang="en-US" sz="1200" kern="1200" dirty="0" smtClean="0">
                <a:solidFill>
                  <a:schemeClr val="tx1"/>
                </a:solidFill>
                <a:effectLst/>
                <a:latin typeface="+mn-lt"/>
                <a:ea typeface="+mn-ea"/>
                <a:cs typeface="+mn-cs"/>
              </a:rPr>
              <a:t>, raising one hand in the air </a:t>
            </a:r>
            <a:r>
              <a:rPr lang="en-US" sz="1200" b="1" kern="1200" dirty="0" smtClean="0">
                <a:solidFill>
                  <a:schemeClr val="tx1"/>
                </a:solidFill>
                <a:effectLst/>
                <a:latin typeface="+mn-lt"/>
                <a:ea typeface="+mn-ea"/>
                <a:cs typeface="+mn-cs"/>
              </a:rPr>
              <a:t>(Hand Up)</a:t>
            </a:r>
            <a:r>
              <a:rPr lang="en-US" sz="1200" kern="1200" dirty="0" smtClean="0">
                <a:solidFill>
                  <a:schemeClr val="tx1"/>
                </a:solidFill>
                <a:effectLst/>
                <a:latin typeface="+mn-lt"/>
                <a:ea typeface="+mn-ea"/>
                <a:cs typeface="+mn-cs"/>
              </a:rPr>
              <a:t>, and walking across the room to find a partner </a:t>
            </a:r>
            <a:r>
              <a:rPr lang="en-US" sz="1200" b="1" kern="1200" dirty="0" smtClean="0">
                <a:solidFill>
                  <a:schemeClr val="tx1"/>
                </a:solidFill>
                <a:effectLst/>
                <a:latin typeface="+mn-lt"/>
                <a:ea typeface="+mn-ea"/>
                <a:cs typeface="+mn-cs"/>
              </a:rPr>
              <a:t>(Pair Up)</a:t>
            </a:r>
            <a:r>
              <a:rPr lang="en-US" sz="1200" kern="1200" dirty="0" smtClean="0">
                <a:solidFill>
                  <a:schemeClr val="tx1"/>
                </a:solidFill>
                <a:effectLst/>
                <a:latin typeface="+mn-lt"/>
                <a:ea typeface="+mn-ea"/>
                <a:cs typeface="+mn-cs"/>
              </a:rPr>
              <a:t>. Demonstrate how to connect your hand to your partner’s hand to confirm that you’ve selected each other. Have students do the same.</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34</a:t>
            </a:fld>
            <a:endParaRPr lang="en-US"/>
          </a:p>
        </p:txBody>
      </p:sp>
    </p:spTree>
    <p:extLst>
      <p:ext uri="{BB962C8B-B14F-4D97-AF65-F5344CB8AC3E}">
        <p14:creationId xmlns:p14="http://schemas.microsoft.com/office/powerpoint/2010/main" val="1520105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Student Visual Text </a:t>
            </a:r>
          </a:p>
          <a:p>
            <a:r>
              <a:rPr lang="en-US" sz="1200" b="1" kern="1200" dirty="0" smtClean="0">
                <a:solidFill>
                  <a:schemeClr val="tx1"/>
                </a:solidFill>
                <a:effectLst/>
                <a:latin typeface="+mn-lt"/>
                <a:ea typeface="+mn-ea"/>
                <a:cs typeface="+mn-cs"/>
              </a:rPr>
              <a:t>Direct</a:t>
            </a:r>
            <a:r>
              <a:rPr lang="en-US" sz="1200" b="1" kern="1200" baseline="0" dirty="0" smtClean="0">
                <a:solidFill>
                  <a:schemeClr val="tx1"/>
                </a:solidFill>
                <a:effectLst/>
                <a:latin typeface="+mn-lt"/>
                <a:ea typeface="+mn-ea"/>
                <a:cs typeface="+mn-cs"/>
              </a:rPr>
              <a:t> students to use their Think Time</a:t>
            </a:r>
            <a:endParaRPr lang="en-US" dirty="0" smtClean="0"/>
          </a:p>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notice in the visual text? CLARIFY by paraphrasing what your partner said.</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35</a:t>
            </a:fld>
            <a:endParaRPr lang="en-US"/>
          </a:p>
        </p:txBody>
      </p:sp>
    </p:spTree>
    <p:extLst>
      <p:ext uri="{BB962C8B-B14F-4D97-AF65-F5344CB8AC3E}">
        <p14:creationId xmlns:p14="http://schemas.microsoft.com/office/powerpoint/2010/main" val="100433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notice in the visual text? CLARIFY by paraphrasing what your partner said.</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 you have your conversations, I will walk around and listen to notice who is using the language of the skill and making sure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their partner’s ideas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Remember to use your Prompt and Response Starters.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36</a:t>
            </a:fld>
            <a:endParaRPr lang="en-US"/>
          </a:p>
        </p:txBody>
      </p:sp>
    </p:spTree>
    <p:extLst>
      <p:ext uri="{BB962C8B-B14F-4D97-AF65-F5344CB8AC3E}">
        <p14:creationId xmlns:p14="http://schemas.microsoft.com/office/powerpoint/2010/main" val="194573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a:t>
            </a:r>
            <a:r>
              <a:rPr lang="en-US" sz="1200" b="1" kern="1200" baseline="0" dirty="0" smtClean="0">
                <a:solidFill>
                  <a:schemeClr val="tx1"/>
                </a:solidFill>
                <a:effectLst/>
                <a:latin typeface="+mn-lt"/>
                <a:ea typeface="+mn-ea"/>
                <a:cs typeface="+mn-cs"/>
              </a:rPr>
              <a:t> do you notice in the visual text?  Clarify by paraphrasing what your partner said.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whole-group discussion to debrief how the students did the following:</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How did they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by </a:t>
            </a:r>
            <a:r>
              <a:rPr lang="en-US" sz="1200" b="1" i="1" kern="1200" dirty="0" smtClean="0">
                <a:solidFill>
                  <a:schemeClr val="tx1"/>
                </a:solidFill>
                <a:effectLst/>
                <a:latin typeface="+mn-lt"/>
                <a:ea typeface="+mn-ea"/>
                <a:cs typeface="+mn-cs"/>
              </a:rPr>
              <a:t>paraphrasing?</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language did they use?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37</a:t>
            </a:fld>
            <a:endParaRPr lang="en-US"/>
          </a:p>
        </p:txBody>
      </p:sp>
    </p:spTree>
    <p:extLst>
      <p:ext uri="{BB962C8B-B14F-4D97-AF65-F5344CB8AC3E}">
        <p14:creationId xmlns:p14="http://schemas.microsoft.com/office/powerpoint/2010/main" val="19356542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38</a:t>
            </a:fld>
            <a:endParaRPr lang="en-US"/>
          </a:p>
        </p:txBody>
      </p:sp>
    </p:spTree>
    <p:extLst>
      <p:ext uri="{BB962C8B-B14F-4D97-AF65-F5344CB8AC3E}">
        <p14:creationId xmlns:p14="http://schemas.microsoft.com/office/powerpoint/2010/main" val="1076415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39</a:t>
            </a:fld>
            <a:endParaRPr lang="en-US"/>
          </a:p>
        </p:txBody>
      </p:sp>
    </p:spTree>
    <p:extLst>
      <p:ext uri="{BB962C8B-B14F-4D97-AF65-F5344CB8AC3E}">
        <p14:creationId xmlns:p14="http://schemas.microsoft.com/office/powerpoint/2010/main" val="893448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the last lesson we learned about the Conversation Pattern and focused on </a:t>
            </a:r>
            <a:r>
              <a:rPr lang="en-US" sz="1200" kern="1200" dirty="0" smtClean="0">
                <a:solidFill>
                  <a:schemeClr val="tx1"/>
                </a:solidFill>
                <a:effectLst/>
                <a:latin typeface="+mn-lt"/>
                <a:ea typeface="+mn-ea"/>
                <a:cs typeface="+mn-cs"/>
              </a:rPr>
              <a:t>clarifying</a:t>
            </a:r>
            <a:r>
              <a:rPr lang="en-US" sz="1200" i="1" kern="1200" dirty="0" smtClean="0">
                <a:solidFill>
                  <a:schemeClr val="tx1"/>
                </a:solidFill>
                <a:effectLst/>
                <a:latin typeface="+mn-lt"/>
                <a:ea typeface="+mn-ea"/>
                <a:cs typeface="+mn-cs"/>
              </a:rPr>
              <a:t> by paraphrasing, which is when we use our own words to repeat or restate our partners’ ideas. Today, we are going to build on our understanding of the skill of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(Point to and read charted</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Student-Friendly ELD Objective.)</a:t>
            </a:r>
          </a:p>
        </p:txBody>
      </p:sp>
      <p:sp>
        <p:nvSpPr>
          <p:cNvPr id="4" name="Slide Number Placeholder 3"/>
          <p:cNvSpPr>
            <a:spLocks noGrp="1"/>
          </p:cNvSpPr>
          <p:nvPr>
            <p:ph type="sldNum" sz="quarter" idx="10"/>
          </p:nvPr>
        </p:nvSpPr>
        <p:spPr/>
        <p:txBody>
          <a:bodyPr/>
          <a:lstStyle/>
          <a:p>
            <a:fld id="{FCACF33E-9A4F-DC43-BEB4-18EC813BF4E4}" type="slidenum">
              <a:rPr lang="en-US" smtClean="0"/>
              <a:t>40</a:t>
            </a:fld>
            <a:endParaRPr lang="en-US"/>
          </a:p>
        </p:txBody>
      </p:sp>
    </p:spTree>
    <p:extLst>
      <p:ext uri="{BB962C8B-B14F-4D97-AF65-F5344CB8AC3E}">
        <p14:creationId xmlns:p14="http://schemas.microsoft.com/office/powerpoint/2010/main" val="16016503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Another way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is to add details to </a:t>
            </a:r>
            <a:r>
              <a:rPr lang="en-US" sz="1200" b="1" i="1" kern="1200" dirty="0" smtClean="0">
                <a:solidFill>
                  <a:schemeClr val="tx1"/>
                </a:solidFill>
                <a:effectLst/>
                <a:latin typeface="+mn-lt"/>
                <a:ea typeface="+mn-ea"/>
                <a:cs typeface="+mn-cs"/>
              </a:rPr>
              <a:t>build on</a:t>
            </a:r>
            <a:r>
              <a:rPr lang="en-US" sz="1200" i="1" kern="1200" dirty="0" smtClean="0">
                <a:solidFill>
                  <a:schemeClr val="tx1"/>
                </a:solidFill>
                <a:effectLst/>
                <a:latin typeface="+mn-lt"/>
                <a:ea typeface="+mn-ea"/>
                <a:cs typeface="+mn-cs"/>
              </a:rPr>
              <a:t> what we hear others say. We will review our new Conversation Pattern—which includes paraphrasing,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and prompting during each turn. This lesson will focus on learning and practicing how to </a:t>
            </a:r>
            <a:r>
              <a:rPr lang="en-US" sz="1200" b="1" i="1" kern="1200" dirty="0" smtClean="0">
                <a:solidFill>
                  <a:schemeClr val="tx1"/>
                </a:solidFill>
                <a:effectLst/>
                <a:latin typeface="+mn-lt"/>
                <a:ea typeface="+mn-ea"/>
                <a:cs typeface="+mn-cs"/>
              </a:rPr>
              <a:t>build on</a:t>
            </a:r>
            <a:r>
              <a:rPr lang="en-US" sz="1200" i="1" kern="1200" dirty="0" smtClean="0">
                <a:solidFill>
                  <a:schemeClr val="tx1"/>
                </a:solidFill>
                <a:effectLst/>
                <a:latin typeface="+mn-lt"/>
                <a:ea typeface="+mn-ea"/>
                <a:cs typeface="+mn-cs"/>
              </a:rPr>
              <a:t> your own and your partner’s ideas during a Constructive Conversation.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24059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you will work with your partners to review all you know about the Constructive Conversation Norms. We will use the </a:t>
            </a:r>
            <a:r>
              <a:rPr lang="en-US" sz="1200" b="1" i="1" kern="1200" dirty="0" smtClean="0">
                <a:solidFill>
                  <a:schemeClr val="tx1"/>
                </a:solidFill>
                <a:effectLst/>
                <a:latin typeface="+mn-lt"/>
                <a:ea typeface="+mn-ea"/>
                <a:cs typeface="+mn-cs"/>
              </a:rPr>
              <a:t>Give One-Get One Graphic Organizer </a:t>
            </a:r>
            <a:r>
              <a:rPr lang="en-US" sz="1200" i="1" kern="1200" dirty="0" smtClean="0">
                <a:solidFill>
                  <a:schemeClr val="tx1"/>
                </a:solidFill>
                <a:effectLst/>
                <a:latin typeface="+mn-lt"/>
                <a:ea typeface="+mn-ea"/>
                <a:cs typeface="+mn-cs"/>
              </a:rPr>
              <a:t>to think and take notes about the following prompt: </a:t>
            </a:r>
            <a:endParaRPr lang="en-US" dirty="0" smtClean="0"/>
          </a:p>
          <a:p>
            <a:r>
              <a:rPr lang="en-US" sz="1200" b="1" kern="1200" dirty="0" smtClean="0">
                <a:solidFill>
                  <a:schemeClr val="tx1"/>
                </a:solidFill>
                <a:effectLst/>
                <a:latin typeface="+mn-lt"/>
                <a:ea typeface="+mn-ea"/>
                <a:cs typeface="+mn-cs"/>
              </a:rPr>
              <a:t>What do you know about the Constructive Conversation Norms? What does it look like and sound like when you use them?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Distribute the </a:t>
            </a:r>
            <a:r>
              <a:rPr lang="en-US" sz="1200" b="1" kern="1200" dirty="0" smtClean="0">
                <a:solidFill>
                  <a:schemeClr val="tx1"/>
                </a:solidFill>
                <a:effectLst/>
                <a:latin typeface="+mn-lt"/>
                <a:ea typeface="+mn-ea"/>
                <a:cs typeface="+mn-cs"/>
              </a:rPr>
              <a:t>Give One-Get One Graphic Organizer </a:t>
            </a:r>
            <a:r>
              <a:rPr lang="en-US" sz="1200" kern="1200" dirty="0" smtClean="0">
                <a:solidFill>
                  <a:schemeClr val="tx1"/>
                </a:solidFill>
                <a:effectLst/>
                <a:latin typeface="+mn-lt"/>
                <a:ea typeface="+mn-ea"/>
                <a:cs typeface="+mn-cs"/>
              </a:rPr>
              <a:t>to students. Display the directions for the </a:t>
            </a:r>
            <a:r>
              <a:rPr lang="en-US" sz="1200" b="1" kern="1200" dirty="0" smtClean="0">
                <a:solidFill>
                  <a:schemeClr val="tx1"/>
                </a:solidFill>
                <a:effectLst/>
                <a:latin typeface="+mn-lt"/>
                <a:ea typeface="+mn-ea"/>
                <a:cs typeface="+mn-cs"/>
              </a:rPr>
              <a:t>Give One-Get One Protocol</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a:t>
            </a:fld>
            <a:endParaRPr lang="en-US"/>
          </a:p>
        </p:txBody>
      </p:sp>
    </p:spTree>
    <p:extLst>
      <p:ext uri="{BB962C8B-B14F-4D97-AF65-F5344CB8AC3E}">
        <p14:creationId xmlns:p14="http://schemas.microsoft.com/office/powerpoint/2010/main" val="9683958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As we engage in our conversations, we will also remember to follow our Constructive Conversation Norms. </a:t>
            </a:r>
            <a:r>
              <a:rPr lang="en-US" sz="1200" kern="1200" dirty="0" smtClean="0">
                <a:solidFill>
                  <a:schemeClr val="tx1"/>
                </a:solidFill>
                <a:effectLst/>
                <a:latin typeface="+mn-lt"/>
                <a:ea typeface="+mn-ea"/>
                <a:cs typeface="+mn-cs"/>
              </a:rPr>
              <a:t>(Point to </a:t>
            </a:r>
            <a:r>
              <a:rPr lang="en-US" sz="1200" b="1" kern="1200" dirty="0" smtClean="0">
                <a:solidFill>
                  <a:schemeClr val="tx1"/>
                </a:solidFill>
                <a:effectLst/>
                <a:latin typeface="+mn-lt"/>
                <a:ea typeface="+mn-ea"/>
                <a:cs typeface="+mn-cs"/>
              </a:rPr>
              <a:t>Constructive Conversation Norms Poster.</a:t>
            </a:r>
            <a:r>
              <a:rPr lang="en-US" sz="1200" kern="1200" dirty="0" smtClean="0">
                <a:solidFill>
                  <a:schemeClr val="tx1"/>
                </a:solidFill>
                <a:effectLst/>
                <a:latin typeface="+mn-lt"/>
                <a:ea typeface="+mn-ea"/>
                <a:cs typeface="+mn-cs"/>
              </a:rPr>
              <a:t>) </a:t>
            </a:r>
            <a:endParaRPr lang="en-US" dirty="0" smtClean="0"/>
          </a:p>
          <a:p>
            <a:r>
              <a:rPr lang="en-US" sz="1200" i="1" kern="1200" dirty="0" smtClean="0">
                <a:solidFill>
                  <a:schemeClr val="tx1"/>
                </a:solidFill>
                <a:effectLst/>
                <a:latin typeface="+mn-lt"/>
                <a:ea typeface="+mn-ea"/>
                <a:cs typeface="+mn-cs"/>
              </a:rPr>
              <a:t>Which Conversation Norm will help us to </a:t>
            </a:r>
            <a:r>
              <a:rPr lang="en-US" sz="1200" b="1" i="1" kern="1200" dirty="0" smtClean="0">
                <a:solidFill>
                  <a:schemeClr val="tx1"/>
                </a:solidFill>
                <a:effectLst/>
                <a:latin typeface="+mn-lt"/>
                <a:ea typeface="+mn-ea"/>
                <a:cs typeface="+mn-cs"/>
              </a:rPr>
              <a:t>build on each other’s ideas? </a:t>
            </a:r>
            <a:r>
              <a:rPr lang="en-US" sz="1200" i="1" kern="1200" dirty="0" smtClean="0">
                <a:solidFill>
                  <a:schemeClr val="tx1"/>
                </a:solidFill>
                <a:effectLst/>
                <a:latin typeface="+mn-lt"/>
                <a:ea typeface="+mn-ea"/>
                <a:cs typeface="+mn-cs"/>
              </a:rPr>
              <a:t>Why? Turn and talk to your partner. </a:t>
            </a:r>
            <a:r>
              <a:rPr lang="en-US" sz="1200" kern="1200" dirty="0" smtClean="0">
                <a:solidFill>
                  <a:schemeClr val="tx1"/>
                </a:solidFill>
                <a:effectLst/>
                <a:latin typeface="+mn-lt"/>
                <a:ea typeface="+mn-ea"/>
                <a:cs typeface="+mn-cs"/>
              </a:rPr>
              <a:t>Give students 1 minute to talk to a partner.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Affirm all responses and say: </a:t>
            </a:r>
            <a:r>
              <a:rPr lang="en-US" sz="1200" i="1" kern="1200" dirty="0" smtClean="0">
                <a:solidFill>
                  <a:schemeClr val="tx1"/>
                </a:solidFill>
                <a:effectLst/>
                <a:latin typeface="+mn-lt"/>
                <a:ea typeface="+mn-ea"/>
                <a:cs typeface="+mn-cs"/>
              </a:rPr>
              <a:t>I heard many of you say that you would “Take turns and build on each other’s ideas,” </a:t>
            </a:r>
            <a:r>
              <a:rPr lang="en-US" sz="1200" kern="1200" dirty="0" smtClean="0">
                <a:solidFill>
                  <a:schemeClr val="tx1"/>
                </a:solidFill>
                <a:effectLst/>
                <a:latin typeface="+mn-lt"/>
                <a:ea typeface="+mn-ea"/>
                <a:cs typeface="+mn-cs"/>
              </a:rPr>
              <a:t>(point to poster)</a:t>
            </a:r>
            <a:r>
              <a:rPr lang="en-US" sz="1200" i="1" kern="1200" dirty="0" smtClean="0">
                <a:solidFill>
                  <a:schemeClr val="tx1"/>
                </a:solidFill>
                <a:effectLst/>
                <a:latin typeface="+mn-lt"/>
                <a:ea typeface="+mn-ea"/>
                <a:cs typeface="+mn-cs"/>
              </a:rPr>
              <a:t> so we will make sure to, “Take turns and build on each other’s ideas,” during our conversations.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928439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u="sng" kern="1200" dirty="0" smtClean="0">
                <a:solidFill>
                  <a:schemeClr val="tx1"/>
                </a:solidFill>
                <a:effectLst/>
                <a:latin typeface="+mn-lt"/>
                <a:ea typeface="+mn-ea"/>
                <a:cs typeface="+mn-cs"/>
              </a:rPr>
              <a:t>Conversation Pattern Poster</a:t>
            </a:r>
            <a:r>
              <a:rPr lang="en-US" sz="1200" kern="1200" dirty="0" smtClean="0">
                <a:solidFill>
                  <a:schemeClr val="tx1"/>
                </a:solidFill>
                <a:effectLst/>
                <a:latin typeface="+mn-lt"/>
                <a:ea typeface="+mn-ea"/>
                <a:cs typeface="+mn-cs"/>
              </a:rPr>
              <a:t> and refer to it as you explain the following:</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24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Our first objective today is to review our Conversation Pattern. </a:t>
            </a:r>
            <a:r>
              <a:rPr lang="en-US" sz="800" kern="1200" dirty="0" smtClean="0">
                <a:solidFill>
                  <a:schemeClr val="tx1"/>
                </a:solidFill>
                <a:effectLst/>
                <a:latin typeface="+mn-lt"/>
                <a:ea typeface="+mn-ea"/>
                <a:cs typeface="+mn-cs"/>
              </a:rPr>
              <a:t> </a:t>
            </a:r>
            <a:endParaRPr lang="en-US" sz="24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Let’s review the pattern. Who can lead us as we practice the gestures? </a:t>
            </a:r>
            <a:r>
              <a:rPr lang="en-US" sz="1200" kern="1200" dirty="0" smtClean="0">
                <a:solidFill>
                  <a:schemeClr val="tx1"/>
                </a:solidFill>
                <a:effectLst/>
                <a:latin typeface="+mn-lt"/>
                <a:ea typeface="+mn-ea"/>
                <a:cs typeface="+mn-cs"/>
              </a:rPr>
              <a:t>Choose two student volunteers</a:t>
            </a:r>
            <a:r>
              <a:rPr lang="en-US" sz="1200" i="1" kern="1200" dirty="0" smtClean="0">
                <a:solidFill>
                  <a:schemeClr val="tx1"/>
                </a:solidFill>
                <a:effectLst/>
                <a:latin typeface="+mn-lt"/>
                <a:ea typeface="+mn-ea"/>
                <a:cs typeface="+mn-cs"/>
              </a:rPr>
              <a:t>.</a:t>
            </a:r>
            <a:endParaRPr lang="en-US" sz="1400" kern="1200" dirty="0" smtClean="0">
              <a:solidFill>
                <a:schemeClr val="tx1"/>
              </a:solidFill>
              <a:effectLst/>
              <a:latin typeface="+mn-lt"/>
              <a:ea typeface="+mn-ea"/>
              <a:cs typeface="+mn-cs"/>
            </a:endParaRPr>
          </a:p>
          <a:p>
            <a:pPr lvl="1"/>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Point index finger to ear and whoosh hand out in front of mouth to symbolize listening and then paraphrasing what was heard.)</a:t>
            </a:r>
            <a:endParaRPr lang="en-US" sz="1400" kern="1200" dirty="0" smtClean="0">
              <a:solidFill>
                <a:schemeClr val="tx1"/>
              </a:solidFill>
              <a:effectLst/>
              <a:latin typeface="+mn-lt"/>
              <a:ea typeface="+mn-ea"/>
              <a:cs typeface="+mn-cs"/>
            </a:endParaRPr>
          </a:p>
          <a:p>
            <a:pPr lvl="1"/>
            <a:r>
              <a:rPr lang="en-US" sz="1200" b="1" i="1" kern="1200" dirty="0" smtClean="0">
                <a:solidFill>
                  <a:schemeClr val="tx1"/>
                </a:solidFill>
                <a:effectLst/>
                <a:latin typeface="+mn-lt"/>
                <a:ea typeface="+mn-ea"/>
                <a:cs typeface="+mn-cs"/>
              </a:rPr>
              <a:t>Build on each other’s ideas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Make stacking motion with hands.)</a:t>
            </a:r>
            <a:endParaRPr lang="en-US" sz="1400" kern="1200" dirty="0" smtClean="0">
              <a:solidFill>
                <a:schemeClr val="tx1"/>
              </a:solidFill>
              <a:effectLst/>
              <a:latin typeface="+mn-lt"/>
              <a:ea typeface="+mn-ea"/>
              <a:cs typeface="+mn-cs"/>
            </a:endParaRPr>
          </a:p>
          <a:p>
            <a:pPr lvl="1"/>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Shrug shoulders then point to partner with index finger.)</a:t>
            </a:r>
            <a:endParaRPr lang="en-US" sz="1400" kern="1200" dirty="0" smtClean="0">
              <a:solidFill>
                <a:schemeClr val="tx1"/>
              </a:solidFill>
              <a:effectLst/>
              <a:latin typeface="+mn-lt"/>
              <a:ea typeface="+mn-ea"/>
              <a:cs typeface="+mn-cs"/>
            </a:endParaRPr>
          </a:p>
          <a:p>
            <a:r>
              <a:rPr lang="en-US" sz="800" i="1" kern="1200" dirty="0" smtClean="0">
                <a:solidFill>
                  <a:schemeClr val="tx1"/>
                </a:solidFill>
                <a:effectLst/>
                <a:latin typeface="+mn-lt"/>
                <a:ea typeface="+mn-ea"/>
                <a:cs typeface="+mn-cs"/>
              </a:rPr>
              <a:t> </a:t>
            </a:r>
            <a:endParaRPr lang="en-US" sz="24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the last lesson we worked on</a:t>
            </a:r>
            <a:r>
              <a:rPr lang="en-US" sz="1200" b="1" i="1" kern="1200" dirty="0" smtClean="0">
                <a:solidFill>
                  <a:schemeClr val="tx1"/>
                </a:solidFill>
                <a:effectLst/>
                <a:latin typeface="+mn-lt"/>
                <a:ea typeface="+mn-ea"/>
                <a:cs typeface="+mn-cs"/>
              </a:rPr>
              <a:t> paraphrasing</a:t>
            </a:r>
            <a:r>
              <a:rPr lang="en-US" sz="1200" i="1" kern="1200" dirty="0" smtClean="0">
                <a:solidFill>
                  <a:schemeClr val="tx1"/>
                </a:solidFill>
                <a:effectLst/>
                <a:latin typeface="+mn-lt"/>
                <a:ea typeface="+mn-ea"/>
                <a:cs typeface="+mn-cs"/>
              </a:rPr>
              <a:t>. What is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How does it help us? Turn and talk to your partner.</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a:t>
            </a:r>
            <a:r>
              <a:rPr lang="en-US" sz="1400" kern="1200" dirty="0" smtClean="0">
                <a:solidFill>
                  <a:schemeClr val="tx1"/>
                </a:solidFill>
                <a:effectLst/>
                <a:latin typeface="+mn-lt"/>
                <a:ea typeface="+mn-ea"/>
                <a:cs typeface="+mn-cs"/>
              </a:rPr>
              <a:t> </a:t>
            </a:r>
            <a:endParaRPr lang="en-US" dirty="0" smtClean="0">
              <a:effectLst/>
            </a:endParaRPr>
          </a:p>
          <a:p>
            <a:r>
              <a:rPr lang="en-US" sz="800" kern="1200" dirty="0" smtClean="0">
                <a:solidFill>
                  <a:schemeClr val="tx1"/>
                </a:solidFill>
                <a:effectLst/>
                <a:latin typeface="+mn-lt"/>
                <a:ea typeface="+mn-ea"/>
                <a:cs typeface="+mn-cs"/>
              </a:rPr>
              <a:t> </a:t>
            </a:r>
            <a:endParaRPr lang="en-US" dirty="0" smtClean="0">
              <a:effectLst/>
            </a:endParaRPr>
          </a:p>
          <a:p>
            <a:r>
              <a:rPr lang="en-US" sz="1200" i="1" kern="1200" dirty="0" smtClean="0">
                <a:solidFill>
                  <a:schemeClr val="tx1"/>
                </a:solidFill>
                <a:effectLst/>
                <a:latin typeface="+mn-lt"/>
                <a:ea typeface="+mn-ea"/>
                <a:cs typeface="+mn-cs"/>
              </a:rPr>
              <a:t>Yes. That’s right! When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we repeat our partner’s thoughts in our own words. We paraphrase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and make sure we understand what our partner said</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43</a:t>
            </a:fld>
            <a:endParaRPr lang="en-US"/>
          </a:p>
        </p:txBody>
      </p:sp>
    </p:spTree>
    <p:extLst>
      <p:ext uri="{BB962C8B-B14F-4D97-AF65-F5344CB8AC3E}">
        <p14:creationId xmlns:p14="http://schemas.microsoft.com/office/powerpoint/2010/main" val="8210411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continue to build our knowledge of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by focusing on adding details to </a:t>
            </a:r>
            <a:r>
              <a:rPr lang="en-US" sz="1200" b="1" i="1" kern="1200" dirty="0" smtClean="0">
                <a:solidFill>
                  <a:schemeClr val="tx1"/>
                </a:solidFill>
                <a:effectLst/>
                <a:latin typeface="+mn-lt"/>
                <a:ea typeface="+mn-ea"/>
                <a:cs typeface="+mn-cs"/>
              </a:rPr>
              <a:t>build on each other’s ideas. </a:t>
            </a:r>
            <a:r>
              <a:rPr lang="en-US" sz="1200" i="1" kern="1200" dirty="0" smtClean="0">
                <a:solidFill>
                  <a:schemeClr val="tx1"/>
                </a:solidFill>
                <a:effectLst/>
                <a:latin typeface="+mn-lt"/>
                <a:ea typeface="+mn-ea"/>
                <a:cs typeface="+mn-cs"/>
              </a:rPr>
              <a:t>Show me the gesture for </a:t>
            </a:r>
            <a:r>
              <a:rPr lang="en-US" sz="1200" b="1" i="1" kern="1200" dirty="0" smtClean="0">
                <a:solidFill>
                  <a:schemeClr val="tx1"/>
                </a:solidFill>
                <a:effectLst/>
                <a:latin typeface="+mn-lt"/>
                <a:ea typeface="+mn-ea"/>
                <a:cs typeface="+mn-cs"/>
              </a:rPr>
              <a:t>building on each other’s ideas</a:t>
            </a:r>
            <a:r>
              <a:rPr lang="en-US" sz="1200" i="1" kern="1200" dirty="0" smtClean="0">
                <a:solidFill>
                  <a:schemeClr val="tx1"/>
                </a:solidFill>
                <a:effectLst/>
                <a:latin typeface="+mn-lt"/>
                <a:ea typeface="+mn-ea"/>
                <a:cs typeface="+mn-cs"/>
              </a:rPr>
              <a:t>. Good!</a:t>
            </a:r>
            <a:r>
              <a:rPr lang="en-US" sz="1200" i="0" kern="1200" baseline="0" dirty="0" smtClean="0">
                <a:solidFill>
                  <a:schemeClr val="tx1"/>
                </a:solidFill>
                <a:effectLst/>
                <a:latin typeface="+mn-lt"/>
                <a:ea typeface="+mn-ea"/>
                <a:cs typeface="+mn-cs"/>
              </a:rPr>
              <a:t> </a:t>
            </a:r>
          </a:p>
          <a:p>
            <a:endParaRPr lang="en-US" sz="1200" i="0" kern="1200" baseline="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order to </a:t>
            </a:r>
            <a:r>
              <a:rPr lang="en-US" sz="1200" b="1" i="1" kern="1200" dirty="0" smtClean="0">
                <a:solidFill>
                  <a:schemeClr val="tx1"/>
                </a:solidFill>
                <a:effectLst/>
                <a:latin typeface="+mn-lt"/>
                <a:ea typeface="+mn-ea"/>
                <a:cs typeface="+mn-cs"/>
              </a:rPr>
              <a:t>build on each other’s ideas,</a:t>
            </a:r>
            <a:r>
              <a:rPr lang="en-US" sz="1200" i="1" kern="1200" dirty="0" smtClean="0">
                <a:solidFill>
                  <a:schemeClr val="tx1"/>
                </a:solidFill>
                <a:effectLst/>
                <a:latin typeface="+mn-lt"/>
                <a:ea typeface="+mn-ea"/>
                <a:cs typeface="+mn-cs"/>
              </a:rPr>
              <a:t> we listen to what our partner says and add details and other information to their ideas to develop a clearer, more precise and complete idea.</a:t>
            </a:r>
            <a:r>
              <a:rPr lang="en-US" sz="1200" kern="1200" dirty="0" smtClean="0">
                <a:solidFill>
                  <a:schemeClr val="tx1"/>
                </a:solidFill>
                <a:effectLst/>
                <a:latin typeface="+mn-lt"/>
                <a:ea typeface="+mn-ea"/>
                <a:cs typeface="+mn-cs"/>
              </a:rPr>
              <a:t> (Do gesture with students and have them repeat the words—</a:t>
            </a:r>
            <a:r>
              <a:rPr lang="en-US" sz="1200" b="1" kern="1200" dirty="0" smtClean="0">
                <a:solidFill>
                  <a:schemeClr val="tx1"/>
                </a:solidFill>
                <a:effectLst/>
                <a:latin typeface="+mn-lt"/>
                <a:ea typeface="+mn-ea"/>
                <a:cs typeface="+mn-cs"/>
              </a:rPr>
              <a:t>build on each other’s ideas</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 In a Constructive Conversation, we add details to </a:t>
            </a:r>
            <a:r>
              <a:rPr lang="en-US" sz="1200" b="1" i="1" kern="1200" dirty="0" smtClean="0">
                <a:solidFill>
                  <a:schemeClr val="tx1"/>
                </a:solidFill>
                <a:effectLst/>
                <a:latin typeface="+mn-lt"/>
                <a:ea typeface="+mn-ea"/>
                <a:cs typeface="+mn-cs"/>
              </a:rPr>
              <a:t>build on</a:t>
            </a:r>
            <a:r>
              <a:rPr lang="en-US" sz="1200" i="1" kern="1200" dirty="0" smtClean="0">
                <a:solidFill>
                  <a:schemeClr val="tx1"/>
                </a:solidFill>
                <a:effectLst/>
                <a:latin typeface="+mn-lt"/>
                <a:ea typeface="+mn-ea"/>
                <a:cs typeface="+mn-cs"/>
              </a:rPr>
              <a:t> one another’s ideas, so that at the end of our dialogue we have </a:t>
            </a:r>
            <a:r>
              <a:rPr lang="en-US" sz="1200" b="1" i="1" kern="1200" dirty="0" smtClean="0">
                <a:solidFill>
                  <a:schemeClr val="tx1"/>
                </a:solidFill>
                <a:effectLst/>
                <a:latin typeface="+mn-lt"/>
                <a:ea typeface="+mn-ea"/>
                <a:cs typeface="+mn-cs"/>
              </a:rPr>
              <a:t>built up</a:t>
            </a:r>
            <a:r>
              <a:rPr lang="en-US" sz="1200" i="1" kern="1200" dirty="0" smtClean="0">
                <a:solidFill>
                  <a:schemeClr val="tx1"/>
                </a:solidFill>
                <a:effectLst/>
                <a:latin typeface="+mn-lt"/>
                <a:ea typeface="+mn-ea"/>
                <a:cs typeface="+mn-cs"/>
              </a:rPr>
              <a:t> ideas that weren’t in our minds before talking. After we share our first idea, we can use the Conversation Pattern to make sure we listen to and use ideas from each other. This helps us develop a clearer, more precise and complete idea.</a:t>
            </a:r>
            <a:endParaRPr lang="en-US" sz="14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the last lesson we worked on</a:t>
            </a:r>
            <a:r>
              <a:rPr lang="en-US" sz="1200" b="1" i="1" kern="1200" dirty="0" smtClean="0">
                <a:solidFill>
                  <a:schemeClr val="tx1"/>
                </a:solidFill>
                <a:effectLst/>
                <a:latin typeface="+mn-lt"/>
                <a:ea typeface="+mn-ea"/>
                <a:cs typeface="+mn-cs"/>
              </a:rPr>
              <a:t> paraphrasing</a:t>
            </a:r>
            <a:r>
              <a:rPr lang="en-US" sz="1200" i="1" kern="1200" dirty="0" smtClean="0">
                <a:solidFill>
                  <a:schemeClr val="tx1"/>
                </a:solidFill>
                <a:effectLst/>
                <a:latin typeface="+mn-lt"/>
                <a:ea typeface="+mn-ea"/>
                <a:cs typeface="+mn-cs"/>
              </a:rPr>
              <a:t>. What is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How does it help us? Turn and talk to your partner.</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a:t>
            </a:r>
            <a:r>
              <a:rPr lang="en-US" sz="1400" kern="1200" dirty="0" smtClean="0">
                <a:solidFill>
                  <a:schemeClr val="tx1"/>
                </a:solidFill>
                <a:effectLst/>
                <a:latin typeface="+mn-lt"/>
                <a:ea typeface="+mn-ea"/>
                <a:cs typeface="+mn-cs"/>
              </a:rPr>
              <a:t> </a:t>
            </a:r>
            <a:endParaRPr lang="en-US" dirty="0" smtClean="0">
              <a:effectLst/>
            </a:endParaRPr>
          </a:p>
          <a:p>
            <a:r>
              <a:rPr lang="en-US" sz="800" kern="1200" dirty="0" smtClean="0">
                <a:solidFill>
                  <a:schemeClr val="tx1"/>
                </a:solidFill>
                <a:effectLst/>
                <a:latin typeface="+mn-lt"/>
                <a:ea typeface="+mn-ea"/>
                <a:cs typeface="+mn-cs"/>
              </a:rPr>
              <a:t> </a:t>
            </a:r>
            <a:endParaRPr lang="en-US" dirty="0" smtClean="0">
              <a:effectLst/>
            </a:endParaRPr>
          </a:p>
          <a:p>
            <a:r>
              <a:rPr lang="en-US" sz="1200" i="1" kern="1200" dirty="0" smtClean="0">
                <a:solidFill>
                  <a:schemeClr val="tx1"/>
                </a:solidFill>
                <a:effectLst/>
                <a:latin typeface="+mn-lt"/>
                <a:ea typeface="+mn-ea"/>
                <a:cs typeface="+mn-cs"/>
              </a:rPr>
              <a:t>Yes. That’s right! When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we repeat our partner’s thoughts in our own words. We paraphrase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and make sure we understand what our partner said. If we don’t understand our partner’s thoughts, we won’t be able to build on their ideas.</a:t>
            </a:r>
            <a:r>
              <a:rPr lang="en-US" dirty="0" smtClean="0">
                <a:effectLst/>
              </a:rPr>
              <a:t> </a:t>
            </a:r>
            <a:endParaRPr lang="en-US" dirty="0" smtClean="0"/>
          </a:p>
        </p:txBody>
      </p:sp>
      <p:sp>
        <p:nvSpPr>
          <p:cNvPr id="4" name="Slide Number Placeholder 3"/>
          <p:cNvSpPr>
            <a:spLocks noGrp="1"/>
          </p:cNvSpPr>
          <p:nvPr>
            <p:ph type="sldNum" sz="quarter" idx="10"/>
          </p:nvPr>
        </p:nvSpPr>
        <p:spPr/>
        <p:txBody>
          <a:bodyPr/>
          <a:lstStyle/>
          <a:p>
            <a:fld id="{FCACF33E-9A4F-DC43-BEB4-18EC813BF4E4}" type="slidenum">
              <a:rPr lang="en-US" smtClean="0"/>
              <a:t>44</a:t>
            </a:fld>
            <a:endParaRPr lang="en-US"/>
          </a:p>
        </p:txBody>
      </p:sp>
    </p:spTree>
    <p:extLst>
      <p:ext uri="{BB962C8B-B14F-4D97-AF65-F5344CB8AC3E}">
        <p14:creationId xmlns:p14="http://schemas.microsoft.com/office/powerpoint/2010/main" val="968318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 help us focus on clarifying by adding details to </a:t>
            </a:r>
            <a:r>
              <a:rPr lang="en-US" sz="1200" b="1" i="1" kern="1200" dirty="0" smtClean="0">
                <a:solidFill>
                  <a:schemeClr val="tx1"/>
                </a:solidFill>
                <a:effectLst/>
                <a:latin typeface="+mn-lt"/>
                <a:ea typeface="+mn-ea"/>
                <a:cs typeface="+mn-cs"/>
              </a:rPr>
              <a:t>build on each other’s ideas</a:t>
            </a:r>
            <a:r>
              <a:rPr lang="en-US" sz="1200" i="1" kern="1200" dirty="0" smtClean="0">
                <a:solidFill>
                  <a:schemeClr val="tx1"/>
                </a:solidFill>
                <a:effectLst/>
                <a:latin typeface="+mn-lt"/>
                <a:ea typeface="+mn-ea"/>
                <a:cs typeface="+mn-cs"/>
              </a:rPr>
              <a:t>, we will use these prompt and response starters during our conversations. </a:t>
            </a:r>
            <a:endParaRPr lang="en-US" dirty="0" smtClean="0"/>
          </a:p>
          <a:p>
            <a:r>
              <a:rPr lang="en-US" sz="1200" i="1" kern="1200" dirty="0" smtClean="0">
                <a:solidFill>
                  <a:schemeClr val="tx1"/>
                </a:solidFill>
                <a:effectLst/>
                <a:latin typeface="+mn-lt"/>
                <a:ea typeface="+mn-ea"/>
                <a:cs typeface="+mn-cs"/>
              </a:rPr>
              <a:t>For example, if someone asks you, “How can you add to this idea?” How would you respond? </a:t>
            </a:r>
            <a:r>
              <a:rPr lang="en-US" sz="1200" kern="1200" dirty="0" smtClean="0">
                <a:solidFill>
                  <a:schemeClr val="tx1"/>
                </a:solidFill>
                <a:effectLst/>
                <a:latin typeface="+mn-lt"/>
                <a:ea typeface="+mn-ea"/>
                <a:cs typeface="+mn-cs"/>
              </a:rPr>
              <a:t>(Point to pre- charted response starters.) </a:t>
            </a:r>
            <a:endParaRPr lang="en-US" dirty="0" smtClean="0"/>
          </a:p>
          <a:p>
            <a:r>
              <a:rPr lang="en-US" sz="1200" i="1" kern="1200" dirty="0" smtClean="0">
                <a:solidFill>
                  <a:schemeClr val="tx1"/>
                </a:solidFill>
                <a:effectLst/>
                <a:latin typeface="+mn-lt"/>
                <a:ea typeface="+mn-ea"/>
                <a:cs typeface="+mn-cs"/>
              </a:rPr>
              <a:t>Turn &amp; talk to a partner.</a:t>
            </a:r>
            <a:br>
              <a:rPr lang="en-US" sz="1200" i="1" kern="1200" dirty="0" smtClean="0">
                <a:solidFill>
                  <a:schemeClr val="tx1"/>
                </a:solidFill>
                <a:effectLst/>
                <a:latin typeface="+mn-lt"/>
                <a:ea typeface="+mn-ea"/>
                <a:cs typeface="+mn-cs"/>
              </a:rPr>
            </a:br>
            <a:r>
              <a:rPr lang="en-US" sz="1200" i="1" kern="1200" dirty="0" smtClean="0">
                <a:solidFill>
                  <a:schemeClr val="tx1"/>
                </a:solidFill>
                <a:effectLst/>
                <a:latin typeface="+mn-lt"/>
                <a:ea typeface="+mn-ea"/>
                <a:cs typeface="+mn-cs"/>
              </a:rPr>
              <a:t>Which response starter would</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you use? </a:t>
            </a:r>
            <a:r>
              <a:rPr lang="en-US" sz="1200" kern="1200" dirty="0" smtClean="0">
                <a:solidFill>
                  <a:schemeClr val="tx1"/>
                </a:solidFill>
                <a:effectLst/>
                <a:latin typeface="+mn-lt"/>
                <a:ea typeface="+mn-ea"/>
                <a:cs typeface="+mn-cs"/>
              </a:rPr>
              <a:t>Call on one or two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to share which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response starter they might use and what prompt or response starter they might use to continue the conversation. </a:t>
            </a:r>
            <a:endParaRPr lang="en-US" dirty="0" smtClean="0"/>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8292081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Guide</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remind you of the pattern. Let’s add the response starter(s) we learned to our Conversation Pattern Guides.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Model adding one or two prompt and response starters to your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and distribute the Conversation Patterns Guides to students and the prompt and response starters you charted.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46</a:t>
            </a:fld>
            <a:endParaRPr lang="en-US"/>
          </a:p>
        </p:txBody>
      </p:sp>
    </p:spTree>
    <p:extLst>
      <p:ext uri="{BB962C8B-B14F-4D97-AF65-F5344CB8AC3E}">
        <p14:creationId xmlns:p14="http://schemas.microsoft.com/office/powerpoint/2010/main" val="10501238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5179426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Listen to me as I read what two partners say to each other in a turn where this pattern is used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Read Exchange #1</a:t>
            </a:r>
            <a:r>
              <a:rPr lang="en-US" sz="1200" b="1" kern="1200" baseline="0" dirty="0" smtClean="0">
                <a:solidFill>
                  <a:schemeClr val="tx1"/>
                </a:solidFill>
                <a:effectLst/>
                <a:latin typeface="+mn-lt"/>
                <a:ea typeface="+mn-ea"/>
                <a:cs typeface="+mn-cs"/>
              </a:rPr>
              <a:t> and make </a:t>
            </a:r>
            <a:r>
              <a:rPr lang="en-US" sz="1200" b="1" dirty="0" smtClean="0">
                <a:effectLst/>
              </a:rPr>
              <a:t>the paraphrase and build on gestures.</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6505469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Think Aloud</a:t>
            </a:r>
          </a:p>
          <a:p>
            <a:r>
              <a:rPr lang="en-US" sz="1200" kern="1200" dirty="0" smtClean="0">
                <a:solidFill>
                  <a:schemeClr val="tx1"/>
                </a:solidFill>
                <a:effectLst/>
                <a:latin typeface="+mn-lt"/>
                <a:ea typeface="+mn-ea"/>
                <a:cs typeface="+mn-cs"/>
              </a:rPr>
              <a:t> </a:t>
            </a:r>
            <a:r>
              <a:rPr lang="en-US" dirty="0" smtClean="0">
                <a:effectLst/>
              </a:rPr>
              <a:t/>
            </a:r>
            <a:br>
              <a:rPr lang="en-US" dirty="0" smtClean="0">
                <a:effectLst/>
              </a:rPr>
            </a:br>
            <a:r>
              <a:rPr lang="en-US" sz="1200" kern="1200" dirty="0" smtClean="0">
                <a:solidFill>
                  <a:schemeClr val="tx1"/>
                </a:solidFill>
                <a:effectLst/>
                <a:latin typeface="+mn-lt"/>
                <a:ea typeface="+mn-ea"/>
                <a:cs typeface="+mn-cs"/>
              </a:rPr>
              <a:t>Have students turn and talk to a partner as they complete the following statement:</a:t>
            </a:r>
          </a:p>
          <a:p>
            <a:r>
              <a:rPr lang="en-US" sz="1200" kern="1200" dirty="0" smtClean="0">
                <a:solidFill>
                  <a:schemeClr val="tx1"/>
                </a:solidFill>
                <a:effectLst/>
                <a:latin typeface="+mn-lt"/>
                <a:ea typeface="+mn-ea"/>
                <a:cs typeface="+mn-cs"/>
              </a:rPr>
              <a:t> </a:t>
            </a:r>
          </a:p>
          <a:p>
            <a:r>
              <a:rPr lang="en-US" sz="1200" b="1" i="1" kern="1200" dirty="0" smtClean="0">
                <a:solidFill>
                  <a:schemeClr val="tx1"/>
                </a:solidFill>
                <a:effectLst/>
                <a:latin typeface="+mn-lt"/>
                <a:ea typeface="+mn-ea"/>
                <a:cs typeface="+mn-cs"/>
              </a:rPr>
              <a:t>Student B: </a:t>
            </a:r>
            <a:r>
              <a:rPr lang="en-US" sz="1200" i="1" kern="1200" dirty="0" smtClean="0">
                <a:solidFill>
                  <a:schemeClr val="tx1"/>
                </a:solidFill>
                <a:effectLst/>
                <a:latin typeface="+mn-lt"/>
                <a:ea typeface="+mn-ea"/>
                <a:cs typeface="+mn-cs"/>
              </a:rPr>
              <a:t>I heard you say that there are a couple of ladies and each has an item in their hands.  </a:t>
            </a:r>
            <a:r>
              <a:rPr lang="en-US" sz="1200" b="1" kern="1200" dirty="0" smtClean="0">
                <a:solidFill>
                  <a:schemeClr val="tx1"/>
                </a:solidFill>
                <a:effectLst/>
                <a:latin typeface="+mn-lt"/>
                <a:ea typeface="+mn-ea"/>
                <a:cs typeface="+mn-cs"/>
              </a:rPr>
              <a:t>I would like to add</a:t>
            </a:r>
            <a:r>
              <a:rPr lang="en-US" sz="1200" i="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adding details to </a:t>
            </a:r>
            <a:r>
              <a:rPr lang="en-US" sz="1200" b="1" kern="1200" dirty="0" smtClean="0">
                <a:solidFill>
                  <a:schemeClr val="tx1"/>
                </a:solidFill>
                <a:effectLst/>
                <a:latin typeface="+mn-lt"/>
                <a:ea typeface="+mn-ea"/>
                <a:cs typeface="+mn-cs"/>
              </a:rPr>
              <a:t>build on each other’s Ideas.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19630930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Listen to me as I read what two partners say to each other in a turn where this pattern is used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Read Exchange #2</a:t>
            </a:r>
          </a:p>
        </p:txBody>
      </p:sp>
      <p:sp>
        <p:nvSpPr>
          <p:cNvPr id="4" name="Slide Number Placeholder 3"/>
          <p:cNvSpPr>
            <a:spLocks noGrp="1"/>
          </p:cNvSpPr>
          <p:nvPr>
            <p:ph type="sldNum" sz="quarter" idx="10"/>
          </p:nvPr>
        </p:nvSpPr>
        <p:spPr/>
        <p:txBody>
          <a:bodyPr/>
          <a:lstStyle/>
          <a:p>
            <a:fld id="{FCACF33E-9A4F-DC43-BEB4-18EC813BF4E4}" type="slidenum">
              <a:rPr lang="en-US" smtClean="0"/>
              <a:t>50</a:t>
            </a:fld>
            <a:endParaRPr lang="en-US"/>
          </a:p>
        </p:txBody>
      </p:sp>
    </p:spTree>
    <p:extLst>
      <p:ext uri="{BB962C8B-B14F-4D97-AF65-F5344CB8AC3E}">
        <p14:creationId xmlns:p14="http://schemas.microsoft.com/office/powerpoint/2010/main" val="19178277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Think Aloud</a:t>
            </a:r>
          </a:p>
          <a:p>
            <a:r>
              <a:rPr lang="en-US" sz="1200" kern="1200" dirty="0" smtClean="0">
                <a:solidFill>
                  <a:schemeClr val="tx1"/>
                </a:solidFill>
                <a:effectLst/>
                <a:latin typeface="+mn-lt"/>
                <a:ea typeface="+mn-ea"/>
                <a:cs typeface="+mn-cs"/>
              </a:rPr>
              <a:t> </a:t>
            </a:r>
            <a:r>
              <a:rPr lang="en-US" dirty="0" smtClean="0">
                <a:effectLst/>
              </a:rPr>
              <a:t/>
            </a:r>
            <a:br>
              <a:rPr lang="en-US" dirty="0" smtClean="0">
                <a:effectLst/>
              </a:rPr>
            </a:br>
            <a:r>
              <a:rPr lang="en-US" sz="1200" kern="1200" dirty="0" smtClean="0">
                <a:solidFill>
                  <a:schemeClr val="tx1"/>
                </a:solidFill>
                <a:effectLst/>
                <a:latin typeface="+mn-lt"/>
                <a:ea typeface="+mn-ea"/>
                <a:cs typeface="+mn-cs"/>
              </a:rPr>
              <a:t>Have students turn and talk to a partner as they complete the following statement:</a:t>
            </a:r>
          </a:p>
          <a:p>
            <a:r>
              <a:rPr lang="en-US" sz="1200" kern="1200" dirty="0" smtClean="0">
                <a:solidFill>
                  <a:schemeClr val="tx1"/>
                </a:solidFill>
                <a:effectLst/>
                <a:latin typeface="+mn-lt"/>
                <a:ea typeface="+mn-ea"/>
                <a:cs typeface="+mn-cs"/>
              </a:rPr>
              <a:t> </a:t>
            </a:r>
          </a:p>
          <a:p>
            <a:r>
              <a:rPr lang="en-US" sz="1200" b="1" i="1" kern="1200" dirty="0" smtClean="0">
                <a:solidFill>
                  <a:schemeClr val="tx1"/>
                </a:solidFill>
                <a:effectLst/>
                <a:latin typeface="+mn-lt"/>
                <a:ea typeface="+mn-ea"/>
                <a:cs typeface="+mn-cs"/>
              </a:rPr>
              <a:t>Student B: </a:t>
            </a:r>
            <a:r>
              <a:rPr lang="en-US" sz="1200" i="1" kern="1200" dirty="0" smtClean="0">
                <a:solidFill>
                  <a:schemeClr val="tx1"/>
                </a:solidFill>
                <a:effectLst/>
                <a:latin typeface="+mn-lt"/>
                <a:ea typeface="+mn-ea"/>
                <a:cs typeface="+mn-cs"/>
              </a:rPr>
              <a:t>I heard you say that there are a couple of ladies and each has an item in their hands.  </a:t>
            </a:r>
            <a:r>
              <a:rPr lang="en-US" sz="1200" b="1" kern="1200" dirty="0" smtClean="0">
                <a:solidFill>
                  <a:schemeClr val="tx1"/>
                </a:solidFill>
                <a:effectLst/>
                <a:latin typeface="+mn-lt"/>
                <a:ea typeface="+mn-ea"/>
                <a:cs typeface="+mn-cs"/>
              </a:rPr>
              <a:t>I would like to add</a:t>
            </a:r>
            <a:r>
              <a:rPr lang="en-US" sz="1200" i="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adding details to </a:t>
            </a:r>
            <a:r>
              <a:rPr lang="en-US" sz="1200" b="1" kern="1200" dirty="0" smtClean="0">
                <a:solidFill>
                  <a:schemeClr val="tx1"/>
                </a:solidFill>
                <a:effectLst/>
                <a:latin typeface="+mn-lt"/>
                <a:ea typeface="+mn-ea"/>
                <a:cs typeface="+mn-cs"/>
              </a:rPr>
              <a:t>build on each other’s Ideas.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51</a:t>
            </a:fld>
            <a:endParaRPr lang="en-US"/>
          </a:p>
        </p:txBody>
      </p:sp>
    </p:spTree>
    <p:extLst>
      <p:ext uri="{BB962C8B-B14F-4D97-AF65-F5344CB8AC3E}">
        <p14:creationId xmlns:p14="http://schemas.microsoft.com/office/powerpoint/2010/main" val="1695257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read the directions for the </a:t>
            </a:r>
            <a:r>
              <a:rPr lang="en-US" sz="1200" b="1" i="1" u="sng" kern="1200" dirty="0" smtClean="0">
                <a:solidFill>
                  <a:schemeClr val="tx1"/>
                </a:solidFill>
                <a:effectLst/>
                <a:latin typeface="+mn-lt"/>
                <a:ea typeface="+mn-ea"/>
                <a:cs typeface="+mn-cs"/>
              </a:rPr>
              <a:t>Give One-Get One Protocol.</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a:t>
            </a:fld>
            <a:endParaRPr lang="en-US"/>
          </a:p>
        </p:txBody>
      </p:sp>
    </p:spTree>
    <p:extLst>
      <p:ext uri="{BB962C8B-B14F-4D97-AF65-F5344CB8AC3E}">
        <p14:creationId xmlns:p14="http://schemas.microsoft.com/office/powerpoint/2010/main" val="8874383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continue practicing with another example. Listen to me as I read what one partner says to another: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Exchange #3:</a:t>
            </a:r>
            <a:endParaRPr lang="en-US" sz="1200" kern="1200" dirty="0" smtClean="0">
              <a:solidFill>
                <a:schemeClr val="tx1"/>
              </a:solidFill>
              <a:effectLst/>
              <a:latin typeface="+mn-lt"/>
              <a:ea typeface="+mn-ea"/>
              <a:cs typeface="+mn-cs"/>
            </a:endParaRPr>
          </a:p>
          <a:p>
            <a:pPr marL="0" marR="0">
              <a:spcBef>
                <a:spcPts val="0"/>
              </a:spcBef>
              <a:spcAft>
                <a:spcPts val="0"/>
              </a:spcAft>
              <a:tabLst>
                <a:tab pos="5130800" algn="l"/>
              </a:tabLst>
            </a:pPr>
            <a:r>
              <a:rPr lang="en-US" sz="1200" b="1" kern="1200" dirty="0" smtClean="0">
                <a:solidFill>
                  <a:schemeClr val="tx1"/>
                </a:solidFill>
                <a:effectLst/>
                <a:latin typeface="+mn-lt"/>
                <a:ea typeface="+mn-ea"/>
                <a:cs typeface="+mn-cs"/>
              </a:rPr>
              <a:t>Student A:</a:t>
            </a:r>
            <a:r>
              <a:rPr lang="en-US" sz="1200" b="0" kern="1200" baseline="0" dirty="0" smtClean="0">
                <a:solidFill>
                  <a:schemeClr val="tx1"/>
                </a:solidFill>
                <a:effectLst/>
                <a:latin typeface="+mn-lt"/>
                <a:ea typeface="+mn-ea"/>
                <a:cs typeface="+mn-cs"/>
              </a:rPr>
              <a:t> </a:t>
            </a:r>
            <a:r>
              <a:rPr lang="en-US" sz="1200" i="1" dirty="0" smtClean="0">
                <a:effectLst/>
              </a:rPr>
              <a:t>I notice that the woman with the black hat and the pink scarf in front of the dump truck is holding up a piece of paper and it looks like she is poking it with a stick. There is a black basket to her left behind the person with the pink sleeves.  On her right, a person with a blue sweater and a torn and stained brown dress is bent over the garbage</a:t>
            </a:r>
            <a:endParaRPr lang="en-US" sz="1200" b="0" i="1" dirty="0" smtClean="0">
              <a:effectLst/>
              <a:latin typeface="Avenir Next" charset="0"/>
              <a:ea typeface="Calibri" charset="0"/>
              <a:cs typeface="Arial" charset="0"/>
            </a:endParaRPr>
          </a:p>
          <a:p>
            <a:r>
              <a:rPr lang="en-US" sz="1200" b="1" kern="1200" dirty="0" smtClean="0">
                <a:solidFill>
                  <a:schemeClr val="tx1"/>
                </a:solidFill>
                <a:effectLst/>
                <a:latin typeface="+mn-lt"/>
                <a:ea typeface="+mn-ea"/>
                <a:cs typeface="+mn-cs"/>
              </a:rPr>
              <a:t>Student B:</a:t>
            </a:r>
            <a:r>
              <a:rPr lang="en-US" sz="1200" b="0" kern="1200" baseline="0" dirty="0" smtClean="0">
                <a:solidFill>
                  <a:schemeClr val="tx1"/>
                </a:solidFill>
                <a:effectLst/>
                <a:latin typeface="+mn-lt"/>
                <a:ea typeface="+mn-ea"/>
                <a:cs typeface="+mn-cs"/>
              </a:rPr>
              <a:t> </a:t>
            </a:r>
            <a:r>
              <a:rPr lang="en-US" sz="1200" b="1" i="1" u="sng" kern="1200" dirty="0" smtClean="0">
                <a:solidFill>
                  <a:schemeClr val="tx1"/>
                </a:solidFill>
                <a:effectLst/>
                <a:latin typeface="+mn-lt"/>
                <a:ea typeface="+mn-ea"/>
                <a:cs typeface="+mn-cs"/>
              </a:rPr>
              <a:t>I heard you say</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(make the paraphrase gesture)</a:t>
            </a:r>
            <a:r>
              <a:rPr lang="en-US" sz="1200" i="1" kern="1200" dirty="0" smtClean="0">
                <a:solidFill>
                  <a:schemeClr val="tx1"/>
                </a:solidFill>
                <a:effectLst/>
                <a:latin typeface="+mn-lt"/>
                <a:ea typeface="+mn-ea"/>
                <a:cs typeface="+mn-cs"/>
              </a:rPr>
              <a:t> that there are children in line holding cups including the boy wearing a hat. </a:t>
            </a:r>
            <a:r>
              <a:rPr lang="en-US" sz="1200" b="1" kern="1200" dirty="0" smtClean="0">
                <a:solidFill>
                  <a:schemeClr val="tx1"/>
                </a:solidFill>
                <a:effectLst/>
                <a:latin typeface="+mn-lt"/>
                <a:ea typeface="+mn-ea"/>
                <a:cs typeface="+mn-cs"/>
              </a:rPr>
              <a:t>Students should make the build on gesture and build on Student A’s idea above.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can you build on this idea by adding details and information?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How would you respond to Student 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students turn and talk to a partner as they practice building on Student A’s idea.</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adding details to </a:t>
            </a:r>
            <a:r>
              <a:rPr lang="en-US" sz="1200" b="1" kern="1200" dirty="0" smtClean="0">
                <a:solidFill>
                  <a:schemeClr val="tx1"/>
                </a:solidFill>
                <a:effectLst/>
                <a:latin typeface="+mn-lt"/>
                <a:ea typeface="+mn-ea"/>
                <a:cs typeface="+mn-cs"/>
              </a:rPr>
              <a:t>build on each other’s Ideas.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52</a:t>
            </a:fld>
            <a:endParaRPr lang="en-US"/>
          </a:p>
        </p:txBody>
      </p:sp>
    </p:spTree>
    <p:extLst>
      <p:ext uri="{BB962C8B-B14F-4D97-AF65-F5344CB8AC3E}">
        <p14:creationId xmlns:p14="http://schemas.microsoft.com/office/powerpoint/2010/main" val="16550581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continue practicing with our final example. Listen to me as I read what one partner says to another: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Exchange #4:</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A:</a:t>
            </a:r>
            <a:r>
              <a:rPr lang="en-US" sz="1200" b="0" kern="1200" baseline="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I notice the man with the white headband</a:t>
            </a:r>
            <a:r>
              <a:rPr lang="en-US" sz="1200" b="0" i="1" kern="1200" baseline="0" dirty="0" smtClean="0">
                <a:solidFill>
                  <a:schemeClr val="tx1"/>
                </a:solidFill>
                <a:effectLst/>
                <a:latin typeface="+mn-lt"/>
                <a:ea typeface="+mn-ea"/>
                <a:cs typeface="+mn-cs"/>
              </a:rPr>
              <a:t> and shirt is holding out his white baskets as he steps up into the dump truck.  One person with a black hat is standing with a basket on his back in the back of the dump truck bed and the person with the yellow hat is putting something in a basket.</a:t>
            </a:r>
            <a:endParaRPr lang="en-US" sz="1200" b="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B:</a:t>
            </a:r>
            <a:r>
              <a:rPr lang="en-US" sz="1200" b="0" kern="1200" baseline="0" dirty="0" smtClean="0">
                <a:solidFill>
                  <a:schemeClr val="tx1"/>
                </a:solidFill>
                <a:effectLst/>
                <a:latin typeface="+mn-lt"/>
                <a:ea typeface="+mn-ea"/>
                <a:cs typeface="+mn-cs"/>
              </a:rPr>
              <a:t> </a:t>
            </a:r>
            <a:r>
              <a:rPr lang="en-US" sz="1200" b="1" i="1" u="sng" kern="1200" dirty="0" smtClean="0">
                <a:solidFill>
                  <a:schemeClr val="tx1"/>
                </a:solidFill>
                <a:effectLst/>
                <a:latin typeface="+mn-lt"/>
                <a:ea typeface="+mn-ea"/>
                <a:cs typeface="+mn-cs"/>
              </a:rPr>
              <a:t>I heard you say</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(make the paraphrase gesture)</a:t>
            </a:r>
            <a:r>
              <a:rPr lang="en-US" sz="1200" i="1" kern="1200" dirty="0" smtClean="0">
                <a:solidFill>
                  <a:schemeClr val="tx1"/>
                </a:solidFill>
                <a:effectLst/>
                <a:latin typeface="+mn-lt"/>
                <a:ea typeface="+mn-ea"/>
                <a:cs typeface="+mn-cs"/>
              </a:rPr>
              <a:t> that there are three people climbing into the dump truck bed.. </a:t>
            </a:r>
            <a:r>
              <a:rPr lang="en-US" sz="1200" b="1" kern="1200" dirty="0" smtClean="0">
                <a:solidFill>
                  <a:schemeClr val="tx1"/>
                </a:solidFill>
                <a:effectLst/>
                <a:latin typeface="+mn-lt"/>
                <a:ea typeface="+mn-ea"/>
                <a:cs typeface="+mn-cs"/>
              </a:rPr>
              <a:t>Students should make the build on gesture and build on Student A’s idea above.</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can you build on this idea by adding details and information? How would you respond to Student A?</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adding details to </a:t>
            </a:r>
            <a:r>
              <a:rPr lang="en-US" sz="1200" b="1" kern="1200" dirty="0" smtClean="0">
                <a:solidFill>
                  <a:schemeClr val="tx1"/>
                </a:solidFill>
                <a:effectLst/>
                <a:latin typeface="+mn-lt"/>
                <a:ea typeface="+mn-ea"/>
                <a:cs typeface="+mn-cs"/>
              </a:rPr>
              <a:t>build on each other’s Ideas.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53</a:t>
            </a:fld>
            <a:endParaRPr lang="en-US"/>
          </a:p>
        </p:txBody>
      </p:sp>
    </p:spTree>
    <p:extLst>
      <p:ext uri="{BB962C8B-B14F-4D97-AF65-F5344CB8AC3E}">
        <p14:creationId xmlns:p14="http://schemas.microsoft.com/office/powerpoint/2010/main" val="2622667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Show how to use the </a:t>
            </a:r>
            <a:r>
              <a:rPr lang="en-US" sz="1200" b="1" kern="1200" dirty="0" smtClean="0">
                <a:solidFill>
                  <a:schemeClr val="tx1"/>
                </a:solidFill>
                <a:effectLst/>
                <a:latin typeface="+mn-lt"/>
                <a:ea typeface="+mn-ea"/>
                <a:cs typeface="+mn-cs"/>
              </a:rPr>
              <a:t>Stand Up, Hand Up, Pair Up Strategy</a:t>
            </a:r>
            <a:r>
              <a:rPr lang="en-US" sz="1200" kern="1200" dirty="0" smtClean="0">
                <a:solidFill>
                  <a:schemeClr val="tx1"/>
                </a:solidFill>
                <a:effectLst/>
                <a:latin typeface="+mn-lt"/>
                <a:ea typeface="+mn-ea"/>
                <a:cs typeface="+mn-cs"/>
              </a:rPr>
              <a:t> to find a new partner. Model looking standing up </a:t>
            </a:r>
            <a:r>
              <a:rPr lang="en-US" sz="1200" b="1" kern="1200" dirty="0" smtClean="0">
                <a:solidFill>
                  <a:schemeClr val="tx1"/>
                </a:solidFill>
                <a:effectLst/>
                <a:latin typeface="+mn-lt"/>
                <a:ea typeface="+mn-ea"/>
                <a:cs typeface="+mn-cs"/>
              </a:rPr>
              <a:t>(Stand Up)</a:t>
            </a:r>
            <a:r>
              <a:rPr lang="en-US" sz="1200" kern="1200" dirty="0" smtClean="0">
                <a:solidFill>
                  <a:schemeClr val="tx1"/>
                </a:solidFill>
                <a:effectLst/>
                <a:latin typeface="+mn-lt"/>
                <a:ea typeface="+mn-ea"/>
                <a:cs typeface="+mn-cs"/>
              </a:rPr>
              <a:t>, raising one hand in the air </a:t>
            </a:r>
            <a:r>
              <a:rPr lang="en-US" sz="1200" b="1" kern="1200" dirty="0" smtClean="0">
                <a:solidFill>
                  <a:schemeClr val="tx1"/>
                </a:solidFill>
                <a:effectLst/>
                <a:latin typeface="+mn-lt"/>
                <a:ea typeface="+mn-ea"/>
                <a:cs typeface="+mn-cs"/>
              </a:rPr>
              <a:t>(Hand Up)</a:t>
            </a:r>
            <a:r>
              <a:rPr lang="en-US" sz="1200" kern="1200" dirty="0" smtClean="0">
                <a:solidFill>
                  <a:schemeClr val="tx1"/>
                </a:solidFill>
                <a:effectLst/>
                <a:latin typeface="+mn-lt"/>
                <a:ea typeface="+mn-ea"/>
                <a:cs typeface="+mn-cs"/>
              </a:rPr>
              <a:t>, and walking across the room to find a partner </a:t>
            </a:r>
            <a:r>
              <a:rPr lang="en-US" sz="1200" b="1" kern="1200" dirty="0" smtClean="0">
                <a:solidFill>
                  <a:schemeClr val="tx1"/>
                </a:solidFill>
                <a:effectLst/>
                <a:latin typeface="+mn-lt"/>
                <a:ea typeface="+mn-ea"/>
                <a:cs typeface="+mn-cs"/>
              </a:rPr>
              <a:t>(Pair Up)</a:t>
            </a:r>
            <a:r>
              <a:rPr lang="en-US" sz="1200" kern="1200" dirty="0" smtClean="0">
                <a:solidFill>
                  <a:schemeClr val="tx1"/>
                </a:solidFill>
                <a:effectLst/>
                <a:latin typeface="+mn-lt"/>
                <a:ea typeface="+mn-ea"/>
                <a:cs typeface="+mn-cs"/>
              </a:rPr>
              <a:t>. Demonstrate how to connect your hand to your partner’s hand to confirm that you’ve selected each other. Have students do the same.</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54</a:t>
            </a:fld>
            <a:endParaRPr lang="en-US"/>
          </a:p>
        </p:txBody>
      </p:sp>
    </p:spTree>
    <p:extLst>
      <p:ext uri="{BB962C8B-B14F-4D97-AF65-F5344CB8AC3E}">
        <p14:creationId xmlns:p14="http://schemas.microsoft.com/office/powerpoint/2010/main" val="5985437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Student Visual Text </a:t>
            </a:r>
          </a:p>
          <a:p>
            <a:r>
              <a:rPr lang="en-US" sz="1200" b="1" kern="1200" dirty="0" smtClean="0">
                <a:solidFill>
                  <a:schemeClr val="tx1"/>
                </a:solidFill>
                <a:effectLst/>
                <a:latin typeface="+mn-lt"/>
                <a:ea typeface="+mn-ea"/>
                <a:cs typeface="+mn-cs"/>
              </a:rPr>
              <a:t>Direct</a:t>
            </a:r>
            <a:r>
              <a:rPr lang="en-US" sz="1200" b="1" kern="1200" baseline="0" dirty="0" smtClean="0">
                <a:solidFill>
                  <a:schemeClr val="tx1"/>
                </a:solidFill>
                <a:effectLst/>
                <a:latin typeface="+mn-lt"/>
                <a:ea typeface="+mn-ea"/>
                <a:cs typeface="+mn-cs"/>
              </a:rPr>
              <a:t> students to use their Think Time</a:t>
            </a:r>
            <a:endParaRPr lang="en-US" dirty="0" smtClean="0"/>
          </a:p>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342900" indent="-342900">
              <a:buFont typeface="Arial" charset="0"/>
              <a:buChar char="•"/>
            </a:pPr>
            <a:r>
              <a:rPr lang="en-US" sz="1200" b="1" kern="1200" dirty="0" smtClean="0">
                <a:solidFill>
                  <a:schemeClr val="tx1"/>
                </a:solidFill>
                <a:effectLst/>
                <a:latin typeface="+mn-lt"/>
                <a:ea typeface="+mn-ea"/>
                <a:cs typeface="+mn-cs"/>
              </a:rPr>
              <a:t>What do you notice in the visual text? </a:t>
            </a:r>
            <a:r>
              <a:rPr lang="en-US" sz="1200" b="1" dirty="0" smtClean="0"/>
              <a:t>CLARIFY </a:t>
            </a:r>
            <a:r>
              <a:rPr lang="en-US" sz="1200" dirty="0" smtClean="0"/>
              <a:t>by </a:t>
            </a:r>
            <a:r>
              <a:rPr lang="en-US" sz="1200" b="1" dirty="0" smtClean="0"/>
              <a:t>building on each other’s ideas</a:t>
            </a:r>
            <a:r>
              <a:rPr lang="en-US" sz="1200" dirty="0" smtClean="0"/>
              <a:t>.</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55</a:t>
            </a:fld>
            <a:endParaRPr lang="en-US"/>
          </a:p>
        </p:txBody>
      </p:sp>
    </p:spTree>
    <p:extLst>
      <p:ext uri="{BB962C8B-B14F-4D97-AF65-F5344CB8AC3E}">
        <p14:creationId xmlns:p14="http://schemas.microsoft.com/office/powerpoint/2010/main" val="18806536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do you notice in the visual text? </a:t>
            </a:r>
            <a:r>
              <a:rPr lang="en-US" sz="1200" b="1" dirty="0" smtClean="0"/>
              <a:t>CLARIFY </a:t>
            </a:r>
            <a:r>
              <a:rPr lang="en-US" sz="1200" dirty="0" smtClean="0"/>
              <a:t>by </a:t>
            </a:r>
            <a:r>
              <a:rPr lang="en-US" sz="1200" b="1" dirty="0" smtClean="0"/>
              <a:t>building on each other’s ideas</a:t>
            </a:r>
            <a:r>
              <a:rPr lang="en-US" sz="1200" dirty="0" smtClean="0"/>
              <a: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As you have your conversations, I will walk around and listen to notice who is using the language of the skill and making sure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their partner’s ideas by </a:t>
            </a:r>
            <a:r>
              <a:rPr lang="en-US" sz="1200" b="1" dirty="0" smtClean="0"/>
              <a:t>building on each other’s ideas</a:t>
            </a:r>
            <a:r>
              <a:rPr lang="en-US" sz="1200" i="1" kern="1200" dirty="0" smtClean="0">
                <a:solidFill>
                  <a:schemeClr val="tx1"/>
                </a:solidFill>
                <a:effectLst/>
                <a:latin typeface="+mn-lt"/>
                <a:ea typeface="+mn-ea"/>
                <a:cs typeface="+mn-cs"/>
              </a:rPr>
              <a:t>. Remember to use your Prompt and Response Starters.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56</a:t>
            </a:fld>
            <a:endParaRPr lang="en-US"/>
          </a:p>
        </p:txBody>
      </p:sp>
    </p:spTree>
    <p:extLst>
      <p:ext uri="{BB962C8B-B14F-4D97-AF65-F5344CB8AC3E}">
        <p14:creationId xmlns:p14="http://schemas.microsoft.com/office/powerpoint/2010/main" val="21254911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a:t>
            </a:r>
            <a:r>
              <a:rPr lang="en-US" sz="1200" b="1" kern="1200" baseline="0" dirty="0" smtClean="0">
                <a:solidFill>
                  <a:schemeClr val="tx1"/>
                </a:solidFill>
                <a:effectLst/>
                <a:latin typeface="+mn-lt"/>
                <a:ea typeface="+mn-ea"/>
                <a:cs typeface="+mn-cs"/>
              </a:rPr>
              <a:t> do you notice in the visual text?  Clarify by building on each other’s ideas.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whole-group discussion to debrief how the students did the following:</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How did they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by </a:t>
            </a:r>
            <a:r>
              <a:rPr lang="en-US" sz="1200" b="1" i="1" kern="1200" dirty="0" smtClean="0">
                <a:solidFill>
                  <a:schemeClr val="tx1"/>
                </a:solidFill>
                <a:effectLst/>
                <a:latin typeface="+mn-lt"/>
                <a:ea typeface="+mn-ea"/>
                <a:cs typeface="+mn-cs"/>
              </a:rPr>
              <a:t>building on each other’s ideas?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language did they use?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57</a:t>
            </a:fld>
            <a:endParaRPr lang="en-US"/>
          </a:p>
        </p:txBody>
      </p:sp>
    </p:spTree>
    <p:extLst>
      <p:ext uri="{BB962C8B-B14F-4D97-AF65-F5344CB8AC3E}">
        <p14:creationId xmlns:p14="http://schemas.microsoft.com/office/powerpoint/2010/main" val="6418099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58</a:t>
            </a:fld>
            <a:endParaRPr lang="en-US"/>
          </a:p>
        </p:txBody>
      </p:sp>
    </p:spTree>
    <p:extLst>
      <p:ext uri="{BB962C8B-B14F-4D97-AF65-F5344CB8AC3E}">
        <p14:creationId xmlns:p14="http://schemas.microsoft.com/office/powerpoint/2010/main" val="6701773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Today we are going to build on our understanding of the skill of </a:t>
            </a:r>
            <a:r>
              <a:rPr lang="en-US" sz="1200" b="1" i="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(Point to and read charted </a:t>
            </a:r>
            <a:r>
              <a:rPr lang="en-US" sz="1200" b="1" kern="1200" dirty="0" smtClean="0">
                <a:solidFill>
                  <a:schemeClr val="tx1"/>
                </a:solidFill>
                <a:effectLst/>
                <a:latin typeface="+mn-lt"/>
                <a:ea typeface="+mn-ea"/>
                <a:cs typeface="+mn-cs"/>
              </a:rPr>
              <a:t>Student-Friendly ELD Objective.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As we engage in our conversations, we will also remember to follow our Conversation Norms </a:t>
            </a:r>
            <a:r>
              <a:rPr lang="en-US" sz="1200" kern="1200" dirty="0" smtClean="0">
                <a:solidFill>
                  <a:schemeClr val="tx1"/>
                </a:solidFill>
                <a:effectLst/>
                <a:latin typeface="+mn-lt"/>
                <a:ea typeface="+mn-ea"/>
                <a:cs typeface="+mn-cs"/>
              </a:rPr>
              <a:t>(Point to </a:t>
            </a:r>
            <a:r>
              <a:rPr lang="en-US" sz="1200" b="1" kern="1200" dirty="0" smtClean="0">
                <a:solidFill>
                  <a:schemeClr val="tx1"/>
                </a:solidFill>
                <a:effectLst/>
                <a:latin typeface="+mn-lt"/>
                <a:ea typeface="+mn-ea"/>
                <a:cs typeface="+mn-cs"/>
              </a:rPr>
              <a:t>Conversation Norms Poster</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60</a:t>
            </a:fld>
            <a:endParaRPr lang="en-US"/>
          </a:p>
        </p:txBody>
      </p:sp>
    </p:spTree>
    <p:extLst>
      <p:ext uri="{BB962C8B-B14F-4D97-AF65-F5344CB8AC3E}">
        <p14:creationId xmlns:p14="http://schemas.microsoft.com/office/powerpoint/2010/main" val="1328664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One way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is to prompt to get more information. We will review our new Conversation Pattern—which includes </a:t>
            </a:r>
            <a:r>
              <a:rPr lang="en-US" sz="1200" b="1" i="1" kern="1200" dirty="0" smtClean="0">
                <a:solidFill>
                  <a:schemeClr val="tx1"/>
                </a:solidFill>
                <a:effectLst/>
                <a:latin typeface="+mn-lt"/>
                <a:ea typeface="+mn-ea"/>
                <a:cs typeface="+mn-cs"/>
              </a:rPr>
              <a:t>paraphrasing, 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 </a:t>
            </a:r>
            <a:r>
              <a:rPr lang="en-US" sz="1200" i="1" kern="1200" dirty="0" smtClean="0">
                <a:solidFill>
                  <a:schemeClr val="tx1"/>
                </a:solidFill>
                <a:effectLst/>
                <a:latin typeface="+mn-lt"/>
                <a:ea typeface="+mn-ea"/>
                <a:cs typeface="+mn-cs"/>
              </a:rPr>
              <a:t>during each turn. Today’s lesson will focus on learning and practicing how to </a:t>
            </a:r>
            <a:r>
              <a:rPr lang="en-US" sz="1200" b="1" i="1" kern="1200" dirty="0" smtClean="0">
                <a:solidFill>
                  <a:schemeClr val="tx1"/>
                </a:solidFill>
                <a:effectLst/>
                <a:latin typeface="+mn-lt"/>
                <a:ea typeface="+mn-ea"/>
                <a:cs typeface="+mn-cs"/>
              </a:rPr>
              <a:t>prompt </a:t>
            </a:r>
            <a:r>
              <a:rPr lang="en-US" sz="1200" i="1" kern="1200" dirty="0" smtClean="0">
                <a:solidFill>
                  <a:schemeClr val="tx1"/>
                </a:solidFill>
                <a:effectLst/>
                <a:latin typeface="+mn-lt"/>
                <a:ea typeface="+mn-ea"/>
                <a:cs typeface="+mn-cs"/>
              </a:rPr>
              <a:t>your partner to get more information during a Constructive Conversation.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61</a:t>
            </a:fld>
            <a:endParaRPr lang="en-US"/>
          </a:p>
        </p:txBody>
      </p:sp>
    </p:spTree>
    <p:extLst>
      <p:ext uri="{BB962C8B-B14F-4D97-AF65-F5344CB8AC3E}">
        <p14:creationId xmlns:p14="http://schemas.microsoft.com/office/powerpoint/2010/main" val="6966882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 As we engage in our conversations, we will also remember to follow our Conversation Norms </a:t>
            </a:r>
            <a:r>
              <a:rPr lang="en-US" sz="1200" kern="1200" dirty="0" smtClean="0">
                <a:solidFill>
                  <a:schemeClr val="tx1"/>
                </a:solidFill>
                <a:effectLst/>
                <a:latin typeface="+mn-lt"/>
                <a:ea typeface="+mn-ea"/>
                <a:cs typeface="+mn-cs"/>
              </a:rPr>
              <a:t>(Point to</a:t>
            </a:r>
            <a:r>
              <a:rPr lang="en-US" sz="1200" b="1" i="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Conversation Norms Poster</a:t>
            </a: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dirty="0" smtClean="0">
                <a:effectLst/>
              </a:rPr>
              <a:t/>
            </a:r>
            <a:br>
              <a:rPr lang="en-US" dirty="0" smtClean="0">
                <a:effectLst/>
              </a:rPr>
            </a:br>
            <a:r>
              <a:rPr lang="en-US" sz="1200" i="1" kern="1200" dirty="0" smtClean="0">
                <a:solidFill>
                  <a:schemeClr val="tx1"/>
                </a:solidFill>
                <a:effectLst/>
                <a:latin typeface="+mn-lt"/>
                <a:ea typeface="+mn-ea"/>
                <a:cs typeface="+mn-cs"/>
              </a:rPr>
              <a:t>Which Conversation Norm will help us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our partner?</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Why? Turn and talk to your partner. </a:t>
            </a:r>
            <a:r>
              <a:rPr lang="en-US" sz="1200" kern="1200" dirty="0" smtClean="0">
                <a:solidFill>
                  <a:schemeClr val="tx1"/>
                </a:solidFill>
                <a:effectLst/>
                <a:latin typeface="+mn-lt"/>
                <a:ea typeface="+mn-ea"/>
                <a:cs typeface="+mn-cs"/>
              </a:rPr>
              <a:t>Give students 1 minute to talk to a partner.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Affirm all responses and say: </a:t>
            </a:r>
            <a:r>
              <a:rPr lang="en-US" sz="1200" i="1" kern="1200" dirty="0" smtClean="0">
                <a:solidFill>
                  <a:schemeClr val="tx1"/>
                </a:solidFill>
                <a:effectLst/>
                <a:latin typeface="+mn-lt"/>
                <a:ea typeface="+mn-ea"/>
                <a:cs typeface="+mn-cs"/>
              </a:rPr>
              <a:t>I heard many of you say that you would “Use your Think Time” </a:t>
            </a:r>
            <a:r>
              <a:rPr lang="en-US" sz="1200" kern="1200" dirty="0" smtClean="0">
                <a:solidFill>
                  <a:schemeClr val="tx1"/>
                </a:solidFill>
                <a:effectLst/>
                <a:latin typeface="+mn-lt"/>
                <a:ea typeface="+mn-ea"/>
                <a:cs typeface="+mn-cs"/>
              </a:rPr>
              <a:t>(point to poster) </a:t>
            </a:r>
            <a:r>
              <a:rPr lang="en-US" sz="1200" i="1" kern="1200" dirty="0" smtClean="0">
                <a:solidFill>
                  <a:schemeClr val="tx1"/>
                </a:solidFill>
                <a:effectLst/>
                <a:latin typeface="+mn-lt"/>
                <a:ea typeface="+mn-ea"/>
                <a:cs typeface="+mn-cs"/>
              </a:rPr>
              <a:t>to think about what we</a:t>
            </a:r>
            <a:r>
              <a:rPr lang="en-US" sz="1200" b="1" i="1" kern="1200" dirty="0" smtClean="0">
                <a:solidFill>
                  <a:schemeClr val="tx1"/>
                </a:solidFill>
                <a:effectLst/>
                <a:latin typeface="+mn-lt"/>
                <a:ea typeface="+mn-ea"/>
                <a:cs typeface="+mn-cs"/>
              </a:rPr>
              <a:t> </a:t>
            </a:r>
            <a:r>
              <a:rPr lang="en-US" sz="1200" b="1" i="1" u="sng" kern="1200" dirty="0" smtClean="0">
                <a:solidFill>
                  <a:schemeClr val="tx1"/>
                </a:solidFill>
                <a:effectLst/>
                <a:latin typeface="+mn-lt"/>
                <a:ea typeface="+mn-ea"/>
                <a:cs typeface="+mn-cs"/>
              </a:rPr>
              <a:t>did</a:t>
            </a:r>
            <a:r>
              <a:rPr lang="en-US" sz="1200" i="1" kern="1200" dirty="0" smtClean="0">
                <a:solidFill>
                  <a:schemeClr val="tx1"/>
                </a:solidFill>
                <a:effectLst/>
                <a:latin typeface="+mn-lt"/>
                <a:ea typeface="+mn-ea"/>
                <a:cs typeface="+mn-cs"/>
              </a:rPr>
              <a:t> understand and what </a:t>
            </a:r>
            <a:r>
              <a:rPr lang="en-US" sz="1200" b="1" i="1" u="sng" kern="1200" dirty="0" smtClean="0">
                <a:solidFill>
                  <a:schemeClr val="tx1"/>
                </a:solidFill>
                <a:effectLst/>
                <a:latin typeface="+mn-lt"/>
                <a:ea typeface="+mn-ea"/>
                <a:cs typeface="+mn-cs"/>
              </a:rPr>
              <a:t>more</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we need to understand. We will make sure to use our think time during our conversations.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62</a:t>
            </a:fld>
            <a:endParaRPr lang="en-US"/>
          </a:p>
        </p:txBody>
      </p:sp>
    </p:spTree>
    <p:extLst>
      <p:ext uri="{BB962C8B-B14F-4D97-AF65-F5344CB8AC3E}">
        <p14:creationId xmlns:p14="http://schemas.microsoft.com/office/powerpoint/2010/main" val="2111873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let’s review the directions for the </a:t>
            </a:r>
            <a:r>
              <a:rPr lang="en-US" sz="1200" b="1" i="1" u="sng" kern="1200" dirty="0" smtClean="0">
                <a:solidFill>
                  <a:schemeClr val="tx1"/>
                </a:solidFill>
                <a:effectLst/>
                <a:latin typeface="+mn-lt"/>
                <a:ea typeface="+mn-ea"/>
                <a:cs typeface="+mn-cs"/>
              </a:rPr>
              <a:t>Give One-Get One Protocol</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as I model how to do it. The first step is, “Think about the prompt.”</a:t>
            </a:r>
            <a:r>
              <a:rPr lang="en-US" sz="1200" b="1" kern="1200" dirty="0" smtClean="0">
                <a:solidFill>
                  <a:schemeClr val="tx1"/>
                </a:solidFill>
                <a:effectLst/>
                <a:latin typeface="+mn-lt"/>
                <a:ea typeface="+mn-ea"/>
                <a:cs typeface="+mn-cs"/>
              </a:rPr>
              <a:t> </a:t>
            </a:r>
          </a:p>
          <a:p>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Teacher Think Aloud</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a:t>
            </a:fld>
            <a:endParaRPr lang="en-US"/>
          </a:p>
        </p:txBody>
      </p:sp>
    </p:spTree>
    <p:extLst>
      <p:ext uri="{BB962C8B-B14F-4D97-AF65-F5344CB8AC3E}">
        <p14:creationId xmlns:p14="http://schemas.microsoft.com/office/powerpoint/2010/main" val="1303208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u="sng" kern="1200" dirty="0" smtClean="0">
                <a:solidFill>
                  <a:schemeClr val="tx1"/>
                </a:solidFill>
                <a:effectLst/>
                <a:latin typeface="+mn-lt"/>
                <a:ea typeface="+mn-ea"/>
                <a:cs typeface="+mn-cs"/>
              </a:rPr>
              <a:t>Conversation Pattern Poster</a:t>
            </a:r>
            <a:r>
              <a:rPr lang="en-US" sz="1200" kern="1200" dirty="0" smtClean="0">
                <a:solidFill>
                  <a:schemeClr val="tx1"/>
                </a:solidFill>
                <a:effectLst/>
                <a:latin typeface="+mn-lt"/>
                <a:ea typeface="+mn-ea"/>
                <a:cs typeface="+mn-cs"/>
              </a:rPr>
              <a:t> and refer to it as you explain the following:</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24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the last few days we have learned and practiced how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our ideas. We learned about the three subskills that will help us make our ideas clearer. Those subskills are </a:t>
            </a:r>
            <a:r>
              <a:rPr lang="en-US" sz="1200" b="1" i="1" kern="1200" dirty="0" smtClean="0">
                <a:solidFill>
                  <a:schemeClr val="tx1"/>
                </a:solidFill>
                <a:effectLst/>
                <a:latin typeface="+mn-lt"/>
                <a:ea typeface="+mn-ea"/>
                <a:cs typeface="+mn-cs"/>
              </a:rPr>
              <a:t>paraphrasing, 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each other.</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After we share our first idea, we can use the Conversation Pattern. First,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our understanding of our partner’s ideas. We then add details to </a:t>
            </a:r>
            <a:r>
              <a:rPr lang="en-US" sz="1200" b="1" i="1" kern="1200" dirty="0" smtClean="0">
                <a:solidFill>
                  <a:schemeClr val="tx1"/>
                </a:solidFill>
                <a:effectLst/>
                <a:latin typeface="+mn-lt"/>
                <a:ea typeface="+mn-ea"/>
                <a:cs typeface="+mn-cs"/>
              </a:rPr>
              <a:t>build on one another’s ideas</a:t>
            </a:r>
            <a:r>
              <a:rPr lang="en-US" sz="1200" i="1" kern="1200" dirty="0" smtClean="0">
                <a:solidFill>
                  <a:schemeClr val="tx1"/>
                </a:solidFill>
                <a:effectLst/>
                <a:latin typeface="+mn-lt"/>
                <a:ea typeface="+mn-ea"/>
                <a:cs typeface="+mn-cs"/>
              </a:rPr>
              <a:t>. Then, we need to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our partner. When we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or ask questions, we get more information.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Let’s review the pattern. Show me the gestures:</a:t>
            </a:r>
            <a:endParaRPr lang="en-US" sz="1200" kern="1200" dirty="0" smtClean="0">
              <a:solidFill>
                <a:schemeClr val="tx1"/>
              </a:solidFill>
              <a:effectLst/>
              <a:latin typeface="+mn-lt"/>
              <a:ea typeface="+mn-ea"/>
              <a:cs typeface="+mn-cs"/>
            </a:endParaRPr>
          </a:p>
          <a:p>
            <a:pPr lvl="0"/>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Point index finger to ear and whoosh hand out in front of mouth to symbolize listening and then paraphrasing what was heard.)</a:t>
            </a:r>
          </a:p>
          <a:p>
            <a:pPr lvl="0"/>
            <a:r>
              <a:rPr lang="en-US" sz="1200" b="1" i="1" kern="1200" dirty="0" smtClean="0">
                <a:solidFill>
                  <a:schemeClr val="tx1"/>
                </a:solidFill>
                <a:effectLst/>
                <a:latin typeface="+mn-lt"/>
                <a:ea typeface="+mn-ea"/>
                <a:cs typeface="+mn-cs"/>
              </a:rPr>
              <a:t>Build on each other’s ideas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Make stacking motion with hands.)</a:t>
            </a:r>
          </a:p>
          <a:p>
            <a:pPr lvl="0"/>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Shrug shoulders then point to partner with index finger.)</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dirty="0" smtClean="0">
                <a:effectLst/>
              </a:rPr>
              <a:t/>
            </a:r>
            <a:br>
              <a:rPr lang="en-US" dirty="0" smtClean="0">
                <a:effectLst/>
              </a:rPr>
            </a:br>
            <a:r>
              <a:rPr lang="en-US" sz="1200" i="1" kern="1200" dirty="0" smtClean="0">
                <a:solidFill>
                  <a:schemeClr val="tx1"/>
                </a:solidFill>
                <a:effectLst/>
                <a:latin typeface="+mn-lt"/>
                <a:ea typeface="+mn-ea"/>
                <a:cs typeface="+mn-cs"/>
              </a:rPr>
              <a:t>.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63</a:t>
            </a:fld>
            <a:endParaRPr lang="en-US"/>
          </a:p>
        </p:txBody>
      </p:sp>
    </p:spTree>
    <p:extLst>
      <p:ext uri="{BB962C8B-B14F-4D97-AF65-F5344CB8AC3E}">
        <p14:creationId xmlns:p14="http://schemas.microsoft.com/office/powerpoint/2010/main" val="15609319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continue to build our knowledge of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by focusing on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or questioning, our partner to get more information. Show me the gesture for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Good!</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order to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we need to think about what we </a:t>
            </a:r>
            <a:r>
              <a:rPr lang="en-US" sz="1200" i="1" u="sng" kern="1200" dirty="0" smtClean="0">
                <a:solidFill>
                  <a:schemeClr val="tx1"/>
                </a:solidFill>
                <a:effectLst/>
                <a:latin typeface="+mn-lt"/>
                <a:ea typeface="+mn-ea"/>
                <a:cs typeface="+mn-cs"/>
              </a:rPr>
              <a:t>did</a:t>
            </a:r>
            <a:r>
              <a:rPr lang="en-US" sz="1200" i="1" kern="1200" dirty="0" smtClean="0">
                <a:solidFill>
                  <a:schemeClr val="tx1"/>
                </a:solidFill>
                <a:effectLst/>
                <a:latin typeface="+mn-lt"/>
                <a:ea typeface="+mn-ea"/>
                <a:cs typeface="+mn-cs"/>
              </a:rPr>
              <a:t> understand, and what </a:t>
            </a:r>
            <a:r>
              <a:rPr lang="en-US" sz="1200" i="1" u="sng" kern="1200" dirty="0" smtClean="0">
                <a:solidFill>
                  <a:schemeClr val="tx1"/>
                </a:solidFill>
                <a:effectLst/>
                <a:latin typeface="+mn-lt"/>
                <a:ea typeface="+mn-ea"/>
                <a:cs typeface="+mn-cs"/>
              </a:rPr>
              <a:t>more</a:t>
            </a:r>
            <a:r>
              <a:rPr lang="en-US" sz="1200" i="1" kern="1200" dirty="0" smtClean="0">
                <a:solidFill>
                  <a:schemeClr val="tx1"/>
                </a:solidFill>
                <a:effectLst/>
                <a:latin typeface="+mn-lt"/>
                <a:ea typeface="+mn-ea"/>
                <a:cs typeface="+mn-cs"/>
              </a:rPr>
              <a:t> we need to understand fully.</a:t>
            </a:r>
            <a:r>
              <a:rPr lang="en-US" sz="1200" kern="1200" dirty="0" smtClean="0">
                <a:solidFill>
                  <a:schemeClr val="tx1"/>
                </a:solidFill>
                <a:effectLst/>
                <a:latin typeface="+mn-lt"/>
                <a:ea typeface="+mn-ea"/>
                <a:cs typeface="+mn-cs"/>
              </a:rPr>
              <a:t> (Do gesture with students and have them repeat the words—</a:t>
            </a:r>
            <a:r>
              <a:rPr lang="en-US" sz="1200" b="1" kern="1200" dirty="0" smtClean="0">
                <a:solidFill>
                  <a:schemeClr val="tx1"/>
                </a:solidFill>
                <a:effectLst/>
                <a:latin typeface="+mn-lt"/>
                <a:ea typeface="+mn-ea"/>
                <a:cs typeface="+mn-cs"/>
              </a:rPr>
              <a:t>prompting</a:t>
            </a:r>
            <a:r>
              <a:rPr lang="en-US" sz="1200" kern="1200" dirty="0" smtClean="0">
                <a:solidFill>
                  <a:schemeClr val="tx1"/>
                </a:solidFill>
                <a:effectLst/>
                <a:latin typeface="+mn-lt"/>
                <a:ea typeface="+mn-ea"/>
                <a:cs typeface="+mn-cs"/>
              </a:rPr>
              <a:t>.) </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the last lesson we worked on</a:t>
            </a:r>
            <a:r>
              <a:rPr lang="en-US" sz="1200" b="1" i="1" kern="1200" dirty="0" smtClean="0">
                <a:solidFill>
                  <a:schemeClr val="tx1"/>
                </a:solidFill>
                <a:effectLst/>
                <a:latin typeface="+mn-lt"/>
                <a:ea typeface="+mn-ea"/>
                <a:cs typeface="+mn-cs"/>
              </a:rPr>
              <a:t> building each other’s ideas</a:t>
            </a:r>
            <a:r>
              <a:rPr lang="en-US" sz="1200" i="1" kern="1200" dirty="0" smtClean="0">
                <a:solidFill>
                  <a:schemeClr val="tx1"/>
                </a:solidFill>
                <a:effectLst/>
                <a:latin typeface="+mn-lt"/>
                <a:ea typeface="+mn-ea"/>
                <a:cs typeface="+mn-cs"/>
              </a:rPr>
              <a:t>. What is</a:t>
            </a:r>
            <a:r>
              <a:rPr lang="en-US" sz="1200" b="1" i="1" kern="1200" dirty="0" smtClean="0">
                <a:solidFill>
                  <a:schemeClr val="tx1"/>
                </a:solidFill>
                <a:effectLst/>
                <a:latin typeface="+mn-lt"/>
                <a:ea typeface="+mn-ea"/>
                <a:cs typeface="+mn-cs"/>
              </a:rPr>
              <a:t> building each other’s ideas</a:t>
            </a:r>
            <a:r>
              <a:rPr lang="en-US" sz="1200" i="1" kern="1200" dirty="0" smtClean="0">
                <a:solidFill>
                  <a:schemeClr val="tx1"/>
                </a:solidFill>
                <a:effectLst/>
                <a:latin typeface="+mn-lt"/>
                <a:ea typeface="+mn-ea"/>
                <a:cs typeface="+mn-cs"/>
              </a:rPr>
              <a:t>? How does it help us? Turn and talk to your partner.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i="1" kern="1200" dirty="0" smtClean="0">
                <a:solidFill>
                  <a:schemeClr val="tx1"/>
                </a:solidFill>
                <a:effectLst/>
                <a:latin typeface="+mn-lt"/>
                <a:ea typeface="+mn-ea"/>
                <a:cs typeface="+mn-cs"/>
              </a:rPr>
              <a:t>Yes. That’s right! When we </a:t>
            </a:r>
            <a:r>
              <a:rPr lang="en-US" sz="1200" b="1" i="1" kern="1200" dirty="0" smtClean="0">
                <a:solidFill>
                  <a:schemeClr val="tx1"/>
                </a:solidFill>
                <a:effectLst/>
                <a:latin typeface="+mn-lt"/>
                <a:ea typeface="+mn-ea"/>
                <a:cs typeface="+mn-cs"/>
              </a:rPr>
              <a:t>build on each other’s ideas,</a:t>
            </a:r>
            <a:r>
              <a:rPr lang="en-US" sz="1200" i="1" kern="1200" dirty="0" smtClean="0">
                <a:solidFill>
                  <a:schemeClr val="tx1"/>
                </a:solidFill>
                <a:effectLst/>
                <a:latin typeface="+mn-lt"/>
                <a:ea typeface="+mn-ea"/>
                <a:cs typeface="+mn-cs"/>
              </a:rPr>
              <a:t> we listen to what our partner says and add details to make our ideas clearer. We can make a more complete idea</a:t>
            </a:r>
            <a:endParaRPr lang="en-US" dirty="0" smtClean="0"/>
          </a:p>
        </p:txBody>
      </p:sp>
      <p:sp>
        <p:nvSpPr>
          <p:cNvPr id="4" name="Slide Number Placeholder 3"/>
          <p:cNvSpPr>
            <a:spLocks noGrp="1"/>
          </p:cNvSpPr>
          <p:nvPr>
            <p:ph type="sldNum" sz="quarter" idx="10"/>
          </p:nvPr>
        </p:nvSpPr>
        <p:spPr/>
        <p:txBody>
          <a:bodyPr/>
          <a:lstStyle/>
          <a:p>
            <a:fld id="{FCACF33E-9A4F-DC43-BEB4-18EC813BF4E4}" type="slidenum">
              <a:rPr lang="en-US" smtClean="0"/>
              <a:t>64</a:t>
            </a:fld>
            <a:endParaRPr lang="en-US"/>
          </a:p>
        </p:txBody>
      </p:sp>
    </p:spTree>
    <p:extLst>
      <p:ext uri="{BB962C8B-B14F-4D97-AF65-F5344CB8AC3E}">
        <p14:creationId xmlns:p14="http://schemas.microsoft.com/office/powerpoint/2010/main" val="20095940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 help us focus on </a:t>
            </a:r>
            <a:r>
              <a:rPr lang="en-US" sz="1200" kern="1200" dirty="0" smtClean="0">
                <a:solidFill>
                  <a:schemeClr val="tx1"/>
                </a:solidFill>
                <a:effectLst/>
                <a:latin typeface="+mn-lt"/>
                <a:ea typeface="+mn-ea"/>
                <a:cs typeface="+mn-cs"/>
              </a:rPr>
              <a:t>clarifying</a:t>
            </a:r>
            <a:r>
              <a:rPr lang="en-US" sz="1200" i="1" kern="1200" dirty="0" smtClean="0">
                <a:solidFill>
                  <a:schemeClr val="tx1"/>
                </a:solidFill>
                <a:effectLst/>
                <a:latin typeface="+mn-lt"/>
                <a:ea typeface="+mn-ea"/>
                <a:cs typeface="+mn-cs"/>
              </a:rPr>
              <a:t> by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to get more information, we will use this prompt starter during our conversations. </a:t>
            </a:r>
            <a:endParaRPr lang="en-US" sz="1200" kern="1200" dirty="0" smtClean="0">
              <a:solidFill>
                <a:schemeClr val="tx1"/>
              </a:solidFill>
              <a:effectLst/>
              <a:latin typeface="+mn-lt"/>
              <a:ea typeface="+mn-ea"/>
              <a:cs typeface="+mn-cs"/>
            </a:endParaRPr>
          </a:p>
          <a:p>
            <a:pPr marL="457200" indent="-457200">
              <a:buFont typeface="Arial" charset="0"/>
              <a:buChar char="•"/>
            </a:pPr>
            <a:r>
              <a:rPr lang="en-US" sz="1200" i="1" kern="1200" dirty="0" smtClean="0">
                <a:solidFill>
                  <a:schemeClr val="tx1"/>
                </a:solidFill>
                <a:effectLst/>
                <a:latin typeface="+mn-lt"/>
                <a:ea typeface="+mn-ea"/>
                <a:cs typeface="+mn-cs"/>
              </a:rPr>
              <a:t>For example</a:t>
            </a:r>
            <a:br>
              <a:rPr lang="en-US" sz="1200" i="1" kern="1200" dirty="0" smtClean="0">
                <a:solidFill>
                  <a:schemeClr val="tx1"/>
                </a:solidFill>
                <a:effectLst/>
                <a:latin typeface="+mn-lt"/>
                <a:ea typeface="+mn-ea"/>
                <a:cs typeface="+mn-cs"/>
              </a:rPr>
            </a:br>
            <a:r>
              <a:rPr lang="en-US" sz="1200" i="1" dirty="0" smtClean="0"/>
              <a:t>Someone says, “I notice that the dog is wagging its tail.”</a:t>
            </a:r>
          </a:p>
          <a:p>
            <a:pPr marL="457200" indent="-457200">
              <a:buFont typeface="Arial" charset="0"/>
              <a:buChar char="•"/>
            </a:pPr>
            <a:endParaRPr lang="en-US" sz="1000" i="1" dirty="0" smtClean="0"/>
          </a:p>
          <a:p>
            <a:pPr marL="457200" indent="-457200">
              <a:buFont typeface="Arial" charset="0"/>
              <a:buChar char="•"/>
            </a:pPr>
            <a:r>
              <a:rPr lang="en-US" sz="1200" i="1" dirty="0" smtClean="0"/>
              <a:t>Which prompt starter could you use to help you </a:t>
            </a:r>
            <a:r>
              <a:rPr lang="en-US" sz="1200" b="1" i="1" dirty="0" smtClean="0"/>
              <a:t>build on</a:t>
            </a:r>
            <a:r>
              <a:rPr lang="en-US" sz="1200" i="1" dirty="0" smtClean="0"/>
              <a:t>? </a:t>
            </a:r>
          </a:p>
          <a:p>
            <a:r>
              <a:rPr lang="en-US" sz="1200" kern="1200" dirty="0" smtClean="0">
                <a:solidFill>
                  <a:schemeClr val="tx1"/>
                </a:solidFill>
                <a:effectLst/>
                <a:latin typeface="+mn-lt"/>
                <a:ea typeface="+mn-ea"/>
                <a:cs typeface="+mn-cs"/>
              </a:rPr>
              <a:t>Call on one or two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to share which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response starter they might use and what prompt or response starter they might use to continue the conversation. </a:t>
            </a:r>
            <a:endParaRPr lang="en-US" dirty="0" smtClean="0"/>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65</a:t>
            </a:fld>
            <a:endParaRPr lang="en-US"/>
          </a:p>
        </p:txBody>
      </p:sp>
    </p:spTree>
    <p:extLst>
      <p:ext uri="{BB962C8B-B14F-4D97-AF65-F5344CB8AC3E}">
        <p14:creationId xmlns:p14="http://schemas.microsoft.com/office/powerpoint/2010/main" val="2452914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Guide</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remind you of the pattern. Let’s add the prompt starter we learned to our Conversation Pattern Guides.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Model adding the prompt starter to your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and distribute the Conversation Patterns Guides to students and the prompt and response starters you charted.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66</a:t>
            </a:fld>
            <a:endParaRPr lang="en-US"/>
          </a:p>
        </p:txBody>
      </p:sp>
    </p:spTree>
    <p:extLst>
      <p:ext uri="{BB962C8B-B14F-4D97-AF65-F5344CB8AC3E}">
        <p14:creationId xmlns:p14="http://schemas.microsoft.com/office/powerpoint/2010/main" val="14577665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67</a:t>
            </a:fld>
            <a:endParaRPr lang="en-US"/>
          </a:p>
        </p:txBody>
      </p:sp>
    </p:spTree>
    <p:extLst>
      <p:ext uri="{BB962C8B-B14F-4D97-AF65-F5344CB8AC3E}">
        <p14:creationId xmlns:p14="http://schemas.microsoft.com/office/powerpoint/2010/main" val="19346688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Conversation Pattern Poster </a:t>
            </a:r>
            <a:r>
              <a:rPr lang="en-US" sz="1200" kern="1200" dirty="0" smtClean="0">
                <a:solidFill>
                  <a:schemeClr val="tx1"/>
                </a:solidFill>
                <a:effectLst/>
                <a:latin typeface="+mn-lt"/>
                <a:ea typeface="+mn-ea"/>
                <a:cs typeface="+mn-cs"/>
              </a:rPr>
              <a:t>to refer to as needed. </a:t>
            </a:r>
          </a:p>
          <a:p>
            <a:endParaRPr lang="en-US" dirty="0" smtClean="0"/>
          </a:p>
          <a:p>
            <a:r>
              <a:rPr lang="en-US" sz="1200" i="1" kern="1200" dirty="0" smtClean="0">
                <a:solidFill>
                  <a:schemeClr val="tx1"/>
                </a:solidFill>
                <a:effectLst/>
                <a:latin typeface="+mn-lt"/>
                <a:ea typeface="+mn-ea"/>
                <a:cs typeface="+mn-cs"/>
              </a:rPr>
              <a:t>We’ve learned the first two subskills are paraphrase and build on. These two subskills help us CLARIFY our ideas. In this lesson, we will focus on Clarifying by </a:t>
            </a:r>
            <a:r>
              <a:rPr lang="en-US" sz="1200" b="1" i="1" kern="1200" dirty="0" smtClean="0">
                <a:solidFill>
                  <a:schemeClr val="tx1"/>
                </a:solidFill>
                <a:effectLst/>
                <a:latin typeface="+mn-lt"/>
                <a:ea typeface="+mn-ea"/>
                <a:cs typeface="+mn-cs"/>
              </a:rPr>
              <a:t>prompting. </a:t>
            </a:r>
            <a:r>
              <a:rPr lang="en-US" sz="1200" i="1" kern="1200" dirty="0" smtClean="0">
                <a:solidFill>
                  <a:schemeClr val="tx1"/>
                </a:solidFill>
                <a:effectLst/>
                <a:latin typeface="+mn-lt"/>
                <a:ea typeface="+mn-ea"/>
                <a:cs typeface="+mn-cs"/>
              </a:rPr>
              <a:t>When we don’t understand our partner or if we are not clear on the idea, we prompt our partner for more information or ask questions to make the ideas clearer. Let’s practice. </a:t>
            </a:r>
          </a:p>
          <a:p>
            <a:endParaRPr lang="en-US" dirty="0" smtClean="0"/>
          </a:p>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for Conversation Pattern </a:t>
            </a:r>
            <a:r>
              <a:rPr lang="en-US" sz="1200" kern="1200" dirty="0" smtClean="0">
                <a:solidFill>
                  <a:schemeClr val="tx1"/>
                </a:solidFill>
                <a:effectLst/>
                <a:latin typeface="+mn-lt"/>
                <a:ea typeface="+mn-ea"/>
                <a:cs typeface="+mn-cs"/>
              </a:rPr>
              <a:t>to practice how to </a:t>
            </a:r>
            <a:r>
              <a:rPr lang="en-US" sz="1200" b="1" kern="1200" dirty="0" smtClean="0">
                <a:solidFill>
                  <a:schemeClr val="tx1"/>
                </a:solidFill>
                <a:effectLst/>
                <a:latin typeface="+mn-lt"/>
                <a:ea typeface="+mn-ea"/>
                <a:cs typeface="+mn-cs"/>
              </a:rPr>
              <a:t>prompt.</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Use the conversation exchange provided below, to provide guided practice on how to </a:t>
            </a:r>
            <a:r>
              <a:rPr lang="en-US" sz="1200" b="1" kern="1200" dirty="0" smtClean="0">
                <a:solidFill>
                  <a:schemeClr val="tx1"/>
                </a:solidFill>
                <a:effectLst/>
                <a:latin typeface="+mn-lt"/>
                <a:ea typeface="+mn-ea"/>
                <a:cs typeface="+mn-cs"/>
              </a:rPr>
              <a:t>prompt: </a:t>
            </a:r>
            <a:endParaRPr lang="en-US" dirty="0" smtClean="0"/>
          </a:p>
          <a:p>
            <a:r>
              <a:rPr lang="en-US" sz="1200" i="1" kern="1200" dirty="0" smtClean="0">
                <a:solidFill>
                  <a:schemeClr val="tx1"/>
                </a:solidFill>
                <a:effectLst/>
                <a:latin typeface="+mn-lt"/>
                <a:ea typeface="+mn-ea"/>
                <a:cs typeface="+mn-cs"/>
              </a:rPr>
              <a:t>Listen to me as I read what two partners say to each other in a turn where this pattern is used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p>
          <a:p>
            <a:endParaRPr lang="en-US" sz="1200" i="1"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Read</a:t>
            </a:r>
            <a:r>
              <a:rPr lang="en-US" sz="120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the exchange</a:t>
            </a:r>
            <a:r>
              <a:rPr lang="en-US" sz="1200" b="1" i="0" kern="1200" baseline="0" dirty="0" smtClean="0">
                <a:solidFill>
                  <a:schemeClr val="tx1"/>
                </a:solidFill>
                <a:effectLst/>
                <a:latin typeface="+mn-lt"/>
                <a:ea typeface="+mn-ea"/>
                <a:cs typeface="+mn-cs"/>
              </a:rPr>
              <a:t> </a:t>
            </a:r>
            <a:r>
              <a:rPr lang="en-US" sz="1200" i="0" kern="1200" baseline="0" dirty="0" smtClean="0">
                <a:solidFill>
                  <a:schemeClr val="tx1"/>
                </a:solidFill>
                <a:effectLst/>
                <a:latin typeface="+mn-lt"/>
                <a:ea typeface="+mn-ea"/>
                <a:cs typeface="+mn-cs"/>
              </a:rPr>
              <a:t>and </a:t>
            </a:r>
            <a:r>
              <a:rPr lang="en-US" sz="1200" b="1" i="0" dirty="0" smtClean="0">
                <a:effectLst/>
              </a:rPr>
              <a:t>make paraphrase and</a:t>
            </a:r>
            <a:r>
              <a:rPr lang="en-US" sz="1200" b="1" i="0" baseline="0" dirty="0" smtClean="0">
                <a:effectLst/>
              </a:rPr>
              <a:t> </a:t>
            </a:r>
            <a:r>
              <a:rPr lang="en-US" sz="1200" b="1" i="0" dirty="0" smtClean="0">
                <a:effectLst/>
              </a:rPr>
              <a:t>prompting gesture.</a:t>
            </a:r>
            <a:endParaRPr lang="en-US" sz="1200" b="1" i="0" dirty="0" smtClean="0">
              <a:effectLst/>
              <a:latin typeface="Avenir Next" charset="0"/>
              <a:ea typeface="Calibri" charset="0"/>
              <a:cs typeface="Arial" charset="0"/>
            </a:endParaRPr>
          </a:p>
          <a:p>
            <a:endParaRPr lang="en-US" sz="1200" i="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68</a:t>
            </a:fld>
            <a:endParaRPr lang="en-US"/>
          </a:p>
        </p:txBody>
      </p:sp>
    </p:spTree>
    <p:extLst>
      <p:ext uri="{BB962C8B-B14F-4D97-AF65-F5344CB8AC3E}">
        <p14:creationId xmlns:p14="http://schemas.microsoft.com/office/powerpoint/2010/main" val="1907125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Think Aloud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Point to the visual text and have students turn and talk to a partner as they complete the following statements:</a:t>
            </a:r>
          </a:p>
          <a:p>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If Student A says</a:t>
            </a:r>
            <a:r>
              <a:rPr lang="en-US" sz="1200" b="1" i="1" kern="1200" dirty="0" smtClean="0">
                <a:solidFill>
                  <a:schemeClr val="tx1"/>
                </a:solidFill>
                <a:effectLst/>
                <a:latin typeface="+mn-lt"/>
                <a:ea typeface="+mn-ea"/>
                <a:cs typeface="+mn-cs"/>
              </a:rPr>
              <a:t>: </a:t>
            </a:r>
            <a:r>
              <a:rPr lang="en-US" sz="1200" b="0" i="1" dirty="0" smtClean="0">
                <a:effectLst/>
              </a:rPr>
              <a:t>I notice that there is colorful garbage everywhere. There are about twenty people standing and looking through the garbage. In the front of the picture, there is a dirty dump truck with a gray tarp on top of it dumping trash and people are crowding around the trash pile.  They are carrying woven palm baskets.  </a:t>
            </a:r>
            <a:r>
              <a:rPr lang="en-US" sz="1200" i="1" kern="1200" dirty="0" smtClean="0">
                <a:solidFill>
                  <a:schemeClr val="tx1"/>
                </a:solidFill>
                <a:effectLst/>
                <a:latin typeface="+mn-lt"/>
                <a:ea typeface="+mn-ea"/>
                <a:cs typeface="+mn-cs"/>
              </a:rPr>
              <a:t>How would you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for more information?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t>
            </a:r>
            <a:r>
              <a:rPr lang="en-US" sz="1200" b="1" kern="1200" dirty="0" smtClean="0">
                <a:solidFill>
                  <a:schemeClr val="tx1"/>
                </a:solidFill>
                <a:effectLst/>
                <a:latin typeface="+mn-lt"/>
                <a:ea typeface="+mn-ea"/>
                <a:cs typeface="+mn-cs"/>
              </a:rPr>
              <a:t>prompting </a:t>
            </a:r>
            <a:r>
              <a:rPr lang="en-US" sz="1200" kern="1200" dirty="0" smtClean="0">
                <a:solidFill>
                  <a:schemeClr val="tx1"/>
                </a:solidFill>
                <a:effectLst/>
                <a:latin typeface="+mn-lt"/>
                <a:ea typeface="+mn-ea"/>
                <a:cs typeface="+mn-cs"/>
              </a:rPr>
              <a:t>to get more information. </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would Student B respond?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the response using the Conversation Pattern. </a:t>
            </a:r>
          </a:p>
        </p:txBody>
      </p:sp>
      <p:sp>
        <p:nvSpPr>
          <p:cNvPr id="4" name="Slide Number Placeholder 3"/>
          <p:cNvSpPr>
            <a:spLocks noGrp="1"/>
          </p:cNvSpPr>
          <p:nvPr>
            <p:ph type="sldNum" sz="quarter" idx="10"/>
          </p:nvPr>
        </p:nvSpPr>
        <p:spPr/>
        <p:txBody>
          <a:bodyPr/>
          <a:lstStyle/>
          <a:p>
            <a:fld id="{FCACF33E-9A4F-DC43-BEB4-18EC813BF4E4}" type="slidenum">
              <a:rPr lang="en-US" smtClean="0"/>
              <a:t>69</a:t>
            </a:fld>
            <a:endParaRPr lang="en-US"/>
          </a:p>
        </p:txBody>
      </p:sp>
    </p:spTree>
    <p:extLst>
      <p:ext uri="{BB962C8B-B14F-4D97-AF65-F5344CB8AC3E}">
        <p14:creationId xmlns:p14="http://schemas.microsoft.com/office/powerpoint/2010/main" val="12382314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Let’s practice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with another exchange. Listen to me as I read what two partners say to each other in a turn where they continue to use the pattern. Let’s pay close attention to the part of the conversation where they are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Here is what the partners say:</a:t>
            </a:r>
            <a:endParaRPr lang="en-US" sz="1200" kern="1200" dirty="0" smtClean="0">
              <a:solidFill>
                <a:schemeClr val="tx1"/>
              </a:solidFill>
              <a:effectLst/>
              <a:latin typeface="+mn-lt"/>
              <a:ea typeface="+mn-ea"/>
              <a:cs typeface="+mn-cs"/>
            </a:endParaRPr>
          </a:p>
          <a:p>
            <a:pPr marL="0" marR="0">
              <a:spcBef>
                <a:spcPts val="0"/>
              </a:spcBef>
              <a:spcAft>
                <a:spcPts val="0"/>
              </a:spcAft>
              <a:tabLst>
                <a:tab pos="5130800" algn="l"/>
              </a:tabLst>
            </a:pPr>
            <a:endParaRPr lang="en-US" sz="1200" b="1" i="0" u="none" strike="noStrike" kern="1200" dirty="0" smtClean="0">
              <a:solidFill>
                <a:schemeClr val="tx1"/>
              </a:solidFill>
              <a:effectLst/>
              <a:latin typeface="+mn-lt"/>
              <a:ea typeface="+mn-ea"/>
              <a:cs typeface="+mn-cs"/>
            </a:endParaRPr>
          </a:p>
          <a:p>
            <a:pPr marL="0" marR="0">
              <a:spcBef>
                <a:spcPts val="0"/>
              </a:spcBef>
              <a:spcAft>
                <a:spcPts val="0"/>
              </a:spcAft>
              <a:tabLst>
                <a:tab pos="5130800" algn="l"/>
              </a:tabLst>
            </a:pPr>
            <a:r>
              <a:rPr lang="en-US" sz="1200" b="1" i="0" u="none" strike="noStrike" kern="1200" dirty="0" smtClean="0">
                <a:solidFill>
                  <a:schemeClr val="tx1"/>
                </a:solidFill>
                <a:effectLst/>
                <a:latin typeface="+mn-lt"/>
                <a:ea typeface="+mn-ea"/>
                <a:cs typeface="+mn-cs"/>
              </a:rPr>
              <a:t>Read</a:t>
            </a:r>
            <a:r>
              <a:rPr lang="en-US" sz="1200" b="1" i="0" u="none" strike="noStrike" kern="1200" baseline="0" dirty="0" smtClean="0">
                <a:solidFill>
                  <a:schemeClr val="tx1"/>
                </a:solidFill>
                <a:effectLst/>
                <a:latin typeface="+mn-lt"/>
                <a:ea typeface="+mn-ea"/>
                <a:cs typeface="+mn-cs"/>
              </a:rPr>
              <a:t> the Exchange and </a:t>
            </a:r>
            <a:r>
              <a:rPr lang="en-US" sz="1200" b="1" dirty="0" smtClean="0">
                <a:effectLst/>
              </a:rPr>
              <a:t>make the build on</a:t>
            </a:r>
            <a:r>
              <a:rPr lang="en-US" sz="1200" b="1" baseline="0" dirty="0" smtClean="0">
                <a:effectLst/>
              </a:rPr>
              <a:t> and </a:t>
            </a:r>
            <a:r>
              <a:rPr lang="en-US" sz="1200" b="1" dirty="0" smtClean="0">
                <a:effectLst/>
              </a:rPr>
              <a:t>prompting gestures.</a:t>
            </a:r>
            <a:endParaRPr lang="en-US" sz="1200" b="1" dirty="0" smtClean="0">
              <a:effectLst/>
              <a:latin typeface="Avenir Next" charset="0"/>
              <a:ea typeface="Calibri" charset="0"/>
              <a:cs typeface="Arial" charset="0"/>
            </a:endParaRP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reading the A/B conversation turn, highlight language that serves to </a:t>
            </a:r>
            <a:r>
              <a:rPr lang="en-US" sz="1200" b="1" kern="1200" dirty="0" smtClean="0">
                <a:solidFill>
                  <a:schemeClr val="tx1"/>
                </a:solidFill>
                <a:effectLst/>
                <a:latin typeface="+mn-lt"/>
                <a:ea typeface="+mn-ea"/>
                <a:cs typeface="+mn-cs"/>
              </a:rPr>
              <a:t>prompt </a:t>
            </a:r>
            <a:r>
              <a:rPr lang="en-US" sz="1200" kern="1200" dirty="0" smtClean="0">
                <a:solidFill>
                  <a:schemeClr val="tx1"/>
                </a:solidFill>
                <a:effectLst/>
                <a:latin typeface="+mn-lt"/>
                <a:ea typeface="+mn-ea"/>
                <a:cs typeface="+mn-cs"/>
              </a:rPr>
              <a:t>the partner for more information and how the language shows we are adding more information to make our idea clearer. </a:t>
            </a:r>
          </a:p>
        </p:txBody>
      </p:sp>
      <p:sp>
        <p:nvSpPr>
          <p:cNvPr id="4" name="Slide Number Placeholder 3"/>
          <p:cNvSpPr>
            <a:spLocks noGrp="1"/>
          </p:cNvSpPr>
          <p:nvPr>
            <p:ph type="sldNum" sz="quarter" idx="10"/>
          </p:nvPr>
        </p:nvSpPr>
        <p:spPr/>
        <p:txBody>
          <a:bodyPr/>
          <a:lstStyle/>
          <a:p>
            <a:fld id="{FCACF33E-9A4F-DC43-BEB4-18EC813BF4E4}" type="slidenum">
              <a:rPr lang="en-US" smtClean="0"/>
              <a:t>70</a:t>
            </a:fld>
            <a:endParaRPr lang="en-US"/>
          </a:p>
        </p:txBody>
      </p:sp>
    </p:spTree>
    <p:extLst>
      <p:ext uri="{BB962C8B-B14F-4D97-AF65-F5344CB8AC3E}">
        <p14:creationId xmlns:p14="http://schemas.microsoft.com/office/powerpoint/2010/main" val="15478181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Think Aloud</a:t>
            </a:r>
            <a:r>
              <a:rPr lang="en-US" sz="1200" kern="1200" dirty="0" smtClean="0">
                <a:solidFill>
                  <a:schemeClr val="tx1"/>
                </a:solidFill>
                <a:effectLst/>
                <a:latin typeface="+mn-lt"/>
                <a:ea typeface="+mn-ea"/>
                <a:cs typeface="+mn-cs"/>
              </a:rPr>
              <a:t> </a:t>
            </a:r>
            <a:r>
              <a:rPr lang="en-US" dirty="0" smtClean="0">
                <a:effectLst/>
              </a:rPr>
              <a:t/>
            </a:r>
            <a:br>
              <a:rPr lang="en-US" dirty="0" smtClean="0">
                <a:effectLst/>
              </a:rPr>
            </a:br>
            <a:r>
              <a:rPr lang="en-US" sz="1200" kern="1200" dirty="0" smtClean="0">
                <a:solidFill>
                  <a:schemeClr val="tx1"/>
                </a:solidFill>
                <a:effectLst/>
                <a:latin typeface="+mn-lt"/>
                <a:ea typeface="+mn-ea"/>
                <a:cs typeface="+mn-cs"/>
              </a:rPr>
              <a:t>Have students turn and talk to a partner as they complete the following statement:</a:t>
            </a:r>
          </a:p>
          <a:p>
            <a:r>
              <a:rPr lang="en-US" sz="1200" kern="1200" dirty="0" smtClean="0">
                <a:solidFill>
                  <a:schemeClr val="tx1"/>
                </a:solidFill>
                <a:effectLst/>
                <a:latin typeface="+mn-lt"/>
                <a:ea typeface="+mn-ea"/>
                <a:cs typeface="+mn-cs"/>
              </a:rPr>
              <a:t> </a:t>
            </a:r>
          </a:p>
          <a:p>
            <a:pPr marL="0" marR="0">
              <a:spcBef>
                <a:spcPts val="0"/>
              </a:spcBef>
              <a:spcAft>
                <a:spcPts val="0"/>
              </a:spcAft>
              <a:tabLst>
                <a:tab pos="5130800" algn="l"/>
              </a:tabLst>
            </a:pPr>
            <a:r>
              <a:rPr lang="en-US" sz="1200" b="1" i="1" kern="1200" dirty="0" smtClean="0">
                <a:solidFill>
                  <a:schemeClr val="tx1"/>
                </a:solidFill>
                <a:effectLst/>
                <a:latin typeface="+mn-lt"/>
                <a:ea typeface="+mn-ea"/>
                <a:cs typeface="+mn-cs"/>
              </a:rPr>
              <a:t>Student B: </a:t>
            </a:r>
            <a:r>
              <a:rPr lang="en-US" sz="1200" i="1" u="sng" dirty="0" smtClean="0">
                <a:effectLst/>
              </a:rPr>
              <a:t>I heard you say</a:t>
            </a:r>
            <a:r>
              <a:rPr lang="en-US" sz="1200" i="1" dirty="0" smtClean="0">
                <a:effectLst/>
              </a:rPr>
              <a:t> that there are two bulldozers at the dump making smoke.  The hill they are on is smoking, too. </a:t>
            </a:r>
            <a:r>
              <a:rPr lang="en-US" sz="1200" b="1" i="1" u="sng" dirty="0" smtClean="0">
                <a:effectLst/>
              </a:rPr>
              <a:t>I would like to add</a:t>
            </a:r>
            <a:r>
              <a:rPr lang="en-US" sz="1200" i="1" u="sng" dirty="0" smtClean="0">
                <a:effectLst/>
              </a:rPr>
              <a:t>…</a:t>
            </a:r>
            <a:endParaRPr lang="en-US" sz="1200" b="1" i="1" u="sng" dirty="0" smtClean="0">
              <a:effectLst/>
              <a:latin typeface="Avenir Next" charset="0"/>
              <a:ea typeface="Calibri" charset="0"/>
              <a:cs typeface="Arial" charset="0"/>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prompting.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71</a:t>
            </a:fld>
            <a:endParaRPr lang="en-US"/>
          </a:p>
        </p:txBody>
      </p:sp>
    </p:spTree>
    <p:extLst>
      <p:ext uri="{BB962C8B-B14F-4D97-AF65-F5344CB8AC3E}">
        <p14:creationId xmlns:p14="http://schemas.microsoft.com/office/powerpoint/2010/main" val="8548391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continue practicing with another example. Listen to me as I read what one partner says to another: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Read Exchange #3.</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72</a:t>
            </a:fld>
            <a:endParaRPr lang="en-US"/>
          </a:p>
        </p:txBody>
      </p:sp>
    </p:spTree>
    <p:extLst>
      <p:ext uri="{BB962C8B-B14F-4D97-AF65-F5344CB8AC3E}">
        <p14:creationId xmlns:p14="http://schemas.microsoft.com/office/powerpoint/2010/main" val="870507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Step 2 is to write one idea in each box on the left under the heading, “My 3 Ideas.” I will write my ideas here</a:t>
            </a:r>
            <a:r>
              <a:rPr lang="en-US" sz="1200" kern="1200" dirty="0" smtClean="0">
                <a:solidFill>
                  <a:schemeClr val="tx1"/>
                </a:solidFill>
                <a:effectLst/>
                <a:latin typeface="+mn-lt"/>
                <a:ea typeface="+mn-ea"/>
                <a:cs typeface="+mn-cs"/>
              </a:rPr>
              <a:t> (point to the first box in the graphic organizer and complete the statement, “One thing I know about…” the norms is that I need to use my think time to gather ideas).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10486588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continue practicing with our final example. Listen to me as I read what one partner says to another.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Read Exchange #4.</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73</a:t>
            </a:fld>
            <a:endParaRPr lang="en-US"/>
          </a:p>
        </p:txBody>
      </p:sp>
    </p:spTree>
    <p:extLst>
      <p:ext uri="{BB962C8B-B14F-4D97-AF65-F5344CB8AC3E}">
        <p14:creationId xmlns:p14="http://schemas.microsoft.com/office/powerpoint/2010/main" val="18641760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Show how to use the </a:t>
            </a:r>
            <a:r>
              <a:rPr lang="en-US" sz="1200" b="1" kern="1200" dirty="0" smtClean="0">
                <a:solidFill>
                  <a:schemeClr val="tx1"/>
                </a:solidFill>
                <a:effectLst/>
                <a:latin typeface="+mn-lt"/>
                <a:ea typeface="+mn-ea"/>
                <a:cs typeface="+mn-cs"/>
              </a:rPr>
              <a:t>Stand Up, Hand Up, Pair Up Strategy</a:t>
            </a:r>
            <a:r>
              <a:rPr lang="en-US" sz="1200" kern="1200" dirty="0" smtClean="0">
                <a:solidFill>
                  <a:schemeClr val="tx1"/>
                </a:solidFill>
                <a:effectLst/>
                <a:latin typeface="+mn-lt"/>
                <a:ea typeface="+mn-ea"/>
                <a:cs typeface="+mn-cs"/>
              </a:rPr>
              <a:t> to find a new partner. Model looking standing up </a:t>
            </a:r>
            <a:r>
              <a:rPr lang="en-US" sz="1200" b="1" kern="1200" dirty="0" smtClean="0">
                <a:solidFill>
                  <a:schemeClr val="tx1"/>
                </a:solidFill>
                <a:effectLst/>
                <a:latin typeface="+mn-lt"/>
                <a:ea typeface="+mn-ea"/>
                <a:cs typeface="+mn-cs"/>
              </a:rPr>
              <a:t>(Stand Up)</a:t>
            </a:r>
            <a:r>
              <a:rPr lang="en-US" sz="1200" kern="1200" dirty="0" smtClean="0">
                <a:solidFill>
                  <a:schemeClr val="tx1"/>
                </a:solidFill>
                <a:effectLst/>
                <a:latin typeface="+mn-lt"/>
                <a:ea typeface="+mn-ea"/>
                <a:cs typeface="+mn-cs"/>
              </a:rPr>
              <a:t>, raising one hand in the air </a:t>
            </a:r>
            <a:r>
              <a:rPr lang="en-US" sz="1200" b="1" kern="1200" dirty="0" smtClean="0">
                <a:solidFill>
                  <a:schemeClr val="tx1"/>
                </a:solidFill>
                <a:effectLst/>
                <a:latin typeface="+mn-lt"/>
                <a:ea typeface="+mn-ea"/>
                <a:cs typeface="+mn-cs"/>
              </a:rPr>
              <a:t>(Hand Up)</a:t>
            </a:r>
            <a:r>
              <a:rPr lang="en-US" sz="1200" kern="1200" dirty="0" smtClean="0">
                <a:solidFill>
                  <a:schemeClr val="tx1"/>
                </a:solidFill>
                <a:effectLst/>
                <a:latin typeface="+mn-lt"/>
                <a:ea typeface="+mn-ea"/>
                <a:cs typeface="+mn-cs"/>
              </a:rPr>
              <a:t>, and walking across the room to find a partner </a:t>
            </a:r>
            <a:r>
              <a:rPr lang="en-US" sz="1200" b="1" kern="1200" dirty="0" smtClean="0">
                <a:solidFill>
                  <a:schemeClr val="tx1"/>
                </a:solidFill>
                <a:effectLst/>
                <a:latin typeface="+mn-lt"/>
                <a:ea typeface="+mn-ea"/>
                <a:cs typeface="+mn-cs"/>
              </a:rPr>
              <a:t>(Pair Up)</a:t>
            </a:r>
            <a:r>
              <a:rPr lang="en-US" sz="1200" kern="1200" dirty="0" smtClean="0">
                <a:solidFill>
                  <a:schemeClr val="tx1"/>
                </a:solidFill>
                <a:effectLst/>
                <a:latin typeface="+mn-lt"/>
                <a:ea typeface="+mn-ea"/>
                <a:cs typeface="+mn-cs"/>
              </a:rPr>
              <a:t>. Demonstrate how to connect your hand to your partner’s hand to confirm that you’ve selected each other. Have students do the same.</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74</a:t>
            </a:fld>
            <a:endParaRPr lang="en-US"/>
          </a:p>
        </p:txBody>
      </p:sp>
    </p:spTree>
    <p:extLst>
      <p:ext uri="{BB962C8B-B14F-4D97-AF65-F5344CB8AC3E}">
        <p14:creationId xmlns:p14="http://schemas.microsoft.com/office/powerpoint/2010/main" val="1327678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Student Visual Text </a:t>
            </a:r>
          </a:p>
          <a:p>
            <a:r>
              <a:rPr lang="en-US" sz="1200" b="1" kern="1200" dirty="0" smtClean="0">
                <a:solidFill>
                  <a:schemeClr val="tx1"/>
                </a:solidFill>
                <a:effectLst/>
                <a:latin typeface="+mn-lt"/>
                <a:ea typeface="+mn-ea"/>
                <a:cs typeface="+mn-cs"/>
              </a:rPr>
              <a:t>Direct</a:t>
            </a:r>
            <a:r>
              <a:rPr lang="en-US" sz="1200" b="1" kern="1200" baseline="0" dirty="0" smtClean="0">
                <a:solidFill>
                  <a:schemeClr val="tx1"/>
                </a:solidFill>
                <a:effectLst/>
                <a:latin typeface="+mn-lt"/>
                <a:ea typeface="+mn-ea"/>
                <a:cs typeface="+mn-cs"/>
              </a:rPr>
              <a:t> students to use their Think Time</a:t>
            </a:r>
            <a:endParaRPr lang="en-US" dirty="0" smtClean="0"/>
          </a:p>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342900" indent="-342900">
              <a:buFont typeface="Arial" charset="0"/>
              <a:buChar char="•"/>
            </a:pPr>
            <a:r>
              <a:rPr lang="en-US" sz="1200" b="1" kern="1200" dirty="0" smtClean="0">
                <a:solidFill>
                  <a:schemeClr val="tx1"/>
                </a:solidFill>
                <a:effectLst/>
                <a:latin typeface="+mn-lt"/>
                <a:ea typeface="+mn-ea"/>
                <a:cs typeface="+mn-cs"/>
              </a:rPr>
              <a:t>What do you notice in the visual text? </a:t>
            </a:r>
            <a:r>
              <a:rPr lang="en-US" sz="1200" b="1" dirty="0" smtClean="0"/>
              <a:t>CLARIFY </a:t>
            </a:r>
            <a:r>
              <a:rPr lang="en-US" sz="1200" dirty="0" smtClean="0"/>
              <a:t>by </a:t>
            </a:r>
            <a:r>
              <a:rPr lang="en-US" sz="1200" b="1" dirty="0" smtClean="0"/>
              <a:t>prompting your partner.</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75</a:t>
            </a:fld>
            <a:endParaRPr lang="en-US"/>
          </a:p>
        </p:txBody>
      </p:sp>
    </p:spTree>
    <p:extLst>
      <p:ext uri="{BB962C8B-B14F-4D97-AF65-F5344CB8AC3E}">
        <p14:creationId xmlns:p14="http://schemas.microsoft.com/office/powerpoint/2010/main" val="16588008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do you notice in the visual text? </a:t>
            </a:r>
            <a:r>
              <a:rPr lang="en-US" sz="1200" b="1" dirty="0" smtClean="0"/>
              <a:t>CLARIFY </a:t>
            </a:r>
            <a:r>
              <a:rPr lang="en-US" sz="1200" dirty="0" smtClean="0"/>
              <a:t>by </a:t>
            </a:r>
            <a:r>
              <a:rPr lang="en-US" sz="1200" b="1" dirty="0" smtClean="0"/>
              <a:t>prompting your partner</a:t>
            </a:r>
            <a:r>
              <a:rPr lang="en-US" sz="1200" dirty="0" smtClean="0"/>
              <a: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As you have your conversations, I will walk around and listen to notice who is using the language of the skill and making sure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their partner’s ideas by </a:t>
            </a:r>
            <a:r>
              <a:rPr lang="en-US" sz="1200" b="1" dirty="0" smtClean="0"/>
              <a:t>prompting</a:t>
            </a:r>
            <a:r>
              <a:rPr lang="en-US" sz="1200" b="1" baseline="0" dirty="0" smtClean="0"/>
              <a:t> your partner</a:t>
            </a:r>
            <a:r>
              <a:rPr lang="en-US" sz="1200" i="1" kern="1200" dirty="0" smtClean="0">
                <a:solidFill>
                  <a:schemeClr val="tx1"/>
                </a:solidFill>
                <a:effectLst/>
                <a:latin typeface="+mn-lt"/>
                <a:ea typeface="+mn-ea"/>
                <a:cs typeface="+mn-cs"/>
              </a:rPr>
              <a:t>. Remember to use your Prompt and Response Starters.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76</a:t>
            </a:fld>
            <a:endParaRPr lang="en-US"/>
          </a:p>
        </p:txBody>
      </p:sp>
    </p:spTree>
    <p:extLst>
      <p:ext uri="{BB962C8B-B14F-4D97-AF65-F5344CB8AC3E}">
        <p14:creationId xmlns:p14="http://schemas.microsoft.com/office/powerpoint/2010/main" val="20676921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 you notice in the visual text? Clarify by prompting your partner.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whole-group discussion to debrief how the students did the following:</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How did they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by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others for more information?</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language did they use?</a:t>
            </a:r>
            <a:r>
              <a:rPr lang="en-US" dirty="0" smtClean="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77</a:t>
            </a:fld>
            <a:endParaRPr lang="en-US"/>
          </a:p>
        </p:txBody>
      </p:sp>
    </p:spTree>
    <p:extLst>
      <p:ext uri="{BB962C8B-B14F-4D97-AF65-F5344CB8AC3E}">
        <p14:creationId xmlns:p14="http://schemas.microsoft.com/office/powerpoint/2010/main" val="17503731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78</a:t>
            </a:fld>
            <a:endParaRPr lang="en-US"/>
          </a:p>
        </p:txBody>
      </p:sp>
    </p:spTree>
    <p:extLst>
      <p:ext uri="{BB962C8B-B14F-4D97-AF65-F5344CB8AC3E}">
        <p14:creationId xmlns:p14="http://schemas.microsoft.com/office/powerpoint/2010/main" val="20272403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80</a:t>
            </a:fld>
            <a:endParaRPr lang="en-US"/>
          </a:p>
        </p:txBody>
      </p:sp>
    </p:spTree>
    <p:extLst>
      <p:ext uri="{BB962C8B-B14F-4D97-AF65-F5344CB8AC3E}">
        <p14:creationId xmlns:p14="http://schemas.microsoft.com/office/powerpoint/2010/main" val="582011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review the Constructive Conversation Skills-</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we say what we think or notice about something. When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we make our ideas clearer for ourselves and our partners.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each other’s ideas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During conversations, remember to follow our conversation norms (point to poster).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81</a:t>
            </a:fld>
            <a:endParaRPr lang="en-US"/>
          </a:p>
        </p:txBody>
      </p:sp>
    </p:spTree>
    <p:extLst>
      <p:ext uri="{BB962C8B-B14F-4D97-AF65-F5344CB8AC3E}">
        <p14:creationId xmlns:p14="http://schemas.microsoft.com/office/powerpoint/2010/main" val="4623223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Which conversation norm will help us to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Turn and talk to your partner. </a:t>
            </a:r>
            <a:r>
              <a:rPr lang="en-US" sz="1200" kern="1200" dirty="0" smtClean="0">
                <a:solidFill>
                  <a:schemeClr val="tx1"/>
                </a:solidFill>
                <a:effectLst/>
                <a:latin typeface="+mn-lt"/>
                <a:ea typeface="+mn-ea"/>
                <a:cs typeface="+mn-cs"/>
              </a:rPr>
              <a:t>Give students 1 minute to talk to a partner.</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Affirm all responses and say:</a:t>
            </a:r>
            <a:r>
              <a:rPr lang="en-US" sz="1200" i="1" kern="1200" dirty="0" smtClean="0">
                <a:solidFill>
                  <a:schemeClr val="tx1"/>
                </a:solidFill>
                <a:effectLst/>
                <a:latin typeface="+mn-lt"/>
                <a:ea typeface="+mn-ea"/>
                <a:cs typeface="+mn-cs"/>
              </a:rPr>
              <a:t> I heard many of you say that you would “Use the language of the skill” (point to poster) to speak in complete sentences as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We will use prompt and response starters to help us.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82</a:t>
            </a:fld>
            <a:endParaRPr lang="en-US"/>
          </a:p>
        </p:txBody>
      </p:sp>
    </p:spTree>
    <p:extLst>
      <p:ext uri="{BB962C8B-B14F-4D97-AF65-F5344CB8AC3E}">
        <p14:creationId xmlns:p14="http://schemas.microsoft.com/office/powerpoint/2010/main" val="20470414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83</a:t>
            </a:fld>
            <a:endParaRPr lang="en-US"/>
          </a:p>
        </p:txBody>
      </p:sp>
    </p:spTree>
    <p:extLst>
      <p:ext uri="{BB962C8B-B14F-4D97-AF65-F5344CB8AC3E}">
        <p14:creationId xmlns:p14="http://schemas.microsoft.com/office/powerpoint/2010/main" val="891887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At</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 signal, I find Partner #1. I look for someone who does not have a partner and is ready to share. </a:t>
            </a:r>
          </a:p>
          <a:p>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following steps 5 and 6 from the Give One, Get One directions with a student.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9341056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we </a:t>
            </a:r>
            <a:r>
              <a:rPr lang="en-US" sz="1200" b="1" i="1" kern="1200" dirty="0" smtClean="0">
                <a:solidFill>
                  <a:schemeClr val="tx1"/>
                </a:solidFill>
                <a:effectLst/>
                <a:latin typeface="+mn-lt"/>
                <a:ea typeface="+mn-ea"/>
                <a:cs typeface="+mn-cs"/>
              </a:rPr>
              <a:t>build</a:t>
            </a:r>
            <a:r>
              <a:rPr lang="en-US" sz="1200" i="1" kern="1200" dirty="0" smtClean="0">
                <a:solidFill>
                  <a:schemeClr val="tx1"/>
                </a:solidFill>
                <a:effectLst/>
                <a:latin typeface="+mn-lt"/>
                <a:ea typeface="+mn-ea"/>
                <a:cs typeface="+mn-cs"/>
              </a:rPr>
              <a:t> 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84</a:t>
            </a:fld>
            <a:endParaRPr lang="en-US"/>
          </a:p>
        </p:txBody>
      </p:sp>
    </p:spTree>
    <p:extLst>
      <p:ext uri="{BB962C8B-B14F-4D97-AF65-F5344CB8AC3E}">
        <p14:creationId xmlns:p14="http://schemas.microsoft.com/office/powerpoint/2010/main" val="8346287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we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85</a:t>
            </a:fld>
            <a:endParaRPr lang="en-US"/>
          </a:p>
        </p:txBody>
      </p:sp>
    </p:spTree>
    <p:extLst>
      <p:ext uri="{BB962C8B-B14F-4D97-AF65-F5344CB8AC3E}">
        <p14:creationId xmlns:p14="http://schemas.microsoft.com/office/powerpoint/2010/main" val="4730536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Teacher Think Aloud:</a:t>
            </a:r>
            <a:r>
              <a:rPr lang="en-US" sz="1200" i="1" kern="1200" dirty="0" smtClean="0">
                <a:solidFill>
                  <a:schemeClr val="tx1"/>
                </a:solidFill>
                <a:effectLst/>
                <a:latin typeface="+mn-lt"/>
                <a:ea typeface="+mn-ea"/>
                <a:cs typeface="+mn-cs"/>
              </a:rPr>
              <a:t> We know the pattern helps us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but if we haven’t shared our idea, we have nothing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So, the very first step of a Constructive Conversation is to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share an idea. Then, we can use the Conversation Pattern to develop our idea fully.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86</a:t>
            </a:fld>
            <a:endParaRPr lang="en-US"/>
          </a:p>
        </p:txBody>
      </p:sp>
    </p:spTree>
    <p:extLst>
      <p:ext uri="{BB962C8B-B14F-4D97-AF65-F5344CB8AC3E}">
        <p14:creationId xmlns:p14="http://schemas.microsoft.com/office/powerpoint/2010/main" val="14078184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Today you are going to engage in a Constructive Conversation for the Skills-</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using a visual text. Do your best to follow the Conversation Pattern as you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your ideas.</a:t>
            </a:r>
            <a:endParaRPr lang="en-US" sz="1200" kern="1200" dirty="0" smtClean="0">
              <a:solidFill>
                <a:schemeClr val="tx1"/>
              </a:solidFill>
              <a:effectLst/>
              <a:latin typeface="+mn-lt"/>
              <a:ea typeface="+mn-ea"/>
              <a:cs typeface="+mn-cs"/>
            </a:endParaRPr>
          </a:p>
          <a:p>
            <a:endParaRPr lang="en-US" dirty="0" smtClean="0"/>
          </a:p>
          <a:p>
            <a:r>
              <a:rPr lang="en-US" sz="1200" i="1"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Guide</a:t>
            </a:r>
            <a:r>
              <a:rPr lang="en-US" sz="1200" b="1" i="1" u="sng"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to remind you of the pattern. Let’s review the prompt and response starters that you may use to help you during your conversations and add them to our Conversation Pattern Guides.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Model adding one or two prompt and response starters to your </a:t>
            </a:r>
            <a:r>
              <a:rPr lang="en-US" sz="1200" b="1" u="sng" kern="1200" dirty="0" smtClean="0">
                <a:solidFill>
                  <a:schemeClr val="tx1"/>
                </a:solidFill>
                <a:effectLst/>
                <a:latin typeface="+mn-lt"/>
                <a:ea typeface="+mn-ea"/>
                <a:cs typeface="+mn-cs"/>
              </a:rPr>
              <a:t>Conversation Pattern Guide </a:t>
            </a:r>
            <a:r>
              <a:rPr lang="en-US" sz="1200" kern="1200" dirty="0" smtClean="0">
                <a:solidFill>
                  <a:schemeClr val="tx1"/>
                </a:solidFill>
                <a:effectLst/>
                <a:latin typeface="+mn-lt"/>
                <a:ea typeface="+mn-ea"/>
                <a:cs typeface="+mn-cs"/>
              </a:rPr>
              <a:t>and have students add to their guides.</a:t>
            </a:r>
            <a:r>
              <a:rPr lang="en-US" sz="1200"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87</a:t>
            </a:fld>
            <a:endParaRPr lang="en-US"/>
          </a:p>
        </p:txBody>
      </p:sp>
    </p:spTree>
    <p:extLst>
      <p:ext uri="{BB962C8B-B14F-4D97-AF65-F5344CB8AC3E}">
        <p14:creationId xmlns:p14="http://schemas.microsoft.com/office/powerpoint/2010/main" val="17470570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read each of the questions.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While you are listening to me and my partner, listen for the following:</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did we…</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acknowledge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build on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prompt a partner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evidence to support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academic words (notice, in other words, etc.) to convey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domain-specific words (visual text, paraphrase, elaborate, etc.) to convey ideas?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88</a:t>
            </a:fld>
            <a:endParaRPr lang="en-US"/>
          </a:p>
        </p:txBody>
      </p:sp>
    </p:spTree>
    <p:extLst>
      <p:ext uri="{BB962C8B-B14F-4D97-AF65-F5344CB8AC3E}">
        <p14:creationId xmlns:p14="http://schemas.microsoft.com/office/powerpoint/2010/main" val="17551180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89</a:t>
            </a:fld>
            <a:endParaRPr lang="en-US"/>
          </a:p>
        </p:txBody>
      </p:sp>
    </p:spTree>
    <p:extLst>
      <p:ext uri="{BB962C8B-B14F-4D97-AF65-F5344CB8AC3E}">
        <p14:creationId xmlns:p14="http://schemas.microsoft.com/office/powerpoint/2010/main" val="10275030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 the</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Teacher Visual Text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Model using think time and pointing at key elements in the visual text before listening</a:t>
            </a:r>
            <a:r>
              <a:rPr lang="en-US" sz="1200" kern="1200" baseline="0" dirty="0" smtClean="0">
                <a:solidFill>
                  <a:schemeClr val="tx1"/>
                </a:solidFill>
                <a:effectLst/>
                <a:latin typeface="+mn-lt"/>
                <a:ea typeface="+mn-ea"/>
                <a:cs typeface="+mn-cs"/>
              </a:rPr>
              <a:t> to the Model Constructive Conversation.</a:t>
            </a:r>
            <a:endParaRPr lang="en-US" sz="1200" b="1"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90</a:t>
            </a:fld>
            <a:endParaRPr lang="en-US"/>
          </a:p>
        </p:txBody>
      </p:sp>
    </p:spTree>
    <p:extLst>
      <p:ext uri="{BB962C8B-B14F-4D97-AF65-F5344CB8AC3E}">
        <p14:creationId xmlns:p14="http://schemas.microsoft.com/office/powerpoint/2010/main" val="13087390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What makes this a model for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What specific language did you hear? Use your think time then turn and talk to your partner. 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91</a:t>
            </a:fld>
            <a:endParaRPr lang="en-US"/>
          </a:p>
        </p:txBody>
      </p:sp>
    </p:spTree>
    <p:extLst>
      <p:ext uri="{BB962C8B-B14F-4D97-AF65-F5344CB8AC3E}">
        <p14:creationId xmlns:p14="http://schemas.microsoft.com/office/powerpoint/2010/main" val="4074654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p:txBody>
      </p:sp>
      <p:sp>
        <p:nvSpPr>
          <p:cNvPr id="4" name="Slide Number Placeholder 3"/>
          <p:cNvSpPr>
            <a:spLocks noGrp="1"/>
          </p:cNvSpPr>
          <p:nvPr>
            <p:ph type="sldNum" sz="quarter" idx="10"/>
          </p:nvPr>
        </p:nvSpPr>
        <p:spPr/>
        <p:txBody>
          <a:bodyPr/>
          <a:lstStyle/>
          <a:p>
            <a:fld id="{FCACF33E-9A4F-DC43-BEB4-18EC813BF4E4}" type="slidenum">
              <a:rPr lang="en-US" smtClean="0"/>
              <a:t>92</a:t>
            </a:fld>
            <a:endParaRPr lang="en-US"/>
          </a:p>
        </p:txBody>
      </p:sp>
    </p:spTree>
    <p:extLst>
      <p:ext uri="{BB962C8B-B14F-4D97-AF65-F5344CB8AC3E}">
        <p14:creationId xmlns:p14="http://schemas.microsoft.com/office/powerpoint/2010/main" val="1527786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What makes this a model for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What specific language did you hear? Use your think time then turn and talk to your partner. 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93</a:t>
            </a:fld>
            <a:endParaRPr lang="en-US"/>
          </a:p>
        </p:txBody>
      </p:sp>
    </p:spTree>
    <p:extLst>
      <p:ext uri="{BB962C8B-B14F-4D97-AF65-F5344CB8AC3E}">
        <p14:creationId xmlns:p14="http://schemas.microsoft.com/office/powerpoint/2010/main" val="202411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Remember to address the prompt.</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know about the Constructive Conversation Norms?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does it look like and sound like when you use them?</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Once everyone has given and received information, lead students in a whole-group discussion of the information they have shared. Students should annotate/edit their notes when ideas are incorrect, such as drawing a line through them.</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10</a:t>
            </a:fld>
            <a:endParaRPr lang="en-US"/>
          </a:p>
        </p:txBody>
      </p:sp>
    </p:spTree>
    <p:extLst>
      <p:ext uri="{BB962C8B-B14F-4D97-AF65-F5344CB8AC3E}">
        <p14:creationId xmlns:p14="http://schemas.microsoft.com/office/powerpoint/2010/main" val="83034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94</a:t>
            </a:fld>
            <a:endParaRPr lang="en-US"/>
          </a:p>
        </p:txBody>
      </p:sp>
    </p:spTree>
    <p:extLst>
      <p:ext uri="{BB962C8B-B14F-4D97-AF65-F5344CB8AC3E}">
        <p14:creationId xmlns:p14="http://schemas.microsoft.com/office/powerpoint/2010/main" val="2517102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95</a:t>
            </a:fld>
            <a:endParaRPr lang="en-US"/>
          </a:p>
        </p:txBody>
      </p:sp>
    </p:spTree>
    <p:extLst>
      <p:ext uri="{BB962C8B-B14F-4D97-AF65-F5344CB8AC3E}">
        <p14:creationId xmlns:p14="http://schemas.microsoft.com/office/powerpoint/2010/main" val="16332185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96</a:t>
            </a:fld>
            <a:endParaRPr lang="en-US"/>
          </a:p>
        </p:txBody>
      </p:sp>
    </p:spTree>
    <p:extLst>
      <p:ext uri="{BB962C8B-B14F-4D97-AF65-F5344CB8AC3E}">
        <p14:creationId xmlns:p14="http://schemas.microsoft.com/office/powerpoint/2010/main" val="3014466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What makes this a model for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What specific language did you hear? Use your think time then turn and talk to your partner. 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97</a:t>
            </a:fld>
            <a:endParaRPr lang="en-US"/>
          </a:p>
        </p:txBody>
      </p:sp>
    </p:spTree>
    <p:extLst>
      <p:ext uri="{BB962C8B-B14F-4D97-AF65-F5344CB8AC3E}">
        <p14:creationId xmlns:p14="http://schemas.microsoft.com/office/powerpoint/2010/main" val="14065229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98</a:t>
            </a:fld>
            <a:endParaRPr lang="en-US"/>
          </a:p>
        </p:txBody>
      </p:sp>
    </p:spTree>
    <p:extLst>
      <p:ext uri="{BB962C8B-B14F-4D97-AF65-F5344CB8AC3E}">
        <p14:creationId xmlns:p14="http://schemas.microsoft.com/office/powerpoint/2010/main" val="16172746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99</a:t>
            </a:fld>
            <a:endParaRPr lang="en-US"/>
          </a:p>
        </p:txBody>
      </p:sp>
    </p:spTree>
    <p:extLst>
      <p:ext uri="{BB962C8B-B14F-4D97-AF65-F5344CB8AC3E}">
        <p14:creationId xmlns:p14="http://schemas.microsoft.com/office/powerpoint/2010/main" val="5133643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100</a:t>
            </a:fld>
            <a:endParaRPr lang="en-US"/>
          </a:p>
        </p:txBody>
      </p:sp>
    </p:spTree>
    <p:extLst>
      <p:ext uri="{BB962C8B-B14F-4D97-AF65-F5344CB8AC3E}">
        <p14:creationId xmlns:p14="http://schemas.microsoft.com/office/powerpoint/2010/main" val="2271900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101</a:t>
            </a:fld>
            <a:endParaRPr lang="en-US"/>
          </a:p>
        </p:txBody>
      </p:sp>
    </p:spTree>
    <p:extLst>
      <p:ext uri="{BB962C8B-B14F-4D97-AF65-F5344CB8AC3E}">
        <p14:creationId xmlns:p14="http://schemas.microsoft.com/office/powerpoint/2010/main" val="76150875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102</a:t>
            </a:fld>
            <a:endParaRPr lang="en-US"/>
          </a:p>
        </p:txBody>
      </p:sp>
    </p:spTree>
    <p:extLst>
      <p:ext uri="{BB962C8B-B14F-4D97-AF65-F5344CB8AC3E}">
        <p14:creationId xmlns:p14="http://schemas.microsoft.com/office/powerpoint/2010/main" val="10690175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 the</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Teacher Visual Text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Model using think time and pointing at key elements in the visual text before listening</a:t>
            </a:r>
            <a:r>
              <a:rPr lang="en-US" sz="1200" kern="1200" baseline="0" dirty="0" smtClean="0">
                <a:solidFill>
                  <a:schemeClr val="tx1"/>
                </a:solidFill>
                <a:effectLst/>
                <a:latin typeface="+mn-lt"/>
                <a:ea typeface="+mn-ea"/>
                <a:cs typeface="+mn-cs"/>
              </a:rPr>
              <a:t> to the Non-Model Constructive Conversation.</a:t>
            </a:r>
            <a:endParaRPr lang="en-US" sz="1200" b="1"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SHOULD LISTEN ACTIVELY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103</a:t>
            </a:fld>
            <a:endParaRPr lang="en-US"/>
          </a:p>
        </p:txBody>
      </p:sp>
    </p:spTree>
    <p:extLst>
      <p:ext uri="{BB962C8B-B14F-4D97-AF65-F5344CB8AC3E}">
        <p14:creationId xmlns:p14="http://schemas.microsoft.com/office/powerpoint/2010/main" val="1059741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6A2FE5-95DD-5E45-B12B-6830711FEE76}"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D6A2FE5-95DD-5E45-B12B-6830711FEE76}" type="datetimeFigureOut">
              <a:rPr lang="en-US" smtClean="0"/>
              <a:t>3/28/17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D6A2FE5-95DD-5E45-B12B-6830711FEE76}" type="datetimeFigureOut">
              <a:rPr lang="en-US" smtClean="0"/>
              <a:t>3/28/17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D6A2FE5-95DD-5E45-B12B-6830711FEE76}" type="datetimeFigureOut">
              <a:rPr lang="en-US" smtClean="0"/>
              <a:t>3/28/17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D6A2FE5-95DD-5E45-B12B-6830711FEE76}" type="datetimeFigureOut">
              <a:rPr lang="en-US" smtClean="0"/>
              <a:t>3/28/17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D6A2FE5-95DD-5E45-B12B-6830711FEE76}" type="datetimeFigureOut">
              <a:rPr lang="en-US" smtClean="0"/>
              <a:t>3/28/17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84DD830-30C5-C347-9B3A-0EB02FBFC90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A2FE5-95DD-5E45-B12B-6830711FEE76}" type="datetimeFigureOut">
              <a:rPr lang="en-US" smtClean="0"/>
              <a:t>3/28/17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D6A2FE5-95DD-5E45-B12B-6830711FEE76}" type="datetimeFigureOut">
              <a:rPr lang="en-US" smtClean="0"/>
              <a:t>3/28/17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84DD830-30C5-C347-9B3A-0EB02FBFC90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32943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97.xml"/></Relationships>
</file>

<file path=ppt/slides/_rels/slide10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98.xml"/></Relationships>
</file>

<file path=ppt/slides/_rels/slide103.xml.rels><?xml version="1.0" encoding="UTF-8" standalone="yes"?>
<Relationships xmlns="http://schemas.openxmlformats.org/package/2006/relationships"><Relationship Id="rId3" Type="http://schemas.microsoft.com/office/2007/relationships/media" Target="../media/media4.m4a"/><Relationship Id="rId4" Type="http://schemas.openxmlformats.org/officeDocument/2006/relationships/audio" Target="../media/media4.m4a"/><Relationship Id="rId5" Type="http://schemas.openxmlformats.org/officeDocument/2006/relationships/slideLayout" Target="../slideLayouts/slideLayout7.xml"/><Relationship Id="rId6" Type="http://schemas.openxmlformats.org/officeDocument/2006/relationships/notesSlide" Target="../notesSlides/notesSlide99.xml"/><Relationship Id="rId7" Type="http://schemas.openxmlformats.org/officeDocument/2006/relationships/image" Target="../media/image21.png"/><Relationship Id="rId8" Type="http://schemas.openxmlformats.org/officeDocument/2006/relationships/image" Target="../media/image31.png"/><Relationship Id="rId9" Type="http://schemas.openxmlformats.org/officeDocument/2006/relationships/image" Target="../media/image30.emf"/><Relationship Id="rId1" Type="http://schemas.microsoft.com/office/2007/relationships/media" Target="../media/media3.m4a"/><Relationship Id="rId2" Type="http://schemas.openxmlformats.org/officeDocument/2006/relationships/audio" Target="../media/media3.m4a"/></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6.png"/></Relationships>
</file>

<file path=ppt/slides/_rels/slide10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4.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10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35.emf"/></Relationships>
</file>

<file path=ppt/slides/_rels/slide10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5.jpg"/><Relationship Id="rId5" Type="http://schemas.openxmlformats.org/officeDocument/2006/relationships/image" Target="../media/image15.png"/><Relationship Id="rId6" Type="http://schemas.openxmlformats.org/officeDocument/2006/relationships/image" Target="../media/image35.emf"/><Relationship Id="rId7"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04.xml"/></Relationships>
</file>

<file path=ppt/slides/_rels/slide10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0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jp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1.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 Id="rId3" Type="http://schemas.openxmlformats.org/officeDocument/2006/relationships/image" Target="../media/image15.png"/></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09.xml"/></Relationships>
</file>

<file path=ppt/slides/_rels/slide1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10.xml"/></Relationships>
</file>

<file path=ppt/slides/_rels/slide1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11.xml"/></Relationships>
</file>

<file path=ppt/slides/_rels/slide1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3.xml"/><Relationship Id="rId3" Type="http://schemas.openxmlformats.org/officeDocument/2006/relationships/image" Target="../media/image1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 Id="rId3" Type="http://schemas.openxmlformats.org/officeDocument/2006/relationships/image" Target="../media/image18.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6.xml"/><Relationship Id="rId3" Type="http://schemas.openxmlformats.org/officeDocument/2006/relationships/image" Target="../media/image36.png"/></Relationships>
</file>

<file path=ppt/slides/_rels/slide12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117.xml"/></Relationships>
</file>

<file path=ppt/slides/_rels/slide122.xml.rels><?xml version="1.0" encoding="UTF-8" standalone="yes"?>
<Relationships xmlns="http://schemas.openxmlformats.org/package/2006/relationships"><Relationship Id="rId3" Type="http://schemas.microsoft.com/office/2007/relationships/media" Target="../media/media6.m4a"/><Relationship Id="rId4" Type="http://schemas.openxmlformats.org/officeDocument/2006/relationships/audio" Target="../media/media6.m4a"/><Relationship Id="rId5" Type="http://schemas.openxmlformats.org/officeDocument/2006/relationships/slideLayout" Target="../slideLayouts/slideLayout7.xml"/><Relationship Id="rId6" Type="http://schemas.openxmlformats.org/officeDocument/2006/relationships/notesSlide" Target="../notesSlides/notesSlide118.xml"/><Relationship Id="rId7" Type="http://schemas.openxmlformats.org/officeDocument/2006/relationships/image" Target="../media/image21.png"/><Relationship Id="rId8" Type="http://schemas.openxmlformats.org/officeDocument/2006/relationships/image" Target="../media/image31.png"/><Relationship Id="rId9" Type="http://schemas.openxmlformats.org/officeDocument/2006/relationships/image" Target="../media/image36.png"/><Relationship Id="rId1" Type="http://schemas.microsoft.com/office/2007/relationships/media" Target="../media/media5.m4a"/><Relationship Id="rId2" Type="http://schemas.openxmlformats.org/officeDocument/2006/relationships/audio" Target="../media/media5.m4a"/></Relationships>
</file>

<file path=ppt/slides/_rels/slide12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1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0.xml"/><Relationship Id="rId3" Type="http://schemas.openxmlformats.org/officeDocument/2006/relationships/image" Target="../media/image32.jpg"/></Relationships>
</file>

<file path=ppt/slides/_rels/slide12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2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2.xml"/><Relationship Id="rId3" Type="http://schemas.openxmlformats.org/officeDocument/2006/relationships/image" Target="../media/image32.jpg"/></Relationships>
</file>

<file path=ppt/slides/_rels/slide12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2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4.xml"/><Relationship Id="rId3" Type="http://schemas.openxmlformats.org/officeDocument/2006/relationships/image" Target="../media/image32.jpg"/></Relationships>
</file>

<file path=ppt/slides/_rels/slide12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6.xml"/><Relationship Id="rId3" Type="http://schemas.openxmlformats.org/officeDocument/2006/relationships/image" Target="../media/image32.jpg"/></Relationships>
</file>

<file path=ppt/slides/_rels/slide13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27.xml"/></Relationships>
</file>

<file path=ppt/slides/_rels/slide13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28.xml"/></Relationships>
</file>

<file path=ppt/slides/_rels/slide13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29.xml"/></Relationships>
</file>

<file path=ppt/slides/_rels/slide13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30.xml"/></Relationships>
</file>

<file path=ppt/slides/_rels/slide135.xml.rels><?xml version="1.0" encoding="UTF-8" standalone="yes"?>
<Relationships xmlns="http://schemas.openxmlformats.org/package/2006/relationships"><Relationship Id="rId3" Type="http://schemas.microsoft.com/office/2007/relationships/media" Target="../media/media8.m4a"/><Relationship Id="rId4" Type="http://schemas.openxmlformats.org/officeDocument/2006/relationships/audio" Target="../media/media8.m4a"/><Relationship Id="rId5" Type="http://schemas.openxmlformats.org/officeDocument/2006/relationships/slideLayout" Target="../slideLayouts/slideLayout7.xml"/><Relationship Id="rId6" Type="http://schemas.openxmlformats.org/officeDocument/2006/relationships/notesSlide" Target="../notesSlides/notesSlide131.xml"/><Relationship Id="rId7" Type="http://schemas.openxmlformats.org/officeDocument/2006/relationships/image" Target="../media/image21.png"/><Relationship Id="rId8" Type="http://schemas.openxmlformats.org/officeDocument/2006/relationships/image" Target="../media/image31.png"/><Relationship Id="rId9" Type="http://schemas.openxmlformats.org/officeDocument/2006/relationships/image" Target="../media/image36.png"/><Relationship Id="rId1" Type="http://schemas.microsoft.com/office/2007/relationships/media" Target="../media/media7.m4a"/><Relationship Id="rId2" Type="http://schemas.openxmlformats.org/officeDocument/2006/relationships/audio" Target="../media/media7.m4a"/></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2.xml"/><Relationship Id="rId3" Type="http://schemas.openxmlformats.org/officeDocument/2006/relationships/image" Target="../media/image6.png"/></Relationships>
</file>

<file path=ppt/slides/_rels/slide13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33.xml"/></Relationships>
</file>

<file path=ppt/slides/_rels/slide13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4.png"/><Relationship Id="rId5"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13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5.xml"/><Relationship Id="rId3" Type="http://schemas.openxmlformats.org/officeDocument/2006/relationships/image" Target="../media/image3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5.jpg"/><Relationship Id="rId5" Type="http://schemas.openxmlformats.org/officeDocument/2006/relationships/image" Target="../media/image15.png"/><Relationship Id="rId6" Type="http://schemas.openxmlformats.org/officeDocument/2006/relationships/image" Target="../media/image37.emf"/><Relationship Id="rId7"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36.xml"/></Relationships>
</file>

<file path=ppt/slides/_rels/slide14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5.jpg"/><Relationship Id="rId7"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16.pn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5.jp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6.pn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6.pn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6.png"/><Relationship Id="rId5" Type="http://schemas.openxmlformats.org/officeDocument/2006/relationships/image" Target="../media/image6.png"/><Relationship Id="rId6"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6.png"/><Relationship Id="rId5" Type="http://schemas.openxmlformats.org/officeDocument/2006/relationships/image" Target="../media/image6.png"/><Relationship Id="rId6"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6.png"/><Relationship Id="rId5" Type="http://schemas.openxmlformats.org/officeDocument/2006/relationships/image" Target="../media/image10.png"/><Relationship Id="rId6"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6.png"/><Relationship Id="rId5" Type="http://schemas.openxmlformats.org/officeDocument/2006/relationships/image" Target="../media/image21.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7.pn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6.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jp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7.pn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6.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6.png"/><Relationship Id="rId5" Type="http://schemas.openxmlformats.org/officeDocument/2006/relationships/image" Target="../media/image27.png"/><Relationship Id="rId6"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6.png"/><Relationship Id="rId5" Type="http://schemas.openxmlformats.org/officeDocument/2006/relationships/image" Target="../media/image27.png"/><Relationship Id="rId6"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0.png"/><Relationship Id="rId5" Type="http://schemas.openxmlformats.org/officeDocument/2006/relationships/image" Target="../media/image27.png"/><Relationship Id="rId6"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1.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15.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15.png"/></Relationships>
</file>

<file path=ppt/slides/_rels/slide6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18.png"/></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8.pn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8.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8.pn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8.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6.png"/><Relationship Id="rId5" Type="http://schemas.openxmlformats.org/officeDocument/2006/relationships/image" Target="../media/image28.png"/><Relationship Id="rId6"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6.png"/><Relationship Id="rId5" Type="http://schemas.openxmlformats.org/officeDocument/2006/relationships/image" Target="../media/image28.png"/><Relationship Id="rId6"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0.png"/><Relationship Id="rId5" Type="http://schemas.openxmlformats.org/officeDocument/2006/relationships/image" Target="../media/image28.png"/><Relationship Id="rId6"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7.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1.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8.png"/><Relationship Id="rId8"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15.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8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1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29.png"/></Relationships>
</file>

<file path=ppt/slides/_rels/slide8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30.emf"/><Relationship Id="rId1" Type="http://schemas.openxmlformats.org/officeDocument/2006/relationships/slideLayout" Target="../slideLayouts/slideLayout7.xml"/><Relationship Id="rId2" Type="http://schemas.openxmlformats.org/officeDocument/2006/relationships/notesSlide" Target="../notesSlides/notesSlide8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microsoft.com/office/2007/relationships/media" Target="../media/media2.m4a"/><Relationship Id="rId4" Type="http://schemas.openxmlformats.org/officeDocument/2006/relationships/audio" Target="../media/media2.m4a"/><Relationship Id="rId5" Type="http://schemas.openxmlformats.org/officeDocument/2006/relationships/slideLayout" Target="../slideLayouts/slideLayout7.xml"/><Relationship Id="rId6" Type="http://schemas.openxmlformats.org/officeDocument/2006/relationships/notesSlide" Target="../notesSlides/notesSlide86.xml"/><Relationship Id="rId7" Type="http://schemas.openxmlformats.org/officeDocument/2006/relationships/image" Target="../media/image21.png"/><Relationship Id="rId8" Type="http://schemas.openxmlformats.org/officeDocument/2006/relationships/image" Target="../media/image31.png"/><Relationship Id="rId9" Type="http://schemas.openxmlformats.org/officeDocument/2006/relationships/image" Target="../media/image30.emf"/><Relationship Id="rId1" Type="http://schemas.microsoft.com/office/2007/relationships/media" Target="../media/media1.m4a"/><Relationship Id="rId2" Type="http://schemas.openxmlformats.org/officeDocument/2006/relationships/audio" Target="../media/media1.m4a"/></Relationships>
</file>

<file path=ppt/slides/_rels/slide9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32.jpg"/></Relationships>
</file>

<file path=ppt/slides/_rels/slide9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8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32.jpg"/></Relationships>
</file>

<file path=ppt/slides/_rels/slide9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9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32.jpg"/></Relationships>
</file>

<file path=ppt/slides/_rels/slide9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9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32.jpg"/></Relationships>
</file>

<file path=ppt/slides/_rels/slide9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Start Smart 2.0 </a:t>
            </a:r>
            <a:br>
              <a:rPr lang="en-US" dirty="0" smtClean="0"/>
            </a:br>
            <a:r>
              <a:rPr lang="en-US" dirty="0" smtClean="0"/>
              <a:t>Conversation Practices</a:t>
            </a:r>
            <a:endParaRPr lang="en-US" dirty="0"/>
          </a:p>
        </p:txBody>
      </p:sp>
      <p:sp>
        <p:nvSpPr>
          <p:cNvPr id="3" name="Subtitle 2"/>
          <p:cNvSpPr>
            <a:spLocks noGrp="1"/>
          </p:cNvSpPr>
          <p:nvPr>
            <p:ph type="subTitle" idx="1"/>
          </p:nvPr>
        </p:nvSpPr>
        <p:spPr>
          <a:xfrm>
            <a:off x="1097280" y="4516438"/>
            <a:ext cx="9144000" cy="1655762"/>
          </a:xfrm>
        </p:spPr>
        <p:txBody>
          <a:bodyPr/>
          <a:lstStyle/>
          <a:p>
            <a:r>
              <a:rPr lang="en-US" b="1" dirty="0" smtClean="0">
                <a:solidFill>
                  <a:schemeClr val="accent2"/>
                </a:solidFill>
                <a:latin typeface="+mn-lt"/>
              </a:rPr>
              <a:t>GRADE 5</a:t>
            </a:r>
          </a:p>
          <a:p>
            <a:r>
              <a:rPr lang="en-US" b="1" dirty="0" smtClean="0">
                <a:solidFill>
                  <a:schemeClr val="accent2"/>
                </a:solidFill>
                <a:latin typeface="+mn-lt"/>
              </a:rPr>
              <a:t>PART 1: SETTING THE FOUNDATION</a:t>
            </a:r>
          </a:p>
          <a:p>
            <a:r>
              <a:rPr lang="en-US" b="1" dirty="0" smtClean="0">
                <a:solidFill>
                  <a:schemeClr val="accent2"/>
                </a:solidFill>
                <a:latin typeface="+mn-lt"/>
              </a:rPr>
              <a:t>LESSONS 1-6</a:t>
            </a:r>
            <a:endParaRPr lang="en-US" b="1" dirty="0">
              <a:solidFill>
                <a:schemeClr val="accent2"/>
              </a:solidFill>
              <a:latin typeface="+mn-lt"/>
            </a:endParaRPr>
          </a:p>
        </p:txBody>
      </p:sp>
      <p:pic>
        <p:nvPicPr>
          <p:cNvPr id="4" name="Picture 3"/>
          <p:cNvPicPr>
            <a:picLocks noChangeAspect="1"/>
          </p:cNvPicPr>
          <p:nvPr/>
        </p:nvPicPr>
        <p:blipFill>
          <a:blip r:embed="rId3"/>
          <a:stretch>
            <a:fillRect/>
          </a:stretch>
        </p:blipFill>
        <p:spPr>
          <a:xfrm>
            <a:off x="9452323" y="301750"/>
            <a:ext cx="2466414" cy="2406258"/>
          </a:xfrm>
          <a:prstGeom prst="rect">
            <a:avLst/>
          </a:prstGeom>
        </p:spPr>
      </p:pic>
    </p:spTree>
    <p:extLst>
      <p:ext uri="{BB962C8B-B14F-4D97-AF65-F5344CB8AC3E}">
        <p14:creationId xmlns:p14="http://schemas.microsoft.com/office/powerpoint/2010/main" val="1890337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458" y="1"/>
            <a:ext cx="6813518" cy="6284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2" name="Straight Arrow Connector 11"/>
          <p:cNvCxnSpPr/>
          <p:nvPr/>
        </p:nvCxnSpPr>
        <p:spPr>
          <a:xfrm>
            <a:off x="4906130" y="3200940"/>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063316" y="3277469"/>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366344" y="2413070"/>
            <a:ext cx="4378737" cy="1440469"/>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7"/>
            </a:pPr>
            <a:r>
              <a:rPr lang="en-US" sz="2800" b="1" dirty="0" smtClean="0">
                <a:solidFill>
                  <a:schemeClr val="tx1"/>
                </a:solidFill>
                <a:latin typeface="Calibri" charset="0"/>
                <a:ea typeface="Calibri" charset="0"/>
                <a:cs typeface="Calibri" charset="0"/>
              </a:rPr>
              <a:t>At the signal, find Partner #2. Follow steps 5-6 with this partner. </a:t>
            </a:r>
          </a:p>
        </p:txBody>
      </p:sp>
      <p:sp>
        <p:nvSpPr>
          <p:cNvPr id="7" name="TextBox 6"/>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 CONVERSATION NORMS</a:t>
            </a:r>
            <a:endParaRPr lang="en-US" sz="2400" dirty="0">
              <a:solidFill>
                <a:schemeClr val="bg1"/>
              </a:solidFill>
            </a:endParaRPr>
          </a:p>
        </p:txBody>
      </p:sp>
      <p:sp>
        <p:nvSpPr>
          <p:cNvPr id="8" name="Content Placeholder 2"/>
          <p:cNvSpPr txBox="1">
            <a:spLocks/>
          </p:cNvSpPr>
          <p:nvPr/>
        </p:nvSpPr>
        <p:spPr>
          <a:xfrm>
            <a:off x="359355" y="3992329"/>
            <a:ext cx="4378737" cy="1528068"/>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8"/>
            </a:pPr>
            <a:r>
              <a:rPr lang="en-US" sz="2800" b="1" dirty="0" smtClean="0">
                <a:solidFill>
                  <a:schemeClr val="tx1"/>
                </a:solidFill>
                <a:latin typeface="Calibri" charset="0"/>
                <a:ea typeface="Calibri" charset="0"/>
                <a:cs typeface="Calibri" charset="0"/>
              </a:rPr>
              <a:t>At the signal, find Partner #3. Follow steps 5-6 with this partner. </a:t>
            </a:r>
          </a:p>
        </p:txBody>
      </p:sp>
      <p:cxnSp>
        <p:nvCxnSpPr>
          <p:cNvPr id="10" name="Straight Arrow Connector 9"/>
          <p:cNvCxnSpPr/>
          <p:nvPr/>
        </p:nvCxnSpPr>
        <p:spPr>
          <a:xfrm>
            <a:off x="4821288" y="4756363"/>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138730" y="4762731"/>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67802" y="129230"/>
            <a:ext cx="1562102" cy="400110"/>
          </a:xfrm>
          <a:prstGeom prst="rect">
            <a:avLst/>
          </a:prstGeom>
          <a:noFill/>
        </p:spPr>
        <p:txBody>
          <a:bodyPr wrap="square" rtlCol="0">
            <a:spAutoFit/>
          </a:bodyPr>
          <a:lstStyle/>
          <a:p>
            <a:r>
              <a:rPr lang="en-US" sz="2000" b="1" dirty="0" smtClean="0">
                <a:solidFill>
                  <a:srgbClr val="FF0000"/>
                </a:solidFill>
              </a:rPr>
              <a:t>THE NORMS</a:t>
            </a:r>
            <a:endParaRPr lang="en-US" sz="2000" b="1" dirty="0">
              <a:solidFill>
                <a:srgbClr val="FF0000"/>
              </a:solidFill>
            </a:endParaRPr>
          </a:p>
        </p:txBody>
      </p:sp>
    </p:spTree>
    <p:extLst>
      <p:ext uri="{BB962C8B-B14F-4D97-AF65-F5344CB8AC3E}">
        <p14:creationId xmlns:p14="http://schemas.microsoft.com/office/powerpoint/2010/main" val="186727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1" presetClass="entr" presetSubtype="0"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1" presetClass="entr" presetSubtype="0" fill="hold" nodeType="withEffect">
                                  <p:stCondLst>
                                    <p:cond delay="50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50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3006969" y="606328"/>
            <a:ext cx="6830908" cy="1311391"/>
          </a:xfrm>
        </p:spPr>
        <p:txBody>
          <a:bodyPr anchor="t">
            <a:noAutofit/>
          </a:bodyPr>
          <a:lstStyle/>
          <a:p>
            <a:r>
              <a:rPr lang="en-US" sz="5400" b="1" dirty="0" smtClean="0"/>
              <a:t>How </a:t>
            </a:r>
            <a:r>
              <a:rPr lang="en-US" sz="5400" b="1" dirty="0"/>
              <a:t>do noun phrases add details</a:t>
            </a:r>
            <a:r>
              <a:rPr lang="en-US" sz="5400" b="1" dirty="0" smtClean="0"/>
              <a:t>?</a:t>
            </a:r>
            <a:endParaRPr lang="en-US" sz="54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106168692"/>
              </p:ext>
            </p:extLst>
          </p:nvPr>
        </p:nvGraphicFramePr>
        <p:xfrm>
          <a:off x="476977" y="2391174"/>
          <a:ext cx="11093779" cy="3840480"/>
        </p:xfrm>
        <a:graphic>
          <a:graphicData uri="http://schemas.openxmlformats.org/drawingml/2006/table">
            <a:tbl>
              <a:tblPr firstRow="1" firstCol="1" bandRow="1">
                <a:tableStyleId>{8A107856-5554-42FB-B03E-39F5DBC370BA}</a:tableStyleId>
              </a:tblPr>
              <a:tblGrid>
                <a:gridCol w="1118500"/>
                <a:gridCol w="9975279"/>
              </a:tblGrid>
              <a:tr h="638810">
                <a:tc>
                  <a:txBody>
                    <a:bodyPr/>
                    <a:lstStyle/>
                    <a:p>
                      <a:pPr marL="0" marR="0" algn="r">
                        <a:spcBef>
                          <a:spcPts val="0"/>
                        </a:spcBef>
                        <a:spcAft>
                          <a:spcPts val="0"/>
                        </a:spcAft>
                      </a:pPr>
                      <a:r>
                        <a:rPr lang="en-US" sz="2000" dirty="0">
                          <a:effectLst/>
                        </a:rPr>
                        <a:t>Student A2:</a:t>
                      </a:r>
                      <a:endParaRPr lang="en-US" sz="2000" dirty="0">
                        <a:effectLst/>
                        <a:latin typeface="Avenir Next" charset="0"/>
                        <a:ea typeface="Calibri" charset="0"/>
                        <a:cs typeface="Arial" charset="0"/>
                      </a:endParaRPr>
                    </a:p>
                  </a:txBody>
                  <a:tcPr marL="68580" marR="68580" marT="0" marB="0"/>
                </a:tc>
                <a:tc>
                  <a:txBody>
                    <a:bodyPr/>
                    <a:lstStyle/>
                    <a:p>
                      <a:pPr marL="0" marR="0" indent="57150" algn="l">
                        <a:spcBef>
                          <a:spcPts val="0"/>
                        </a:spcBef>
                        <a:spcAft>
                          <a:spcPts val="0"/>
                        </a:spcAft>
                      </a:pPr>
                      <a:r>
                        <a:rPr lang="en-US" sz="2800" b="0" i="1" u="sng" dirty="0">
                          <a:effectLst/>
                          <a:latin typeface="Calibri" charset="0"/>
                          <a:ea typeface="Calibri" charset="0"/>
                          <a:cs typeface="Arial" charset="0"/>
                        </a:rPr>
                        <a:t>I think you said</a:t>
                      </a:r>
                      <a:r>
                        <a:rPr lang="en-US" sz="2800" b="0" i="1" dirty="0">
                          <a:effectLst/>
                          <a:latin typeface="Calibri" charset="0"/>
                          <a:ea typeface="Calibri" charset="0"/>
                          <a:cs typeface="Arial" charset="0"/>
                        </a:rPr>
                        <a:t> that the </a:t>
                      </a:r>
                      <a:r>
                        <a:rPr lang="en-US" sz="2800" b="0" i="1" dirty="0">
                          <a:effectLst/>
                          <a:highlight>
                            <a:srgbClr val="FFFF00"/>
                          </a:highlight>
                          <a:latin typeface="Calibri" charset="0"/>
                          <a:ea typeface="Calibri" charset="0"/>
                          <a:cs typeface="Arial" charset="0"/>
                        </a:rPr>
                        <a:t>three pictures</a:t>
                      </a:r>
                      <a:r>
                        <a:rPr lang="en-US" sz="2800" b="0" i="1" dirty="0">
                          <a:effectLst/>
                          <a:latin typeface="Calibri" charset="0"/>
                          <a:ea typeface="Calibri" charset="0"/>
                          <a:cs typeface="Arial" charset="0"/>
                        </a:rPr>
                        <a:t> on the left have a </a:t>
                      </a:r>
                      <a:r>
                        <a:rPr lang="en-US" sz="2800" b="0" i="1" dirty="0">
                          <a:effectLst/>
                          <a:highlight>
                            <a:srgbClr val="FFFF00"/>
                          </a:highlight>
                          <a:latin typeface="Calibri" charset="0"/>
                          <a:ea typeface="Calibri" charset="0"/>
                          <a:cs typeface="Arial" charset="0"/>
                        </a:rPr>
                        <a:t>purple border</a:t>
                      </a:r>
                      <a:r>
                        <a:rPr lang="en-US" sz="2800" b="0" i="1" dirty="0">
                          <a:effectLst/>
                          <a:latin typeface="Calibri" charset="0"/>
                          <a:ea typeface="Calibri" charset="0"/>
                          <a:cs typeface="Arial" charset="0"/>
                        </a:rPr>
                        <a:t> and two of the pictures show smoke. </a:t>
                      </a:r>
                      <a:r>
                        <a:rPr lang="en-US" sz="2800" b="0" i="1" u="sng" dirty="0" smtClean="0">
                          <a:effectLst/>
                          <a:latin typeface="Calibri" charset="0"/>
                          <a:ea typeface="Calibri" charset="0"/>
                          <a:cs typeface="Arial" charset="0"/>
                        </a:rPr>
                        <a:t>I </a:t>
                      </a:r>
                      <a:r>
                        <a:rPr lang="en-US" sz="2800" b="0" i="1" u="sng" dirty="0">
                          <a:effectLst/>
                          <a:latin typeface="Calibri" charset="0"/>
                          <a:ea typeface="Calibri" charset="0"/>
                          <a:cs typeface="Arial" charset="0"/>
                        </a:rPr>
                        <a:t>would like to add</a:t>
                      </a:r>
                      <a:r>
                        <a:rPr lang="en-US" sz="2800" b="0" i="1" dirty="0">
                          <a:effectLst/>
                          <a:latin typeface="Calibri" charset="0"/>
                          <a:ea typeface="Calibri" charset="0"/>
                          <a:cs typeface="Arial" charset="0"/>
                        </a:rPr>
                        <a:t> that the </a:t>
                      </a:r>
                      <a:r>
                        <a:rPr lang="en-US" sz="2800" b="0" i="1" dirty="0">
                          <a:effectLst/>
                          <a:highlight>
                            <a:srgbClr val="FFFF00"/>
                          </a:highlight>
                          <a:latin typeface="Calibri" charset="0"/>
                          <a:ea typeface="Calibri" charset="0"/>
                          <a:cs typeface="Arial" charset="0"/>
                        </a:rPr>
                        <a:t>third picture</a:t>
                      </a:r>
                      <a:r>
                        <a:rPr lang="en-US" sz="2800" b="0" i="1" dirty="0">
                          <a:effectLst/>
                          <a:latin typeface="Calibri" charset="0"/>
                          <a:ea typeface="Calibri" charset="0"/>
                          <a:cs typeface="Arial" charset="0"/>
                        </a:rPr>
                        <a:t> shows </a:t>
                      </a:r>
                      <a:r>
                        <a:rPr lang="en-US" sz="2800" b="0" i="1" dirty="0">
                          <a:effectLst/>
                          <a:highlight>
                            <a:srgbClr val="FFFF00"/>
                          </a:highlight>
                          <a:latin typeface="Calibri" charset="0"/>
                          <a:ea typeface="Calibri" charset="0"/>
                          <a:cs typeface="Arial" charset="0"/>
                        </a:rPr>
                        <a:t>worn empty plastic water bottles</a:t>
                      </a:r>
                      <a:r>
                        <a:rPr lang="en-US" sz="2800" b="0" i="1" dirty="0">
                          <a:effectLst/>
                          <a:latin typeface="Calibri" charset="0"/>
                          <a:ea typeface="Calibri" charset="0"/>
                          <a:cs typeface="Arial" charset="0"/>
                        </a:rPr>
                        <a:t> scattered amongst rocks along the shoreline and the label says “</a:t>
                      </a:r>
                      <a:r>
                        <a:rPr lang="en-US" sz="2800" b="0" i="1" dirty="0">
                          <a:effectLst/>
                          <a:highlight>
                            <a:srgbClr val="FFFF00"/>
                          </a:highlight>
                          <a:latin typeface="Calibri" charset="0"/>
                          <a:ea typeface="Calibri" charset="0"/>
                          <a:cs typeface="Arial" charset="0"/>
                        </a:rPr>
                        <a:t>NON-RECYCLED PLASTIC</a:t>
                      </a:r>
                      <a:r>
                        <a:rPr lang="en-US" sz="2800" b="0" i="1" dirty="0">
                          <a:effectLst/>
                          <a:latin typeface="Calibri" charset="0"/>
                          <a:ea typeface="Calibri" charset="0"/>
                          <a:cs typeface="Arial" charset="0"/>
                        </a:rPr>
                        <a:t>”. </a:t>
                      </a:r>
                      <a:r>
                        <a:rPr lang="en-US" sz="2800" b="0" i="1" u="sng" dirty="0" smtClean="0">
                          <a:effectLst/>
                          <a:latin typeface="Calibri" charset="0"/>
                          <a:ea typeface="Calibri" charset="0"/>
                          <a:cs typeface="Arial" charset="0"/>
                        </a:rPr>
                        <a:t>What </a:t>
                      </a:r>
                      <a:r>
                        <a:rPr lang="en-US" sz="2800" b="0" i="1" u="sng" dirty="0">
                          <a:effectLst/>
                          <a:latin typeface="Calibri" charset="0"/>
                          <a:ea typeface="Calibri" charset="0"/>
                          <a:cs typeface="Arial" charset="0"/>
                        </a:rPr>
                        <a:t>more do you notice?</a:t>
                      </a:r>
                      <a:r>
                        <a:rPr lang="en-US" sz="2800" b="0" i="1" dirty="0">
                          <a:effectLst/>
                          <a:latin typeface="Calibri" charset="0"/>
                          <a:ea typeface="Calibri" charset="0"/>
                          <a:cs typeface="Arial" charset="0"/>
                        </a:rPr>
                        <a:t> </a:t>
                      </a:r>
                      <a:endParaRPr lang="en-US" sz="2800" b="0" i="1" dirty="0">
                        <a:effectLst/>
                        <a:latin typeface="Avenir Next" charset="0"/>
                        <a:ea typeface="Calibri" charset="0"/>
                        <a:cs typeface="Arial" charset="0"/>
                      </a:endParaRPr>
                    </a:p>
                  </a:txBody>
                  <a:tcPr marL="68580" marR="68580" marT="0" marB="0"/>
                </a:tc>
              </a:tr>
              <a:tr h="409575">
                <a:tc>
                  <a:txBody>
                    <a:bodyPr/>
                    <a:lstStyle/>
                    <a:p>
                      <a:pPr marL="0" marR="0" algn="r">
                        <a:spcBef>
                          <a:spcPts val="0"/>
                        </a:spcBef>
                        <a:spcAft>
                          <a:spcPts val="0"/>
                        </a:spcAft>
                      </a:pPr>
                      <a:r>
                        <a:rPr lang="en-US" sz="2000" dirty="0">
                          <a:effectLst/>
                        </a:rPr>
                        <a:t>Student B2:</a:t>
                      </a:r>
                      <a:endParaRPr lang="en-US" sz="2000" dirty="0">
                        <a:effectLst/>
                        <a:latin typeface="Avenir Next" charset="0"/>
                        <a:ea typeface="Calibri" charset="0"/>
                        <a:cs typeface="Arial" charset="0"/>
                      </a:endParaRPr>
                    </a:p>
                  </a:txBody>
                  <a:tcPr marL="68580" marR="68580" marT="0" marB="0"/>
                </a:tc>
                <a:tc>
                  <a:txBody>
                    <a:bodyPr/>
                    <a:lstStyle/>
                    <a:p>
                      <a:pPr marL="0" marR="0" indent="57150" algn="l">
                        <a:spcBef>
                          <a:spcPts val="0"/>
                        </a:spcBef>
                        <a:spcAft>
                          <a:spcPts val="0"/>
                        </a:spcAft>
                      </a:pPr>
                      <a:r>
                        <a:rPr lang="en-US" sz="2800" b="0" i="1" u="sng" dirty="0">
                          <a:effectLst/>
                          <a:latin typeface="Calibri" charset="0"/>
                          <a:ea typeface="Calibri" charset="0"/>
                          <a:cs typeface="Arial" charset="0"/>
                        </a:rPr>
                        <a:t>I heard you say</a:t>
                      </a:r>
                      <a:r>
                        <a:rPr lang="en-US" sz="2800" b="0" i="1" dirty="0">
                          <a:effectLst/>
                          <a:latin typeface="Calibri" charset="0"/>
                          <a:ea typeface="Calibri" charset="0"/>
                          <a:cs typeface="Arial" charset="0"/>
                        </a:rPr>
                        <a:t> that there are </a:t>
                      </a:r>
                      <a:r>
                        <a:rPr lang="en-US" sz="2800" b="0" i="1" dirty="0">
                          <a:effectLst/>
                          <a:highlight>
                            <a:srgbClr val="FFFF00"/>
                          </a:highlight>
                          <a:latin typeface="Calibri" charset="0"/>
                          <a:ea typeface="Calibri" charset="0"/>
                          <a:cs typeface="Arial" charset="0"/>
                        </a:rPr>
                        <a:t>plastic bottles</a:t>
                      </a:r>
                      <a:r>
                        <a:rPr lang="en-US" sz="2800" b="0" i="1" dirty="0">
                          <a:effectLst/>
                          <a:latin typeface="Calibri" charset="0"/>
                          <a:ea typeface="Calibri" charset="0"/>
                          <a:cs typeface="Arial" charset="0"/>
                        </a:rPr>
                        <a:t> scattered near the water. </a:t>
                      </a:r>
                      <a:r>
                        <a:rPr lang="en-US" sz="2800" b="0" i="1" u="sng" dirty="0" smtClean="0">
                          <a:effectLst/>
                          <a:latin typeface="Calibri" charset="0"/>
                          <a:ea typeface="Calibri" charset="0"/>
                          <a:cs typeface="Arial" charset="0"/>
                        </a:rPr>
                        <a:t>Additionally</a:t>
                      </a:r>
                      <a:r>
                        <a:rPr lang="en-US" sz="2800" b="0" i="1" dirty="0">
                          <a:effectLst/>
                          <a:latin typeface="Calibri" charset="0"/>
                          <a:ea typeface="Calibri" charset="0"/>
                          <a:cs typeface="Arial" charset="0"/>
                        </a:rPr>
                        <a:t>, I notice that the </a:t>
                      </a:r>
                      <a:r>
                        <a:rPr lang="en-US" sz="2800" b="0" i="1" dirty="0">
                          <a:effectLst/>
                          <a:highlight>
                            <a:srgbClr val="FFFF00"/>
                          </a:highlight>
                          <a:latin typeface="Calibri" charset="0"/>
                          <a:ea typeface="Calibri" charset="0"/>
                          <a:cs typeface="Arial" charset="0"/>
                        </a:rPr>
                        <a:t>first part</a:t>
                      </a:r>
                      <a:r>
                        <a:rPr lang="en-US" sz="2800" b="0" i="1" dirty="0">
                          <a:effectLst/>
                          <a:latin typeface="Calibri" charset="0"/>
                          <a:ea typeface="Calibri" charset="0"/>
                          <a:cs typeface="Arial" charset="0"/>
                        </a:rPr>
                        <a:t> of the title says “CAUSES OF </a:t>
                      </a:r>
                      <a:r>
                        <a:rPr lang="en-US" sz="2800" b="0" i="1" dirty="0">
                          <a:effectLst/>
                          <a:highlight>
                            <a:srgbClr val="FFFF00"/>
                          </a:highlight>
                          <a:latin typeface="Calibri" charset="0"/>
                          <a:ea typeface="Calibri" charset="0"/>
                          <a:cs typeface="Arial" charset="0"/>
                        </a:rPr>
                        <a:t>INCREASED GREENHOUSE GASES</a:t>
                      </a:r>
                      <a:r>
                        <a:rPr lang="en-US" sz="2800" b="0" i="1" dirty="0">
                          <a:effectLst/>
                          <a:latin typeface="Calibri" charset="0"/>
                          <a:ea typeface="Calibri" charset="0"/>
                          <a:cs typeface="Arial" charset="0"/>
                        </a:rPr>
                        <a:t>” is purple just like the borders of the pictures. </a:t>
                      </a:r>
                      <a:r>
                        <a:rPr lang="en-US" sz="2800" b="0" i="1" u="sng" dirty="0" smtClean="0">
                          <a:effectLst/>
                          <a:latin typeface="Calibri" charset="0"/>
                          <a:ea typeface="Calibri" charset="0"/>
                          <a:cs typeface="Arial" charset="0"/>
                        </a:rPr>
                        <a:t>How </a:t>
                      </a:r>
                      <a:r>
                        <a:rPr lang="en-US" sz="2800" b="0" i="1" u="sng" dirty="0">
                          <a:effectLst/>
                          <a:latin typeface="Calibri" charset="0"/>
                          <a:ea typeface="Calibri" charset="0"/>
                          <a:cs typeface="Arial" charset="0"/>
                        </a:rPr>
                        <a:t>can you add to this idea?</a:t>
                      </a:r>
                      <a:r>
                        <a:rPr lang="en-US" sz="2800" b="0" i="1" dirty="0">
                          <a:effectLst/>
                          <a:latin typeface="Calibri" charset="0"/>
                          <a:ea typeface="Calibri" charset="0"/>
                          <a:cs typeface="Arial" charset="0"/>
                        </a:rPr>
                        <a:t> </a:t>
                      </a:r>
                      <a:endParaRPr lang="en-US" sz="2800" b="0" i="1" dirty="0">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9973869" y="743871"/>
            <a:ext cx="1596887" cy="1173848"/>
            <a:chOff x="0" y="0"/>
            <a:chExt cx="1714500" cy="1600200"/>
          </a:xfrm>
        </p:grpSpPr>
        <p:sp>
          <p:nvSpPr>
            <p:cNvPr id="12" name="Rounded Rectangle 11"/>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 Box 5"/>
            <p:cNvSpPr txBox="1"/>
            <p:nvPr/>
          </p:nvSpPr>
          <p:spPr>
            <a:xfrm>
              <a:off x="60762" y="195577"/>
              <a:ext cx="1605319" cy="129493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800" b="1" dirty="0">
                  <a:effectLst/>
                  <a:ea typeface="DengXian" charset="-122"/>
                  <a:cs typeface="Arial" charset="0"/>
                </a:rPr>
                <a:t>ELD</a:t>
              </a:r>
              <a:endParaRPr lang="en-US" sz="2800" dirty="0">
                <a:effectLst/>
                <a:ea typeface="DengXian" charset="-122"/>
                <a:cs typeface="Arial" charset="0"/>
              </a:endParaRPr>
            </a:p>
            <a:p>
              <a:pPr marL="0" marR="0" algn="ctr">
                <a:spcBef>
                  <a:spcPts val="0"/>
                </a:spcBef>
                <a:spcAft>
                  <a:spcPts val="0"/>
                </a:spcAft>
              </a:pPr>
              <a:r>
                <a:rPr lang="en-US" sz="2800" b="1" dirty="0">
                  <a:effectLst/>
                  <a:ea typeface="DengXian" charset="-122"/>
                  <a:cs typeface="Arial" charset="0"/>
                </a:rPr>
                <a:t>PART II</a:t>
              </a:r>
              <a:endParaRPr lang="en-US" sz="2800" dirty="0">
                <a:effectLst/>
                <a:ea typeface="DengXian" charset="-122"/>
                <a:cs typeface="Arial" charset="0"/>
              </a:endParaRPr>
            </a:p>
          </p:txBody>
        </p:sp>
      </p:grpSp>
    </p:spTree>
    <p:extLst>
      <p:ext uri="{BB962C8B-B14F-4D97-AF65-F5344CB8AC3E}">
        <p14:creationId xmlns:p14="http://schemas.microsoft.com/office/powerpoint/2010/main" val="177222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73417" y="450246"/>
            <a:ext cx="7009145" cy="1463604"/>
          </a:xfrm>
        </p:spPr>
        <p:txBody>
          <a:bodyPr>
            <a:noAutofit/>
          </a:bodyPr>
          <a:lstStyle/>
          <a:p>
            <a:r>
              <a:rPr lang="en-US" sz="4000" dirty="0" smtClean="0"/>
              <a:t/>
            </a:r>
            <a:br>
              <a:rPr lang="en-US" sz="4000" dirty="0" smtClean="0"/>
            </a:br>
            <a:r>
              <a:rPr lang="en-US" sz="4000" dirty="0"/>
              <a:t/>
            </a:r>
            <a:br>
              <a:rPr lang="en-US" sz="4000" dirty="0"/>
            </a:br>
            <a:r>
              <a:rPr lang="en-US" sz="5400" b="1" smtClean="0"/>
              <a:t>How </a:t>
            </a:r>
            <a:r>
              <a:rPr lang="en-US" sz="5400" b="1"/>
              <a:t>do noun phrases </a:t>
            </a:r>
            <a:r>
              <a:rPr lang="en-US" sz="5400" b="1" dirty="0"/>
              <a:t>add details</a:t>
            </a:r>
            <a:r>
              <a:rPr lang="en-US" sz="5400" b="1" dirty="0" smtClean="0"/>
              <a:t>?</a:t>
            </a:r>
            <a:endParaRPr lang="en-US" sz="54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42037204"/>
              </p:ext>
            </p:extLst>
          </p:nvPr>
        </p:nvGraphicFramePr>
        <p:xfrm>
          <a:off x="476977" y="2539817"/>
          <a:ext cx="11334364" cy="3535680"/>
        </p:xfrm>
        <a:graphic>
          <a:graphicData uri="http://schemas.openxmlformats.org/drawingml/2006/table">
            <a:tbl>
              <a:tblPr firstRow="1" firstCol="1" bandRow="1">
                <a:tableStyleId>{8A107856-5554-42FB-B03E-39F5DBC370BA}</a:tableStyleId>
              </a:tblPr>
              <a:tblGrid>
                <a:gridCol w="1269062"/>
                <a:gridCol w="10065302"/>
              </a:tblGrid>
              <a:tr h="560070">
                <a:tc>
                  <a:txBody>
                    <a:bodyPr/>
                    <a:lstStyle/>
                    <a:p>
                      <a:pPr marL="0" marR="0" algn="r">
                        <a:spcBef>
                          <a:spcPts val="0"/>
                        </a:spcBef>
                        <a:spcAft>
                          <a:spcPts val="0"/>
                        </a:spcAft>
                      </a:pPr>
                      <a:r>
                        <a:rPr lang="en-US" sz="2000" dirty="0">
                          <a:effectLst/>
                        </a:rPr>
                        <a:t>Student A3:</a:t>
                      </a:r>
                      <a:endParaRPr lang="en-US" sz="2000" dirty="0">
                        <a:effectLst/>
                        <a:latin typeface="Avenir Next" charset="0"/>
                        <a:ea typeface="Calibri" charset="0"/>
                        <a:cs typeface="Arial" charset="0"/>
                      </a:endParaRPr>
                    </a:p>
                  </a:txBody>
                  <a:tcPr marL="68580" marR="68580" marT="0" marB="0"/>
                </a:tc>
                <a:tc>
                  <a:txBody>
                    <a:bodyPr/>
                    <a:lstStyle/>
                    <a:p>
                      <a:pPr marL="0" marR="0" indent="57150" algn="l">
                        <a:spcBef>
                          <a:spcPts val="0"/>
                        </a:spcBef>
                        <a:spcAft>
                          <a:spcPts val="0"/>
                        </a:spcAft>
                      </a:pPr>
                      <a:r>
                        <a:rPr lang="en-US" sz="2600" b="0" i="1" u="sng" dirty="0">
                          <a:effectLst/>
                          <a:latin typeface="Calibri" charset="0"/>
                          <a:ea typeface="Calibri" charset="0"/>
                          <a:cs typeface="Arial" charset="0"/>
                        </a:rPr>
                        <a:t>I think you said</a:t>
                      </a:r>
                      <a:r>
                        <a:rPr lang="en-US" sz="2600" b="0" i="1" dirty="0">
                          <a:effectLst/>
                          <a:latin typeface="Calibri" charset="0"/>
                          <a:ea typeface="Calibri" charset="0"/>
                          <a:cs typeface="Arial" charset="0"/>
                        </a:rPr>
                        <a:t> that the </a:t>
                      </a:r>
                      <a:r>
                        <a:rPr lang="en-US" sz="2600" b="0" i="1" dirty="0">
                          <a:effectLst/>
                          <a:highlight>
                            <a:srgbClr val="FFFF00"/>
                          </a:highlight>
                          <a:latin typeface="Calibri" charset="0"/>
                          <a:ea typeface="Calibri" charset="0"/>
                          <a:cs typeface="Arial" charset="0"/>
                        </a:rPr>
                        <a:t>first part</a:t>
                      </a:r>
                      <a:r>
                        <a:rPr lang="en-US" sz="2600" b="0" i="1" dirty="0">
                          <a:effectLst/>
                          <a:latin typeface="Calibri" charset="0"/>
                          <a:ea typeface="Calibri" charset="0"/>
                          <a:cs typeface="Arial" charset="0"/>
                        </a:rPr>
                        <a:t> of the title matches the </a:t>
                      </a:r>
                      <a:r>
                        <a:rPr lang="en-US" sz="2600" b="0" i="1" dirty="0">
                          <a:effectLst/>
                          <a:highlight>
                            <a:srgbClr val="FFFF00"/>
                          </a:highlight>
                          <a:latin typeface="Calibri" charset="0"/>
                          <a:ea typeface="Calibri" charset="0"/>
                          <a:cs typeface="Arial" charset="0"/>
                        </a:rPr>
                        <a:t>three pictures’ borders</a:t>
                      </a:r>
                      <a:r>
                        <a:rPr lang="en-US" sz="2600" b="0" i="1" dirty="0" smtClean="0">
                          <a:effectLst/>
                          <a:latin typeface="Calibri" charset="0"/>
                          <a:ea typeface="Calibri" charset="0"/>
                          <a:cs typeface="Arial" charset="0"/>
                        </a:rPr>
                        <a:t>.</a:t>
                      </a:r>
                      <a:r>
                        <a:rPr lang="en-US" sz="2600" b="0" i="1" baseline="0" dirty="0" smtClean="0">
                          <a:effectLst/>
                          <a:latin typeface="Calibri" charset="0"/>
                          <a:ea typeface="Calibri" charset="0"/>
                          <a:cs typeface="Arial" charset="0"/>
                        </a:rPr>
                        <a:t> </a:t>
                      </a:r>
                      <a:r>
                        <a:rPr lang="en-US" sz="2600" b="0" i="1" dirty="0" smtClean="0">
                          <a:effectLst/>
                          <a:latin typeface="Calibri" charset="0"/>
                          <a:ea typeface="Calibri" charset="0"/>
                          <a:cs typeface="Arial" charset="0"/>
                        </a:rPr>
                        <a:t> </a:t>
                      </a:r>
                      <a:r>
                        <a:rPr lang="en-US" sz="2600" b="0" i="1" u="sng" dirty="0">
                          <a:effectLst/>
                          <a:latin typeface="Calibri" charset="0"/>
                          <a:ea typeface="Calibri" charset="0"/>
                          <a:cs typeface="Arial" charset="0"/>
                        </a:rPr>
                        <a:t>I would like to add that</a:t>
                      </a:r>
                      <a:r>
                        <a:rPr lang="en-US" sz="2600" b="0" i="1" dirty="0">
                          <a:effectLst/>
                          <a:latin typeface="Calibri" charset="0"/>
                          <a:ea typeface="Calibri" charset="0"/>
                          <a:cs typeface="Arial" charset="0"/>
                        </a:rPr>
                        <a:t> that the color of the second part of the title says “EFFECTS OF </a:t>
                      </a:r>
                      <a:r>
                        <a:rPr lang="en-US" sz="2600" b="0" i="1" dirty="0">
                          <a:effectLst/>
                          <a:highlight>
                            <a:srgbClr val="FFFF00"/>
                          </a:highlight>
                          <a:latin typeface="Calibri" charset="0"/>
                          <a:ea typeface="Calibri" charset="0"/>
                          <a:cs typeface="Arial" charset="0"/>
                        </a:rPr>
                        <a:t>GLOBAL WARMING</a:t>
                      </a:r>
                      <a:r>
                        <a:rPr lang="en-US" sz="2600" b="0" i="1" dirty="0">
                          <a:effectLst/>
                          <a:latin typeface="Calibri" charset="0"/>
                          <a:ea typeface="Calibri" charset="0"/>
                          <a:cs typeface="Arial" charset="0"/>
                        </a:rPr>
                        <a:t>” and is red just like the borders of the </a:t>
                      </a:r>
                      <a:r>
                        <a:rPr lang="en-US" sz="2600" b="0" i="1" dirty="0">
                          <a:effectLst/>
                          <a:highlight>
                            <a:srgbClr val="FFFF00"/>
                          </a:highlight>
                          <a:latin typeface="Calibri" charset="0"/>
                          <a:ea typeface="Calibri" charset="0"/>
                          <a:cs typeface="Arial" charset="0"/>
                        </a:rPr>
                        <a:t>three pictures</a:t>
                      </a:r>
                      <a:r>
                        <a:rPr lang="en-US" sz="2600" b="0" i="1" dirty="0">
                          <a:effectLst/>
                          <a:latin typeface="Calibri" charset="0"/>
                          <a:ea typeface="Calibri" charset="0"/>
                          <a:cs typeface="Arial" charset="0"/>
                        </a:rPr>
                        <a:t> on the right. </a:t>
                      </a:r>
                      <a:r>
                        <a:rPr lang="en-US" sz="2600" b="0" i="1" dirty="0" smtClean="0">
                          <a:effectLst/>
                          <a:latin typeface="Calibri" charset="0"/>
                          <a:ea typeface="Calibri" charset="0"/>
                          <a:cs typeface="Arial" charset="0"/>
                        </a:rPr>
                        <a:t> </a:t>
                      </a:r>
                      <a:r>
                        <a:rPr lang="en-US" sz="2600" b="0" i="1" u="sng" dirty="0">
                          <a:effectLst/>
                          <a:latin typeface="Calibri" charset="0"/>
                          <a:ea typeface="Calibri" charset="0"/>
                          <a:cs typeface="Arial" charset="0"/>
                        </a:rPr>
                        <a:t>What else can you add?</a:t>
                      </a:r>
                      <a:r>
                        <a:rPr lang="en-US" sz="2600" b="0" i="1" dirty="0">
                          <a:effectLst/>
                          <a:latin typeface="Calibri" charset="0"/>
                          <a:ea typeface="Calibri" charset="0"/>
                          <a:cs typeface="Arial" charset="0"/>
                        </a:rPr>
                        <a:t> </a:t>
                      </a:r>
                      <a:endParaRPr lang="en-US" sz="2600" b="0" i="1" dirty="0" smtClean="0">
                        <a:effectLst/>
                        <a:latin typeface="Calibri" charset="0"/>
                        <a:ea typeface="Calibri" charset="0"/>
                        <a:cs typeface="Arial" charset="0"/>
                      </a:endParaRPr>
                    </a:p>
                    <a:p>
                      <a:pPr marL="0" marR="0" indent="57150" algn="l">
                        <a:spcBef>
                          <a:spcPts val="0"/>
                        </a:spcBef>
                        <a:spcAft>
                          <a:spcPts val="0"/>
                        </a:spcAft>
                      </a:pPr>
                      <a:endParaRPr lang="en-US" sz="1200" b="0" i="1" dirty="0">
                        <a:effectLst/>
                        <a:latin typeface="Avenir Next" charset="0"/>
                        <a:ea typeface="Calibri" charset="0"/>
                        <a:cs typeface="Arial" charset="0"/>
                      </a:endParaRPr>
                    </a:p>
                  </a:txBody>
                  <a:tcPr marL="68580" marR="68580" marT="0" marB="0"/>
                </a:tc>
              </a:tr>
              <a:tr h="586740">
                <a:tc>
                  <a:txBody>
                    <a:bodyPr/>
                    <a:lstStyle/>
                    <a:p>
                      <a:pPr marL="0" marR="0" algn="r">
                        <a:spcBef>
                          <a:spcPts val="0"/>
                        </a:spcBef>
                        <a:spcAft>
                          <a:spcPts val="0"/>
                        </a:spcAft>
                      </a:pPr>
                      <a:r>
                        <a:rPr lang="en-US" sz="2000" dirty="0">
                          <a:effectLst/>
                        </a:rPr>
                        <a:t>Student B3:</a:t>
                      </a:r>
                      <a:endParaRPr lang="en-US" sz="2000" dirty="0">
                        <a:effectLst/>
                        <a:latin typeface="Avenir Next" charset="0"/>
                        <a:ea typeface="Calibri" charset="0"/>
                        <a:cs typeface="Arial" charset="0"/>
                      </a:endParaRPr>
                    </a:p>
                  </a:txBody>
                  <a:tcPr marL="68580" marR="68580" marT="0" marB="0"/>
                </a:tc>
                <a:tc>
                  <a:txBody>
                    <a:bodyPr/>
                    <a:lstStyle/>
                    <a:p>
                      <a:pPr marL="0" marR="0" indent="57150" algn="l">
                        <a:spcBef>
                          <a:spcPts val="0"/>
                        </a:spcBef>
                        <a:spcAft>
                          <a:spcPts val="0"/>
                        </a:spcAft>
                      </a:pPr>
                      <a:r>
                        <a:rPr lang="en-US" sz="2600" b="0" i="1" u="sng" dirty="0">
                          <a:effectLst/>
                          <a:latin typeface="Calibri" charset="0"/>
                          <a:ea typeface="Calibri" charset="0"/>
                          <a:cs typeface="Arial" charset="0"/>
                        </a:rPr>
                        <a:t>In other words,</a:t>
                      </a:r>
                      <a:r>
                        <a:rPr lang="en-US" sz="2600" b="0" i="1" dirty="0">
                          <a:effectLst/>
                          <a:latin typeface="Calibri" charset="0"/>
                          <a:ea typeface="Calibri" charset="0"/>
                          <a:cs typeface="Arial" charset="0"/>
                        </a:rPr>
                        <a:t> you are saying that part of the title is </a:t>
                      </a:r>
                      <a:r>
                        <a:rPr lang="en-US" sz="2600" b="0" i="1" dirty="0">
                          <a:effectLst/>
                          <a:highlight>
                            <a:srgbClr val="FFFF00"/>
                          </a:highlight>
                          <a:latin typeface="Calibri" charset="0"/>
                          <a:ea typeface="Calibri" charset="0"/>
                          <a:cs typeface="Arial" charset="0"/>
                        </a:rPr>
                        <a:t>color coded</a:t>
                      </a:r>
                      <a:r>
                        <a:rPr lang="en-US" sz="2600" b="0" i="1" dirty="0">
                          <a:effectLst/>
                          <a:latin typeface="Calibri" charset="0"/>
                          <a:ea typeface="Calibri" charset="0"/>
                          <a:cs typeface="Arial" charset="0"/>
                        </a:rPr>
                        <a:t> to match the border of the </a:t>
                      </a:r>
                      <a:r>
                        <a:rPr lang="en-US" sz="2600" b="0" i="1" dirty="0">
                          <a:effectLst/>
                          <a:highlight>
                            <a:srgbClr val="FFFF00"/>
                          </a:highlight>
                          <a:latin typeface="Calibri" charset="0"/>
                          <a:ea typeface="Calibri" charset="0"/>
                          <a:cs typeface="Arial" charset="0"/>
                        </a:rPr>
                        <a:t>other three pictures</a:t>
                      </a:r>
                      <a:r>
                        <a:rPr lang="en-US" sz="2600" b="0" i="1" dirty="0">
                          <a:effectLst/>
                          <a:latin typeface="Calibri" charset="0"/>
                          <a:ea typeface="Calibri" charset="0"/>
                          <a:cs typeface="Arial" charset="0"/>
                        </a:rPr>
                        <a:t>. </a:t>
                      </a:r>
                      <a:r>
                        <a:rPr lang="en-US" sz="2600" b="0" i="1" dirty="0" smtClean="0">
                          <a:effectLst/>
                          <a:latin typeface="Calibri" charset="0"/>
                          <a:ea typeface="Calibri" charset="0"/>
                          <a:cs typeface="Arial" charset="0"/>
                        </a:rPr>
                        <a:t>I </a:t>
                      </a:r>
                      <a:r>
                        <a:rPr lang="en-US" sz="2600" b="0" i="1" dirty="0">
                          <a:effectLst/>
                          <a:latin typeface="Calibri" charset="0"/>
                          <a:ea typeface="Calibri" charset="0"/>
                          <a:cs typeface="Arial" charset="0"/>
                        </a:rPr>
                        <a:t>would like to add that there is a </a:t>
                      </a:r>
                      <a:r>
                        <a:rPr lang="en-US" sz="2600" b="0" i="1" dirty="0">
                          <a:effectLst/>
                          <a:highlight>
                            <a:srgbClr val="FFFF00"/>
                          </a:highlight>
                          <a:latin typeface="Calibri" charset="0"/>
                          <a:ea typeface="Calibri" charset="0"/>
                          <a:cs typeface="Arial" charset="0"/>
                        </a:rPr>
                        <a:t>white polar bear</a:t>
                      </a:r>
                      <a:r>
                        <a:rPr lang="en-US" sz="2600" b="0" i="1" dirty="0">
                          <a:effectLst/>
                          <a:latin typeface="Calibri" charset="0"/>
                          <a:ea typeface="Calibri" charset="0"/>
                          <a:cs typeface="Arial" charset="0"/>
                        </a:rPr>
                        <a:t> barely clinging to a </a:t>
                      </a:r>
                      <a:r>
                        <a:rPr lang="en-US" sz="2600" b="0" i="1" dirty="0">
                          <a:effectLst/>
                          <a:highlight>
                            <a:srgbClr val="FFFF00"/>
                          </a:highlight>
                          <a:latin typeface="Calibri" charset="0"/>
                          <a:ea typeface="Calibri" charset="0"/>
                          <a:cs typeface="Arial" charset="0"/>
                        </a:rPr>
                        <a:t>tiny piece of ice</a:t>
                      </a:r>
                      <a:r>
                        <a:rPr lang="en-US" sz="2600" b="0" i="1" dirty="0">
                          <a:effectLst/>
                          <a:latin typeface="Calibri" charset="0"/>
                          <a:ea typeface="Calibri" charset="0"/>
                          <a:cs typeface="Arial" charset="0"/>
                        </a:rPr>
                        <a:t> in the </a:t>
                      </a:r>
                      <a:r>
                        <a:rPr lang="en-US" sz="2600" b="0" i="1" dirty="0">
                          <a:effectLst/>
                          <a:highlight>
                            <a:srgbClr val="FFFF00"/>
                          </a:highlight>
                          <a:latin typeface="Calibri" charset="0"/>
                          <a:ea typeface="Calibri" charset="0"/>
                          <a:cs typeface="Arial" charset="0"/>
                        </a:rPr>
                        <a:t>middle of the ocean</a:t>
                      </a:r>
                      <a:r>
                        <a:rPr lang="en-US" sz="2600" b="0" i="1" dirty="0">
                          <a:effectLst/>
                          <a:latin typeface="Calibri" charset="0"/>
                          <a:ea typeface="Calibri" charset="0"/>
                          <a:cs typeface="Arial" charset="0"/>
                        </a:rPr>
                        <a:t> and the label says “MELTING </a:t>
                      </a:r>
                      <a:r>
                        <a:rPr lang="en-US" sz="2600" b="0" i="1" dirty="0">
                          <a:effectLst/>
                          <a:highlight>
                            <a:srgbClr val="FFFF00"/>
                          </a:highlight>
                          <a:latin typeface="Calibri" charset="0"/>
                          <a:ea typeface="Calibri" charset="0"/>
                          <a:cs typeface="Arial" charset="0"/>
                        </a:rPr>
                        <a:t>ICE CAPS</a:t>
                      </a:r>
                      <a:r>
                        <a:rPr lang="en-US" sz="2600" b="0" i="1" dirty="0">
                          <a:effectLst/>
                          <a:latin typeface="Calibri" charset="0"/>
                          <a:ea typeface="Calibri" charset="0"/>
                          <a:cs typeface="Arial" charset="0"/>
                        </a:rPr>
                        <a:t>”. </a:t>
                      </a:r>
                      <a:r>
                        <a:rPr lang="en-US" sz="2600" b="0" i="1" u="sng" dirty="0" smtClean="0">
                          <a:effectLst/>
                          <a:latin typeface="Calibri" charset="0"/>
                          <a:ea typeface="Calibri" charset="0"/>
                          <a:cs typeface="Arial" charset="0"/>
                        </a:rPr>
                        <a:t>What </a:t>
                      </a:r>
                      <a:r>
                        <a:rPr lang="en-US" sz="2600" b="0" i="1" u="sng" dirty="0">
                          <a:effectLst/>
                          <a:latin typeface="Calibri" charset="0"/>
                          <a:ea typeface="Calibri" charset="0"/>
                          <a:cs typeface="Arial" charset="0"/>
                        </a:rPr>
                        <a:t>else can you add</a:t>
                      </a:r>
                      <a:r>
                        <a:rPr lang="en-US" sz="2600" b="0" i="1" u="sng" dirty="0" smtClean="0">
                          <a:effectLst/>
                          <a:latin typeface="Calibri" charset="0"/>
                          <a:ea typeface="Calibri" charset="0"/>
                          <a:cs typeface="Arial" charset="0"/>
                        </a:rPr>
                        <a:t>?</a:t>
                      </a:r>
                    </a:p>
                    <a:p>
                      <a:pPr marL="0" marR="0" indent="57150" algn="l">
                        <a:spcBef>
                          <a:spcPts val="0"/>
                        </a:spcBef>
                        <a:spcAft>
                          <a:spcPts val="0"/>
                        </a:spcAft>
                      </a:pPr>
                      <a:r>
                        <a:rPr lang="en-US" sz="1200" b="0" i="1" dirty="0" smtClean="0">
                          <a:effectLst/>
                          <a:latin typeface="Calibri" charset="0"/>
                          <a:ea typeface="Calibri" charset="0"/>
                          <a:cs typeface="Arial" charset="0"/>
                        </a:rPr>
                        <a:t> </a:t>
                      </a:r>
                      <a:endParaRPr lang="en-US" sz="1200" b="0" i="1" dirty="0">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10139082" y="740002"/>
            <a:ext cx="1596887" cy="1173848"/>
            <a:chOff x="0" y="0"/>
            <a:chExt cx="1714500" cy="1600200"/>
          </a:xfrm>
        </p:grpSpPr>
        <p:sp>
          <p:nvSpPr>
            <p:cNvPr id="12" name="Rounded Rectangle 11"/>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 Box 5"/>
            <p:cNvSpPr txBox="1"/>
            <p:nvPr/>
          </p:nvSpPr>
          <p:spPr>
            <a:xfrm>
              <a:off x="60762" y="195577"/>
              <a:ext cx="1605319" cy="129493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800" b="1" dirty="0">
                  <a:effectLst/>
                  <a:ea typeface="DengXian" charset="-122"/>
                  <a:cs typeface="Arial" charset="0"/>
                </a:rPr>
                <a:t>ELD</a:t>
              </a:r>
              <a:endParaRPr lang="en-US" sz="2800" dirty="0">
                <a:effectLst/>
                <a:ea typeface="DengXian" charset="-122"/>
                <a:cs typeface="Arial" charset="0"/>
              </a:endParaRPr>
            </a:p>
            <a:p>
              <a:pPr marL="0" marR="0" algn="ctr">
                <a:spcBef>
                  <a:spcPts val="0"/>
                </a:spcBef>
                <a:spcAft>
                  <a:spcPts val="0"/>
                </a:spcAft>
              </a:pPr>
              <a:r>
                <a:rPr lang="en-US" sz="2800" b="1" dirty="0">
                  <a:effectLst/>
                  <a:ea typeface="DengXian" charset="-122"/>
                  <a:cs typeface="Arial" charset="0"/>
                </a:rPr>
                <a:t>PART II</a:t>
              </a:r>
              <a:endParaRPr lang="en-US" sz="2800" dirty="0">
                <a:effectLst/>
                <a:ea typeface="DengXian" charset="-122"/>
                <a:cs typeface="Arial" charset="0"/>
              </a:endParaRPr>
            </a:p>
          </p:txBody>
        </p:sp>
      </p:grpSp>
    </p:spTree>
    <p:extLst>
      <p:ext uri="{BB962C8B-B14F-4D97-AF65-F5344CB8AC3E}">
        <p14:creationId xmlns:p14="http://schemas.microsoft.com/office/powerpoint/2010/main" val="138574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grpSp>
        <p:nvGrpSpPr>
          <p:cNvPr id="13" name="Group 12"/>
          <p:cNvGrpSpPr/>
          <p:nvPr/>
        </p:nvGrpSpPr>
        <p:grpSpPr>
          <a:xfrm>
            <a:off x="448239" y="407328"/>
            <a:ext cx="1523392" cy="1519538"/>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17" name="Table 16"/>
          <p:cNvGraphicFramePr>
            <a:graphicFrameLocks noGrp="1"/>
          </p:cNvGraphicFramePr>
          <p:nvPr/>
        </p:nvGraphicFramePr>
        <p:xfrm>
          <a:off x="201891" y="2019459"/>
          <a:ext cx="2016089" cy="3435042"/>
        </p:xfrm>
        <a:graphic>
          <a:graphicData uri="http://schemas.openxmlformats.org/drawingml/2006/table">
            <a:tbl>
              <a:tblPr>
                <a:tableStyleId>{073A0DAA-6AF3-43AB-8588-CEC1D06C72B9}</a:tableStyleId>
              </a:tblPr>
              <a:tblGrid>
                <a:gridCol w="581384"/>
                <a:gridCol w="1434705"/>
              </a:tblGrid>
              <a:tr h="921463">
                <a:tc gridSpan="2">
                  <a:txBody>
                    <a:bodyPr/>
                    <a:lstStyle/>
                    <a:p>
                      <a:pPr marL="0" marR="0" algn="ctr">
                        <a:spcBef>
                          <a:spcPts val="0"/>
                        </a:spcBef>
                        <a:spcAft>
                          <a:spcPts val="0"/>
                        </a:spcAft>
                      </a:pPr>
                      <a:r>
                        <a:rPr lang="en-US" sz="1600" b="1" dirty="0">
                          <a:effectLst/>
                        </a:rPr>
                        <a:t>CONVERSATION CODING KEY</a:t>
                      </a:r>
                    </a:p>
                    <a:p>
                      <a:pPr marL="0" marR="0" algn="ctr">
                        <a:spcBef>
                          <a:spcPts val="0"/>
                        </a:spcBef>
                        <a:spcAft>
                          <a:spcPts val="0"/>
                        </a:spcAft>
                      </a:pPr>
                      <a:r>
                        <a:rPr lang="en-US" sz="1600" b="1" dirty="0">
                          <a:effectLst/>
                        </a:rPr>
                        <a:t>CREATE &amp; CLARIFY</a:t>
                      </a:r>
                      <a:endParaRPr lang="en-US" sz="16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398029">
                <a:tc>
                  <a:txBody>
                    <a:bodyPr/>
                    <a:lstStyle/>
                    <a:p>
                      <a:pPr marL="0" marR="0" algn="l">
                        <a:spcBef>
                          <a:spcPts val="0"/>
                        </a:spcBef>
                        <a:spcAft>
                          <a:spcPts val="0"/>
                        </a:spcAft>
                      </a:pPr>
                      <a:r>
                        <a:rPr lang="en-US" sz="1600">
                          <a:effectLst/>
                        </a:rPr>
                        <a:t>ID </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INITIAL IDEA</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8029">
                <a:tc>
                  <a:txBody>
                    <a:bodyPr/>
                    <a:lstStyle/>
                    <a:p>
                      <a:pPr marL="0" marR="0" algn="l">
                        <a:spcBef>
                          <a:spcPts val="0"/>
                        </a:spcBef>
                        <a:spcAft>
                          <a:spcPts val="0"/>
                        </a:spcAft>
                      </a:pPr>
                      <a:r>
                        <a:rPr lang="en-US" sz="1600">
                          <a:effectLst/>
                        </a:rPr>
                        <a:t>PAR</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PARAPHRASE</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8029">
                <a:tc>
                  <a:txBody>
                    <a:bodyPr/>
                    <a:lstStyle/>
                    <a:p>
                      <a:pPr marL="0" marR="0" algn="l">
                        <a:spcBef>
                          <a:spcPts val="0"/>
                        </a:spcBef>
                        <a:spcAft>
                          <a:spcPts val="0"/>
                        </a:spcAft>
                      </a:pPr>
                      <a:r>
                        <a:rPr lang="en-US" sz="1600">
                          <a:effectLst/>
                        </a:rPr>
                        <a:t>BO</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BUILD ON</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8029">
                <a:tc>
                  <a:txBody>
                    <a:bodyPr/>
                    <a:lstStyle/>
                    <a:p>
                      <a:pPr marL="0" marR="0" algn="l">
                        <a:spcBef>
                          <a:spcPts val="0"/>
                        </a:spcBef>
                        <a:spcAft>
                          <a:spcPts val="0"/>
                        </a:spcAft>
                      </a:pPr>
                      <a:r>
                        <a:rPr lang="en-US" sz="1600">
                          <a:effectLst/>
                        </a:rPr>
                        <a:t>PR</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PROMPT</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21463">
                <a:tc gridSpan="2">
                  <a:txBody>
                    <a:bodyPr/>
                    <a:lstStyle/>
                    <a:p>
                      <a:pPr marL="0" marR="0" algn="ctr">
                        <a:spcBef>
                          <a:spcPts val="0"/>
                        </a:spcBef>
                        <a:spcAft>
                          <a:spcPts val="0"/>
                        </a:spcAft>
                      </a:pPr>
                      <a:r>
                        <a:rPr lang="en-US" sz="1600" u="sng" cap="all" dirty="0">
                          <a:effectLst/>
                        </a:rPr>
                        <a:t>UNDERLINE Prompt &amp; Response STARTERS</a:t>
                      </a:r>
                      <a:endParaRPr lang="en-US" sz="16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66424"/>
            <a:ext cx="760452" cy="608362"/>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023026326"/>
              </p:ext>
            </p:extLst>
          </p:nvPr>
        </p:nvGraphicFramePr>
        <p:xfrm>
          <a:off x="2504751" y="1847902"/>
          <a:ext cx="9415700" cy="4412967"/>
        </p:xfrm>
        <a:graphic>
          <a:graphicData uri="http://schemas.openxmlformats.org/drawingml/2006/table">
            <a:tbl>
              <a:tblPr firstRow="1" firstCol="1" bandRow="1">
                <a:tableStyleId>{8A107856-5554-42FB-B03E-39F5DBC370BA}</a:tableStyleId>
              </a:tblPr>
              <a:tblGrid>
                <a:gridCol w="994287"/>
                <a:gridCol w="8421413"/>
              </a:tblGrid>
              <a:tr h="2507967">
                <a:tc>
                  <a:txBody>
                    <a:bodyPr/>
                    <a:lstStyle/>
                    <a:p>
                      <a:pPr marL="0" marR="0" algn="r">
                        <a:spcBef>
                          <a:spcPts val="0"/>
                        </a:spcBef>
                        <a:spcAft>
                          <a:spcPts val="0"/>
                        </a:spcAft>
                      </a:pPr>
                      <a:r>
                        <a:rPr lang="en-US" sz="1800" dirty="0">
                          <a:effectLst/>
                        </a:rPr>
                        <a:t>Student A4:</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500" b="0" i="1" u="sng" dirty="0">
                          <a:solidFill>
                            <a:srgbClr val="000000"/>
                          </a:solidFill>
                          <a:effectLst/>
                          <a:latin typeface="Calibri" charset="0"/>
                          <a:ea typeface="Questrial" charset="0"/>
                          <a:cs typeface="Questrial" charset="0"/>
                        </a:rPr>
                        <a:t>In other words</a:t>
                      </a:r>
                      <a:r>
                        <a:rPr lang="en-US" sz="2500" b="0" i="1" dirty="0">
                          <a:solidFill>
                            <a:srgbClr val="000000"/>
                          </a:solidFill>
                          <a:effectLst/>
                          <a:latin typeface="Calibri" charset="0"/>
                          <a:ea typeface="Questrial" charset="0"/>
                          <a:cs typeface="Questrial" charset="0"/>
                        </a:rPr>
                        <a:t>, you are saying that the </a:t>
                      </a:r>
                      <a:r>
                        <a:rPr lang="en-US" sz="2500" b="0" i="1" dirty="0">
                          <a:solidFill>
                            <a:srgbClr val="000000"/>
                          </a:solidFill>
                          <a:effectLst/>
                          <a:highlight>
                            <a:srgbClr val="FFFF00"/>
                          </a:highlight>
                          <a:latin typeface="Calibri" charset="0"/>
                          <a:ea typeface="Questrial" charset="0"/>
                          <a:cs typeface="Questrial" charset="0"/>
                        </a:rPr>
                        <a:t>polar bear</a:t>
                      </a:r>
                      <a:r>
                        <a:rPr lang="en-US" sz="2500" b="0" i="1" dirty="0">
                          <a:solidFill>
                            <a:srgbClr val="000000"/>
                          </a:solidFill>
                          <a:effectLst/>
                          <a:latin typeface="Calibri" charset="0"/>
                          <a:ea typeface="Questrial" charset="0"/>
                          <a:cs typeface="Questrial" charset="0"/>
                        </a:rPr>
                        <a:t> is stranded on the </a:t>
                      </a:r>
                      <a:r>
                        <a:rPr lang="en-US" sz="2500" b="0" i="1" dirty="0">
                          <a:solidFill>
                            <a:srgbClr val="000000"/>
                          </a:solidFill>
                          <a:effectLst/>
                          <a:highlight>
                            <a:srgbClr val="FFFF00"/>
                          </a:highlight>
                          <a:latin typeface="Calibri" charset="0"/>
                          <a:ea typeface="Questrial" charset="0"/>
                          <a:cs typeface="Questrial" charset="0"/>
                        </a:rPr>
                        <a:t>small piece of ice</a:t>
                      </a:r>
                      <a:r>
                        <a:rPr lang="en-US" sz="2500" b="0" i="1" dirty="0">
                          <a:solidFill>
                            <a:srgbClr val="000000"/>
                          </a:solidFill>
                          <a:effectLst/>
                          <a:latin typeface="Calibri" charset="0"/>
                          <a:ea typeface="Questrial" charset="0"/>
                          <a:cs typeface="Questrial" charset="0"/>
                        </a:rPr>
                        <a:t>. </a:t>
                      </a:r>
                      <a:r>
                        <a:rPr lang="en-US" sz="2500" b="1" i="1" dirty="0" smtClean="0">
                          <a:solidFill>
                            <a:srgbClr val="000000"/>
                          </a:solidFill>
                          <a:effectLst/>
                          <a:latin typeface="Calibri" charset="0"/>
                          <a:ea typeface="Questrial" charset="0"/>
                          <a:cs typeface="Questrial" charset="0"/>
                        </a:rPr>
                        <a:t>[PAR] </a:t>
                      </a:r>
                      <a:r>
                        <a:rPr lang="en-US" sz="2500" b="0" i="1" u="sng" dirty="0" smtClean="0">
                          <a:solidFill>
                            <a:srgbClr val="000000"/>
                          </a:solidFill>
                          <a:effectLst/>
                          <a:latin typeface="Calibri" charset="0"/>
                          <a:ea typeface="Questrial" charset="0"/>
                          <a:cs typeface="Questrial" charset="0"/>
                        </a:rPr>
                        <a:t>I </a:t>
                      </a:r>
                      <a:r>
                        <a:rPr lang="en-US" sz="2500" b="0" i="1" u="sng" dirty="0">
                          <a:solidFill>
                            <a:srgbClr val="000000"/>
                          </a:solidFill>
                          <a:effectLst/>
                          <a:latin typeface="Calibri" charset="0"/>
                          <a:ea typeface="Questrial" charset="0"/>
                          <a:cs typeface="Questrial" charset="0"/>
                        </a:rPr>
                        <a:t>want to add</a:t>
                      </a:r>
                      <a:r>
                        <a:rPr lang="en-US" sz="2500" b="0" i="1" dirty="0">
                          <a:solidFill>
                            <a:srgbClr val="000000"/>
                          </a:solidFill>
                          <a:effectLst/>
                          <a:latin typeface="Calibri" charset="0"/>
                          <a:ea typeface="Questrial" charset="0"/>
                          <a:cs typeface="Questrial" charset="0"/>
                        </a:rPr>
                        <a:t> that people are walking on a </a:t>
                      </a:r>
                      <a:r>
                        <a:rPr lang="en-US" sz="2500" b="0" i="1" dirty="0">
                          <a:solidFill>
                            <a:srgbClr val="000000"/>
                          </a:solidFill>
                          <a:effectLst/>
                          <a:highlight>
                            <a:srgbClr val="FFFF00"/>
                          </a:highlight>
                          <a:latin typeface="Calibri" charset="0"/>
                          <a:ea typeface="Questrial" charset="0"/>
                          <a:cs typeface="Questrial" charset="0"/>
                        </a:rPr>
                        <a:t>flooded street</a:t>
                      </a:r>
                      <a:r>
                        <a:rPr lang="en-US" sz="2500" b="0" i="1" dirty="0">
                          <a:solidFill>
                            <a:srgbClr val="000000"/>
                          </a:solidFill>
                          <a:effectLst/>
                          <a:latin typeface="Calibri" charset="0"/>
                          <a:ea typeface="Questrial" charset="0"/>
                          <a:cs typeface="Questrial" charset="0"/>
                        </a:rPr>
                        <a:t>. </a:t>
                      </a:r>
                      <a:r>
                        <a:rPr lang="en-US" sz="2500" b="1" i="1" dirty="0">
                          <a:solidFill>
                            <a:srgbClr val="000000"/>
                          </a:solidFill>
                          <a:effectLst/>
                          <a:latin typeface="Calibri" charset="0"/>
                          <a:ea typeface="Questrial" charset="0"/>
                          <a:cs typeface="Questrial" charset="0"/>
                        </a:rPr>
                        <a:t>[BO] </a:t>
                      </a:r>
                      <a:r>
                        <a:rPr lang="en-US" sz="2500" b="0" i="1" dirty="0">
                          <a:solidFill>
                            <a:srgbClr val="000000"/>
                          </a:solidFill>
                          <a:effectLst/>
                          <a:latin typeface="Calibri" charset="0"/>
                          <a:ea typeface="Questrial" charset="0"/>
                          <a:cs typeface="Questrial" charset="0"/>
                        </a:rPr>
                        <a:t>There are </a:t>
                      </a:r>
                      <a:r>
                        <a:rPr lang="en-US" sz="2500" b="0" i="1" dirty="0">
                          <a:solidFill>
                            <a:srgbClr val="000000"/>
                          </a:solidFill>
                          <a:effectLst/>
                          <a:highlight>
                            <a:srgbClr val="FFFF00"/>
                          </a:highlight>
                          <a:latin typeface="Calibri" charset="0"/>
                          <a:ea typeface="Questrial" charset="0"/>
                          <a:cs typeface="Questrial" charset="0"/>
                        </a:rPr>
                        <a:t>two people</a:t>
                      </a:r>
                      <a:r>
                        <a:rPr lang="en-US" sz="2500" b="0" i="1" dirty="0">
                          <a:solidFill>
                            <a:srgbClr val="000000"/>
                          </a:solidFill>
                          <a:effectLst/>
                          <a:latin typeface="Calibri" charset="0"/>
                          <a:ea typeface="Questrial" charset="0"/>
                          <a:cs typeface="Questrial" charset="0"/>
                        </a:rPr>
                        <a:t> pushing a car that is stuck in the water and the label says “</a:t>
                      </a:r>
                      <a:r>
                        <a:rPr lang="en-US" sz="2500" b="0" i="1" dirty="0">
                          <a:solidFill>
                            <a:srgbClr val="000000"/>
                          </a:solidFill>
                          <a:effectLst/>
                          <a:highlight>
                            <a:srgbClr val="FFFF00"/>
                          </a:highlight>
                          <a:latin typeface="Calibri" charset="0"/>
                          <a:ea typeface="Questrial" charset="0"/>
                          <a:cs typeface="Questrial" charset="0"/>
                        </a:rPr>
                        <a:t>INCREASINGLY SEVERE STORMS</a:t>
                      </a:r>
                      <a:r>
                        <a:rPr lang="en-US" sz="2500" b="0" i="1" dirty="0">
                          <a:solidFill>
                            <a:srgbClr val="000000"/>
                          </a:solidFill>
                          <a:effectLst/>
                          <a:latin typeface="Calibri" charset="0"/>
                          <a:ea typeface="Questrial" charset="0"/>
                          <a:cs typeface="Questrial" charset="0"/>
                        </a:rPr>
                        <a:t>”. </a:t>
                      </a:r>
                      <a:r>
                        <a:rPr lang="en-US" sz="2500" b="1" i="1" dirty="0">
                          <a:solidFill>
                            <a:srgbClr val="000000"/>
                          </a:solidFill>
                          <a:effectLst/>
                          <a:latin typeface="Calibri" charset="0"/>
                          <a:ea typeface="Questrial" charset="0"/>
                          <a:cs typeface="Questrial" charset="0"/>
                        </a:rPr>
                        <a:t>[BO] </a:t>
                      </a:r>
                      <a:r>
                        <a:rPr lang="en-US" sz="2500" b="0" i="1" u="sng" dirty="0">
                          <a:solidFill>
                            <a:srgbClr val="000000"/>
                          </a:solidFill>
                          <a:effectLst/>
                          <a:latin typeface="Calibri" charset="0"/>
                          <a:ea typeface="Questrial" charset="0"/>
                          <a:cs typeface="Questrial" charset="0"/>
                        </a:rPr>
                        <a:t>What else do you notice? </a:t>
                      </a:r>
                      <a:r>
                        <a:rPr lang="en-US" sz="2500" b="1" i="1" dirty="0">
                          <a:solidFill>
                            <a:srgbClr val="000000"/>
                          </a:solidFill>
                          <a:effectLst/>
                          <a:latin typeface="Calibri" charset="0"/>
                          <a:ea typeface="Questrial" charset="0"/>
                          <a:cs typeface="Questrial" charset="0"/>
                        </a:rPr>
                        <a:t>[PR]</a:t>
                      </a:r>
                      <a:endParaRPr lang="en-US" sz="2500" b="1" i="1" dirty="0">
                        <a:solidFill>
                          <a:srgbClr val="000000"/>
                        </a:solidFill>
                        <a:effectLst/>
                        <a:latin typeface="Questrial" charset="0"/>
                        <a:ea typeface="Questrial" charset="0"/>
                        <a:cs typeface="Questrial" charset="0"/>
                      </a:endParaRPr>
                    </a:p>
                  </a:txBody>
                  <a:tcPr marL="68580" marR="68580" marT="0" marB="0"/>
                </a:tc>
              </a:tr>
              <a:tr h="512445">
                <a:tc>
                  <a:txBody>
                    <a:bodyPr/>
                    <a:lstStyle/>
                    <a:p>
                      <a:pPr marL="0" marR="0" indent="57150" algn="r">
                        <a:spcBef>
                          <a:spcPts val="0"/>
                        </a:spcBef>
                        <a:spcAft>
                          <a:spcPts val="0"/>
                        </a:spcAft>
                      </a:pPr>
                      <a:r>
                        <a:rPr lang="en-US" sz="1800" dirty="0">
                          <a:effectLst/>
                        </a:rPr>
                        <a:t>Student B4:</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500" i="1" u="sng" dirty="0">
                          <a:solidFill>
                            <a:srgbClr val="000000"/>
                          </a:solidFill>
                          <a:effectLst/>
                          <a:latin typeface="Calibri" charset="0"/>
                          <a:ea typeface="Questrial" charset="0"/>
                          <a:cs typeface="Questrial" charset="0"/>
                        </a:rPr>
                        <a:t>What I heard you say</a:t>
                      </a:r>
                      <a:r>
                        <a:rPr lang="en-US" sz="2500" i="1" dirty="0">
                          <a:solidFill>
                            <a:srgbClr val="000000"/>
                          </a:solidFill>
                          <a:effectLst/>
                          <a:latin typeface="Calibri" charset="0"/>
                          <a:ea typeface="Questrial" charset="0"/>
                          <a:cs typeface="Questrial" charset="0"/>
                        </a:rPr>
                        <a:t> was that there are people and cars in a </a:t>
                      </a:r>
                      <a:r>
                        <a:rPr lang="en-US" sz="2500" i="1" dirty="0">
                          <a:solidFill>
                            <a:srgbClr val="000000"/>
                          </a:solidFill>
                          <a:effectLst/>
                          <a:highlight>
                            <a:srgbClr val="FFFF00"/>
                          </a:highlight>
                          <a:latin typeface="Calibri" charset="0"/>
                          <a:ea typeface="Questrial" charset="0"/>
                          <a:cs typeface="Questrial" charset="0"/>
                        </a:rPr>
                        <a:t>flooded road</a:t>
                      </a:r>
                      <a:r>
                        <a:rPr lang="en-US" sz="2500" i="1" dirty="0">
                          <a:solidFill>
                            <a:srgbClr val="000000"/>
                          </a:solidFill>
                          <a:effectLst/>
                          <a:latin typeface="Calibri" charset="0"/>
                          <a:ea typeface="Questrial" charset="0"/>
                          <a:cs typeface="Questrial" charset="0"/>
                        </a:rPr>
                        <a:t>. </a:t>
                      </a:r>
                      <a:r>
                        <a:rPr lang="en-US" sz="2500" b="1" i="1" dirty="0">
                          <a:solidFill>
                            <a:srgbClr val="000000"/>
                          </a:solidFill>
                          <a:effectLst/>
                          <a:latin typeface="Calibri" charset="0"/>
                          <a:ea typeface="Questrial" charset="0"/>
                          <a:cs typeface="Questrial" charset="0"/>
                        </a:rPr>
                        <a:t>[PAR] </a:t>
                      </a:r>
                      <a:r>
                        <a:rPr lang="en-US" sz="2500" i="1" u="sng" dirty="0">
                          <a:solidFill>
                            <a:srgbClr val="000000"/>
                          </a:solidFill>
                          <a:effectLst/>
                          <a:latin typeface="Calibri" charset="0"/>
                          <a:ea typeface="Questrial" charset="0"/>
                          <a:cs typeface="Questrial" charset="0"/>
                        </a:rPr>
                        <a:t>I would like to add</a:t>
                      </a:r>
                      <a:r>
                        <a:rPr lang="en-US" sz="2500" i="1" dirty="0">
                          <a:solidFill>
                            <a:srgbClr val="000000"/>
                          </a:solidFill>
                          <a:effectLst/>
                          <a:latin typeface="Calibri" charset="0"/>
                          <a:ea typeface="Questrial" charset="0"/>
                          <a:cs typeface="Questrial" charset="0"/>
                        </a:rPr>
                        <a:t> that in the background you can see a part of the road that isn’t flooded. There is a car with its lights on that is driving toward the </a:t>
                      </a:r>
                      <a:r>
                        <a:rPr lang="en-US" sz="2500" i="1" dirty="0">
                          <a:solidFill>
                            <a:srgbClr val="000000"/>
                          </a:solidFill>
                          <a:effectLst/>
                          <a:highlight>
                            <a:srgbClr val="FFFF00"/>
                          </a:highlight>
                          <a:latin typeface="Calibri" charset="0"/>
                          <a:ea typeface="Questrial" charset="0"/>
                          <a:cs typeface="Questrial" charset="0"/>
                        </a:rPr>
                        <a:t>flooded area</a:t>
                      </a:r>
                      <a:r>
                        <a:rPr lang="en-US" sz="2500" i="1" dirty="0">
                          <a:solidFill>
                            <a:srgbClr val="000000"/>
                          </a:solidFill>
                          <a:effectLst/>
                          <a:latin typeface="Calibri" charset="0"/>
                          <a:ea typeface="Questrial" charset="0"/>
                          <a:cs typeface="Questrial" charset="0"/>
                        </a:rPr>
                        <a:t> and one that is driving away. </a:t>
                      </a:r>
                      <a:r>
                        <a:rPr lang="en-US" sz="2500" b="1" i="1" dirty="0">
                          <a:solidFill>
                            <a:srgbClr val="000000"/>
                          </a:solidFill>
                          <a:effectLst/>
                          <a:latin typeface="Calibri" charset="0"/>
                          <a:ea typeface="Questrial" charset="0"/>
                          <a:cs typeface="Questrial" charset="0"/>
                        </a:rPr>
                        <a:t>[BO]</a:t>
                      </a:r>
                      <a:endParaRPr lang="en-US" sz="2500" i="1" dirty="0">
                        <a:solidFill>
                          <a:srgbClr val="000000"/>
                        </a:solidFill>
                        <a:effectLst/>
                        <a:latin typeface="Questrial" charset="0"/>
                        <a:ea typeface="Questrial" charset="0"/>
                        <a:cs typeface="Questrial" charset="0"/>
                      </a:endParaRPr>
                    </a:p>
                  </a:txBody>
                  <a:tcPr marL="68580" marR="68580" marT="0" marB="0"/>
                </a:tc>
              </a:tr>
            </a:tbl>
          </a:graphicData>
        </a:graphic>
      </p:graphicFrame>
      <p:sp>
        <p:nvSpPr>
          <p:cNvPr id="18" name="Title 1"/>
          <p:cNvSpPr txBox="1">
            <a:spLocks/>
          </p:cNvSpPr>
          <p:nvPr/>
        </p:nvSpPr>
        <p:spPr>
          <a:xfrm>
            <a:off x="2954953" y="266528"/>
            <a:ext cx="7103447" cy="1318345"/>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6000" b="1" smtClean="0"/>
              <a:t>How </a:t>
            </a:r>
            <a:r>
              <a:rPr lang="en-US" sz="6000" b="1"/>
              <a:t>do noun phrases </a:t>
            </a:r>
            <a:r>
              <a:rPr lang="en-US" sz="6000" b="1" dirty="0" smtClean="0"/>
              <a:t>add details?</a:t>
            </a:r>
            <a:endParaRPr lang="en-US" sz="6000" b="1" dirty="0">
              <a:solidFill>
                <a:schemeClr val="tx1"/>
              </a:solidFill>
            </a:endParaRPr>
          </a:p>
        </p:txBody>
      </p:sp>
      <p:grpSp>
        <p:nvGrpSpPr>
          <p:cNvPr id="11" name="Group 10"/>
          <p:cNvGrpSpPr/>
          <p:nvPr/>
        </p:nvGrpSpPr>
        <p:grpSpPr>
          <a:xfrm>
            <a:off x="10323564" y="384156"/>
            <a:ext cx="1596887" cy="1173848"/>
            <a:chOff x="0" y="0"/>
            <a:chExt cx="1714500" cy="1600200"/>
          </a:xfrm>
        </p:grpSpPr>
        <p:sp>
          <p:nvSpPr>
            <p:cNvPr id="12" name="Rounded Rectangle 11"/>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Text Box 5"/>
            <p:cNvSpPr txBox="1"/>
            <p:nvPr/>
          </p:nvSpPr>
          <p:spPr>
            <a:xfrm>
              <a:off x="60762" y="195577"/>
              <a:ext cx="1605319" cy="129493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800" b="1" dirty="0">
                  <a:effectLst/>
                  <a:ea typeface="DengXian" charset="-122"/>
                  <a:cs typeface="Arial" charset="0"/>
                </a:rPr>
                <a:t>ELD</a:t>
              </a:r>
              <a:endParaRPr lang="en-US" sz="2800" dirty="0">
                <a:effectLst/>
                <a:ea typeface="DengXian" charset="-122"/>
                <a:cs typeface="Arial" charset="0"/>
              </a:endParaRPr>
            </a:p>
            <a:p>
              <a:pPr marL="0" marR="0" algn="ctr">
                <a:spcBef>
                  <a:spcPts val="0"/>
                </a:spcBef>
                <a:spcAft>
                  <a:spcPts val="0"/>
                </a:spcAft>
              </a:pPr>
              <a:r>
                <a:rPr lang="en-US" sz="2800" b="1" dirty="0">
                  <a:effectLst/>
                  <a:ea typeface="DengXian" charset="-122"/>
                  <a:cs typeface="Arial" charset="0"/>
                </a:rPr>
                <a:t>PART II</a:t>
              </a:r>
              <a:endParaRPr lang="en-US" sz="2800" dirty="0">
                <a:effectLst/>
                <a:ea typeface="DengXian" charset="-122"/>
                <a:cs typeface="Arial" charset="0"/>
              </a:endParaRPr>
            </a:p>
          </p:txBody>
        </p:sp>
      </p:grpSp>
    </p:spTree>
    <p:extLst>
      <p:ext uri="{BB962C8B-B14F-4D97-AF65-F5344CB8AC3E}">
        <p14:creationId xmlns:p14="http://schemas.microsoft.com/office/powerpoint/2010/main" val="79174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2217" y="144517"/>
            <a:ext cx="3890133" cy="3170099"/>
          </a:xfrm>
          <a:prstGeom prst="rect">
            <a:avLst/>
          </a:prstGeom>
          <a:noFill/>
        </p:spPr>
        <p:txBody>
          <a:bodyPr wrap="square" rtlCol="0">
            <a:spAutoFit/>
          </a:bodyPr>
          <a:lstStyle/>
          <a:p>
            <a:pPr algn="ctr"/>
            <a:r>
              <a:rPr lang="en-US" sz="3200" b="1" dirty="0"/>
              <a:t>Listen to the Non-Model Constructive Conversation</a:t>
            </a:r>
          </a:p>
          <a:p>
            <a:endParaRPr lang="en-US" sz="1200" dirty="0" smtClean="0"/>
          </a:p>
          <a:p>
            <a:endParaRPr lang="en-US" sz="1200" dirty="0"/>
          </a:p>
          <a:p>
            <a:endParaRPr lang="en-US" sz="1200" dirty="0" smtClean="0"/>
          </a:p>
          <a:p>
            <a:endParaRPr lang="en-US" sz="1200" dirty="0" smtClean="0"/>
          </a:p>
          <a:p>
            <a:endParaRPr lang="en-US" sz="1200" dirty="0" smtClean="0"/>
          </a:p>
          <a:p>
            <a:endParaRPr lang="en-US" sz="1200" dirty="0"/>
          </a:p>
          <a:p>
            <a:endParaRPr lang="en-US" sz="1600" dirty="0" smtClean="0"/>
          </a:p>
          <a:p>
            <a:endParaRPr lang="en-US" sz="1600" dirty="0"/>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1639" y="1812845"/>
            <a:ext cx="1109869" cy="1266073"/>
          </a:xfrm>
          <a:prstGeom prst="rect">
            <a:avLst/>
          </a:prstGeom>
        </p:spPr>
      </p:pic>
      <p:sp>
        <p:nvSpPr>
          <p:cNvPr id="5" name="TextBox 4"/>
          <p:cNvSpPr txBox="1"/>
          <p:nvPr/>
        </p:nvSpPr>
        <p:spPr>
          <a:xfrm>
            <a:off x="0" y="6395276"/>
            <a:ext cx="12192000" cy="461665"/>
          </a:xfrm>
          <a:prstGeom prst="rect">
            <a:avLst/>
          </a:prstGeom>
          <a:noFill/>
        </p:spPr>
        <p:txBody>
          <a:bodyPr wrap="square" rtlCol="0">
            <a:spAutoFit/>
          </a:bodyPr>
          <a:lstStyle/>
          <a:p>
            <a:pPr algn="ctr"/>
            <a:r>
              <a:rPr lang="en-US" sz="2400" b="1" dirty="0" smtClean="0">
                <a:solidFill>
                  <a:schemeClr val="bg1"/>
                </a:solidFill>
              </a:rPr>
              <a:t>WHAT DO YOU NOTICE IN THE VISUAL TEXT?  CITE DETAILS TO CLARIFY YOUR IDEAS.</a:t>
            </a:r>
            <a:endParaRPr lang="en-US" sz="2400" b="1" dirty="0">
              <a:solidFill>
                <a:schemeClr val="bg1"/>
              </a:solidFill>
            </a:endParaRPr>
          </a:p>
        </p:txBody>
      </p:sp>
      <p:sp>
        <p:nvSpPr>
          <p:cNvPr id="8" name="Rectangle 7"/>
          <p:cNvSpPr/>
          <p:nvPr/>
        </p:nvSpPr>
        <p:spPr>
          <a:xfrm>
            <a:off x="350796" y="3314616"/>
            <a:ext cx="4131556" cy="284496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lvl="1" indent="-457200">
              <a:buFont typeface="Arial" charset="0"/>
              <a:buChar char="•"/>
            </a:pPr>
            <a:r>
              <a:rPr lang="en-US" sz="2800" dirty="0"/>
              <a:t>Use your </a:t>
            </a:r>
            <a:r>
              <a:rPr lang="en-US" sz="2800" b="1" dirty="0"/>
              <a:t>think time </a:t>
            </a:r>
            <a:r>
              <a:rPr lang="en-US" sz="2800" dirty="0"/>
              <a:t>to study the visual text. </a:t>
            </a:r>
          </a:p>
          <a:p>
            <a:pPr algn="ctr"/>
            <a:endParaRPr lang="en-US" sz="2800" b="1" u="sng" dirty="0" smtClean="0"/>
          </a:p>
          <a:p>
            <a:pPr marL="457200" indent="-457200">
              <a:buFont typeface="Arial" charset="0"/>
              <a:buChar char="•"/>
            </a:pP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7" name="Gr4L5NonMode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79200" y="5346778"/>
            <a:ext cx="812800" cy="812800"/>
          </a:xfrm>
          <a:prstGeom prst="rect">
            <a:avLst/>
          </a:prstGeom>
        </p:spPr>
      </p:pic>
      <p:pic>
        <p:nvPicPr>
          <p:cNvPr id="10" name="Picture 9" descr="/Users/mmed/Google Drive/SS2.0/Grade5/Gr5Resources (1)/Gr5TecherVisualTextGlobalWarming.pdf"/>
          <p:cNvPicPr/>
          <p:nvPr/>
        </p:nvPicPr>
        <p:blipFill>
          <a:blip r:embed="rId9">
            <a:extLst>
              <a:ext uri="{28A0092B-C50C-407E-A947-70E740481C1C}">
                <a14:useLocalDpi xmlns:a14="http://schemas.microsoft.com/office/drawing/2010/main" val="0"/>
              </a:ext>
            </a:extLst>
          </a:blip>
          <a:srcRect/>
          <a:stretch>
            <a:fillRect/>
          </a:stretch>
        </p:blipFill>
        <p:spPr bwMode="auto">
          <a:xfrm>
            <a:off x="4679576" y="247005"/>
            <a:ext cx="7318715" cy="6083508"/>
          </a:xfrm>
          <a:prstGeom prst="rect">
            <a:avLst/>
          </a:prstGeom>
          <a:solidFill>
            <a:schemeClr val="bg1"/>
          </a:solidFill>
          <a:ln w="15875">
            <a:solidFill>
              <a:schemeClr val="tx1"/>
            </a:solidFill>
          </a:ln>
        </p:spPr>
      </p:pic>
      <p:pic>
        <p:nvPicPr>
          <p:cNvPr id="2" name="SS2.0Gr5L5NonModel">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972800" y="5226420"/>
            <a:ext cx="812800" cy="812800"/>
          </a:xfrm>
          <a:prstGeom prst="rect">
            <a:avLst/>
          </a:prstGeom>
        </p:spPr>
      </p:pic>
    </p:spTree>
    <p:extLst>
      <p:ext uri="{BB962C8B-B14F-4D97-AF65-F5344CB8AC3E}">
        <p14:creationId xmlns:p14="http://schemas.microsoft.com/office/powerpoint/2010/main" val="186619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7"/>
                </p:tgtEl>
              </p:cMediaNode>
            </p:audi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0039"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6557" y="6442392"/>
            <a:ext cx="8069580" cy="830997"/>
          </a:xfrm>
          <a:prstGeom prst="rect">
            <a:avLst/>
          </a:prstGeom>
          <a:noFill/>
        </p:spPr>
        <p:txBody>
          <a:bodyPr wrap="square" rtlCol="0">
            <a:spAutoFit/>
          </a:bodyPr>
          <a:lstStyle/>
          <a:p>
            <a:pPr algn="ctr"/>
            <a:r>
              <a:rPr lang="en-US" sz="2400" b="1" dirty="0" smtClean="0">
                <a:solidFill>
                  <a:schemeClr val="bg1"/>
                </a:solidFill>
              </a:rPr>
              <a:t>DEBRIEF THE NON-MODEL CONSTRUCTIVE CONVERSATION</a:t>
            </a:r>
            <a:endParaRPr lang="en-US" sz="2400" dirty="0">
              <a:solidFill>
                <a:schemeClr val="bg1"/>
              </a:solidFill>
            </a:endParaRPr>
          </a:p>
          <a:p>
            <a:pPr algn="ctr"/>
            <a:endParaRPr lang="en-US" sz="2400" dirty="0">
              <a:solidFill>
                <a:schemeClr val="bg1"/>
              </a:solidFill>
            </a:endParaRPr>
          </a:p>
        </p:txBody>
      </p:sp>
      <p:grpSp>
        <p:nvGrpSpPr>
          <p:cNvPr id="8" name="Group 7"/>
          <p:cNvGrpSpPr/>
          <p:nvPr/>
        </p:nvGrpSpPr>
        <p:grpSpPr>
          <a:xfrm>
            <a:off x="1358905" y="1016996"/>
            <a:ext cx="1523392" cy="1616294"/>
            <a:chOff x="587828" y="4231661"/>
            <a:chExt cx="1847691" cy="2190026"/>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0" name="TextBox 9"/>
            <p:cNvSpPr txBox="1"/>
            <p:nvPr/>
          </p:nvSpPr>
          <p:spPr>
            <a:xfrm>
              <a:off x="637394" y="5921254"/>
              <a:ext cx="1769190" cy="500433"/>
            </a:xfrm>
            <a:prstGeom prst="rect">
              <a:avLst/>
            </a:prstGeom>
            <a:noFill/>
          </p:spPr>
          <p:txBody>
            <a:bodyPr wrap="none" rtlCol="0">
              <a:spAutoFit/>
            </a:bodyPr>
            <a:lstStyle/>
            <a:p>
              <a:pPr algn="ctr"/>
              <a:r>
                <a:rPr lang="en-US" b="1" dirty="0" smtClean="0"/>
                <a:t>TURN &amp; TALK</a:t>
              </a:r>
              <a:endParaRPr lang="en-US" b="1" dirty="0"/>
            </a:p>
          </p:txBody>
        </p:sp>
      </p:grpSp>
      <p:sp>
        <p:nvSpPr>
          <p:cNvPr id="11" name="Title 3"/>
          <p:cNvSpPr txBox="1">
            <a:spLocks/>
          </p:cNvSpPr>
          <p:nvPr/>
        </p:nvSpPr>
        <p:spPr>
          <a:xfrm>
            <a:off x="290576" y="2742390"/>
            <a:ext cx="3450151" cy="314284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200" b="1" dirty="0" smtClean="0"/>
              <a:t>What makes this a Non-Model Conversation? </a:t>
            </a:r>
            <a:br>
              <a:rPr lang="en-US" sz="3200" b="1" dirty="0" smtClean="0"/>
            </a:br>
            <a:r>
              <a:rPr lang="en-US" sz="2000" b="1" dirty="0" smtClean="0"/>
              <a:t/>
            </a:r>
            <a:br>
              <a:rPr lang="en-US" sz="2000" b="1" dirty="0" smtClean="0"/>
            </a:br>
            <a:r>
              <a:rPr lang="en-US" sz="3200" b="1" dirty="0" smtClean="0"/>
              <a:t>How would you improve this Non-Model?</a:t>
            </a:r>
            <a:endParaRPr lang="en-US" sz="3200" b="1" dirty="0"/>
          </a:p>
        </p:txBody>
      </p:sp>
      <p:graphicFrame>
        <p:nvGraphicFramePr>
          <p:cNvPr id="13" name="Table 12"/>
          <p:cNvGraphicFramePr>
            <a:graphicFrameLocks noGrp="1"/>
          </p:cNvGraphicFramePr>
          <p:nvPr>
            <p:extLst>
              <p:ext uri="{D42A27DB-BD31-4B8C-83A1-F6EECF244321}">
                <p14:modId xmlns:p14="http://schemas.microsoft.com/office/powerpoint/2010/main" val="1277581410"/>
              </p:ext>
            </p:extLst>
          </p:nvPr>
        </p:nvGraphicFramePr>
        <p:xfrm>
          <a:off x="3840480" y="349621"/>
          <a:ext cx="8014132" cy="5708176"/>
        </p:xfrm>
        <a:graphic>
          <a:graphicData uri="http://schemas.openxmlformats.org/drawingml/2006/table">
            <a:tbl>
              <a:tblPr firstRow="1" firstCol="1" bandRow="1">
                <a:tableStyleId>{D7AC3CCA-C797-4891-BE02-D94E43425B78}</a:tableStyleId>
              </a:tblPr>
              <a:tblGrid>
                <a:gridCol w="1009274"/>
                <a:gridCol w="7004858"/>
              </a:tblGrid>
              <a:tr h="637371">
                <a:tc>
                  <a:txBody>
                    <a:bodyPr/>
                    <a:lstStyle/>
                    <a:p>
                      <a:pPr marL="0" marR="0" algn="r">
                        <a:spcBef>
                          <a:spcPts val="0"/>
                        </a:spcBef>
                        <a:spcAft>
                          <a:spcPts val="0"/>
                        </a:spcAft>
                      </a:pPr>
                      <a:r>
                        <a:rPr lang="en-US" sz="1800" dirty="0">
                          <a:effectLst/>
                        </a:rPr>
                        <a:t>Student A1:</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500" b="0" i="1" dirty="0">
                          <a:effectLst/>
                        </a:rPr>
                        <a:t> There is a refinery with black smoke in one image. </a:t>
                      </a:r>
                      <a:endParaRPr lang="en-US" sz="2500" b="0" i="1" dirty="0">
                        <a:effectLst/>
                        <a:latin typeface="Avenir Next" charset="0"/>
                        <a:ea typeface="Calibri" charset="0"/>
                        <a:cs typeface="Arial" charset="0"/>
                      </a:endParaRPr>
                    </a:p>
                  </a:txBody>
                  <a:tcPr marL="68580" marR="68580" marT="0" marB="0"/>
                </a:tc>
              </a:tr>
              <a:tr h="789673">
                <a:tc>
                  <a:txBody>
                    <a:bodyPr/>
                    <a:lstStyle/>
                    <a:p>
                      <a:pPr marL="0" marR="0" algn="r">
                        <a:spcBef>
                          <a:spcPts val="0"/>
                        </a:spcBef>
                        <a:spcAft>
                          <a:spcPts val="0"/>
                        </a:spcAft>
                      </a:pPr>
                      <a:r>
                        <a:rPr lang="en-US" sz="1800" dirty="0">
                          <a:effectLst/>
                        </a:rPr>
                        <a:t>Student B1:</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500" b="0" i="1" dirty="0">
                          <a:effectLst/>
                        </a:rPr>
                        <a:t>I notice a title that says “CAUSES AND EFFECTS OF GREENHOUSE GAS”. What do you notice?</a:t>
                      </a:r>
                      <a:endParaRPr lang="en-US" sz="2500" b="0" i="1" dirty="0">
                        <a:effectLst/>
                        <a:latin typeface="Avenir Next" charset="0"/>
                        <a:ea typeface="Calibri" charset="0"/>
                        <a:cs typeface="Arial" charset="0"/>
                      </a:endParaRPr>
                    </a:p>
                  </a:txBody>
                  <a:tcPr marL="68580" marR="68580" marT="0" marB="0"/>
                </a:tc>
              </a:tr>
              <a:tr h="637371">
                <a:tc>
                  <a:txBody>
                    <a:bodyPr/>
                    <a:lstStyle/>
                    <a:p>
                      <a:pPr marL="0" marR="0" algn="r">
                        <a:spcBef>
                          <a:spcPts val="0"/>
                        </a:spcBef>
                        <a:spcAft>
                          <a:spcPts val="0"/>
                        </a:spcAft>
                      </a:pPr>
                      <a:r>
                        <a:rPr lang="en-US" sz="1800" dirty="0">
                          <a:effectLst/>
                        </a:rPr>
                        <a:t>Student A2:</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500" b="0" i="1" dirty="0">
                          <a:effectLst/>
                        </a:rPr>
                        <a:t>I think this is about pollution. What do you think? </a:t>
                      </a:r>
                      <a:endParaRPr lang="en-US" sz="2500" b="0" i="1" dirty="0">
                        <a:effectLst/>
                        <a:latin typeface="Avenir Next" charset="0"/>
                        <a:ea typeface="Calibri" charset="0"/>
                        <a:cs typeface="Arial" charset="0"/>
                      </a:endParaRPr>
                    </a:p>
                  </a:txBody>
                  <a:tcPr marL="68580" marR="68580" marT="0" marB="0"/>
                </a:tc>
              </a:tr>
              <a:tr h="789673">
                <a:tc>
                  <a:txBody>
                    <a:bodyPr/>
                    <a:lstStyle/>
                    <a:p>
                      <a:pPr marL="0" marR="0" algn="r">
                        <a:spcBef>
                          <a:spcPts val="0"/>
                        </a:spcBef>
                        <a:spcAft>
                          <a:spcPts val="0"/>
                        </a:spcAft>
                      </a:pPr>
                      <a:r>
                        <a:rPr lang="en-US" sz="1800" dirty="0">
                          <a:effectLst/>
                        </a:rPr>
                        <a:t>Student B2:</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500" b="0" i="1" dirty="0">
                          <a:effectLst/>
                        </a:rPr>
                        <a:t>I agree with you. I notice plastic water bottles in the rocks. What do you think?</a:t>
                      </a:r>
                      <a:endParaRPr lang="en-US" sz="2500" b="0" i="1" dirty="0">
                        <a:effectLst/>
                        <a:latin typeface="Avenir Next" charset="0"/>
                        <a:ea typeface="Calibri" charset="0"/>
                        <a:cs typeface="Arial" charset="0"/>
                      </a:endParaRPr>
                    </a:p>
                  </a:txBody>
                  <a:tcPr marL="68580" marR="68580" marT="0" marB="0"/>
                </a:tc>
              </a:tr>
              <a:tr h="789673">
                <a:tc>
                  <a:txBody>
                    <a:bodyPr/>
                    <a:lstStyle/>
                    <a:p>
                      <a:pPr marL="0" marR="0" algn="r">
                        <a:spcBef>
                          <a:spcPts val="0"/>
                        </a:spcBef>
                        <a:spcAft>
                          <a:spcPts val="0"/>
                        </a:spcAft>
                      </a:pPr>
                      <a:r>
                        <a:rPr lang="en-US" sz="1800" dirty="0">
                          <a:effectLst/>
                        </a:rPr>
                        <a:t>Student A3:</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500" b="0" i="1" dirty="0">
                          <a:effectLst/>
                        </a:rPr>
                        <a:t>I think some of the pictures have a purple and the others have a red border. What else can you add?</a:t>
                      </a:r>
                      <a:endParaRPr lang="en-US" sz="2500" b="0" i="1" dirty="0">
                        <a:effectLst/>
                        <a:latin typeface="Avenir Next" charset="0"/>
                        <a:ea typeface="Calibri" charset="0"/>
                        <a:cs typeface="Arial" charset="0"/>
                      </a:endParaRPr>
                    </a:p>
                  </a:txBody>
                  <a:tcPr marL="68580" marR="68580" marT="0" marB="0"/>
                </a:tc>
              </a:tr>
              <a:tr h="637371">
                <a:tc>
                  <a:txBody>
                    <a:bodyPr/>
                    <a:lstStyle/>
                    <a:p>
                      <a:pPr marL="0" marR="0" algn="r">
                        <a:spcBef>
                          <a:spcPts val="0"/>
                        </a:spcBef>
                        <a:spcAft>
                          <a:spcPts val="0"/>
                        </a:spcAft>
                      </a:pPr>
                      <a:r>
                        <a:rPr lang="en-US" sz="1800" dirty="0">
                          <a:effectLst/>
                        </a:rPr>
                        <a:t>Student B3:</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500" b="0" i="1" dirty="0">
                          <a:effectLst/>
                        </a:rPr>
                        <a:t>Did you know the title has red and purple, too?</a:t>
                      </a:r>
                      <a:endParaRPr lang="en-US" sz="2500" b="0" i="1" dirty="0">
                        <a:effectLst/>
                        <a:latin typeface="Avenir Next" charset="0"/>
                        <a:ea typeface="Calibri" charset="0"/>
                        <a:cs typeface="Arial" charset="0"/>
                      </a:endParaRPr>
                    </a:p>
                  </a:txBody>
                  <a:tcPr marL="68580" marR="68580" marT="0" marB="0"/>
                </a:tc>
              </a:tr>
              <a:tr h="789673">
                <a:tc>
                  <a:txBody>
                    <a:bodyPr/>
                    <a:lstStyle/>
                    <a:p>
                      <a:pPr marL="0" marR="0" algn="r">
                        <a:spcBef>
                          <a:spcPts val="0"/>
                        </a:spcBef>
                        <a:spcAft>
                          <a:spcPts val="0"/>
                        </a:spcAft>
                      </a:pPr>
                      <a:r>
                        <a:rPr lang="en-US" sz="1800" dirty="0">
                          <a:effectLst/>
                        </a:rPr>
                        <a:t>Student A4:</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500" b="0" i="1" dirty="0">
                          <a:effectLst/>
                        </a:rPr>
                        <a:t>I notice the picture of the polar bear has a red border. The polar bear is standing on a tiny piece ice. </a:t>
                      </a:r>
                      <a:endParaRPr lang="en-US" sz="2500" b="0" i="1" dirty="0">
                        <a:effectLst/>
                        <a:latin typeface="Avenir Next" charset="0"/>
                        <a:ea typeface="Calibri" charset="0"/>
                        <a:cs typeface="Arial" charset="0"/>
                      </a:endParaRPr>
                    </a:p>
                  </a:txBody>
                  <a:tcPr marL="68580" marR="68580" marT="0" marB="0"/>
                </a:tc>
              </a:tr>
              <a:tr h="637371">
                <a:tc>
                  <a:txBody>
                    <a:bodyPr/>
                    <a:lstStyle/>
                    <a:p>
                      <a:pPr marL="0" marR="0" indent="57150" algn="r">
                        <a:spcBef>
                          <a:spcPts val="0"/>
                        </a:spcBef>
                        <a:spcAft>
                          <a:spcPts val="0"/>
                        </a:spcAft>
                      </a:pPr>
                      <a:r>
                        <a:rPr lang="en-US" sz="1800" dirty="0">
                          <a:effectLst/>
                        </a:rPr>
                        <a:t>Student B4:</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500" b="0" i="1" dirty="0">
                          <a:effectLst/>
                        </a:rPr>
                        <a:t>No turn taken.</a:t>
                      </a:r>
                      <a:endParaRPr lang="en-US" sz="2500" b="0"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75219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6557" y="6442392"/>
            <a:ext cx="8069580" cy="830997"/>
          </a:xfrm>
          <a:prstGeom prst="rect">
            <a:avLst/>
          </a:prstGeom>
          <a:noFill/>
        </p:spPr>
        <p:txBody>
          <a:bodyPr wrap="square" rtlCol="0">
            <a:spAutoFit/>
          </a:bodyPr>
          <a:lstStyle/>
          <a:p>
            <a:pPr algn="ctr"/>
            <a:r>
              <a:rPr lang="en-US" sz="2400" b="1" dirty="0" smtClean="0">
                <a:solidFill>
                  <a:schemeClr val="bg1"/>
                </a:solidFill>
              </a:rPr>
              <a:t>DEBRIEF THE NON-MODEL CONSTRUCTIVE CONVERSATION</a:t>
            </a:r>
            <a:endParaRPr lang="en-US" sz="2400" dirty="0">
              <a:solidFill>
                <a:schemeClr val="bg1"/>
              </a:solidFill>
            </a:endParaRPr>
          </a:p>
          <a:p>
            <a:pPr algn="ctr"/>
            <a:endParaRPr lang="en-US" sz="2400" dirty="0">
              <a:solidFill>
                <a:schemeClr val="bg1"/>
              </a:solidFill>
            </a:endParaRPr>
          </a:p>
        </p:txBody>
      </p:sp>
      <p:grpSp>
        <p:nvGrpSpPr>
          <p:cNvPr id="8" name="Group 7"/>
          <p:cNvGrpSpPr/>
          <p:nvPr/>
        </p:nvGrpSpPr>
        <p:grpSpPr>
          <a:xfrm>
            <a:off x="1144350" y="1010821"/>
            <a:ext cx="1523392" cy="1519538"/>
            <a:chOff x="587828" y="4231661"/>
            <a:chExt cx="1847691" cy="2058925"/>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0" name="TextBox 9"/>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2" name="Title 3"/>
          <p:cNvSpPr txBox="1">
            <a:spLocks/>
          </p:cNvSpPr>
          <p:nvPr/>
        </p:nvSpPr>
        <p:spPr>
          <a:xfrm>
            <a:off x="290575" y="2914954"/>
            <a:ext cx="3549905" cy="314284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200" b="1" dirty="0" smtClean="0"/>
              <a:t>How can you expand noun phrases to add details?</a:t>
            </a:r>
            <a:br>
              <a:rPr lang="en-US" sz="3200" b="1" dirty="0" smtClean="0"/>
            </a:br>
            <a:r>
              <a:rPr lang="en-US" sz="2000" b="1" dirty="0" smtClean="0"/>
              <a:t/>
            </a:r>
            <a:br>
              <a:rPr lang="en-US" sz="2000" b="1" dirty="0" smtClean="0"/>
            </a:br>
            <a:r>
              <a:rPr lang="en-US" sz="3200" b="1" dirty="0" smtClean="0"/>
              <a:t>What adjectives or other details  would you add to CLARIFY ideas?</a:t>
            </a:r>
            <a:endParaRPr lang="en-US" sz="3200" b="1" dirty="0"/>
          </a:p>
        </p:txBody>
      </p:sp>
      <p:graphicFrame>
        <p:nvGraphicFramePr>
          <p:cNvPr id="6" name="Table 5"/>
          <p:cNvGraphicFramePr>
            <a:graphicFrameLocks noGrp="1"/>
          </p:cNvGraphicFramePr>
          <p:nvPr>
            <p:extLst>
              <p:ext uri="{D42A27DB-BD31-4B8C-83A1-F6EECF244321}">
                <p14:modId xmlns:p14="http://schemas.microsoft.com/office/powerpoint/2010/main" val="566957518"/>
              </p:ext>
            </p:extLst>
          </p:nvPr>
        </p:nvGraphicFramePr>
        <p:xfrm>
          <a:off x="3840480" y="349621"/>
          <a:ext cx="8014132" cy="5708176"/>
        </p:xfrm>
        <a:graphic>
          <a:graphicData uri="http://schemas.openxmlformats.org/drawingml/2006/table">
            <a:tbl>
              <a:tblPr firstRow="1" firstCol="1" bandRow="1">
                <a:tableStyleId>{D7AC3CCA-C797-4891-BE02-D94E43425B78}</a:tableStyleId>
              </a:tblPr>
              <a:tblGrid>
                <a:gridCol w="1009274"/>
                <a:gridCol w="7004858"/>
              </a:tblGrid>
              <a:tr h="637371">
                <a:tc>
                  <a:txBody>
                    <a:bodyPr/>
                    <a:lstStyle/>
                    <a:p>
                      <a:pPr marL="0" marR="0" algn="r">
                        <a:spcBef>
                          <a:spcPts val="0"/>
                        </a:spcBef>
                        <a:spcAft>
                          <a:spcPts val="0"/>
                        </a:spcAft>
                      </a:pPr>
                      <a:r>
                        <a:rPr lang="en-US" sz="1800" dirty="0">
                          <a:effectLst/>
                        </a:rPr>
                        <a:t>Student A1:</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500" b="0" i="1" dirty="0">
                          <a:effectLst/>
                        </a:rPr>
                        <a:t> There is a refinery with black smoke in one image. </a:t>
                      </a:r>
                      <a:endParaRPr lang="en-US" sz="2500" b="0" i="1" dirty="0">
                        <a:effectLst/>
                        <a:latin typeface="Avenir Next" charset="0"/>
                        <a:ea typeface="Calibri" charset="0"/>
                        <a:cs typeface="Arial" charset="0"/>
                      </a:endParaRPr>
                    </a:p>
                  </a:txBody>
                  <a:tcPr marL="68580" marR="68580" marT="0" marB="0"/>
                </a:tc>
              </a:tr>
              <a:tr h="789673">
                <a:tc>
                  <a:txBody>
                    <a:bodyPr/>
                    <a:lstStyle/>
                    <a:p>
                      <a:pPr marL="0" marR="0" algn="r">
                        <a:spcBef>
                          <a:spcPts val="0"/>
                        </a:spcBef>
                        <a:spcAft>
                          <a:spcPts val="0"/>
                        </a:spcAft>
                      </a:pPr>
                      <a:r>
                        <a:rPr lang="en-US" sz="1800" dirty="0">
                          <a:effectLst/>
                        </a:rPr>
                        <a:t>Student B1:</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500" b="0" i="1" dirty="0">
                          <a:effectLst/>
                        </a:rPr>
                        <a:t>I notice a title that says “CAUSES AND EFFECTS OF GREENHOUSE GAS”. What do you notice?</a:t>
                      </a:r>
                      <a:endParaRPr lang="en-US" sz="2500" b="0" i="1" dirty="0">
                        <a:effectLst/>
                        <a:latin typeface="Avenir Next" charset="0"/>
                        <a:ea typeface="Calibri" charset="0"/>
                        <a:cs typeface="Arial" charset="0"/>
                      </a:endParaRPr>
                    </a:p>
                  </a:txBody>
                  <a:tcPr marL="68580" marR="68580" marT="0" marB="0"/>
                </a:tc>
              </a:tr>
              <a:tr h="637371">
                <a:tc>
                  <a:txBody>
                    <a:bodyPr/>
                    <a:lstStyle/>
                    <a:p>
                      <a:pPr marL="0" marR="0" algn="r">
                        <a:spcBef>
                          <a:spcPts val="0"/>
                        </a:spcBef>
                        <a:spcAft>
                          <a:spcPts val="0"/>
                        </a:spcAft>
                      </a:pPr>
                      <a:r>
                        <a:rPr lang="en-US" sz="1800" dirty="0">
                          <a:effectLst/>
                        </a:rPr>
                        <a:t>Student A2:</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500" b="0" i="1" dirty="0">
                          <a:effectLst/>
                        </a:rPr>
                        <a:t>I think this is about pollution. What do you think? </a:t>
                      </a:r>
                      <a:endParaRPr lang="en-US" sz="2500" b="0" i="1" dirty="0">
                        <a:effectLst/>
                        <a:latin typeface="Avenir Next" charset="0"/>
                        <a:ea typeface="Calibri" charset="0"/>
                        <a:cs typeface="Arial" charset="0"/>
                      </a:endParaRPr>
                    </a:p>
                  </a:txBody>
                  <a:tcPr marL="68580" marR="68580" marT="0" marB="0"/>
                </a:tc>
              </a:tr>
              <a:tr h="789673">
                <a:tc>
                  <a:txBody>
                    <a:bodyPr/>
                    <a:lstStyle/>
                    <a:p>
                      <a:pPr marL="0" marR="0" algn="r">
                        <a:spcBef>
                          <a:spcPts val="0"/>
                        </a:spcBef>
                        <a:spcAft>
                          <a:spcPts val="0"/>
                        </a:spcAft>
                      </a:pPr>
                      <a:r>
                        <a:rPr lang="en-US" sz="1800" dirty="0">
                          <a:effectLst/>
                        </a:rPr>
                        <a:t>Student B2:</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500" b="0" i="1" dirty="0">
                          <a:effectLst/>
                        </a:rPr>
                        <a:t>I agree with you. I notice plastic water bottles in the rocks. What do you think?</a:t>
                      </a:r>
                      <a:endParaRPr lang="en-US" sz="2500" b="0" i="1" dirty="0">
                        <a:effectLst/>
                        <a:latin typeface="Avenir Next" charset="0"/>
                        <a:ea typeface="Calibri" charset="0"/>
                        <a:cs typeface="Arial" charset="0"/>
                      </a:endParaRPr>
                    </a:p>
                  </a:txBody>
                  <a:tcPr marL="68580" marR="68580" marT="0" marB="0"/>
                </a:tc>
              </a:tr>
              <a:tr h="789673">
                <a:tc>
                  <a:txBody>
                    <a:bodyPr/>
                    <a:lstStyle/>
                    <a:p>
                      <a:pPr marL="0" marR="0" algn="r">
                        <a:spcBef>
                          <a:spcPts val="0"/>
                        </a:spcBef>
                        <a:spcAft>
                          <a:spcPts val="0"/>
                        </a:spcAft>
                      </a:pPr>
                      <a:r>
                        <a:rPr lang="en-US" sz="1800" dirty="0">
                          <a:effectLst/>
                        </a:rPr>
                        <a:t>Student A3:</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500" b="0" i="1" dirty="0">
                          <a:effectLst/>
                        </a:rPr>
                        <a:t>I think some of the pictures have a purple and the others have a red border. What else can you add?</a:t>
                      </a:r>
                      <a:endParaRPr lang="en-US" sz="2500" b="0" i="1" dirty="0">
                        <a:effectLst/>
                        <a:latin typeface="Avenir Next" charset="0"/>
                        <a:ea typeface="Calibri" charset="0"/>
                        <a:cs typeface="Arial" charset="0"/>
                      </a:endParaRPr>
                    </a:p>
                  </a:txBody>
                  <a:tcPr marL="68580" marR="68580" marT="0" marB="0"/>
                </a:tc>
              </a:tr>
              <a:tr h="637371">
                <a:tc>
                  <a:txBody>
                    <a:bodyPr/>
                    <a:lstStyle/>
                    <a:p>
                      <a:pPr marL="0" marR="0" algn="r">
                        <a:spcBef>
                          <a:spcPts val="0"/>
                        </a:spcBef>
                        <a:spcAft>
                          <a:spcPts val="0"/>
                        </a:spcAft>
                      </a:pPr>
                      <a:r>
                        <a:rPr lang="en-US" sz="1800" dirty="0">
                          <a:effectLst/>
                        </a:rPr>
                        <a:t>Student B3:</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500" b="0" i="1" dirty="0">
                          <a:effectLst/>
                        </a:rPr>
                        <a:t>Did you know the title has red and purple, too?</a:t>
                      </a:r>
                      <a:endParaRPr lang="en-US" sz="2500" b="0" i="1" dirty="0">
                        <a:effectLst/>
                        <a:latin typeface="Avenir Next" charset="0"/>
                        <a:ea typeface="Calibri" charset="0"/>
                        <a:cs typeface="Arial" charset="0"/>
                      </a:endParaRPr>
                    </a:p>
                  </a:txBody>
                  <a:tcPr marL="68580" marR="68580" marT="0" marB="0"/>
                </a:tc>
              </a:tr>
              <a:tr h="789673">
                <a:tc>
                  <a:txBody>
                    <a:bodyPr/>
                    <a:lstStyle/>
                    <a:p>
                      <a:pPr marL="0" marR="0" algn="r">
                        <a:spcBef>
                          <a:spcPts val="0"/>
                        </a:spcBef>
                        <a:spcAft>
                          <a:spcPts val="0"/>
                        </a:spcAft>
                      </a:pPr>
                      <a:r>
                        <a:rPr lang="en-US" sz="1800" dirty="0">
                          <a:effectLst/>
                        </a:rPr>
                        <a:t>Student A4:</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500" b="0" i="1" dirty="0">
                          <a:effectLst/>
                        </a:rPr>
                        <a:t>I notice the picture of the polar bear has a red border. The polar bear is standing on a tiny piece ice. </a:t>
                      </a:r>
                      <a:endParaRPr lang="en-US" sz="2500" b="0" i="1" dirty="0">
                        <a:effectLst/>
                        <a:latin typeface="Avenir Next" charset="0"/>
                        <a:ea typeface="Calibri" charset="0"/>
                        <a:cs typeface="Arial" charset="0"/>
                      </a:endParaRPr>
                    </a:p>
                  </a:txBody>
                  <a:tcPr marL="68580" marR="68580" marT="0" marB="0"/>
                </a:tc>
              </a:tr>
              <a:tr h="637371">
                <a:tc>
                  <a:txBody>
                    <a:bodyPr/>
                    <a:lstStyle/>
                    <a:p>
                      <a:pPr marL="0" marR="0" indent="57150" algn="r">
                        <a:spcBef>
                          <a:spcPts val="0"/>
                        </a:spcBef>
                        <a:spcAft>
                          <a:spcPts val="0"/>
                        </a:spcAft>
                      </a:pPr>
                      <a:r>
                        <a:rPr lang="en-US" sz="1800" dirty="0">
                          <a:effectLst/>
                        </a:rPr>
                        <a:t>Student B4:</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500" b="0" i="1" dirty="0">
                          <a:effectLst/>
                        </a:rPr>
                        <a:t>No turn taken.</a:t>
                      </a:r>
                      <a:endParaRPr lang="en-US" sz="2500" b="0"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192041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7566212" y="223132"/>
            <a:ext cx="4504093" cy="600085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68018" y="1412224"/>
            <a:ext cx="7398194" cy="5386090"/>
          </a:xfrm>
          <a:prstGeom prst="rect">
            <a:avLst/>
          </a:prstGeom>
          <a:noFill/>
        </p:spPr>
        <p:txBody>
          <a:bodyPr wrap="square" rtlCol="0">
            <a:spAutoFit/>
          </a:bodyPr>
          <a:lstStyle/>
          <a:p>
            <a:pPr marL="285750" indent="-285750">
              <a:buFont typeface="Arial" charset="0"/>
              <a:buChar char="•"/>
            </a:pPr>
            <a:endParaRPr lang="en-US" sz="800" dirty="0" smtClean="0"/>
          </a:p>
          <a:p>
            <a:pPr marL="285750" indent="-285750">
              <a:buFont typeface="Arial" charset="0"/>
              <a:buChar char="•"/>
            </a:pPr>
            <a:r>
              <a:rPr lang="en-US" sz="2400" dirty="0" smtClean="0"/>
              <a:t>Form groups of four</a:t>
            </a:r>
          </a:p>
          <a:p>
            <a:pPr marL="285750" indent="-285750">
              <a:buFont typeface="Arial" charset="0"/>
              <a:buChar char="•"/>
            </a:pPr>
            <a:endParaRPr lang="en-US" sz="800" dirty="0" smtClean="0"/>
          </a:p>
          <a:p>
            <a:pPr marL="285750" indent="-285750">
              <a:buFont typeface="Arial" charset="0"/>
              <a:buChar char="•"/>
            </a:pPr>
            <a:r>
              <a:rPr lang="en-US" sz="2400" dirty="0" smtClean="0"/>
              <a:t>Each of you needs to have one card for your initial idea and 3 cards to cite details as you follow the Conversation Pattern</a:t>
            </a:r>
          </a:p>
          <a:p>
            <a:pPr marL="285750" indent="-285750">
              <a:buFont typeface="Arial" charset="0"/>
              <a:buChar char="•"/>
            </a:pPr>
            <a:endParaRPr lang="en-US" sz="2400" dirty="0"/>
          </a:p>
          <a:p>
            <a:pPr marL="285750" indent="-285750">
              <a:buFont typeface="Arial" charset="0"/>
              <a:buChar char="•"/>
            </a:pPr>
            <a:endParaRPr lang="en-US" sz="2400" dirty="0" smtClean="0"/>
          </a:p>
          <a:p>
            <a:pPr marL="285750" indent="-285750">
              <a:buFont typeface="Arial" charset="0"/>
              <a:buChar char="•"/>
            </a:pPr>
            <a:endParaRPr lang="en-US" sz="2400" dirty="0" smtClean="0"/>
          </a:p>
          <a:p>
            <a:pPr marL="285750" indent="-285750">
              <a:buFont typeface="Arial" charset="0"/>
              <a:buChar char="•"/>
            </a:pPr>
            <a:endParaRPr lang="en-US" sz="800" dirty="0" smtClean="0"/>
          </a:p>
          <a:p>
            <a:pPr marL="285750" indent="-285750">
              <a:buFont typeface="Arial" charset="0"/>
              <a:buChar char="•"/>
            </a:pPr>
            <a:r>
              <a:rPr lang="en-US" sz="2400" dirty="0" smtClean="0"/>
              <a:t>Take turns sharing in round robin fashion until all cards have been played</a:t>
            </a:r>
          </a:p>
          <a:p>
            <a:pPr marL="285750" indent="-285750">
              <a:buFont typeface="Arial" charset="0"/>
              <a:buChar char="•"/>
            </a:pPr>
            <a:endParaRPr lang="en-US" sz="800" dirty="0"/>
          </a:p>
          <a:p>
            <a:pPr marL="285750" indent="-285750">
              <a:buFont typeface="Arial" charset="0"/>
              <a:buChar char="•"/>
            </a:pPr>
            <a:r>
              <a:rPr lang="en-US" sz="2400" dirty="0" smtClean="0"/>
              <a:t>Remember to </a:t>
            </a:r>
            <a:r>
              <a:rPr lang="en-US" sz="2400" dirty="0"/>
              <a:t>follow our </a:t>
            </a:r>
            <a:r>
              <a:rPr lang="en-US" sz="2400" b="1" u="sng" dirty="0"/>
              <a:t>Constructive Conversation Norms</a:t>
            </a:r>
            <a:r>
              <a:rPr lang="en-US" sz="2400" dirty="0"/>
              <a:t> and use the </a:t>
            </a:r>
            <a:r>
              <a:rPr lang="en-US" sz="2400" b="1" u="sng" dirty="0"/>
              <a:t>Constructive Conversations Listening Task Poster</a:t>
            </a:r>
            <a:r>
              <a:rPr lang="en-US" sz="2400" dirty="0"/>
              <a:t>. </a:t>
            </a:r>
          </a:p>
          <a:p>
            <a:pPr marL="285750" indent="-285750">
              <a:buFont typeface="Arial" charset="0"/>
              <a:buChar char="•"/>
            </a:pPr>
            <a:endParaRPr lang="en-US" sz="2400" dirty="0" smtClean="0"/>
          </a:p>
        </p:txBody>
      </p:sp>
      <p:sp>
        <p:nvSpPr>
          <p:cNvPr id="6" name="TextBox 5"/>
          <p:cNvSpPr txBox="1"/>
          <p:nvPr/>
        </p:nvSpPr>
        <p:spPr>
          <a:xfrm>
            <a:off x="1470212" y="223132"/>
            <a:ext cx="5152395" cy="1384995"/>
          </a:xfrm>
          <a:prstGeom prst="rect">
            <a:avLst/>
          </a:prstGeom>
          <a:noFill/>
        </p:spPr>
        <p:txBody>
          <a:bodyPr wrap="square" rtlCol="0">
            <a:spAutoFit/>
          </a:bodyPr>
          <a:lstStyle/>
          <a:p>
            <a:r>
              <a:rPr lang="en-US" sz="2800" b="1" dirty="0" smtClean="0"/>
              <a:t>CONSTRUCTIVE CONVERSATION GAME WITH VISUAL TEXT – CREATE &amp; CLARIFY</a:t>
            </a:r>
            <a:endParaRPr lang="en-US" sz="2800" dirty="0"/>
          </a:p>
        </p:txBody>
      </p:sp>
      <p:pic>
        <p:nvPicPr>
          <p:cNvPr id="4" name="Picture 3"/>
          <p:cNvPicPr/>
          <p:nvPr/>
        </p:nvPicPr>
        <p:blipFill rotWithShape="1">
          <a:blip r:embed="rId4">
            <a:extLst>
              <a:ext uri="{28A0092B-C50C-407E-A947-70E740481C1C}">
                <a14:useLocalDpi xmlns:a14="http://schemas.microsoft.com/office/drawing/2010/main" val="0"/>
              </a:ext>
            </a:extLst>
          </a:blip>
          <a:srcRect r="48246"/>
          <a:stretch/>
        </p:blipFill>
        <p:spPr>
          <a:xfrm rot="5400000">
            <a:off x="4478471" y="1921787"/>
            <a:ext cx="1157445" cy="3209519"/>
          </a:xfrm>
          <a:prstGeom prst="rect">
            <a:avLst/>
          </a:prstGeom>
        </p:spPr>
      </p:pic>
      <p:sp>
        <p:nvSpPr>
          <p:cNvPr id="9" name="TextBox 8"/>
          <p:cNvSpPr txBox="1"/>
          <p:nvPr/>
        </p:nvSpPr>
        <p:spPr>
          <a:xfrm>
            <a:off x="49640" y="6396335"/>
            <a:ext cx="11210031" cy="461665"/>
          </a:xfrm>
          <a:prstGeom prst="rect">
            <a:avLst/>
          </a:prstGeom>
          <a:noFill/>
        </p:spPr>
        <p:txBody>
          <a:bodyPr wrap="square" rtlCol="0">
            <a:spAutoFit/>
          </a:bodyPr>
          <a:lstStyle/>
          <a:p>
            <a:r>
              <a:rPr lang="en-US" sz="2400" b="1" dirty="0" smtClean="0">
                <a:solidFill>
                  <a:schemeClr val="bg1"/>
                </a:solidFill>
              </a:rPr>
              <a:t>PREPARE TO PLAY THE GAME – TEACHER COLLECTS </a:t>
            </a:r>
            <a:r>
              <a:rPr lang="en-US" sz="2400" b="1" smtClean="0">
                <a:solidFill>
                  <a:schemeClr val="bg1"/>
                </a:solidFill>
              </a:rPr>
              <a:t>LANGUAGE SAMPLE         SPF 1.0</a:t>
            </a:r>
            <a:endParaRPr lang="en-US" sz="2400" b="1" dirty="0">
              <a:solidFill>
                <a:schemeClr val="bg1"/>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3442" y="6350000"/>
            <a:ext cx="508000" cy="508000"/>
          </a:xfrm>
          <a:prstGeom prst="rect">
            <a:avLst/>
          </a:prstGeom>
        </p:spPr>
      </p:pic>
      <p:pic>
        <p:nvPicPr>
          <p:cNvPr id="10" name="Picture 9" descr="icon_QUADS.png"/>
          <p:cNvPicPr/>
          <p:nvPr/>
        </p:nvPicPr>
        <p:blipFill>
          <a:blip r:embed="rId6">
            <a:extLst>
              <a:ext uri="{28A0092B-C50C-407E-A947-70E740481C1C}">
                <a14:useLocalDpi xmlns:a14="http://schemas.microsoft.com/office/drawing/2010/main" val="0"/>
              </a:ext>
            </a:extLst>
          </a:blip>
          <a:srcRect/>
          <a:stretch>
            <a:fillRect/>
          </a:stretch>
        </p:blipFill>
        <p:spPr bwMode="auto">
          <a:xfrm>
            <a:off x="334765" y="321331"/>
            <a:ext cx="1058508" cy="980178"/>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7027187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3058" y="2368701"/>
            <a:ext cx="4563036" cy="3077766"/>
          </a:xfrm>
          <a:prstGeom prst="rect">
            <a:avLst/>
          </a:prstGeom>
          <a:noFill/>
        </p:spPr>
        <p:txBody>
          <a:bodyPr wrap="square" rtlCol="0">
            <a:spAutoFit/>
          </a:bodyPr>
          <a:lstStyle/>
          <a:p>
            <a:r>
              <a:rPr lang="en-US" sz="3200" dirty="0" smtClean="0"/>
              <a:t>PROMPT: </a:t>
            </a:r>
          </a:p>
          <a:p>
            <a:endParaRPr lang="en-US" sz="1000" dirty="0"/>
          </a:p>
          <a:p>
            <a:r>
              <a:rPr lang="en-US" sz="3600" dirty="0" smtClean="0"/>
              <a:t>What do you notice in the visual text? </a:t>
            </a:r>
          </a:p>
          <a:p>
            <a:endParaRPr lang="en-US" sz="800" dirty="0"/>
          </a:p>
          <a:p>
            <a:r>
              <a:rPr lang="en-US" sz="3600" dirty="0" smtClean="0"/>
              <a:t>Cite details to CLARIFY your ideas.</a:t>
            </a:r>
            <a:endParaRPr lang="en-US" sz="3600" dirty="0"/>
          </a:p>
        </p:txBody>
      </p:sp>
      <p:sp>
        <p:nvSpPr>
          <p:cNvPr id="4" name="TextBox 3"/>
          <p:cNvSpPr txBox="1"/>
          <p:nvPr/>
        </p:nvSpPr>
        <p:spPr>
          <a:xfrm>
            <a:off x="233082" y="282406"/>
            <a:ext cx="4661647" cy="1754326"/>
          </a:xfrm>
          <a:prstGeom prst="rect">
            <a:avLst/>
          </a:prstGeom>
          <a:noFill/>
        </p:spPr>
        <p:txBody>
          <a:bodyPr wrap="square" rtlCol="0">
            <a:spAutoFit/>
          </a:bodyPr>
          <a:lstStyle/>
          <a:p>
            <a:pPr algn="ctr"/>
            <a:r>
              <a:rPr lang="en-US" sz="3600" b="1" dirty="0" smtClean="0"/>
              <a:t>CONSTRUCTIVE CONVERSATION GAME WITH VISUAL TEXT</a:t>
            </a:r>
            <a:endParaRPr lang="en-US" sz="3600" dirty="0"/>
          </a:p>
        </p:txBody>
      </p:sp>
      <p:sp>
        <p:nvSpPr>
          <p:cNvPr id="7" name="Rectangle 6"/>
          <p:cNvSpPr/>
          <p:nvPr/>
        </p:nvSpPr>
        <p:spPr>
          <a:xfrm>
            <a:off x="65463" y="6370046"/>
            <a:ext cx="2680414" cy="461665"/>
          </a:xfrm>
          <a:prstGeom prst="rect">
            <a:avLst/>
          </a:prstGeom>
        </p:spPr>
        <p:txBody>
          <a:bodyPr wrap="none">
            <a:spAutoFit/>
          </a:bodyPr>
          <a:lstStyle/>
          <a:p>
            <a:r>
              <a:rPr lang="en-US" sz="2400" b="1" dirty="0">
                <a:solidFill>
                  <a:schemeClr val="bg1"/>
                </a:solidFill>
              </a:rPr>
              <a:t>STUDENT PRACTICE</a:t>
            </a:r>
          </a:p>
        </p:txBody>
      </p:sp>
      <p:pic>
        <p:nvPicPr>
          <p:cNvPr id="8" name="Picture 7" descr="/Users/mmed/Google Drive/SS2.0/Grade5/Gr5Resources (1)/Gr5VisualTextGlobalWarming.pdf"/>
          <p:cNvPicPr/>
          <p:nvPr/>
        </p:nvPicPr>
        <p:blipFill>
          <a:blip r:embed="rId3">
            <a:extLst>
              <a:ext uri="{28A0092B-C50C-407E-A947-70E740481C1C}">
                <a14:useLocalDpi xmlns:a14="http://schemas.microsoft.com/office/drawing/2010/main" val="0"/>
              </a:ext>
            </a:extLst>
          </a:blip>
          <a:srcRect/>
          <a:stretch>
            <a:fillRect/>
          </a:stretch>
        </p:blipFill>
        <p:spPr bwMode="auto">
          <a:xfrm>
            <a:off x="5056094" y="148326"/>
            <a:ext cx="6911788" cy="6087640"/>
          </a:xfrm>
          <a:prstGeom prst="rect">
            <a:avLst/>
          </a:prstGeom>
          <a:solidFill>
            <a:schemeClr val="bg1"/>
          </a:solidFill>
          <a:ln w="15875">
            <a:solidFill>
              <a:schemeClr val="tx1"/>
            </a:solidFill>
          </a:ln>
        </p:spPr>
      </p:pic>
    </p:spTree>
    <p:extLst>
      <p:ext uri="{BB962C8B-B14F-4D97-AF65-F5344CB8AC3E}">
        <p14:creationId xmlns:p14="http://schemas.microsoft.com/office/powerpoint/2010/main" val="8867912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1297" y="1912412"/>
            <a:ext cx="6313492" cy="1384995"/>
          </a:xfrm>
          <a:prstGeom prst="rect">
            <a:avLst/>
          </a:prstGeom>
          <a:noFill/>
        </p:spPr>
        <p:txBody>
          <a:bodyPr wrap="square" rtlCol="0">
            <a:spAutoFit/>
          </a:bodyPr>
          <a:lstStyle/>
          <a:p>
            <a:r>
              <a:rPr lang="en-US" sz="2800" b="1" dirty="0" smtClean="0">
                <a:solidFill>
                  <a:schemeClr val="accent2"/>
                </a:solidFill>
              </a:rPr>
              <a:t>Listen attentively as two of your peers model how to have a Constructive Conversation</a:t>
            </a:r>
          </a:p>
        </p:txBody>
      </p:sp>
      <p:sp>
        <p:nvSpPr>
          <p:cNvPr id="6" name="TextBox 5"/>
          <p:cNvSpPr txBox="1"/>
          <p:nvPr/>
        </p:nvSpPr>
        <p:spPr>
          <a:xfrm>
            <a:off x="1375630" y="457639"/>
            <a:ext cx="6454589" cy="1077218"/>
          </a:xfrm>
          <a:prstGeom prst="rect">
            <a:avLst/>
          </a:prstGeom>
          <a:noFill/>
        </p:spPr>
        <p:txBody>
          <a:bodyPr wrap="square" rtlCol="0">
            <a:spAutoFit/>
          </a:bodyPr>
          <a:lstStyle/>
          <a:p>
            <a:r>
              <a:rPr lang="en-US" sz="3200" b="1" dirty="0" smtClean="0">
                <a:latin typeface="+mj-lt"/>
              </a:rPr>
              <a:t>CONSTRUCTIVE CONVERSATION FISHBOWL MODEL</a:t>
            </a:r>
            <a:endParaRPr lang="en-US" sz="32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42" y="6419093"/>
            <a:ext cx="822952" cy="438907"/>
          </a:xfrm>
          <a:prstGeom prst="rect">
            <a:avLst/>
          </a:prstGeom>
        </p:spPr>
      </p:pic>
      <p:sp>
        <p:nvSpPr>
          <p:cNvPr id="13" name="TextBox 12"/>
          <p:cNvSpPr txBox="1"/>
          <p:nvPr/>
        </p:nvSpPr>
        <p:spPr>
          <a:xfrm>
            <a:off x="7303380" y="874723"/>
            <a:ext cx="4580629" cy="1815882"/>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smtClean="0"/>
              <a:t>PROPMT: </a:t>
            </a:r>
          </a:p>
          <a:p>
            <a:pPr algn="ctr"/>
            <a:r>
              <a:rPr lang="en-US" sz="2800" dirty="0" smtClean="0">
                <a:solidFill>
                  <a:schemeClr val="tx1"/>
                </a:solidFill>
              </a:rPr>
              <a:t>What do you notice in the visual text? Cite details to CLARIFY your ideas.</a:t>
            </a:r>
            <a:endParaRPr lang="en-US" sz="28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96" y="490297"/>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979" y="961192"/>
            <a:ext cx="1005484" cy="536257"/>
          </a:xfrm>
          <a:prstGeom prst="rect">
            <a:avLst/>
          </a:prstGeom>
        </p:spPr>
      </p:pic>
      <p:sp>
        <p:nvSpPr>
          <p:cNvPr id="15" name="Rectangle 1"/>
          <p:cNvSpPr>
            <a:spLocks noChangeArrowheads="1"/>
          </p:cNvSpPr>
          <p:nvPr/>
        </p:nvSpPr>
        <p:spPr bwMode="auto">
          <a:xfrm>
            <a:off x="840610" y="3853965"/>
            <a:ext cx="545026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400" b="0" i="1" u="none" strike="noStrike" cap="none" normalizeH="0" baseline="0" dirty="0">
                <a:ln>
                  <a:noFill/>
                </a:ln>
                <a:solidFill>
                  <a:schemeClr val="tx1"/>
                </a:solidFill>
                <a:effectLst/>
                <a:latin typeface="Arial" charset="0"/>
              </a:rPr>
              <a:t>How </a:t>
            </a:r>
            <a:r>
              <a:rPr kumimoji="0" lang="en-US" altLang="en-US" sz="2400" b="0" i="1" u="none" strike="noStrike" cap="none" normalizeH="0" baseline="0" dirty="0" smtClean="0">
                <a:ln>
                  <a:noFill/>
                </a:ln>
                <a:solidFill>
                  <a:schemeClr val="tx1"/>
                </a:solidFill>
                <a:effectLst/>
                <a:latin typeface="Arial" charset="0"/>
              </a:rPr>
              <a:t>did they </a:t>
            </a:r>
            <a:r>
              <a:rPr kumimoji="0" lang="en-US" altLang="en-US" sz="2400" b="1" i="1" u="none" strike="noStrike" cap="none" normalizeH="0" baseline="0" dirty="0" smtClean="0">
                <a:ln>
                  <a:noFill/>
                </a:ln>
                <a:solidFill>
                  <a:schemeClr val="tx1"/>
                </a:solidFill>
                <a:effectLst/>
                <a:latin typeface="Arial" charset="0"/>
              </a:rPr>
              <a:t>CLARIFY</a:t>
            </a:r>
            <a:r>
              <a:rPr kumimoji="0" lang="en-US" altLang="en-US" sz="2400" b="0" i="1" u="none" strike="noStrike" cap="none" normalizeH="0" baseline="0" dirty="0" smtClean="0">
                <a:ln>
                  <a:noFill/>
                </a:ln>
                <a:solidFill>
                  <a:schemeClr val="tx1"/>
                </a:solidFill>
                <a:effectLst/>
                <a:latin typeface="Arial" charset="0"/>
              </a:rPr>
              <a:t> by </a:t>
            </a:r>
            <a:r>
              <a:rPr lang="en-US" altLang="en-US" sz="2400" i="1" dirty="0" smtClean="0">
                <a:latin typeface="Arial" charset="0"/>
              </a:rPr>
              <a:t>citing details?</a:t>
            </a:r>
            <a:endParaRPr kumimoji="0" lang="en-US" altLang="en-US" sz="2400" b="0" i="0" u="none" strike="noStrike" cap="none" normalizeH="0" baseline="0" dirty="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2400" b="0" i="0" u="none" strike="noStrike" cap="none" normalizeH="0" baseline="0" dirty="0" smtClean="0">
              <a:ln>
                <a:noFill/>
              </a:ln>
              <a:solidFill>
                <a:schemeClr val="tx1"/>
              </a:solidFill>
              <a:effectLst/>
              <a:latin typeface="Arial" charset="0"/>
            </a:endParaRPr>
          </a:p>
          <a:p>
            <a:pPr marL="342900" indent="-342900" eaLnBrk="0" fontAlgn="base" hangingPunct="0">
              <a:spcBef>
                <a:spcPct val="0"/>
              </a:spcBef>
              <a:spcAft>
                <a:spcPct val="0"/>
              </a:spcAft>
              <a:buFont typeface="Wingdings" charset="2"/>
              <a:buChar char="ü"/>
            </a:pPr>
            <a:r>
              <a:rPr lang="en-US" altLang="en-US" sz="2400" i="1" dirty="0" smtClean="0">
                <a:latin typeface="Arial" charset="0"/>
              </a:rPr>
              <a:t>What language did they use?</a:t>
            </a:r>
            <a:endParaRPr lang="en-US" altLang="en-US" sz="2400" dirty="0">
              <a:latin typeface="Arial"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6626" y="3238790"/>
            <a:ext cx="2212384" cy="2591005"/>
          </a:xfrm>
          <a:prstGeom prst="rect">
            <a:avLst/>
          </a:prstGeom>
        </p:spPr>
      </p:pic>
      <p:pic>
        <p:nvPicPr>
          <p:cNvPr id="18" name="Picture 17" descr="/Users/mmed/Google Drive/SS2.0/Grade5/Gr5Resources (1)/Gr5VisualTextGlobalWarming.pdf"/>
          <p:cNvPicPr/>
          <p:nvPr/>
        </p:nvPicPr>
        <p:blipFill>
          <a:blip r:embed="rId6">
            <a:extLst>
              <a:ext uri="{28A0092B-C50C-407E-A947-70E740481C1C}">
                <a14:useLocalDpi xmlns:a14="http://schemas.microsoft.com/office/drawing/2010/main" val="0"/>
              </a:ext>
            </a:extLst>
          </a:blip>
          <a:srcRect/>
          <a:stretch>
            <a:fillRect/>
          </a:stretch>
        </p:blipFill>
        <p:spPr bwMode="auto">
          <a:xfrm>
            <a:off x="9459010" y="3257144"/>
            <a:ext cx="2424999" cy="2572651"/>
          </a:xfrm>
          <a:prstGeom prst="rect">
            <a:avLst/>
          </a:prstGeom>
          <a:solidFill>
            <a:schemeClr val="bg1"/>
          </a:solidFill>
          <a:ln w="15875">
            <a:solidFill>
              <a:schemeClr val="tx1"/>
            </a:solidFill>
          </a:ln>
        </p:spPr>
      </p:pic>
      <p:pic>
        <p:nvPicPr>
          <p:cNvPr id="19" name="Picture 18" descr="ListenIcon.png"/>
          <p:cNvPicPr/>
          <p:nvPr/>
        </p:nvPicPr>
        <p:blipFill>
          <a:blip r:embed="rId7">
            <a:extLst>
              <a:ext uri="{28A0092B-C50C-407E-A947-70E740481C1C}">
                <a14:useLocalDpi xmlns:a14="http://schemas.microsoft.com/office/drawing/2010/main" val="0"/>
              </a:ext>
            </a:extLst>
          </a:blip>
          <a:srcRect/>
          <a:stretch>
            <a:fillRect/>
          </a:stretch>
        </p:blipFill>
        <p:spPr bwMode="auto">
          <a:xfrm>
            <a:off x="335549" y="1975603"/>
            <a:ext cx="1010121" cy="1165459"/>
          </a:xfrm>
          <a:prstGeom prst="rect">
            <a:avLst/>
          </a:prstGeom>
          <a:noFill/>
          <a:ln>
            <a:noFill/>
          </a:ln>
        </p:spPr>
      </p:pic>
    </p:spTree>
    <p:extLst>
      <p:ext uri="{BB962C8B-B14F-4D97-AF65-F5344CB8AC3E}">
        <p14:creationId xmlns:p14="http://schemas.microsoft.com/office/powerpoint/2010/main" val="3712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blinds(horizontal)">
                                      <p:cBhvr>
                                        <p:cTn id="15" dur="500"/>
                                        <p:tgtEl>
                                          <p:spTgt spid="13">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blinds(horizontal)">
                                      <p:cBhvr>
                                        <p:cTn id="18" dur="500"/>
                                        <p:tgtEl>
                                          <p:spTgt spid="1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par>
                                <p:cTn id="24" presetID="9"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dissolve">
                                      <p:cBhvr>
                                        <p:cTn id="31" dur="500"/>
                                        <p:tgtEl>
                                          <p:spTgt spid="15">
                                            <p:txEl>
                                              <p:pRg st="0" end="0"/>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5">
                                            <p:txEl>
                                              <p:pRg st="2" end="2"/>
                                            </p:txEl>
                                          </p:spTgt>
                                        </p:tgtEl>
                                        <p:attrNameLst>
                                          <p:attrName>style.visibility</p:attrName>
                                        </p:attrNameLst>
                                      </p:cBhvr>
                                      <p:to>
                                        <p:strVal val="visible"/>
                                      </p:to>
                                    </p:set>
                                    <p:animEffect transition="in" filter="dissolve">
                                      <p:cBhvr>
                                        <p:cTn id="34"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9" y="1663114"/>
            <a:ext cx="9987242" cy="2891397"/>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reviewed the Conversation Pattern</a:t>
            </a:r>
          </a:p>
          <a:p>
            <a:pPr lvl="2">
              <a:buFont typeface="ZapfDingbatsITC" charset="0"/>
              <a:buChar char="✔︎"/>
            </a:pPr>
            <a:r>
              <a:rPr lang="en-US" sz="2400" dirty="0" smtClean="0">
                <a:latin typeface="Calibri" charset="0"/>
                <a:ea typeface="Calibri" charset="0"/>
                <a:cs typeface="Calibri" charset="0"/>
              </a:rPr>
              <a:t>practiced the skills of CREATE and CLARIFY using a visual text</a:t>
            </a:r>
          </a:p>
          <a:p>
            <a:pPr lvl="2">
              <a:buFont typeface="ZapfDingbatsITC" charset="0"/>
              <a:buChar char="✔︎"/>
            </a:pPr>
            <a:r>
              <a:rPr lang="en-US" sz="2400" dirty="0" smtClean="0">
                <a:latin typeface="Calibri" charset="0"/>
                <a:ea typeface="Calibri" charset="0"/>
                <a:cs typeface="Calibri" charset="0"/>
              </a:rPr>
              <a:t>had a conversation with a partner and in a small group</a:t>
            </a:r>
            <a:endParaRPr lang="en-US" sz="800"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a:t>
            </a:r>
            <a:r>
              <a:rPr lang="en-US" sz="2400" i="1" dirty="0"/>
              <a:t>did we meet </a:t>
            </a:r>
            <a:r>
              <a:rPr lang="en-US" sz="2400" i="1" dirty="0" smtClean="0"/>
              <a:t>our lesson objectives? </a:t>
            </a:r>
            <a:endParaRPr lang="en-US" sz="2400" dirty="0"/>
          </a:p>
          <a:p>
            <a:pPr lvl="2"/>
            <a:r>
              <a:rPr lang="en-US" sz="2400" i="1" dirty="0" smtClean="0"/>
              <a:t>How did the Conversation Pattern help us to CLARIFY our ideas?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33" y="5223762"/>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304212" y="4386649"/>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362376" y="4826675"/>
            <a:ext cx="9142435"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342900" indent="-342900">
              <a:buFont typeface="Arial" charset="0"/>
              <a:buChar char="•"/>
            </a:pPr>
            <a:r>
              <a:rPr lang="en-US" sz="2400" i="1" dirty="0"/>
              <a:t>Identify one </a:t>
            </a:r>
            <a:r>
              <a:rPr lang="en-US" sz="2400" i="1" dirty="0" smtClean="0"/>
              <a:t>thing you did to meet today’s objective and one thing you want to improve.</a:t>
            </a:r>
            <a:endParaRPr lang="en-US" sz="2400" i="1" dirty="0"/>
          </a:p>
          <a:p>
            <a:pPr marL="342900"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172319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dissolve">
                                      <p:cBhvr>
                                        <p:cTn id="39" dur="500"/>
                                        <p:tgtEl>
                                          <p:spTgt spid="10">
                                            <p:txEl>
                                              <p:pRg st="0" end="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dissolve">
                                      <p:cBhvr>
                                        <p:cTn id="47" dur="500"/>
                                        <p:tgtEl>
                                          <p:spTgt spid="10">
                                            <p:txEl>
                                              <p:pRg st="1" end="1"/>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10">
                                            <p:txEl>
                                              <p:pRg st="2" end="2"/>
                                            </p:txEl>
                                          </p:spTgt>
                                        </p:tgtEl>
                                        <p:attrNameLst>
                                          <p:attrName>style.visibility</p:attrName>
                                        </p:attrNameLst>
                                      </p:cBhvr>
                                      <p:to>
                                        <p:strVal val="visible"/>
                                      </p:to>
                                    </p:set>
                                    <p:animEffect transition="in" filter="dissolve">
                                      <p:cBhvr>
                                        <p:cTn id="5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7883" y="1966601"/>
            <a:ext cx="5070581" cy="4132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 - GIVE ONE-GET ONE </a:t>
            </a:r>
            <a:r>
              <a:rPr lang="en-US" sz="2400" b="1" dirty="0">
                <a:solidFill>
                  <a:schemeClr val="bg1"/>
                </a:solidFill>
              </a:rPr>
              <a:t>-</a:t>
            </a:r>
            <a:r>
              <a:rPr lang="en-US" sz="2400" b="1" dirty="0" smtClean="0">
                <a:solidFill>
                  <a:schemeClr val="bg1"/>
                </a:solidFill>
              </a:rPr>
              <a:t> CONSTRUCTIVE CONVERSATION SKILLS</a:t>
            </a:r>
            <a:endParaRPr lang="en-US" sz="2400" dirty="0">
              <a:solidFill>
                <a:schemeClr val="bg1"/>
              </a:solidFill>
            </a:endParaRPr>
          </a:p>
        </p:txBody>
      </p:sp>
      <p:sp>
        <p:nvSpPr>
          <p:cNvPr id="8" name="Rectangle 7"/>
          <p:cNvSpPr/>
          <p:nvPr/>
        </p:nvSpPr>
        <p:spPr>
          <a:xfrm>
            <a:off x="562075" y="2050642"/>
            <a:ext cx="5544811" cy="3600986"/>
          </a:xfrm>
          <a:prstGeom prst="rect">
            <a:avLst/>
          </a:prstGeom>
        </p:spPr>
        <p:txBody>
          <a:bodyPr wrap="square">
            <a:spAutoFit/>
          </a:bodyPr>
          <a:lstStyle/>
          <a:p>
            <a:r>
              <a:rPr lang="en-US" sz="2800" dirty="0" smtClean="0">
                <a:latin typeface="Calibri" charset="0"/>
                <a:ea typeface="Calibri" charset="0"/>
                <a:cs typeface="Calibri" charset="0"/>
              </a:rPr>
              <a:t>We will use this graphic organizer to take notes about the following prompt:</a:t>
            </a:r>
          </a:p>
          <a:p>
            <a:endParaRPr lang="en-US" sz="1600" dirty="0" smtClean="0">
              <a:latin typeface="Calibri" charset="0"/>
              <a:ea typeface="Calibri" charset="0"/>
              <a:cs typeface="Calibri" charset="0"/>
            </a:endParaRPr>
          </a:p>
          <a:p>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 you know </a:t>
            </a:r>
            <a:r>
              <a:rPr lang="en-US" sz="2800" dirty="0" smtClean="0">
                <a:latin typeface="Calibri" charset="0"/>
                <a:ea typeface="Calibri" charset="0"/>
                <a:cs typeface="Calibri" charset="0"/>
              </a:rPr>
              <a:t>about </a:t>
            </a:r>
            <a:r>
              <a:rPr lang="en-US" sz="2800" b="1" u="sng" dirty="0">
                <a:latin typeface="Calibri" charset="0"/>
                <a:ea typeface="Calibri" charset="0"/>
                <a:cs typeface="Calibri" charset="0"/>
              </a:rPr>
              <a:t>Constructive Conversation </a:t>
            </a:r>
            <a:r>
              <a:rPr lang="en-US" sz="2800" b="1" u="sng" dirty="0" smtClean="0">
                <a:latin typeface="Calibri" charset="0"/>
                <a:ea typeface="Calibri" charset="0"/>
                <a:cs typeface="Calibri" charset="0"/>
              </a:rPr>
              <a:t>SKILLS</a:t>
            </a:r>
            <a:r>
              <a:rPr lang="en-US" sz="2800" dirty="0" smtClean="0">
                <a:latin typeface="Calibri" charset="0"/>
                <a:ea typeface="Calibri" charset="0"/>
                <a:cs typeface="Calibri" charset="0"/>
              </a:rPr>
              <a:t>? </a:t>
            </a:r>
          </a:p>
          <a:p>
            <a:endParaRPr lang="en-US" sz="1600" dirty="0">
              <a:latin typeface="Calibri" charset="0"/>
              <a:ea typeface="Calibri" charset="0"/>
              <a:cs typeface="Calibri" charset="0"/>
            </a:endParaRPr>
          </a:p>
          <a:p>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does it </a:t>
            </a:r>
            <a:r>
              <a:rPr lang="en-US" sz="2800" b="1" dirty="0">
                <a:latin typeface="Calibri" charset="0"/>
                <a:ea typeface="Calibri" charset="0"/>
                <a:cs typeface="Calibri" charset="0"/>
              </a:rPr>
              <a:t>look like </a:t>
            </a:r>
            <a:r>
              <a:rPr lang="en-US" sz="2800" dirty="0">
                <a:latin typeface="Calibri" charset="0"/>
                <a:ea typeface="Calibri" charset="0"/>
                <a:cs typeface="Calibri" charset="0"/>
              </a:rPr>
              <a:t>and </a:t>
            </a:r>
            <a:r>
              <a:rPr lang="en-US" sz="2800" b="1" dirty="0">
                <a:latin typeface="Calibri" charset="0"/>
                <a:ea typeface="Calibri" charset="0"/>
                <a:cs typeface="Calibri" charset="0"/>
              </a:rPr>
              <a:t>sound like</a:t>
            </a:r>
            <a:r>
              <a:rPr lang="en-US" sz="2800" dirty="0">
                <a:latin typeface="Calibri" charset="0"/>
                <a:ea typeface="Calibri" charset="0"/>
                <a:cs typeface="Calibri" charset="0"/>
              </a:rPr>
              <a:t> when you use them?</a:t>
            </a:r>
            <a:endParaRPr lang="en-US" sz="2800" dirty="0"/>
          </a:p>
        </p:txBody>
      </p:sp>
      <p:sp>
        <p:nvSpPr>
          <p:cNvPr id="2" name="TextBox 1"/>
          <p:cNvSpPr txBox="1"/>
          <p:nvPr/>
        </p:nvSpPr>
        <p:spPr>
          <a:xfrm>
            <a:off x="1701594" y="162369"/>
            <a:ext cx="10222651" cy="1446550"/>
          </a:xfrm>
          <a:prstGeom prst="rect">
            <a:avLst/>
          </a:prstGeom>
          <a:noFill/>
        </p:spPr>
        <p:txBody>
          <a:bodyPr wrap="square" rtlCol="0">
            <a:spAutoFit/>
          </a:bodyPr>
          <a:lstStyle/>
          <a:p>
            <a:r>
              <a:rPr lang="en-US" sz="4400" b="1" dirty="0" smtClean="0">
                <a:latin typeface="+mj-lt"/>
              </a:rPr>
              <a:t>Review What You Know </a:t>
            </a:r>
            <a:r>
              <a:rPr lang="mr-IN" sz="4400" b="1" dirty="0" smtClean="0">
                <a:latin typeface="+mj-lt"/>
              </a:rPr>
              <a:t>–</a:t>
            </a:r>
            <a:r>
              <a:rPr lang="en-US" sz="4400" b="1" dirty="0" smtClean="0">
                <a:latin typeface="+mj-lt"/>
              </a:rPr>
              <a:t> Constructive Conversation Skills</a:t>
            </a:r>
            <a:endParaRPr lang="en-US" sz="4400" b="1" dirty="0">
              <a:latin typeface="+mj-l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075" y="341507"/>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8441871" y="3437037"/>
            <a:ext cx="2360039" cy="1077218"/>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chemeClr val="tx1"/>
                </a:solidFill>
              </a:rPr>
              <a:t>TURN YOUR PAPER OVER</a:t>
            </a:r>
            <a:endParaRPr lang="en-US" sz="3200" b="1" dirty="0">
              <a:solidFill>
                <a:schemeClr val="tx1"/>
              </a:solidFill>
            </a:endParaRPr>
          </a:p>
        </p:txBody>
      </p:sp>
      <p:sp>
        <p:nvSpPr>
          <p:cNvPr id="10" name="TextBox 9"/>
          <p:cNvSpPr txBox="1"/>
          <p:nvPr/>
        </p:nvSpPr>
        <p:spPr>
          <a:xfrm>
            <a:off x="9802583" y="1925250"/>
            <a:ext cx="1562102" cy="400110"/>
          </a:xfrm>
          <a:prstGeom prst="rect">
            <a:avLst/>
          </a:prstGeom>
          <a:noFill/>
        </p:spPr>
        <p:txBody>
          <a:bodyPr wrap="square" rtlCol="0">
            <a:spAutoFit/>
          </a:bodyPr>
          <a:lstStyle/>
          <a:p>
            <a:r>
              <a:rPr lang="en-US" sz="2000" b="1" dirty="0" smtClean="0">
                <a:solidFill>
                  <a:srgbClr val="FF0000"/>
                </a:solidFill>
              </a:rPr>
              <a:t>THE SKILLS</a:t>
            </a:r>
            <a:endParaRPr lang="en-US" sz="2000" b="1" dirty="0">
              <a:solidFill>
                <a:srgbClr val="FF0000"/>
              </a:solidFill>
            </a:endParaRPr>
          </a:p>
        </p:txBody>
      </p:sp>
    </p:spTree>
    <p:extLst>
      <p:ext uri="{BB962C8B-B14F-4D97-AF65-F5344CB8AC3E}">
        <p14:creationId xmlns:p14="http://schemas.microsoft.com/office/powerpoint/2010/main" val="122868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dissolv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dissolve">
                                      <p:cBhvr>
                                        <p:cTn id="22" dur="500"/>
                                        <p:tgtEl>
                                          <p:spTgt spid="8">
                                            <p:txEl>
                                              <p:pRg st="2" end="2"/>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dissolve">
                                      <p:cBhvr>
                                        <p:cTn id="2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6</a:t>
            </a:r>
          </a:p>
        </p:txBody>
      </p:sp>
      <p:sp>
        <p:nvSpPr>
          <p:cNvPr id="3" name="Content Placeholder 2"/>
          <p:cNvSpPr>
            <a:spLocks noGrp="1"/>
          </p:cNvSpPr>
          <p:nvPr>
            <p:ph type="body" idx="1"/>
          </p:nvPr>
        </p:nvSpPr>
        <p:spPr>
          <a:xfrm>
            <a:off x="1097280" y="4453127"/>
            <a:ext cx="10058400" cy="1628695"/>
          </a:xfrm>
        </p:spPr>
        <p:txBody>
          <a:bodyPr>
            <a:normAutofit fontScale="85000" lnSpcReduction="20000"/>
          </a:bodyPr>
          <a:lstStyle/>
          <a:p>
            <a:pPr algn="ctr"/>
            <a:r>
              <a:rPr lang="en-US" sz="8000" b="1" dirty="0">
                <a:solidFill>
                  <a:schemeClr val="accent1"/>
                </a:solidFill>
              </a:rPr>
              <a:t>CREATE &amp; CLARIFY WITH </a:t>
            </a:r>
            <a:r>
              <a:rPr lang="en-US" sz="8000" b="1" dirty="0" smtClean="0">
                <a:solidFill>
                  <a:schemeClr val="accent1"/>
                </a:solidFill>
              </a:rPr>
              <a:t>infographic</a:t>
            </a:r>
            <a:endParaRPr lang="en-US" sz="8000" b="1" dirty="0">
              <a:solidFill>
                <a:schemeClr val="accent1"/>
              </a:solidFill>
            </a:endParaRPr>
          </a:p>
        </p:txBody>
      </p:sp>
      <p:pic>
        <p:nvPicPr>
          <p:cNvPr id="4" name="Picture 3"/>
          <p:cNvPicPr>
            <a:picLocks noChangeAspect="1"/>
          </p:cNvPicPr>
          <p:nvPr/>
        </p:nvPicPr>
        <p:blipFill>
          <a:blip r:embed="rId3"/>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197805600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66972" y="1568612"/>
            <a:ext cx="10872897" cy="4022725"/>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a:latin typeface="Calibri" charset="0"/>
                <a:ea typeface="Calibri" charset="0"/>
                <a:cs typeface="Calibri" charset="0"/>
              </a:rPr>
              <a:t>review the Conversation </a:t>
            </a:r>
            <a:r>
              <a:rPr lang="en-US" sz="3600" dirty="0" smtClean="0">
                <a:latin typeface="Calibri" charset="0"/>
                <a:ea typeface="Calibri" charset="0"/>
                <a:cs typeface="Calibri" charset="0"/>
              </a:rPr>
              <a:t>Pattern</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listen to a Model and Non-Model for CREATE and </a:t>
            </a:r>
            <a:r>
              <a:rPr lang="en-US" sz="3600" dirty="0" smtClean="0">
                <a:latin typeface="Calibri" charset="0"/>
                <a:ea typeface="Calibri" charset="0"/>
                <a:cs typeface="Calibri" charset="0"/>
              </a:rPr>
              <a:t>CLARIFY</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practice CREATE and CLARIFY with an </a:t>
            </a:r>
            <a:r>
              <a:rPr lang="en-US" sz="3600" dirty="0" smtClean="0">
                <a:latin typeface="Calibri" charset="0"/>
                <a:ea typeface="Calibri" charset="0"/>
                <a:cs typeface="Calibri" charset="0"/>
              </a:rPr>
              <a:t>Infographic</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have a conversation with a partner and in a small group</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72091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linds(horizontal)">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11" end="11"/>
                                            </p:txEl>
                                          </p:spTgt>
                                        </p:tgtEl>
                                        <p:attrNameLst>
                                          <p:attrName>style.visibility</p:attrName>
                                        </p:attrNameLst>
                                      </p:cBhvr>
                                      <p:to>
                                        <p:strVal val="visible"/>
                                      </p:to>
                                    </p:set>
                                    <p:animEffect transition="in" filter="blinds(horizontal)">
                                      <p:cBhvr>
                                        <p:cTn id="2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358589" y="1371671"/>
            <a:ext cx="6781466" cy="5078313"/>
          </a:xfrm>
          <a:prstGeom prst="rect">
            <a:avLst/>
          </a:prstGeom>
        </p:spPr>
        <p:txBody>
          <a:bodyPr wrap="square">
            <a:spAutoFit/>
          </a:bodyPr>
          <a:lstStyle/>
          <a:p>
            <a:pPr marL="285750" indent="-285750">
              <a:buFont typeface="Arial" charset="0"/>
              <a:buChar char="•"/>
              <a:defRPr/>
            </a:pPr>
            <a:r>
              <a:rPr lang="en-US" sz="2400" i="1" dirty="0"/>
              <a:t>We </a:t>
            </a:r>
            <a:r>
              <a:rPr lang="en-US" sz="2400" i="1" dirty="0" smtClean="0"/>
              <a:t>have learned and practiced how to </a:t>
            </a:r>
            <a:r>
              <a:rPr lang="en-US" sz="2400" b="1" i="1" dirty="0" smtClean="0"/>
              <a:t>CLARIFY</a:t>
            </a:r>
            <a:r>
              <a:rPr lang="en-US" sz="2400" i="1" dirty="0" smtClean="0"/>
              <a:t> our ideas by using the Conversation Pattern.</a:t>
            </a:r>
          </a:p>
          <a:p>
            <a:pPr marL="285750" indent="-285750">
              <a:buFont typeface="Arial" charset="0"/>
              <a:buChar char="•"/>
              <a:defRPr/>
            </a:pPr>
            <a:endParaRPr lang="en-US" sz="1200" i="1" dirty="0"/>
          </a:p>
          <a:p>
            <a:pPr marL="285750" indent="-285750">
              <a:buFont typeface="Arial" charset="0"/>
              <a:buChar char="•"/>
              <a:defRPr/>
            </a:pPr>
            <a:r>
              <a:rPr lang="en-US" sz="2400" i="1" dirty="0" smtClean="0"/>
              <a:t>Today’s </a:t>
            </a:r>
            <a:r>
              <a:rPr lang="en-US" sz="2400" i="1" dirty="0"/>
              <a:t>lesson will focus on </a:t>
            </a:r>
            <a:r>
              <a:rPr lang="en-US" sz="2400" i="1" dirty="0" smtClean="0"/>
              <a:t>reviewing the Constructive Conversation Skills- CREATE &amp; CLARIFY</a:t>
            </a:r>
          </a:p>
          <a:p>
            <a:pPr marL="285750" indent="-285750">
              <a:buFont typeface="Arial" charset="0"/>
              <a:buChar char="•"/>
              <a:defRPr/>
            </a:pPr>
            <a:endParaRPr lang="en-US" sz="2400" i="1" dirty="0"/>
          </a:p>
          <a:p>
            <a:pPr marL="285750" indent="-285750">
              <a:buFont typeface="Arial" charset="0"/>
              <a:buChar char="•"/>
              <a:defRPr/>
            </a:pPr>
            <a:r>
              <a:rPr lang="en-US" sz="2400" i="1" dirty="0" smtClean="0"/>
              <a:t>When we CLARIFY we make our ideas clearer for ourselves and our partners. </a:t>
            </a:r>
          </a:p>
          <a:p>
            <a:pPr marL="285750" indent="-285750">
              <a:buFont typeface="Arial" charset="0"/>
              <a:buChar char="•"/>
              <a:defRPr/>
            </a:pPr>
            <a:endParaRPr lang="en-US" sz="2400" i="1" dirty="0"/>
          </a:p>
          <a:p>
            <a:pPr marL="285750" indent="-285750">
              <a:buFont typeface="Arial" charset="0"/>
              <a:buChar char="•"/>
              <a:defRPr/>
            </a:pPr>
            <a:r>
              <a:rPr lang="en-US" sz="2400" i="1" dirty="0"/>
              <a:t>We </a:t>
            </a:r>
            <a:r>
              <a:rPr lang="en-US" sz="2400" i="1" dirty="0" smtClean="0"/>
              <a:t>CLARIFY each other’s ideas by </a:t>
            </a:r>
            <a:r>
              <a:rPr lang="en-US" sz="2400" b="1" i="1" dirty="0"/>
              <a:t>paraphrasing</a:t>
            </a:r>
            <a:r>
              <a:rPr lang="en-US" sz="2400" i="1" dirty="0"/>
              <a:t>, </a:t>
            </a:r>
            <a:r>
              <a:rPr lang="en-US" sz="2400" b="1" i="1" dirty="0"/>
              <a:t>building on</a:t>
            </a:r>
            <a:r>
              <a:rPr lang="en-US" sz="2400" i="1" dirty="0"/>
              <a:t>, and </a:t>
            </a:r>
            <a:r>
              <a:rPr lang="en-US" sz="2400" b="1" i="1" dirty="0"/>
              <a:t>prompting each other.</a:t>
            </a:r>
          </a:p>
          <a:p>
            <a:pPr marL="285750" indent="-285750">
              <a:buFont typeface="Arial" charset="0"/>
              <a:buChar char="•"/>
              <a:defRPr/>
            </a:pPr>
            <a:endParaRPr lang="en-US" sz="2400" dirty="0" smtClean="0"/>
          </a:p>
          <a:p>
            <a:pPr marL="285750" indent="-285750">
              <a:buFont typeface="Arial" charset="0"/>
              <a:buChar char="•"/>
              <a:defRPr/>
            </a:pPr>
            <a:r>
              <a:rPr lang="en-US" sz="2400" dirty="0" smtClean="0"/>
              <a:t>We will use what we know about CLARIFY and CREATE ideas with an infographic. </a:t>
            </a: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Practice CREATE &amp; CLARIFY</a:t>
            </a:r>
            <a:endParaRPr lang="en-US" sz="3600" b="1" dirty="0">
              <a:solidFill>
                <a:schemeClr val="accent2"/>
              </a:solidFill>
              <a:latin typeface="+mj-lt"/>
            </a:endParaRPr>
          </a:p>
        </p:txBody>
      </p:sp>
    </p:spTree>
    <p:extLst>
      <p:ext uri="{BB962C8B-B14F-4D97-AF65-F5344CB8AC3E}">
        <p14:creationId xmlns:p14="http://schemas.microsoft.com/office/powerpoint/2010/main" val="25320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dissolve">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398" y="914399"/>
            <a:ext cx="3957635" cy="5220393"/>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842444" y="347397"/>
            <a:ext cx="6279580" cy="1546293"/>
          </a:xfrm>
        </p:spPr>
        <p:txBody>
          <a:bodyPr>
            <a:noAutofit/>
          </a:bodyPr>
          <a:lstStyle/>
          <a:p>
            <a:r>
              <a:rPr lang="en-US" sz="4000" dirty="0">
                <a:ea typeface="Calibri" charset="0"/>
                <a:cs typeface="Arial" charset="0"/>
              </a:rPr>
              <a:t>Which Conversation Norm will help </a:t>
            </a:r>
            <a:r>
              <a:rPr lang="en-US" sz="4000" dirty="0" smtClean="0">
                <a:ea typeface="Calibri" charset="0"/>
                <a:cs typeface="Arial" charset="0"/>
              </a:rPr>
              <a:t>you to </a:t>
            </a:r>
            <a:r>
              <a:rPr lang="en-US" sz="4000" b="1" dirty="0" smtClean="0">
                <a:ea typeface="Calibri" charset="0"/>
                <a:cs typeface="Arial" charset="0"/>
              </a:rPr>
              <a:t>CREATE and CLARIFY</a:t>
            </a:r>
            <a:r>
              <a:rPr lang="en-US" sz="4000" dirty="0" smtClean="0">
                <a:ea typeface="Calibri" charset="0"/>
                <a:cs typeface="Arial" charset="0"/>
              </a:rPr>
              <a:t>?</a:t>
            </a:r>
            <a:r>
              <a:rPr lang="en-US" sz="4000" b="1" dirty="0" smtClean="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p:cNvGrpSpPr/>
          <p:nvPr/>
        </p:nvGrpSpPr>
        <p:grpSpPr>
          <a:xfrm>
            <a:off x="3253044" y="2344089"/>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525136" y="4460619"/>
            <a:ext cx="7374262" cy="1077218"/>
          </a:xfrm>
          <a:prstGeom prst="rect">
            <a:avLst/>
          </a:prstGeom>
        </p:spPr>
        <p:txBody>
          <a:bodyPr wrap="square">
            <a:spAutoFit/>
          </a:bodyPr>
          <a:lstStyle/>
          <a:p>
            <a:r>
              <a:rPr lang="en-US" sz="2800" i="1" dirty="0"/>
              <a:t>I heard many of you say that you would </a:t>
            </a:r>
            <a:r>
              <a:rPr lang="en-US" sz="2800" i="1" dirty="0" smtClean="0"/>
              <a:t>“Use your think time,” to think about what we notice. </a:t>
            </a:r>
          </a:p>
          <a:p>
            <a:pPr marL="342900" indent="-342900">
              <a:buFont typeface="Arial" charset="0"/>
              <a:buChar char="•"/>
            </a:pPr>
            <a:endParaRPr lang="en-US" sz="800" i="1" dirty="0" smtClean="0"/>
          </a:p>
        </p:txBody>
      </p:sp>
      <p:sp>
        <p:nvSpPr>
          <p:cNvPr id="14" name="Oval 13"/>
          <p:cNvSpPr/>
          <p:nvPr/>
        </p:nvSpPr>
        <p:spPr>
          <a:xfrm>
            <a:off x="8259188" y="1500040"/>
            <a:ext cx="1472141" cy="156973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130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1277" y="1968160"/>
            <a:ext cx="4229863"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paraphrase</a:t>
            </a:r>
            <a:r>
              <a:rPr lang="en-US" sz="2800" i="1" dirty="0" smtClean="0"/>
              <a:t> in a Constructive Conversation?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4" name="Oval 3"/>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51747" y="1800255"/>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5" name="TextBox 14"/>
          <p:cNvSpPr txBox="1"/>
          <p:nvPr/>
        </p:nvSpPr>
        <p:spPr>
          <a:xfrm>
            <a:off x="651747" y="3690059"/>
            <a:ext cx="6359393" cy="224676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b="1" i="1" dirty="0" smtClean="0"/>
              <a:t>Paraphrase:</a:t>
            </a:r>
          </a:p>
          <a:p>
            <a:r>
              <a:rPr lang="en-US" sz="2800" dirty="0" smtClean="0"/>
              <a:t>This </a:t>
            </a:r>
            <a:r>
              <a:rPr lang="en-US" sz="2800" dirty="0"/>
              <a:t>means to listen and then we repeat our partner’s thoughts in our own words. We </a:t>
            </a:r>
            <a:r>
              <a:rPr lang="en-US" sz="2800" dirty="0" smtClean="0"/>
              <a:t>paraphrase </a:t>
            </a:r>
            <a:r>
              <a:rPr lang="en-US" sz="2800" dirty="0"/>
              <a:t>to </a:t>
            </a:r>
            <a:r>
              <a:rPr lang="en-US" sz="2800" b="1" dirty="0"/>
              <a:t>CLARIFY </a:t>
            </a:r>
            <a:r>
              <a:rPr lang="en-US" sz="2800" dirty="0"/>
              <a:t>and make sure we understand what our partner said. </a:t>
            </a:r>
          </a:p>
        </p:txBody>
      </p:sp>
    </p:spTree>
    <p:extLst>
      <p:ext uri="{BB962C8B-B14F-4D97-AF65-F5344CB8AC3E}">
        <p14:creationId xmlns:p14="http://schemas.microsoft.com/office/powerpoint/2010/main" val="78567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225" y="85544"/>
            <a:ext cx="4706933" cy="6199412"/>
          </a:xfrm>
          <a:prstGeom prst="rect">
            <a:avLst/>
          </a:prstGeom>
        </p:spPr>
      </p:pic>
      <p:sp>
        <p:nvSpPr>
          <p:cNvPr id="4" name="Oval 3"/>
          <p:cNvSpPr/>
          <p:nvPr/>
        </p:nvSpPr>
        <p:spPr>
          <a:xfrm>
            <a:off x="7341225" y="2199806"/>
            <a:ext cx="4758878" cy="163669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45187" y="1892965"/>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7" name="TextBox 16"/>
          <p:cNvSpPr txBox="1"/>
          <p:nvPr/>
        </p:nvSpPr>
        <p:spPr>
          <a:xfrm>
            <a:off x="2569163" y="1951918"/>
            <a:ext cx="4467923"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build an idea </a:t>
            </a:r>
            <a:r>
              <a:rPr lang="en-US" sz="2800" i="1" dirty="0" smtClean="0"/>
              <a:t>in a Constructive Conversation?</a:t>
            </a:r>
          </a:p>
        </p:txBody>
      </p:sp>
      <p:sp>
        <p:nvSpPr>
          <p:cNvPr id="18" name="Rectangle 17"/>
          <p:cNvSpPr/>
          <p:nvPr/>
        </p:nvSpPr>
        <p:spPr>
          <a:xfrm>
            <a:off x="545187" y="3736414"/>
            <a:ext cx="6465952" cy="224676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800" b="1" i="1" dirty="0"/>
              <a:t>Build on each other’s </a:t>
            </a:r>
            <a:r>
              <a:rPr lang="en-US" sz="2800" b="1" i="1" dirty="0" smtClean="0"/>
              <a:t>ideas:</a:t>
            </a:r>
          </a:p>
          <a:p>
            <a:r>
              <a:rPr lang="en-US" sz="2800" dirty="0" smtClean="0"/>
              <a:t>This </a:t>
            </a:r>
            <a:r>
              <a:rPr lang="en-US" sz="2800" dirty="0"/>
              <a:t>means that we listen to what our partner says and add details and other information </a:t>
            </a:r>
            <a:r>
              <a:rPr lang="en-US" sz="2800" dirty="0" smtClean="0"/>
              <a:t>to </a:t>
            </a:r>
            <a:r>
              <a:rPr lang="en-US" sz="2800" dirty="0"/>
              <a:t>their ideas to make a clearer and more complete idea. </a:t>
            </a:r>
          </a:p>
        </p:txBody>
      </p:sp>
    </p:spTree>
    <p:extLst>
      <p:ext uri="{BB962C8B-B14F-4D97-AF65-F5344CB8AC3E}">
        <p14:creationId xmlns:p14="http://schemas.microsoft.com/office/powerpoint/2010/main" val="16235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225" y="85544"/>
            <a:ext cx="4706933" cy="6199412"/>
          </a:xfrm>
          <a:prstGeom prst="rect">
            <a:avLst/>
          </a:prstGeom>
        </p:spPr>
      </p:pic>
      <p:sp>
        <p:nvSpPr>
          <p:cNvPr id="4" name="Oval 3"/>
          <p:cNvSpPr/>
          <p:nvPr/>
        </p:nvSpPr>
        <p:spPr>
          <a:xfrm>
            <a:off x="7289280" y="4167754"/>
            <a:ext cx="4758878" cy="163669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496775" y="1767390"/>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5" name="TextBox 14"/>
          <p:cNvSpPr txBox="1"/>
          <p:nvPr/>
        </p:nvSpPr>
        <p:spPr>
          <a:xfrm>
            <a:off x="2568534" y="1898568"/>
            <a:ext cx="4508127"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prompt </a:t>
            </a:r>
            <a:r>
              <a:rPr lang="en-US" sz="2800" i="1" dirty="0" smtClean="0"/>
              <a:t>in a Constructive Conversation?</a:t>
            </a:r>
          </a:p>
        </p:txBody>
      </p:sp>
      <p:sp>
        <p:nvSpPr>
          <p:cNvPr id="16" name="Rectangle 15"/>
          <p:cNvSpPr/>
          <p:nvPr/>
        </p:nvSpPr>
        <p:spPr>
          <a:xfrm>
            <a:off x="464850" y="3550602"/>
            <a:ext cx="6611811" cy="2492990"/>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600" b="1" i="1" dirty="0" smtClean="0"/>
              <a:t>Prompt:</a:t>
            </a:r>
          </a:p>
          <a:p>
            <a:r>
              <a:rPr lang="en-US" sz="2600" dirty="0" smtClean="0"/>
              <a:t>This </a:t>
            </a:r>
            <a:r>
              <a:rPr lang="en-US" sz="2600" dirty="0"/>
              <a:t>means we get more information, ask for clarification or for new ideas to continue the </a:t>
            </a:r>
            <a:r>
              <a:rPr lang="en-US" sz="2600" dirty="0" smtClean="0"/>
              <a:t>Constructive </a:t>
            </a:r>
            <a:r>
              <a:rPr lang="en-US" sz="2600" dirty="0"/>
              <a:t>Conversation. When prompting, we think about what we did understand and what more we need to understand fully. </a:t>
            </a:r>
          </a:p>
        </p:txBody>
      </p:sp>
    </p:spTree>
    <p:extLst>
      <p:ext uri="{BB962C8B-B14F-4D97-AF65-F5344CB8AC3E}">
        <p14:creationId xmlns:p14="http://schemas.microsoft.com/office/powerpoint/2010/main" val="170959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253706"/>
            <a:ext cx="6884896" cy="864112"/>
          </a:xfrm>
          <a:ln>
            <a:noFill/>
          </a:ln>
        </p:spPr>
        <p:txBody>
          <a:bodyPr>
            <a:noAutofit/>
          </a:bodyPr>
          <a:lstStyle/>
          <a:p>
            <a:pPr algn="ctr"/>
            <a:r>
              <a:rPr lang="en-US" b="1" dirty="0" smtClean="0"/>
              <a:t>What is the first step?</a:t>
            </a:r>
            <a:endParaRPr lang="en-US"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REVIEW THE CONVERSATION PATTERN</a:t>
            </a:r>
            <a:endParaRPr lang="en-US" sz="2400" b="1" dirty="0">
              <a:solidFill>
                <a:schemeClr val="bg1"/>
              </a:solidFill>
            </a:endParaRPr>
          </a:p>
        </p:txBody>
      </p:sp>
      <p:sp>
        <p:nvSpPr>
          <p:cNvPr id="18" name="TextBox 17"/>
          <p:cNvSpPr txBox="1"/>
          <p:nvPr/>
        </p:nvSpPr>
        <p:spPr>
          <a:xfrm>
            <a:off x="358588" y="1279829"/>
            <a:ext cx="6884894" cy="1569660"/>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3200" i="1" dirty="0"/>
              <a:t>We know the pattern helps us to </a:t>
            </a:r>
            <a:r>
              <a:rPr lang="en-US" sz="3200" b="1" i="1" dirty="0"/>
              <a:t>CLARIFY,</a:t>
            </a:r>
            <a:r>
              <a:rPr lang="en-US" sz="3200" i="1" dirty="0"/>
              <a:t> but if we haven’t shared </a:t>
            </a:r>
            <a:r>
              <a:rPr lang="en-US" sz="3200" i="1" dirty="0" smtClean="0"/>
              <a:t>an initial idea</a:t>
            </a:r>
            <a:r>
              <a:rPr lang="en-US" sz="3200" i="1" dirty="0"/>
              <a:t>, we have nothing to </a:t>
            </a:r>
            <a:r>
              <a:rPr lang="en-US" sz="3200" b="1" i="1" dirty="0"/>
              <a:t>CLARIFY.</a:t>
            </a:r>
            <a:r>
              <a:rPr lang="en-US" sz="3200" i="1" dirty="0"/>
              <a:t> </a:t>
            </a:r>
            <a:endParaRPr lang="en-US" sz="3200" dirty="0"/>
          </a:p>
        </p:txBody>
      </p:sp>
      <p:sp>
        <p:nvSpPr>
          <p:cNvPr id="19" name="Rectangle 18"/>
          <p:cNvSpPr/>
          <p:nvPr/>
        </p:nvSpPr>
        <p:spPr>
          <a:xfrm>
            <a:off x="358587" y="3186463"/>
            <a:ext cx="6884895" cy="1569660"/>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3200" i="1" dirty="0"/>
              <a:t>So, the very first step of a Constructive Conversation is to </a:t>
            </a:r>
            <a:r>
              <a:rPr lang="en-US" sz="3200" b="1" i="1" dirty="0"/>
              <a:t>CREATE</a:t>
            </a:r>
            <a:r>
              <a:rPr lang="en-US" sz="3200" i="1" dirty="0"/>
              <a:t> and share an idea. </a:t>
            </a:r>
            <a:endParaRPr lang="en-US" sz="3200" dirty="0"/>
          </a:p>
        </p:txBody>
      </p:sp>
      <p:sp>
        <p:nvSpPr>
          <p:cNvPr id="20" name="Rectangle 19"/>
          <p:cNvSpPr/>
          <p:nvPr/>
        </p:nvSpPr>
        <p:spPr>
          <a:xfrm>
            <a:off x="358586" y="5093098"/>
            <a:ext cx="6884896" cy="1077218"/>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3200" i="1" dirty="0"/>
              <a:t>Then, we can use the Conversation Pattern to develop our idea fully. </a:t>
            </a:r>
            <a:endParaRPr lang="en-US" sz="3200" dirty="0"/>
          </a:p>
        </p:txBody>
      </p:sp>
    </p:spTree>
    <p:extLst>
      <p:ext uri="{BB962C8B-B14F-4D97-AF65-F5344CB8AC3E}">
        <p14:creationId xmlns:p14="http://schemas.microsoft.com/office/powerpoint/2010/main" val="58780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869993"/>
            <a:ext cx="7054850" cy="5315967"/>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976907" y="-58322"/>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187661" y="4102795"/>
            <a:ext cx="4581661" cy="2185214"/>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dirty="0" smtClean="0"/>
          </a:p>
          <a:p>
            <a:pPr marL="342900" indent="-342900">
              <a:buFont typeface="Arial" charset="0"/>
              <a:buChar char="•"/>
            </a:pPr>
            <a:r>
              <a:rPr lang="en-US" sz="2400" dirty="0" smtClean="0"/>
              <a:t>You </a:t>
            </a:r>
            <a:r>
              <a:rPr lang="en-US" sz="2400" dirty="0"/>
              <a:t>will use the </a:t>
            </a:r>
            <a:r>
              <a:rPr lang="en-US" sz="2400" b="1" u="sng" dirty="0"/>
              <a:t>Conversation Pattern Guide</a:t>
            </a:r>
            <a:r>
              <a:rPr lang="en-US" sz="2400" u="sng" dirty="0"/>
              <a:t> </a:t>
            </a:r>
            <a:r>
              <a:rPr lang="en-US" sz="2400" dirty="0"/>
              <a:t>to remind you of the pattern. </a:t>
            </a:r>
            <a:endParaRPr lang="en-US" sz="800" dirty="0"/>
          </a:p>
          <a:p>
            <a:pPr marL="342900" indent="-342900">
              <a:buFont typeface="Arial" charset="0"/>
              <a:buChar char="•"/>
            </a:pPr>
            <a:r>
              <a:rPr lang="en-US" sz="2400" dirty="0" smtClean="0"/>
              <a:t>Let’s review the prompt and response starters. </a:t>
            </a:r>
          </a:p>
          <a:p>
            <a:pPr marL="342900" indent="-342900">
              <a:buFont typeface="Arial" charset="0"/>
              <a:buChar char="•"/>
            </a:pPr>
            <a:endParaRPr lang="en-US" sz="800" dirty="0" smtClean="0"/>
          </a:p>
        </p:txBody>
      </p:sp>
      <p:sp>
        <p:nvSpPr>
          <p:cNvPr id="16" name="TextBox 15"/>
          <p:cNvSpPr txBox="1"/>
          <p:nvPr/>
        </p:nvSpPr>
        <p:spPr>
          <a:xfrm>
            <a:off x="9949598" y="800637"/>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4860" y="190409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sp>
        <p:nvSpPr>
          <p:cNvPr id="11" name="TextBox 10"/>
          <p:cNvSpPr txBox="1"/>
          <p:nvPr/>
        </p:nvSpPr>
        <p:spPr>
          <a:xfrm>
            <a:off x="5874860" y="3502462"/>
            <a:ext cx="2695398" cy="461665"/>
          </a:xfrm>
          <a:prstGeom prst="rect">
            <a:avLst/>
          </a:prstGeom>
          <a:noFill/>
        </p:spPr>
        <p:txBody>
          <a:bodyPr wrap="square" rtlCol="0">
            <a:spAutoFit/>
          </a:bodyPr>
          <a:lstStyle/>
          <a:p>
            <a:r>
              <a:rPr lang="en-US" sz="2400" b="1" dirty="0" smtClean="0">
                <a:solidFill>
                  <a:srgbClr val="FF0000"/>
                </a:solidFill>
              </a:rPr>
              <a:t>Another </a:t>
            </a:r>
            <a:r>
              <a:rPr lang="en-US" sz="2400" b="1" smtClean="0">
                <a:solidFill>
                  <a:srgbClr val="FF0000"/>
                </a:solidFill>
              </a:rPr>
              <a:t>details is</a:t>
            </a:r>
            <a:r>
              <a:rPr lang="mr-IN" sz="2400" b="1" dirty="0" smtClean="0">
                <a:solidFill>
                  <a:srgbClr val="FF0000"/>
                </a:solidFill>
              </a:rPr>
              <a:t>…</a:t>
            </a:r>
            <a:endParaRPr lang="en-US" sz="2400" b="1" dirty="0">
              <a:solidFill>
                <a:srgbClr val="FF0000"/>
              </a:solidFill>
            </a:endParaRPr>
          </a:p>
        </p:txBody>
      </p:sp>
      <p:sp>
        <p:nvSpPr>
          <p:cNvPr id="12" name="TextBox 11"/>
          <p:cNvSpPr txBox="1"/>
          <p:nvPr/>
        </p:nvSpPr>
        <p:spPr>
          <a:xfrm>
            <a:off x="5874860" y="5111419"/>
            <a:ext cx="4640739" cy="461665"/>
          </a:xfrm>
          <a:prstGeom prst="rect">
            <a:avLst/>
          </a:prstGeom>
          <a:noFill/>
        </p:spPr>
        <p:txBody>
          <a:bodyPr wrap="square" rtlCol="0">
            <a:spAutoFit/>
          </a:bodyPr>
          <a:lstStyle/>
          <a:p>
            <a:r>
              <a:rPr lang="en-US" sz="2400" b="1" dirty="0">
                <a:solidFill>
                  <a:srgbClr val="FF0000"/>
                </a:solidFill>
              </a:rPr>
              <a:t>How can you add to this idea?</a:t>
            </a:r>
            <a:endParaRPr lang="en-US" sz="2400" b="1" dirty="0">
              <a:solidFill>
                <a:srgbClr val="FF0000"/>
              </a:solidFill>
              <a:latin typeface="Avenir Next" charset="0"/>
              <a:ea typeface="Calibri" charset="0"/>
              <a:cs typeface="Arial" charset="0"/>
            </a:endParaRPr>
          </a:p>
        </p:txBody>
      </p:sp>
      <p:graphicFrame>
        <p:nvGraphicFramePr>
          <p:cNvPr id="13" name="Table 12"/>
          <p:cNvGraphicFramePr>
            <a:graphicFrameLocks noGrp="1"/>
          </p:cNvGraphicFramePr>
          <p:nvPr>
            <p:extLst/>
          </p:nvPr>
        </p:nvGraphicFramePr>
        <p:xfrm>
          <a:off x="167355" y="800637"/>
          <a:ext cx="4581661" cy="3191465"/>
        </p:xfrm>
        <a:graphic>
          <a:graphicData uri="http://schemas.openxmlformats.org/drawingml/2006/table">
            <a:tbl>
              <a:tblPr firstCol="1" bandRow="1">
                <a:tableStyleId>{D7AC3CCA-C797-4891-BE02-D94E43425B78}</a:tableStyleId>
              </a:tblPr>
              <a:tblGrid>
                <a:gridCol w="4581661"/>
              </a:tblGrid>
              <a:tr h="448312">
                <a:tc>
                  <a:txBody>
                    <a:bodyPr/>
                    <a:lstStyle/>
                    <a:p>
                      <a:pPr marL="0" marR="0" algn="ctr">
                        <a:spcBef>
                          <a:spcPts val="0"/>
                        </a:spcBef>
                        <a:spcAft>
                          <a:spcPts val="0"/>
                        </a:spcAft>
                      </a:pPr>
                      <a:r>
                        <a:rPr lang="en-US" sz="2400" dirty="0">
                          <a:solidFill>
                            <a:schemeClr val="bg1"/>
                          </a:solidFill>
                          <a:effectLst/>
                        </a:rPr>
                        <a:t>PROMPT &amp; RESPONSE STARTERS</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r h="346904">
                <a:tc>
                  <a:txBody>
                    <a:bodyPr/>
                    <a:lstStyle/>
                    <a:p>
                      <a:pPr marL="0" marR="0" algn="ctr">
                        <a:spcBef>
                          <a:spcPts val="0"/>
                        </a:spcBef>
                        <a:spcAft>
                          <a:spcPts val="0"/>
                        </a:spcAft>
                      </a:pPr>
                      <a:r>
                        <a:rPr lang="en-US" sz="2400" dirty="0">
                          <a:effectLst/>
                        </a:rPr>
                        <a:t>PARAPHRASE</a:t>
                      </a:r>
                      <a:endParaRPr lang="en-US" sz="2400" dirty="0">
                        <a:effectLst/>
                        <a:latin typeface="Avenir Next" charset="0"/>
                        <a:ea typeface="Calibri" charset="0"/>
                        <a:cs typeface="Arial" charset="0"/>
                      </a:endParaRPr>
                    </a:p>
                  </a:txBody>
                  <a:tcPr marL="68580" marR="68580" marT="0" marB="0" anchor="ctr"/>
                </a:tc>
              </a:tr>
              <a:tr h="346904">
                <a:tc>
                  <a:txBody>
                    <a:bodyPr/>
                    <a:lstStyle/>
                    <a:p>
                      <a:pPr marL="0" marR="0" algn="ctr">
                        <a:spcBef>
                          <a:spcPts val="0"/>
                        </a:spcBef>
                        <a:spcAft>
                          <a:spcPts val="0"/>
                        </a:spcAft>
                      </a:pPr>
                      <a:r>
                        <a:rPr lang="en-US" sz="2400" b="0" dirty="0">
                          <a:effectLst/>
                        </a:rPr>
                        <a:t>I think you said…</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rPr>
                        <a:t>BUILD ON</a:t>
                      </a:r>
                      <a:endParaRPr lang="en-US" sz="2400" dirty="0">
                        <a:effectLst/>
                        <a:latin typeface="Avenir Next" charset="0"/>
                        <a:ea typeface="Calibri" charset="0"/>
                        <a:cs typeface="Arial" charset="0"/>
                      </a:endParaRPr>
                    </a:p>
                  </a:txBody>
                  <a:tcPr marL="68580" marR="68580" marT="0" marB="0" anchor="ctr"/>
                </a:tc>
              </a:tr>
              <a:tr h="346904">
                <a:tc>
                  <a:txBody>
                    <a:bodyPr/>
                    <a:lstStyle/>
                    <a:p>
                      <a:pPr marL="0" marR="0" algn="ctr">
                        <a:spcBef>
                          <a:spcPts val="0"/>
                        </a:spcBef>
                        <a:spcAft>
                          <a:spcPts val="0"/>
                        </a:spcAft>
                      </a:pPr>
                      <a:r>
                        <a:rPr lang="en-US" sz="2400" b="0" dirty="0">
                          <a:effectLst/>
                        </a:rPr>
                        <a:t>Another detail is…</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rPr>
                        <a:t>PROMPT</a:t>
                      </a:r>
                      <a:endParaRPr lang="en-US" sz="2400" dirty="0">
                        <a:effectLst/>
                        <a:latin typeface="Avenir Next" charset="0"/>
                        <a:ea typeface="Calibri" charset="0"/>
                        <a:cs typeface="Arial" charset="0"/>
                      </a:endParaRPr>
                    </a:p>
                  </a:txBody>
                  <a:tcPr marL="68580" marR="68580" marT="0" marB="0" anchor="ctr"/>
                </a:tc>
              </a:tr>
              <a:tr h="548593">
                <a:tc>
                  <a:txBody>
                    <a:bodyPr/>
                    <a:lstStyle/>
                    <a:p>
                      <a:pPr marL="0" marR="0" algn="ctr">
                        <a:spcBef>
                          <a:spcPts val="0"/>
                        </a:spcBef>
                        <a:spcAft>
                          <a:spcPts val="0"/>
                        </a:spcAft>
                      </a:pPr>
                      <a:r>
                        <a:rPr lang="en-US" sz="2400" b="0" dirty="0">
                          <a:effectLst/>
                        </a:rPr>
                        <a:t>How can you add to this idea?</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solidFill>
                            <a:schemeClr val="bg1"/>
                          </a:solidFill>
                          <a:effectLst/>
                        </a:rPr>
                        <a:t>EXPANDING</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bl>
          </a:graphicData>
        </a:graphic>
      </p:graphicFrame>
    </p:spTree>
    <p:extLst>
      <p:ext uri="{BB962C8B-B14F-4D97-AF65-F5344CB8AC3E}">
        <p14:creationId xmlns:p14="http://schemas.microsoft.com/office/powerpoint/2010/main" val="12346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par>
                                <p:cTn id="21" presetID="9" presetClass="entr" presetSubtype="0" fill="hold" grpId="0" nodeType="with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grpId="0" nodeType="withEffect">
                                  <p:stCondLst>
                                    <p:cond delay="50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p:bldP spid="1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7339469" y="215373"/>
            <a:ext cx="4614571" cy="593986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81318" y="338034"/>
            <a:ext cx="5163670" cy="1938992"/>
          </a:xfrm>
          <a:prstGeom prst="rect">
            <a:avLst/>
          </a:prstGeom>
          <a:noFill/>
        </p:spPr>
        <p:txBody>
          <a:bodyPr wrap="square" rtlCol="0">
            <a:spAutoFit/>
          </a:bodyPr>
          <a:lstStyle/>
          <a:p>
            <a:pPr algn="ctr"/>
            <a:r>
              <a:rPr lang="en-US" sz="4000" b="1" dirty="0" smtClean="0"/>
              <a:t>Constructive Conversations Listening Task Poster</a:t>
            </a:r>
          </a:p>
        </p:txBody>
      </p:sp>
      <p:sp>
        <p:nvSpPr>
          <p:cNvPr id="4" name="Rectangle 3"/>
          <p:cNvSpPr/>
          <p:nvPr/>
        </p:nvSpPr>
        <p:spPr>
          <a:xfrm>
            <a:off x="681318" y="2778146"/>
            <a:ext cx="5289176" cy="2000548"/>
          </a:xfrm>
          <a:prstGeom prst="rect">
            <a:avLst/>
          </a:prstGeom>
        </p:spPr>
        <p:txBody>
          <a:bodyPr wrap="square">
            <a:spAutoFit/>
          </a:bodyPr>
          <a:lstStyle/>
          <a:p>
            <a:r>
              <a:rPr lang="en-US" sz="3200" i="1" dirty="0"/>
              <a:t>While you are listening to me and my partner, listen for the </a:t>
            </a:r>
            <a:r>
              <a:rPr lang="en-US" sz="3200" i="1" dirty="0" smtClean="0"/>
              <a:t>following</a:t>
            </a:r>
            <a:r>
              <a:rPr lang="is-IS" sz="3200" i="1" dirty="0" smtClean="0"/>
              <a:t>…</a:t>
            </a:r>
            <a:endParaRPr lang="en-US" sz="3200" dirty="0"/>
          </a:p>
          <a:p>
            <a:endParaRPr lang="en-US" sz="2800" dirty="0"/>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REVIEW THE CONSTRUCTIVE CONVERSATION LISTENING TASK POSTER</a:t>
            </a:r>
            <a:endParaRPr lang="en-US" sz="2400" b="1" dirty="0">
              <a:solidFill>
                <a:schemeClr val="bg1"/>
              </a:solidFill>
            </a:endParaRPr>
          </a:p>
        </p:txBody>
      </p:sp>
    </p:spTree>
    <p:extLst>
      <p:ext uri="{BB962C8B-B14F-4D97-AF65-F5344CB8AC3E}">
        <p14:creationId xmlns:p14="http://schemas.microsoft.com/office/powerpoint/2010/main" val="12869248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6341706"/>
            <a:ext cx="12192000" cy="461665"/>
          </a:xfrm>
          <a:prstGeom prst="rect">
            <a:avLst/>
          </a:prstGeom>
          <a:noFill/>
        </p:spPr>
        <p:txBody>
          <a:bodyPr wrap="square" rtlCol="0">
            <a:spAutoFit/>
          </a:bodyPr>
          <a:lstStyle/>
          <a:p>
            <a:r>
              <a:rPr lang="en-US" sz="2400" b="1" dirty="0" smtClean="0">
                <a:solidFill>
                  <a:schemeClr val="bg1"/>
                </a:solidFill>
              </a:rPr>
              <a:t>MODEL/GUIDED PRACTICE - TEACHER THINK ALOUD</a:t>
            </a:r>
            <a:endParaRPr lang="en-US" sz="2400" dirty="0">
              <a:solidFill>
                <a:schemeClr val="bg1"/>
              </a:solidFill>
            </a:endParaRPr>
          </a:p>
        </p:txBody>
      </p:sp>
      <p:sp>
        <p:nvSpPr>
          <p:cNvPr id="16" name="Rectangle 15"/>
          <p:cNvSpPr/>
          <p:nvPr/>
        </p:nvSpPr>
        <p:spPr>
          <a:xfrm>
            <a:off x="324065" y="1329911"/>
            <a:ext cx="6001800" cy="2185214"/>
          </a:xfrm>
          <a:prstGeom prst="rect">
            <a:avLst/>
          </a:prstGeom>
        </p:spPr>
        <p:txBody>
          <a:bodyPr wrap="square">
            <a:spAutoFit/>
          </a:bodyPr>
          <a:lstStyle/>
          <a:p>
            <a:r>
              <a:rPr lang="en-US" sz="3000" dirty="0">
                <a:latin typeface="Calibri" charset="0"/>
                <a:ea typeface="Calibri" charset="0"/>
                <a:cs typeface="Calibri" charset="0"/>
              </a:rPr>
              <a:t>What do you know </a:t>
            </a:r>
            <a:r>
              <a:rPr lang="en-US" sz="3000" dirty="0" smtClean="0">
                <a:latin typeface="Calibri" charset="0"/>
                <a:ea typeface="Calibri" charset="0"/>
                <a:cs typeface="Calibri" charset="0"/>
              </a:rPr>
              <a:t>about </a:t>
            </a:r>
            <a:r>
              <a:rPr lang="en-US" sz="3000" b="1" u="sng" dirty="0">
                <a:latin typeface="Calibri" charset="0"/>
                <a:ea typeface="Calibri" charset="0"/>
                <a:cs typeface="Calibri" charset="0"/>
              </a:rPr>
              <a:t>Constructive Conversation </a:t>
            </a:r>
            <a:r>
              <a:rPr lang="en-US" sz="3000" b="1" u="sng" dirty="0" smtClean="0">
                <a:latin typeface="Calibri" charset="0"/>
                <a:ea typeface="Calibri" charset="0"/>
                <a:cs typeface="Calibri" charset="0"/>
              </a:rPr>
              <a:t>SKILLS</a:t>
            </a:r>
            <a:r>
              <a:rPr lang="en-US" sz="3000" dirty="0" smtClean="0">
                <a:latin typeface="Calibri" charset="0"/>
                <a:ea typeface="Calibri" charset="0"/>
                <a:cs typeface="Calibri" charset="0"/>
              </a:rPr>
              <a:t>? </a:t>
            </a:r>
            <a:endParaRPr lang="en-US" sz="3000" dirty="0">
              <a:latin typeface="Calibri" charset="0"/>
              <a:ea typeface="Calibri" charset="0"/>
              <a:cs typeface="Calibri" charset="0"/>
            </a:endParaRPr>
          </a:p>
          <a:p>
            <a:endParaRPr lang="en-US" sz="1600" dirty="0">
              <a:latin typeface="Calibri" charset="0"/>
              <a:ea typeface="Calibri" charset="0"/>
              <a:cs typeface="Calibri" charset="0"/>
            </a:endParaRPr>
          </a:p>
          <a:p>
            <a:r>
              <a:rPr lang="en-US" sz="3000" dirty="0" smtClean="0">
                <a:latin typeface="Calibri" charset="0"/>
                <a:ea typeface="Calibri" charset="0"/>
                <a:cs typeface="Calibri" charset="0"/>
              </a:rPr>
              <a:t>What </a:t>
            </a:r>
            <a:r>
              <a:rPr lang="en-US" sz="3000" dirty="0">
                <a:latin typeface="Calibri" charset="0"/>
                <a:ea typeface="Calibri" charset="0"/>
                <a:cs typeface="Calibri" charset="0"/>
              </a:rPr>
              <a:t>does it </a:t>
            </a:r>
            <a:r>
              <a:rPr lang="en-US" sz="3000" b="1" dirty="0">
                <a:latin typeface="Calibri" charset="0"/>
                <a:ea typeface="Calibri" charset="0"/>
                <a:cs typeface="Calibri" charset="0"/>
              </a:rPr>
              <a:t>look like</a:t>
            </a:r>
            <a:r>
              <a:rPr lang="en-US" sz="3000" dirty="0">
                <a:latin typeface="Calibri" charset="0"/>
                <a:ea typeface="Calibri" charset="0"/>
                <a:cs typeface="Calibri" charset="0"/>
              </a:rPr>
              <a:t> and </a:t>
            </a:r>
            <a:r>
              <a:rPr lang="en-US" sz="3000" b="1" dirty="0">
                <a:latin typeface="Calibri" charset="0"/>
                <a:ea typeface="Calibri" charset="0"/>
                <a:cs typeface="Calibri" charset="0"/>
              </a:rPr>
              <a:t>sound like </a:t>
            </a:r>
            <a:r>
              <a:rPr lang="en-US" sz="3000" dirty="0">
                <a:latin typeface="Calibri" charset="0"/>
                <a:ea typeface="Calibri" charset="0"/>
                <a:cs typeface="Calibri" charset="0"/>
              </a:rPr>
              <a:t>when you use them?</a:t>
            </a:r>
            <a:endParaRPr lang="en-US" sz="3000" dirty="0"/>
          </a:p>
        </p:txBody>
      </p:sp>
      <p:sp>
        <p:nvSpPr>
          <p:cNvPr id="9" name="Content Placeholder 2"/>
          <p:cNvSpPr txBox="1">
            <a:spLocks/>
          </p:cNvSpPr>
          <p:nvPr/>
        </p:nvSpPr>
        <p:spPr>
          <a:xfrm>
            <a:off x="324065" y="372941"/>
            <a:ext cx="5577256" cy="759397"/>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lgn="ctr">
              <a:buFont typeface="+mj-lt"/>
              <a:buAutoNum type="arabicPeriod"/>
            </a:pPr>
            <a:r>
              <a:rPr lang="en-US" sz="3600" b="1" dirty="0" smtClean="0">
                <a:solidFill>
                  <a:schemeClr val="tx1"/>
                </a:solidFill>
                <a:latin typeface="Calibri" charset="0"/>
                <a:ea typeface="Calibri" charset="0"/>
                <a:cs typeface="Calibri" charset="0"/>
              </a:rPr>
              <a:t>Think about the prompt. </a:t>
            </a:r>
          </a:p>
        </p:txBody>
      </p:sp>
      <p:sp>
        <p:nvSpPr>
          <p:cNvPr id="5" name="TextBox 4"/>
          <p:cNvSpPr txBox="1"/>
          <p:nvPr/>
        </p:nvSpPr>
        <p:spPr>
          <a:xfrm>
            <a:off x="324065" y="3712699"/>
            <a:ext cx="5243615" cy="2431435"/>
          </a:xfrm>
          <a:prstGeom prst="rect">
            <a:avLst/>
          </a:prstGeom>
          <a:noFill/>
        </p:spPr>
        <p:txBody>
          <a:bodyPr wrap="square" rtlCol="0">
            <a:spAutoFit/>
          </a:bodyPr>
          <a:lstStyle/>
          <a:p>
            <a:pPr marL="342900" indent="-342900">
              <a:buFont typeface="Arial" charset="0"/>
              <a:buChar char="•"/>
            </a:pPr>
            <a:r>
              <a:rPr lang="en-US" sz="2200" i="1" dirty="0" smtClean="0"/>
              <a:t>Hmmm</a:t>
            </a:r>
            <a:r>
              <a:rPr lang="en-US" sz="2200" i="1" dirty="0"/>
              <a:t>. So, I’m going to use the </a:t>
            </a:r>
            <a:r>
              <a:rPr lang="en-US" sz="2200" i="1" dirty="0" smtClean="0"/>
              <a:t>poster </a:t>
            </a:r>
            <a:r>
              <a:rPr lang="en-US" sz="2200" i="1" dirty="0"/>
              <a:t>to remember what I know about the </a:t>
            </a:r>
            <a:r>
              <a:rPr lang="en-US" sz="2200" i="1" dirty="0" smtClean="0"/>
              <a:t>skills. </a:t>
            </a:r>
          </a:p>
          <a:p>
            <a:pPr marL="342900" indent="-342900">
              <a:buFont typeface="Arial" charset="0"/>
              <a:buChar char="•"/>
            </a:pPr>
            <a:endParaRPr lang="en-US" sz="1200" i="1" dirty="0" smtClean="0"/>
          </a:p>
          <a:p>
            <a:pPr marL="342900" indent="-342900">
              <a:buFont typeface="Arial" charset="0"/>
              <a:buChar char="•"/>
            </a:pPr>
            <a:r>
              <a:rPr lang="en-US" sz="2200" i="1" dirty="0" smtClean="0"/>
              <a:t>One </a:t>
            </a:r>
            <a:r>
              <a:rPr lang="en-US" sz="2200" i="1" dirty="0"/>
              <a:t>thing I know is that when I </a:t>
            </a:r>
            <a:r>
              <a:rPr lang="en-US" sz="2200" b="1" i="1" dirty="0"/>
              <a:t>FORTIFY</a:t>
            </a:r>
            <a:r>
              <a:rPr lang="en-US" sz="2200" i="1" dirty="0"/>
              <a:t> I support my ideas with evidence from the text. I can say, “In the text it says…” or “I know because</a:t>
            </a:r>
            <a:r>
              <a:rPr lang="en-US" sz="2200" i="1" dirty="0" smtClean="0"/>
              <a:t>…”</a:t>
            </a:r>
            <a:endParaRPr lang="en-US" sz="2400" i="1" dirty="0" smtClean="0"/>
          </a:p>
          <a:p>
            <a:pPr marL="342900" indent="-342900">
              <a:buFont typeface="Arial" charset="0"/>
              <a:buChar char="•"/>
            </a:pPr>
            <a:endParaRPr lang="en-US" sz="800" i="1" dirty="0"/>
          </a:p>
        </p:txBody>
      </p:sp>
      <p:pic>
        <p:nvPicPr>
          <p:cNvPr id="12" name="Content Placeholder 10" descr="Screen Shot 2016-03-16 at 2.54.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5626" y="146956"/>
            <a:ext cx="4872076" cy="6055483"/>
          </a:xfrm>
          <a:prstGeom prst="rect">
            <a:avLst/>
          </a:prstGeom>
          <a:ln w="25400">
            <a:solidFill>
              <a:schemeClr val="tx1"/>
            </a:solidFill>
          </a:ln>
        </p:spPr>
      </p:pic>
      <p:sp>
        <p:nvSpPr>
          <p:cNvPr id="11" name="Oval 10"/>
          <p:cNvSpPr/>
          <p:nvPr/>
        </p:nvSpPr>
        <p:spPr>
          <a:xfrm>
            <a:off x="7261820" y="3053439"/>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Users/mstaine/Desktop/ThinkAloudIcon.png"/>
          <p:cNvPicPr/>
          <p:nvPr/>
        </p:nvPicPr>
        <p:blipFill>
          <a:blip r:embed="rId4">
            <a:extLst>
              <a:ext uri="{28A0092B-C50C-407E-A947-70E740481C1C}">
                <a14:useLocalDpi xmlns:a14="http://schemas.microsoft.com/office/drawing/2010/main" val="0"/>
              </a:ext>
            </a:extLst>
          </a:blip>
          <a:srcRect/>
          <a:stretch>
            <a:fillRect/>
          </a:stretch>
        </p:blipFill>
        <p:spPr bwMode="auto">
          <a:xfrm>
            <a:off x="5675915" y="4150018"/>
            <a:ext cx="1209138" cy="1179296"/>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3981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par>
                                <p:cTn id="13" presetID="1" presetClass="entr" presetSubtype="0"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INFOGRAPHIC</a:t>
            </a:r>
            <a:endParaRPr lang="en-US" sz="2400" b="1" dirty="0">
              <a:solidFill>
                <a:schemeClr val="bg1"/>
              </a:solidFill>
            </a:endParaRPr>
          </a:p>
        </p:txBody>
      </p:sp>
      <p:sp>
        <p:nvSpPr>
          <p:cNvPr id="4" name="Title 3"/>
          <p:cNvSpPr>
            <a:spLocks noGrp="1"/>
          </p:cNvSpPr>
          <p:nvPr>
            <p:ph type="title" idx="4294967295"/>
          </p:nvPr>
        </p:nvSpPr>
        <p:spPr>
          <a:xfrm>
            <a:off x="745116" y="383454"/>
            <a:ext cx="3756450" cy="1449387"/>
          </a:xfrm>
        </p:spPr>
        <p:txBody>
          <a:bodyPr>
            <a:normAutofit fontScale="90000"/>
          </a:bodyPr>
          <a:lstStyle/>
          <a:p>
            <a:pPr algn="ctr"/>
            <a:r>
              <a:rPr lang="en-US" sz="6000" b="1" dirty="0" smtClean="0"/>
              <a:t>What is an infographic?</a:t>
            </a:r>
            <a:endParaRPr lang="en-US" sz="6000" b="1" dirty="0"/>
          </a:p>
        </p:txBody>
      </p:sp>
      <p:sp>
        <p:nvSpPr>
          <p:cNvPr id="8" name="Rectangle 7"/>
          <p:cNvSpPr/>
          <p:nvPr/>
        </p:nvSpPr>
        <p:spPr>
          <a:xfrm>
            <a:off x="332510" y="2351785"/>
            <a:ext cx="4581661" cy="3785652"/>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dirty="0" smtClean="0"/>
          </a:p>
          <a:p>
            <a:pPr marL="457200" indent="-457200">
              <a:buFont typeface="Arial" charset="0"/>
              <a:buChar char="•"/>
            </a:pPr>
            <a:r>
              <a:rPr lang="en-US" sz="2800" dirty="0"/>
              <a:t>An infographic is an </a:t>
            </a:r>
            <a:r>
              <a:rPr lang="en-US" sz="2800" b="1" dirty="0"/>
              <a:t>informational text </a:t>
            </a:r>
            <a:r>
              <a:rPr lang="en-US" sz="2800" dirty="0"/>
              <a:t>that </a:t>
            </a:r>
            <a:r>
              <a:rPr lang="en-US" sz="2800" b="1" u="sng" dirty="0"/>
              <a:t>combines visuals and words. </a:t>
            </a:r>
          </a:p>
          <a:p>
            <a:pPr marL="457200" indent="-457200">
              <a:buFont typeface="Arial" charset="0"/>
              <a:buChar char="•"/>
            </a:pPr>
            <a:endParaRPr lang="en-US" sz="2800" b="1" u="sng" dirty="0"/>
          </a:p>
          <a:p>
            <a:pPr marL="457200" indent="-457200">
              <a:buFont typeface="Arial" charset="0"/>
              <a:buChar char="•"/>
            </a:pPr>
            <a:r>
              <a:rPr lang="en-US" sz="2800" dirty="0"/>
              <a:t>The information about a topic </a:t>
            </a:r>
            <a:r>
              <a:rPr lang="en-US" sz="2800"/>
              <a:t>is </a:t>
            </a:r>
            <a:r>
              <a:rPr lang="en-US" sz="2800" smtClean="0"/>
              <a:t>communicated </a:t>
            </a:r>
            <a:r>
              <a:rPr lang="en-US" sz="2800" b="1" u="sng" smtClean="0"/>
              <a:t>clearly </a:t>
            </a:r>
            <a:r>
              <a:rPr lang="en-US" sz="2800" b="1" u="sng" dirty="0"/>
              <a:t>and concisely.</a:t>
            </a:r>
          </a:p>
          <a:p>
            <a:pPr marL="342900" indent="-342900">
              <a:buFont typeface="Arial" charset="0"/>
              <a:buChar char="•"/>
            </a:pPr>
            <a:endParaRPr lang="en-US" sz="800" dirty="0" smtClean="0"/>
          </a:p>
        </p:txBody>
      </p:sp>
      <p:pic>
        <p:nvPicPr>
          <p:cNvPr id="7" name="Picture 6" descr="/Users/mmed/Google Drive/SS2.0/Grade5/Gr5Resources (1)/Gr5TeacherInfographic.gif"/>
          <p:cNvPicPr/>
          <p:nvPr/>
        </p:nvPicPr>
        <p:blipFill>
          <a:blip r:embed="rId3">
            <a:extLst>
              <a:ext uri="{28A0092B-C50C-407E-A947-70E740481C1C}">
                <a14:useLocalDpi xmlns:a14="http://schemas.microsoft.com/office/drawing/2010/main" val="0"/>
              </a:ext>
            </a:extLst>
          </a:blip>
          <a:srcRect/>
          <a:stretch>
            <a:fillRect/>
          </a:stretch>
        </p:blipFill>
        <p:spPr bwMode="auto">
          <a:xfrm>
            <a:off x="5074022" y="1418772"/>
            <a:ext cx="6728857" cy="47186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Oval 5"/>
          <p:cNvSpPr/>
          <p:nvPr/>
        </p:nvSpPr>
        <p:spPr>
          <a:xfrm>
            <a:off x="5074022" y="3282224"/>
            <a:ext cx="3005949" cy="25699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60378" y="1359281"/>
            <a:ext cx="2334154" cy="11511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975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GUIDED PRACTICE</a:t>
            </a:r>
            <a:endParaRPr lang="en-US" sz="2400" b="1" dirty="0">
              <a:solidFill>
                <a:schemeClr val="bg1"/>
              </a:solidFill>
            </a:endParaRPr>
          </a:p>
        </p:txBody>
      </p:sp>
      <p:sp>
        <p:nvSpPr>
          <p:cNvPr id="8" name="Rectangle 7"/>
          <p:cNvSpPr/>
          <p:nvPr/>
        </p:nvSpPr>
        <p:spPr>
          <a:xfrm>
            <a:off x="49640" y="2144030"/>
            <a:ext cx="3428666" cy="3416320"/>
          </a:xfrm>
          <a:prstGeom prst="rect">
            <a:avLst/>
          </a:prstGeom>
        </p:spPr>
        <p:txBody>
          <a:bodyPr wrap="square">
            <a:spAutoFit/>
          </a:bodyPr>
          <a:lstStyle/>
          <a:p>
            <a:pPr algn="ctr"/>
            <a:r>
              <a:rPr lang="en-US" sz="3600" i="1" dirty="0"/>
              <a:t>What do you notice in the infographic? Cite details to </a:t>
            </a:r>
            <a:r>
              <a:rPr lang="en-US" sz="3600" b="1" i="1" dirty="0"/>
              <a:t>CLARIFY</a:t>
            </a:r>
            <a:r>
              <a:rPr lang="en-US" sz="3600" i="1" dirty="0"/>
              <a:t> your ideas</a:t>
            </a:r>
            <a:r>
              <a:rPr lang="en-US" sz="3600" dirty="0"/>
              <a: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166" y="501845"/>
            <a:ext cx="1669614" cy="1393469"/>
          </a:xfrm>
          <a:prstGeom prst="rect">
            <a:avLst/>
          </a:prstGeom>
          <a:ln w="38100">
            <a:solidFill>
              <a:schemeClr val="accent1"/>
            </a:solidFill>
          </a:ln>
          <a:effectLst>
            <a:glow rad="139700">
              <a:schemeClr val="accent1">
                <a:lumMod val="40000"/>
                <a:lumOff val="60000"/>
                <a:alpha val="40000"/>
              </a:schemeClr>
            </a:glow>
          </a:effectLst>
        </p:spPr>
      </p:pic>
      <p:pic>
        <p:nvPicPr>
          <p:cNvPr id="11" name="Picture 10" descr="/Users/mmed/Google Drive/SS2.0/Grade5/Gr5Resources (1)/Gr5TeacherInfographic.gif"/>
          <p:cNvPicPr/>
          <p:nvPr/>
        </p:nvPicPr>
        <p:blipFill>
          <a:blip r:embed="rId4">
            <a:extLst>
              <a:ext uri="{28A0092B-C50C-407E-A947-70E740481C1C}">
                <a14:useLocalDpi xmlns:a14="http://schemas.microsoft.com/office/drawing/2010/main" val="0"/>
              </a:ext>
            </a:extLst>
          </a:blip>
          <a:srcRect/>
          <a:stretch>
            <a:fillRect/>
          </a:stretch>
        </p:blipFill>
        <p:spPr bwMode="auto">
          <a:xfrm>
            <a:off x="3619476" y="217500"/>
            <a:ext cx="8300975" cy="61788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9968750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932" y="343645"/>
            <a:ext cx="3418609" cy="2862322"/>
          </a:xfrm>
          <a:prstGeom prst="rect">
            <a:avLst/>
          </a:prstGeom>
          <a:noFill/>
        </p:spPr>
        <p:txBody>
          <a:bodyPr wrap="square" rtlCol="0">
            <a:spAutoFit/>
          </a:bodyPr>
          <a:lstStyle/>
          <a:p>
            <a:pPr algn="ctr"/>
            <a:r>
              <a:rPr lang="en-US" sz="2800" b="1" dirty="0" smtClean="0"/>
              <a:t>Listen to the Model Constructive Conversation</a:t>
            </a:r>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9937" y="1774806"/>
            <a:ext cx="1109869" cy="1266073"/>
          </a:xfrm>
          <a:prstGeom prst="rect">
            <a:avLst/>
          </a:prstGeom>
        </p:spPr>
      </p:pic>
      <p:sp>
        <p:nvSpPr>
          <p:cNvPr id="7" name="TextBox 6"/>
          <p:cNvSpPr txBox="1"/>
          <p:nvPr/>
        </p:nvSpPr>
        <p:spPr>
          <a:xfrm>
            <a:off x="0" y="6395276"/>
            <a:ext cx="12192000" cy="461665"/>
          </a:xfrm>
          <a:prstGeom prst="rect">
            <a:avLst/>
          </a:prstGeom>
          <a:noFill/>
        </p:spPr>
        <p:txBody>
          <a:bodyPr wrap="square" rtlCol="0">
            <a:spAutoFit/>
          </a:bodyPr>
          <a:lstStyle/>
          <a:p>
            <a:pPr algn="ctr"/>
            <a:r>
              <a:rPr lang="en-US" sz="2400" b="1" dirty="0" smtClean="0">
                <a:solidFill>
                  <a:schemeClr val="bg1"/>
                </a:solidFill>
              </a:rPr>
              <a:t>WHAT DO YOU NOTICE IN THE INFOGRAPHIC?  CITE DETAILS TO CLARIFY YOUR IDEAS.</a:t>
            </a:r>
            <a:endParaRPr lang="en-US" sz="2400" b="1" dirty="0">
              <a:solidFill>
                <a:schemeClr val="bg1"/>
              </a:solidFill>
            </a:endParaRPr>
          </a:p>
        </p:txBody>
      </p:sp>
      <p:pic>
        <p:nvPicPr>
          <p:cNvPr id="2" name="Gr4L6Mode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50494" y="5353423"/>
            <a:ext cx="812800" cy="812800"/>
          </a:xfrm>
          <a:prstGeom prst="rect">
            <a:avLst/>
          </a:prstGeom>
        </p:spPr>
      </p:pic>
      <p:sp>
        <p:nvSpPr>
          <p:cNvPr id="9" name="Rectangle 8"/>
          <p:cNvSpPr/>
          <p:nvPr/>
        </p:nvSpPr>
        <p:spPr>
          <a:xfrm>
            <a:off x="224925" y="3258103"/>
            <a:ext cx="3385635" cy="2928135"/>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lvl="1" indent="-457200">
              <a:buFont typeface="Arial" charset="0"/>
              <a:buChar char="•"/>
            </a:pPr>
            <a:r>
              <a:rPr lang="en-US" sz="2800" dirty="0"/>
              <a:t>Use your </a:t>
            </a:r>
            <a:r>
              <a:rPr lang="en-US" sz="2800" b="1" dirty="0"/>
              <a:t>think time </a:t>
            </a:r>
            <a:r>
              <a:rPr lang="en-US" sz="2800" dirty="0"/>
              <a:t>to study the </a:t>
            </a:r>
            <a:r>
              <a:rPr lang="en-US" sz="2800" dirty="0" smtClean="0"/>
              <a:t>infographic</a:t>
            </a:r>
            <a:endParaRPr lang="en-US" sz="2800" dirty="0"/>
          </a:p>
          <a:p>
            <a:pPr algn="ctr"/>
            <a:endParaRPr lang="en-US" sz="1200" b="1" u="sng" dirty="0" smtClean="0"/>
          </a:p>
          <a:p>
            <a:pPr marL="457200" indent="-457200">
              <a:buFont typeface="Arial" charset="0"/>
              <a:buChar char="•"/>
            </a:pP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10" name="Picture 9" descr="/Users/mmed/Google Drive/SS2.0/Grade5/Gr5Resources (1)/Gr5TeacherInfographic.gif"/>
          <p:cNvPicPr/>
          <p:nvPr/>
        </p:nvPicPr>
        <p:blipFill>
          <a:blip r:embed="rId9">
            <a:extLst>
              <a:ext uri="{28A0092B-C50C-407E-A947-70E740481C1C}">
                <a14:useLocalDpi xmlns:a14="http://schemas.microsoft.com/office/drawing/2010/main" val="0"/>
              </a:ext>
            </a:extLst>
          </a:blip>
          <a:srcRect/>
          <a:stretch>
            <a:fillRect/>
          </a:stretch>
        </p:blipFill>
        <p:spPr bwMode="auto">
          <a:xfrm>
            <a:off x="3815541" y="1"/>
            <a:ext cx="8252734" cy="6248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SS2.0Gr5L6Model">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909695" y="5102692"/>
            <a:ext cx="812800" cy="812800"/>
          </a:xfrm>
          <a:prstGeom prst="rect">
            <a:avLst/>
          </a:prstGeom>
        </p:spPr>
      </p:pic>
    </p:spTree>
    <p:extLst>
      <p:ext uri="{BB962C8B-B14F-4D97-AF65-F5344CB8AC3E}">
        <p14:creationId xmlns:p14="http://schemas.microsoft.com/office/powerpoint/2010/main" val="194836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6734"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61712"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815" y="317267"/>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409019" y="231706"/>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3" name="Table 2"/>
          <p:cNvGraphicFramePr>
            <a:graphicFrameLocks noGrp="1"/>
          </p:cNvGraphicFramePr>
          <p:nvPr>
            <p:extLst>
              <p:ext uri="{D42A27DB-BD31-4B8C-83A1-F6EECF244321}">
                <p14:modId xmlns:p14="http://schemas.microsoft.com/office/powerpoint/2010/main" val="1935708218"/>
              </p:ext>
            </p:extLst>
          </p:nvPr>
        </p:nvGraphicFramePr>
        <p:xfrm>
          <a:off x="498764" y="2009637"/>
          <a:ext cx="11055927" cy="4200838"/>
        </p:xfrm>
        <a:graphic>
          <a:graphicData uri="http://schemas.openxmlformats.org/drawingml/2006/table">
            <a:tbl>
              <a:tblPr firstRow="1" firstCol="1" bandRow="1">
                <a:tableStyleId>{D7AC3CCA-C797-4891-BE02-D94E43425B78}</a:tableStyleId>
              </a:tblPr>
              <a:tblGrid>
                <a:gridCol w="1268712"/>
                <a:gridCol w="9787215"/>
              </a:tblGrid>
              <a:tr h="1427158">
                <a:tc>
                  <a:txBody>
                    <a:bodyPr/>
                    <a:lstStyle/>
                    <a:p>
                      <a:pPr marL="0" marR="0" algn="r">
                        <a:spcBef>
                          <a:spcPts val="0"/>
                        </a:spcBef>
                        <a:spcAft>
                          <a:spcPts val="0"/>
                        </a:spcAft>
                      </a:pPr>
                      <a:r>
                        <a:rPr lang="en-US" sz="1800" dirty="0">
                          <a:effectLst/>
                        </a:rPr>
                        <a:t>Student A1:</a:t>
                      </a:r>
                      <a:endParaRPr lang="en-US" sz="1800" dirty="0">
                        <a:solidFill>
                          <a:srgbClr val="000000"/>
                        </a:solidFill>
                        <a:effectLst/>
                        <a:latin typeface="Questrial" charset="0"/>
                        <a:ea typeface="Questrial" charset="0"/>
                        <a:cs typeface="Questrial" charset="0"/>
                      </a:endParaRPr>
                    </a:p>
                  </a:txBody>
                  <a:tcPr marL="68580" marR="68580" marT="0" marB="0"/>
                </a:tc>
                <a:tc>
                  <a:txBody>
                    <a:bodyPr/>
                    <a:lstStyle/>
                    <a:p>
                      <a:r>
                        <a:rPr lang="en-US" sz="2600" b="0" i="1" kern="1200" dirty="0" smtClean="0">
                          <a:solidFill>
                            <a:schemeClr val="dk1"/>
                          </a:solidFill>
                          <a:effectLst/>
                          <a:latin typeface="+mn-lt"/>
                          <a:ea typeface="+mn-ea"/>
                          <a:cs typeface="+mn-cs"/>
                        </a:rPr>
                        <a:t>I notice the title says “Did you Know? RECYCLING SAVES ENERGY” and below that there are six icons located in between the dotted lines that run across from left to right. What do you notice? </a:t>
                      </a:r>
                      <a:endParaRPr lang="en-US" sz="2600" b="0" i="1" dirty="0"/>
                    </a:p>
                  </a:txBody>
                  <a:tcPr marL="68580" marR="68580" marT="0" marB="0"/>
                </a:tc>
              </a:tr>
              <a:tr h="582295">
                <a:tc>
                  <a:txBody>
                    <a:bodyPr/>
                    <a:lstStyle/>
                    <a:p>
                      <a:pPr marL="0" marR="0" algn="r">
                        <a:spcBef>
                          <a:spcPts val="0"/>
                        </a:spcBef>
                        <a:spcAft>
                          <a:spcPts val="0"/>
                        </a:spcAft>
                      </a:pPr>
                      <a:r>
                        <a:rPr lang="en-US" sz="1800" dirty="0">
                          <a:effectLst/>
                        </a:rPr>
                        <a:t>Student B1:</a:t>
                      </a:r>
                      <a:endParaRPr lang="en-US" sz="1800" dirty="0">
                        <a:solidFill>
                          <a:srgbClr val="000000"/>
                        </a:solidFill>
                        <a:effectLst/>
                        <a:latin typeface="Questrial" charset="0"/>
                        <a:ea typeface="Questrial" charset="0"/>
                        <a:cs typeface="Questrial" charset="0"/>
                      </a:endParaRPr>
                    </a:p>
                  </a:txBody>
                  <a:tcPr marL="68580" marR="68580" marT="0" marB="0"/>
                </a:tc>
                <a:tc>
                  <a:txBody>
                    <a:bodyPr/>
                    <a:lstStyle/>
                    <a:p>
                      <a:r>
                        <a:rPr lang="en-US" sz="2600" i="1" kern="1200" dirty="0" smtClean="0">
                          <a:solidFill>
                            <a:schemeClr val="dk1"/>
                          </a:solidFill>
                          <a:effectLst/>
                          <a:latin typeface="+mn-lt"/>
                          <a:ea typeface="+mn-ea"/>
                          <a:cs typeface="+mn-cs"/>
                        </a:rPr>
                        <a:t>I notice it says that the first icon says “WHY SHOULD WE CARE?” and there is a white arrow pointing from it to an icon with green arrows going around in a circle. Underneath it says “Recycling uses LESS energy; to the right there is a blue arrow pointing to an orange flame and underneath the flame, it says “so FEWER fossil fuels are burned”. I think this means that less fossil fuel is burned to make energy when you recycle. What else do you notice? </a:t>
                      </a:r>
                      <a:endParaRPr lang="en-US" sz="2600" i="1" dirty="0"/>
                    </a:p>
                  </a:txBody>
                  <a:tcPr marL="68580" marR="68580" marT="0" marB="0"/>
                </a:tc>
              </a:tr>
            </a:tbl>
          </a:graphicData>
        </a:graphic>
      </p:graphicFrame>
      <p:sp>
        <p:nvSpPr>
          <p:cNvPr id="9" name="Title 1"/>
          <p:cNvSpPr txBox="1">
            <a:spLocks/>
          </p:cNvSpPr>
          <p:nvPr/>
        </p:nvSpPr>
        <p:spPr>
          <a:xfrm>
            <a:off x="2388308" y="317267"/>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spTree>
    <p:extLst>
      <p:ext uri="{BB962C8B-B14F-4D97-AF65-F5344CB8AC3E}">
        <p14:creationId xmlns:p14="http://schemas.microsoft.com/office/powerpoint/2010/main" val="34170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750767" y="616371"/>
            <a:ext cx="10577512" cy="1027112"/>
          </a:xfrm>
        </p:spPr>
        <p:txBody>
          <a:bodyPr>
            <a:noAutofit/>
          </a:bodyPr>
          <a:lstStyle/>
          <a:p>
            <a:pPr algn="ctr"/>
            <a:r>
              <a:rPr lang="en-US" sz="4000" dirty="0" smtClean="0"/>
              <a:t/>
            </a:r>
            <a:br>
              <a:rPr lang="en-US" sz="4000" dirty="0" smtClean="0"/>
            </a:br>
            <a:r>
              <a:rPr lang="en-US" sz="4000" dirty="0"/>
              <a:t/>
            </a:r>
            <a:br>
              <a:rPr lang="en-US" sz="4000" dirty="0"/>
            </a:br>
            <a:r>
              <a:rPr lang="en-US" sz="4000" dirty="0" smtClean="0"/>
              <a:t>How </a:t>
            </a:r>
            <a:r>
              <a:rPr lang="en-US" sz="4000" dirty="0"/>
              <a:t>did they add details?</a:t>
            </a:r>
            <a:br>
              <a:rPr lang="en-US" sz="4000" dirty="0"/>
            </a:br>
            <a:endParaRPr lang="en-US" sz="4000" dirty="0">
              <a:solidFill>
                <a:schemeClr val="tx1"/>
              </a:solidFill>
            </a:endParaRPr>
          </a:p>
        </p:txBody>
      </p:sp>
      <p:graphicFrame>
        <p:nvGraphicFramePr>
          <p:cNvPr id="17" name="Table 16"/>
          <p:cNvGraphicFramePr>
            <a:graphicFrameLocks noGrp="1"/>
          </p:cNvGraphicFramePr>
          <p:nvPr>
            <p:extLst>
              <p:ext uri="{D42A27DB-BD31-4B8C-83A1-F6EECF244321}">
                <p14:modId xmlns:p14="http://schemas.microsoft.com/office/powerpoint/2010/main" val="1300957403"/>
              </p:ext>
            </p:extLst>
          </p:nvPr>
        </p:nvGraphicFramePr>
        <p:xfrm>
          <a:off x="201891" y="2433848"/>
          <a:ext cx="2016089" cy="3435042"/>
        </p:xfrm>
        <a:graphic>
          <a:graphicData uri="http://schemas.openxmlformats.org/drawingml/2006/table">
            <a:tbl>
              <a:tblPr>
                <a:tableStyleId>{073A0DAA-6AF3-43AB-8588-CEC1D06C72B9}</a:tableStyleId>
              </a:tblPr>
              <a:tblGrid>
                <a:gridCol w="581384"/>
                <a:gridCol w="1434705"/>
              </a:tblGrid>
              <a:tr h="921463">
                <a:tc gridSpan="2">
                  <a:txBody>
                    <a:bodyPr/>
                    <a:lstStyle/>
                    <a:p>
                      <a:pPr marL="0" marR="0" algn="ctr">
                        <a:spcBef>
                          <a:spcPts val="0"/>
                        </a:spcBef>
                        <a:spcAft>
                          <a:spcPts val="0"/>
                        </a:spcAft>
                      </a:pPr>
                      <a:r>
                        <a:rPr lang="en-US" sz="1600" b="1" dirty="0">
                          <a:effectLst/>
                        </a:rPr>
                        <a:t>CONVERSATION CODING KEY</a:t>
                      </a:r>
                    </a:p>
                    <a:p>
                      <a:pPr marL="0" marR="0" algn="ctr">
                        <a:spcBef>
                          <a:spcPts val="0"/>
                        </a:spcBef>
                        <a:spcAft>
                          <a:spcPts val="0"/>
                        </a:spcAft>
                      </a:pPr>
                      <a:r>
                        <a:rPr lang="en-US" sz="1600" b="1" dirty="0">
                          <a:effectLst/>
                        </a:rPr>
                        <a:t>CREATE &amp; CLARIFY</a:t>
                      </a:r>
                      <a:endParaRPr lang="en-US" sz="16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398029">
                <a:tc>
                  <a:txBody>
                    <a:bodyPr/>
                    <a:lstStyle/>
                    <a:p>
                      <a:pPr marL="0" marR="0" algn="l">
                        <a:spcBef>
                          <a:spcPts val="0"/>
                        </a:spcBef>
                        <a:spcAft>
                          <a:spcPts val="0"/>
                        </a:spcAft>
                      </a:pPr>
                      <a:r>
                        <a:rPr lang="en-US" sz="1600">
                          <a:effectLst/>
                        </a:rPr>
                        <a:t>ID </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INITIAL IDEA</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8029">
                <a:tc>
                  <a:txBody>
                    <a:bodyPr/>
                    <a:lstStyle/>
                    <a:p>
                      <a:pPr marL="0" marR="0" algn="l">
                        <a:spcBef>
                          <a:spcPts val="0"/>
                        </a:spcBef>
                        <a:spcAft>
                          <a:spcPts val="0"/>
                        </a:spcAft>
                      </a:pPr>
                      <a:r>
                        <a:rPr lang="en-US" sz="1600">
                          <a:effectLst/>
                        </a:rPr>
                        <a:t>PAR</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PARAPHRASE</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8029">
                <a:tc>
                  <a:txBody>
                    <a:bodyPr/>
                    <a:lstStyle/>
                    <a:p>
                      <a:pPr marL="0" marR="0" algn="l">
                        <a:spcBef>
                          <a:spcPts val="0"/>
                        </a:spcBef>
                        <a:spcAft>
                          <a:spcPts val="0"/>
                        </a:spcAft>
                      </a:pPr>
                      <a:r>
                        <a:rPr lang="en-US" sz="1600">
                          <a:effectLst/>
                        </a:rPr>
                        <a:t>BO</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BUILD ON</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8029">
                <a:tc>
                  <a:txBody>
                    <a:bodyPr/>
                    <a:lstStyle/>
                    <a:p>
                      <a:pPr marL="0" marR="0" algn="l">
                        <a:spcBef>
                          <a:spcPts val="0"/>
                        </a:spcBef>
                        <a:spcAft>
                          <a:spcPts val="0"/>
                        </a:spcAft>
                      </a:pPr>
                      <a:r>
                        <a:rPr lang="en-US" sz="1600">
                          <a:effectLst/>
                        </a:rPr>
                        <a:t>PR</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PROMPT</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21463">
                <a:tc gridSpan="2">
                  <a:txBody>
                    <a:bodyPr/>
                    <a:lstStyle/>
                    <a:p>
                      <a:pPr marL="0" marR="0" algn="ctr">
                        <a:spcBef>
                          <a:spcPts val="0"/>
                        </a:spcBef>
                        <a:spcAft>
                          <a:spcPts val="0"/>
                        </a:spcAft>
                      </a:pPr>
                      <a:r>
                        <a:rPr lang="en-US" sz="1600" u="sng" cap="all" dirty="0">
                          <a:effectLst/>
                        </a:rPr>
                        <a:t>UNDERLINE Prompt &amp; Response STARTERS</a:t>
                      </a:r>
                      <a:endParaRPr lang="en-US" sz="16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3133417"/>
              </p:ext>
            </p:extLst>
          </p:nvPr>
        </p:nvGraphicFramePr>
        <p:xfrm>
          <a:off x="2527069" y="2276849"/>
          <a:ext cx="9360131" cy="3749040"/>
        </p:xfrm>
        <a:graphic>
          <a:graphicData uri="http://schemas.openxmlformats.org/drawingml/2006/table">
            <a:tbl>
              <a:tblPr firstRow="1" firstCol="1" bandRow="1">
                <a:tableStyleId>{8A107856-5554-42FB-B03E-39F5DBC370BA}</a:tableStyleId>
              </a:tblPr>
              <a:tblGrid>
                <a:gridCol w="985540"/>
                <a:gridCol w="8374591"/>
              </a:tblGrid>
              <a:tr h="371475">
                <a:tc>
                  <a:txBody>
                    <a:bodyPr/>
                    <a:lstStyle/>
                    <a:p>
                      <a:pPr marL="0" marR="0" algn="r">
                        <a:spcBef>
                          <a:spcPts val="0"/>
                        </a:spcBef>
                        <a:spcAft>
                          <a:spcPts val="0"/>
                        </a:spcAft>
                      </a:pPr>
                      <a:r>
                        <a:rPr lang="en-US" sz="1800">
                          <a:effectLst/>
                        </a:rPr>
                        <a:t>Student A1:</a:t>
                      </a:r>
                      <a:endParaRPr lang="en-US" sz="180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300" b="0" i="1" u="sng" dirty="0">
                          <a:effectLst/>
                        </a:rPr>
                        <a:t>I notice</a:t>
                      </a:r>
                      <a:r>
                        <a:rPr lang="en-US" sz="2300" b="0" i="1" dirty="0">
                          <a:effectLst/>
                        </a:rPr>
                        <a:t> the title says “Did you Know? RECYCLING SAVES ENERGY” and below that there are six icons located in between the dotted lines that run across from left to right. </a:t>
                      </a:r>
                      <a:r>
                        <a:rPr lang="en-US" sz="2300" b="1" i="1" dirty="0">
                          <a:effectLst/>
                        </a:rPr>
                        <a:t>[ID] </a:t>
                      </a:r>
                      <a:r>
                        <a:rPr lang="en-US" sz="2300" b="0" i="1" u="sng" dirty="0">
                          <a:effectLst/>
                        </a:rPr>
                        <a:t>What do you notice?</a:t>
                      </a:r>
                      <a:r>
                        <a:rPr lang="en-US" sz="2300" b="0" i="1" dirty="0">
                          <a:effectLst/>
                        </a:rPr>
                        <a:t> </a:t>
                      </a:r>
                      <a:r>
                        <a:rPr lang="en-US" sz="2300" b="1" i="1" dirty="0">
                          <a:effectLst/>
                        </a:rPr>
                        <a:t>[PR</a:t>
                      </a:r>
                      <a:r>
                        <a:rPr lang="en-US" sz="2300" b="1" i="1" dirty="0" smtClean="0">
                          <a:effectLst/>
                        </a:rPr>
                        <a:t>]</a:t>
                      </a:r>
                    </a:p>
                    <a:p>
                      <a:pPr marL="0" marR="0" algn="l">
                        <a:spcBef>
                          <a:spcPts val="0"/>
                        </a:spcBef>
                        <a:spcAft>
                          <a:spcPts val="0"/>
                        </a:spcAft>
                      </a:pPr>
                      <a:endParaRPr lang="en-US" sz="800" b="0" i="1" dirty="0">
                        <a:effectLst/>
                        <a:latin typeface="Avenir Next" charset="0"/>
                        <a:ea typeface="Calibri" charset="0"/>
                        <a:cs typeface="Arial" charset="0"/>
                      </a:endParaRPr>
                    </a:p>
                  </a:txBody>
                  <a:tcPr marL="68580" marR="68580" marT="0" marB="0"/>
                </a:tc>
              </a:tr>
              <a:tr h="375285">
                <a:tc>
                  <a:txBody>
                    <a:bodyPr/>
                    <a:lstStyle/>
                    <a:p>
                      <a:pPr marL="0" marR="0" algn="r">
                        <a:spcBef>
                          <a:spcPts val="0"/>
                        </a:spcBef>
                        <a:spcAft>
                          <a:spcPts val="0"/>
                        </a:spcAft>
                      </a:pPr>
                      <a:r>
                        <a:rPr lang="en-US" sz="1800" dirty="0">
                          <a:effectLst/>
                        </a:rPr>
                        <a:t>Student B1:</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300" b="0" i="1" u="sng" dirty="0">
                          <a:effectLst/>
                        </a:rPr>
                        <a:t>I notice</a:t>
                      </a:r>
                      <a:r>
                        <a:rPr lang="en-US" sz="2300" b="0" i="1" dirty="0">
                          <a:effectLst/>
                        </a:rPr>
                        <a:t> it says that the first icon says “WHY SHOULD WE CARE?” and there is a white arrow pointing from it to an icon with green arrows going around in a circle. </a:t>
                      </a:r>
                      <a:r>
                        <a:rPr lang="en-US" sz="2300" b="1" i="1" dirty="0">
                          <a:effectLst/>
                        </a:rPr>
                        <a:t>[ID] </a:t>
                      </a:r>
                      <a:r>
                        <a:rPr lang="en-US" sz="2300" b="0" i="1" dirty="0">
                          <a:effectLst/>
                        </a:rPr>
                        <a:t>Underneath it says “Recycling uses LESS energy; to the right there is a blue arrow pointing to an orange flame and underneath the flame, it says “so FEWER fossil fuels are burned”. [BO] I think this means that less fossil fuel is burned to make energy when you recycle. </a:t>
                      </a:r>
                      <a:r>
                        <a:rPr lang="en-US" sz="2300" b="1" i="1" dirty="0">
                          <a:effectLst/>
                        </a:rPr>
                        <a:t>[BO] </a:t>
                      </a:r>
                      <a:r>
                        <a:rPr lang="en-US" sz="2300" b="0" i="1" u="sng" dirty="0">
                          <a:effectLst/>
                        </a:rPr>
                        <a:t>What else do you notice?</a:t>
                      </a:r>
                      <a:r>
                        <a:rPr lang="en-US" sz="2300" b="0" i="1" dirty="0">
                          <a:effectLst/>
                        </a:rPr>
                        <a:t> </a:t>
                      </a:r>
                      <a:r>
                        <a:rPr lang="en-US" sz="2300" b="1" i="1" dirty="0">
                          <a:effectLst/>
                        </a:rPr>
                        <a:t>[PR</a:t>
                      </a:r>
                      <a:r>
                        <a:rPr lang="en-US" sz="2300" b="1" i="1" dirty="0" smtClean="0">
                          <a:effectLst/>
                        </a:rPr>
                        <a:t>]</a:t>
                      </a:r>
                    </a:p>
                    <a:p>
                      <a:pPr marL="0" marR="0" algn="l">
                        <a:spcBef>
                          <a:spcPts val="0"/>
                        </a:spcBef>
                        <a:spcAft>
                          <a:spcPts val="0"/>
                        </a:spcAft>
                      </a:pPr>
                      <a:endParaRPr lang="en-US" sz="800" b="0" i="1" dirty="0">
                        <a:effectLst/>
                        <a:latin typeface="Avenir Next" charset="0"/>
                        <a:ea typeface="Calibri" charset="0"/>
                        <a:cs typeface="Arial" charset="0"/>
                      </a:endParaRPr>
                    </a:p>
                  </a:txBody>
                  <a:tcPr marL="68580" marR="68580" marT="0" marB="0"/>
                </a:tc>
              </a:tr>
            </a:tbl>
          </a:graphicData>
        </a:graphic>
      </p:graphicFrame>
      <p:sp>
        <p:nvSpPr>
          <p:cNvPr id="11" name="Title 1"/>
          <p:cNvSpPr txBox="1">
            <a:spLocks/>
          </p:cNvSpPr>
          <p:nvPr/>
        </p:nvSpPr>
        <p:spPr>
          <a:xfrm>
            <a:off x="2527069" y="424867"/>
            <a:ext cx="9340253" cy="1391475"/>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b="1" smtClean="0">
                <a:solidFill>
                  <a:schemeClr val="tx1"/>
                </a:solidFill>
              </a:rPr>
              <a:t>What makes this a model for CLARIFY?</a:t>
            </a:r>
            <a:br>
              <a:rPr lang="en-US" sz="4000" b="1" smtClean="0">
                <a:solidFill>
                  <a:schemeClr val="tx1"/>
                </a:solidFill>
              </a:rPr>
            </a:br>
            <a:r>
              <a:rPr lang="en-US" sz="800" b="1" smtClean="0">
                <a:solidFill>
                  <a:schemeClr val="tx1"/>
                </a:solidFill>
              </a:rPr>
              <a:t> </a:t>
            </a:r>
            <a:r>
              <a:rPr lang="en-US" sz="4000" b="1" smtClean="0">
                <a:solidFill>
                  <a:schemeClr val="tx1"/>
                </a:solidFill>
              </a:rPr>
              <a:t/>
            </a:r>
            <a:br>
              <a:rPr lang="en-US" sz="4000" b="1" smtClean="0">
                <a:solidFill>
                  <a:schemeClr val="tx1"/>
                </a:solidFill>
              </a:rPr>
            </a:br>
            <a:r>
              <a:rPr lang="en-US" sz="4000" b="1" smtClean="0">
                <a:solidFill>
                  <a:schemeClr val="tx1"/>
                </a:solidFill>
              </a:rPr>
              <a:t>What specific language did you hear?</a:t>
            </a:r>
            <a:endParaRPr lang="en-US" sz="4000" b="1" dirty="0">
              <a:solidFill>
                <a:schemeClr val="tx1"/>
              </a:solidFill>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833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68" y="332805"/>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413684" y="374200"/>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5" name="Table 4"/>
          <p:cNvGraphicFramePr>
            <a:graphicFrameLocks noGrp="1"/>
          </p:cNvGraphicFramePr>
          <p:nvPr>
            <p:extLst>
              <p:ext uri="{D42A27DB-BD31-4B8C-83A1-F6EECF244321}">
                <p14:modId xmlns:p14="http://schemas.microsoft.com/office/powerpoint/2010/main" val="1325967931"/>
              </p:ext>
            </p:extLst>
          </p:nvPr>
        </p:nvGraphicFramePr>
        <p:xfrm>
          <a:off x="362521" y="2061202"/>
          <a:ext cx="11574555" cy="4042410"/>
        </p:xfrm>
        <a:graphic>
          <a:graphicData uri="http://schemas.openxmlformats.org/drawingml/2006/table">
            <a:tbl>
              <a:tblPr firstRow="1" firstCol="1" bandRow="1">
                <a:tableStyleId>{D7AC3CCA-C797-4891-BE02-D94E43425B78}</a:tableStyleId>
              </a:tblPr>
              <a:tblGrid>
                <a:gridCol w="1115776"/>
                <a:gridCol w="10458779"/>
              </a:tblGrid>
              <a:tr h="560705">
                <a:tc>
                  <a:txBody>
                    <a:bodyPr/>
                    <a:lstStyle/>
                    <a:p>
                      <a:pPr marL="0" marR="0" algn="r">
                        <a:spcBef>
                          <a:spcPts val="0"/>
                        </a:spcBef>
                        <a:spcAft>
                          <a:spcPts val="0"/>
                        </a:spcAft>
                      </a:pPr>
                      <a:r>
                        <a:rPr lang="en-US" sz="1800" dirty="0">
                          <a:effectLst/>
                        </a:rPr>
                        <a:t>Student A2:</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400" b="0" i="1" dirty="0">
                          <a:effectLst/>
                        </a:rPr>
                        <a:t>I heard you say that the infographic asks why people should care about saving energy and answers that recycling saves energy because less fossil fuels are used. I would like to add that the next blue arrow is pointing to a brown arrow with CO</a:t>
                      </a:r>
                      <a:r>
                        <a:rPr lang="en-US" sz="2400" b="0" i="1" baseline="-25000" dirty="0">
                          <a:effectLst/>
                        </a:rPr>
                        <a:t>2</a:t>
                      </a:r>
                      <a:r>
                        <a:rPr lang="en-US" sz="2400" b="0" i="1" dirty="0">
                          <a:effectLst/>
                        </a:rPr>
                        <a:t> on it that is pointing downwards. Underneath it says “which REDUCES carbon dioxide in the atmosphere. I think this means that burning less fossil fuels reduces carbon dioxide in the air. What details can you cite? </a:t>
                      </a:r>
                      <a:endParaRPr lang="en-US" sz="2400" b="0" i="1" dirty="0">
                        <a:effectLst/>
                        <a:latin typeface="+mn-lt"/>
                        <a:ea typeface="Calibri" charset="0"/>
                        <a:cs typeface="Arial" charset="0"/>
                      </a:endParaRPr>
                    </a:p>
                  </a:txBody>
                  <a:tcPr marL="68580" marR="68580" marT="9525" marB="0"/>
                </a:tc>
              </a:tr>
              <a:tr h="408940">
                <a:tc>
                  <a:txBody>
                    <a:bodyPr/>
                    <a:lstStyle/>
                    <a:p>
                      <a:pPr marL="0" marR="0" algn="r">
                        <a:spcBef>
                          <a:spcPts val="0"/>
                        </a:spcBef>
                        <a:spcAft>
                          <a:spcPts val="0"/>
                        </a:spcAft>
                      </a:pPr>
                      <a:r>
                        <a:rPr lang="en-US" sz="1800" dirty="0">
                          <a:effectLst/>
                        </a:rPr>
                        <a:t>Student B2:</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400" b="0" i="1" dirty="0">
                          <a:effectLst/>
                        </a:rPr>
                        <a:t>I heard you say that decreasing the use of fossil fuels leads to a decrease of carbon dioxide in the air. In addition, I notice another icon followed by a blue arrow that shows a greenhouse with three white wavy lines rising up. Underneath it says “and DECREASES greenhouse gases”. I think this means that when there is less carbon dioxide in the air, it leads to fewer greenhouse gases. What details can you cite? </a:t>
                      </a:r>
                      <a:endParaRPr lang="en-US" sz="2400" b="0" i="1" dirty="0">
                        <a:effectLst/>
                        <a:latin typeface="+mn-lt"/>
                        <a:ea typeface="Calibri" charset="0"/>
                        <a:cs typeface="Arial" charset="0"/>
                      </a:endParaRPr>
                    </a:p>
                  </a:txBody>
                  <a:tcPr marL="68580" marR="68580" marT="9525" marB="0"/>
                </a:tc>
              </a:tr>
            </a:tbl>
          </a:graphicData>
        </a:graphic>
      </p:graphicFrame>
      <p:sp>
        <p:nvSpPr>
          <p:cNvPr id="11" name="Title 1"/>
          <p:cNvSpPr txBox="1">
            <a:spLocks/>
          </p:cNvSpPr>
          <p:nvPr/>
        </p:nvSpPr>
        <p:spPr>
          <a:xfrm>
            <a:off x="2510559" y="374200"/>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spTree>
    <p:extLst>
      <p:ext uri="{BB962C8B-B14F-4D97-AF65-F5344CB8AC3E}">
        <p14:creationId xmlns:p14="http://schemas.microsoft.com/office/powerpoint/2010/main" val="193679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89215" y="245252"/>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927738031"/>
              </p:ext>
            </p:extLst>
          </p:nvPr>
        </p:nvGraphicFramePr>
        <p:xfrm>
          <a:off x="223632" y="183737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93645" y="245252"/>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Table 7"/>
          <p:cNvGraphicFramePr>
            <a:graphicFrameLocks noGrp="1"/>
          </p:cNvGraphicFramePr>
          <p:nvPr>
            <p:extLst>
              <p:ext uri="{D42A27DB-BD31-4B8C-83A1-F6EECF244321}">
                <p14:modId xmlns:p14="http://schemas.microsoft.com/office/powerpoint/2010/main" val="1553088186"/>
              </p:ext>
            </p:extLst>
          </p:nvPr>
        </p:nvGraphicFramePr>
        <p:xfrm>
          <a:off x="2889214" y="1837376"/>
          <a:ext cx="9024731" cy="4480560"/>
        </p:xfrm>
        <a:graphic>
          <a:graphicData uri="http://schemas.openxmlformats.org/drawingml/2006/table">
            <a:tbl>
              <a:tblPr firstRow="1" firstCol="1" bandRow="1">
                <a:tableStyleId>{8A107856-5554-42FB-B03E-39F5DBC370BA}</a:tableStyleId>
              </a:tblPr>
              <a:tblGrid>
                <a:gridCol w="1064221"/>
                <a:gridCol w="7960510"/>
              </a:tblGrid>
              <a:tr h="2233148">
                <a:tc>
                  <a:txBody>
                    <a:bodyPr/>
                    <a:lstStyle/>
                    <a:p>
                      <a:pPr marL="0" marR="0" algn="r">
                        <a:spcBef>
                          <a:spcPts val="0"/>
                        </a:spcBef>
                        <a:spcAft>
                          <a:spcPts val="0"/>
                        </a:spcAft>
                      </a:pPr>
                      <a:r>
                        <a:rPr lang="en-US" sz="1800" dirty="0">
                          <a:effectLst/>
                        </a:rPr>
                        <a:t>Student A2:</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100" b="0" i="1" dirty="0">
                          <a:effectLst/>
                          <a:latin typeface="Calibri" charset="0"/>
                          <a:ea typeface="Calibri" charset="0"/>
                          <a:cs typeface="Arial" charset="0"/>
                        </a:rPr>
                        <a:t>I heard you say that the infographic asks why people should care about saving energy and answers that recycling saves energy because less fossil fuels are used. </a:t>
                      </a:r>
                      <a:r>
                        <a:rPr lang="en-US" sz="2100" b="1" i="1" dirty="0" smtClean="0">
                          <a:effectLst/>
                          <a:latin typeface="Calibri" charset="0"/>
                          <a:ea typeface="Calibri" charset="0"/>
                          <a:cs typeface="Arial" charset="0"/>
                        </a:rPr>
                        <a:t>[PAR] </a:t>
                      </a:r>
                      <a:r>
                        <a:rPr lang="en-US" sz="2100" b="0" i="1" dirty="0" smtClean="0">
                          <a:effectLst/>
                          <a:latin typeface="Calibri" charset="0"/>
                          <a:ea typeface="Calibri" charset="0"/>
                          <a:cs typeface="Arial" charset="0"/>
                        </a:rPr>
                        <a:t>I </a:t>
                      </a:r>
                      <a:r>
                        <a:rPr lang="en-US" sz="2100" b="0" i="1" dirty="0">
                          <a:effectLst/>
                          <a:latin typeface="Calibri" charset="0"/>
                          <a:ea typeface="Calibri" charset="0"/>
                          <a:cs typeface="Arial" charset="0"/>
                        </a:rPr>
                        <a:t>would like to add that the next blue arrow is pointing to a brown arrow with CO</a:t>
                      </a:r>
                      <a:r>
                        <a:rPr lang="en-US" sz="2100" b="0" i="1" baseline="-25000" dirty="0">
                          <a:effectLst/>
                          <a:latin typeface="Calibri" charset="0"/>
                          <a:ea typeface="Calibri" charset="0"/>
                          <a:cs typeface="Arial" charset="0"/>
                        </a:rPr>
                        <a:t>2</a:t>
                      </a:r>
                      <a:r>
                        <a:rPr lang="en-US" sz="2100" b="0" i="1" dirty="0">
                          <a:effectLst/>
                          <a:latin typeface="Calibri" charset="0"/>
                          <a:ea typeface="Calibri" charset="0"/>
                          <a:cs typeface="Arial" charset="0"/>
                        </a:rPr>
                        <a:t> on it that is pointing downwards. [BO] Underneath it says “which REDUCES carbon dioxide in the atmosphere. </a:t>
                      </a:r>
                      <a:r>
                        <a:rPr lang="en-US" sz="2100" b="1" i="1" dirty="0">
                          <a:effectLst/>
                          <a:latin typeface="Calibri" charset="0"/>
                          <a:ea typeface="Calibri" charset="0"/>
                          <a:cs typeface="Arial" charset="0"/>
                        </a:rPr>
                        <a:t>[BO] </a:t>
                      </a:r>
                      <a:r>
                        <a:rPr lang="en-US" sz="2100" b="0" i="1" dirty="0">
                          <a:effectLst/>
                          <a:latin typeface="Calibri" charset="0"/>
                          <a:ea typeface="Calibri" charset="0"/>
                          <a:cs typeface="Arial" charset="0"/>
                        </a:rPr>
                        <a:t>I think this means that burning less fossil fuels reduces carbon dioxide in the air. </a:t>
                      </a:r>
                      <a:r>
                        <a:rPr lang="en-US" sz="2100" b="1" i="1" dirty="0" smtClean="0">
                          <a:effectLst/>
                          <a:latin typeface="Calibri" charset="0"/>
                          <a:ea typeface="Calibri" charset="0"/>
                          <a:cs typeface="Arial" charset="0"/>
                        </a:rPr>
                        <a:t>[BO] </a:t>
                      </a:r>
                      <a:r>
                        <a:rPr lang="en-US" sz="2100" b="0" i="1" dirty="0" smtClean="0">
                          <a:effectLst/>
                          <a:latin typeface="Calibri" charset="0"/>
                          <a:ea typeface="Calibri" charset="0"/>
                          <a:cs typeface="Arial" charset="0"/>
                        </a:rPr>
                        <a:t>What </a:t>
                      </a:r>
                      <a:r>
                        <a:rPr lang="en-US" sz="2100" b="0" i="1" dirty="0">
                          <a:effectLst/>
                          <a:latin typeface="Calibri" charset="0"/>
                          <a:ea typeface="Calibri" charset="0"/>
                          <a:cs typeface="Arial" charset="0"/>
                        </a:rPr>
                        <a:t>details can you cite? </a:t>
                      </a:r>
                      <a:r>
                        <a:rPr lang="en-US" sz="2100" b="1" i="1" dirty="0">
                          <a:effectLst/>
                          <a:latin typeface="Calibri" charset="0"/>
                          <a:ea typeface="Calibri" charset="0"/>
                          <a:cs typeface="Arial" charset="0"/>
                        </a:rPr>
                        <a:t>[PR]</a:t>
                      </a:r>
                      <a:endParaRPr lang="en-US" sz="2100" b="1" i="1" dirty="0">
                        <a:effectLst/>
                        <a:latin typeface="Avenir Next" charset="0"/>
                        <a:ea typeface="Calibri" charset="0"/>
                        <a:cs typeface="Arial" charset="0"/>
                      </a:endParaRPr>
                    </a:p>
                  </a:txBody>
                  <a:tcPr marL="68580" marR="68580" marT="0" marB="0"/>
                </a:tc>
              </a:tr>
              <a:tr h="2233148">
                <a:tc>
                  <a:txBody>
                    <a:bodyPr/>
                    <a:lstStyle/>
                    <a:p>
                      <a:pPr marL="0" marR="0" algn="r">
                        <a:spcBef>
                          <a:spcPts val="0"/>
                        </a:spcBef>
                        <a:spcAft>
                          <a:spcPts val="0"/>
                        </a:spcAft>
                      </a:pPr>
                      <a:r>
                        <a:rPr lang="en-US" sz="1800" dirty="0">
                          <a:effectLst/>
                        </a:rPr>
                        <a:t>Student B2:</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100" b="0" i="1" dirty="0">
                          <a:effectLst/>
                          <a:latin typeface="Calibri" charset="0"/>
                          <a:ea typeface="Calibri" charset="0"/>
                          <a:cs typeface="Arial" charset="0"/>
                        </a:rPr>
                        <a:t>I heard you say that decreasing the use of fossil fuels leads to a decrease of carbon dioxide in the air. </a:t>
                      </a:r>
                      <a:r>
                        <a:rPr lang="en-US" sz="2100" b="1" i="1" dirty="0">
                          <a:effectLst/>
                          <a:latin typeface="Calibri" charset="0"/>
                          <a:ea typeface="Calibri" charset="0"/>
                          <a:cs typeface="Arial" charset="0"/>
                        </a:rPr>
                        <a:t>[PAR] </a:t>
                      </a:r>
                      <a:r>
                        <a:rPr lang="en-US" sz="2100" b="0" i="1" dirty="0">
                          <a:effectLst/>
                          <a:latin typeface="Calibri" charset="0"/>
                          <a:ea typeface="Calibri" charset="0"/>
                          <a:cs typeface="Arial" charset="0"/>
                        </a:rPr>
                        <a:t>In addition, I notice another icon followed by a blue arrow that shows a greenhouse with three white wavy lines rising up. </a:t>
                      </a:r>
                      <a:r>
                        <a:rPr lang="en-US" sz="2100" b="1" i="1" dirty="0">
                          <a:effectLst/>
                          <a:latin typeface="Calibri" charset="0"/>
                          <a:ea typeface="Calibri" charset="0"/>
                          <a:cs typeface="Arial" charset="0"/>
                        </a:rPr>
                        <a:t>[BO] </a:t>
                      </a:r>
                      <a:r>
                        <a:rPr lang="en-US" sz="2100" b="0" i="1" dirty="0">
                          <a:effectLst/>
                          <a:latin typeface="Calibri" charset="0"/>
                          <a:ea typeface="Calibri" charset="0"/>
                          <a:cs typeface="Arial" charset="0"/>
                        </a:rPr>
                        <a:t>Underneath it says “and DECREASES greenhouse gases”. </a:t>
                      </a:r>
                      <a:r>
                        <a:rPr lang="en-US" sz="2100" b="1" i="1" dirty="0">
                          <a:effectLst/>
                          <a:latin typeface="Calibri" charset="0"/>
                          <a:ea typeface="Calibri" charset="0"/>
                          <a:cs typeface="Arial" charset="0"/>
                        </a:rPr>
                        <a:t>[BO]</a:t>
                      </a:r>
                      <a:r>
                        <a:rPr lang="en-US" sz="2100" b="0" i="1" dirty="0">
                          <a:effectLst/>
                          <a:latin typeface="Calibri" charset="0"/>
                          <a:ea typeface="Calibri" charset="0"/>
                          <a:cs typeface="Arial" charset="0"/>
                        </a:rPr>
                        <a:t> I think this means that when there is less carbon dioxide in the air, it leads to fewer greenhouse gases. </a:t>
                      </a:r>
                      <a:r>
                        <a:rPr lang="en-US" sz="2100" b="1" i="1" dirty="0">
                          <a:effectLst/>
                          <a:latin typeface="Calibri" charset="0"/>
                          <a:ea typeface="Calibri" charset="0"/>
                          <a:cs typeface="Arial" charset="0"/>
                        </a:rPr>
                        <a:t>[BO] </a:t>
                      </a:r>
                      <a:r>
                        <a:rPr lang="en-US" sz="2100" b="0" i="1" dirty="0">
                          <a:effectLst/>
                          <a:latin typeface="Calibri" charset="0"/>
                          <a:ea typeface="Calibri" charset="0"/>
                          <a:cs typeface="Arial" charset="0"/>
                        </a:rPr>
                        <a:t>What details can you cite? </a:t>
                      </a:r>
                      <a:r>
                        <a:rPr lang="en-US" sz="2100" b="1" i="1" dirty="0">
                          <a:effectLst/>
                          <a:latin typeface="Calibri" charset="0"/>
                          <a:ea typeface="Calibri" charset="0"/>
                          <a:cs typeface="Arial" charset="0"/>
                        </a:rPr>
                        <a:t>[PR]</a:t>
                      </a:r>
                      <a:endParaRPr lang="en-US" sz="2100" b="1"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50036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815" y="317267"/>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170660" y="191198"/>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6" name="Table 5"/>
          <p:cNvGraphicFramePr>
            <a:graphicFrameLocks noGrp="1"/>
          </p:cNvGraphicFramePr>
          <p:nvPr>
            <p:extLst>
              <p:ext uri="{D42A27DB-BD31-4B8C-83A1-F6EECF244321}">
                <p14:modId xmlns:p14="http://schemas.microsoft.com/office/powerpoint/2010/main" val="1700896572"/>
              </p:ext>
            </p:extLst>
          </p:nvPr>
        </p:nvGraphicFramePr>
        <p:xfrm>
          <a:off x="377815" y="2123040"/>
          <a:ext cx="11316237" cy="4023360"/>
        </p:xfrm>
        <a:graphic>
          <a:graphicData uri="http://schemas.openxmlformats.org/drawingml/2006/table">
            <a:tbl>
              <a:tblPr firstRow="1" firstCol="1" bandRow="1">
                <a:tableStyleId>{D7AC3CCA-C797-4891-BE02-D94E43425B78}</a:tableStyleId>
              </a:tblPr>
              <a:tblGrid>
                <a:gridCol w="1163072"/>
                <a:gridCol w="10153165"/>
              </a:tblGrid>
              <a:tr h="759460">
                <a:tc>
                  <a:txBody>
                    <a:bodyPr/>
                    <a:lstStyle/>
                    <a:p>
                      <a:pPr marL="0" marR="0" algn="r">
                        <a:spcBef>
                          <a:spcPts val="0"/>
                        </a:spcBef>
                        <a:spcAft>
                          <a:spcPts val="0"/>
                        </a:spcAft>
                      </a:pPr>
                      <a:r>
                        <a:rPr lang="en-US" sz="1800" dirty="0">
                          <a:effectLst/>
                        </a:rPr>
                        <a:t>Student </a:t>
                      </a:r>
                      <a:r>
                        <a:rPr lang="en-US" sz="1800" dirty="0" smtClean="0">
                          <a:effectLst/>
                        </a:rPr>
                        <a:t>A3:</a:t>
                      </a:r>
                      <a:endParaRPr lang="en-US" sz="18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400" b="0" i="1" dirty="0">
                          <a:effectLst/>
                          <a:latin typeface="Calibri" charset="0"/>
                          <a:ea typeface="Calibri" charset="0"/>
                          <a:cs typeface="Arial" charset="0"/>
                        </a:rPr>
                        <a:t>In other words, the icon represents that reduced greenhouse gases are the result of reduced carbon dioxide in the atmosphere. </a:t>
                      </a:r>
                      <a:r>
                        <a:rPr lang="en-US" sz="2400" b="0" i="1" dirty="0" smtClean="0">
                          <a:effectLst/>
                          <a:latin typeface="Calibri" charset="0"/>
                          <a:ea typeface="Calibri" charset="0"/>
                          <a:cs typeface="Arial" charset="0"/>
                        </a:rPr>
                        <a:t>Additionally</a:t>
                      </a:r>
                      <a:r>
                        <a:rPr lang="en-US" sz="2400" b="0" i="1" dirty="0">
                          <a:effectLst/>
                          <a:latin typeface="Calibri" charset="0"/>
                          <a:ea typeface="Calibri" charset="0"/>
                          <a:cs typeface="Arial" charset="0"/>
                        </a:rPr>
                        <a:t>, the last blue arrow points to a multi-colored circle that has warm colors at the top and cool colors at the bottom. </a:t>
                      </a:r>
                      <a:r>
                        <a:rPr lang="en-US" sz="2400" b="0" i="1" dirty="0" smtClean="0">
                          <a:effectLst/>
                          <a:latin typeface="Calibri" charset="0"/>
                          <a:ea typeface="Calibri" charset="0"/>
                          <a:cs typeface="Arial" charset="0"/>
                        </a:rPr>
                        <a:t>Underneath </a:t>
                      </a:r>
                      <a:r>
                        <a:rPr lang="en-US" sz="2400" b="0" i="1" dirty="0">
                          <a:effectLst/>
                          <a:latin typeface="Calibri" charset="0"/>
                          <a:ea typeface="Calibri" charset="0"/>
                          <a:cs typeface="Arial" charset="0"/>
                        </a:rPr>
                        <a:t>it says “which DECREASES global warming”. </a:t>
                      </a:r>
                      <a:r>
                        <a:rPr lang="en-US" sz="2400" b="0" i="1" dirty="0" smtClean="0">
                          <a:effectLst/>
                          <a:latin typeface="Calibri" charset="0"/>
                          <a:ea typeface="Calibri" charset="0"/>
                          <a:cs typeface="Arial" charset="0"/>
                        </a:rPr>
                        <a:t>I </a:t>
                      </a:r>
                      <a:r>
                        <a:rPr lang="en-US" sz="2400" b="0" i="1" dirty="0">
                          <a:effectLst/>
                          <a:latin typeface="Calibri" charset="0"/>
                          <a:ea typeface="Calibri" charset="0"/>
                          <a:cs typeface="Arial" charset="0"/>
                        </a:rPr>
                        <a:t>think this means that when there are less greenhouse gasses it lessens global warming. </a:t>
                      </a:r>
                      <a:r>
                        <a:rPr lang="en-US" sz="2400" b="0" i="1" dirty="0" smtClean="0">
                          <a:effectLst/>
                          <a:latin typeface="Calibri" charset="0"/>
                          <a:ea typeface="Calibri" charset="0"/>
                          <a:cs typeface="Arial" charset="0"/>
                        </a:rPr>
                        <a:t>What </a:t>
                      </a:r>
                      <a:r>
                        <a:rPr lang="en-US" sz="2400" b="0" i="1" dirty="0">
                          <a:effectLst/>
                          <a:latin typeface="Calibri" charset="0"/>
                          <a:ea typeface="Calibri" charset="0"/>
                          <a:cs typeface="Arial" charset="0"/>
                        </a:rPr>
                        <a:t>else do you notice? </a:t>
                      </a:r>
                      <a:endParaRPr lang="en-US" sz="2400" b="0" i="1" dirty="0">
                        <a:effectLst/>
                        <a:latin typeface="Avenir Next" charset="0"/>
                        <a:ea typeface="Calibri" charset="0"/>
                        <a:cs typeface="Arial" charset="0"/>
                      </a:endParaRPr>
                    </a:p>
                  </a:txBody>
                  <a:tcPr marL="68580" marR="68580" marT="0" marB="0"/>
                </a:tc>
              </a:tr>
              <a:tr h="599440">
                <a:tc>
                  <a:txBody>
                    <a:bodyPr/>
                    <a:lstStyle/>
                    <a:p>
                      <a:pPr marL="0" marR="0" indent="57150" algn="r">
                        <a:spcBef>
                          <a:spcPts val="0"/>
                        </a:spcBef>
                        <a:spcAft>
                          <a:spcPts val="0"/>
                        </a:spcAft>
                      </a:pPr>
                      <a:r>
                        <a:rPr lang="en-US" sz="1800" dirty="0">
                          <a:effectLst/>
                        </a:rPr>
                        <a:t>Student </a:t>
                      </a:r>
                      <a:r>
                        <a:rPr lang="en-US" sz="1800" dirty="0" smtClean="0">
                          <a:effectLst/>
                        </a:rPr>
                        <a:t>B3:</a:t>
                      </a:r>
                      <a:endParaRPr lang="en-US" sz="18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400" b="0" i="1" dirty="0">
                          <a:effectLst/>
                          <a:latin typeface="Calibri" charset="0"/>
                          <a:ea typeface="Calibri" charset="0"/>
                          <a:cs typeface="Arial" charset="0"/>
                        </a:rPr>
                        <a:t>In other words, the infographic states that global warming is decreased when greenhouse gasses decrease. </a:t>
                      </a:r>
                      <a:r>
                        <a:rPr lang="en-US" sz="2400" b="0" i="1" dirty="0" smtClean="0">
                          <a:effectLst/>
                          <a:latin typeface="Calibri" charset="0"/>
                          <a:ea typeface="Calibri" charset="0"/>
                          <a:cs typeface="Arial" charset="0"/>
                        </a:rPr>
                        <a:t>I </a:t>
                      </a:r>
                      <a:r>
                        <a:rPr lang="en-US" sz="2400" b="0" i="1" dirty="0">
                          <a:effectLst/>
                          <a:latin typeface="Calibri" charset="0"/>
                          <a:ea typeface="Calibri" charset="0"/>
                          <a:cs typeface="Arial" charset="0"/>
                        </a:rPr>
                        <a:t>also notice, that all of the icons are linked by arrows and language that shows a cause and effect relationship. </a:t>
                      </a:r>
                      <a:r>
                        <a:rPr lang="en-US" sz="2400" b="0" i="1" dirty="0" smtClean="0">
                          <a:effectLst/>
                          <a:latin typeface="Calibri" charset="0"/>
                          <a:ea typeface="Calibri" charset="0"/>
                          <a:cs typeface="Arial" charset="0"/>
                        </a:rPr>
                        <a:t>For </a:t>
                      </a:r>
                      <a:r>
                        <a:rPr lang="en-US" sz="2400" b="0" i="1" dirty="0">
                          <a:effectLst/>
                          <a:latin typeface="Calibri" charset="0"/>
                          <a:ea typeface="Calibri" charset="0"/>
                          <a:cs typeface="Arial" charset="0"/>
                        </a:rPr>
                        <a:t>example, it says “Recycling uses LESS energy” and “so FEWER fossil fuels are burned”. </a:t>
                      </a:r>
                      <a:r>
                        <a:rPr lang="en-US" sz="2400" b="0" i="1" dirty="0" smtClean="0">
                          <a:effectLst/>
                          <a:latin typeface="Calibri" charset="0"/>
                          <a:ea typeface="Calibri" charset="0"/>
                          <a:cs typeface="Arial" charset="0"/>
                        </a:rPr>
                        <a:t>What </a:t>
                      </a:r>
                      <a:r>
                        <a:rPr lang="en-US" sz="2400" b="0" i="1" dirty="0">
                          <a:effectLst/>
                          <a:latin typeface="Calibri" charset="0"/>
                          <a:ea typeface="Calibri" charset="0"/>
                          <a:cs typeface="Arial" charset="0"/>
                        </a:rPr>
                        <a:t>can you add? </a:t>
                      </a:r>
                      <a:endParaRPr lang="en-US" sz="2400" b="0" i="1" dirty="0">
                        <a:effectLst/>
                        <a:latin typeface="Avenir Next" charset="0"/>
                        <a:ea typeface="Calibri" charset="0"/>
                        <a:cs typeface="Arial" charset="0"/>
                      </a:endParaRPr>
                    </a:p>
                  </a:txBody>
                  <a:tcPr marL="68580" marR="68580" marT="0" marB="0"/>
                </a:tc>
              </a:tr>
            </a:tbl>
          </a:graphicData>
        </a:graphic>
      </p:graphicFrame>
      <p:sp>
        <p:nvSpPr>
          <p:cNvPr id="9" name="Title 1"/>
          <p:cNvSpPr txBox="1">
            <a:spLocks/>
          </p:cNvSpPr>
          <p:nvPr/>
        </p:nvSpPr>
        <p:spPr>
          <a:xfrm>
            <a:off x="2269128" y="337863"/>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spTree>
    <p:extLst>
      <p:ext uri="{BB962C8B-B14F-4D97-AF65-F5344CB8AC3E}">
        <p14:creationId xmlns:p14="http://schemas.microsoft.com/office/powerpoint/2010/main" val="83151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750767" y="616371"/>
            <a:ext cx="10577512" cy="1027112"/>
          </a:xfrm>
        </p:spPr>
        <p:txBody>
          <a:bodyPr>
            <a:noAutofit/>
          </a:bodyPr>
          <a:lstStyle/>
          <a:p>
            <a:pPr algn="ctr"/>
            <a:r>
              <a:rPr lang="en-US" sz="4000" dirty="0" smtClean="0"/>
              <a:t/>
            </a:r>
            <a:br>
              <a:rPr lang="en-US" sz="4000" dirty="0" smtClean="0"/>
            </a:br>
            <a:r>
              <a:rPr lang="en-US" sz="4000" dirty="0"/>
              <a:t/>
            </a:r>
            <a:br>
              <a:rPr lang="en-US" sz="4000" dirty="0"/>
            </a:br>
            <a:r>
              <a:rPr lang="en-US" sz="4000" dirty="0" smtClean="0"/>
              <a:t>How </a:t>
            </a:r>
            <a:r>
              <a:rPr lang="en-US" sz="4000" dirty="0"/>
              <a:t>did they add details?</a:t>
            </a:r>
            <a:br>
              <a:rPr lang="en-US" sz="4000" dirty="0"/>
            </a:br>
            <a:endParaRPr lang="en-US" sz="4000" dirty="0">
              <a:solidFill>
                <a:schemeClr val="tx1"/>
              </a:solidFill>
            </a:endParaRPr>
          </a:p>
        </p:txBody>
      </p:sp>
      <p:graphicFrame>
        <p:nvGraphicFramePr>
          <p:cNvPr id="17" name="Table 16"/>
          <p:cNvGraphicFramePr>
            <a:graphicFrameLocks noGrp="1"/>
          </p:cNvGraphicFramePr>
          <p:nvPr>
            <p:extLst>
              <p:ext uri="{D42A27DB-BD31-4B8C-83A1-F6EECF244321}">
                <p14:modId xmlns:p14="http://schemas.microsoft.com/office/powerpoint/2010/main" val="1261499213"/>
              </p:ext>
            </p:extLst>
          </p:nvPr>
        </p:nvGraphicFramePr>
        <p:xfrm>
          <a:off x="372953" y="2219949"/>
          <a:ext cx="2016089" cy="3435042"/>
        </p:xfrm>
        <a:graphic>
          <a:graphicData uri="http://schemas.openxmlformats.org/drawingml/2006/table">
            <a:tbl>
              <a:tblPr>
                <a:tableStyleId>{073A0DAA-6AF3-43AB-8588-CEC1D06C72B9}</a:tableStyleId>
              </a:tblPr>
              <a:tblGrid>
                <a:gridCol w="581384"/>
                <a:gridCol w="1434705"/>
              </a:tblGrid>
              <a:tr h="921463">
                <a:tc gridSpan="2">
                  <a:txBody>
                    <a:bodyPr/>
                    <a:lstStyle/>
                    <a:p>
                      <a:pPr marL="0" marR="0" algn="ctr">
                        <a:spcBef>
                          <a:spcPts val="0"/>
                        </a:spcBef>
                        <a:spcAft>
                          <a:spcPts val="0"/>
                        </a:spcAft>
                      </a:pPr>
                      <a:r>
                        <a:rPr lang="en-US" sz="1600" b="1" dirty="0">
                          <a:effectLst/>
                        </a:rPr>
                        <a:t>CONVERSATION CODING KEY</a:t>
                      </a:r>
                    </a:p>
                    <a:p>
                      <a:pPr marL="0" marR="0" algn="ctr">
                        <a:spcBef>
                          <a:spcPts val="0"/>
                        </a:spcBef>
                        <a:spcAft>
                          <a:spcPts val="0"/>
                        </a:spcAft>
                      </a:pPr>
                      <a:r>
                        <a:rPr lang="en-US" sz="1600" b="1" dirty="0">
                          <a:effectLst/>
                        </a:rPr>
                        <a:t>CREATE &amp; CLARIFY</a:t>
                      </a:r>
                      <a:endParaRPr lang="en-US" sz="16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398029">
                <a:tc>
                  <a:txBody>
                    <a:bodyPr/>
                    <a:lstStyle/>
                    <a:p>
                      <a:pPr marL="0" marR="0" algn="l">
                        <a:spcBef>
                          <a:spcPts val="0"/>
                        </a:spcBef>
                        <a:spcAft>
                          <a:spcPts val="0"/>
                        </a:spcAft>
                      </a:pPr>
                      <a:r>
                        <a:rPr lang="en-US" sz="1600">
                          <a:effectLst/>
                        </a:rPr>
                        <a:t>ID </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INITIAL IDEA</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8029">
                <a:tc>
                  <a:txBody>
                    <a:bodyPr/>
                    <a:lstStyle/>
                    <a:p>
                      <a:pPr marL="0" marR="0" algn="l">
                        <a:spcBef>
                          <a:spcPts val="0"/>
                        </a:spcBef>
                        <a:spcAft>
                          <a:spcPts val="0"/>
                        </a:spcAft>
                      </a:pPr>
                      <a:r>
                        <a:rPr lang="en-US" sz="1600">
                          <a:effectLst/>
                        </a:rPr>
                        <a:t>PAR</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PARAPHRASE</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8029">
                <a:tc>
                  <a:txBody>
                    <a:bodyPr/>
                    <a:lstStyle/>
                    <a:p>
                      <a:pPr marL="0" marR="0" algn="l">
                        <a:spcBef>
                          <a:spcPts val="0"/>
                        </a:spcBef>
                        <a:spcAft>
                          <a:spcPts val="0"/>
                        </a:spcAft>
                      </a:pPr>
                      <a:r>
                        <a:rPr lang="en-US" sz="1600">
                          <a:effectLst/>
                        </a:rPr>
                        <a:t>BO</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BUILD ON</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8029">
                <a:tc>
                  <a:txBody>
                    <a:bodyPr/>
                    <a:lstStyle/>
                    <a:p>
                      <a:pPr marL="0" marR="0" algn="l">
                        <a:spcBef>
                          <a:spcPts val="0"/>
                        </a:spcBef>
                        <a:spcAft>
                          <a:spcPts val="0"/>
                        </a:spcAft>
                      </a:pPr>
                      <a:r>
                        <a:rPr lang="en-US" sz="1600">
                          <a:effectLst/>
                        </a:rPr>
                        <a:t>PR</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PROMPT</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21463">
                <a:tc gridSpan="2">
                  <a:txBody>
                    <a:bodyPr/>
                    <a:lstStyle/>
                    <a:p>
                      <a:pPr marL="0" marR="0" algn="ctr">
                        <a:spcBef>
                          <a:spcPts val="0"/>
                        </a:spcBef>
                        <a:spcAft>
                          <a:spcPts val="0"/>
                        </a:spcAft>
                      </a:pPr>
                      <a:r>
                        <a:rPr lang="en-US" sz="1600" u="sng" cap="all" dirty="0">
                          <a:effectLst/>
                        </a:rPr>
                        <a:t>UNDERLINE Prompt &amp; Response STARTERS</a:t>
                      </a:r>
                      <a:endParaRPr lang="en-US" sz="16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97019044"/>
              </p:ext>
            </p:extLst>
          </p:nvPr>
        </p:nvGraphicFramePr>
        <p:xfrm>
          <a:off x="2560075" y="1961897"/>
          <a:ext cx="9112105" cy="4023360"/>
        </p:xfrm>
        <a:graphic>
          <a:graphicData uri="http://schemas.openxmlformats.org/drawingml/2006/table">
            <a:tbl>
              <a:tblPr firstRow="1" firstCol="1" bandRow="1">
                <a:tableStyleId>{8A107856-5554-42FB-B03E-39F5DBC370BA}</a:tableStyleId>
              </a:tblPr>
              <a:tblGrid>
                <a:gridCol w="883760"/>
                <a:gridCol w="8228345"/>
              </a:tblGrid>
              <a:tr h="759460">
                <a:tc>
                  <a:txBody>
                    <a:bodyPr/>
                    <a:lstStyle/>
                    <a:p>
                      <a:pPr marL="0" marR="0" algn="r">
                        <a:spcBef>
                          <a:spcPts val="0"/>
                        </a:spcBef>
                        <a:spcAft>
                          <a:spcPts val="0"/>
                        </a:spcAft>
                      </a:pPr>
                      <a:r>
                        <a:rPr lang="en-US" sz="1600" dirty="0">
                          <a:effectLst/>
                        </a:rPr>
                        <a:t>Student </a:t>
                      </a:r>
                      <a:r>
                        <a:rPr lang="en-US" sz="1600" dirty="0" smtClean="0">
                          <a:effectLst/>
                        </a:rPr>
                        <a:t>A3:</a:t>
                      </a:r>
                      <a:endParaRPr lang="en-US" sz="16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200" b="0" i="1" u="sng" dirty="0">
                          <a:effectLst/>
                          <a:latin typeface="Calibri" charset="0"/>
                          <a:ea typeface="Calibri" charset="0"/>
                          <a:cs typeface="Arial" charset="0"/>
                        </a:rPr>
                        <a:t>In other words,</a:t>
                      </a:r>
                      <a:r>
                        <a:rPr lang="en-US" sz="2200" b="0" i="1" dirty="0">
                          <a:effectLst/>
                          <a:latin typeface="Calibri" charset="0"/>
                          <a:ea typeface="Calibri" charset="0"/>
                          <a:cs typeface="Arial" charset="0"/>
                        </a:rPr>
                        <a:t> the icon represents that reduced greenhouse gases are the result of reduced carbon dioxide in the atmosphere. </a:t>
                      </a:r>
                      <a:r>
                        <a:rPr lang="en-US" sz="2200" b="1" i="1" dirty="0">
                          <a:effectLst/>
                          <a:latin typeface="Calibri" charset="0"/>
                          <a:ea typeface="Calibri" charset="0"/>
                          <a:cs typeface="Arial" charset="0"/>
                        </a:rPr>
                        <a:t>[PAR] </a:t>
                      </a:r>
                      <a:r>
                        <a:rPr lang="en-US" sz="2200" b="0" i="1" u="sng" dirty="0">
                          <a:effectLst/>
                          <a:latin typeface="Calibri" charset="0"/>
                          <a:ea typeface="Calibri" charset="0"/>
                          <a:cs typeface="Arial" charset="0"/>
                        </a:rPr>
                        <a:t>Additionally, </a:t>
                      </a:r>
                      <a:r>
                        <a:rPr lang="en-US" sz="2200" b="0" i="1" dirty="0">
                          <a:effectLst/>
                          <a:latin typeface="Calibri" charset="0"/>
                          <a:ea typeface="Calibri" charset="0"/>
                          <a:cs typeface="Arial" charset="0"/>
                        </a:rPr>
                        <a:t>the last blue arrow points to a multi-colored circle that has warm colors at the top and cool colors at the bottom. </a:t>
                      </a:r>
                      <a:r>
                        <a:rPr lang="en-US" sz="2200" b="1" i="1" dirty="0" smtClean="0">
                          <a:effectLst/>
                          <a:latin typeface="Calibri" charset="0"/>
                          <a:ea typeface="Calibri" charset="0"/>
                          <a:cs typeface="Arial" charset="0"/>
                        </a:rPr>
                        <a:t>[BO</a:t>
                      </a:r>
                      <a:r>
                        <a:rPr lang="en-US" sz="2200" b="1" i="1" dirty="0">
                          <a:effectLst/>
                          <a:latin typeface="Calibri" charset="0"/>
                          <a:ea typeface="Calibri" charset="0"/>
                          <a:cs typeface="Arial" charset="0"/>
                        </a:rPr>
                        <a:t>] </a:t>
                      </a:r>
                      <a:r>
                        <a:rPr lang="en-US" sz="2200" b="0" i="1" dirty="0">
                          <a:effectLst/>
                          <a:latin typeface="Calibri" charset="0"/>
                          <a:ea typeface="Calibri" charset="0"/>
                          <a:cs typeface="Arial" charset="0"/>
                        </a:rPr>
                        <a:t>Underneath it says “which DECREASES global warming”. </a:t>
                      </a:r>
                      <a:r>
                        <a:rPr lang="en-US" sz="2200" b="1" i="1" dirty="0" smtClean="0">
                          <a:effectLst/>
                          <a:latin typeface="Calibri" charset="0"/>
                          <a:ea typeface="Calibri" charset="0"/>
                          <a:cs typeface="Arial" charset="0"/>
                        </a:rPr>
                        <a:t>[BO</a:t>
                      </a:r>
                      <a:r>
                        <a:rPr lang="en-US" sz="2200" b="1" i="1" dirty="0">
                          <a:effectLst/>
                          <a:latin typeface="Calibri" charset="0"/>
                          <a:ea typeface="Calibri" charset="0"/>
                          <a:cs typeface="Arial" charset="0"/>
                        </a:rPr>
                        <a:t>] </a:t>
                      </a:r>
                      <a:r>
                        <a:rPr lang="en-US" sz="2200" b="0" i="1" dirty="0">
                          <a:effectLst/>
                          <a:latin typeface="Calibri" charset="0"/>
                          <a:ea typeface="Calibri" charset="0"/>
                          <a:cs typeface="Arial" charset="0"/>
                        </a:rPr>
                        <a:t>I think this means that when there are less greenhouse gasses it lessens global warming</a:t>
                      </a:r>
                      <a:r>
                        <a:rPr lang="en-US" sz="2200" b="1" i="1" dirty="0">
                          <a:effectLst/>
                          <a:latin typeface="Calibri" charset="0"/>
                          <a:ea typeface="Calibri" charset="0"/>
                          <a:cs typeface="Arial" charset="0"/>
                        </a:rPr>
                        <a:t>. [BO] </a:t>
                      </a:r>
                      <a:r>
                        <a:rPr lang="en-US" sz="2200" b="0" i="1" u="sng" dirty="0">
                          <a:effectLst/>
                          <a:latin typeface="Calibri" charset="0"/>
                          <a:ea typeface="Calibri" charset="0"/>
                          <a:cs typeface="Arial" charset="0"/>
                        </a:rPr>
                        <a:t>What else do you notice?</a:t>
                      </a:r>
                      <a:r>
                        <a:rPr lang="en-US" sz="2200" b="0" i="1" dirty="0">
                          <a:effectLst/>
                          <a:latin typeface="Calibri" charset="0"/>
                          <a:ea typeface="Calibri" charset="0"/>
                          <a:cs typeface="Arial" charset="0"/>
                        </a:rPr>
                        <a:t> </a:t>
                      </a:r>
                      <a:r>
                        <a:rPr lang="en-US" sz="2200" b="1" i="1" dirty="0">
                          <a:effectLst/>
                          <a:latin typeface="Calibri" charset="0"/>
                          <a:ea typeface="Calibri" charset="0"/>
                          <a:cs typeface="Arial" charset="0"/>
                        </a:rPr>
                        <a:t>[PR]</a:t>
                      </a:r>
                      <a:endParaRPr lang="en-US" sz="2200" b="1" i="1" dirty="0">
                        <a:effectLst/>
                        <a:latin typeface="Avenir Next" charset="0"/>
                        <a:ea typeface="Calibri" charset="0"/>
                        <a:cs typeface="Arial" charset="0"/>
                      </a:endParaRPr>
                    </a:p>
                  </a:txBody>
                  <a:tcPr marL="68580" marR="68580" marT="0" marB="0"/>
                </a:tc>
              </a:tr>
              <a:tr h="599440">
                <a:tc>
                  <a:txBody>
                    <a:bodyPr/>
                    <a:lstStyle/>
                    <a:p>
                      <a:pPr marL="0" marR="0" indent="57150" algn="r">
                        <a:spcBef>
                          <a:spcPts val="0"/>
                        </a:spcBef>
                        <a:spcAft>
                          <a:spcPts val="0"/>
                        </a:spcAft>
                      </a:pPr>
                      <a:r>
                        <a:rPr lang="en-US" sz="1600" dirty="0">
                          <a:effectLst/>
                        </a:rPr>
                        <a:t>Student </a:t>
                      </a:r>
                      <a:r>
                        <a:rPr lang="en-US" sz="1600" dirty="0" smtClean="0">
                          <a:effectLst/>
                        </a:rPr>
                        <a:t>B3:</a:t>
                      </a:r>
                      <a:endParaRPr lang="en-US" sz="16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200" b="0" i="1" u="sng" dirty="0">
                          <a:effectLst/>
                          <a:latin typeface="Calibri" charset="0"/>
                          <a:ea typeface="Calibri" charset="0"/>
                          <a:cs typeface="Arial" charset="0"/>
                        </a:rPr>
                        <a:t>In other words,</a:t>
                      </a:r>
                      <a:r>
                        <a:rPr lang="en-US" sz="2200" b="0" i="1" dirty="0">
                          <a:effectLst/>
                          <a:latin typeface="Calibri" charset="0"/>
                          <a:ea typeface="Calibri" charset="0"/>
                          <a:cs typeface="Arial" charset="0"/>
                        </a:rPr>
                        <a:t> the infographic states that global warming is decreased when greenhouse gasses decrease. </a:t>
                      </a:r>
                      <a:r>
                        <a:rPr lang="en-US" sz="2200" b="1" i="1" dirty="0">
                          <a:effectLst/>
                          <a:latin typeface="Calibri" charset="0"/>
                          <a:ea typeface="Calibri" charset="0"/>
                          <a:cs typeface="Arial" charset="0"/>
                        </a:rPr>
                        <a:t>[PAR] </a:t>
                      </a:r>
                      <a:r>
                        <a:rPr lang="en-US" sz="2200" b="0" i="1" u="sng" dirty="0">
                          <a:effectLst/>
                          <a:latin typeface="Calibri" charset="0"/>
                          <a:ea typeface="Calibri" charset="0"/>
                          <a:cs typeface="Arial" charset="0"/>
                        </a:rPr>
                        <a:t>I also notice</a:t>
                      </a:r>
                      <a:r>
                        <a:rPr lang="en-US" sz="2200" b="0" i="1" dirty="0">
                          <a:effectLst/>
                          <a:latin typeface="Calibri" charset="0"/>
                          <a:ea typeface="Calibri" charset="0"/>
                          <a:cs typeface="Arial" charset="0"/>
                        </a:rPr>
                        <a:t>, that all of the icons are linked by arrows and language that shows a cause and effect relationship. </a:t>
                      </a:r>
                      <a:r>
                        <a:rPr lang="en-US" sz="2200" b="1" i="1" dirty="0">
                          <a:effectLst/>
                          <a:latin typeface="Calibri" charset="0"/>
                          <a:ea typeface="Calibri" charset="0"/>
                          <a:cs typeface="Arial" charset="0"/>
                        </a:rPr>
                        <a:t>[BO]</a:t>
                      </a:r>
                      <a:r>
                        <a:rPr lang="en-US" sz="2200" b="0" i="1" dirty="0">
                          <a:effectLst/>
                          <a:latin typeface="Calibri" charset="0"/>
                          <a:ea typeface="Calibri" charset="0"/>
                          <a:cs typeface="Arial" charset="0"/>
                        </a:rPr>
                        <a:t> For example, it says “Recycling uses LESS energy” and “so FEWER fossil fuels are burned”. </a:t>
                      </a:r>
                      <a:r>
                        <a:rPr lang="en-US" sz="2200" b="1" i="1" dirty="0">
                          <a:effectLst/>
                          <a:latin typeface="Calibri" charset="0"/>
                          <a:ea typeface="Calibri" charset="0"/>
                          <a:cs typeface="Arial" charset="0"/>
                        </a:rPr>
                        <a:t>[BO] </a:t>
                      </a:r>
                      <a:r>
                        <a:rPr lang="en-US" sz="2200" b="0" i="1" u="sng" dirty="0">
                          <a:effectLst/>
                          <a:latin typeface="Calibri" charset="0"/>
                          <a:ea typeface="Calibri" charset="0"/>
                          <a:cs typeface="Arial" charset="0"/>
                        </a:rPr>
                        <a:t>What can you add?</a:t>
                      </a:r>
                      <a:r>
                        <a:rPr lang="en-US" sz="2200" b="0" i="1" dirty="0">
                          <a:effectLst/>
                          <a:latin typeface="Calibri" charset="0"/>
                          <a:ea typeface="Calibri" charset="0"/>
                          <a:cs typeface="Arial" charset="0"/>
                        </a:rPr>
                        <a:t> </a:t>
                      </a:r>
                      <a:r>
                        <a:rPr lang="en-US" sz="2200" b="1" i="1" dirty="0">
                          <a:effectLst/>
                          <a:latin typeface="Calibri" charset="0"/>
                          <a:ea typeface="Calibri" charset="0"/>
                          <a:cs typeface="Arial" charset="0"/>
                        </a:rPr>
                        <a:t>[PR]</a:t>
                      </a:r>
                      <a:endParaRPr lang="en-US" sz="2200" b="1" i="1" dirty="0">
                        <a:effectLst/>
                        <a:latin typeface="Avenir Next" charset="0"/>
                        <a:ea typeface="Calibri" charset="0"/>
                        <a:cs typeface="Arial" charset="0"/>
                      </a:endParaRPr>
                    </a:p>
                  </a:txBody>
                  <a:tcPr marL="68580" marR="68580" marT="0" marB="0"/>
                </a:tc>
              </a:tr>
            </a:tbl>
          </a:graphicData>
        </a:graphic>
      </p:graphicFrame>
      <p:sp>
        <p:nvSpPr>
          <p:cNvPr id="11" name="Title 1"/>
          <p:cNvSpPr txBox="1">
            <a:spLocks/>
          </p:cNvSpPr>
          <p:nvPr/>
        </p:nvSpPr>
        <p:spPr>
          <a:xfrm>
            <a:off x="2560075" y="252008"/>
            <a:ext cx="9146018" cy="1391475"/>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b="1" smtClean="0">
                <a:solidFill>
                  <a:schemeClr val="tx1"/>
                </a:solidFill>
              </a:rPr>
              <a:t>What makes this a model for CLARIFY?</a:t>
            </a:r>
            <a:br>
              <a:rPr lang="en-US" sz="4000" b="1" smtClean="0">
                <a:solidFill>
                  <a:schemeClr val="tx1"/>
                </a:solidFill>
              </a:rPr>
            </a:br>
            <a:r>
              <a:rPr lang="en-US" sz="800" b="1" smtClean="0">
                <a:solidFill>
                  <a:schemeClr val="tx1"/>
                </a:solidFill>
              </a:rPr>
              <a:t> </a:t>
            </a:r>
            <a:r>
              <a:rPr lang="en-US" sz="4000" b="1" smtClean="0">
                <a:solidFill>
                  <a:schemeClr val="tx1"/>
                </a:solidFill>
              </a:rPr>
              <a:t/>
            </a:r>
            <a:br>
              <a:rPr lang="en-US" sz="4000" b="1" smtClean="0">
                <a:solidFill>
                  <a:schemeClr val="tx1"/>
                </a:solidFill>
              </a:rPr>
            </a:br>
            <a:r>
              <a:rPr lang="en-US" sz="4000" b="1" smtClean="0">
                <a:solidFill>
                  <a:schemeClr val="tx1"/>
                </a:solidFill>
              </a:rPr>
              <a:t>What specific language did you hear?</a:t>
            </a:r>
            <a:endParaRPr lang="en-US" sz="4000" b="1" dirty="0">
              <a:solidFill>
                <a:schemeClr val="tx1"/>
              </a:solidFill>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08297" y="252008"/>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7088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87" y="279210"/>
            <a:ext cx="1647773"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199550"/>
            <a:ext cx="1597724" cy="1672679"/>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787871263"/>
              </p:ext>
            </p:extLst>
          </p:nvPr>
        </p:nvGraphicFramePr>
        <p:xfrm>
          <a:off x="515388" y="1995523"/>
          <a:ext cx="11306946" cy="3413760"/>
        </p:xfrm>
        <a:graphic>
          <a:graphicData uri="http://schemas.openxmlformats.org/drawingml/2006/table">
            <a:tbl>
              <a:tblPr firstRow="1" firstCol="1" bandRow="1">
                <a:tableStyleId>{D7AC3CCA-C797-4891-BE02-D94E43425B78}</a:tableStyleId>
              </a:tblPr>
              <a:tblGrid>
                <a:gridCol w="1093119"/>
                <a:gridCol w="10213827"/>
              </a:tblGrid>
              <a:tr h="822325">
                <a:tc>
                  <a:txBody>
                    <a:bodyPr/>
                    <a:lstStyle/>
                    <a:p>
                      <a:pPr marL="0" marR="0" algn="r">
                        <a:spcBef>
                          <a:spcPts val="0"/>
                        </a:spcBef>
                        <a:spcAft>
                          <a:spcPts val="0"/>
                        </a:spcAft>
                      </a:pPr>
                      <a:r>
                        <a:rPr lang="en-US" sz="2200" b="1" i="0" dirty="0">
                          <a:effectLst/>
                        </a:rPr>
                        <a:t>Student A4:</a:t>
                      </a:r>
                      <a:endParaRPr lang="en-US" sz="2200" b="1" i="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800" b="0" i="1" dirty="0">
                          <a:effectLst/>
                          <a:latin typeface="Calibri" charset="0"/>
                          <a:ea typeface="Calibri" charset="0"/>
                          <a:cs typeface="Arial" charset="0"/>
                        </a:rPr>
                        <a:t>In other words, all icons at the top of the infographic form a chain or flow of why we should care about recycling. </a:t>
                      </a:r>
                      <a:r>
                        <a:rPr lang="en-US" sz="2800" b="0" i="1" dirty="0" smtClean="0">
                          <a:effectLst/>
                          <a:latin typeface="Calibri" charset="0"/>
                          <a:ea typeface="Calibri" charset="0"/>
                          <a:cs typeface="Arial" charset="0"/>
                        </a:rPr>
                        <a:t>I </a:t>
                      </a:r>
                      <a:r>
                        <a:rPr lang="en-US" sz="2800" b="0" i="1" dirty="0">
                          <a:effectLst/>
                          <a:latin typeface="Calibri" charset="0"/>
                          <a:ea typeface="Calibri" charset="0"/>
                          <a:cs typeface="Arial" charset="0"/>
                        </a:rPr>
                        <a:t>would like to add that the end of the chain is decreased greenhouse gases, which decrease global warming. </a:t>
                      </a:r>
                      <a:r>
                        <a:rPr lang="en-US" sz="2800" b="0" i="1" dirty="0" smtClean="0">
                          <a:effectLst/>
                          <a:latin typeface="Calibri" charset="0"/>
                          <a:ea typeface="Calibri" charset="0"/>
                          <a:cs typeface="Arial" charset="0"/>
                        </a:rPr>
                        <a:t>What </a:t>
                      </a:r>
                      <a:r>
                        <a:rPr lang="en-US" sz="2800" b="0" i="1" dirty="0">
                          <a:effectLst/>
                          <a:latin typeface="Calibri" charset="0"/>
                          <a:ea typeface="Calibri" charset="0"/>
                          <a:cs typeface="Arial" charset="0"/>
                        </a:rPr>
                        <a:t>else can you add? </a:t>
                      </a:r>
                      <a:endParaRPr lang="en-US" sz="2800" b="0" i="1" dirty="0">
                        <a:effectLst/>
                        <a:latin typeface="Avenir Next" charset="0"/>
                        <a:ea typeface="Calibri" charset="0"/>
                        <a:cs typeface="Arial" charset="0"/>
                      </a:endParaRPr>
                    </a:p>
                  </a:txBody>
                  <a:tcPr marL="68580" marR="68580" marT="0" marB="0"/>
                </a:tc>
              </a:tr>
              <a:tr h="828040">
                <a:tc>
                  <a:txBody>
                    <a:bodyPr/>
                    <a:lstStyle/>
                    <a:p>
                      <a:pPr marL="0" marR="0" algn="r">
                        <a:spcBef>
                          <a:spcPts val="0"/>
                        </a:spcBef>
                        <a:spcAft>
                          <a:spcPts val="0"/>
                        </a:spcAft>
                      </a:pPr>
                      <a:r>
                        <a:rPr lang="en-US" sz="2200" b="1" i="0" dirty="0">
                          <a:effectLst/>
                        </a:rPr>
                        <a:t>Student B4:</a:t>
                      </a:r>
                      <a:endParaRPr lang="en-US" sz="2200" b="1" i="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800" b="0" i="1" dirty="0">
                          <a:effectLst/>
                          <a:latin typeface="Calibri" charset="0"/>
                          <a:ea typeface="Calibri" charset="0"/>
                          <a:cs typeface="Arial" charset="0"/>
                        </a:rPr>
                        <a:t>So what you are saying is that recycling saves energy, which helps to decrease global warming. </a:t>
                      </a:r>
                      <a:r>
                        <a:rPr lang="en-US" sz="2800" b="0" i="1" dirty="0" smtClean="0">
                          <a:effectLst/>
                          <a:latin typeface="Calibri" charset="0"/>
                          <a:ea typeface="Calibri" charset="0"/>
                          <a:cs typeface="Arial" charset="0"/>
                        </a:rPr>
                        <a:t>In </a:t>
                      </a:r>
                      <a:r>
                        <a:rPr lang="en-US" sz="2800" b="0" i="1" dirty="0">
                          <a:effectLst/>
                          <a:latin typeface="Calibri" charset="0"/>
                          <a:ea typeface="Calibri" charset="0"/>
                          <a:cs typeface="Arial" charset="0"/>
                        </a:rPr>
                        <a:t>addition, there are images of two cans with captions that say it takes less energy to recycle old cans than make them from raw materials. </a:t>
                      </a:r>
                      <a:endParaRPr lang="en-US" sz="2800" b="0"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113765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686" y="0"/>
            <a:ext cx="7542314" cy="6284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Content Placeholder 2"/>
          <p:cNvSpPr txBox="1">
            <a:spLocks/>
          </p:cNvSpPr>
          <p:nvPr/>
        </p:nvSpPr>
        <p:spPr>
          <a:xfrm>
            <a:off x="391844" y="2122516"/>
            <a:ext cx="3766503" cy="3431516"/>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2"/>
            </a:pPr>
            <a:r>
              <a:rPr lang="en-US" sz="2800" b="1" dirty="0" smtClean="0">
                <a:solidFill>
                  <a:schemeClr val="tx1"/>
                </a:solidFill>
                <a:latin typeface="Calibri" charset="0"/>
                <a:ea typeface="Calibri" charset="0"/>
                <a:cs typeface="Calibri" charset="0"/>
              </a:rPr>
              <a:t>Write one idea in each box on the left under the heading “My 3 Ideas.” </a:t>
            </a:r>
          </a:p>
          <a:p>
            <a:pPr marL="457200" indent="-457200">
              <a:buFont typeface="+mj-lt"/>
              <a:buAutoNum type="arabicPeriod" startAt="2"/>
            </a:pPr>
            <a:r>
              <a:rPr lang="en-US" sz="2800" b="1" dirty="0" smtClean="0">
                <a:solidFill>
                  <a:schemeClr val="tx1"/>
                </a:solidFill>
                <a:latin typeface="Calibri" charset="0"/>
                <a:ea typeface="Calibri" charset="0"/>
                <a:cs typeface="Calibri" charset="0"/>
              </a:rPr>
              <a:t>Turn </a:t>
            </a:r>
            <a:r>
              <a:rPr lang="en-US" sz="2800" b="1" dirty="0">
                <a:solidFill>
                  <a:schemeClr val="tx1"/>
                </a:solidFill>
                <a:latin typeface="Calibri" charset="0"/>
                <a:ea typeface="Calibri" charset="0"/>
                <a:cs typeface="Calibri" charset="0"/>
              </a:rPr>
              <a:t>and face the teacher when ready to share. </a:t>
            </a:r>
          </a:p>
        </p:txBody>
      </p:sp>
      <p:sp>
        <p:nvSpPr>
          <p:cNvPr id="2" name="Rectangle 1"/>
          <p:cNvSpPr/>
          <p:nvPr/>
        </p:nvSpPr>
        <p:spPr>
          <a:xfrm>
            <a:off x="4833258" y="482234"/>
            <a:ext cx="3363686" cy="4938852"/>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551712" y="1233345"/>
            <a:ext cx="2334986" cy="1077218"/>
          </a:xfrm>
          <a:prstGeom prst="rect">
            <a:avLst/>
          </a:prstGeom>
          <a:noFill/>
        </p:spPr>
        <p:txBody>
          <a:bodyPr wrap="square" rtlCol="0">
            <a:spAutoFit/>
          </a:bodyPr>
          <a:lstStyle/>
          <a:p>
            <a:r>
              <a:rPr lang="en-US" sz="1600" b="1" dirty="0" smtClean="0">
                <a:solidFill>
                  <a:srgbClr val="FF0000"/>
                </a:solidFill>
              </a:rPr>
              <a:t>the skills is that when I fortify I support my ideas with evidence from the text.</a:t>
            </a:r>
            <a:endParaRPr lang="en-US" sz="1600" b="1" dirty="0">
              <a:solidFill>
                <a:srgbClr val="FF0000"/>
              </a:solidFill>
            </a:endParaRPr>
          </a:p>
        </p:txBody>
      </p:sp>
      <p:sp>
        <p:nvSpPr>
          <p:cNvPr id="16" name="TextBox 15"/>
          <p:cNvSpPr txBox="1"/>
          <p:nvPr/>
        </p:nvSpPr>
        <p:spPr>
          <a:xfrm>
            <a:off x="8871855" y="145559"/>
            <a:ext cx="1562102" cy="400110"/>
          </a:xfrm>
          <a:prstGeom prst="rect">
            <a:avLst/>
          </a:prstGeom>
          <a:noFill/>
        </p:spPr>
        <p:txBody>
          <a:bodyPr wrap="square" rtlCol="0">
            <a:spAutoFit/>
          </a:bodyPr>
          <a:lstStyle/>
          <a:p>
            <a:r>
              <a:rPr lang="en-US" sz="2000" b="1" dirty="0" smtClean="0">
                <a:solidFill>
                  <a:srgbClr val="FF0000"/>
                </a:solidFill>
              </a:rPr>
              <a:t>THE SKILLS</a:t>
            </a:r>
            <a:endParaRPr lang="en-US" sz="2000" b="1" dirty="0">
              <a:solidFill>
                <a:srgbClr val="FF0000"/>
              </a:solidFill>
            </a:endParaRPr>
          </a:p>
        </p:txBody>
      </p:sp>
      <p:cxnSp>
        <p:nvCxnSpPr>
          <p:cNvPr id="17" name="Straight Arrow Connector 16"/>
          <p:cNvCxnSpPr/>
          <p:nvPr/>
        </p:nvCxnSpPr>
        <p:spPr>
          <a:xfrm flipV="1">
            <a:off x="2808390" y="2020662"/>
            <a:ext cx="1694335" cy="16869"/>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 CONSTRUCTIVE CONVERSATION SKILLS</a:t>
            </a:r>
            <a:endParaRPr lang="en-US" sz="2400" dirty="0">
              <a:solidFill>
                <a:schemeClr val="bg1"/>
              </a:solidFill>
            </a:endParaRPr>
          </a:p>
        </p:txBody>
      </p:sp>
    </p:spTree>
    <p:extLst>
      <p:ext uri="{BB962C8B-B14F-4D97-AF65-F5344CB8AC3E}">
        <p14:creationId xmlns:p14="http://schemas.microsoft.com/office/powerpoint/2010/main" val="134260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9" presetClass="entr" presetSubtype="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bg/>
                                          </p:spTgt>
                                        </p:tgtEl>
                                        <p:attrNameLst>
                                          <p:attrName>style.visibility</p:attrName>
                                        </p:attrNameLst>
                                      </p:cBhvr>
                                      <p:to>
                                        <p:strVal val="visible"/>
                                      </p:to>
                                    </p:set>
                                    <p:animEffect transition="in" filter="dissolve">
                                      <p:cBhvr>
                                        <p:cTn id="22" dur="500"/>
                                        <p:tgtEl>
                                          <p:spTgt spid="9">
                                            <p:bg/>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dissolve">
                                      <p:cBhvr>
                                        <p:cTn id="25" dur="500"/>
                                        <p:tgtEl>
                                          <p:spTgt spid="9">
                                            <p:txEl>
                                              <p:pRg st="0" end="0"/>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dissolve">
                                      <p:cBhvr>
                                        <p:cTn id="2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2" grpId="0" animBg="1"/>
      <p:bldP spid="1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617714756"/>
              </p:ext>
            </p:extLst>
          </p:nvPr>
        </p:nvGraphicFramePr>
        <p:xfrm>
          <a:off x="337932" y="2041206"/>
          <a:ext cx="2385390" cy="4030022"/>
        </p:xfrm>
        <a:graphic>
          <a:graphicData uri="http://schemas.openxmlformats.org/drawingml/2006/table">
            <a:tbl>
              <a:tblPr>
                <a:tableStyleId>{073A0DAA-6AF3-43AB-8588-CEC1D06C72B9}</a:tableStyleId>
              </a:tblPr>
              <a:tblGrid>
                <a:gridCol w="538946"/>
                <a:gridCol w="1846444"/>
              </a:tblGrid>
              <a:tr h="1101539">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56736">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6736">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6736">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6736">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01539">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6" name="Table 5"/>
          <p:cNvGraphicFramePr>
            <a:graphicFrameLocks noGrp="1"/>
          </p:cNvGraphicFramePr>
          <p:nvPr>
            <p:extLst>
              <p:ext uri="{D42A27DB-BD31-4B8C-83A1-F6EECF244321}">
                <p14:modId xmlns:p14="http://schemas.microsoft.com/office/powerpoint/2010/main" val="1481618994"/>
              </p:ext>
            </p:extLst>
          </p:nvPr>
        </p:nvGraphicFramePr>
        <p:xfrm>
          <a:off x="2838257" y="2108828"/>
          <a:ext cx="9029065" cy="3962400"/>
        </p:xfrm>
        <a:graphic>
          <a:graphicData uri="http://schemas.openxmlformats.org/drawingml/2006/table">
            <a:tbl>
              <a:tblPr firstRow="1" firstCol="1" bandRow="1">
                <a:tableStyleId>{8A107856-5554-42FB-B03E-39F5DBC370BA}</a:tableStyleId>
              </a:tblPr>
              <a:tblGrid>
                <a:gridCol w="1126236"/>
                <a:gridCol w="7902829"/>
              </a:tblGrid>
              <a:tr h="1033780">
                <a:tc>
                  <a:txBody>
                    <a:bodyPr/>
                    <a:lstStyle/>
                    <a:p>
                      <a:pPr marL="0" marR="0" algn="r">
                        <a:spcBef>
                          <a:spcPts val="0"/>
                        </a:spcBef>
                        <a:spcAft>
                          <a:spcPts val="0"/>
                        </a:spcAft>
                      </a:pPr>
                      <a:r>
                        <a:rPr lang="en-US" sz="2200" dirty="0">
                          <a:effectLst/>
                        </a:rPr>
                        <a:t>Student A4: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600" b="0" i="1" u="sng" dirty="0">
                          <a:effectLst/>
                          <a:latin typeface="Calibri" charset="0"/>
                          <a:ea typeface="Calibri" charset="0"/>
                          <a:cs typeface="Arial" charset="0"/>
                        </a:rPr>
                        <a:t>In other words</a:t>
                      </a:r>
                      <a:r>
                        <a:rPr lang="en-US" sz="2600" b="0" i="1" dirty="0">
                          <a:effectLst/>
                          <a:latin typeface="Calibri" charset="0"/>
                          <a:ea typeface="Calibri" charset="0"/>
                          <a:cs typeface="Arial" charset="0"/>
                        </a:rPr>
                        <a:t>, all icons at the top of the infographic form a chain or flow of why we should care about recycling. </a:t>
                      </a:r>
                      <a:r>
                        <a:rPr lang="en-US" sz="2600" b="1" i="1" dirty="0">
                          <a:effectLst/>
                          <a:latin typeface="Calibri" charset="0"/>
                          <a:ea typeface="Calibri" charset="0"/>
                          <a:cs typeface="Arial" charset="0"/>
                        </a:rPr>
                        <a:t>[PAR</a:t>
                      </a:r>
                      <a:r>
                        <a:rPr lang="en-US" sz="2600" b="1" i="1" u="sng" dirty="0">
                          <a:effectLst/>
                          <a:latin typeface="Calibri" charset="0"/>
                          <a:ea typeface="Calibri" charset="0"/>
                          <a:cs typeface="Arial" charset="0"/>
                        </a:rPr>
                        <a:t>] </a:t>
                      </a:r>
                      <a:r>
                        <a:rPr lang="en-US" sz="2600" b="0" i="1" u="sng" dirty="0">
                          <a:effectLst/>
                          <a:latin typeface="Calibri" charset="0"/>
                          <a:ea typeface="Calibri" charset="0"/>
                          <a:cs typeface="Arial" charset="0"/>
                        </a:rPr>
                        <a:t>I would like to add</a:t>
                      </a:r>
                      <a:r>
                        <a:rPr lang="en-US" sz="2600" b="0" i="1" dirty="0">
                          <a:effectLst/>
                          <a:latin typeface="Calibri" charset="0"/>
                          <a:ea typeface="Calibri" charset="0"/>
                          <a:cs typeface="Arial" charset="0"/>
                        </a:rPr>
                        <a:t> that the end of the chain is decreased greenhouse gases, which decrease global warming. </a:t>
                      </a:r>
                      <a:r>
                        <a:rPr lang="en-US" sz="2600" b="1" i="1" dirty="0">
                          <a:effectLst/>
                          <a:latin typeface="Calibri" charset="0"/>
                          <a:ea typeface="Calibri" charset="0"/>
                          <a:cs typeface="Arial" charset="0"/>
                        </a:rPr>
                        <a:t>[BO] </a:t>
                      </a:r>
                      <a:r>
                        <a:rPr lang="en-US" sz="2600" b="0" i="1" u="sng" dirty="0">
                          <a:effectLst/>
                          <a:latin typeface="Calibri" charset="0"/>
                          <a:ea typeface="Calibri" charset="0"/>
                          <a:cs typeface="Arial" charset="0"/>
                        </a:rPr>
                        <a:t>What else can you add?</a:t>
                      </a:r>
                      <a:r>
                        <a:rPr lang="en-US" sz="2600" b="0" i="1" dirty="0">
                          <a:effectLst/>
                          <a:latin typeface="Calibri" charset="0"/>
                          <a:ea typeface="Calibri" charset="0"/>
                          <a:cs typeface="Arial" charset="0"/>
                        </a:rPr>
                        <a:t> </a:t>
                      </a:r>
                      <a:r>
                        <a:rPr lang="en-US" sz="2600" b="1" i="1" dirty="0">
                          <a:effectLst/>
                          <a:latin typeface="Calibri" charset="0"/>
                          <a:ea typeface="Calibri" charset="0"/>
                          <a:cs typeface="Arial" charset="0"/>
                        </a:rPr>
                        <a:t>[PR]</a:t>
                      </a:r>
                      <a:endParaRPr lang="en-US" sz="2600" b="1" i="1" dirty="0">
                        <a:effectLst/>
                        <a:latin typeface="Avenir Next" charset="0"/>
                        <a:ea typeface="Calibri" charset="0"/>
                        <a:cs typeface="Arial" charset="0"/>
                      </a:endParaRPr>
                    </a:p>
                  </a:txBody>
                  <a:tcPr marL="68580" marR="68580" marT="0" marB="0"/>
                </a:tc>
              </a:tr>
              <a:tr h="1005205">
                <a:tc>
                  <a:txBody>
                    <a:bodyPr/>
                    <a:lstStyle/>
                    <a:p>
                      <a:pPr marL="0" marR="0" algn="r">
                        <a:spcBef>
                          <a:spcPts val="0"/>
                        </a:spcBef>
                        <a:spcAft>
                          <a:spcPts val="0"/>
                        </a:spcAft>
                      </a:pPr>
                      <a:r>
                        <a:rPr lang="en-US" sz="2200" dirty="0">
                          <a:effectLst/>
                        </a:rPr>
                        <a:t>Student B4: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600" b="0" i="1" u="sng" dirty="0">
                          <a:effectLst/>
                          <a:latin typeface="Calibri" charset="0"/>
                          <a:ea typeface="Calibri" charset="0"/>
                          <a:cs typeface="Arial" charset="0"/>
                        </a:rPr>
                        <a:t>So what you are saying is</a:t>
                      </a:r>
                      <a:r>
                        <a:rPr lang="en-US" sz="2600" b="0" i="1" dirty="0">
                          <a:effectLst/>
                          <a:latin typeface="Calibri" charset="0"/>
                          <a:ea typeface="Calibri" charset="0"/>
                          <a:cs typeface="Arial" charset="0"/>
                        </a:rPr>
                        <a:t> that recycling saves energy, which helps to decrease global warming. </a:t>
                      </a:r>
                      <a:r>
                        <a:rPr lang="en-US" sz="2600" b="1" i="1" dirty="0">
                          <a:effectLst/>
                          <a:latin typeface="Calibri" charset="0"/>
                          <a:ea typeface="Calibri" charset="0"/>
                          <a:cs typeface="Arial" charset="0"/>
                        </a:rPr>
                        <a:t>[PAR] </a:t>
                      </a:r>
                      <a:r>
                        <a:rPr lang="en-US" sz="2600" b="0" i="1" u="sng" dirty="0">
                          <a:effectLst/>
                          <a:latin typeface="Calibri" charset="0"/>
                          <a:ea typeface="Calibri" charset="0"/>
                          <a:cs typeface="Arial" charset="0"/>
                        </a:rPr>
                        <a:t>In addition</a:t>
                      </a:r>
                      <a:r>
                        <a:rPr lang="en-US" sz="2600" b="0" i="1" dirty="0">
                          <a:effectLst/>
                          <a:latin typeface="Calibri" charset="0"/>
                          <a:ea typeface="Calibri" charset="0"/>
                          <a:cs typeface="Arial" charset="0"/>
                        </a:rPr>
                        <a:t>, there are images of two cans with captions that say it takes less energy to recycle old cans than make them from raw materials. </a:t>
                      </a:r>
                      <a:r>
                        <a:rPr lang="en-US" sz="2600" b="1" i="1" dirty="0">
                          <a:effectLst/>
                          <a:latin typeface="Calibri" charset="0"/>
                          <a:ea typeface="Calibri" charset="0"/>
                          <a:cs typeface="Arial" charset="0"/>
                        </a:rPr>
                        <a:t>[BO] </a:t>
                      </a:r>
                      <a:endParaRPr lang="en-US" sz="2600" b="1"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103152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562324536"/>
              </p:ext>
            </p:extLst>
          </p:nvPr>
        </p:nvGraphicFramePr>
        <p:xfrm>
          <a:off x="377815" y="2403176"/>
          <a:ext cx="11278219" cy="3566160"/>
        </p:xfrm>
        <a:graphic>
          <a:graphicData uri="http://schemas.openxmlformats.org/drawingml/2006/table">
            <a:tbl>
              <a:tblPr firstRow="1" firstCol="1" bandRow="1">
                <a:tableStyleId>{8A107856-5554-42FB-B03E-39F5DBC370BA}</a:tableStyleId>
              </a:tblPr>
              <a:tblGrid>
                <a:gridCol w="898888"/>
                <a:gridCol w="10379331"/>
              </a:tblGrid>
              <a:tr h="805180">
                <a:tc>
                  <a:txBody>
                    <a:bodyPr/>
                    <a:lstStyle/>
                    <a:p>
                      <a:pPr marL="0" marR="0" algn="r">
                        <a:spcBef>
                          <a:spcPts val="0"/>
                        </a:spcBef>
                        <a:spcAft>
                          <a:spcPts val="0"/>
                        </a:spcAft>
                      </a:pPr>
                      <a:r>
                        <a:rPr lang="en-US" sz="1800" dirty="0">
                          <a:effectLst/>
                        </a:rPr>
                        <a:t>Student </a:t>
                      </a:r>
                      <a:r>
                        <a:rPr lang="en-US" sz="1800" dirty="0" smtClean="0">
                          <a:effectLst/>
                        </a:rPr>
                        <a:t>A1:</a:t>
                      </a:r>
                      <a:endParaRPr lang="en-US" sz="18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600" b="0" u="sng" dirty="0">
                          <a:effectLst/>
                          <a:latin typeface="Calibri" charset="0"/>
                          <a:ea typeface="Calibri" charset="0"/>
                          <a:cs typeface="Arial" charset="0"/>
                        </a:rPr>
                        <a:t>I notice</a:t>
                      </a:r>
                      <a:r>
                        <a:rPr lang="en-US" sz="2600" b="0" dirty="0">
                          <a:effectLst/>
                          <a:latin typeface="Calibri" charset="0"/>
                          <a:ea typeface="Calibri" charset="0"/>
                          <a:cs typeface="Arial" charset="0"/>
                        </a:rPr>
                        <a:t> the title says “Did you Know? RECYCLING SAVES ENERGY” and below that there are </a:t>
                      </a:r>
                      <a:r>
                        <a:rPr lang="en-US" sz="2600" b="0" dirty="0">
                          <a:effectLst/>
                          <a:highlight>
                            <a:srgbClr val="FFFF00"/>
                          </a:highlight>
                          <a:latin typeface="Calibri" charset="0"/>
                          <a:ea typeface="Calibri" charset="0"/>
                          <a:cs typeface="Arial" charset="0"/>
                        </a:rPr>
                        <a:t>six icons</a:t>
                      </a:r>
                      <a:r>
                        <a:rPr lang="en-US" sz="2600" b="0" dirty="0">
                          <a:effectLst/>
                          <a:latin typeface="Calibri" charset="0"/>
                          <a:ea typeface="Calibri" charset="0"/>
                          <a:cs typeface="Arial" charset="0"/>
                        </a:rPr>
                        <a:t> located in between the </a:t>
                      </a:r>
                      <a:r>
                        <a:rPr lang="en-US" sz="2600" b="0" dirty="0">
                          <a:effectLst/>
                          <a:highlight>
                            <a:srgbClr val="FFFF00"/>
                          </a:highlight>
                          <a:latin typeface="Calibri" charset="0"/>
                          <a:ea typeface="Calibri" charset="0"/>
                          <a:cs typeface="Arial" charset="0"/>
                        </a:rPr>
                        <a:t>dotted lines</a:t>
                      </a:r>
                      <a:r>
                        <a:rPr lang="en-US" sz="2600" b="0" dirty="0">
                          <a:effectLst/>
                          <a:latin typeface="Calibri" charset="0"/>
                          <a:ea typeface="Calibri" charset="0"/>
                          <a:cs typeface="Arial" charset="0"/>
                        </a:rPr>
                        <a:t> that run across from left to right. </a:t>
                      </a:r>
                      <a:r>
                        <a:rPr lang="en-US" sz="2600" b="0" u="sng" dirty="0" smtClean="0">
                          <a:effectLst/>
                          <a:latin typeface="Calibri" charset="0"/>
                          <a:ea typeface="Calibri" charset="0"/>
                          <a:cs typeface="Arial" charset="0"/>
                        </a:rPr>
                        <a:t>What </a:t>
                      </a:r>
                      <a:r>
                        <a:rPr lang="en-US" sz="2600" b="0" u="sng" dirty="0">
                          <a:effectLst/>
                          <a:latin typeface="Calibri" charset="0"/>
                          <a:ea typeface="Calibri" charset="0"/>
                          <a:cs typeface="Arial" charset="0"/>
                        </a:rPr>
                        <a:t>do you notice?</a:t>
                      </a:r>
                      <a:r>
                        <a:rPr lang="en-US" sz="2600" b="0" dirty="0">
                          <a:effectLst/>
                          <a:latin typeface="Calibri" charset="0"/>
                          <a:ea typeface="Calibri" charset="0"/>
                          <a:cs typeface="Arial" charset="0"/>
                        </a:rPr>
                        <a:t> </a:t>
                      </a:r>
                      <a:endParaRPr lang="en-US" sz="2600" b="0" dirty="0">
                        <a:effectLst/>
                        <a:latin typeface="Avenir Next" charset="0"/>
                        <a:ea typeface="Calibri" charset="0"/>
                        <a:cs typeface="Arial" charset="0"/>
                      </a:endParaRPr>
                    </a:p>
                  </a:txBody>
                  <a:tcPr marL="68580" marR="68580" marT="0" marB="0"/>
                </a:tc>
              </a:tr>
              <a:tr h="645160">
                <a:tc>
                  <a:txBody>
                    <a:bodyPr/>
                    <a:lstStyle/>
                    <a:p>
                      <a:pPr marL="0" marR="0" algn="r">
                        <a:spcBef>
                          <a:spcPts val="0"/>
                        </a:spcBef>
                        <a:spcAft>
                          <a:spcPts val="0"/>
                        </a:spcAft>
                      </a:pPr>
                      <a:r>
                        <a:rPr lang="en-US" sz="1800" dirty="0">
                          <a:effectLst/>
                        </a:rPr>
                        <a:t>Student </a:t>
                      </a:r>
                      <a:r>
                        <a:rPr lang="en-US" sz="1800" dirty="0" smtClean="0">
                          <a:effectLst/>
                        </a:rPr>
                        <a:t>B1:</a:t>
                      </a:r>
                      <a:endParaRPr lang="en-US" sz="18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600" b="0" u="sng" dirty="0">
                          <a:effectLst/>
                          <a:latin typeface="Calibri" charset="0"/>
                          <a:ea typeface="Calibri" charset="0"/>
                          <a:cs typeface="Arial" charset="0"/>
                        </a:rPr>
                        <a:t>I notice</a:t>
                      </a:r>
                      <a:r>
                        <a:rPr lang="en-US" sz="2600" b="0" dirty="0">
                          <a:effectLst/>
                          <a:latin typeface="Calibri" charset="0"/>
                          <a:ea typeface="Calibri" charset="0"/>
                          <a:cs typeface="Arial" charset="0"/>
                        </a:rPr>
                        <a:t> it says that the </a:t>
                      </a:r>
                      <a:r>
                        <a:rPr lang="en-US" sz="2600" b="0" dirty="0">
                          <a:effectLst/>
                          <a:highlight>
                            <a:srgbClr val="FFFF00"/>
                          </a:highlight>
                          <a:latin typeface="Calibri" charset="0"/>
                          <a:ea typeface="Calibri" charset="0"/>
                          <a:cs typeface="Arial" charset="0"/>
                        </a:rPr>
                        <a:t>first icon</a:t>
                      </a:r>
                      <a:r>
                        <a:rPr lang="en-US" sz="2600" b="0" dirty="0">
                          <a:effectLst/>
                          <a:latin typeface="Calibri" charset="0"/>
                          <a:ea typeface="Calibri" charset="0"/>
                          <a:cs typeface="Arial" charset="0"/>
                        </a:rPr>
                        <a:t> says “WHY SHOULD WE CARE?” and there is a </a:t>
                      </a:r>
                      <a:r>
                        <a:rPr lang="en-US" sz="2600" b="0" dirty="0">
                          <a:effectLst/>
                          <a:highlight>
                            <a:srgbClr val="FFFF00"/>
                          </a:highlight>
                          <a:latin typeface="Calibri" charset="0"/>
                          <a:ea typeface="Calibri" charset="0"/>
                          <a:cs typeface="Arial" charset="0"/>
                        </a:rPr>
                        <a:t>white arrow</a:t>
                      </a:r>
                      <a:r>
                        <a:rPr lang="en-US" sz="2600" b="0" dirty="0">
                          <a:effectLst/>
                          <a:latin typeface="Calibri" charset="0"/>
                          <a:ea typeface="Calibri" charset="0"/>
                          <a:cs typeface="Arial" charset="0"/>
                        </a:rPr>
                        <a:t> pointing from it to an icon with </a:t>
                      </a:r>
                      <a:r>
                        <a:rPr lang="en-US" sz="2600" b="0" dirty="0">
                          <a:effectLst/>
                          <a:highlight>
                            <a:srgbClr val="FFFF00"/>
                          </a:highlight>
                          <a:latin typeface="Calibri" charset="0"/>
                          <a:ea typeface="Calibri" charset="0"/>
                          <a:cs typeface="Arial" charset="0"/>
                        </a:rPr>
                        <a:t>green arrows</a:t>
                      </a:r>
                      <a:r>
                        <a:rPr lang="en-US" sz="2600" b="0" dirty="0">
                          <a:effectLst/>
                          <a:latin typeface="Calibri" charset="0"/>
                          <a:ea typeface="Calibri" charset="0"/>
                          <a:cs typeface="Arial" charset="0"/>
                        </a:rPr>
                        <a:t> going around in a circle. </a:t>
                      </a:r>
                      <a:r>
                        <a:rPr lang="en-US" sz="2600" b="0" dirty="0" smtClean="0">
                          <a:effectLst/>
                          <a:latin typeface="Calibri" charset="0"/>
                          <a:ea typeface="Calibri" charset="0"/>
                          <a:cs typeface="Arial" charset="0"/>
                        </a:rPr>
                        <a:t>Underneath </a:t>
                      </a:r>
                      <a:r>
                        <a:rPr lang="en-US" sz="2600" b="0" dirty="0">
                          <a:effectLst/>
                          <a:latin typeface="Calibri" charset="0"/>
                          <a:ea typeface="Calibri" charset="0"/>
                          <a:cs typeface="Arial" charset="0"/>
                        </a:rPr>
                        <a:t>it says “Recycling uses </a:t>
                      </a:r>
                      <a:r>
                        <a:rPr lang="en-US" sz="2600" b="0" dirty="0">
                          <a:effectLst/>
                          <a:highlight>
                            <a:srgbClr val="FFFF00"/>
                          </a:highlight>
                          <a:latin typeface="Calibri" charset="0"/>
                          <a:ea typeface="Calibri" charset="0"/>
                          <a:cs typeface="Arial" charset="0"/>
                        </a:rPr>
                        <a:t>LESS energy</a:t>
                      </a:r>
                      <a:r>
                        <a:rPr lang="en-US" sz="2600" b="0" dirty="0">
                          <a:effectLst/>
                          <a:latin typeface="Calibri" charset="0"/>
                          <a:ea typeface="Calibri" charset="0"/>
                          <a:cs typeface="Arial" charset="0"/>
                        </a:rPr>
                        <a:t>; to the right there is a </a:t>
                      </a:r>
                      <a:r>
                        <a:rPr lang="en-US" sz="2600" b="0" dirty="0">
                          <a:effectLst/>
                          <a:highlight>
                            <a:srgbClr val="FFFF00"/>
                          </a:highlight>
                          <a:latin typeface="Calibri" charset="0"/>
                          <a:ea typeface="Calibri" charset="0"/>
                          <a:cs typeface="Arial" charset="0"/>
                        </a:rPr>
                        <a:t>blue arrow</a:t>
                      </a:r>
                      <a:r>
                        <a:rPr lang="en-US" sz="2600" b="0" dirty="0">
                          <a:effectLst/>
                          <a:latin typeface="Calibri" charset="0"/>
                          <a:ea typeface="Calibri" charset="0"/>
                          <a:cs typeface="Arial" charset="0"/>
                        </a:rPr>
                        <a:t> pointing to an </a:t>
                      </a:r>
                      <a:r>
                        <a:rPr lang="en-US" sz="2600" b="0" dirty="0">
                          <a:effectLst/>
                          <a:highlight>
                            <a:srgbClr val="FFFF00"/>
                          </a:highlight>
                          <a:latin typeface="Calibri" charset="0"/>
                          <a:ea typeface="Calibri" charset="0"/>
                          <a:cs typeface="Arial" charset="0"/>
                        </a:rPr>
                        <a:t>orange flame</a:t>
                      </a:r>
                      <a:r>
                        <a:rPr lang="en-US" sz="2600" b="0" dirty="0">
                          <a:effectLst/>
                          <a:latin typeface="Calibri" charset="0"/>
                          <a:ea typeface="Calibri" charset="0"/>
                          <a:cs typeface="Arial" charset="0"/>
                        </a:rPr>
                        <a:t> and underneath the flame, it says “so </a:t>
                      </a:r>
                      <a:r>
                        <a:rPr lang="en-US" sz="2600" b="0" dirty="0">
                          <a:effectLst/>
                          <a:highlight>
                            <a:srgbClr val="FFFF00"/>
                          </a:highlight>
                          <a:latin typeface="Calibri" charset="0"/>
                          <a:ea typeface="Calibri" charset="0"/>
                          <a:cs typeface="Arial" charset="0"/>
                        </a:rPr>
                        <a:t>FEWER fossil</a:t>
                      </a:r>
                      <a:r>
                        <a:rPr lang="en-US" sz="2600" b="0" dirty="0">
                          <a:effectLst/>
                          <a:latin typeface="Calibri" charset="0"/>
                          <a:ea typeface="Calibri" charset="0"/>
                          <a:cs typeface="Arial" charset="0"/>
                        </a:rPr>
                        <a:t> fuels are burned”. </a:t>
                      </a:r>
                      <a:r>
                        <a:rPr lang="en-US" sz="2600" b="0" dirty="0" smtClean="0">
                          <a:effectLst/>
                          <a:latin typeface="Calibri" charset="0"/>
                          <a:ea typeface="Calibri" charset="0"/>
                          <a:cs typeface="Arial" charset="0"/>
                        </a:rPr>
                        <a:t>I </a:t>
                      </a:r>
                      <a:r>
                        <a:rPr lang="en-US" sz="2600" b="0" dirty="0">
                          <a:effectLst/>
                          <a:latin typeface="Calibri" charset="0"/>
                          <a:ea typeface="Calibri" charset="0"/>
                          <a:cs typeface="Arial" charset="0"/>
                        </a:rPr>
                        <a:t>think this means that </a:t>
                      </a:r>
                      <a:r>
                        <a:rPr lang="en-US" sz="2600" b="0" dirty="0">
                          <a:effectLst/>
                          <a:highlight>
                            <a:srgbClr val="FFFF00"/>
                          </a:highlight>
                          <a:latin typeface="Calibri" charset="0"/>
                          <a:ea typeface="Calibri" charset="0"/>
                          <a:cs typeface="Arial" charset="0"/>
                        </a:rPr>
                        <a:t>less fossil fuel</a:t>
                      </a:r>
                      <a:r>
                        <a:rPr lang="en-US" sz="2600" b="0" dirty="0">
                          <a:effectLst/>
                          <a:latin typeface="Calibri" charset="0"/>
                          <a:ea typeface="Calibri" charset="0"/>
                          <a:cs typeface="Arial" charset="0"/>
                        </a:rPr>
                        <a:t> is burned to make energy when you recycle. </a:t>
                      </a:r>
                      <a:r>
                        <a:rPr lang="en-US" sz="2600" b="0" u="sng" dirty="0" smtClean="0">
                          <a:effectLst/>
                          <a:latin typeface="Calibri" charset="0"/>
                          <a:ea typeface="Calibri" charset="0"/>
                          <a:cs typeface="Arial" charset="0"/>
                        </a:rPr>
                        <a:t>What </a:t>
                      </a:r>
                      <a:r>
                        <a:rPr lang="en-US" sz="2600" b="0" u="sng" dirty="0">
                          <a:effectLst/>
                          <a:latin typeface="Calibri" charset="0"/>
                          <a:ea typeface="Calibri" charset="0"/>
                          <a:cs typeface="Arial" charset="0"/>
                        </a:rPr>
                        <a:t>else do you notice?</a:t>
                      </a:r>
                      <a:r>
                        <a:rPr lang="en-US" sz="2600" b="0" dirty="0">
                          <a:effectLst/>
                          <a:latin typeface="Calibri" charset="0"/>
                          <a:ea typeface="Calibri" charset="0"/>
                          <a:cs typeface="Arial" charset="0"/>
                        </a:rPr>
                        <a:t> </a:t>
                      </a:r>
                      <a:endParaRPr lang="en-US" sz="2600" b="0" dirty="0">
                        <a:effectLst/>
                        <a:latin typeface="Avenir Next" charset="0"/>
                        <a:ea typeface="Calibri" charset="0"/>
                        <a:cs typeface="Arial" charset="0"/>
                      </a:endParaRPr>
                    </a:p>
                  </a:txBody>
                  <a:tcPr marL="68580" marR="68580" marT="0" marB="0"/>
                </a:tc>
              </a:tr>
            </a:tbl>
          </a:graphicData>
        </a:graphic>
      </p:graphicFrame>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pSp>
        <p:nvGrpSpPr>
          <p:cNvPr id="11" name="Group 10"/>
          <p:cNvGrpSpPr/>
          <p:nvPr/>
        </p:nvGrpSpPr>
        <p:grpSpPr>
          <a:xfrm>
            <a:off x="476977" y="450246"/>
            <a:ext cx="1882042" cy="1746133"/>
            <a:chOff x="587828" y="4231661"/>
            <a:chExt cx="1847691" cy="2058925"/>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7" name="TextBox 16"/>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8" name="Title 1"/>
          <p:cNvSpPr txBox="1">
            <a:spLocks/>
          </p:cNvSpPr>
          <p:nvPr/>
        </p:nvSpPr>
        <p:spPr>
          <a:xfrm>
            <a:off x="2655278" y="450247"/>
            <a:ext cx="7649308" cy="1290314"/>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5400" b="1" smtClean="0"/>
              <a:t>How </a:t>
            </a:r>
            <a:r>
              <a:rPr lang="en-US" sz="5400" b="1"/>
              <a:t>do noun phrases </a:t>
            </a:r>
            <a:r>
              <a:rPr lang="en-US" sz="5400" b="1" smtClean="0"/>
              <a:t>add details</a:t>
            </a:r>
            <a:r>
              <a:rPr lang="en-US" sz="5400" b="1" dirty="0" smtClean="0"/>
              <a:t>?</a:t>
            </a:r>
            <a:endParaRPr lang="en-US" sz="5400" b="1" dirty="0">
              <a:solidFill>
                <a:schemeClr val="tx1"/>
              </a:solidFill>
            </a:endParaRPr>
          </a:p>
        </p:txBody>
      </p:sp>
      <p:grpSp>
        <p:nvGrpSpPr>
          <p:cNvPr id="12" name="Group 11"/>
          <p:cNvGrpSpPr/>
          <p:nvPr/>
        </p:nvGrpSpPr>
        <p:grpSpPr>
          <a:xfrm>
            <a:off x="10069281" y="475207"/>
            <a:ext cx="1586753" cy="1328181"/>
            <a:chOff x="0" y="0"/>
            <a:chExt cx="1714500" cy="1600200"/>
          </a:xfrm>
        </p:grpSpPr>
        <p:sp>
          <p:nvSpPr>
            <p:cNvPr id="13" name="Rounded Rectangle 12"/>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Text Box 5"/>
            <p:cNvSpPr txBox="1"/>
            <p:nvPr/>
          </p:nvSpPr>
          <p:spPr>
            <a:xfrm>
              <a:off x="60762" y="195577"/>
              <a:ext cx="1605319" cy="129493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800" b="1" dirty="0">
                  <a:effectLst/>
                  <a:ea typeface="DengXian" charset="-122"/>
                  <a:cs typeface="Arial" charset="0"/>
                </a:rPr>
                <a:t>ELD</a:t>
              </a:r>
              <a:endParaRPr lang="en-US" sz="2800" dirty="0">
                <a:effectLst/>
                <a:ea typeface="DengXian" charset="-122"/>
                <a:cs typeface="Arial" charset="0"/>
              </a:endParaRPr>
            </a:p>
            <a:p>
              <a:pPr marL="0" marR="0" algn="ctr">
                <a:spcBef>
                  <a:spcPts val="0"/>
                </a:spcBef>
                <a:spcAft>
                  <a:spcPts val="0"/>
                </a:spcAft>
              </a:pPr>
              <a:r>
                <a:rPr lang="en-US" sz="2800" b="1" dirty="0">
                  <a:effectLst/>
                  <a:ea typeface="DengXian" charset="-122"/>
                  <a:cs typeface="Arial" charset="0"/>
                </a:rPr>
                <a:t>PART II</a:t>
              </a:r>
              <a:endParaRPr lang="en-US" sz="2800" dirty="0">
                <a:effectLst/>
                <a:ea typeface="DengXian" charset="-122"/>
                <a:cs typeface="Arial" charset="0"/>
              </a:endParaRPr>
            </a:p>
          </p:txBody>
        </p:sp>
      </p:grpSp>
    </p:spTree>
    <p:extLst>
      <p:ext uri="{BB962C8B-B14F-4D97-AF65-F5344CB8AC3E}">
        <p14:creationId xmlns:p14="http://schemas.microsoft.com/office/powerpoint/2010/main" val="74431956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grpSp>
        <p:nvGrpSpPr>
          <p:cNvPr id="13" name="Group 12"/>
          <p:cNvGrpSpPr/>
          <p:nvPr/>
        </p:nvGrpSpPr>
        <p:grpSpPr>
          <a:xfrm>
            <a:off x="575324" y="456305"/>
            <a:ext cx="1523392" cy="1519538"/>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66424"/>
            <a:ext cx="760452" cy="608362"/>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965345441"/>
              </p:ext>
            </p:extLst>
          </p:nvPr>
        </p:nvGraphicFramePr>
        <p:xfrm>
          <a:off x="532031" y="2573341"/>
          <a:ext cx="11313941" cy="3352800"/>
        </p:xfrm>
        <a:graphic>
          <a:graphicData uri="http://schemas.openxmlformats.org/drawingml/2006/table">
            <a:tbl>
              <a:tblPr firstRow="1" firstCol="1" bandRow="1">
                <a:tableStyleId>{8A107856-5554-42FB-B03E-39F5DBC370BA}</a:tableStyleId>
              </a:tblPr>
              <a:tblGrid>
                <a:gridCol w="959562"/>
                <a:gridCol w="10354379"/>
              </a:tblGrid>
              <a:tr h="562610">
                <a:tc>
                  <a:txBody>
                    <a:bodyPr/>
                    <a:lstStyle/>
                    <a:p>
                      <a:pPr marL="0" marR="0" algn="r">
                        <a:spcBef>
                          <a:spcPts val="0"/>
                        </a:spcBef>
                        <a:spcAft>
                          <a:spcPts val="0"/>
                        </a:spcAft>
                      </a:pPr>
                      <a:r>
                        <a:rPr lang="en-US" sz="1800" dirty="0">
                          <a:effectLst/>
                        </a:rPr>
                        <a:t>Student A3:</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200" b="0" i="1" u="sng" dirty="0">
                          <a:solidFill>
                            <a:srgbClr val="000000"/>
                          </a:solidFill>
                          <a:effectLst/>
                          <a:latin typeface="Calibri" charset="0"/>
                          <a:ea typeface="Questrial" charset="0"/>
                          <a:cs typeface="Questrial" charset="0"/>
                        </a:rPr>
                        <a:t>In other words,</a:t>
                      </a:r>
                      <a:r>
                        <a:rPr lang="en-US" sz="2200" b="0" i="1" dirty="0">
                          <a:solidFill>
                            <a:srgbClr val="000000"/>
                          </a:solidFill>
                          <a:effectLst/>
                          <a:latin typeface="Calibri" charset="0"/>
                          <a:ea typeface="Questrial" charset="0"/>
                          <a:cs typeface="Questrial" charset="0"/>
                        </a:rPr>
                        <a:t> the icon represents that </a:t>
                      </a:r>
                      <a:r>
                        <a:rPr lang="en-US" sz="2200" b="0" i="1" dirty="0">
                          <a:solidFill>
                            <a:srgbClr val="000000"/>
                          </a:solidFill>
                          <a:effectLst/>
                          <a:highlight>
                            <a:srgbClr val="FFFF00"/>
                          </a:highlight>
                          <a:latin typeface="Calibri" charset="0"/>
                          <a:ea typeface="Questrial" charset="0"/>
                          <a:cs typeface="Questrial" charset="0"/>
                        </a:rPr>
                        <a:t>reduced greenhouse gases</a:t>
                      </a:r>
                      <a:r>
                        <a:rPr lang="en-US" sz="2200" b="0" i="1" dirty="0">
                          <a:solidFill>
                            <a:srgbClr val="000000"/>
                          </a:solidFill>
                          <a:effectLst/>
                          <a:latin typeface="Calibri" charset="0"/>
                          <a:ea typeface="Questrial" charset="0"/>
                          <a:cs typeface="Questrial" charset="0"/>
                        </a:rPr>
                        <a:t> are the result of </a:t>
                      </a:r>
                      <a:r>
                        <a:rPr lang="en-US" sz="2200" b="0" i="1" dirty="0">
                          <a:solidFill>
                            <a:srgbClr val="000000"/>
                          </a:solidFill>
                          <a:effectLst/>
                          <a:highlight>
                            <a:srgbClr val="FFFF00"/>
                          </a:highlight>
                          <a:latin typeface="Calibri" charset="0"/>
                          <a:ea typeface="Questrial" charset="0"/>
                          <a:cs typeface="Questrial" charset="0"/>
                        </a:rPr>
                        <a:t>reduced carbon dioxide</a:t>
                      </a:r>
                      <a:r>
                        <a:rPr lang="en-US" sz="2200" b="0" i="1" dirty="0">
                          <a:solidFill>
                            <a:srgbClr val="000000"/>
                          </a:solidFill>
                          <a:effectLst/>
                          <a:latin typeface="Calibri" charset="0"/>
                          <a:ea typeface="Questrial" charset="0"/>
                          <a:cs typeface="Questrial" charset="0"/>
                        </a:rPr>
                        <a:t> in the atmosphere. </a:t>
                      </a:r>
                      <a:r>
                        <a:rPr lang="en-US" sz="2200" b="1" i="1" dirty="0">
                          <a:solidFill>
                            <a:srgbClr val="000000"/>
                          </a:solidFill>
                          <a:effectLst/>
                          <a:latin typeface="Calibri" charset="0"/>
                          <a:ea typeface="Questrial" charset="0"/>
                          <a:cs typeface="Questrial" charset="0"/>
                        </a:rPr>
                        <a:t>[PAR] </a:t>
                      </a:r>
                      <a:r>
                        <a:rPr lang="en-US" sz="2200" b="0" i="1" u="sng" dirty="0">
                          <a:solidFill>
                            <a:srgbClr val="000000"/>
                          </a:solidFill>
                          <a:effectLst/>
                          <a:latin typeface="Calibri" charset="0"/>
                          <a:ea typeface="Questrial" charset="0"/>
                          <a:cs typeface="Questrial" charset="0"/>
                        </a:rPr>
                        <a:t>Additionally, </a:t>
                      </a:r>
                      <a:r>
                        <a:rPr lang="en-US" sz="2200" b="0" i="1" dirty="0">
                          <a:solidFill>
                            <a:srgbClr val="000000"/>
                          </a:solidFill>
                          <a:effectLst/>
                          <a:latin typeface="Calibri" charset="0"/>
                          <a:ea typeface="Questrial" charset="0"/>
                          <a:cs typeface="Questrial" charset="0"/>
                        </a:rPr>
                        <a:t>the last </a:t>
                      </a:r>
                      <a:r>
                        <a:rPr lang="en-US" sz="2200" b="0" i="1" dirty="0">
                          <a:solidFill>
                            <a:srgbClr val="000000"/>
                          </a:solidFill>
                          <a:effectLst/>
                          <a:highlight>
                            <a:srgbClr val="FFFF00"/>
                          </a:highlight>
                          <a:latin typeface="Calibri" charset="0"/>
                          <a:ea typeface="Questrial" charset="0"/>
                          <a:cs typeface="Questrial" charset="0"/>
                        </a:rPr>
                        <a:t>blue arrow</a:t>
                      </a:r>
                      <a:r>
                        <a:rPr lang="en-US" sz="2200" b="0" i="1" dirty="0">
                          <a:solidFill>
                            <a:srgbClr val="000000"/>
                          </a:solidFill>
                          <a:effectLst/>
                          <a:latin typeface="Calibri" charset="0"/>
                          <a:ea typeface="Questrial" charset="0"/>
                          <a:cs typeface="Questrial" charset="0"/>
                        </a:rPr>
                        <a:t> points to a </a:t>
                      </a:r>
                      <a:r>
                        <a:rPr lang="en-US" sz="2200" b="0" i="1" dirty="0">
                          <a:solidFill>
                            <a:srgbClr val="000000"/>
                          </a:solidFill>
                          <a:effectLst/>
                          <a:highlight>
                            <a:srgbClr val="FFFF00"/>
                          </a:highlight>
                          <a:latin typeface="Calibri" charset="0"/>
                          <a:ea typeface="Questrial" charset="0"/>
                          <a:cs typeface="Questrial" charset="0"/>
                        </a:rPr>
                        <a:t>multi-colored circle</a:t>
                      </a:r>
                      <a:r>
                        <a:rPr lang="en-US" sz="2200" b="0" i="1" dirty="0">
                          <a:solidFill>
                            <a:srgbClr val="000000"/>
                          </a:solidFill>
                          <a:effectLst/>
                          <a:latin typeface="Calibri" charset="0"/>
                          <a:ea typeface="Questrial" charset="0"/>
                          <a:cs typeface="Questrial" charset="0"/>
                        </a:rPr>
                        <a:t> that has </a:t>
                      </a:r>
                      <a:r>
                        <a:rPr lang="en-US" sz="2200" b="0" i="1" dirty="0">
                          <a:solidFill>
                            <a:srgbClr val="000000"/>
                          </a:solidFill>
                          <a:effectLst/>
                          <a:highlight>
                            <a:srgbClr val="FFFF00"/>
                          </a:highlight>
                          <a:latin typeface="Calibri" charset="0"/>
                          <a:ea typeface="Questrial" charset="0"/>
                          <a:cs typeface="Questrial" charset="0"/>
                        </a:rPr>
                        <a:t>warm colors</a:t>
                      </a:r>
                      <a:r>
                        <a:rPr lang="en-US" sz="2200" b="0" i="1" dirty="0">
                          <a:solidFill>
                            <a:srgbClr val="000000"/>
                          </a:solidFill>
                          <a:effectLst/>
                          <a:latin typeface="Calibri" charset="0"/>
                          <a:ea typeface="Questrial" charset="0"/>
                          <a:cs typeface="Questrial" charset="0"/>
                        </a:rPr>
                        <a:t> at the top and </a:t>
                      </a:r>
                      <a:r>
                        <a:rPr lang="en-US" sz="2200" b="0" i="1" dirty="0">
                          <a:solidFill>
                            <a:srgbClr val="000000"/>
                          </a:solidFill>
                          <a:effectLst/>
                          <a:highlight>
                            <a:srgbClr val="FFFF00"/>
                          </a:highlight>
                          <a:latin typeface="Calibri" charset="0"/>
                          <a:ea typeface="Questrial" charset="0"/>
                          <a:cs typeface="Questrial" charset="0"/>
                        </a:rPr>
                        <a:t>cool colors at the bottom</a:t>
                      </a:r>
                      <a:r>
                        <a:rPr lang="en-US" sz="2200" b="0" i="1" dirty="0">
                          <a:solidFill>
                            <a:srgbClr val="000000"/>
                          </a:solidFill>
                          <a:effectLst/>
                          <a:latin typeface="Calibri" charset="0"/>
                          <a:ea typeface="Questrial" charset="0"/>
                          <a:cs typeface="Questrial" charset="0"/>
                        </a:rPr>
                        <a:t>. </a:t>
                      </a:r>
                      <a:r>
                        <a:rPr lang="en-US" sz="2200" b="1" i="1" dirty="0">
                          <a:solidFill>
                            <a:srgbClr val="000000"/>
                          </a:solidFill>
                          <a:effectLst/>
                          <a:latin typeface="Calibri" charset="0"/>
                          <a:ea typeface="Questrial" charset="0"/>
                          <a:cs typeface="Questrial" charset="0"/>
                        </a:rPr>
                        <a:t>[BO] </a:t>
                      </a:r>
                      <a:r>
                        <a:rPr lang="en-US" sz="2200" b="0" i="1" dirty="0">
                          <a:solidFill>
                            <a:srgbClr val="000000"/>
                          </a:solidFill>
                          <a:effectLst/>
                          <a:latin typeface="Calibri" charset="0"/>
                          <a:ea typeface="Questrial" charset="0"/>
                          <a:cs typeface="Questrial" charset="0"/>
                        </a:rPr>
                        <a:t>Underneath it says “which DECREASES </a:t>
                      </a:r>
                      <a:r>
                        <a:rPr lang="en-US" sz="2200" b="0" i="1" dirty="0">
                          <a:solidFill>
                            <a:srgbClr val="000000"/>
                          </a:solidFill>
                          <a:effectLst/>
                          <a:highlight>
                            <a:srgbClr val="FFFF00"/>
                          </a:highlight>
                          <a:latin typeface="Calibri" charset="0"/>
                          <a:ea typeface="Questrial" charset="0"/>
                          <a:cs typeface="Questrial" charset="0"/>
                        </a:rPr>
                        <a:t>global warming</a:t>
                      </a:r>
                      <a:r>
                        <a:rPr lang="en-US" sz="2200" b="0" i="1" dirty="0">
                          <a:solidFill>
                            <a:srgbClr val="000000"/>
                          </a:solidFill>
                          <a:effectLst/>
                          <a:latin typeface="Calibri" charset="0"/>
                          <a:ea typeface="Questrial" charset="0"/>
                          <a:cs typeface="Questrial" charset="0"/>
                        </a:rPr>
                        <a:t>”. </a:t>
                      </a:r>
                      <a:r>
                        <a:rPr lang="en-US" sz="2200" b="1" i="1" dirty="0" smtClean="0">
                          <a:solidFill>
                            <a:srgbClr val="000000"/>
                          </a:solidFill>
                          <a:effectLst/>
                          <a:latin typeface="Calibri" charset="0"/>
                          <a:ea typeface="Questrial" charset="0"/>
                          <a:cs typeface="Questrial" charset="0"/>
                        </a:rPr>
                        <a:t>[BO</a:t>
                      </a:r>
                      <a:r>
                        <a:rPr lang="en-US" sz="2200" b="1" i="1" dirty="0">
                          <a:solidFill>
                            <a:srgbClr val="000000"/>
                          </a:solidFill>
                          <a:effectLst/>
                          <a:latin typeface="Calibri" charset="0"/>
                          <a:ea typeface="Questrial" charset="0"/>
                          <a:cs typeface="Questrial" charset="0"/>
                        </a:rPr>
                        <a:t>] </a:t>
                      </a:r>
                      <a:r>
                        <a:rPr lang="en-US" sz="2200" b="0" i="1" dirty="0">
                          <a:solidFill>
                            <a:srgbClr val="000000"/>
                          </a:solidFill>
                          <a:effectLst/>
                          <a:latin typeface="Calibri" charset="0"/>
                          <a:ea typeface="Questrial" charset="0"/>
                          <a:cs typeface="Questrial" charset="0"/>
                        </a:rPr>
                        <a:t>I think this means that when there are </a:t>
                      </a:r>
                      <a:r>
                        <a:rPr lang="en-US" sz="2200" b="0" i="1" dirty="0">
                          <a:solidFill>
                            <a:srgbClr val="000000"/>
                          </a:solidFill>
                          <a:effectLst/>
                          <a:highlight>
                            <a:srgbClr val="FFFF00"/>
                          </a:highlight>
                          <a:latin typeface="Calibri" charset="0"/>
                          <a:ea typeface="Questrial" charset="0"/>
                          <a:cs typeface="Questrial" charset="0"/>
                        </a:rPr>
                        <a:t>less greenhouse gasses</a:t>
                      </a:r>
                      <a:r>
                        <a:rPr lang="en-US" sz="2200" b="0" i="1" dirty="0">
                          <a:solidFill>
                            <a:srgbClr val="000000"/>
                          </a:solidFill>
                          <a:effectLst/>
                          <a:latin typeface="Calibri" charset="0"/>
                          <a:ea typeface="Questrial" charset="0"/>
                          <a:cs typeface="Questrial" charset="0"/>
                        </a:rPr>
                        <a:t> it lessens </a:t>
                      </a:r>
                      <a:r>
                        <a:rPr lang="en-US" sz="2200" b="0" i="1" dirty="0">
                          <a:solidFill>
                            <a:srgbClr val="000000"/>
                          </a:solidFill>
                          <a:effectLst/>
                          <a:highlight>
                            <a:srgbClr val="FFFF00"/>
                          </a:highlight>
                          <a:latin typeface="Calibri" charset="0"/>
                          <a:ea typeface="Questrial" charset="0"/>
                          <a:cs typeface="Questrial" charset="0"/>
                        </a:rPr>
                        <a:t>global warming</a:t>
                      </a:r>
                      <a:r>
                        <a:rPr lang="en-US" sz="2200" b="0" i="1" dirty="0">
                          <a:solidFill>
                            <a:srgbClr val="000000"/>
                          </a:solidFill>
                          <a:effectLst/>
                          <a:latin typeface="Calibri" charset="0"/>
                          <a:ea typeface="Questrial" charset="0"/>
                          <a:cs typeface="Questrial" charset="0"/>
                        </a:rPr>
                        <a:t>. </a:t>
                      </a:r>
                      <a:r>
                        <a:rPr lang="en-US" sz="2200" b="1" i="1" dirty="0">
                          <a:solidFill>
                            <a:srgbClr val="000000"/>
                          </a:solidFill>
                          <a:effectLst/>
                          <a:latin typeface="Calibri" charset="0"/>
                          <a:ea typeface="Questrial" charset="0"/>
                          <a:cs typeface="Questrial" charset="0"/>
                        </a:rPr>
                        <a:t>[BO] </a:t>
                      </a:r>
                      <a:r>
                        <a:rPr lang="en-US" sz="2200" b="0" i="1" u="sng" dirty="0">
                          <a:solidFill>
                            <a:srgbClr val="000000"/>
                          </a:solidFill>
                          <a:effectLst/>
                          <a:latin typeface="Calibri" charset="0"/>
                          <a:ea typeface="Questrial" charset="0"/>
                          <a:cs typeface="Questrial" charset="0"/>
                        </a:rPr>
                        <a:t>What else do you notice?</a:t>
                      </a:r>
                      <a:r>
                        <a:rPr lang="en-US" sz="2200" b="0" i="1" dirty="0">
                          <a:solidFill>
                            <a:srgbClr val="000000"/>
                          </a:solidFill>
                          <a:effectLst/>
                          <a:latin typeface="Calibri" charset="0"/>
                          <a:ea typeface="Questrial" charset="0"/>
                          <a:cs typeface="Questrial" charset="0"/>
                        </a:rPr>
                        <a:t> </a:t>
                      </a:r>
                      <a:r>
                        <a:rPr lang="en-US" sz="2200" b="1" i="1" dirty="0">
                          <a:solidFill>
                            <a:srgbClr val="000000"/>
                          </a:solidFill>
                          <a:effectLst/>
                          <a:latin typeface="Calibri" charset="0"/>
                          <a:ea typeface="Questrial" charset="0"/>
                          <a:cs typeface="Questrial" charset="0"/>
                        </a:rPr>
                        <a:t>[PR]</a:t>
                      </a:r>
                      <a:endParaRPr lang="en-US" sz="2200" b="1" i="1" dirty="0">
                        <a:solidFill>
                          <a:srgbClr val="000000"/>
                        </a:solidFill>
                        <a:effectLst/>
                        <a:latin typeface="Questrial" charset="0"/>
                        <a:ea typeface="Questrial" charset="0"/>
                        <a:cs typeface="Questrial" charset="0"/>
                      </a:endParaRPr>
                    </a:p>
                  </a:txBody>
                  <a:tcPr marL="68580" marR="68580" marT="0" marB="0"/>
                </a:tc>
              </a:tr>
              <a:tr h="589280">
                <a:tc>
                  <a:txBody>
                    <a:bodyPr/>
                    <a:lstStyle/>
                    <a:p>
                      <a:pPr marL="0" marR="0" algn="r">
                        <a:spcBef>
                          <a:spcPts val="0"/>
                        </a:spcBef>
                        <a:spcAft>
                          <a:spcPts val="0"/>
                        </a:spcAft>
                      </a:pPr>
                      <a:r>
                        <a:rPr lang="en-US" sz="1800" dirty="0">
                          <a:effectLst/>
                        </a:rPr>
                        <a:t>Student B3:</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200" i="1" u="sng" dirty="0">
                          <a:solidFill>
                            <a:srgbClr val="000000"/>
                          </a:solidFill>
                          <a:effectLst/>
                          <a:latin typeface="Calibri" charset="0"/>
                          <a:ea typeface="Questrial" charset="0"/>
                          <a:cs typeface="Questrial" charset="0"/>
                        </a:rPr>
                        <a:t>In other words,</a:t>
                      </a:r>
                      <a:r>
                        <a:rPr lang="en-US" sz="2200" i="1" dirty="0">
                          <a:solidFill>
                            <a:srgbClr val="000000"/>
                          </a:solidFill>
                          <a:effectLst/>
                          <a:latin typeface="Calibri" charset="0"/>
                          <a:ea typeface="Questrial" charset="0"/>
                          <a:cs typeface="Questrial" charset="0"/>
                        </a:rPr>
                        <a:t> the infographic states that </a:t>
                      </a:r>
                      <a:r>
                        <a:rPr lang="en-US" sz="2200" i="1" dirty="0">
                          <a:solidFill>
                            <a:srgbClr val="000000"/>
                          </a:solidFill>
                          <a:effectLst/>
                          <a:highlight>
                            <a:srgbClr val="FFFF00"/>
                          </a:highlight>
                          <a:latin typeface="Calibri" charset="0"/>
                          <a:ea typeface="Questrial" charset="0"/>
                          <a:cs typeface="Questrial" charset="0"/>
                        </a:rPr>
                        <a:t>global warming</a:t>
                      </a:r>
                      <a:r>
                        <a:rPr lang="en-US" sz="2200" i="1" dirty="0">
                          <a:solidFill>
                            <a:srgbClr val="000000"/>
                          </a:solidFill>
                          <a:effectLst/>
                          <a:latin typeface="Calibri" charset="0"/>
                          <a:ea typeface="Questrial" charset="0"/>
                          <a:cs typeface="Questrial" charset="0"/>
                        </a:rPr>
                        <a:t> is decreased when </a:t>
                      </a:r>
                      <a:r>
                        <a:rPr lang="en-US" sz="2200" i="1" dirty="0">
                          <a:solidFill>
                            <a:srgbClr val="000000"/>
                          </a:solidFill>
                          <a:effectLst/>
                          <a:highlight>
                            <a:srgbClr val="FFFF00"/>
                          </a:highlight>
                          <a:latin typeface="Calibri" charset="0"/>
                          <a:ea typeface="Questrial" charset="0"/>
                          <a:cs typeface="Questrial" charset="0"/>
                        </a:rPr>
                        <a:t>greenhouse gasses</a:t>
                      </a:r>
                      <a:r>
                        <a:rPr lang="en-US" sz="2200" i="1" dirty="0">
                          <a:solidFill>
                            <a:srgbClr val="000000"/>
                          </a:solidFill>
                          <a:effectLst/>
                          <a:latin typeface="Calibri" charset="0"/>
                          <a:ea typeface="Questrial" charset="0"/>
                          <a:cs typeface="Questrial" charset="0"/>
                        </a:rPr>
                        <a:t> decrease. </a:t>
                      </a:r>
                      <a:r>
                        <a:rPr lang="en-US" sz="2200" b="1" i="1" dirty="0">
                          <a:solidFill>
                            <a:srgbClr val="000000"/>
                          </a:solidFill>
                          <a:effectLst/>
                          <a:latin typeface="Calibri" charset="0"/>
                          <a:ea typeface="Questrial" charset="0"/>
                          <a:cs typeface="Questrial" charset="0"/>
                        </a:rPr>
                        <a:t>[PAR]</a:t>
                      </a:r>
                      <a:r>
                        <a:rPr lang="en-US" sz="2200" i="1" dirty="0">
                          <a:solidFill>
                            <a:srgbClr val="000000"/>
                          </a:solidFill>
                          <a:effectLst/>
                          <a:latin typeface="Calibri" charset="0"/>
                          <a:ea typeface="Questrial" charset="0"/>
                          <a:cs typeface="Questrial" charset="0"/>
                        </a:rPr>
                        <a:t> </a:t>
                      </a:r>
                      <a:r>
                        <a:rPr lang="en-US" sz="2200" i="1" u="sng" dirty="0">
                          <a:solidFill>
                            <a:srgbClr val="000000"/>
                          </a:solidFill>
                          <a:effectLst/>
                          <a:latin typeface="Calibri" charset="0"/>
                          <a:ea typeface="Questrial" charset="0"/>
                          <a:cs typeface="Questrial" charset="0"/>
                        </a:rPr>
                        <a:t>I also notice</a:t>
                      </a:r>
                      <a:r>
                        <a:rPr lang="en-US" sz="2200" i="1" dirty="0">
                          <a:solidFill>
                            <a:srgbClr val="000000"/>
                          </a:solidFill>
                          <a:effectLst/>
                          <a:latin typeface="Calibri" charset="0"/>
                          <a:ea typeface="Questrial" charset="0"/>
                          <a:cs typeface="Questrial" charset="0"/>
                        </a:rPr>
                        <a:t>, that all of the icons are linked by arrows and language that shows a cause and effect relationship. </a:t>
                      </a:r>
                      <a:r>
                        <a:rPr lang="en-US" sz="2200" b="1" i="1" dirty="0">
                          <a:solidFill>
                            <a:srgbClr val="000000"/>
                          </a:solidFill>
                          <a:effectLst/>
                          <a:latin typeface="Calibri" charset="0"/>
                          <a:ea typeface="Questrial" charset="0"/>
                          <a:cs typeface="Questrial" charset="0"/>
                        </a:rPr>
                        <a:t>[BO]</a:t>
                      </a:r>
                      <a:r>
                        <a:rPr lang="en-US" sz="2200" i="1" dirty="0">
                          <a:solidFill>
                            <a:srgbClr val="000000"/>
                          </a:solidFill>
                          <a:effectLst/>
                          <a:latin typeface="Calibri" charset="0"/>
                          <a:ea typeface="Questrial" charset="0"/>
                          <a:cs typeface="Questrial" charset="0"/>
                        </a:rPr>
                        <a:t> For example, it says “Recycling uses </a:t>
                      </a:r>
                      <a:r>
                        <a:rPr lang="en-US" sz="2200" i="1" dirty="0">
                          <a:solidFill>
                            <a:srgbClr val="000000"/>
                          </a:solidFill>
                          <a:effectLst/>
                          <a:highlight>
                            <a:srgbClr val="FFFF00"/>
                          </a:highlight>
                          <a:latin typeface="Calibri" charset="0"/>
                          <a:ea typeface="Questrial" charset="0"/>
                          <a:cs typeface="Questrial" charset="0"/>
                        </a:rPr>
                        <a:t>LESS energy</a:t>
                      </a:r>
                      <a:r>
                        <a:rPr lang="en-US" sz="2200" i="1" dirty="0">
                          <a:solidFill>
                            <a:srgbClr val="000000"/>
                          </a:solidFill>
                          <a:effectLst/>
                          <a:latin typeface="Calibri" charset="0"/>
                          <a:ea typeface="Questrial" charset="0"/>
                          <a:cs typeface="Questrial" charset="0"/>
                        </a:rPr>
                        <a:t>” and “so </a:t>
                      </a:r>
                      <a:r>
                        <a:rPr lang="en-US" sz="2200" i="1" dirty="0">
                          <a:solidFill>
                            <a:srgbClr val="000000"/>
                          </a:solidFill>
                          <a:effectLst/>
                          <a:highlight>
                            <a:srgbClr val="FFFF00"/>
                          </a:highlight>
                          <a:latin typeface="Calibri" charset="0"/>
                          <a:ea typeface="Questrial" charset="0"/>
                          <a:cs typeface="Questrial" charset="0"/>
                        </a:rPr>
                        <a:t>FEWER fossil fuels</a:t>
                      </a:r>
                      <a:r>
                        <a:rPr lang="en-US" sz="2200" i="1" dirty="0">
                          <a:solidFill>
                            <a:srgbClr val="000000"/>
                          </a:solidFill>
                          <a:effectLst/>
                          <a:latin typeface="Calibri" charset="0"/>
                          <a:ea typeface="Questrial" charset="0"/>
                          <a:cs typeface="Questrial" charset="0"/>
                        </a:rPr>
                        <a:t> are burned”. </a:t>
                      </a:r>
                      <a:r>
                        <a:rPr lang="en-US" sz="2200" b="1" i="1" dirty="0">
                          <a:solidFill>
                            <a:srgbClr val="000000"/>
                          </a:solidFill>
                          <a:effectLst/>
                          <a:latin typeface="Calibri" charset="0"/>
                          <a:ea typeface="Questrial" charset="0"/>
                          <a:cs typeface="Questrial" charset="0"/>
                        </a:rPr>
                        <a:t>[BO]</a:t>
                      </a:r>
                      <a:r>
                        <a:rPr lang="en-US" sz="2200" i="1" dirty="0">
                          <a:solidFill>
                            <a:srgbClr val="000000"/>
                          </a:solidFill>
                          <a:effectLst/>
                          <a:latin typeface="Calibri" charset="0"/>
                          <a:ea typeface="Questrial" charset="0"/>
                          <a:cs typeface="Questrial" charset="0"/>
                        </a:rPr>
                        <a:t> </a:t>
                      </a:r>
                      <a:r>
                        <a:rPr lang="en-US" sz="2200" i="1" u="sng" dirty="0">
                          <a:solidFill>
                            <a:srgbClr val="000000"/>
                          </a:solidFill>
                          <a:effectLst/>
                          <a:latin typeface="Calibri" charset="0"/>
                          <a:ea typeface="Questrial" charset="0"/>
                          <a:cs typeface="Questrial" charset="0"/>
                        </a:rPr>
                        <a:t>What can you add?</a:t>
                      </a:r>
                      <a:r>
                        <a:rPr lang="en-US" sz="2200" i="1" dirty="0">
                          <a:solidFill>
                            <a:srgbClr val="000000"/>
                          </a:solidFill>
                          <a:effectLst/>
                          <a:latin typeface="Calibri" charset="0"/>
                          <a:ea typeface="Questrial" charset="0"/>
                          <a:cs typeface="Questrial" charset="0"/>
                        </a:rPr>
                        <a:t> </a:t>
                      </a:r>
                      <a:r>
                        <a:rPr lang="en-US" sz="2200" b="1" i="1" dirty="0">
                          <a:solidFill>
                            <a:srgbClr val="000000"/>
                          </a:solidFill>
                          <a:effectLst/>
                          <a:latin typeface="Calibri" charset="0"/>
                          <a:ea typeface="Questrial" charset="0"/>
                          <a:cs typeface="Questrial" charset="0"/>
                        </a:rPr>
                        <a:t>[PR]</a:t>
                      </a:r>
                      <a:endParaRPr lang="en-US" sz="2200" i="1" dirty="0">
                        <a:solidFill>
                          <a:srgbClr val="000000"/>
                        </a:solidFill>
                        <a:effectLst/>
                        <a:latin typeface="Questrial" charset="0"/>
                        <a:ea typeface="Questrial" charset="0"/>
                        <a:cs typeface="Questrial" charset="0"/>
                      </a:endParaRPr>
                    </a:p>
                  </a:txBody>
                  <a:tcPr marL="68580" marR="68580" marT="0" marB="0"/>
                </a:tc>
              </a:tr>
            </a:tbl>
          </a:graphicData>
        </a:graphic>
      </p:graphicFrame>
      <p:sp>
        <p:nvSpPr>
          <p:cNvPr id="18" name="Title 1"/>
          <p:cNvSpPr txBox="1">
            <a:spLocks/>
          </p:cNvSpPr>
          <p:nvPr/>
        </p:nvSpPr>
        <p:spPr>
          <a:xfrm>
            <a:off x="2990673" y="615462"/>
            <a:ext cx="8053001" cy="1597807"/>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6000" b="1" smtClean="0"/>
              <a:t>How </a:t>
            </a:r>
            <a:r>
              <a:rPr lang="en-US" sz="6000" b="1"/>
              <a:t>do noun phrases </a:t>
            </a:r>
            <a:br>
              <a:rPr lang="en-US" sz="6000" b="1"/>
            </a:br>
            <a:r>
              <a:rPr lang="en-US" sz="6000" b="1"/>
              <a:t>add </a:t>
            </a:r>
            <a:r>
              <a:rPr lang="en-US" sz="6000" b="1" smtClean="0"/>
              <a:t>details</a:t>
            </a:r>
            <a:r>
              <a:rPr lang="en-US" sz="6000" b="1" dirty="0" smtClean="0"/>
              <a:t>?</a:t>
            </a:r>
            <a:endParaRPr lang="en-US" sz="6000" b="1" dirty="0">
              <a:solidFill>
                <a:schemeClr val="tx1"/>
              </a:solidFill>
            </a:endParaRPr>
          </a:p>
        </p:txBody>
      </p:sp>
      <p:grpSp>
        <p:nvGrpSpPr>
          <p:cNvPr id="10" name="Group 9"/>
          <p:cNvGrpSpPr/>
          <p:nvPr/>
        </p:nvGrpSpPr>
        <p:grpSpPr>
          <a:xfrm>
            <a:off x="10298673" y="815028"/>
            <a:ext cx="1532965" cy="1160815"/>
            <a:chOff x="0" y="0"/>
            <a:chExt cx="1714500" cy="1600200"/>
          </a:xfrm>
        </p:grpSpPr>
        <p:sp>
          <p:nvSpPr>
            <p:cNvPr id="11" name="Rounded Rectangle 10"/>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5"/>
            <p:cNvSpPr txBox="1"/>
            <p:nvPr/>
          </p:nvSpPr>
          <p:spPr>
            <a:xfrm>
              <a:off x="60762" y="195577"/>
              <a:ext cx="1605319" cy="129493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800" b="1" dirty="0">
                  <a:effectLst/>
                  <a:ea typeface="DengXian" charset="-122"/>
                  <a:cs typeface="Arial" charset="0"/>
                </a:rPr>
                <a:t>ELD</a:t>
              </a:r>
              <a:endParaRPr lang="en-US" sz="2800" dirty="0">
                <a:effectLst/>
                <a:ea typeface="DengXian" charset="-122"/>
                <a:cs typeface="Arial" charset="0"/>
              </a:endParaRPr>
            </a:p>
            <a:p>
              <a:pPr marL="0" marR="0" algn="ctr">
                <a:spcBef>
                  <a:spcPts val="0"/>
                </a:spcBef>
                <a:spcAft>
                  <a:spcPts val="0"/>
                </a:spcAft>
              </a:pPr>
              <a:r>
                <a:rPr lang="en-US" sz="2800" b="1" dirty="0">
                  <a:effectLst/>
                  <a:ea typeface="DengXian" charset="-122"/>
                  <a:cs typeface="Arial" charset="0"/>
                </a:rPr>
                <a:t>PART II</a:t>
              </a:r>
              <a:endParaRPr lang="en-US" sz="2800" dirty="0">
                <a:effectLst/>
                <a:ea typeface="DengXian" charset="-122"/>
                <a:cs typeface="Arial" charset="0"/>
              </a:endParaRPr>
            </a:p>
          </p:txBody>
        </p:sp>
      </p:grpSp>
    </p:spTree>
    <p:extLst>
      <p:ext uri="{BB962C8B-B14F-4D97-AF65-F5344CB8AC3E}">
        <p14:creationId xmlns:p14="http://schemas.microsoft.com/office/powerpoint/2010/main" val="123767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3257664" y="-211015"/>
            <a:ext cx="7154428" cy="2207680"/>
          </a:xfrm>
        </p:spPr>
        <p:txBody>
          <a:bodyPr anchor="t">
            <a:noAutofit/>
          </a:bodyPr>
          <a:lstStyle/>
          <a:p>
            <a:r>
              <a:rPr lang="en-US" sz="4000" dirty="0"/>
              <a:t/>
            </a:r>
            <a:br>
              <a:rPr lang="en-US" sz="4000" dirty="0"/>
            </a:br>
            <a:r>
              <a:rPr lang="en-US" sz="5400" b="1" smtClean="0"/>
              <a:t>How </a:t>
            </a:r>
            <a:r>
              <a:rPr lang="en-US" sz="5400" b="1"/>
              <a:t>do noun phrases </a:t>
            </a:r>
            <a:br>
              <a:rPr lang="en-US" sz="5400" b="1"/>
            </a:br>
            <a:r>
              <a:rPr lang="en-US" sz="5400" b="1"/>
              <a:t>add </a:t>
            </a:r>
            <a:r>
              <a:rPr lang="en-US" sz="5400" b="1" smtClean="0"/>
              <a:t>details</a:t>
            </a:r>
            <a:r>
              <a:rPr lang="en-US" sz="5400" b="1" dirty="0" smtClean="0"/>
              <a:t>?</a:t>
            </a:r>
            <a:endParaRPr lang="en-US" sz="5400" b="1" dirty="0">
              <a:solidFill>
                <a:schemeClr val="tx1"/>
              </a:solidFill>
            </a:endParaRPr>
          </a:p>
        </p:txBody>
      </p:sp>
      <p:grpSp>
        <p:nvGrpSpPr>
          <p:cNvPr id="13" name="Group 12"/>
          <p:cNvGrpSpPr/>
          <p:nvPr/>
        </p:nvGrpSpPr>
        <p:grpSpPr>
          <a:xfrm>
            <a:off x="476977" y="271304"/>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92927869"/>
              </p:ext>
            </p:extLst>
          </p:nvPr>
        </p:nvGraphicFramePr>
        <p:xfrm>
          <a:off x="419312" y="2148874"/>
          <a:ext cx="11412288" cy="4023360"/>
        </p:xfrm>
        <a:graphic>
          <a:graphicData uri="http://schemas.openxmlformats.org/drawingml/2006/table">
            <a:tbl>
              <a:tblPr firstRow="1" firstCol="1" bandRow="1">
                <a:tableStyleId>{8A107856-5554-42FB-B03E-39F5DBC370BA}</a:tableStyleId>
              </a:tblPr>
              <a:tblGrid>
                <a:gridCol w="1074526"/>
                <a:gridCol w="10337762"/>
              </a:tblGrid>
              <a:tr h="1951577">
                <a:tc>
                  <a:txBody>
                    <a:bodyPr/>
                    <a:lstStyle/>
                    <a:p>
                      <a:pPr marL="0" marR="0" algn="r">
                        <a:spcBef>
                          <a:spcPts val="0"/>
                        </a:spcBef>
                        <a:spcAft>
                          <a:spcPts val="0"/>
                        </a:spcAft>
                      </a:pPr>
                      <a:r>
                        <a:rPr lang="en-US" sz="2200" b="1" i="0" dirty="0">
                          <a:effectLst/>
                        </a:rPr>
                        <a:t>Student A3:</a:t>
                      </a:r>
                      <a:endParaRPr lang="en-US" sz="2200" b="1" i="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400" b="0" i="1" u="sng" dirty="0">
                          <a:effectLst/>
                          <a:latin typeface="Calibri" charset="0"/>
                          <a:ea typeface="Calibri" charset="0"/>
                          <a:cs typeface="Arial" charset="0"/>
                        </a:rPr>
                        <a:t>In other words,</a:t>
                      </a:r>
                      <a:r>
                        <a:rPr lang="en-US" sz="2400" b="0" i="1" dirty="0">
                          <a:effectLst/>
                          <a:latin typeface="Calibri" charset="0"/>
                          <a:ea typeface="Calibri" charset="0"/>
                          <a:cs typeface="Arial" charset="0"/>
                        </a:rPr>
                        <a:t> the icon represents that </a:t>
                      </a:r>
                      <a:r>
                        <a:rPr lang="en-US" sz="2400" b="0" i="1" dirty="0">
                          <a:effectLst/>
                          <a:highlight>
                            <a:srgbClr val="FFFF00"/>
                          </a:highlight>
                          <a:latin typeface="Calibri" charset="0"/>
                          <a:ea typeface="Calibri" charset="0"/>
                          <a:cs typeface="Arial" charset="0"/>
                        </a:rPr>
                        <a:t>reduced greenhouse gases</a:t>
                      </a:r>
                      <a:r>
                        <a:rPr lang="en-US" sz="2400" b="0" i="1" dirty="0">
                          <a:effectLst/>
                          <a:latin typeface="Calibri" charset="0"/>
                          <a:ea typeface="Calibri" charset="0"/>
                          <a:cs typeface="Arial" charset="0"/>
                        </a:rPr>
                        <a:t> are the result of </a:t>
                      </a:r>
                      <a:r>
                        <a:rPr lang="en-US" sz="2400" b="0" i="1" dirty="0">
                          <a:effectLst/>
                          <a:highlight>
                            <a:srgbClr val="FFFF00"/>
                          </a:highlight>
                          <a:latin typeface="Calibri" charset="0"/>
                          <a:ea typeface="Calibri" charset="0"/>
                          <a:cs typeface="Arial" charset="0"/>
                        </a:rPr>
                        <a:t>reduced carbon dioxide</a:t>
                      </a:r>
                      <a:r>
                        <a:rPr lang="en-US" sz="2400" b="0" i="1" dirty="0">
                          <a:effectLst/>
                          <a:latin typeface="Calibri" charset="0"/>
                          <a:ea typeface="Calibri" charset="0"/>
                          <a:cs typeface="Arial" charset="0"/>
                        </a:rPr>
                        <a:t> in the atmosphere. </a:t>
                      </a:r>
                      <a:r>
                        <a:rPr lang="en-US" sz="2400" b="0" i="1" u="sng" dirty="0" smtClean="0">
                          <a:effectLst/>
                          <a:latin typeface="Calibri" charset="0"/>
                          <a:ea typeface="Calibri" charset="0"/>
                          <a:cs typeface="Arial" charset="0"/>
                        </a:rPr>
                        <a:t>Additionally</a:t>
                      </a:r>
                      <a:r>
                        <a:rPr lang="en-US" sz="2400" b="0" i="1" u="sng" dirty="0">
                          <a:effectLst/>
                          <a:latin typeface="Calibri" charset="0"/>
                          <a:ea typeface="Calibri" charset="0"/>
                          <a:cs typeface="Arial" charset="0"/>
                        </a:rPr>
                        <a:t>, </a:t>
                      </a:r>
                      <a:r>
                        <a:rPr lang="en-US" sz="2400" b="0" i="1" dirty="0">
                          <a:effectLst/>
                          <a:latin typeface="Calibri" charset="0"/>
                          <a:ea typeface="Calibri" charset="0"/>
                          <a:cs typeface="Arial" charset="0"/>
                        </a:rPr>
                        <a:t>the last </a:t>
                      </a:r>
                      <a:r>
                        <a:rPr lang="en-US" sz="2400" b="0" i="1" dirty="0">
                          <a:effectLst/>
                          <a:highlight>
                            <a:srgbClr val="FFFF00"/>
                          </a:highlight>
                          <a:latin typeface="Calibri" charset="0"/>
                          <a:ea typeface="Calibri" charset="0"/>
                          <a:cs typeface="Arial" charset="0"/>
                        </a:rPr>
                        <a:t>blue arrow</a:t>
                      </a:r>
                      <a:r>
                        <a:rPr lang="en-US" sz="2400" b="0" i="1" dirty="0">
                          <a:effectLst/>
                          <a:latin typeface="Calibri" charset="0"/>
                          <a:ea typeface="Calibri" charset="0"/>
                          <a:cs typeface="Arial" charset="0"/>
                        </a:rPr>
                        <a:t> points to a </a:t>
                      </a:r>
                      <a:r>
                        <a:rPr lang="en-US" sz="2400" b="0" i="1" dirty="0">
                          <a:effectLst/>
                          <a:highlight>
                            <a:srgbClr val="FFFF00"/>
                          </a:highlight>
                          <a:latin typeface="Calibri" charset="0"/>
                          <a:ea typeface="Calibri" charset="0"/>
                          <a:cs typeface="Arial" charset="0"/>
                        </a:rPr>
                        <a:t>multi-colored circle</a:t>
                      </a:r>
                      <a:r>
                        <a:rPr lang="en-US" sz="2400" b="0" i="1" dirty="0">
                          <a:effectLst/>
                          <a:latin typeface="Calibri" charset="0"/>
                          <a:ea typeface="Calibri" charset="0"/>
                          <a:cs typeface="Arial" charset="0"/>
                        </a:rPr>
                        <a:t> that has </a:t>
                      </a:r>
                      <a:r>
                        <a:rPr lang="en-US" sz="2400" b="0" i="1" dirty="0">
                          <a:effectLst/>
                          <a:highlight>
                            <a:srgbClr val="FFFF00"/>
                          </a:highlight>
                          <a:latin typeface="Calibri" charset="0"/>
                          <a:ea typeface="Calibri" charset="0"/>
                          <a:cs typeface="Arial" charset="0"/>
                        </a:rPr>
                        <a:t>warm colors</a:t>
                      </a:r>
                      <a:r>
                        <a:rPr lang="en-US" sz="2400" b="0" i="1" dirty="0">
                          <a:effectLst/>
                          <a:latin typeface="Calibri" charset="0"/>
                          <a:ea typeface="Calibri" charset="0"/>
                          <a:cs typeface="Arial" charset="0"/>
                        </a:rPr>
                        <a:t> at the top and </a:t>
                      </a:r>
                      <a:r>
                        <a:rPr lang="en-US" sz="2400" b="0" i="1" dirty="0">
                          <a:effectLst/>
                          <a:highlight>
                            <a:srgbClr val="FFFF00"/>
                          </a:highlight>
                          <a:latin typeface="Calibri" charset="0"/>
                          <a:ea typeface="Calibri" charset="0"/>
                          <a:cs typeface="Arial" charset="0"/>
                        </a:rPr>
                        <a:t>cool colors at the bottom</a:t>
                      </a:r>
                      <a:r>
                        <a:rPr lang="en-US" sz="2400" b="0" i="1" dirty="0">
                          <a:effectLst/>
                          <a:latin typeface="Calibri" charset="0"/>
                          <a:ea typeface="Calibri" charset="0"/>
                          <a:cs typeface="Arial" charset="0"/>
                        </a:rPr>
                        <a:t>. </a:t>
                      </a:r>
                      <a:r>
                        <a:rPr lang="en-US" sz="2400" b="0" i="1" dirty="0" smtClean="0">
                          <a:effectLst/>
                          <a:latin typeface="Calibri" charset="0"/>
                          <a:ea typeface="Calibri" charset="0"/>
                          <a:cs typeface="Arial" charset="0"/>
                        </a:rPr>
                        <a:t>Underneath </a:t>
                      </a:r>
                      <a:r>
                        <a:rPr lang="en-US" sz="2400" b="0" i="1" dirty="0">
                          <a:effectLst/>
                          <a:latin typeface="Calibri" charset="0"/>
                          <a:ea typeface="Calibri" charset="0"/>
                          <a:cs typeface="Arial" charset="0"/>
                        </a:rPr>
                        <a:t>it says “which DECREASES </a:t>
                      </a:r>
                      <a:r>
                        <a:rPr lang="en-US" sz="2400" b="0" i="1" dirty="0">
                          <a:effectLst/>
                          <a:highlight>
                            <a:srgbClr val="FFFF00"/>
                          </a:highlight>
                          <a:latin typeface="Calibri" charset="0"/>
                          <a:ea typeface="Calibri" charset="0"/>
                          <a:cs typeface="Arial" charset="0"/>
                        </a:rPr>
                        <a:t>global warming</a:t>
                      </a:r>
                      <a:r>
                        <a:rPr lang="en-US" sz="2400" b="0" i="1" dirty="0">
                          <a:effectLst/>
                          <a:latin typeface="Calibri" charset="0"/>
                          <a:ea typeface="Calibri" charset="0"/>
                          <a:cs typeface="Arial" charset="0"/>
                        </a:rPr>
                        <a:t>”. </a:t>
                      </a:r>
                      <a:r>
                        <a:rPr lang="en-US" sz="2400" b="0" i="1" dirty="0" smtClean="0">
                          <a:effectLst/>
                          <a:latin typeface="Calibri" charset="0"/>
                          <a:ea typeface="Calibri" charset="0"/>
                          <a:cs typeface="Arial" charset="0"/>
                        </a:rPr>
                        <a:t>I </a:t>
                      </a:r>
                      <a:r>
                        <a:rPr lang="en-US" sz="2400" b="0" i="1" dirty="0">
                          <a:effectLst/>
                          <a:latin typeface="Calibri" charset="0"/>
                          <a:ea typeface="Calibri" charset="0"/>
                          <a:cs typeface="Arial" charset="0"/>
                        </a:rPr>
                        <a:t>think this means that when there are </a:t>
                      </a:r>
                      <a:r>
                        <a:rPr lang="en-US" sz="2400" b="0" i="1" dirty="0">
                          <a:effectLst/>
                          <a:highlight>
                            <a:srgbClr val="FFFF00"/>
                          </a:highlight>
                          <a:latin typeface="Calibri" charset="0"/>
                          <a:ea typeface="Calibri" charset="0"/>
                          <a:cs typeface="Arial" charset="0"/>
                        </a:rPr>
                        <a:t>less greenhouse gasses</a:t>
                      </a:r>
                      <a:r>
                        <a:rPr lang="en-US" sz="2400" b="0" i="1" dirty="0">
                          <a:effectLst/>
                          <a:latin typeface="Calibri" charset="0"/>
                          <a:ea typeface="Calibri" charset="0"/>
                          <a:cs typeface="Arial" charset="0"/>
                        </a:rPr>
                        <a:t> it lessens </a:t>
                      </a:r>
                      <a:r>
                        <a:rPr lang="en-US" sz="2400" b="0" i="1" dirty="0">
                          <a:effectLst/>
                          <a:highlight>
                            <a:srgbClr val="FFFF00"/>
                          </a:highlight>
                          <a:latin typeface="Calibri" charset="0"/>
                          <a:ea typeface="Calibri" charset="0"/>
                          <a:cs typeface="Arial" charset="0"/>
                        </a:rPr>
                        <a:t>global warming</a:t>
                      </a:r>
                      <a:r>
                        <a:rPr lang="en-US" sz="2400" b="0" i="1" dirty="0">
                          <a:effectLst/>
                          <a:latin typeface="Calibri" charset="0"/>
                          <a:ea typeface="Calibri" charset="0"/>
                          <a:cs typeface="Arial" charset="0"/>
                        </a:rPr>
                        <a:t>. </a:t>
                      </a:r>
                      <a:r>
                        <a:rPr lang="en-US" sz="2400" b="0" i="1" u="sng" dirty="0" smtClean="0">
                          <a:effectLst/>
                          <a:latin typeface="Calibri" charset="0"/>
                          <a:ea typeface="Calibri" charset="0"/>
                          <a:cs typeface="Arial" charset="0"/>
                        </a:rPr>
                        <a:t>What </a:t>
                      </a:r>
                      <a:r>
                        <a:rPr lang="en-US" sz="2400" b="0" i="1" u="sng" dirty="0">
                          <a:effectLst/>
                          <a:latin typeface="Calibri" charset="0"/>
                          <a:ea typeface="Calibri" charset="0"/>
                          <a:cs typeface="Arial" charset="0"/>
                        </a:rPr>
                        <a:t>else do you notice?</a:t>
                      </a:r>
                      <a:r>
                        <a:rPr lang="en-US" sz="2400" b="0" i="1" dirty="0">
                          <a:effectLst/>
                          <a:latin typeface="Calibri" charset="0"/>
                          <a:ea typeface="Calibri" charset="0"/>
                          <a:cs typeface="Arial" charset="0"/>
                        </a:rPr>
                        <a:t> </a:t>
                      </a:r>
                      <a:endParaRPr lang="en-US" sz="2400" b="0" i="1" dirty="0">
                        <a:effectLst/>
                        <a:latin typeface="Avenir Next" charset="0"/>
                        <a:ea typeface="Calibri" charset="0"/>
                        <a:cs typeface="Arial" charset="0"/>
                      </a:endParaRPr>
                    </a:p>
                  </a:txBody>
                  <a:tcPr marL="68580" marR="68580" marT="0" marB="0"/>
                </a:tc>
              </a:tr>
              <a:tr h="1626315">
                <a:tc>
                  <a:txBody>
                    <a:bodyPr/>
                    <a:lstStyle/>
                    <a:p>
                      <a:pPr marL="0" marR="0" algn="r">
                        <a:spcBef>
                          <a:spcPts val="0"/>
                        </a:spcBef>
                        <a:spcAft>
                          <a:spcPts val="0"/>
                        </a:spcAft>
                      </a:pPr>
                      <a:r>
                        <a:rPr lang="en-US" sz="2200" b="1" i="0" dirty="0">
                          <a:effectLst/>
                        </a:rPr>
                        <a:t>Student B3:</a:t>
                      </a:r>
                      <a:endParaRPr lang="en-US" sz="2200" b="1" i="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400" b="0" i="1" u="sng" dirty="0">
                          <a:effectLst/>
                          <a:latin typeface="Calibri" charset="0"/>
                          <a:ea typeface="Calibri" charset="0"/>
                          <a:cs typeface="Arial" charset="0"/>
                        </a:rPr>
                        <a:t>In other words,</a:t>
                      </a:r>
                      <a:r>
                        <a:rPr lang="en-US" sz="2400" b="0" i="1" dirty="0">
                          <a:effectLst/>
                          <a:latin typeface="Calibri" charset="0"/>
                          <a:ea typeface="Calibri" charset="0"/>
                          <a:cs typeface="Arial" charset="0"/>
                        </a:rPr>
                        <a:t> the infographic states that </a:t>
                      </a:r>
                      <a:r>
                        <a:rPr lang="en-US" sz="2400" b="0" i="1" dirty="0">
                          <a:effectLst/>
                          <a:highlight>
                            <a:srgbClr val="FFFF00"/>
                          </a:highlight>
                          <a:latin typeface="Calibri" charset="0"/>
                          <a:ea typeface="Calibri" charset="0"/>
                          <a:cs typeface="Arial" charset="0"/>
                        </a:rPr>
                        <a:t>global warming</a:t>
                      </a:r>
                      <a:r>
                        <a:rPr lang="en-US" sz="2400" b="0" i="1" dirty="0">
                          <a:effectLst/>
                          <a:latin typeface="Calibri" charset="0"/>
                          <a:ea typeface="Calibri" charset="0"/>
                          <a:cs typeface="Arial" charset="0"/>
                        </a:rPr>
                        <a:t> is decreased when </a:t>
                      </a:r>
                      <a:r>
                        <a:rPr lang="en-US" sz="2400" b="0" i="1" dirty="0">
                          <a:effectLst/>
                          <a:highlight>
                            <a:srgbClr val="FFFF00"/>
                          </a:highlight>
                          <a:latin typeface="Calibri" charset="0"/>
                          <a:ea typeface="Calibri" charset="0"/>
                          <a:cs typeface="Arial" charset="0"/>
                        </a:rPr>
                        <a:t>greenhouse gasses</a:t>
                      </a:r>
                      <a:r>
                        <a:rPr lang="en-US" sz="2400" b="0" i="1" dirty="0">
                          <a:effectLst/>
                          <a:latin typeface="Calibri" charset="0"/>
                          <a:ea typeface="Calibri" charset="0"/>
                          <a:cs typeface="Arial" charset="0"/>
                        </a:rPr>
                        <a:t> decrease. </a:t>
                      </a:r>
                      <a:r>
                        <a:rPr lang="en-US" sz="2400" b="0" i="1" dirty="0" smtClean="0">
                          <a:effectLst/>
                          <a:latin typeface="Calibri" charset="0"/>
                          <a:ea typeface="Calibri" charset="0"/>
                          <a:cs typeface="Arial" charset="0"/>
                        </a:rPr>
                        <a:t>[</a:t>
                      </a:r>
                      <a:r>
                        <a:rPr lang="en-US" sz="2400" b="0" i="1" u="sng" dirty="0" smtClean="0">
                          <a:effectLst/>
                          <a:latin typeface="Calibri" charset="0"/>
                          <a:ea typeface="Calibri" charset="0"/>
                          <a:cs typeface="Arial" charset="0"/>
                        </a:rPr>
                        <a:t>I </a:t>
                      </a:r>
                      <a:r>
                        <a:rPr lang="en-US" sz="2400" b="0" i="1" u="sng" dirty="0">
                          <a:effectLst/>
                          <a:latin typeface="Calibri" charset="0"/>
                          <a:ea typeface="Calibri" charset="0"/>
                          <a:cs typeface="Arial" charset="0"/>
                        </a:rPr>
                        <a:t>also notice</a:t>
                      </a:r>
                      <a:r>
                        <a:rPr lang="en-US" sz="2400" b="0" i="1" dirty="0">
                          <a:effectLst/>
                          <a:latin typeface="Calibri" charset="0"/>
                          <a:ea typeface="Calibri" charset="0"/>
                          <a:cs typeface="Arial" charset="0"/>
                        </a:rPr>
                        <a:t>, that all of the icons are linked by arrows and language that shows a cause and effect relationship. </a:t>
                      </a:r>
                      <a:r>
                        <a:rPr lang="en-US" sz="2400" b="0" i="1" dirty="0" smtClean="0">
                          <a:effectLst/>
                          <a:latin typeface="Calibri" charset="0"/>
                          <a:ea typeface="Calibri" charset="0"/>
                          <a:cs typeface="Arial" charset="0"/>
                        </a:rPr>
                        <a:t>For </a:t>
                      </a:r>
                      <a:r>
                        <a:rPr lang="en-US" sz="2400" b="0" i="1" dirty="0">
                          <a:effectLst/>
                          <a:latin typeface="Calibri" charset="0"/>
                          <a:ea typeface="Calibri" charset="0"/>
                          <a:cs typeface="Arial" charset="0"/>
                        </a:rPr>
                        <a:t>example, it says “Recycling uses </a:t>
                      </a:r>
                      <a:r>
                        <a:rPr lang="en-US" sz="2400" b="0" i="1" dirty="0">
                          <a:effectLst/>
                          <a:highlight>
                            <a:srgbClr val="FFFF00"/>
                          </a:highlight>
                          <a:latin typeface="Calibri" charset="0"/>
                          <a:ea typeface="Calibri" charset="0"/>
                          <a:cs typeface="Arial" charset="0"/>
                        </a:rPr>
                        <a:t>LESS energy</a:t>
                      </a:r>
                      <a:r>
                        <a:rPr lang="en-US" sz="2400" b="0" i="1" dirty="0">
                          <a:effectLst/>
                          <a:latin typeface="Calibri" charset="0"/>
                          <a:ea typeface="Calibri" charset="0"/>
                          <a:cs typeface="Arial" charset="0"/>
                        </a:rPr>
                        <a:t>” and “so </a:t>
                      </a:r>
                      <a:r>
                        <a:rPr lang="en-US" sz="2400" b="0" i="1" dirty="0">
                          <a:effectLst/>
                          <a:highlight>
                            <a:srgbClr val="FFFF00"/>
                          </a:highlight>
                          <a:latin typeface="Calibri" charset="0"/>
                          <a:ea typeface="Calibri" charset="0"/>
                          <a:cs typeface="Arial" charset="0"/>
                        </a:rPr>
                        <a:t>FEWER fossil fuels</a:t>
                      </a:r>
                      <a:r>
                        <a:rPr lang="en-US" sz="2400" b="0" i="1" dirty="0">
                          <a:effectLst/>
                          <a:latin typeface="Calibri" charset="0"/>
                          <a:ea typeface="Calibri" charset="0"/>
                          <a:cs typeface="Arial" charset="0"/>
                        </a:rPr>
                        <a:t> are burned”. </a:t>
                      </a:r>
                      <a:r>
                        <a:rPr lang="en-US" sz="2400" b="0" i="1" u="sng" dirty="0" smtClean="0">
                          <a:effectLst/>
                          <a:latin typeface="Calibri" charset="0"/>
                          <a:ea typeface="Calibri" charset="0"/>
                          <a:cs typeface="Arial" charset="0"/>
                        </a:rPr>
                        <a:t>What </a:t>
                      </a:r>
                      <a:r>
                        <a:rPr lang="en-US" sz="2400" b="0" i="1" u="sng" dirty="0">
                          <a:effectLst/>
                          <a:latin typeface="Calibri" charset="0"/>
                          <a:ea typeface="Calibri" charset="0"/>
                          <a:cs typeface="Arial" charset="0"/>
                        </a:rPr>
                        <a:t>can you add?</a:t>
                      </a:r>
                      <a:r>
                        <a:rPr lang="en-US" sz="2400" b="0" i="1" dirty="0">
                          <a:effectLst/>
                          <a:latin typeface="Calibri" charset="0"/>
                          <a:ea typeface="Calibri" charset="0"/>
                          <a:cs typeface="Arial" charset="0"/>
                        </a:rPr>
                        <a:t> </a:t>
                      </a:r>
                      <a:endParaRPr lang="en-US" sz="2400" b="0" i="1" dirty="0">
                        <a:effectLst/>
                        <a:latin typeface="Avenir Next" charset="0"/>
                        <a:ea typeface="Calibri" charset="0"/>
                        <a:cs typeface="Arial" charset="0"/>
                      </a:endParaRPr>
                    </a:p>
                  </a:txBody>
                  <a:tcPr marL="68580" marR="68580" marT="0" marB="0"/>
                </a:tc>
              </a:tr>
            </a:tbl>
          </a:graphicData>
        </a:graphic>
      </p:graphicFrame>
      <p:grpSp>
        <p:nvGrpSpPr>
          <p:cNvPr id="10" name="Group 9"/>
          <p:cNvGrpSpPr/>
          <p:nvPr/>
        </p:nvGrpSpPr>
        <p:grpSpPr>
          <a:xfrm>
            <a:off x="10180638" y="650976"/>
            <a:ext cx="1650962" cy="1053238"/>
            <a:chOff x="0" y="0"/>
            <a:chExt cx="1714500" cy="1600200"/>
          </a:xfrm>
        </p:grpSpPr>
        <p:sp>
          <p:nvSpPr>
            <p:cNvPr id="11" name="Rounded Rectangle 10"/>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5"/>
            <p:cNvSpPr txBox="1"/>
            <p:nvPr/>
          </p:nvSpPr>
          <p:spPr>
            <a:xfrm>
              <a:off x="60762" y="195577"/>
              <a:ext cx="1605319" cy="129493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800" b="1" dirty="0">
                  <a:effectLst/>
                  <a:ea typeface="DengXian" charset="-122"/>
                  <a:cs typeface="Arial" charset="0"/>
                </a:rPr>
                <a:t>ELD</a:t>
              </a:r>
              <a:endParaRPr lang="en-US" sz="2800" dirty="0">
                <a:effectLst/>
                <a:ea typeface="DengXian" charset="-122"/>
                <a:cs typeface="Arial" charset="0"/>
              </a:endParaRPr>
            </a:p>
            <a:p>
              <a:pPr marL="0" marR="0" algn="ctr">
                <a:spcBef>
                  <a:spcPts val="0"/>
                </a:spcBef>
                <a:spcAft>
                  <a:spcPts val="0"/>
                </a:spcAft>
              </a:pPr>
              <a:r>
                <a:rPr lang="en-US" sz="2800" b="1" dirty="0">
                  <a:effectLst/>
                  <a:ea typeface="DengXian" charset="-122"/>
                  <a:cs typeface="Arial" charset="0"/>
                </a:rPr>
                <a:t>PART II</a:t>
              </a:r>
              <a:endParaRPr lang="en-US" sz="2800" dirty="0">
                <a:effectLst/>
                <a:ea typeface="DengXian" charset="-122"/>
                <a:cs typeface="Arial" charset="0"/>
              </a:endParaRPr>
            </a:p>
          </p:txBody>
        </p:sp>
      </p:grpSp>
    </p:spTree>
    <p:extLst>
      <p:ext uri="{BB962C8B-B14F-4D97-AF65-F5344CB8AC3E}">
        <p14:creationId xmlns:p14="http://schemas.microsoft.com/office/powerpoint/2010/main" val="53298123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3031428" y="457136"/>
            <a:ext cx="6358761" cy="1739243"/>
          </a:xfrm>
        </p:spPr>
        <p:txBody>
          <a:bodyPr>
            <a:noAutofit/>
          </a:bodyPr>
          <a:lstStyle/>
          <a:p>
            <a:r>
              <a:rPr lang="en-US" sz="4000" dirty="0" smtClean="0"/>
              <a:t/>
            </a:r>
            <a:br>
              <a:rPr lang="en-US" sz="4000" dirty="0" smtClean="0"/>
            </a:br>
            <a:r>
              <a:rPr lang="en-US" sz="4000" dirty="0"/>
              <a:t/>
            </a:r>
            <a:br>
              <a:rPr lang="en-US" sz="4000" dirty="0"/>
            </a:br>
            <a:r>
              <a:rPr lang="en-US" sz="5400" b="1" smtClean="0"/>
              <a:t>How </a:t>
            </a:r>
            <a:r>
              <a:rPr lang="en-US" sz="5400" b="1"/>
              <a:t>do noun phrases </a:t>
            </a:r>
            <a:br>
              <a:rPr lang="en-US" sz="5400" b="1"/>
            </a:br>
            <a:r>
              <a:rPr lang="en-US" sz="5400" b="1"/>
              <a:t>add </a:t>
            </a:r>
            <a:r>
              <a:rPr lang="en-US" sz="5400" b="1" smtClean="0"/>
              <a:t>details</a:t>
            </a:r>
            <a:r>
              <a:rPr lang="en-US" sz="5400" b="1" dirty="0" smtClean="0"/>
              <a:t>?</a:t>
            </a:r>
            <a:endParaRPr lang="en-US" sz="5400" b="1" dirty="0">
              <a:solidFill>
                <a:schemeClr val="tx1"/>
              </a:solidFill>
            </a:endParaRPr>
          </a:p>
        </p:txBody>
      </p:sp>
      <p:grpSp>
        <p:nvGrpSpPr>
          <p:cNvPr id="13" name="Group 12"/>
          <p:cNvGrpSpPr/>
          <p:nvPr/>
        </p:nvGrpSpPr>
        <p:grpSpPr>
          <a:xfrm>
            <a:off x="476977" y="45713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291424437"/>
              </p:ext>
            </p:extLst>
          </p:nvPr>
        </p:nvGraphicFramePr>
        <p:xfrm>
          <a:off x="476977" y="2630366"/>
          <a:ext cx="11178040" cy="3169920"/>
        </p:xfrm>
        <a:graphic>
          <a:graphicData uri="http://schemas.openxmlformats.org/drawingml/2006/table">
            <a:tbl>
              <a:tblPr firstRow="1" firstCol="1" bandRow="1">
                <a:tableStyleId>{8A107856-5554-42FB-B03E-39F5DBC370BA}</a:tableStyleId>
              </a:tblPr>
              <a:tblGrid>
                <a:gridCol w="1394287"/>
                <a:gridCol w="9783753"/>
              </a:tblGrid>
              <a:tr h="1033780">
                <a:tc>
                  <a:txBody>
                    <a:bodyPr/>
                    <a:lstStyle/>
                    <a:p>
                      <a:pPr marL="0" marR="0" algn="r">
                        <a:spcBef>
                          <a:spcPts val="0"/>
                        </a:spcBef>
                        <a:spcAft>
                          <a:spcPts val="0"/>
                        </a:spcAft>
                      </a:pPr>
                      <a:r>
                        <a:rPr lang="en-US" sz="2200" dirty="0">
                          <a:effectLst/>
                        </a:rPr>
                        <a:t>Student A4: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600" b="0" i="1" u="sng" dirty="0">
                          <a:effectLst/>
                          <a:latin typeface="Calibri" charset="0"/>
                          <a:ea typeface="Calibri" charset="0"/>
                          <a:cs typeface="Arial" charset="0"/>
                        </a:rPr>
                        <a:t>In other words</a:t>
                      </a:r>
                      <a:r>
                        <a:rPr lang="en-US" sz="2600" b="0" i="1" dirty="0">
                          <a:effectLst/>
                          <a:latin typeface="Calibri" charset="0"/>
                          <a:ea typeface="Calibri" charset="0"/>
                          <a:cs typeface="Arial" charset="0"/>
                        </a:rPr>
                        <a:t>, </a:t>
                      </a:r>
                      <a:r>
                        <a:rPr lang="en-US" sz="2600" b="0" i="1" dirty="0">
                          <a:effectLst/>
                          <a:highlight>
                            <a:srgbClr val="FFFF00"/>
                          </a:highlight>
                          <a:latin typeface="Calibri" charset="0"/>
                          <a:ea typeface="Calibri" charset="0"/>
                          <a:cs typeface="Arial" charset="0"/>
                        </a:rPr>
                        <a:t>all icons</a:t>
                      </a:r>
                      <a:r>
                        <a:rPr lang="en-US" sz="2600" b="0" i="1" dirty="0">
                          <a:effectLst/>
                          <a:latin typeface="Calibri" charset="0"/>
                          <a:ea typeface="Calibri" charset="0"/>
                          <a:cs typeface="Arial" charset="0"/>
                        </a:rPr>
                        <a:t> at the top of the infographic form a chain or flow of why we should care about recycling. </a:t>
                      </a:r>
                      <a:r>
                        <a:rPr lang="en-US" sz="2600" b="0" i="1" u="sng" dirty="0" smtClean="0">
                          <a:effectLst/>
                          <a:latin typeface="Calibri" charset="0"/>
                          <a:ea typeface="Calibri" charset="0"/>
                          <a:cs typeface="Arial" charset="0"/>
                        </a:rPr>
                        <a:t>I </a:t>
                      </a:r>
                      <a:r>
                        <a:rPr lang="en-US" sz="2600" b="0" i="1" u="sng" dirty="0">
                          <a:effectLst/>
                          <a:latin typeface="Calibri" charset="0"/>
                          <a:ea typeface="Calibri" charset="0"/>
                          <a:cs typeface="Arial" charset="0"/>
                        </a:rPr>
                        <a:t>would like to add</a:t>
                      </a:r>
                      <a:r>
                        <a:rPr lang="en-US" sz="2600" b="0" i="1" dirty="0">
                          <a:effectLst/>
                          <a:latin typeface="Calibri" charset="0"/>
                          <a:ea typeface="Calibri" charset="0"/>
                          <a:cs typeface="Arial" charset="0"/>
                        </a:rPr>
                        <a:t> that the end of the chain is </a:t>
                      </a:r>
                      <a:r>
                        <a:rPr lang="en-US" sz="2600" b="0" i="1" dirty="0">
                          <a:effectLst/>
                          <a:highlight>
                            <a:srgbClr val="FFFF00"/>
                          </a:highlight>
                          <a:latin typeface="Calibri" charset="0"/>
                          <a:ea typeface="Calibri" charset="0"/>
                          <a:cs typeface="Arial" charset="0"/>
                        </a:rPr>
                        <a:t>decreased greenhouse gases</a:t>
                      </a:r>
                      <a:r>
                        <a:rPr lang="en-US" sz="2600" b="0" i="1" dirty="0">
                          <a:effectLst/>
                          <a:latin typeface="Calibri" charset="0"/>
                          <a:ea typeface="Calibri" charset="0"/>
                          <a:cs typeface="Arial" charset="0"/>
                        </a:rPr>
                        <a:t>, which decrease </a:t>
                      </a:r>
                      <a:r>
                        <a:rPr lang="en-US" sz="2600" b="0" i="1" dirty="0">
                          <a:effectLst/>
                          <a:highlight>
                            <a:srgbClr val="FFFF00"/>
                          </a:highlight>
                          <a:latin typeface="Calibri" charset="0"/>
                          <a:ea typeface="Calibri" charset="0"/>
                          <a:cs typeface="Arial" charset="0"/>
                        </a:rPr>
                        <a:t>global warming</a:t>
                      </a:r>
                      <a:r>
                        <a:rPr lang="en-US" sz="2600" b="0" i="1" dirty="0">
                          <a:effectLst/>
                          <a:latin typeface="Calibri" charset="0"/>
                          <a:ea typeface="Calibri" charset="0"/>
                          <a:cs typeface="Arial" charset="0"/>
                        </a:rPr>
                        <a:t>. </a:t>
                      </a:r>
                      <a:r>
                        <a:rPr lang="en-US" sz="2600" b="0" i="1" u="sng" dirty="0" smtClean="0">
                          <a:effectLst/>
                          <a:latin typeface="Calibri" charset="0"/>
                          <a:ea typeface="Calibri" charset="0"/>
                          <a:cs typeface="Arial" charset="0"/>
                        </a:rPr>
                        <a:t>What </a:t>
                      </a:r>
                      <a:r>
                        <a:rPr lang="en-US" sz="2600" b="0" i="1" u="sng" dirty="0">
                          <a:effectLst/>
                          <a:latin typeface="Calibri" charset="0"/>
                          <a:ea typeface="Calibri" charset="0"/>
                          <a:cs typeface="Arial" charset="0"/>
                        </a:rPr>
                        <a:t>else can you add?</a:t>
                      </a:r>
                      <a:r>
                        <a:rPr lang="en-US" sz="2600" b="0" i="1" dirty="0">
                          <a:effectLst/>
                          <a:latin typeface="Calibri" charset="0"/>
                          <a:ea typeface="Calibri" charset="0"/>
                          <a:cs typeface="Arial" charset="0"/>
                        </a:rPr>
                        <a:t> </a:t>
                      </a:r>
                      <a:endParaRPr lang="en-US" sz="2600" b="0" i="1" dirty="0">
                        <a:effectLst/>
                        <a:latin typeface="Avenir Next" charset="0"/>
                        <a:ea typeface="Calibri" charset="0"/>
                        <a:cs typeface="Arial" charset="0"/>
                      </a:endParaRPr>
                    </a:p>
                  </a:txBody>
                  <a:tcPr marL="68580" marR="68580" marT="0" marB="0"/>
                </a:tc>
              </a:tr>
              <a:tr h="1005205">
                <a:tc>
                  <a:txBody>
                    <a:bodyPr/>
                    <a:lstStyle/>
                    <a:p>
                      <a:pPr marL="0" marR="0" algn="r">
                        <a:spcBef>
                          <a:spcPts val="0"/>
                        </a:spcBef>
                        <a:spcAft>
                          <a:spcPts val="0"/>
                        </a:spcAft>
                      </a:pPr>
                      <a:r>
                        <a:rPr lang="en-US" sz="2200" dirty="0">
                          <a:effectLst/>
                        </a:rPr>
                        <a:t>Student B4: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600" b="0" i="1" u="sng" dirty="0">
                          <a:effectLst/>
                          <a:latin typeface="Calibri" charset="0"/>
                          <a:ea typeface="Calibri" charset="0"/>
                          <a:cs typeface="Arial" charset="0"/>
                        </a:rPr>
                        <a:t>So what you are saying is</a:t>
                      </a:r>
                      <a:r>
                        <a:rPr lang="en-US" sz="2600" b="0" i="1" dirty="0">
                          <a:effectLst/>
                          <a:latin typeface="Calibri" charset="0"/>
                          <a:ea typeface="Calibri" charset="0"/>
                          <a:cs typeface="Arial" charset="0"/>
                        </a:rPr>
                        <a:t> that recycling saves energy, which helps to decrease </a:t>
                      </a:r>
                      <a:r>
                        <a:rPr lang="en-US" sz="2600" b="0" i="1" dirty="0">
                          <a:effectLst/>
                          <a:highlight>
                            <a:srgbClr val="FFFF00"/>
                          </a:highlight>
                          <a:latin typeface="Calibri" charset="0"/>
                          <a:ea typeface="Calibri" charset="0"/>
                          <a:cs typeface="Arial" charset="0"/>
                        </a:rPr>
                        <a:t>global warming</a:t>
                      </a:r>
                      <a:r>
                        <a:rPr lang="en-US" sz="2600" b="0" i="1">
                          <a:effectLst/>
                          <a:latin typeface="Calibri" charset="0"/>
                          <a:ea typeface="Calibri" charset="0"/>
                          <a:cs typeface="Arial" charset="0"/>
                        </a:rPr>
                        <a:t>. </a:t>
                      </a:r>
                      <a:r>
                        <a:rPr lang="en-US" sz="2600" b="0" i="1" u="sng" smtClean="0">
                          <a:effectLst/>
                          <a:latin typeface="Calibri" charset="0"/>
                          <a:ea typeface="Calibri" charset="0"/>
                          <a:cs typeface="Arial" charset="0"/>
                        </a:rPr>
                        <a:t>In </a:t>
                      </a:r>
                      <a:r>
                        <a:rPr lang="en-US" sz="2600" b="0" i="1" u="sng" dirty="0">
                          <a:effectLst/>
                          <a:latin typeface="Calibri" charset="0"/>
                          <a:ea typeface="Calibri" charset="0"/>
                          <a:cs typeface="Arial" charset="0"/>
                        </a:rPr>
                        <a:t>addition</a:t>
                      </a:r>
                      <a:r>
                        <a:rPr lang="en-US" sz="2600" b="0" i="1" dirty="0">
                          <a:effectLst/>
                          <a:latin typeface="Calibri" charset="0"/>
                          <a:ea typeface="Calibri" charset="0"/>
                          <a:cs typeface="Arial" charset="0"/>
                        </a:rPr>
                        <a:t>, there are images of </a:t>
                      </a:r>
                      <a:r>
                        <a:rPr lang="en-US" sz="2600" b="0" i="1" dirty="0">
                          <a:effectLst/>
                          <a:highlight>
                            <a:srgbClr val="FFFF00"/>
                          </a:highlight>
                          <a:latin typeface="Calibri" charset="0"/>
                          <a:ea typeface="Calibri" charset="0"/>
                          <a:cs typeface="Arial" charset="0"/>
                        </a:rPr>
                        <a:t>two cans</a:t>
                      </a:r>
                      <a:r>
                        <a:rPr lang="en-US" sz="2600" b="0" i="1" dirty="0">
                          <a:effectLst/>
                          <a:latin typeface="Calibri" charset="0"/>
                          <a:ea typeface="Calibri" charset="0"/>
                          <a:cs typeface="Arial" charset="0"/>
                        </a:rPr>
                        <a:t> with captions that say it takes </a:t>
                      </a:r>
                      <a:r>
                        <a:rPr lang="en-US" sz="2600" b="0" i="1" dirty="0">
                          <a:effectLst/>
                          <a:highlight>
                            <a:srgbClr val="FFFF00"/>
                          </a:highlight>
                          <a:latin typeface="Calibri" charset="0"/>
                          <a:ea typeface="Calibri" charset="0"/>
                          <a:cs typeface="Arial" charset="0"/>
                        </a:rPr>
                        <a:t>less energy</a:t>
                      </a:r>
                      <a:r>
                        <a:rPr lang="en-US" sz="2600" b="0" i="1" dirty="0">
                          <a:effectLst/>
                          <a:latin typeface="Calibri" charset="0"/>
                          <a:ea typeface="Calibri" charset="0"/>
                          <a:cs typeface="Arial" charset="0"/>
                        </a:rPr>
                        <a:t> to recycle </a:t>
                      </a:r>
                      <a:r>
                        <a:rPr lang="en-US" sz="2600" b="0" i="1" dirty="0">
                          <a:effectLst/>
                          <a:highlight>
                            <a:srgbClr val="FFFF00"/>
                          </a:highlight>
                          <a:latin typeface="Calibri" charset="0"/>
                          <a:ea typeface="Calibri" charset="0"/>
                          <a:cs typeface="Arial" charset="0"/>
                        </a:rPr>
                        <a:t>old cans</a:t>
                      </a:r>
                      <a:r>
                        <a:rPr lang="en-US" sz="2600" b="0" i="1" dirty="0">
                          <a:effectLst/>
                          <a:latin typeface="Calibri" charset="0"/>
                          <a:ea typeface="Calibri" charset="0"/>
                          <a:cs typeface="Arial" charset="0"/>
                        </a:rPr>
                        <a:t> than make them from </a:t>
                      </a:r>
                      <a:r>
                        <a:rPr lang="en-US" sz="2600" b="0" i="1" dirty="0">
                          <a:effectLst/>
                          <a:highlight>
                            <a:srgbClr val="FFFF00"/>
                          </a:highlight>
                          <a:latin typeface="Calibri" charset="0"/>
                          <a:ea typeface="Calibri" charset="0"/>
                          <a:cs typeface="Arial" charset="0"/>
                        </a:rPr>
                        <a:t>raw materials</a:t>
                      </a:r>
                      <a:r>
                        <a:rPr lang="en-US" sz="2600" b="0" i="1">
                          <a:effectLst/>
                          <a:latin typeface="Calibri" charset="0"/>
                          <a:ea typeface="Calibri" charset="0"/>
                          <a:cs typeface="Arial" charset="0"/>
                        </a:rPr>
                        <a:t>. </a:t>
                      </a:r>
                      <a:endParaRPr lang="en-US" sz="2600" b="0" i="1" dirty="0">
                        <a:effectLst/>
                        <a:latin typeface="Avenir Next" charset="0"/>
                        <a:ea typeface="Calibri" charset="0"/>
                        <a:cs typeface="Arial" charset="0"/>
                      </a:endParaRPr>
                    </a:p>
                  </a:txBody>
                  <a:tcPr marL="68580" marR="68580" marT="0" marB="0"/>
                </a:tc>
              </a:tr>
            </a:tbl>
          </a:graphicData>
        </a:graphic>
      </p:graphicFrame>
      <p:grpSp>
        <p:nvGrpSpPr>
          <p:cNvPr id="10" name="Group 9"/>
          <p:cNvGrpSpPr/>
          <p:nvPr/>
        </p:nvGrpSpPr>
        <p:grpSpPr>
          <a:xfrm>
            <a:off x="10058130" y="998763"/>
            <a:ext cx="1596887" cy="1197616"/>
            <a:chOff x="0" y="0"/>
            <a:chExt cx="1714500" cy="1600200"/>
          </a:xfrm>
        </p:grpSpPr>
        <p:sp>
          <p:nvSpPr>
            <p:cNvPr id="11" name="Rounded Rectangle 10"/>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5"/>
            <p:cNvSpPr txBox="1"/>
            <p:nvPr/>
          </p:nvSpPr>
          <p:spPr>
            <a:xfrm>
              <a:off x="60762" y="195577"/>
              <a:ext cx="1605319" cy="129493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800" b="1" dirty="0">
                  <a:effectLst/>
                  <a:ea typeface="DengXian" charset="-122"/>
                  <a:cs typeface="Arial" charset="0"/>
                </a:rPr>
                <a:t>ELD</a:t>
              </a:r>
              <a:endParaRPr lang="en-US" sz="2800" dirty="0">
                <a:effectLst/>
                <a:ea typeface="DengXian" charset="-122"/>
                <a:cs typeface="Arial" charset="0"/>
              </a:endParaRPr>
            </a:p>
            <a:p>
              <a:pPr marL="0" marR="0" algn="ctr">
                <a:spcBef>
                  <a:spcPts val="0"/>
                </a:spcBef>
                <a:spcAft>
                  <a:spcPts val="0"/>
                </a:spcAft>
              </a:pPr>
              <a:r>
                <a:rPr lang="en-US" sz="2800" b="1" dirty="0">
                  <a:effectLst/>
                  <a:ea typeface="DengXian" charset="-122"/>
                  <a:cs typeface="Arial" charset="0"/>
                </a:rPr>
                <a:t>PART II</a:t>
              </a:r>
              <a:endParaRPr lang="en-US" sz="2800" dirty="0">
                <a:effectLst/>
                <a:ea typeface="DengXian" charset="-122"/>
                <a:cs typeface="Arial" charset="0"/>
              </a:endParaRPr>
            </a:p>
          </p:txBody>
        </p:sp>
      </p:grpSp>
    </p:spTree>
    <p:extLst>
      <p:ext uri="{BB962C8B-B14F-4D97-AF65-F5344CB8AC3E}">
        <p14:creationId xmlns:p14="http://schemas.microsoft.com/office/powerpoint/2010/main" val="23699307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941" y="355668"/>
            <a:ext cx="3451860" cy="2862322"/>
          </a:xfrm>
          <a:prstGeom prst="rect">
            <a:avLst/>
          </a:prstGeom>
          <a:noFill/>
        </p:spPr>
        <p:txBody>
          <a:bodyPr wrap="square" rtlCol="0">
            <a:spAutoFit/>
          </a:bodyPr>
          <a:lstStyle/>
          <a:p>
            <a:pPr algn="ctr"/>
            <a:r>
              <a:rPr lang="en-US" sz="2800" b="1" dirty="0" smtClean="0"/>
              <a:t>Listen to the Non-Model Constructive Conversation</a:t>
            </a:r>
          </a:p>
          <a:p>
            <a:endParaRPr lang="en-US" sz="1200" dirty="0" smtClean="0"/>
          </a:p>
          <a:p>
            <a:endParaRPr lang="en-US" sz="1200" dirty="0"/>
          </a:p>
          <a:p>
            <a:endParaRPr lang="en-US" sz="1200" dirty="0" smtClean="0"/>
          </a:p>
          <a:p>
            <a:endParaRPr lang="en-US" sz="1200" dirty="0" smtClean="0"/>
          </a:p>
          <a:p>
            <a:endParaRPr lang="en-US" sz="1200" dirty="0"/>
          </a:p>
          <a:p>
            <a:endParaRPr lang="en-US" sz="1200" dirty="0" smtClean="0"/>
          </a:p>
          <a:p>
            <a:endParaRPr lang="en-US" sz="1200" dirty="0"/>
          </a:p>
          <a:p>
            <a:endParaRPr lang="en-US" sz="1200" dirty="0"/>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9936" y="1786829"/>
            <a:ext cx="1109869" cy="1266073"/>
          </a:xfrm>
          <a:prstGeom prst="rect">
            <a:avLst/>
          </a:prstGeom>
        </p:spPr>
      </p:pic>
      <p:sp>
        <p:nvSpPr>
          <p:cNvPr id="6" name="TextBox 5"/>
          <p:cNvSpPr txBox="1"/>
          <p:nvPr/>
        </p:nvSpPr>
        <p:spPr>
          <a:xfrm>
            <a:off x="0" y="6395276"/>
            <a:ext cx="12192000" cy="461665"/>
          </a:xfrm>
          <a:prstGeom prst="rect">
            <a:avLst/>
          </a:prstGeom>
          <a:noFill/>
        </p:spPr>
        <p:txBody>
          <a:bodyPr wrap="square" rtlCol="0">
            <a:spAutoFit/>
          </a:bodyPr>
          <a:lstStyle/>
          <a:p>
            <a:pPr algn="ctr"/>
            <a:r>
              <a:rPr lang="en-US" sz="2400" b="1" dirty="0" smtClean="0">
                <a:solidFill>
                  <a:schemeClr val="bg1"/>
                </a:solidFill>
              </a:rPr>
              <a:t>WHAT DO YOU NOTICE IN THE INFOGRAPHIC?  CITE DETAILS TO CLARIFY YOUR IDEAS.</a:t>
            </a:r>
            <a:endParaRPr lang="en-US" sz="2400" b="1" dirty="0">
              <a:solidFill>
                <a:schemeClr val="bg1"/>
              </a:solidFill>
            </a:endParaRPr>
          </a:p>
        </p:txBody>
      </p:sp>
      <p:pic>
        <p:nvPicPr>
          <p:cNvPr id="2" name="Gr4L6NonMode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42917" y="5317565"/>
            <a:ext cx="812800" cy="812800"/>
          </a:xfrm>
          <a:prstGeom prst="rect">
            <a:avLst/>
          </a:prstGeom>
        </p:spPr>
      </p:pic>
      <p:sp>
        <p:nvSpPr>
          <p:cNvPr id="7" name="Rectangle 6"/>
          <p:cNvSpPr/>
          <p:nvPr/>
        </p:nvSpPr>
        <p:spPr>
          <a:xfrm>
            <a:off x="144373" y="3133337"/>
            <a:ext cx="3800994" cy="2992099"/>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lvl="1" indent="-457200">
              <a:buFont typeface="Arial" charset="0"/>
              <a:buChar char="•"/>
            </a:pPr>
            <a:r>
              <a:rPr lang="en-US" sz="2800" dirty="0"/>
              <a:t>Use your </a:t>
            </a:r>
            <a:r>
              <a:rPr lang="en-US" sz="2800" b="1" dirty="0"/>
              <a:t>think time </a:t>
            </a:r>
            <a:r>
              <a:rPr lang="en-US" sz="2800" dirty="0"/>
              <a:t>to study the </a:t>
            </a:r>
            <a:r>
              <a:rPr lang="en-US" sz="2800" dirty="0" smtClean="0"/>
              <a:t>infographic</a:t>
            </a:r>
            <a:endParaRPr lang="en-US" sz="2800" dirty="0"/>
          </a:p>
          <a:p>
            <a:pPr algn="ctr"/>
            <a:endParaRPr lang="en-US" sz="2800" b="1" u="sng" dirty="0" smtClean="0"/>
          </a:p>
          <a:p>
            <a:pPr marL="457200" indent="-457200">
              <a:buFont typeface="Arial" charset="0"/>
              <a:buChar char="•"/>
            </a:pP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10" name="Picture 9" descr="/Users/mmed/Google Drive/SS2.0/Grade5/Gr5Resources (1)/Gr5TeacherInfographic.gif"/>
          <p:cNvPicPr/>
          <p:nvPr/>
        </p:nvPicPr>
        <p:blipFill>
          <a:blip r:embed="rId9">
            <a:extLst>
              <a:ext uri="{28A0092B-C50C-407E-A947-70E740481C1C}">
                <a14:useLocalDpi xmlns:a14="http://schemas.microsoft.com/office/drawing/2010/main" val="0"/>
              </a:ext>
            </a:extLst>
          </a:blip>
          <a:srcRect/>
          <a:stretch>
            <a:fillRect/>
          </a:stretch>
        </p:blipFill>
        <p:spPr bwMode="auto">
          <a:xfrm>
            <a:off x="4119935" y="0"/>
            <a:ext cx="7996541" cy="62631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SS2.0Gr5L5NonModel">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793228" y="5184823"/>
            <a:ext cx="812800" cy="812800"/>
          </a:xfrm>
          <a:prstGeom prst="rect">
            <a:avLst/>
          </a:prstGeom>
        </p:spPr>
      </p:pic>
    </p:spTree>
    <p:extLst>
      <p:ext uri="{BB962C8B-B14F-4D97-AF65-F5344CB8AC3E}">
        <p14:creationId xmlns:p14="http://schemas.microsoft.com/office/powerpoint/2010/main" val="158328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1819"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0402"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bldLst>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6557" y="6442392"/>
            <a:ext cx="8069580" cy="830997"/>
          </a:xfrm>
          <a:prstGeom prst="rect">
            <a:avLst/>
          </a:prstGeom>
          <a:noFill/>
        </p:spPr>
        <p:txBody>
          <a:bodyPr wrap="square" rtlCol="0">
            <a:spAutoFit/>
          </a:bodyPr>
          <a:lstStyle/>
          <a:p>
            <a:pPr algn="ctr"/>
            <a:r>
              <a:rPr lang="en-US" sz="2400" b="1" dirty="0" smtClean="0">
                <a:solidFill>
                  <a:schemeClr val="bg1"/>
                </a:solidFill>
              </a:rPr>
              <a:t>DEBRIEF THE NON-MODEL CONSTRUCTIVE CONVERSATION</a:t>
            </a:r>
            <a:endParaRPr lang="en-US" sz="2400" dirty="0">
              <a:solidFill>
                <a:schemeClr val="bg1"/>
              </a:solidFill>
            </a:endParaRPr>
          </a:p>
          <a:p>
            <a:pPr algn="ctr"/>
            <a:endParaRPr lang="en-US" sz="2400" dirty="0">
              <a:solidFill>
                <a:schemeClr val="bg1"/>
              </a:solidFill>
            </a:endParaRPr>
          </a:p>
        </p:txBody>
      </p:sp>
      <p:grpSp>
        <p:nvGrpSpPr>
          <p:cNvPr id="8" name="Group 7"/>
          <p:cNvGrpSpPr/>
          <p:nvPr/>
        </p:nvGrpSpPr>
        <p:grpSpPr>
          <a:xfrm>
            <a:off x="10051085" y="202637"/>
            <a:ext cx="1523392" cy="1616294"/>
            <a:chOff x="587828" y="4231661"/>
            <a:chExt cx="1847691" cy="2190026"/>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0" name="TextBox 9"/>
            <p:cNvSpPr txBox="1"/>
            <p:nvPr/>
          </p:nvSpPr>
          <p:spPr>
            <a:xfrm>
              <a:off x="637394" y="5921254"/>
              <a:ext cx="1769190" cy="500433"/>
            </a:xfrm>
            <a:prstGeom prst="rect">
              <a:avLst/>
            </a:prstGeom>
            <a:noFill/>
          </p:spPr>
          <p:txBody>
            <a:bodyPr wrap="none" rtlCol="0">
              <a:spAutoFit/>
            </a:bodyPr>
            <a:lstStyle/>
            <a:p>
              <a:pPr algn="ctr"/>
              <a:r>
                <a:rPr lang="en-US" b="1" dirty="0" smtClean="0"/>
                <a:t>TURN &amp; TALK</a:t>
              </a:r>
              <a:endParaRPr lang="en-US" b="1" dirty="0"/>
            </a:p>
          </p:txBody>
        </p:sp>
      </p:grpSp>
      <p:graphicFrame>
        <p:nvGraphicFramePr>
          <p:cNvPr id="11" name="Table 10"/>
          <p:cNvGraphicFramePr>
            <a:graphicFrameLocks noGrp="1"/>
          </p:cNvGraphicFramePr>
          <p:nvPr>
            <p:extLst>
              <p:ext uri="{D42A27DB-BD31-4B8C-83A1-F6EECF244321}">
                <p14:modId xmlns:p14="http://schemas.microsoft.com/office/powerpoint/2010/main" val="30605592"/>
              </p:ext>
            </p:extLst>
          </p:nvPr>
        </p:nvGraphicFramePr>
        <p:xfrm>
          <a:off x="3788233" y="175534"/>
          <a:ext cx="8343262" cy="6032921"/>
        </p:xfrm>
        <a:graphic>
          <a:graphicData uri="http://schemas.openxmlformats.org/drawingml/2006/table">
            <a:tbl>
              <a:tblPr firstRow="1" firstCol="1" bandRow="1">
                <a:tableStyleId>{D7AC3CCA-C797-4891-BE02-D94E43425B78}</a:tableStyleId>
              </a:tblPr>
              <a:tblGrid>
                <a:gridCol w="1180588"/>
                <a:gridCol w="7162674"/>
              </a:tblGrid>
              <a:tr h="342898">
                <a:tc gridSpan="2">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dirty="0" smtClean="0">
                          <a:effectLst/>
                        </a:rPr>
                        <a:t> Prompt:  What do you notice in the infographic? Cite details to CLARIFY your ideas.</a:t>
                      </a:r>
                    </a:p>
                  </a:txBody>
                  <a:tcPr marL="52143" marR="52143" marT="0" marB="0"/>
                </a:tc>
                <a:tc hMerge="1">
                  <a:txBody>
                    <a:bodyPr/>
                    <a:lstStyle/>
                    <a:p>
                      <a:pPr marL="0" marR="0">
                        <a:spcBef>
                          <a:spcPts val="0"/>
                        </a:spcBef>
                        <a:spcAft>
                          <a:spcPts val="0"/>
                        </a:spcAft>
                      </a:pPr>
                      <a:endParaRPr lang="en-US" sz="2200" dirty="0">
                        <a:solidFill>
                          <a:srgbClr val="000000"/>
                        </a:solidFill>
                        <a:effectLst/>
                        <a:latin typeface="Questrial" charset="0"/>
                        <a:ea typeface="Questrial" charset="0"/>
                        <a:cs typeface="Questrial" charset="0"/>
                      </a:endParaRPr>
                    </a:p>
                  </a:txBody>
                  <a:tcPr marL="52143" marR="52143" marT="0" marB="0"/>
                </a:tc>
              </a:tr>
              <a:tr h="636814">
                <a:tc>
                  <a:txBody>
                    <a:bodyPr/>
                    <a:lstStyle/>
                    <a:p>
                      <a:pPr marL="0" marR="0" algn="r">
                        <a:spcBef>
                          <a:spcPts val="0"/>
                        </a:spcBef>
                        <a:spcAft>
                          <a:spcPts val="0"/>
                        </a:spcAft>
                      </a:pPr>
                      <a:r>
                        <a:rPr lang="en-US" sz="1800" dirty="0">
                          <a:effectLst/>
                        </a:rPr>
                        <a:t>Student A1:</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lgn="l">
                        <a:spcBef>
                          <a:spcPts val="0"/>
                        </a:spcBef>
                        <a:spcAft>
                          <a:spcPts val="0"/>
                        </a:spcAft>
                      </a:pPr>
                      <a:r>
                        <a:rPr lang="en-US" sz="2300" dirty="0">
                          <a:effectLst/>
                          <a:latin typeface="Calibri" charset="0"/>
                          <a:ea typeface="Calibri" charset="0"/>
                          <a:cs typeface="Arial" charset="0"/>
                        </a:rPr>
                        <a:t> The title says “Did you Know? RECYCLING SAVES ENERGY”.</a:t>
                      </a:r>
                      <a:endParaRPr lang="en-US" sz="2300" dirty="0">
                        <a:effectLst/>
                        <a:latin typeface="Avenir Next" charset="0"/>
                        <a:ea typeface="Calibri" charset="0"/>
                        <a:cs typeface="Arial" charset="0"/>
                      </a:endParaRPr>
                    </a:p>
                  </a:txBody>
                  <a:tcPr marL="68580" marR="68580" marT="0" marB="0"/>
                </a:tc>
              </a:tr>
              <a:tr h="654806">
                <a:tc>
                  <a:txBody>
                    <a:bodyPr/>
                    <a:lstStyle/>
                    <a:p>
                      <a:pPr marL="0" marR="0" algn="r">
                        <a:spcBef>
                          <a:spcPts val="0"/>
                        </a:spcBef>
                        <a:spcAft>
                          <a:spcPts val="0"/>
                        </a:spcAft>
                      </a:pPr>
                      <a:r>
                        <a:rPr lang="en-US" sz="1800" dirty="0">
                          <a:effectLst/>
                        </a:rPr>
                        <a:t>Student B1:</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lgn="l">
                        <a:spcBef>
                          <a:spcPts val="0"/>
                        </a:spcBef>
                        <a:spcAft>
                          <a:spcPts val="0"/>
                        </a:spcAft>
                      </a:pPr>
                      <a:r>
                        <a:rPr lang="en-US" sz="2300" dirty="0">
                          <a:effectLst/>
                          <a:latin typeface="Calibri" charset="0"/>
                          <a:ea typeface="Calibri" charset="0"/>
                          <a:cs typeface="Arial" charset="0"/>
                        </a:rPr>
                        <a:t>I notice there are many arrows. What do you notice?</a:t>
                      </a:r>
                      <a:endParaRPr lang="en-US" sz="2300" dirty="0">
                        <a:effectLst/>
                        <a:latin typeface="Avenir Next" charset="0"/>
                        <a:ea typeface="Calibri" charset="0"/>
                        <a:cs typeface="Arial" charset="0"/>
                      </a:endParaRPr>
                    </a:p>
                  </a:txBody>
                  <a:tcPr marL="68580" marR="68580" marT="0" marB="0"/>
                </a:tc>
              </a:tr>
              <a:tr h="635151">
                <a:tc>
                  <a:txBody>
                    <a:bodyPr/>
                    <a:lstStyle/>
                    <a:p>
                      <a:pPr marL="0" marR="0" algn="r">
                        <a:spcBef>
                          <a:spcPts val="0"/>
                        </a:spcBef>
                        <a:spcAft>
                          <a:spcPts val="0"/>
                        </a:spcAft>
                      </a:pPr>
                      <a:r>
                        <a:rPr lang="en-US" sz="1800" dirty="0">
                          <a:effectLst/>
                        </a:rPr>
                        <a:t>Student A2:</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lgn="l">
                        <a:spcBef>
                          <a:spcPts val="0"/>
                        </a:spcBef>
                        <a:spcAft>
                          <a:spcPts val="0"/>
                        </a:spcAft>
                      </a:pPr>
                      <a:r>
                        <a:rPr lang="en-US" sz="2300" dirty="0">
                          <a:effectLst/>
                          <a:latin typeface="Calibri" charset="0"/>
                          <a:ea typeface="Calibri" charset="0"/>
                          <a:cs typeface="Arial" charset="0"/>
                        </a:rPr>
                        <a:t>I think it is about energy and recycling. What do you think? </a:t>
                      </a:r>
                      <a:endParaRPr lang="en-US" sz="2300" dirty="0">
                        <a:effectLst/>
                        <a:latin typeface="Avenir Next" charset="0"/>
                        <a:ea typeface="Calibri" charset="0"/>
                        <a:cs typeface="Arial" charset="0"/>
                      </a:endParaRPr>
                    </a:p>
                  </a:txBody>
                  <a:tcPr marL="68580" marR="68580" marT="0" marB="0"/>
                </a:tc>
              </a:tr>
              <a:tr h="653143">
                <a:tc>
                  <a:txBody>
                    <a:bodyPr/>
                    <a:lstStyle/>
                    <a:p>
                      <a:pPr marL="0" marR="0" algn="r">
                        <a:spcBef>
                          <a:spcPts val="0"/>
                        </a:spcBef>
                        <a:spcAft>
                          <a:spcPts val="0"/>
                        </a:spcAft>
                      </a:pPr>
                      <a:r>
                        <a:rPr lang="en-US" sz="1800" dirty="0">
                          <a:effectLst/>
                        </a:rPr>
                        <a:t>Student B2:</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lgn="l">
                        <a:spcBef>
                          <a:spcPts val="0"/>
                        </a:spcBef>
                        <a:spcAft>
                          <a:spcPts val="0"/>
                        </a:spcAft>
                      </a:pPr>
                      <a:r>
                        <a:rPr lang="en-US" sz="2300" dirty="0">
                          <a:effectLst/>
                          <a:latin typeface="Calibri" charset="0"/>
                          <a:ea typeface="Calibri" charset="0"/>
                          <a:cs typeface="Arial" charset="0"/>
                        </a:rPr>
                        <a:t>I agree with you. I notice the green arrows that represent recycling.</a:t>
                      </a:r>
                      <a:endParaRPr lang="en-US" sz="2300" dirty="0">
                        <a:effectLst/>
                        <a:latin typeface="Avenir Next" charset="0"/>
                        <a:ea typeface="Calibri" charset="0"/>
                        <a:cs typeface="Arial" charset="0"/>
                      </a:endParaRPr>
                    </a:p>
                  </a:txBody>
                  <a:tcPr marL="68580" marR="68580" marT="0" marB="0"/>
                </a:tc>
              </a:tr>
              <a:tr h="636815">
                <a:tc>
                  <a:txBody>
                    <a:bodyPr/>
                    <a:lstStyle/>
                    <a:p>
                      <a:pPr marL="0" marR="0" algn="r">
                        <a:spcBef>
                          <a:spcPts val="0"/>
                        </a:spcBef>
                        <a:spcAft>
                          <a:spcPts val="0"/>
                        </a:spcAft>
                      </a:pPr>
                      <a:r>
                        <a:rPr lang="en-US" sz="1800" dirty="0">
                          <a:effectLst/>
                        </a:rPr>
                        <a:t>Student A3:</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171450" algn="l">
                        <a:spcBef>
                          <a:spcPts val="0"/>
                        </a:spcBef>
                        <a:spcAft>
                          <a:spcPts val="0"/>
                        </a:spcAft>
                      </a:pPr>
                      <a:r>
                        <a:rPr lang="en-US" sz="2300" dirty="0">
                          <a:effectLst/>
                          <a:latin typeface="Calibri" charset="0"/>
                          <a:ea typeface="Calibri" charset="0"/>
                          <a:cs typeface="Arial" charset="0"/>
                        </a:rPr>
                        <a:t>I think the flame is related to the recycling icon because there is a blue arrow pointing to it. What else can you add?</a:t>
                      </a:r>
                      <a:endParaRPr lang="en-US" sz="2300" dirty="0">
                        <a:effectLst/>
                        <a:latin typeface="Avenir Next" charset="0"/>
                        <a:ea typeface="Calibri" charset="0"/>
                        <a:cs typeface="Arial" charset="0"/>
                      </a:endParaRPr>
                    </a:p>
                  </a:txBody>
                  <a:tcPr marL="68580" marR="68580" marT="0" marB="0"/>
                </a:tc>
              </a:tr>
              <a:tr h="654806">
                <a:tc>
                  <a:txBody>
                    <a:bodyPr/>
                    <a:lstStyle/>
                    <a:p>
                      <a:pPr marL="0" marR="0" algn="r">
                        <a:spcBef>
                          <a:spcPts val="0"/>
                        </a:spcBef>
                        <a:spcAft>
                          <a:spcPts val="0"/>
                        </a:spcAft>
                      </a:pPr>
                      <a:r>
                        <a:rPr lang="en-US" sz="1800" dirty="0">
                          <a:effectLst/>
                        </a:rPr>
                        <a:t>Student B3:</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lgn="l">
                        <a:spcBef>
                          <a:spcPts val="0"/>
                        </a:spcBef>
                        <a:spcAft>
                          <a:spcPts val="0"/>
                        </a:spcAft>
                      </a:pPr>
                      <a:r>
                        <a:rPr lang="en-US" sz="2300" dirty="0">
                          <a:effectLst/>
                          <a:latin typeface="Calibri" charset="0"/>
                          <a:ea typeface="Calibri" charset="0"/>
                          <a:cs typeface="Arial" charset="0"/>
                        </a:rPr>
                        <a:t>There are two cans at the bottom. </a:t>
                      </a:r>
                      <a:endParaRPr lang="en-US" sz="2300" dirty="0">
                        <a:effectLst/>
                        <a:latin typeface="Avenir Next" charset="0"/>
                        <a:ea typeface="Calibri" charset="0"/>
                        <a:cs typeface="Arial" charset="0"/>
                      </a:endParaRPr>
                    </a:p>
                  </a:txBody>
                  <a:tcPr marL="68580" marR="68580" marT="0" marB="0"/>
                </a:tc>
              </a:tr>
              <a:tr h="586165">
                <a:tc>
                  <a:txBody>
                    <a:bodyPr/>
                    <a:lstStyle/>
                    <a:p>
                      <a:pPr marL="0" marR="0" algn="r">
                        <a:spcBef>
                          <a:spcPts val="0"/>
                        </a:spcBef>
                        <a:spcAft>
                          <a:spcPts val="0"/>
                        </a:spcAft>
                      </a:pPr>
                      <a:r>
                        <a:rPr lang="en-US" sz="1800" dirty="0">
                          <a:effectLst/>
                        </a:rPr>
                        <a:t>Student A4:</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lgn="l">
                        <a:spcBef>
                          <a:spcPts val="0"/>
                        </a:spcBef>
                        <a:spcAft>
                          <a:spcPts val="0"/>
                        </a:spcAft>
                      </a:pPr>
                      <a:r>
                        <a:rPr lang="en-US" sz="2300" dirty="0">
                          <a:effectLst/>
                          <a:latin typeface="Calibri" charset="0"/>
                          <a:ea typeface="Calibri" charset="0"/>
                          <a:cs typeface="Arial" charset="0"/>
                        </a:rPr>
                        <a:t>I see that, too. I want to add that there are numbers on the cans. </a:t>
                      </a:r>
                      <a:endParaRPr lang="en-US" sz="2300" dirty="0">
                        <a:effectLst/>
                        <a:latin typeface="Avenir Next" charset="0"/>
                        <a:ea typeface="Calibri" charset="0"/>
                        <a:cs typeface="Arial" charset="0"/>
                      </a:endParaRPr>
                    </a:p>
                  </a:txBody>
                  <a:tcPr marL="68580" marR="68580" marT="0" marB="0"/>
                </a:tc>
              </a:tr>
              <a:tr h="654806">
                <a:tc>
                  <a:txBody>
                    <a:bodyPr/>
                    <a:lstStyle/>
                    <a:p>
                      <a:pPr marL="0" marR="0" algn="r">
                        <a:spcBef>
                          <a:spcPts val="0"/>
                        </a:spcBef>
                        <a:spcAft>
                          <a:spcPts val="0"/>
                        </a:spcAft>
                      </a:pPr>
                      <a:r>
                        <a:rPr lang="en-US" sz="1800" dirty="0">
                          <a:effectLst/>
                        </a:rPr>
                        <a:t>Student B4:</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lgn="l">
                        <a:spcBef>
                          <a:spcPts val="0"/>
                        </a:spcBef>
                        <a:spcAft>
                          <a:spcPts val="0"/>
                        </a:spcAft>
                      </a:pPr>
                      <a:r>
                        <a:rPr lang="en-US" sz="2300" dirty="0">
                          <a:effectLst/>
                          <a:latin typeface="Calibri" charset="0"/>
                          <a:ea typeface="Calibri" charset="0"/>
                          <a:cs typeface="Arial" charset="0"/>
                        </a:rPr>
                        <a:t>The numbers are different colors.</a:t>
                      </a:r>
                      <a:endParaRPr lang="en-US" sz="2300" dirty="0">
                        <a:effectLst/>
                        <a:latin typeface="Avenir Next" charset="0"/>
                        <a:ea typeface="Calibri" charset="0"/>
                        <a:cs typeface="Arial" charset="0"/>
                      </a:endParaRPr>
                    </a:p>
                  </a:txBody>
                  <a:tcPr marL="68580" marR="68580" marT="0" marB="0"/>
                </a:tc>
              </a:tr>
            </a:tbl>
          </a:graphicData>
        </a:graphic>
      </p:graphicFrame>
      <p:sp>
        <p:nvSpPr>
          <p:cNvPr id="13" name="Title 3"/>
          <p:cNvSpPr txBox="1">
            <a:spLocks/>
          </p:cNvSpPr>
          <p:nvPr/>
        </p:nvSpPr>
        <p:spPr>
          <a:xfrm>
            <a:off x="290576" y="2742390"/>
            <a:ext cx="3334367" cy="314284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200" b="1" dirty="0" smtClean="0">
                <a:solidFill>
                  <a:schemeClr val="tx1"/>
                </a:solidFill>
              </a:rPr>
              <a:t>What makes this a Non-Model Conversation? </a:t>
            </a:r>
            <a:br>
              <a:rPr lang="en-US" sz="3200" b="1" dirty="0" smtClean="0">
                <a:solidFill>
                  <a:schemeClr val="tx1"/>
                </a:solidFill>
              </a:rPr>
            </a:br>
            <a:r>
              <a:rPr lang="en-US" sz="2000" b="1" dirty="0" smtClean="0">
                <a:solidFill>
                  <a:schemeClr val="tx1"/>
                </a:solidFill>
              </a:rPr>
              <a:t/>
            </a:r>
            <a:br>
              <a:rPr lang="en-US" sz="2000" b="1" dirty="0" smtClean="0">
                <a:solidFill>
                  <a:schemeClr val="tx1"/>
                </a:solidFill>
              </a:rPr>
            </a:br>
            <a:r>
              <a:rPr lang="en-US" sz="3200" b="1" dirty="0" smtClean="0">
                <a:solidFill>
                  <a:schemeClr val="tx1"/>
                </a:solidFill>
              </a:rPr>
              <a:t>How would you improve this Non-Model?</a:t>
            </a:r>
            <a:endParaRPr lang="en-US" sz="3200" b="1" dirty="0">
              <a:solidFill>
                <a:schemeClr val="tx1"/>
              </a:solidFill>
            </a:endParaRPr>
          </a:p>
        </p:txBody>
      </p:sp>
      <p:grpSp>
        <p:nvGrpSpPr>
          <p:cNvPr id="14" name="Group 13"/>
          <p:cNvGrpSpPr/>
          <p:nvPr/>
        </p:nvGrpSpPr>
        <p:grpSpPr>
          <a:xfrm>
            <a:off x="1117833" y="722425"/>
            <a:ext cx="1832329" cy="1887648"/>
            <a:chOff x="587828" y="4231661"/>
            <a:chExt cx="1847691" cy="2058925"/>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6" name="TextBox 15"/>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Tree>
    <p:extLst>
      <p:ext uri="{BB962C8B-B14F-4D97-AF65-F5344CB8AC3E}">
        <p14:creationId xmlns:p14="http://schemas.microsoft.com/office/powerpoint/2010/main" val="69979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6557" y="6442392"/>
            <a:ext cx="8069580" cy="830997"/>
          </a:xfrm>
          <a:prstGeom prst="rect">
            <a:avLst/>
          </a:prstGeom>
          <a:noFill/>
        </p:spPr>
        <p:txBody>
          <a:bodyPr wrap="square" rtlCol="0">
            <a:spAutoFit/>
          </a:bodyPr>
          <a:lstStyle/>
          <a:p>
            <a:pPr algn="ctr"/>
            <a:r>
              <a:rPr lang="en-US" sz="2400" b="1" dirty="0" smtClean="0">
                <a:solidFill>
                  <a:schemeClr val="bg1"/>
                </a:solidFill>
              </a:rPr>
              <a:t>DEBRIEF THE NON-MODEL CONSTRUCTIVE CONVERSATION</a:t>
            </a:r>
            <a:endParaRPr lang="en-US" sz="2400" dirty="0">
              <a:solidFill>
                <a:schemeClr val="bg1"/>
              </a:solidFill>
            </a:endParaRPr>
          </a:p>
          <a:p>
            <a:pPr algn="ctr"/>
            <a:endParaRPr lang="en-US" sz="2400" dirty="0">
              <a:solidFill>
                <a:schemeClr val="bg1"/>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1286084559"/>
              </p:ext>
            </p:extLst>
          </p:nvPr>
        </p:nvGraphicFramePr>
        <p:xfrm>
          <a:off x="3788233" y="175534"/>
          <a:ext cx="8343262" cy="6032921"/>
        </p:xfrm>
        <a:graphic>
          <a:graphicData uri="http://schemas.openxmlformats.org/drawingml/2006/table">
            <a:tbl>
              <a:tblPr firstRow="1" firstCol="1" bandRow="1">
                <a:tableStyleId>{D7AC3CCA-C797-4891-BE02-D94E43425B78}</a:tableStyleId>
              </a:tblPr>
              <a:tblGrid>
                <a:gridCol w="1180588"/>
                <a:gridCol w="7162674"/>
              </a:tblGrid>
              <a:tr h="342898">
                <a:tc gridSpan="2">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dirty="0" smtClean="0">
                          <a:effectLst/>
                        </a:rPr>
                        <a:t> Prompt:  What do you notice in the infographic? Cite details to CLARIFY your ideas.</a:t>
                      </a:r>
                    </a:p>
                  </a:txBody>
                  <a:tcPr marL="52143" marR="52143" marT="0" marB="0"/>
                </a:tc>
                <a:tc hMerge="1">
                  <a:txBody>
                    <a:bodyPr/>
                    <a:lstStyle/>
                    <a:p>
                      <a:pPr marL="0" marR="0">
                        <a:spcBef>
                          <a:spcPts val="0"/>
                        </a:spcBef>
                        <a:spcAft>
                          <a:spcPts val="0"/>
                        </a:spcAft>
                      </a:pPr>
                      <a:endParaRPr lang="en-US" sz="2200" dirty="0">
                        <a:solidFill>
                          <a:srgbClr val="000000"/>
                        </a:solidFill>
                        <a:effectLst/>
                        <a:latin typeface="Questrial" charset="0"/>
                        <a:ea typeface="Questrial" charset="0"/>
                        <a:cs typeface="Questrial" charset="0"/>
                      </a:endParaRPr>
                    </a:p>
                  </a:txBody>
                  <a:tcPr marL="52143" marR="52143" marT="0" marB="0"/>
                </a:tc>
              </a:tr>
              <a:tr h="636814">
                <a:tc>
                  <a:txBody>
                    <a:bodyPr/>
                    <a:lstStyle/>
                    <a:p>
                      <a:pPr marL="0" marR="0" algn="r">
                        <a:spcBef>
                          <a:spcPts val="0"/>
                        </a:spcBef>
                        <a:spcAft>
                          <a:spcPts val="0"/>
                        </a:spcAft>
                      </a:pPr>
                      <a:r>
                        <a:rPr lang="en-US" sz="1800" dirty="0">
                          <a:effectLst/>
                        </a:rPr>
                        <a:t>Student A1:</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lgn="l">
                        <a:spcBef>
                          <a:spcPts val="0"/>
                        </a:spcBef>
                        <a:spcAft>
                          <a:spcPts val="0"/>
                        </a:spcAft>
                      </a:pPr>
                      <a:r>
                        <a:rPr lang="en-US" sz="2300" dirty="0">
                          <a:effectLst/>
                          <a:latin typeface="Calibri" charset="0"/>
                          <a:ea typeface="Calibri" charset="0"/>
                          <a:cs typeface="Arial" charset="0"/>
                        </a:rPr>
                        <a:t> The title says “Did you Know? RECYCLING SAVES ENERGY”.</a:t>
                      </a:r>
                      <a:endParaRPr lang="en-US" sz="2300" dirty="0">
                        <a:effectLst/>
                        <a:latin typeface="Avenir Next" charset="0"/>
                        <a:ea typeface="Calibri" charset="0"/>
                        <a:cs typeface="Arial" charset="0"/>
                      </a:endParaRPr>
                    </a:p>
                  </a:txBody>
                  <a:tcPr marL="68580" marR="68580" marT="0" marB="0"/>
                </a:tc>
              </a:tr>
              <a:tr h="654806">
                <a:tc>
                  <a:txBody>
                    <a:bodyPr/>
                    <a:lstStyle/>
                    <a:p>
                      <a:pPr marL="0" marR="0" algn="r">
                        <a:spcBef>
                          <a:spcPts val="0"/>
                        </a:spcBef>
                        <a:spcAft>
                          <a:spcPts val="0"/>
                        </a:spcAft>
                      </a:pPr>
                      <a:r>
                        <a:rPr lang="en-US" sz="1800" dirty="0">
                          <a:effectLst/>
                        </a:rPr>
                        <a:t>Student B1:</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lgn="l">
                        <a:spcBef>
                          <a:spcPts val="0"/>
                        </a:spcBef>
                        <a:spcAft>
                          <a:spcPts val="0"/>
                        </a:spcAft>
                      </a:pPr>
                      <a:r>
                        <a:rPr lang="en-US" sz="2300" dirty="0">
                          <a:effectLst/>
                          <a:latin typeface="Calibri" charset="0"/>
                          <a:ea typeface="Calibri" charset="0"/>
                          <a:cs typeface="Arial" charset="0"/>
                        </a:rPr>
                        <a:t>I notice there are many arrows. What do you notice?</a:t>
                      </a:r>
                      <a:endParaRPr lang="en-US" sz="2300" dirty="0">
                        <a:effectLst/>
                        <a:latin typeface="Avenir Next" charset="0"/>
                        <a:ea typeface="Calibri" charset="0"/>
                        <a:cs typeface="Arial" charset="0"/>
                      </a:endParaRPr>
                    </a:p>
                  </a:txBody>
                  <a:tcPr marL="68580" marR="68580" marT="0" marB="0"/>
                </a:tc>
              </a:tr>
              <a:tr h="635151">
                <a:tc>
                  <a:txBody>
                    <a:bodyPr/>
                    <a:lstStyle/>
                    <a:p>
                      <a:pPr marL="0" marR="0" algn="r">
                        <a:spcBef>
                          <a:spcPts val="0"/>
                        </a:spcBef>
                        <a:spcAft>
                          <a:spcPts val="0"/>
                        </a:spcAft>
                      </a:pPr>
                      <a:r>
                        <a:rPr lang="en-US" sz="1800" dirty="0">
                          <a:effectLst/>
                        </a:rPr>
                        <a:t>Student A2:</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lgn="l">
                        <a:spcBef>
                          <a:spcPts val="0"/>
                        </a:spcBef>
                        <a:spcAft>
                          <a:spcPts val="0"/>
                        </a:spcAft>
                      </a:pPr>
                      <a:r>
                        <a:rPr lang="en-US" sz="2300" dirty="0">
                          <a:effectLst/>
                          <a:latin typeface="Calibri" charset="0"/>
                          <a:ea typeface="Calibri" charset="0"/>
                          <a:cs typeface="Arial" charset="0"/>
                        </a:rPr>
                        <a:t>I think it is about energy and recycling. What do you think? </a:t>
                      </a:r>
                      <a:endParaRPr lang="en-US" sz="2300" dirty="0">
                        <a:effectLst/>
                        <a:latin typeface="Avenir Next" charset="0"/>
                        <a:ea typeface="Calibri" charset="0"/>
                        <a:cs typeface="Arial" charset="0"/>
                      </a:endParaRPr>
                    </a:p>
                  </a:txBody>
                  <a:tcPr marL="68580" marR="68580" marT="0" marB="0"/>
                </a:tc>
              </a:tr>
              <a:tr h="653143">
                <a:tc>
                  <a:txBody>
                    <a:bodyPr/>
                    <a:lstStyle/>
                    <a:p>
                      <a:pPr marL="0" marR="0" algn="r">
                        <a:spcBef>
                          <a:spcPts val="0"/>
                        </a:spcBef>
                        <a:spcAft>
                          <a:spcPts val="0"/>
                        </a:spcAft>
                      </a:pPr>
                      <a:r>
                        <a:rPr lang="en-US" sz="1800" dirty="0">
                          <a:effectLst/>
                        </a:rPr>
                        <a:t>Student B2:</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lgn="l">
                        <a:spcBef>
                          <a:spcPts val="0"/>
                        </a:spcBef>
                        <a:spcAft>
                          <a:spcPts val="0"/>
                        </a:spcAft>
                      </a:pPr>
                      <a:r>
                        <a:rPr lang="en-US" sz="2300" dirty="0">
                          <a:effectLst/>
                          <a:latin typeface="Calibri" charset="0"/>
                          <a:ea typeface="Calibri" charset="0"/>
                          <a:cs typeface="Arial" charset="0"/>
                        </a:rPr>
                        <a:t>I agree with you. I notice the green arrows that represent recycling.</a:t>
                      </a:r>
                      <a:endParaRPr lang="en-US" sz="2300" dirty="0">
                        <a:effectLst/>
                        <a:latin typeface="Avenir Next" charset="0"/>
                        <a:ea typeface="Calibri" charset="0"/>
                        <a:cs typeface="Arial" charset="0"/>
                      </a:endParaRPr>
                    </a:p>
                  </a:txBody>
                  <a:tcPr marL="68580" marR="68580" marT="0" marB="0"/>
                </a:tc>
              </a:tr>
              <a:tr h="636815">
                <a:tc>
                  <a:txBody>
                    <a:bodyPr/>
                    <a:lstStyle/>
                    <a:p>
                      <a:pPr marL="0" marR="0" algn="r">
                        <a:spcBef>
                          <a:spcPts val="0"/>
                        </a:spcBef>
                        <a:spcAft>
                          <a:spcPts val="0"/>
                        </a:spcAft>
                      </a:pPr>
                      <a:r>
                        <a:rPr lang="en-US" sz="1800" dirty="0">
                          <a:effectLst/>
                        </a:rPr>
                        <a:t>Student A3:</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171450" algn="l">
                        <a:spcBef>
                          <a:spcPts val="0"/>
                        </a:spcBef>
                        <a:spcAft>
                          <a:spcPts val="0"/>
                        </a:spcAft>
                      </a:pPr>
                      <a:r>
                        <a:rPr lang="en-US" sz="2300" dirty="0">
                          <a:effectLst/>
                          <a:latin typeface="Calibri" charset="0"/>
                          <a:ea typeface="Calibri" charset="0"/>
                          <a:cs typeface="Arial" charset="0"/>
                        </a:rPr>
                        <a:t>I think the flame is related to the recycling icon because there is a blue arrow pointing to it. What else can you add?</a:t>
                      </a:r>
                      <a:endParaRPr lang="en-US" sz="2300" dirty="0">
                        <a:effectLst/>
                        <a:latin typeface="Avenir Next" charset="0"/>
                        <a:ea typeface="Calibri" charset="0"/>
                        <a:cs typeface="Arial" charset="0"/>
                      </a:endParaRPr>
                    </a:p>
                  </a:txBody>
                  <a:tcPr marL="68580" marR="68580" marT="0" marB="0"/>
                </a:tc>
              </a:tr>
              <a:tr h="654806">
                <a:tc>
                  <a:txBody>
                    <a:bodyPr/>
                    <a:lstStyle/>
                    <a:p>
                      <a:pPr marL="0" marR="0" algn="r">
                        <a:spcBef>
                          <a:spcPts val="0"/>
                        </a:spcBef>
                        <a:spcAft>
                          <a:spcPts val="0"/>
                        </a:spcAft>
                      </a:pPr>
                      <a:r>
                        <a:rPr lang="en-US" sz="1800" dirty="0">
                          <a:effectLst/>
                        </a:rPr>
                        <a:t>Student B3:</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lgn="l">
                        <a:spcBef>
                          <a:spcPts val="0"/>
                        </a:spcBef>
                        <a:spcAft>
                          <a:spcPts val="0"/>
                        </a:spcAft>
                      </a:pPr>
                      <a:r>
                        <a:rPr lang="en-US" sz="2300" dirty="0">
                          <a:effectLst/>
                          <a:latin typeface="Calibri" charset="0"/>
                          <a:ea typeface="Calibri" charset="0"/>
                          <a:cs typeface="Arial" charset="0"/>
                        </a:rPr>
                        <a:t>There are two cans at the bottom. </a:t>
                      </a:r>
                      <a:endParaRPr lang="en-US" sz="2300" dirty="0">
                        <a:effectLst/>
                        <a:latin typeface="Avenir Next" charset="0"/>
                        <a:ea typeface="Calibri" charset="0"/>
                        <a:cs typeface="Arial" charset="0"/>
                      </a:endParaRPr>
                    </a:p>
                  </a:txBody>
                  <a:tcPr marL="68580" marR="68580" marT="0" marB="0"/>
                </a:tc>
              </a:tr>
              <a:tr h="586165">
                <a:tc>
                  <a:txBody>
                    <a:bodyPr/>
                    <a:lstStyle/>
                    <a:p>
                      <a:pPr marL="0" marR="0" algn="r">
                        <a:spcBef>
                          <a:spcPts val="0"/>
                        </a:spcBef>
                        <a:spcAft>
                          <a:spcPts val="0"/>
                        </a:spcAft>
                      </a:pPr>
                      <a:r>
                        <a:rPr lang="en-US" sz="1800" dirty="0">
                          <a:effectLst/>
                        </a:rPr>
                        <a:t>Student A4:</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lgn="l">
                        <a:spcBef>
                          <a:spcPts val="0"/>
                        </a:spcBef>
                        <a:spcAft>
                          <a:spcPts val="0"/>
                        </a:spcAft>
                      </a:pPr>
                      <a:r>
                        <a:rPr lang="en-US" sz="2300" dirty="0">
                          <a:effectLst/>
                          <a:latin typeface="Calibri" charset="0"/>
                          <a:ea typeface="Calibri" charset="0"/>
                          <a:cs typeface="Arial" charset="0"/>
                        </a:rPr>
                        <a:t>I see that, too. I want to add that there are numbers on the cans. </a:t>
                      </a:r>
                      <a:endParaRPr lang="en-US" sz="2300" dirty="0">
                        <a:effectLst/>
                        <a:latin typeface="Avenir Next" charset="0"/>
                        <a:ea typeface="Calibri" charset="0"/>
                        <a:cs typeface="Arial" charset="0"/>
                      </a:endParaRPr>
                    </a:p>
                  </a:txBody>
                  <a:tcPr marL="68580" marR="68580" marT="0" marB="0"/>
                </a:tc>
              </a:tr>
              <a:tr h="654806">
                <a:tc>
                  <a:txBody>
                    <a:bodyPr/>
                    <a:lstStyle/>
                    <a:p>
                      <a:pPr marL="0" marR="0" algn="r">
                        <a:spcBef>
                          <a:spcPts val="0"/>
                        </a:spcBef>
                        <a:spcAft>
                          <a:spcPts val="0"/>
                        </a:spcAft>
                      </a:pPr>
                      <a:r>
                        <a:rPr lang="en-US" sz="1800" dirty="0">
                          <a:effectLst/>
                        </a:rPr>
                        <a:t>Student B4:</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lgn="l">
                        <a:spcBef>
                          <a:spcPts val="0"/>
                        </a:spcBef>
                        <a:spcAft>
                          <a:spcPts val="0"/>
                        </a:spcAft>
                      </a:pPr>
                      <a:r>
                        <a:rPr lang="en-US" sz="2300" dirty="0">
                          <a:effectLst/>
                          <a:latin typeface="Calibri" charset="0"/>
                          <a:ea typeface="Calibri" charset="0"/>
                          <a:cs typeface="Arial" charset="0"/>
                        </a:rPr>
                        <a:t>The numbers are different colors.</a:t>
                      </a:r>
                      <a:endParaRPr lang="en-US" sz="2300" dirty="0">
                        <a:effectLst/>
                        <a:latin typeface="Avenir Next" charset="0"/>
                        <a:ea typeface="Calibri" charset="0"/>
                        <a:cs typeface="Arial" charset="0"/>
                      </a:endParaRPr>
                    </a:p>
                  </a:txBody>
                  <a:tcPr marL="68580" marR="68580" marT="0" marB="0"/>
                </a:tc>
              </a:tr>
            </a:tbl>
          </a:graphicData>
        </a:graphic>
      </p:graphicFrame>
      <p:sp>
        <p:nvSpPr>
          <p:cNvPr id="12" name="Title 3"/>
          <p:cNvSpPr txBox="1">
            <a:spLocks/>
          </p:cNvSpPr>
          <p:nvPr/>
        </p:nvSpPr>
        <p:spPr>
          <a:xfrm>
            <a:off x="114301" y="2914954"/>
            <a:ext cx="3592286" cy="314284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200" b="1" dirty="0" smtClean="0">
                <a:solidFill>
                  <a:schemeClr val="tx1"/>
                </a:solidFill>
              </a:rPr>
              <a:t>How can you expand noun phrases to add details?</a:t>
            </a:r>
            <a:br>
              <a:rPr lang="en-US" sz="3200" b="1" dirty="0" smtClean="0">
                <a:solidFill>
                  <a:schemeClr val="tx1"/>
                </a:solidFill>
              </a:rPr>
            </a:br>
            <a:r>
              <a:rPr lang="en-US" sz="2000" b="1" dirty="0" smtClean="0">
                <a:solidFill>
                  <a:schemeClr val="tx1"/>
                </a:solidFill>
              </a:rPr>
              <a:t/>
            </a:r>
            <a:br>
              <a:rPr lang="en-US" sz="2000" b="1" dirty="0" smtClean="0">
                <a:solidFill>
                  <a:schemeClr val="tx1"/>
                </a:solidFill>
              </a:rPr>
            </a:br>
            <a:r>
              <a:rPr lang="en-US" sz="3200" b="1" dirty="0" smtClean="0">
                <a:solidFill>
                  <a:schemeClr val="tx1"/>
                </a:solidFill>
              </a:rPr>
              <a:t>What adjectives or other details  would you add to CLARIFY ideas?</a:t>
            </a:r>
            <a:endParaRPr lang="en-US" sz="3200" b="1" dirty="0">
              <a:solidFill>
                <a:schemeClr val="tx1"/>
              </a:solidFill>
            </a:endParaRPr>
          </a:p>
        </p:txBody>
      </p:sp>
      <p:grpSp>
        <p:nvGrpSpPr>
          <p:cNvPr id="16" name="Group 15"/>
          <p:cNvGrpSpPr/>
          <p:nvPr/>
        </p:nvGrpSpPr>
        <p:grpSpPr>
          <a:xfrm>
            <a:off x="2207171" y="1521670"/>
            <a:ext cx="1481959" cy="1205764"/>
            <a:chOff x="587828" y="4358006"/>
            <a:chExt cx="1847691" cy="193258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358006"/>
              <a:ext cx="1847691" cy="1595536"/>
            </a:xfrm>
            <a:prstGeom prst="rect">
              <a:avLst/>
            </a:prstGeom>
          </p:spPr>
        </p:pic>
        <p:sp>
          <p:nvSpPr>
            <p:cNvPr id="18" name="TextBox 17"/>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pSp>
        <p:nvGrpSpPr>
          <p:cNvPr id="19" name="Group 18"/>
          <p:cNvGrpSpPr/>
          <p:nvPr/>
        </p:nvGrpSpPr>
        <p:grpSpPr>
          <a:xfrm>
            <a:off x="290575" y="184575"/>
            <a:ext cx="2040225" cy="1144797"/>
            <a:chOff x="0" y="-1492"/>
            <a:chExt cx="1714500" cy="1601692"/>
          </a:xfrm>
        </p:grpSpPr>
        <p:sp>
          <p:nvSpPr>
            <p:cNvPr id="20" name="Rounded Rectangle 19"/>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sp>
          <p:nvSpPr>
            <p:cNvPr id="21" name="Text Box 5"/>
            <p:cNvSpPr txBox="1"/>
            <p:nvPr/>
          </p:nvSpPr>
          <p:spPr>
            <a:xfrm>
              <a:off x="140023" y="-1492"/>
              <a:ext cx="1470585" cy="147725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algn="ctr">
                <a:spcBef>
                  <a:spcPts val="0"/>
                </a:spcBef>
                <a:spcAft>
                  <a:spcPts val="0"/>
                </a:spcAft>
              </a:pPr>
              <a:r>
                <a:rPr lang="en-US" sz="3200" b="1" dirty="0">
                  <a:effectLst/>
                  <a:ea typeface="DengXian" charset="-122"/>
                  <a:cs typeface="Arial" charset="0"/>
                </a:rPr>
                <a:t>ELD</a:t>
              </a:r>
              <a:endParaRPr lang="en-US" sz="1200" dirty="0">
                <a:effectLst/>
                <a:ea typeface="DengXian" charset="-122"/>
                <a:cs typeface="Arial" charset="0"/>
              </a:endParaRPr>
            </a:p>
            <a:p>
              <a:pPr marL="0" marR="0" algn="ctr">
                <a:spcBef>
                  <a:spcPts val="0"/>
                </a:spcBef>
                <a:spcAft>
                  <a:spcPts val="0"/>
                </a:spcAft>
              </a:pPr>
              <a:r>
                <a:rPr lang="en-US" sz="3200" b="1" dirty="0">
                  <a:effectLst/>
                  <a:ea typeface="DengXian" charset="-122"/>
                  <a:cs typeface="Arial" charset="0"/>
                </a:rPr>
                <a:t>PART II</a:t>
              </a:r>
              <a:endParaRPr lang="en-US" sz="1200" dirty="0">
                <a:effectLst/>
                <a:ea typeface="DengXian" charset="-122"/>
                <a:cs typeface="Arial" charset="0"/>
              </a:endParaRPr>
            </a:p>
          </p:txBody>
        </p: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2762" y="6326668"/>
            <a:ext cx="760452" cy="608362"/>
          </a:xfrm>
          <a:prstGeom prst="rect">
            <a:avLst/>
          </a:prstGeom>
        </p:spPr>
      </p:pic>
    </p:spTree>
    <p:extLst>
      <p:ext uri="{BB962C8B-B14F-4D97-AF65-F5344CB8AC3E}">
        <p14:creationId xmlns:p14="http://schemas.microsoft.com/office/powerpoint/2010/main" val="153388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7566212" y="223132"/>
            <a:ext cx="4504093" cy="600085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68018" y="1301509"/>
            <a:ext cx="7398194" cy="5386090"/>
          </a:xfrm>
          <a:prstGeom prst="rect">
            <a:avLst/>
          </a:prstGeom>
          <a:noFill/>
        </p:spPr>
        <p:txBody>
          <a:bodyPr wrap="square" rtlCol="0">
            <a:spAutoFit/>
          </a:bodyPr>
          <a:lstStyle/>
          <a:p>
            <a:pPr marL="285750" indent="-285750">
              <a:buFont typeface="Arial" charset="0"/>
              <a:buChar char="•"/>
            </a:pPr>
            <a:endParaRPr lang="en-US" sz="800" dirty="0" smtClean="0"/>
          </a:p>
          <a:p>
            <a:pPr marL="285750" indent="-285750">
              <a:buFont typeface="Arial" charset="0"/>
              <a:buChar char="•"/>
            </a:pPr>
            <a:r>
              <a:rPr lang="en-US" sz="2400" dirty="0" smtClean="0"/>
              <a:t>Form groups of four</a:t>
            </a:r>
          </a:p>
          <a:p>
            <a:pPr marL="285750" indent="-285750">
              <a:buFont typeface="Arial" charset="0"/>
              <a:buChar char="•"/>
            </a:pPr>
            <a:endParaRPr lang="en-US" sz="800" dirty="0" smtClean="0"/>
          </a:p>
          <a:p>
            <a:pPr marL="285750" indent="-285750">
              <a:buFont typeface="Arial" charset="0"/>
              <a:buChar char="•"/>
            </a:pPr>
            <a:r>
              <a:rPr lang="en-US" sz="2400" dirty="0" smtClean="0"/>
              <a:t>Each of you needs to have one card for your initial idea and 3 cards to cite details as you follow the Conversation Pattern</a:t>
            </a:r>
          </a:p>
          <a:p>
            <a:pPr marL="285750" indent="-285750">
              <a:buFont typeface="Arial" charset="0"/>
              <a:buChar char="•"/>
            </a:pPr>
            <a:endParaRPr lang="en-US" sz="2400" dirty="0"/>
          </a:p>
          <a:p>
            <a:pPr marL="285750" indent="-285750">
              <a:buFont typeface="Arial" charset="0"/>
              <a:buChar char="•"/>
            </a:pPr>
            <a:endParaRPr lang="en-US" sz="2400" dirty="0" smtClean="0"/>
          </a:p>
          <a:p>
            <a:pPr marL="285750" indent="-285750">
              <a:buFont typeface="Arial" charset="0"/>
              <a:buChar char="•"/>
            </a:pPr>
            <a:endParaRPr lang="en-US" sz="2400" dirty="0" smtClean="0"/>
          </a:p>
          <a:p>
            <a:pPr marL="285750" indent="-285750">
              <a:buFont typeface="Arial" charset="0"/>
              <a:buChar char="•"/>
            </a:pPr>
            <a:endParaRPr lang="en-US" sz="800" dirty="0" smtClean="0"/>
          </a:p>
          <a:p>
            <a:pPr marL="285750" indent="-285750">
              <a:buFont typeface="Arial" charset="0"/>
              <a:buChar char="•"/>
            </a:pPr>
            <a:r>
              <a:rPr lang="en-US" sz="2400" dirty="0" smtClean="0"/>
              <a:t>Take turns sharing in round robin fashion until all cards have been played</a:t>
            </a:r>
          </a:p>
          <a:p>
            <a:pPr marL="285750" indent="-285750">
              <a:buFont typeface="Arial" charset="0"/>
              <a:buChar char="•"/>
            </a:pPr>
            <a:endParaRPr lang="en-US" sz="800" dirty="0"/>
          </a:p>
          <a:p>
            <a:pPr marL="285750" indent="-285750">
              <a:buFont typeface="Arial" charset="0"/>
              <a:buChar char="•"/>
            </a:pPr>
            <a:r>
              <a:rPr lang="en-US" sz="2400" dirty="0" smtClean="0"/>
              <a:t>Remember to </a:t>
            </a:r>
            <a:r>
              <a:rPr lang="en-US" sz="2400" dirty="0"/>
              <a:t>follow our </a:t>
            </a:r>
            <a:r>
              <a:rPr lang="en-US" sz="2400" b="1" u="sng" dirty="0"/>
              <a:t>Constructive Conversation Norms</a:t>
            </a:r>
            <a:r>
              <a:rPr lang="en-US" sz="2400" dirty="0"/>
              <a:t> and use the </a:t>
            </a:r>
            <a:r>
              <a:rPr lang="en-US" sz="2400" b="1" u="sng" dirty="0"/>
              <a:t>Constructive Conversations Listening Task Poster</a:t>
            </a:r>
            <a:r>
              <a:rPr lang="en-US" sz="2400" dirty="0"/>
              <a:t>. </a:t>
            </a:r>
          </a:p>
          <a:p>
            <a:pPr marL="285750" indent="-285750">
              <a:buFont typeface="Arial" charset="0"/>
              <a:buChar char="•"/>
            </a:pPr>
            <a:endParaRPr lang="en-US" sz="2400" dirty="0" smtClean="0"/>
          </a:p>
        </p:txBody>
      </p:sp>
      <p:sp>
        <p:nvSpPr>
          <p:cNvPr id="6" name="TextBox 5"/>
          <p:cNvSpPr txBox="1"/>
          <p:nvPr/>
        </p:nvSpPr>
        <p:spPr>
          <a:xfrm>
            <a:off x="1526388" y="141377"/>
            <a:ext cx="5152395" cy="1384995"/>
          </a:xfrm>
          <a:prstGeom prst="rect">
            <a:avLst/>
          </a:prstGeom>
          <a:noFill/>
        </p:spPr>
        <p:txBody>
          <a:bodyPr wrap="square" rtlCol="0">
            <a:spAutoFit/>
          </a:bodyPr>
          <a:lstStyle/>
          <a:p>
            <a:r>
              <a:rPr lang="en-US" sz="2800" b="1" dirty="0" smtClean="0"/>
              <a:t>CONSTRUCTIVE CONVERSATION GAME WITH VISUAL TEXT – CREATE &amp; CLARIFY</a:t>
            </a:r>
            <a:endParaRPr lang="en-US" sz="2800" dirty="0"/>
          </a:p>
        </p:txBody>
      </p:sp>
      <p:pic>
        <p:nvPicPr>
          <p:cNvPr id="4" name="Picture 3"/>
          <p:cNvPicPr/>
          <p:nvPr/>
        </p:nvPicPr>
        <p:blipFill rotWithShape="1">
          <a:blip r:embed="rId4">
            <a:extLst>
              <a:ext uri="{28A0092B-C50C-407E-A947-70E740481C1C}">
                <a14:useLocalDpi xmlns:a14="http://schemas.microsoft.com/office/drawing/2010/main" val="0"/>
              </a:ext>
            </a:extLst>
          </a:blip>
          <a:srcRect r="48246"/>
          <a:stretch/>
        </p:blipFill>
        <p:spPr>
          <a:xfrm rot="5400000">
            <a:off x="4495301" y="1737841"/>
            <a:ext cx="1157445" cy="3209519"/>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PREPARE TO PLAY THE GAME – TEACHER COLLECTS LANGUAGE SAMPLE</a:t>
            </a:r>
            <a:endParaRPr lang="en-US" sz="2400" b="1" dirty="0">
              <a:solidFill>
                <a:schemeClr val="bg1"/>
              </a:solidFill>
            </a:endParaRPr>
          </a:p>
        </p:txBody>
      </p:sp>
      <p:pic>
        <p:nvPicPr>
          <p:cNvPr id="8" name="Picture 7" descr="icon_QUADS.png"/>
          <p:cNvPicPr/>
          <p:nvPr/>
        </p:nvPicPr>
        <p:blipFill>
          <a:blip r:embed="rId5">
            <a:extLst>
              <a:ext uri="{28A0092B-C50C-407E-A947-70E740481C1C}">
                <a14:useLocalDpi xmlns:a14="http://schemas.microsoft.com/office/drawing/2010/main" val="0"/>
              </a:ext>
            </a:extLst>
          </a:blip>
          <a:srcRect/>
          <a:stretch>
            <a:fillRect/>
          </a:stretch>
        </p:blipFill>
        <p:spPr bwMode="auto">
          <a:xfrm>
            <a:off x="230134" y="223132"/>
            <a:ext cx="1234139" cy="1078377"/>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3060095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1693" y="2590730"/>
            <a:ext cx="4563036" cy="3077766"/>
          </a:xfrm>
          <a:prstGeom prst="rect">
            <a:avLst/>
          </a:prstGeom>
          <a:noFill/>
        </p:spPr>
        <p:txBody>
          <a:bodyPr wrap="square" rtlCol="0">
            <a:spAutoFit/>
          </a:bodyPr>
          <a:lstStyle/>
          <a:p>
            <a:r>
              <a:rPr lang="en-US" sz="3200" dirty="0" smtClean="0"/>
              <a:t>PROMPT: </a:t>
            </a:r>
          </a:p>
          <a:p>
            <a:endParaRPr lang="en-US" sz="1000" dirty="0"/>
          </a:p>
          <a:p>
            <a:r>
              <a:rPr lang="en-US" sz="3600" dirty="0" smtClean="0"/>
              <a:t>What do you notice in the infographic? </a:t>
            </a:r>
          </a:p>
          <a:p>
            <a:endParaRPr lang="en-US" sz="800" dirty="0"/>
          </a:p>
          <a:p>
            <a:r>
              <a:rPr lang="en-US" sz="3600" dirty="0" smtClean="0"/>
              <a:t>Cite details to CLARIFY your ideas.</a:t>
            </a:r>
            <a:endParaRPr lang="en-US" sz="3600" dirty="0"/>
          </a:p>
        </p:txBody>
      </p:sp>
      <p:sp>
        <p:nvSpPr>
          <p:cNvPr id="4" name="TextBox 3"/>
          <p:cNvSpPr txBox="1"/>
          <p:nvPr/>
        </p:nvSpPr>
        <p:spPr>
          <a:xfrm>
            <a:off x="233082" y="282406"/>
            <a:ext cx="4661647" cy="2308324"/>
          </a:xfrm>
          <a:prstGeom prst="rect">
            <a:avLst/>
          </a:prstGeom>
          <a:noFill/>
        </p:spPr>
        <p:txBody>
          <a:bodyPr wrap="square" rtlCol="0">
            <a:spAutoFit/>
          </a:bodyPr>
          <a:lstStyle/>
          <a:p>
            <a:pPr algn="ctr"/>
            <a:r>
              <a:rPr lang="en-US" sz="3600" b="1" dirty="0" smtClean="0">
                <a:latin typeface="+mj-lt"/>
              </a:rPr>
              <a:t>CONSTRUCTIVE CONVERSATION GAME WITH VISUAL INFOGRAPHIC</a:t>
            </a:r>
            <a:endParaRPr lang="en-US" sz="3600" dirty="0">
              <a:latin typeface="+mj-lt"/>
            </a:endParaRPr>
          </a:p>
        </p:txBody>
      </p:sp>
      <p:pic>
        <p:nvPicPr>
          <p:cNvPr id="7" name="Picture 6" descr="/Users/mmed/Google Drive/SS2.0/Grade5/Gr5Resources (1)/Gr5InfographicStudent.pdf"/>
          <p:cNvPicPr/>
          <p:nvPr/>
        </p:nvPicPr>
        <p:blipFill>
          <a:blip r:embed="rId3">
            <a:extLst>
              <a:ext uri="{28A0092B-C50C-407E-A947-70E740481C1C}">
                <a14:useLocalDpi xmlns:a14="http://schemas.microsoft.com/office/drawing/2010/main" val="0"/>
              </a:ext>
            </a:extLst>
          </a:blip>
          <a:srcRect/>
          <a:stretch>
            <a:fillRect/>
          </a:stretch>
        </p:blipFill>
        <p:spPr bwMode="auto">
          <a:xfrm>
            <a:off x="6001463" y="264407"/>
            <a:ext cx="5805055" cy="6104930"/>
          </a:xfrm>
          <a:prstGeom prst="rect">
            <a:avLst/>
          </a:prstGeom>
          <a:noFill/>
          <a:ln w="38100">
            <a:solidFill>
              <a:schemeClr val="tx1"/>
            </a:solidFill>
          </a:ln>
        </p:spPr>
      </p:pic>
    </p:spTree>
    <p:extLst>
      <p:ext uri="{BB962C8B-B14F-4D97-AF65-F5344CB8AC3E}">
        <p14:creationId xmlns:p14="http://schemas.microsoft.com/office/powerpoint/2010/main" val="14054529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028" y="54070"/>
            <a:ext cx="7542314" cy="6284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a:t>
            </a:r>
            <a:r>
              <a:rPr lang="mr-IN" sz="2400" b="1" dirty="0" smtClean="0">
                <a:solidFill>
                  <a:schemeClr val="bg1"/>
                </a:solidFill>
              </a:rPr>
              <a:t>–</a:t>
            </a:r>
            <a:r>
              <a:rPr lang="en-US" sz="2400" b="1" dirty="0" smtClean="0">
                <a:solidFill>
                  <a:schemeClr val="bg1"/>
                </a:solidFill>
              </a:rPr>
              <a:t> CONSTRUCTIVE CONVERSATION SKILLS</a:t>
            </a:r>
            <a:endParaRPr lang="en-US" sz="2400" dirty="0">
              <a:solidFill>
                <a:schemeClr val="bg1"/>
              </a:solidFill>
            </a:endParaRPr>
          </a:p>
        </p:txBody>
      </p:sp>
      <p:sp>
        <p:nvSpPr>
          <p:cNvPr id="9" name="Content Placeholder 2"/>
          <p:cNvSpPr txBox="1">
            <a:spLocks/>
          </p:cNvSpPr>
          <p:nvPr/>
        </p:nvSpPr>
        <p:spPr>
          <a:xfrm>
            <a:off x="391844" y="718458"/>
            <a:ext cx="3766503" cy="4835574"/>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4"/>
            </a:pPr>
            <a:r>
              <a:rPr lang="en-US" sz="2400" b="1" dirty="0">
                <a:solidFill>
                  <a:schemeClr val="tx1"/>
                </a:solidFill>
                <a:latin typeface="Calibri" charset="0"/>
                <a:ea typeface="Calibri" charset="0"/>
                <a:cs typeface="Calibri" charset="0"/>
              </a:rPr>
              <a:t>At the signal, find Partner #1. </a:t>
            </a:r>
          </a:p>
          <a:p>
            <a:pPr marL="457200" indent="-457200">
              <a:buFont typeface="+mj-lt"/>
              <a:buAutoNum type="arabicPeriod" startAt="4"/>
            </a:pPr>
            <a:r>
              <a:rPr lang="en-US" sz="2400" b="1" dirty="0">
                <a:solidFill>
                  <a:schemeClr val="tx1"/>
                </a:solidFill>
                <a:latin typeface="Calibri" charset="0"/>
                <a:ea typeface="Calibri" charset="0"/>
                <a:cs typeface="Calibri" charset="0"/>
              </a:rPr>
              <a:t>With your partner </a:t>
            </a:r>
            <a:r>
              <a:rPr lang="en-US" sz="2400" b="1" i="1" dirty="0" smtClean="0">
                <a:solidFill>
                  <a:schemeClr val="tx1"/>
                </a:solidFill>
                <a:latin typeface="Calibri" charset="0"/>
                <a:ea typeface="Calibri" charset="0"/>
                <a:cs typeface="Calibri" charset="0"/>
              </a:rPr>
              <a:t>Give One</a:t>
            </a:r>
            <a:r>
              <a:rPr lang="en-US" sz="2400" b="1" dirty="0" smtClean="0">
                <a:solidFill>
                  <a:schemeClr val="tx1"/>
                </a:solidFill>
                <a:latin typeface="Calibri" charset="0"/>
                <a:ea typeface="Calibri" charset="0"/>
                <a:cs typeface="Calibri" charset="0"/>
              </a:rPr>
              <a:t> of your ideas </a:t>
            </a:r>
            <a:r>
              <a:rPr lang="en-US" sz="2400" b="1" dirty="0">
                <a:solidFill>
                  <a:schemeClr val="tx1"/>
                </a:solidFill>
                <a:latin typeface="Calibri" charset="0"/>
                <a:ea typeface="Calibri" charset="0"/>
                <a:cs typeface="Calibri" charset="0"/>
              </a:rPr>
              <a:t>and listen to </a:t>
            </a:r>
            <a:r>
              <a:rPr lang="en-US" sz="2400" b="1" i="1" dirty="0" smtClean="0">
                <a:solidFill>
                  <a:schemeClr val="tx1"/>
                </a:solidFill>
                <a:latin typeface="Calibri" charset="0"/>
                <a:ea typeface="Calibri" charset="0"/>
                <a:cs typeface="Calibri" charset="0"/>
              </a:rPr>
              <a:t>Get One </a:t>
            </a:r>
            <a:r>
              <a:rPr lang="en-US" sz="2400" b="1" dirty="0" smtClean="0">
                <a:solidFill>
                  <a:schemeClr val="tx1"/>
                </a:solidFill>
                <a:latin typeface="Calibri" charset="0"/>
                <a:ea typeface="Calibri" charset="0"/>
                <a:cs typeface="Calibri" charset="0"/>
              </a:rPr>
              <a:t>idea from your partner. </a:t>
            </a:r>
            <a:endParaRPr lang="en-US" sz="2400" b="1" dirty="0">
              <a:solidFill>
                <a:schemeClr val="tx1"/>
              </a:solidFill>
              <a:latin typeface="Calibri" charset="0"/>
              <a:ea typeface="Calibri" charset="0"/>
              <a:cs typeface="Calibri" charset="0"/>
            </a:endParaRPr>
          </a:p>
          <a:p>
            <a:pPr marL="342900" indent="-342900">
              <a:buFont typeface="+mj-lt"/>
              <a:buAutoNum type="arabicPeriod" startAt="4"/>
            </a:pPr>
            <a:r>
              <a:rPr lang="en-US" sz="2400" b="1" dirty="0">
                <a:solidFill>
                  <a:schemeClr val="tx1"/>
                </a:solidFill>
                <a:latin typeface="Calibri" charset="0"/>
                <a:ea typeface="Calibri" charset="0"/>
                <a:cs typeface="Calibri" charset="0"/>
              </a:rPr>
              <a:t>After you have both shared, write the new idea in the </a:t>
            </a:r>
            <a:r>
              <a:rPr lang="en-US" sz="2400" b="1" dirty="0" smtClean="0">
                <a:solidFill>
                  <a:schemeClr val="tx1"/>
                </a:solidFill>
                <a:latin typeface="Calibri" charset="0"/>
                <a:ea typeface="Calibri" charset="0"/>
                <a:cs typeface="Calibri" charset="0"/>
              </a:rPr>
              <a:t>“Your Ideas” </a:t>
            </a:r>
            <a:r>
              <a:rPr lang="en-US" sz="2400" b="1" dirty="0">
                <a:solidFill>
                  <a:schemeClr val="tx1"/>
                </a:solidFill>
                <a:latin typeface="Calibri" charset="0"/>
                <a:ea typeface="Calibri" charset="0"/>
                <a:cs typeface="Calibri" charset="0"/>
              </a:rPr>
              <a:t>column and write the initials of the person who gave the information. </a:t>
            </a:r>
          </a:p>
        </p:txBody>
      </p:sp>
      <p:sp>
        <p:nvSpPr>
          <p:cNvPr id="16" name="TextBox 15"/>
          <p:cNvSpPr txBox="1"/>
          <p:nvPr/>
        </p:nvSpPr>
        <p:spPr>
          <a:xfrm>
            <a:off x="8871855" y="145559"/>
            <a:ext cx="1562102" cy="400110"/>
          </a:xfrm>
          <a:prstGeom prst="rect">
            <a:avLst/>
          </a:prstGeom>
          <a:noFill/>
        </p:spPr>
        <p:txBody>
          <a:bodyPr wrap="square" rtlCol="0">
            <a:spAutoFit/>
          </a:bodyPr>
          <a:lstStyle/>
          <a:p>
            <a:r>
              <a:rPr lang="en-US" sz="2000" b="1" dirty="0" smtClean="0">
                <a:solidFill>
                  <a:srgbClr val="FF0000"/>
                </a:solidFill>
              </a:rPr>
              <a:t>THE SKILLS</a:t>
            </a:r>
            <a:endParaRPr lang="en-US" sz="2000" b="1" dirty="0">
              <a:solidFill>
                <a:srgbClr val="FF0000"/>
              </a:solidFill>
            </a:endParaRPr>
          </a:p>
        </p:txBody>
      </p:sp>
      <p:cxnSp>
        <p:nvCxnSpPr>
          <p:cNvPr id="10" name="Straight Arrow Connector 9"/>
          <p:cNvCxnSpPr/>
          <p:nvPr/>
        </p:nvCxnSpPr>
        <p:spPr>
          <a:xfrm>
            <a:off x="4820495" y="1701307"/>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044462" y="1701307"/>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96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dissolv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dissolve">
                                      <p:cBhvr>
                                        <p:cTn id="17" dur="500"/>
                                        <p:tgtEl>
                                          <p:spTgt spid="9">
                                            <p:txEl>
                                              <p:pRg st="1" end="1"/>
                                            </p:txEl>
                                          </p:spTgt>
                                        </p:tgtEl>
                                      </p:cBhvr>
                                    </p:animEffect>
                                  </p:childTnLst>
                                </p:cTn>
                              </p:par>
                              <p:par>
                                <p:cTn id="18" presetID="1" presetClass="entr" presetSubtype="0"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dissolve">
                                      <p:cBhvr>
                                        <p:cTn id="24" dur="500"/>
                                        <p:tgtEl>
                                          <p:spTgt spid="9">
                                            <p:txEl>
                                              <p:pRg st="2" end="2"/>
                                            </p:txEl>
                                          </p:spTgt>
                                        </p:tgtEl>
                                      </p:cBhvr>
                                    </p:animEffect>
                                  </p:childTnLst>
                                </p:cTn>
                              </p:par>
                              <p:par>
                                <p:cTn id="25" presetID="1" presetClass="entr" presetSubtype="0" fill="hold" nodeType="withEffect">
                                  <p:stCondLst>
                                    <p:cond delay="50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46178" y="1912944"/>
            <a:ext cx="6313492" cy="1384995"/>
          </a:xfrm>
          <a:prstGeom prst="rect">
            <a:avLst/>
          </a:prstGeom>
          <a:noFill/>
        </p:spPr>
        <p:txBody>
          <a:bodyPr wrap="square" rtlCol="0">
            <a:spAutoFit/>
          </a:bodyPr>
          <a:lstStyle/>
          <a:p>
            <a:r>
              <a:rPr lang="en-US" sz="2800" b="1" dirty="0" smtClean="0">
                <a:solidFill>
                  <a:schemeClr val="accent2"/>
                </a:solidFill>
              </a:rPr>
              <a:t>Listen attentively as two of your peers model how to have a Constructive Conversation</a:t>
            </a:r>
          </a:p>
        </p:txBody>
      </p:sp>
      <p:sp>
        <p:nvSpPr>
          <p:cNvPr id="6" name="TextBox 5"/>
          <p:cNvSpPr txBox="1"/>
          <p:nvPr/>
        </p:nvSpPr>
        <p:spPr>
          <a:xfrm>
            <a:off x="1375630" y="457639"/>
            <a:ext cx="6454589" cy="1077218"/>
          </a:xfrm>
          <a:prstGeom prst="rect">
            <a:avLst/>
          </a:prstGeom>
          <a:noFill/>
        </p:spPr>
        <p:txBody>
          <a:bodyPr wrap="square" rtlCol="0">
            <a:spAutoFit/>
          </a:bodyPr>
          <a:lstStyle/>
          <a:p>
            <a:r>
              <a:rPr lang="en-US" sz="3200" b="1" dirty="0" smtClean="0">
                <a:latin typeface="+mj-lt"/>
              </a:rPr>
              <a:t>CONSTRUCTIVE CONVERSATION FISHBOWL MODEL</a:t>
            </a:r>
            <a:endParaRPr lang="en-US" sz="32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42" y="6419093"/>
            <a:ext cx="822952" cy="438907"/>
          </a:xfrm>
          <a:prstGeom prst="rect">
            <a:avLst/>
          </a:prstGeom>
        </p:spPr>
      </p:pic>
      <p:sp>
        <p:nvSpPr>
          <p:cNvPr id="13" name="TextBox 12"/>
          <p:cNvSpPr txBox="1"/>
          <p:nvPr/>
        </p:nvSpPr>
        <p:spPr>
          <a:xfrm>
            <a:off x="7303380" y="874723"/>
            <a:ext cx="4580629" cy="1815882"/>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smtClean="0"/>
              <a:t>PROPMT: </a:t>
            </a:r>
          </a:p>
          <a:p>
            <a:pPr algn="ctr"/>
            <a:r>
              <a:rPr lang="en-US" sz="2800" dirty="0" smtClean="0">
                <a:solidFill>
                  <a:schemeClr val="tx1"/>
                </a:solidFill>
              </a:rPr>
              <a:t>What do you notice in the infographic? Cite details to CLARIFY your ideas.</a:t>
            </a:r>
            <a:endParaRPr lang="en-US" sz="28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96" y="490297"/>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979" y="961192"/>
            <a:ext cx="1005484" cy="536257"/>
          </a:xfrm>
          <a:prstGeom prst="rect">
            <a:avLst/>
          </a:prstGeom>
        </p:spPr>
      </p:pic>
      <p:sp>
        <p:nvSpPr>
          <p:cNvPr id="15" name="Rectangle 1"/>
          <p:cNvSpPr>
            <a:spLocks noChangeArrowheads="1"/>
          </p:cNvSpPr>
          <p:nvPr/>
        </p:nvSpPr>
        <p:spPr bwMode="auto">
          <a:xfrm>
            <a:off x="840610" y="3853965"/>
            <a:ext cx="545026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400" b="0" i="1" u="none" strike="noStrike" cap="none" normalizeH="0" baseline="0" dirty="0">
                <a:ln>
                  <a:noFill/>
                </a:ln>
                <a:solidFill>
                  <a:schemeClr val="tx1"/>
                </a:solidFill>
                <a:effectLst/>
                <a:latin typeface="Arial" charset="0"/>
              </a:rPr>
              <a:t>How </a:t>
            </a:r>
            <a:r>
              <a:rPr kumimoji="0" lang="en-US" altLang="en-US" sz="2400" b="0" i="1" u="none" strike="noStrike" cap="none" normalizeH="0" baseline="0" dirty="0" smtClean="0">
                <a:ln>
                  <a:noFill/>
                </a:ln>
                <a:solidFill>
                  <a:schemeClr val="tx1"/>
                </a:solidFill>
                <a:effectLst/>
                <a:latin typeface="Arial" charset="0"/>
              </a:rPr>
              <a:t>did they </a:t>
            </a:r>
            <a:r>
              <a:rPr kumimoji="0" lang="en-US" altLang="en-US" sz="2400" b="1" i="1" u="none" strike="noStrike" cap="none" normalizeH="0" baseline="0" dirty="0" smtClean="0">
                <a:ln>
                  <a:noFill/>
                </a:ln>
                <a:solidFill>
                  <a:schemeClr val="tx1"/>
                </a:solidFill>
                <a:effectLst/>
                <a:latin typeface="Arial" charset="0"/>
              </a:rPr>
              <a:t>CLARIFY</a:t>
            </a:r>
            <a:r>
              <a:rPr kumimoji="0" lang="en-US" altLang="en-US" sz="2400" b="0" i="1" u="none" strike="noStrike" cap="none" normalizeH="0" baseline="0" dirty="0" smtClean="0">
                <a:ln>
                  <a:noFill/>
                </a:ln>
                <a:solidFill>
                  <a:schemeClr val="tx1"/>
                </a:solidFill>
                <a:effectLst/>
                <a:latin typeface="Arial" charset="0"/>
              </a:rPr>
              <a:t> by </a:t>
            </a:r>
            <a:r>
              <a:rPr lang="en-US" altLang="en-US" sz="2400" i="1" dirty="0" smtClean="0">
                <a:latin typeface="Arial" charset="0"/>
              </a:rPr>
              <a:t>citing details?</a:t>
            </a:r>
            <a:endParaRPr kumimoji="0" lang="en-US" altLang="en-US" sz="2400" b="0" i="0" u="none" strike="noStrike" cap="none" normalizeH="0" baseline="0" dirty="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2400" b="0" i="0" u="none" strike="noStrike" cap="none" normalizeH="0" baseline="0" dirty="0" smtClean="0">
              <a:ln>
                <a:noFill/>
              </a:ln>
              <a:solidFill>
                <a:schemeClr val="tx1"/>
              </a:solidFill>
              <a:effectLst/>
              <a:latin typeface="Arial" charset="0"/>
            </a:endParaRPr>
          </a:p>
          <a:p>
            <a:pPr marL="342900" indent="-342900" eaLnBrk="0" fontAlgn="base" hangingPunct="0">
              <a:spcBef>
                <a:spcPct val="0"/>
              </a:spcBef>
              <a:spcAft>
                <a:spcPct val="0"/>
              </a:spcAft>
              <a:buFont typeface="Wingdings" charset="2"/>
              <a:buChar char="ü"/>
            </a:pPr>
            <a:r>
              <a:rPr lang="en-US" altLang="en-US" sz="2400" i="1" dirty="0" smtClean="0">
                <a:latin typeface="Arial" charset="0"/>
              </a:rPr>
              <a:t>What language did they use?</a:t>
            </a:r>
            <a:endParaRPr lang="en-US" altLang="en-US" sz="2400" dirty="0">
              <a:latin typeface="Arial"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6626" y="3238790"/>
            <a:ext cx="2212384" cy="2789379"/>
          </a:xfrm>
          <a:prstGeom prst="rect">
            <a:avLst/>
          </a:prstGeom>
        </p:spPr>
      </p:pic>
      <p:pic>
        <p:nvPicPr>
          <p:cNvPr id="18" name="Picture 17" descr="/Users/mmed/Google Drive/SS2.0/Grade5/Gr5Resources (1)/Gr5InfographicStudent.pdf"/>
          <p:cNvPicPr/>
          <p:nvPr/>
        </p:nvPicPr>
        <p:blipFill>
          <a:blip r:embed="rId6">
            <a:extLst>
              <a:ext uri="{28A0092B-C50C-407E-A947-70E740481C1C}">
                <a14:useLocalDpi xmlns:a14="http://schemas.microsoft.com/office/drawing/2010/main" val="0"/>
              </a:ext>
            </a:extLst>
          </a:blip>
          <a:srcRect/>
          <a:stretch>
            <a:fillRect/>
          </a:stretch>
        </p:blipFill>
        <p:spPr bwMode="auto">
          <a:xfrm>
            <a:off x="9593694" y="3323503"/>
            <a:ext cx="2290315" cy="2619951"/>
          </a:xfrm>
          <a:prstGeom prst="rect">
            <a:avLst/>
          </a:prstGeom>
          <a:noFill/>
          <a:ln w="38100">
            <a:solidFill>
              <a:schemeClr val="tx1"/>
            </a:solidFill>
          </a:ln>
        </p:spPr>
      </p:pic>
      <p:pic>
        <p:nvPicPr>
          <p:cNvPr id="17" name="Picture 16" descr="ListenIcon.png"/>
          <p:cNvPicPr/>
          <p:nvPr/>
        </p:nvPicPr>
        <p:blipFill>
          <a:blip r:embed="rId7">
            <a:extLst>
              <a:ext uri="{28A0092B-C50C-407E-A947-70E740481C1C}">
                <a14:useLocalDpi xmlns:a14="http://schemas.microsoft.com/office/drawing/2010/main" val="0"/>
              </a:ext>
            </a:extLst>
          </a:blip>
          <a:srcRect/>
          <a:stretch>
            <a:fillRect/>
          </a:stretch>
        </p:blipFill>
        <p:spPr bwMode="auto">
          <a:xfrm>
            <a:off x="335549" y="1927016"/>
            <a:ext cx="1010121" cy="1165459"/>
          </a:xfrm>
          <a:prstGeom prst="rect">
            <a:avLst/>
          </a:prstGeom>
          <a:noFill/>
          <a:ln>
            <a:noFill/>
          </a:ln>
        </p:spPr>
      </p:pic>
    </p:spTree>
    <p:extLst>
      <p:ext uri="{BB962C8B-B14F-4D97-AF65-F5344CB8AC3E}">
        <p14:creationId xmlns:p14="http://schemas.microsoft.com/office/powerpoint/2010/main" val="18236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blinds(horizontal)">
                                      <p:cBhvr>
                                        <p:cTn id="15" dur="500"/>
                                        <p:tgtEl>
                                          <p:spTgt spid="13">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blinds(horizontal)">
                                      <p:cBhvr>
                                        <p:cTn id="18" dur="500"/>
                                        <p:tgtEl>
                                          <p:spTgt spid="1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par>
                                <p:cTn id="24" presetID="9"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dissolve">
                                      <p:cBhvr>
                                        <p:cTn id="31" dur="500"/>
                                        <p:tgtEl>
                                          <p:spTgt spid="15">
                                            <p:txEl>
                                              <p:pRg st="0" end="0"/>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5">
                                            <p:txEl>
                                              <p:pRg st="2" end="2"/>
                                            </p:txEl>
                                          </p:spTgt>
                                        </p:tgtEl>
                                        <p:attrNameLst>
                                          <p:attrName>style.visibility</p:attrName>
                                        </p:attrNameLst>
                                      </p:cBhvr>
                                      <p:to>
                                        <p:strVal val="visible"/>
                                      </p:to>
                                    </p:set>
                                    <p:animEffect transition="in" filter="dissolve">
                                      <p:cBhvr>
                                        <p:cTn id="34"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9" y="1472954"/>
            <a:ext cx="9987242" cy="2891397"/>
          </a:xfrm>
        </p:spPr>
        <p:txBody>
          <a:bodyPr>
            <a:noAutofit/>
          </a:bodyPr>
          <a:lstStyle/>
          <a:p>
            <a:pPr marL="0" indent="0">
              <a:buNone/>
            </a:pPr>
            <a:r>
              <a:rPr lang="en-US" sz="2400" dirty="0">
                <a:solidFill>
                  <a:schemeClr val="tx1"/>
                </a:solidFill>
                <a:latin typeface="Calibri" charset="0"/>
                <a:ea typeface="Calibri" charset="0"/>
                <a:cs typeface="Calibri" charset="0"/>
              </a:rPr>
              <a:t>In this lesson, </a:t>
            </a:r>
            <a:r>
              <a:rPr lang="en-US" sz="2400" dirty="0" smtClean="0">
                <a:solidFill>
                  <a:schemeClr val="tx1"/>
                </a:solidFill>
                <a:latin typeface="Calibri" charset="0"/>
                <a:ea typeface="Calibri" charset="0"/>
                <a:cs typeface="Calibri" charset="0"/>
              </a:rPr>
              <a:t>we…</a:t>
            </a:r>
            <a:endParaRPr lang="en-US" sz="2400" dirty="0">
              <a:solidFill>
                <a:schemeClr val="tx1"/>
              </a:solidFill>
              <a:latin typeface="Calibri" charset="0"/>
              <a:ea typeface="Calibri" charset="0"/>
              <a:cs typeface="Calibri" charset="0"/>
            </a:endParaRPr>
          </a:p>
          <a:p>
            <a:pPr lvl="2">
              <a:buFont typeface="ZapfDingbatsITC" charset="0"/>
              <a:buChar char="✔︎"/>
            </a:pPr>
            <a:r>
              <a:rPr lang="en-US" sz="2400" dirty="0" smtClean="0">
                <a:solidFill>
                  <a:schemeClr val="tx1"/>
                </a:solidFill>
                <a:latin typeface="Calibri" charset="0"/>
                <a:ea typeface="Calibri" charset="0"/>
                <a:cs typeface="Calibri" charset="0"/>
              </a:rPr>
              <a:t>reviewed the Conversation Pattern</a:t>
            </a:r>
          </a:p>
          <a:p>
            <a:pPr lvl="2">
              <a:buFont typeface="ZapfDingbatsITC" charset="0"/>
              <a:buChar char="✔︎"/>
            </a:pPr>
            <a:r>
              <a:rPr lang="en-US" sz="2400" dirty="0" smtClean="0">
                <a:solidFill>
                  <a:schemeClr val="tx1"/>
                </a:solidFill>
                <a:latin typeface="Calibri" charset="0"/>
                <a:ea typeface="Calibri" charset="0"/>
                <a:cs typeface="Calibri" charset="0"/>
              </a:rPr>
              <a:t>listened to a Model and Non-Model for CREATE and CLARIFY</a:t>
            </a:r>
          </a:p>
          <a:p>
            <a:pPr lvl="2">
              <a:buFont typeface="ZapfDingbatsITC" charset="0"/>
              <a:buChar char="✔︎"/>
            </a:pPr>
            <a:r>
              <a:rPr lang="en-US" sz="2400" dirty="0" smtClean="0">
                <a:solidFill>
                  <a:schemeClr val="tx1"/>
                </a:solidFill>
                <a:latin typeface="Calibri" charset="0"/>
                <a:ea typeface="Calibri" charset="0"/>
                <a:cs typeface="Calibri" charset="0"/>
              </a:rPr>
              <a:t>practiced CREATE and CLARIFY with an infographic</a:t>
            </a:r>
          </a:p>
          <a:p>
            <a:pPr lvl="2">
              <a:buFont typeface="ZapfDingbatsITC" charset="0"/>
              <a:buChar char="✔︎"/>
            </a:pPr>
            <a:r>
              <a:rPr lang="en-US" sz="2400" dirty="0" smtClean="0">
                <a:solidFill>
                  <a:schemeClr val="tx1"/>
                </a:solidFill>
                <a:latin typeface="Calibri" charset="0"/>
                <a:ea typeface="Calibri" charset="0"/>
                <a:cs typeface="Calibri" charset="0"/>
              </a:rPr>
              <a:t>had a conversation with a partner and in a small group</a:t>
            </a:r>
            <a:endParaRPr lang="en-US" sz="800" dirty="0">
              <a:solidFill>
                <a:schemeClr val="tx1"/>
              </a:solidFill>
              <a:latin typeface="Calibri" charset="0"/>
              <a:ea typeface="Calibri" charset="0"/>
              <a:cs typeface="Calibri" charset="0"/>
            </a:endParaRPr>
          </a:p>
          <a:p>
            <a:r>
              <a:rPr lang="en-US" sz="2400" i="1" dirty="0" smtClean="0">
                <a:solidFill>
                  <a:schemeClr val="tx1"/>
                </a:solidFill>
              </a:rPr>
              <a:t>Think</a:t>
            </a:r>
            <a:r>
              <a:rPr lang="mr-IN" sz="2400" i="1" dirty="0" smtClean="0">
                <a:solidFill>
                  <a:schemeClr val="tx1"/>
                </a:solidFill>
              </a:rPr>
              <a:t>…</a:t>
            </a:r>
            <a:endParaRPr lang="en-US" sz="2400" i="1" dirty="0" smtClean="0">
              <a:solidFill>
                <a:schemeClr val="tx1"/>
              </a:solidFill>
            </a:endParaRPr>
          </a:p>
          <a:p>
            <a:pPr lvl="2"/>
            <a:r>
              <a:rPr lang="en-US" sz="2400" i="1" dirty="0" smtClean="0">
                <a:solidFill>
                  <a:schemeClr val="tx1"/>
                </a:solidFill>
              </a:rPr>
              <a:t>How </a:t>
            </a:r>
            <a:r>
              <a:rPr lang="en-US" sz="2400" i="1" dirty="0">
                <a:solidFill>
                  <a:schemeClr val="tx1"/>
                </a:solidFill>
              </a:rPr>
              <a:t>did we meet </a:t>
            </a:r>
            <a:r>
              <a:rPr lang="en-US" sz="2400" i="1" dirty="0" smtClean="0">
                <a:solidFill>
                  <a:schemeClr val="tx1"/>
                </a:solidFill>
              </a:rPr>
              <a:t>our lesson objectives? </a:t>
            </a:r>
            <a:endParaRPr lang="en-US" sz="2400" dirty="0">
              <a:solidFill>
                <a:schemeClr val="tx1"/>
              </a:solidFill>
            </a:endParaRPr>
          </a:p>
          <a:p>
            <a:pPr lvl="2"/>
            <a:r>
              <a:rPr lang="en-US" sz="2400" i="1" dirty="0" smtClean="0">
                <a:solidFill>
                  <a:schemeClr val="tx1"/>
                </a:solidFill>
              </a:rPr>
              <a:t>How did the Conversation Pattern help us to CLARIFY our ideas?</a:t>
            </a:r>
            <a:endParaRPr lang="en-US" sz="24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33" y="5223762"/>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56840"/>
            <a:ext cx="4115597" cy="1299662"/>
          </a:xfrm>
          <a:prstGeom prst="rect">
            <a:avLst/>
          </a:prstGeom>
        </p:spPr>
      </p:pic>
      <p:grpSp>
        <p:nvGrpSpPr>
          <p:cNvPr id="7" name="Group 6"/>
          <p:cNvGrpSpPr/>
          <p:nvPr/>
        </p:nvGrpSpPr>
        <p:grpSpPr>
          <a:xfrm>
            <a:off x="10304212" y="4386649"/>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362376" y="4826675"/>
            <a:ext cx="9142435"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342900" indent="-342900">
              <a:buFont typeface="Arial" charset="0"/>
              <a:buChar char="•"/>
            </a:pPr>
            <a:r>
              <a:rPr lang="en-US" sz="2400" i="1" dirty="0"/>
              <a:t>Identify one </a:t>
            </a:r>
            <a:r>
              <a:rPr lang="en-US" sz="2400" i="1" dirty="0" smtClean="0"/>
              <a:t>thing you did to meet today’s objective and one thing you want to improve.</a:t>
            </a:r>
            <a:endParaRPr lang="en-US" sz="2400" i="1" dirty="0"/>
          </a:p>
          <a:p>
            <a:pPr marL="342900"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33458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dissolv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dissolv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dissolve">
                                      <p:cBhvr>
                                        <p:cTn id="44" dur="500"/>
                                        <p:tgtEl>
                                          <p:spTgt spid="10">
                                            <p:txEl>
                                              <p:pRg st="0" end="0"/>
                                            </p:txEl>
                                          </p:spTgt>
                                        </p:tgtEl>
                                      </p:cBhvr>
                                    </p:animEffect>
                                  </p:childTnLst>
                                </p:cTn>
                              </p:par>
                              <p:par>
                                <p:cTn id="45" presetID="9"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dissolv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0">
                                            <p:txEl>
                                              <p:pRg st="1" end="1"/>
                                            </p:txEl>
                                          </p:spTgt>
                                        </p:tgtEl>
                                        <p:attrNameLst>
                                          <p:attrName>style.visibility</p:attrName>
                                        </p:attrNameLst>
                                      </p:cBhvr>
                                      <p:to>
                                        <p:strVal val="visible"/>
                                      </p:to>
                                    </p:set>
                                    <p:animEffect transition="in" filter="dissolve">
                                      <p:cBhvr>
                                        <p:cTn id="52" dur="500"/>
                                        <p:tgtEl>
                                          <p:spTgt spid="10">
                                            <p:txEl>
                                              <p:pRg st="1" end="1"/>
                                            </p:txEl>
                                          </p:spTgt>
                                        </p:tgtEl>
                                      </p:cBhvr>
                                    </p:animEffect>
                                  </p:childTnLst>
                                </p:cTn>
                              </p:par>
                              <p:par>
                                <p:cTn id="53" presetID="9" presetClass="entr" presetSubtype="0" fill="hold" nodeType="withEffect">
                                  <p:stCondLst>
                                    <p:cond delay="0"/>
                                  </p:stCondLst>
                                  <p:childTnLst>
                                    <p:set>
                                      <p:cBhvr>
                                        <p:cTn id="54" dur="1" fill="hold">
                                          <p:stCondLst>
                                            <p:cond delay="0"/>
                                          </p:stCondLst>
                                        </p:cTn>
                                        <p:tgtEl>
                                          <p:spTgt spid="10">
                                            <p:txEl>
                                              <p:pRg st="2" end="2"/>
                                            </p:txEl>
                                          </p:spTgt>
                                        </p:tgtEl>
                                        <p:attrNameLst>
                                          <p:attrName>style.visibility</p:attrName>
                                        </p:attrNameLst>
                                      </p:cBhvr>
                                      <p:to>
                                        <p:strVal val="visible"/>
                                      </p:to>
                                    </p:set>
                                    <p:animEffect transition="in" filter="dissolve">
                                      <p:cBhvr>
                                        <p:cTn id="5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458" y="1"/>
            <a:ext cx="6813518" cy="6284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2" name="Straight Arrow Connector 11"/>
          <p:cNvCxnSpPr/>
          <p:nvPr/>
        </p:nvCxnSpPr>
        <p:spPr>
          <a:xfrm>
            <a:off x="4906130" y="3200940"/>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063316" y="3277469"/>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366344" y="2413070"/>
            <a:ext cx="4378737" cy="1440469"/>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7"/>
            </a:pPr>
            <a:r>
              <a:rPr lang="en-US" sz="2800" b="1" dirty="0" smtClean="0">
                <a:solidFill>
                  <a:schemeClr val="tx1"/>
                </a:solidFill>
                <a:latin typeface="Calibri" charset="0"/>
                <a:ea typeface="Calibri" charset="0"/>
                <a:cs typeface="Calibri" charset="0"/>
              </a:rPr>
              <a:t>At the signal, find Partner #2. Follow steps 5-6 with this partner. </a:t>
            </a:r>
          </a:p>
        </p:txBody>
      </p:sp>
      <p:sp>
        <p:nvSpPr>
          <p:cNvPr id="8" name="Content Placeholder 2"/>
          <p:cNvSpPr txBox="1">
            <a:spLocks/>
          </p:cNvSpPr>
          <p:nvPr/>
        </p:nvSpPr>
        <p:spPr>
          <a:xfrm>
            <a:off x="359355" y="3992329"/>
            <a:ext cx="4378737" cy="1528068"/>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8"/>
            </a:pPr>
            <a:r>
              <a:rPr lang="en-US" sz="2800" b="1" dirty="0" smtClean="0">
                <a:solidFill>
                  <a:schemeClr val="tx1"/>
                </a:solidFill>
                <a:latin typeface="Calibri" charset="0"/>
                <a:ea typeface="Calibri" charset="0"/>
                <a:cs typeface="Calibri" charset="0"/>
              </a:rPr>
              <a:t>At the signal, find Partner #3. Follow steps 5-6 with this partner. </a:t>
            </a:r>
          </a:p>
        </p:txBody>
      </p:sp>
      <p:cxnSp>
        <p:nvCxnSpPr>
          <p:cNvPr id="10" name="Straight Arrow Connector 9"/>
          <p:cNvCxnSpPr/>
          <p:nvPr/>
        </p:nvCxnSpPr>
        <p:spPr>
          <a:xfrm>
            <a:off x="4821288" y="4756363"/>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138730" y="4762731"/>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67802" y="129230"/>
            <a:ext cx="1562102" cy="400110"/>
          </a:xfrm>
          <a:prstGeom prst="rect">
            <a:avLst/>
          </a:prstGeom>
          <a:noFill/>
        </p:spPr>
        <p:txBody>
          <a:bodyPr wrap="square" rtlCol="0">
            <a:spAutoFit/>
          </a:bodyPr>
          <a:lstStyle/>
          <a:p>
            <a:r>
              <a:rPr lang="en-US" sz="2000" b="1" dirty="0" smtClean="0">
                <a:solidFill>
                  <a:srgbClr val="FF0000"/>
                </a:solidFill>
              </a:rPr>
              <a:t>THE SKILLS</a:t>
            </a:r>
            <a:endParaRPr lang="en-US" sz="2000" b="1" dirty="0">
              <a:solidFill>
                <a:srgbClr val="FF0000"/>
              </a:solidFill>
            </a:endParaRPr>
          </a:p>
        </p:txBody>
      </p:sp>
      <p:sp>
        <p:nvSpPr>
          <p:cNvPr id="15" name="TextBox 14"/>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 CONSTRUCTIVE CONVERSATION SKILLS</a:t>
            </a:r>
            <a:endParaRPr lang="en-US" sz="2400" dirty="0">
              <a:solidFill>
                <a:schemeClr val="bg1"/>
              </a:solidFill>
            </a:endParaRPr>
          </a:p>
        </p:txBody>
      </p:sp>
    </p:spTree>
    <p:extLst>
      <p:ext uri="{BB962C8B-B14F-4D97-AF65-F5344CB8AC3E}">
        <p14:creationId xmlns:p14="http://schemas.microsoft.com/office/powerpoint/2010/main" val="27280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1" presetClass="entr" presetSubtype="0"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1" presetClass="entr" presetSubtype="0" fill="hold" nodeType="withEffect">
                                  <p:stCondLst>
                                    <p:cond delay="50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50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3879" y="1746742"/>
            <a:ext cx="3017304" cy="2246769"/>
          </a:xfrm>
          <a:prstGeom prst="rect">
            <a:avLst/>
          </a:prstGeom>
          <a:noFill/>
        </p:spPr>
        <p:txBody>
          <a:bodyPr wrap="square" rtlCol="0">
            <a:spAutoFit/>
          </a:bodyPr>
          <a:lstStyle/>
          <a:p>
            <a:pPr marL="285750" indent="-285750">
              <a:buFont typeface="Arial" charset="0"/>
              <a:buChar char="•"/>
            </a:pPr>
            <a:endParaRPr lang="en-US" sz="800" dirty="0" smtClean="0"/>
          </a:p>
          <a:p>
            <a:pPr marL="285750" indent="-285750">
              <a:buFont typeface="Arial" charset="0"/>
              <a:buChar char="•"/>
            </a:pPr>
            <a:r>
              <a:rPr lang="en-US" sz="2400" dirty="0" smtClean="0"/>
              <a:t>Form groups of four</a:t>
            </a:r>
          </a:p>
          <a:p>
            <a:pPr marL="285750" indent="-285750">
              <a:buFont typeface="Arial" charset="0"/>
              <a:buChar char="•"/>
            </a:pPr>
            <a:endParaRPr lang="en-US" sz="1200" dirty="0" smtClean="0"/>
          </a:p>
          <a:p>
            <a:pPr marL="285750" indent="-285750">
              <a:buFont typeface="Arial" charset="0"/>
              <a:buChar char="•"/>
            </a:pPr>
            <a:r>
              <a:rPr lang="en-US" sz="2400" dirty="0" smtClean="0"/>
              <a:t>Each of you needs two cards for CREATE, CLARIFY, &amp; FORTIFY</a:t>
            </a:r>
          </a:p>
        </p:txBody>
      </p:sp>
      <p:sp>
        <p:nvSpPr>
          <p:cNvPr id="6" name="TextBox 5"/>
          <p:cNvSpPr txBox="1"/>
          <p:nvPr/>
        </p:nvSpPr>
        <p:spPr>
          <a:xfrm>
            <a:off x="1476000" y="359285"/>
            <a:ext cx="6454589" cy="1077218"/>
          </a:xfrm>
          <a:prstGeom prst="rect">
            <a:avLst/>
          </a:prstGeom>
          <a:noFill/>
        </p:spPr>
        <p:txBody>
          <a:bodyPr wrap="square" rtlCol="0">
            <a:spAutoFit/>
          </a:bodyPr>
          <a:lstStyle/>
          <a:p>
            <a:r>
              <a:rPr lang="en-US" sz="3200" b="1" dirty="0" smtClean="0">
                <a:latin typeface="+mj-lt"/>
              </a:rPr>
              <a:t>CONSTRUCTIVE CONVERSATION GAME WITH VISUAL TEXT </a:t>
            </a:r>
            <a:endParaRPr lang="en-US" sz="3200" b="1" dirty="0">
              <a:latin typeface="+mj-lt"/>
            </a:endParaRPr>
          </a:p>
        </p:txBody>
      </p:sp>
      <p:sp>
        <p:nvSpPr>
          <p:cNvPr id="9" name="TextBox 8"/>
          <p:cNvSpPr txBox="1"/>
          <p:nvPr/>
        </p:nvSpPr>
        <p:spPr>
          <a:xfrm>
            <a:off x="49640" y="6396335"/>
            <a:ext cx="11299678" cy="461665"/>
          </a:xfrm>
          <a:prstGeom prst="rect">
            <a:avLst/>
          </a:prstGeom>
          <a:noFill/>
        </p:spPr>
        <p:txBody>
          <a:bodyPr wrap="square" rtlCol="0">
            <a:spAutoFit/>
          </a:bodyPr>
          <a:lstStyle/>
          <a:p>
            <a:r>
              <a:rPr lang="en-US" sz="2400" b="1" dirty="0" smtClean="0">
                <a:solidFill>
                  <a:schemeClr val="bg1"/>
                </a:solidFill>
              </a:rPr>
              <a:t>PREPARE TO PLAY THE GAME – TEACHER COLLECTS LANGUAGE SAMPLE          SPF 1.0</a:t>
            </a:r>
            <a:endParaRPr lang="en-US" sz="24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7320" y="2552190"/>
            <a:ext cx="1643363" cy="13238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8" descr="Screen Shot 2016-03-16 at 2.53.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7646" y="3256681"/>
            <a:ext cx="2138944" cy="2791940"/>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1488" y="3256681"/>
            <a:ext cx="2229863" cy="2771488"/>
          </a:xfrm>
          <a:prstGeom prst="rect">
            <a:avLst/>
          </a:prstGeom>
          <a:ln w="12700">
            <a:solidFill>
              <a:schemeClr val="tx1"/>
            </a:solidFill>
          </a:ln>
        </p:spPr>
      </p:pic>
      <p:sp>
        <p:nvSpPr>
          <p:cNvPr id="13" name="TextBox 12"/>
          <p:cNvSpPr txBox="1"/>
          <p:nvPr/>
        </p:nvSpPr>
        <p:spPr>
          <a:xfrm>
            <a:off x="7303380" y="874723"/>
            <a:ext cx="4580629" cy="224676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smtClean="0"/>
              <a:t>PROPMT: </a:t>
            </a:r>
          </a:p>
          <a:p>
            <a:pPr algn="ctr"/>
            <a:r>
              <a:rPr lang="en-US" sz="2800" dirty="0" smtClean="0">
                <a:solidFill>
                  <a:schemeClr val="tx1"/>
                </a:solidFill>
              </a:rPr>
              <a:t>What </a:t>
            </a:r>
            <a:r>
              <a:rPr lang="en-US" sz="2800" dirty="0">
                <a:solidFill>
                  <a:schemeClr val="tx1"/>
                </a:solidFill>
              </a:rPr>
              <a:t>do you know about Constructive Conversations? What do they look like and sound like? </a:t>
            </a:r>
            <a:endParaRPr lang="en-US" sz="2800" dirty="0"/>
          </a:p>
        </p:txBody>
      </p:sp>
      <p:sp>
        <p:nvSpPr>
          <p:cNvPr id="3" name="Rectangle 2"/>
          <p:cNvSpPr/>
          <p:nvPr/>
        </p:nvSpPr>
        <p:spPr>
          <a:xfrm>
            <a:off x="411695" y="4082595"/>
            <a:ext cx="7030595" cy="1754326"/>
          </a:xfrm>
          <a:prstGeom prst="rect">
            <a:avLst/>
          </a:prstGeom>
        </p:spPr>
        <p:txBody>
          <a:bodyPr wrap="square">
            <a:spAutoFit/>
          </a:bodyPr>
          <a:lstStyle/>
          <a:p>
            <a:pPr marL="285750" indent="-285750">
              <a:buFont typeface="Arial" charset="0"/>
              <a:buChar char="•"/>
            </a:pPr>
            <a:r>
              <a:rPr lang="en-US" sz="2400" dirty="0"/>
              <a:t>Take turns sharing in round robin fashion until all cards have been played</a:t>
            </a:r>
          </a:p>
          <a:p>
            <a:pPr marL="285750" indent="-285750">
              <a:buFont typeface="Arial" charset="0"/>
              <a:buChar char="•"/>
            </a:pPr>
            <a:endParaRPr lang="en-US" sz="1200" dirty="0"/>
          </a:p>
          <a:p>
            <a:pPr marL="285750" indent="-285750">
              <a:buFont typeface="Arial" charset="0"/>
              <a:buChar char="•"/>
            </a:pPr>
            <a:r>
              <a:rPr lang="en-US" sz="2400" dirty="0"/>
              <a:t>Remember to use the </a:t>
            </a:r>
            <a:r>
              <a:rPr lang="en-US" sz="2400" b="1" u="sng" dirty="0"/>
              <a:t>Constructive Conversation Norms</a:t>
            </a:r>
            <a:r>
              <a:rPr lang="en-US" sz="2400" dirty="0"/>
              <a:t> and </a:t>
            </a:r>
            <a:r>
              <a:rPr lang="en-US" sz="2400" b="1" u="sng" dirty="0"/>
              <a:t>Skills</a:t>
            </a:r>
            <a:r>
              <a:rPr lang="en-US" sz="2400" dirty="0"/>
              <a:t> as you play the </a:t>
            </a:r>
            <a:r>
              <a:rPr lang="en-US" sz="2400" dirty="0" smtClean="0"/>
              <a:t>game </a:t>
            </a:r>
            <a:endParaRPr lang="en-US" sz="2400"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3488" y="6331019"/>
            <a:ext cx="508000" cy="508000"/>
          </a:xfrm>
          <a:prstGeom prst="rect">
            <a:avLst/>
          </a:prstGeom>
        </p:spPr>
      </p:pic>
      <p:pic>
        <p:nvPicPr>
          <p:cNvPr id="12" name="Picture 11" descr="icon_QUADS.png"/>
          <p:cNvPicPr/>
          <p:nvPr/>
        </p:nvPicPr>
        <p:blipFill>
          <a:blip r:embed="rId7">
            <a:extLst>
              <a:ext uri="{28A0092B-C50C-407E-A947-70E740481C1C}">
                <a14:useLocalDpi xmlns:a14="http://schemas.microsoft.com/office/drawing/2010/main" val="0"/>
              </a:ext>
            </a:extLst>
          </a:blip>
          <a:srcRect/>
          <a:stretch>
            <a:fillRect/>
          </a:stretch>
        </p:blipFill>
        <p:spPr bwMode="auto">
          <a:xfrm>
            <a:off x="297742" y="326627"/>
            <a:ext cx="1178258" cy="1208415"/>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026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dissolv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ssolv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dissolve">
                                      <p:cBhvr>
                                        <p:cTn id="30" dur="500"/>
                                        <p:tgtEl>
                                          <p:spTgt spid="13">
                                            <p:txEl>
                                              <p:pRg st="0" end="0"/>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dissolve">
                                      <p:cBhvr>
                                        <p:cTn id="33" dur="500"/>
                                        <p:tgtEl>
                                          <p:spTgt spid="13">
                                            <p:txEl>
                                              <p:pRg st="1" end="1"/>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cTn>
                              </p:par>
                              <p:par>
                                <p:cTn id="37" presetID="9"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5630" y="1875536"/>
            <a:ext cx="6313492" cy="1384995"/>
          </a:xfrm>
          <a:prstGeom prst="rect">
            <a:avLst/>
          </a:prstGeom>
          <a:noFill/>
        </p:spPr>
        <p:txBody>
          <a:bodyPr wrap="square" rtlCol="0">
            <a:spAutoFit/>
          </a:bodyPr>
          <a:lstStyle/>
          <a:p>
            <a:r>
              <a:rPr lang="en-US" sz="2800" b="1" dirty="0" smtClean="0">
                <a:solidFill>
                  <a:schemeClr val="accent2"/>
                </a:solidFill>
              </a:rPr>
              <a:t>Listen attentively as two of your peers model how to have a Constructive Conversation</a:t>
            </a:r>
          </a:p>
        </p:txBody>
      </p:sp>
      <p:sp>
        <p:nvSpPr>
          <p:cNvPr id="6" name="TextBox 5"/>
          <p:cNvSpPr txBox="1"/>
          <p:nvPr/>
        </p:nvSpPr>
        <p:spPr>
          <a:xfrm>
            <a:off x="1375630" y="457639"/>
            <a:ext cx="6454589" cy="1077218"/>
          </a:xfrm>
          <a:prstGeom prst="rect">
            <a:avLst/>
          </a:prstGeom>
          <a:noFill/>
        </p:spPr>
        <p:txBody>
          <a:bodyPr wrap="square" rtlCol="0">
            <a:spAutoFit/>
          </a:bodyPr>
          <a:lstStyle/>
          <a:p>
            <a:r>
              <a:rPr lang="en-US" sz="3200" b="1" dirty="0" smtClean="0">
                <a:latin typeface="+mj-lt"/>
              </a:rPr>
              <a:t>CONSTRUCTIVE CONVERSATION FISHBOWL MODEL</a:t>
            </a:r>
            <a:endParaRPr lang="en-US" sz="3200" b="1" dirty="0">
              <a:latin typeface="+mj-lt"/>
            </a:endParaRPr>
          </a:p>
        </p:txBody>
      </p:sp>
      <p:sp>
        <p:nvSpPr>
          <p:cNvPr id="9" name="TextBox 8"/>
          <p:cNvSpPr txBox="1"/>
          <p:nvPr/>
        </p:nvSpPr>
        <p:spPr>
          <a:xfrm>
            <a:off x="49640" y="6396335"/>
            <a:ext cx="12142360"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646" y="3256681"/>
            <a:ext cx="2138944" cy="2791940"/>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1488" y="3256681"/>
            <a:ext cx="2229863" cy="2771488"/>
          </a:xfrm>
          <a:prstGeom prst="rect">
            <a:avLst/>
          </a:prstGeom>
          <a:ln w="12700">
            <a:solidFill>
              <a:schemeClr val="tx1"/>
            </a:solid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348" y="6396335"/>
            <a:ext cx="822952" cy="438907"/>
          </a:xfrm>
          <a:prstGeom prst="rect">
            <a:avLst/>
          </a:prstGeom>
        </p:spPr>
      </p:pic>
      <p:sp>
        <p:nvSpPr>
          <p:cNvPr id="13" name="TextBox 12"/>
          <p:cNvSpPr txBox="1"/>
          <p:nvPr/>
        </p:nvSpPr>
        <p:spPr>
          <a:xfrm>
            <a:off x="7303380" y="874723"/>
            <a:ext cx="4580629" cy="224676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smtClean="0"/>
              <a:t>PROPMT: </a:t>
            </a:r>
          </a:p>
          <a:p>
            <a:pPr algn="ctr"/>
            <a:r>
              <a:rPr lang="en-US" sz="2800" dirty="0" smtClean="0">
                <a:solidFill>
                  <a:schemeClr val="tx1"/>
                </a:solidFill>
              </a:rPr>
              <a:t>What </a:t>
            </a:r>
            <a:r>
              <a:rPr lang="en-US" sz="2800" dirty="0">
                <a:solidFill>
                  <a:schemeClr val="tx1"/>
                </a:solidFill>
              </a:rPr>
              <a:t>do you know about Constructive Conversations? What do they look like and sound like? </a:t>
            </a:r>
            <a:endParaRPr lang="en-US" sz="2800" dirty="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696" y="490297"/>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8979" y="961192"/>
            <a:ext cx="1005484" cy="536257"/>
          </a:xfrm>
          <a:prstGeom prst="rect">
            <a:avLst/>
          </a:prstGeom>
        </p:spPr>
      </p:pic>
      <p:sp>
        <p:nvSpPr>
          <p:cNvPr id="15" name="Rectangle 1"/>
          <p:cNvSpPr>
            <a:spLocks noChangeArrowheads="1"/>
          </p:cNvSpPr>
          <p:nvPr/>
        </p:nvSpPr>
        <p:spPr bwMode="auto">
          <a:xfrm>
            <a:off x="840610" y="3484633"/>
            <a:ext cx="545026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400" b="0" i="1" u="none" strike="noStrike" cap="none" normalizeH="0" baseline="0" dirty="0">
                <a:ln>
                  <a:noFill/>
                </a:ln>
                <a:solidFill>
                  <a:schemeClr val="tx1"/>
                </a:solidFill>
                <a:effectLst/>
                <a:latin typeface="Arial" charset="0"/>
              </a:rPr>
              <a:t>How </a:t>
            </a:r>
            <a:r>
              <a:rPr kumimoji="0" lang="en-US" altLang="en-US" sz="2400" b="0" i="1" u="none" strike="noStrike" cap="none" normalizeH="0" baseline="0" dirty="0" smtClean="0">
                <a:ln>
                  <a:noFill/>
                </a:ln>
                <a:solidFill>
                  <a:schemeClr val="tx1"/>
                </a:solidFill>
                <a:effectLst/>
                <a:latin typeface="Arial" charset="0"/>
              </a:rPr>
              <a:t>did they demonstrate </a:t>
            </a:r>
            <a:r>
              <a:rPr kumimoji="0" lang="en-US" altLang="en-US" sz="2400" b="0" i="1" u="none" strike="noStrike" cap="none" normalizeH="0" baseline="0" dirty="0">
                <a:ln>
                  <a:noFill/>
                </a:ln>
                <a:solidFill>
                  <a:schemeClr val="tx1"/>
                </a:solidFill>
                <a:effectLst/>
                <a:latin typeface="Arial" charset="0"/>
              </a:rPr>
              <a:t>the use of the Conversation </a:t>
            </a:r>
            <a:r>
              <a:rPr kumimoji="0" lang="en-US" altLang="en-US" sz="2400" b="0" i="1" u="none" strike="noStrike" cap="none" normalizeH="0" baseline="0" dirty="0" smtClean="0">
                <a:ln>
                  <a:noFill/>
                </a:ln>
                <a:solidFill>
                  <a:schemeClr val="tx1"/>
                </a:solidFill>
                <a:effectLst/>
                <a:latin typeface="Arial" charset="0"/>
              </a:rPr>
              <a:t>Norms?</a:t>
            </a:r>
            <a:r>
              <a:rPr kumimoji="0" lang="en-US" altLang="en-US" sz="2400" b="0" i="0" u="none" strike="noStrike" cap="none" normalizeH="0" baseline="0" dirty="0" smtClean="0">
                <a:ln>
                  <a:noFill/>
                </a:ln>
                <a:solidFill>
                  <a:schemeClr val="tx1"/>
                </a:solidFill>
                <a:effectLst/>
                <a:latin typeface="Arial" charset="0"/>
              </a:rPr>
              <a:t> </a:t>
            </a: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2400" b="0" i="0" u="none" strike="noStrike" cap="none" normalizeH="0" baseline="0" dirty="0" smtClean="0">
              <a:ln>
                <a:noFill/>
              </a:ln>
              <a:solidFill>
                <a:schemeClr val="tx1"/>
              </a:solidFill>
              <a:effectLst/>
              <a:latin typeface="Arial" charset="0"/>
            </a:endParaRPr>
          </a:p>
          <a:p>
            <a:pPr marL="342900" indent="-342900" eaLnBrk="0" fontAlgn="base" hangingPunct="0">
              <a:spcBef>
                <a:spcPct val="0"/>
              </a:spcBef>
              <a:spcAft>
                <a:spcPct val="0"/>
              </a:spcAft>
              <a:buFont typeface="Wingdings" charset="2"/>
              <a:buChar char="ü"/>
            </a:pPr>
            <a:r>
              <a:rPr lang="en-US" altLang="en-US" sz="2400" i="1" dirty="0">
                <a:latin typeface="Arial" charset="0"/>
              </a:rPr>
              <a:t>How </a:t>
            </a:r>
            <a:r>
              <a:rPr lang="en-US" altLang="en-US" sz="2400" i="1" dirty="0" smtClean="0">
                <a:latin typeface="Arial" charset="0"/>
              </a:rPr>
              <a:t>did </a:t>
            </a:r>
            <a:r>
              <a:rPr lang="en-US" altLang="en-US" sz="2400" i="1" dirty="0">
                <a:latin typeface="Arial" charset="0"/>
              </a:rPr>
              <a:t>they demonstrate the use of the </a:t>
            </a:r>
            <a:r>
              <a:rPr lang="en-US" altLang="en-US" sz="2400" i="1" dirty="0" smtClean="0">
                <a:latin typeface="Arial" charset="0"/>
              </a:rPr>
              <a:t>Constructive Conversation </a:t>
            </a:r>
            <a:r>
              <a:rPr lang="en-US" altLang="en-US" sz="2400" i="1" dirty="0">
                <a:latin typeface="Arial" charset="0"/>
              </a:rPr>
              <a:t>Skills?</a:t>
            </a:r>
            <a:r>
              <a:rPr lang="en-US" altLang="en-US" sz="2400" dirty="0">
                <a:latin typeface="Arial" charset="0"/>
              </a:rPr>
              <a:t> </a:t>
            </a:r>
          </a:p>
        </p:txBody>
      </p:sp>
      <p:pic>
        <p:nvPicPr>
          <p:cNvPr id="16" name="Picture 15" descr="ListenIcon.png"/>
          <p:cNvPicPr/>
          <p:nvPr/>
        </p:nvPicPr>
        <p:blipFill>
          <a:blip r:embed="rId7">
            <a:extLst>
              <a:ext uri="{28A0092B-C50C-407E-A947-70E740481C1C}">
                <a14:useLocalDpi xmlns:a14="http://schemas.microsoft.com/office/drawing/2010/main" val="0"/>
              </a:ext>
            </a:extLst>
          </a:blip>
          <a:srcRect/>
          <a:stretch>
            <a:fillRect/>
          </a:stretch>
        </p:blipFill>
        <p:spPr bwMode="auto">
          <a:xfrm>
            <a:off x="335549" y="1920558"/>
            <a:ext cx="1010121" cy="1165459"/>
          </a:xfrm>
          <a:prstGeom prst="rect">
            <a:avLst/>
          </a:prstGeom>
          <a:noFill/>
          <a:ln>
            <a:noFill/>
          </a:ln>
        </p:spPr>
      </p:pic>
    </p:spTree>
    <p:extLst>
      <p:ext uri="{BB962C8B-B14F-4D97-AF65-F5344CB8AC3E}">
        <p14:creationId xmlns:p14="http://schemas.microsoft.com/office/powerpoint/2010/main" val="18651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dissolve">
                                      <p:cBhvr>
                                        <p:cTn id="15" dur="500"/>
                                        <p:tgtEl>
                                          <p:spTgt spid="13">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dissolve">
                                      <p:cBhvr>
                                        <p:cTn id="18" dur="500"/>
                                        <p:tgtEl>
                                          <p:spTgt spid="13">
                                            <p:txEl>
                                              <p:pRg st="1" end="1"/>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dissolve">
                                      <p:cBhvr>
                                        <p:cTn id="29" dur="500"/>
                                        <p:tgtEl>
                                          <p:spTgt spid="15">
                                            <p:txEl>
                                              <p:pRg st="0" end="0"/>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15">
                                            <p:txEl>
                                              <p:pRg st="2" end="2"/>
                                            </p:txEl>
                                          </p:spTgt>
                                        </p:tgtEl>
                                        <p:attrNameLst>
                                          <p:attrName>style.visibility</p:attrName>
                                        </p:attrNameLst>
                                      </p:cBhvr>
                                      <p:to>
                                        <p:strVal val="visible"/>
                                      </p:to>
                                    </p:set>
                                    <p:animEffect transition="in" filter="dissolve">
                                      <p:cBhvr>
                                        <p:cTn id="3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9" y="1687835"/>
            <a:ext cx="9987242" cy="2891397"/>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shared what we know about Constructive Conversations</a:t>
            </a:r>
          </a:p>
          <a:p>
            <a:pPr lvl="2">
              <a:buFont typeface="ZapfDingbatsITC" charset="0"/>
              <a:buChar char="✔︎"/>
            </a:pPr>
            <a:r>
              <a:rPr lang="en-US" sz="2400" dirty="0" smtClean="0">
                <a:latin typeface="Calibri" charset="0"/>
                <a:ea typeface="Calibri" charset="0"/>
                <a:cs typeface="Calibri" charset="0"/>
              </a:rPr>
              <a:t>had a conversation with a partner and a small group</a:t>
            </a:r>
            <a:endParaRPr lang="en-US" sz="800"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a:t>
            </a:r>
            <a:r>
              <a:rPr lang="en-US" sz="2400" i="1" dirty="0"/>
              <a:t>did we meet our objectives in this lesson? </a:t>
            </a:r>
            <a:endParaRPr lang="en-US" sz="2400" dirty="0"/>
          </a:p>
          <a:p>
            <a:pPr lvl="2"/>
            <a:r>
              <a:rPr lang="en-US" sz="2400" i="1" dirty="0"/>
              <a:t>How did the Norms and Skills help us to have a Constructive Conversation</a:t>
            </a:r>
            <a:r>
              <a:rPr lang="en-US" sz="2400" i="1" dirty="0" smtClean="0"/>
              <a:t>?</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68" y="4386650"/>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304212" y="4386649"/>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524212" y="4364176"/>
            <a:ext cx="8780000"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342900" indent="-342900">
              <a:buFont typeface="Arial" charset="0"/>
              <a:buChar char="•"/>
            </a:pPr>
            <a:r>
              <a:rPr lang="en-US" sz="2400" i="1" dirty="0"/>
              <a:t>Identify one thing that you did well and one thing you want to improve</a:t>
            </a:r>
          </a:p>
          <a:p>
            <a:pPr marL="342900"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196043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dissolve">
                                      <p:cBhvr>
                                        <p:cTn id="33" dur="500"/>
                                        <p:tgtEl>
                                          <p:spTgt spid="10">
                                            <p:txEl>
                                              <p:pRg st="0" end="0"/>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animEffect transition="in" filter="dissolve">
                                      <p:cBhvr>
                                        <p:cTn id="41" dur="500"/>
                                        <p:tgtEl>
                                          <p:spTgt spid="10">
                                            <p:txEl>
                                              <p:pRg st="1" end="1"/>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10">
                                            <p:txEl>
                                              <p:pRg st="2" end="2"/>
                                            </p:txEl>
                                          </p:spTgt>
                                        </p:tgtEl>
                                        <p:attrNameLst>
                                          <p:attrName>style.visibility</p:attrName>
                                        </p:attrNameLst>
                                      </p:cBhvr>
                                      <p:to>
                                        <p:strVal val="visible"/>
                                      </p:to>
                                    </p:set>
                                    <p:animEffect transition="in" filter="dissolve">
                                      <p:cBhvr>
                                        <p:cTn id="4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2</a:t>
            </a:r>
            <a:endParaRPr lang="en-US" b="1" dirty="0"/>
          </a:p>
        </p:txBody>
      </p:sp>
      <p:sp>
        <p:nvSpPr>
          <p:cNvPr id="3" name="Content Placeholder 2"/>
          <p:cNvSpPr>
            <a:spLocks noGrp="1"/>
          </p:cNvSpPr>
          <p:nvPr>
            <p:ph type="body" idx="1"/>
          </p:nvPr>
        </p:nvSpPr>
        <p:spPr/>
        <p:txBody>
          <a:bodyPr>
            <a:normAutofit fontScale="77500" lnSpcReduction="20000"/>
          </a:bodyPr>
          <a:lstStyle/>
          <a:p>
            <a:pPr algn="ctr"/>
            <a:r>
              <a:rPr lang="en-US" sz="8000" b="1" dirty="0" smtClean="0">
                <a:solidFill>
                  <a:schemeClr val="accent2"/>
                </a:solidFill>
              </a:rPr>
              <a:t>CLARIFY BY PARAPHRASING</a:t>
            </a:r>
          </a:p>
        </p:txBody>
      </p:sp>
      <p:pic>
        <p:nvPicPr>
          <p:cNvPr id="4" name="Picture 3"/>
          <p:cNvPicPr>
            <a:picLocks noChangeAspect="1"/>
          </p:cNvPicPr>
          <p:nvPr/>
        </p:nvPicPr>
        <p:blipFill>
          <a:blip r:embed="rId2"/>
          <a:stretch>
            <a:fillRect/>
          </a:stretch>
        </p:blipFill>
        <p:spPr>
          <a:xfrm>
            <a:off x="9230938" y="333650"/>
            <a:ext cx="2466414" cy="2406258"/>
          </a:xfrm>
          <a:prstGeom prst="rect">
            <a:avLst/>
          </a:prstGeom>
        </p:spPr>
      </p:pic>
    </p:spTree>
    <p:extLst>
      <p:ext uri="{BB962C8B-B14F-4D97-AF65-F5344CB8AC3E}">
        <p14:creationId xmlns:p14="http://schemas.microsoft.com/office/powerpoint/2010/main" val="17152671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1</a:t>
            </a:r>
            <a:endParaRPr lang="en-US" b="1" dirty="0"/>
          </a:p>
        </p:txBody>
      </p:sp>
      <p:sp>
        <p:nvSpPr>
          <p:cNvPr id="3" name="Content Placeholder 2"/>
          <p:cNvSpPr>
            <a:spLocks noGrp="1"/>
          </p:cNvSpPr>
          <p:nvPr>
            <p:ph type="body" idx="1"/>
          </p:nvPr>
        </p:nvSpPr>
        <p:spPr/>
        <p:txBody>
          <a:bodyPr>
            <a:normAutofit fontScale="85000" lnSpcReduction="10000"/>
          </a:bodyPr>
          <a:lstStyle/>
          <a:p>
            <a:pPr algn="ctr"/>
            <a:r>
              <a:rPr lang="en-US" sz="8000" b="1" dirty="0" smtClean="0">
                <a:solidFill>
                  <a:schemeClr val="accent2"/>
                </a:solidFill>
              </a:rPr>
              <a:t>REVIEW </a:t>
            </a:r>
            <a:r>
              <a:rPr lang="en-US" sz="8000" b="1" dirty="0">
                <a:solidFill>
                  <a:schemeClr val="accent2"/>
                </a:solidFill>
              </a:rPr>
              <a:t>NORMS </a:t>
            </a:r>
            <a:r>
              <a:rPr lang="en-US" sz="8000" b="1" dirty="0" smtClean="0">
                <a:solidFill>
                  <a:schemeClr val="accent2"/>
                </a:solidFill>
              </a:rPr>
              <a:t>&amp; SKILLS</a:t>
            </a:r>
          </a:p>
        </p:txBody>
      </p:sp>
      <p:pic>
        <p:nvPicPr>
          <p:cNvPr id="4" name="Picture 3"/>
          <p:cNvPicPr>
            <a:picLocks noChangeAspect="1"/>
          </p:cNvPicPr>
          <p:nvPr/>
        </p:nvPicPr>
        <p:blipFill>
          <a:blip r:embed="rId2"/>
          <a:stretch>
            <a:fillRect/>
          </a:stretch>
        </p:blipFill>
        <p:spPr>
          <a:xfrm>
            <a:off x="8997022" y="354915"/>
            <a:ext cx="2466414" cy="2406258"/>
          </a:xfrm>
          <a:prstGeom prst="rect">
            <a:avLst/>
          </a:prstGeom>
        </p:spPr>
      </p:pic>
    </p:spTree>
    <p:extLst>
      <p:ext uri="{BB962C8B-B14F-4D97-AF65-F5344CB8AC3E}">
        <p14:creationId xmlns:p14="http://schemas.microsoft.com/office/powerpoint/2010/main" val="7017651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63315" y="1748993"/>
            <a:ext cx="10058400" cy="4022725"/>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a:latin typeface="Calibri" charset="0"/>
                <a:ea typeface="Calibri" charset="0"/>
                <a:cs typeface="Calibri" charset="0"/>
              </a:rPr>
              <a:t>introduce </a:t>
            </a:r>
            <a:r>
              <a:rPr lang="en-US" sz="3600" dirty="0" smtClean="0">
                <a:latin typeface="Calibri" charset="0"/>
                <a:ea typeface="Calibri" charset="0"/>
                <a:cs typeface="Calibri" charset="0"/>
              </a:rPr>
              <a:t>the Conversation Pattern</a:t>
            </a: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have a Constructive Conversation with a partner based on a visual </a:t>
            </a:r>
            <a:r>
              <a:rPr lang="en-US" sz="3600" dirty="0" smtClean="0">
                <a:latin typeface="Calibri" charset="0"/>
                <a:ea typeface="Calibri" charset="0"/>
                <a:cs typeface="Calibri" charset="0"/>
              </a:rPr>
              <a:t>text</a:t>
            </a: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listen to partner’s </a:t>
            </a:r>
            <a:r>
              <a:rPr lang="en-US" sz="3600" dirty="0" smtClean="0">
                <a:latin typeface="Calibri" charset="0"/>
                <a:ea typeface="Calibri" charset="0"/>
                <a:cs typeface="Calibri" charset="0"/>
              </a:rPr>
              <a:t>ideas</a:t>
            </a: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learn to CLARIFY by paraphrasing a partner’s ideas</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55673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linds(horizontal)">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412376" y="1510926"/>
            <a:ext cx="6781466" cy="4708981"/>
          </a:xfrm>
          <a:prstGeom prst="rect">
            <a:avLst/>
          </a:prstGeom>
        </p:spPr>
        <p:txBody>
          <a:bodyPr wrap="square">
            <a:spAutoFit/>
          </a:bodyPr>
          <a:lstStyle/>
          <a:p>
            <a:pPr marL="285750" indent="-285750">
              <a:buFont typeface="Arial" charset="0"/>
              <a:buChar char="•"/>
              <a:defRPr/>
            </a:pPr>
            <a:r>
              <a:rPr lang="en-US" sz="2400" i="1" dirty="0"/>
              <a:t>We will learn the Conversation Pattern—which includes paraphrasing, building on, and prompting each time we speak. </a:t>
            </a:r>
            <a:endParaRPr lang="en-US" sz="2400" i="1" dirty="0" smtClean="0"/>
          </a:p>
          <a:p>
            <a:pPr marL="285750" indent="-285750">
              <a:buFont typeface="Arial" charset="0"/>
              <a:buChar char="•"/>
              <a:defRPr/>
            </a:pPr>
            <a:endParaRPr lang="en-US" sz="1200" dirty="0"/>
          </a:p>
          <a:p>
            <a:pPr marL="285750" indent="-285750">
              <a:buFont typeface="Arial" charset="0"/>
              <a:buChar char="•"/>
              <a:defRPr/>
            </a:pPr>
            <a:r>
              <a:rPr lang="en-US" sz="2400" i="1" dirty="0"/>
              <a:t>This pattern will help </a:t>
            </a:r>
            <a:r>
              <a:rPr lang="en-US" sz="2400" i="1" dirty="0" smtClean="0"/>
              <a:t>you </a:t>
            </a:r>
            <a:r>
              <a:rPr lang="en-US" sz="2400" b="1" i="1" dirty="0"/>
              <a:t>CLARIFY </a:t>
            </a:r>
            <a:r>
              <a:rPr lang="en-US" sz="2400" i="1" dirty="0" smtClean="0"/>
              <a:t>your </a:t>
            </a:r>
            <a:r>
              <a:rPr lang="en-US" sz="2400" i="1" dirty="0"/>
              <a:t>ideas when </a:t>
            </a:r>
            <a:r>
              <a:rPr lang="en-US" sz="2400" i="1" dirty="0" smtClean="0"/>
              <a:t>you </a:t>
            </a:r>
            <a:r>
              <a:rPr lang="en-US" sz="2400" i="1" dirty="0"/>
              <a:t>have a </a:t>
            </a:r>
            <a:r>
              <a:rPr lang="en-US" sz="2400" i="1" dirty="0" smtClean="0"/>
              <a:t>Constructive Conversation</a:t>
            </a:r>
            <a:r>
              <a:rPr lang="en-US" sz="2400" i="1" dirty="0"/>
              <a:t>. </a:t>
            </a:r>
            <a:endParaRPr lang="en-US" sz="2400" i="1" dirty="0" smtClean="0"/>
          </a:p>
          <a:p>
            <a:pPr marL="285750" indent="-285750">
              <a:buFont typeface="Arial" charset="0"/>
              <a:buChar char="•"/>
              <a:defRPr/>
            </a:pPr>
            <a:endParaRPr lang="en-US" sz="1200" i="1" dirty="0"/>
          </a:p>
          <a:p>
            <a:pPr marL="285750" indent="-285750">
              <a:buFont typeface="Arial" charset="0"/>
              <a:buChar char="•"/>
              <a:defRPr/>
            </a:pPr>
            <a:r>
              <a:rPr lang="en-US" sz="2400" i="1" dirty="0" smtClean="0"/>
              <a:t>One </a:t>
            </a:r>
            <a:r>
              <a:rPr lang="en-US" sz="2400" i="1" dirty="0"/>
              <a:t>way to </a:t>
            </a:r>
            <a:r>
              <a:rPr lang="en-US" sz="2400" b="1" i="1" dirty="0"/>
              <a:t>CLARIFY </a:t>
            </a:r>
            <a:r>
              <a:rPr lang="en-US" sz="2400" i="1" dirty="0"/>
              <a:t>is to repeat </a:t>
            </a:r>
            <a:r>
              <a:rPr lang="en-US" sz="2400" i="1" dirty="0" smtClean="0"/>
              <a:t>or </a:t>
            </a:r>
            <a:r>
              <a:rPr lang="en-US" sz="2400" b="1" i="1" dirty="0" smtClean="0"/>
              <a:t>paraphrase</a:t>
            </a:r>
            <a:r>
              <a:rPr lang="en-US" sz="2400" i="1" dirty="0" smtClean="0"/>
              <a:t> your </a:t>
            </a:r>
            <a:r>
              <a:rPr lang="en-US" sz="2400" i="1" dirty="0"/>
              <a:t>partner’s thoughts in </a:t>
            </a:r>
            <a:r>
              <a:rPr lang="en-US" sz="2400" i="1" dirty="0" smtClean="0"/>
              <a:t>your </a:t>
            </a:r>
            <a:r>
              <a:rPr lang="en-US" sz="2400" i="1" dirty="0"/>
              <a:t>own words after </a:t>
            </a:r>
            <a:r>
              <a:rPr lang="en-US" sz="2400" i="1" dirty="0" smtClean="0"/>
              <a:t>you </a:t>
            </a:r>
            <a:r>
              <a:rPr lang="en-US" sz="2400" i="1" dirty="0"/>
              <a:t>listen to </a:t>
            </a:r>
            <a:r>
              <a:rPr lang="en-US" sz="2400" i="1" dirty="0" smtClean="0"/>
              <a:t>them. </a:t>
            </a:r>
          </a:p>
          <a:p>
            <a:pPr marL="285750" indent="-285750">
              <a:buFont typeface="Arial" charset="0"/>
              <a:buChar char="•"/>
              <a:defRPr/>
            </a:pPr>
            <a:endParaRPr lang="en-US" sz="1200" i="1" dirty="0"/>
          </a:p>
          <a:p>
            <a:pPr marL="285750" indent="-285750">
              <a:buFont typeface="Arial" charset="0"/>
              <a:buChar char="•"/>
              <a:defRPr/>
            </a:pPr>
            <a:r>
              <a:rPr lang="en-US" sz="2400" i="1" dirty="0" smtClean="0"/>
              <a:t>Today’s </a:t>
            </a:r>
            <a:r>
              <a:rPr lang="en-US" sz="2400" i="1" dirty="0"/>
              <a:t>lesson will focus on learning and practicing how to </a:t>
            </a:r>
            <a:r>
              <a:rPr lang="en-US" sz="2400" b="1" i="1" dirty="0"/>
              <a:t>paraphrase </a:t>
            </a:r>
            <a:r>
              <a:rPr lang="en-US" sz="2400" i="1" dirty="0"/>
              <a:t>your partner’s ideas during a Constructive Conversation.</a:t>
            </a: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CLARIFY by Paraphrasing</a:t>
            </a:r>
            <a:endParaRPr lang="en-US" sz="3600" b="1" dirty="0">
              <a:solidFill>
                <a:schemeClr val="accent2"/>
              </a:solidFill>
              <a:latin typeface="+mj-lt"/>
            </a:endParaRPr>
          </a:p>
        </p:txBody>
      </p:sp>
      <p:sp>
        <p:nvSpPr>
          <p:cNvPr id="9" name="Oval 8"/>
          <p:cNvSpPr/>
          <p:nvPr/>
        </p:nvSpPr>
        <p:spPr>
          <a:xfrm>
            <a:off x="7488382" y="831690"/>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97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par>
                                <p:cTn id="23" presetID="1" presetClass="entr" presetSubtype="0"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4596" y="418806"/>
            <a:ext cx="3517257" cy="4361011"/>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714695" y="347398"/>
            <a:ext cx="6407329" cy="1249418"/>
          </a:xfrm>
        </p:spPr>
        <p:txBody>
          <a:bodyPr>
            <a:noAutofit/>
          </a:bodyPr>
          <a:lstStyle/>
          <a:p>
            <a:r>
              <a:rPr lang="en-US" sz="4000" dirty="0">
                <a:ea typeface="Calibri" charset="0"/>
                <a:cs typeface="Arial" charset="0"/>
              </a:rPr>
              <a:t>Which Conversation Norm will help </a:t>
            </a:r>
            <a:r>
              <a:rPr lang="en-US" sz="4000" dirty="0" smtClean="0">
                <a:ea typeface="Calibri" charset="0"/>
                <a:cs typeface="Arial" charset="0"/>
              </a:rPr>
              <a:t>you to </a:t>
            </a:r>
            <a:r>
              <a:rPr lang="en-US" sz="4000" b="1" dirty="0" smtClean="0">
                <a:ea typeface="Calibri" charset="0"/>
                <a:cs typeface="Arial" charset="0"/>
              </a:rPr>
              <a:t>paraphrase</a:t>
            </a:r>
            <a:r>
              <a:rPr lang="en-US" sz="4000" dirty="0">
                <a:ea typeface="Calibri" charset="0"/>
                <a:cs typeface="Arial" charset="0"/>
              </a:rPr>
              <a:t>?</a:t>
            </a:r>
            <a:r>
              <a:rPr lang="en-US" sz="4000" b="1" dirty="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3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9776" y="4970895"/>
            <a:ext cx="3517257" cy="1102879"/>
          </a:xfrm>
          <a:prstGeom prst="rect">
            <a:avLst/>
          </a:prstGeom>
          <a:ln w="38100">
            <a:solidFill>
              <a:schemeClr val="accent1"/>
            </a:solidFill>
          </a:ln>
        </p:spPr>
      </p:pic>
      <p:grpSp>
        <p:nvGrpSpPr>
          <p:cNvPr id="9" name="Group 8"/>
          <p:cNvGrpSpPr/>
          <p:nvPr/>
        </p:nvGrpSpPr>
        <p:grpSpPr>
          <a:xfrm>
            <a:off x="3065929" y="1893691"/>
            <a:ext cx="1918447" cy="1702439"/>
            <a:chOff x="587828" y="4231661"/>
            <a:chExt cx="1847691" cy="2083038"/>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353314" y="3939843"/>
            <a:ext cx="7768710" cy="2062103"/>
          </a:xfrm>
          <a:prstGeom prst="rect">
            <a:avLst/>
          </a:prstGeom>
        </p:spPr>
        <p:txBody>
          <a:bodyPr wrap="square">
            <a:spAutoFit/>
          </a:bodyPr>
          <a:lstStyle/>
          <a:p>
            <a:pPr marL="342900" indent="-342900">
              <a:buFont typeface="Arial" charset="0"/>
              <a:buChar char="•"/>
            </a:pPr>
            <a:r>
              <a:rPr lang="en-US" sz="2400" i="1" dirty="0"/>
              <a:t>I heard many of you say that you would “Listen </a:t>
            </a:r>
            <a:r>
              <a:rPr lang="en-US" sz="2400" i="1" dirty="0" smtClean="0"/>
              <a:t>respectfully.” </a:t>
            </a:r>
          </a:p>
          <a:p>
            <a:pPr marL="342900" indent="-342900">
              <a:buFont typeface="Arial" charset="0"/>
              <a:buChar char="•"/>
            </a:pPr>
            <a:endParaRPr lang="en-US" sz="800" i="1" dirty="0" smtClean="0"/>
          </a:p>
          <a:p>
            <a:pPr marL="342900" indent="-342900">
              <a:buFont typeface="Arial" charset="0"/>
              <a:buChar char="•"/>
            </a:pPr>
            <a:r>
              <a:rPr lang="en-US" sz="2400" i="1" dirty="0" smtClean="0"/>
              <a:t>Listening respectfully will help you to understand what your partner said, so that you can restate or paraphrase their idea.</a:t>
            </a:r>
            <a:endParaRPr lang="en-US" sz="2400" dirty="0"/>
          </a:p>
        </p:txBody>
      </p:sp>
      <p:sp>
        <p:nvSpPr>
          <p:cNvPr id="14" name="Oval 13"/>
          <p:cNvSpPr/>
          <p:nvPr/>
        </p:nvSpPr>
        <p:spPr>
          <a:xfrm>
            <a:off x="10040469" y="2043954"/>
            <a:ext cx="1762777" cy="1552176"/>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61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dissolve">
                                      <p:cBhvr>
                                        <p:cTn id="1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50288"/>
            <a:ext cx="6884896" cy="1231672"/>
          </a:xfrm>
          <a:ln>
            <a:noFill/>
          </a:ln>
        </p:spPr>
        <p:txBody>
          <a:bodyPr>
            <a:noAutofit/>
          </a:bodyPr>
          <a:lstStyle/>
          <a:p>
            <a:pPr algn="ctr"/>
            <a:r>
              <a:rPr lang="en-US" sz="4000" b="1" dirty="0" smtClean="0"/>
              <a:t>Let’s Learn the </a:t>
            </a:r>
            <a:br>
              <a:rPr lang="en-US" sz="4000" b="1" dirty="0" smtClean="0"/>
            </a:br>
            <a:r>
              <a:rPr lang="en-US" sz="4000" b="1" dirty="0" smtClean="0"/>
              <a:t>Conversation Pattern</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THE CONVERSATION PATTERN</a:t>
            </a:r>
            <a:endParaRPr lang="en-US" sz="2400" b="1" dirty="0">
              <a:solidFill>
                <a:schemeClr val="bg1"/>
              </a:solidFill>
            </a:endParaRPr>
          </a:p>
        </p:txBody>
      </p:sp>
      <p:sp>
        <p:nvSpPr>
          <p:cNvPr id="18" name="TextBox 17"/>
          <p:cNvSpPr txBox="1"/>
          <p:nvPr/>
        </p:nvSpPr>
        <p:spPr>
          <a:xfrm>
            <a:off x="358588" y="1398502"/>
            <a:ext cx="6884894" cy="132343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000" b="1" i="1" dirty="0" smtClean="0"/>
              <a:t>Paraphrase:</a:t>
            </a:r>
          </a:p>
          <a:p>
            <a:r>
              <a:rPr lang="en-US" sz="2000" dirty="0" smtClean="0"/>
              <a:t>This </a:t>
            </a:r>
            <a:r>
              <a:rPr lang="en-US" sz="2000" dirty="0"/>
              <a:t>means to listen and then we repeat our partner’s thoughts in our own words. We </a:t>
            </a:r>
            <a:r>
              <a:rPr lang="en-US" sz="2000" dirty="0" smtClean="0"/>
              <a:t>paraphrase </a:t>
            </a:r>
            <a:r>
              <a:rPr lang="en-US" sz="2000" dirty="0"/>
              <a:t>to </a:t>
            </a:r>
            <a:r>
              <a:rPr lang="en-US" sz="2000" b="1" dirty="0"/>
              <a:t>CLARIFY </a:t>
            </a:r>
            <a:r>
              <a:rPr lang="en-US" sz="2000" dirty="0"/>
              <a:t>and make sure we understand what our partner said. </a:t>
            </a:r>
          </a:p>
        </p:txBody>
      </p:sp>
      <p:sp>
        <p:nvSpPr>
          <p:cNvPr id="19" name="Rectangle 18"/>
          <p:cNvSpPr/>
          <p:nvPr/>
        </p:nvSpPr>
        <p:spPr>
          <a:xfrm>
            <a:off x="358587" y="2955026"/>
            <a:ext cx="6884895"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a:t>Build on each other’s </a:t>
            </a:r>
            <a:r>
              <a:rPr lang="en-US" sz="2000" b="1" i="1" dirty="0" smtClean="0"/>
              <a:t>ideas:</a:t>
            </a:r>
          </a:p>
          <a:p>
            <a:r>
              <a:rPr lang="en-US" sz="2000" dirty="0" smtClean="0"/>
              <a:t>This </a:t>
            </a:r>
            <a:r>
              <a:rPr lang="en-US" sz="2000" dirty="0"/>
              <a:t>means that we listen to what our partner says and add details and other information </a:t>
            </a:r>
            <a:r>
              <a:rPr lang="en-US" sz="2000" dirty="0" smtClean="0"/>
              <a:t>to </a:t>
            </a:r>
            <a:r>
              <a:rPr lang="en-US" sz="2000" dirty="0"/>
              <a:t>their ideas to make a clearer and more complete idea. </a:t>
            </a:r>
          </a:p>
        </p:txBody>
      </p:sp>
      <p:sp>
        <p:nvSpPr>
          <p:cNvPr id="20" name="Rectangle 19"/>
          <p:cNvSpPr/>
          <p:nvPr/>
        </p:nvSpPr>
        <p:spPr>
          <a:xfrm>
            <a:off x="358586" y="4517089"/>
            <a:ext cx="6884896" cy="1631216"/>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smtClean="0"/>
              <a:t>Prompt:</a:t>
            </a:r>
          </a:p>
          <a:p>
            <a:r>
              <a:rPr lang="en-US" sz="2000" i="1" dirty="0" smtClean="0"/>
              <a:t>This </a:t>
            </a:r>
            <a:r>
              <a:rPr lang="en-US" sz="2000" i="1" dirty="0"/>
              <a:t>means we get more information, ask for clarification or for new ideas to continue the </a:t>
            </a:r>
            <a:r>
              <a:rPr lang="en-US" sz="2000" i="1" dirty="0" smtClean="0"/>
              <a:t>Constructive </a:t>
            </a:r>
            <a:r>
              <a:rPr lang="en-US" sz="2000" i="1" dirty="0"/>
              <a:t>Conversation. When prompting, we think about what we did understand and what more we need to understand fully. </a:t>
            </a:r>
            <a:endParaRPr lang="en-US" sz="2000" dirty="0"/>
          </a:p>
        </p:txBody>
      </p:sp>
      <p:sp>
        <p:nvSpPr>
          <p:cNvPr id="21" name="Oval 20"/>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8382" y="2312688"/>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382" y="4143133"/>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7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9" presetClass="entr" presetSubtype="0" fill="hold" grpId="2"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grpId="2"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2" grpId="0" animBg="1"/>
      <p:bldP spid="22" grpId="1" animBg="1"/>
      <p:bldP spid="23" grpId="0" animBg="1"/>
      <p:bldP spid="2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42962" y="1541569"/>
            <a:ext cx="6472520" cy="1266249"/>
          </a:xfrm>
          <a:solidFill>
            <a:schemeClr val="accent1">
              <a:lumMod val="20000"/>
              <a:lumOff val="80000"/>
              <a:alpha val="50000"/>
            </a:schemeClr>
          </a:solidFill>
          <a:ln w="38100">
            <a:solidFill>
              <a:schemeClr val="accent1"/>
            </a:solidFill>
          </a:ln>
        </p:spPr>
        <p:txBody>
          <a:bodyPr anchor="ctr" anchorCtr="0">
            <a:noAutofit/>
          </a:bodyPr>
          <a:lstStyle/>
          <a:p>
            <a:pPr algn="ctr"/>
            <a:r>
              <a:rPr lang="en-US" sz="2400" b="1" dirty="0" smtClean="0">
                <a:latin typeface="+mn-lt"/>
              </a:rPr>
              <a:t>Paraphrase Gesture:</a:t>
            </a:r>
            <a:r>
              <a:rPr lang="en-US" sz="2400" dirty="0" smtClean="0">
                <a:latin typeface="+mn-lt"/>
              </a:rPr>
              <a:t> Point </a:t>
            </a:r>
            <a:r>
              <a:rPr lang="en-US" sz="2400" dirty="0">
                <a:latin typeface="+mn-lt"/>
              </a:rPr>
              <a:t>index finger to ear and whoosh hand out in front of mouth to symbolize listening and then paraphrasing what was heard. </a:t>
            </a:r>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PARAPHRASE</a:t>
            </a:r>
            <a:endParaRPr lang="en-US" sz="2400" b="1" dirty="0">
              <a:solidFill>
                <a:schemeClr val="bg1"/>
              </a:solidFill>
            </a:endParaRPr>
          </a:p>
        </p:txBody>
      </p:sp>
      <p:sp>
        <p:nvSpPr>
          <p:cNvPr id="8" name="TextBox 7"/>
          <p:cNvSpPr txBox="1"/>
          <p:nvPr/>
        </p:nvSpPr>
        <p:spPr>
          <a:xfrm>
            <a:off x="335383" y="3009333"/>
            <a:ext cx="4738639" cy="3185487"/>
          </a:xfrm>
          <a:prstGeom prst="rect">
            <a:avLst/>
          </a:prstGeom>
          <a:solidFill>
            <a:schemeClr val="accent1">
              <a:lumMod val="20000"/>
              <a:lumOff val="80000"/>
              <a:alpha val="50000"/>
            </a:schemeClr>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500" b="1" dirty="0" smtClean="0"/>
              <a:t>Paraphrase </a:t>
            </a:r>
            <a:r>
              <a:rPr lang="en-US" sz="2500" b="1" dirty="0"/>
              <a:t>to CLARIFY </a:t>
            </a:r>
            <a:r>
              <a:rPr lang="en-US" sz="2500" dirty="0"/>
              <a:t>and make sure </a:t>
            </a:r>
            <a:r>
              <a:rPr lang="en-US" sz="2500" dirty="0" smtClean="0"/>
              <a:t>you </a:t>
            </a:r>
            <a:r>
              <a:rPr lang="en-US" sz="2500" dirty="0"/>
              <a:t>understand what </a:t>
            </a:r>
            <a:r>
              <a:rPr lang="en-US" sz="2500" dirty="0" smtClean="0"/>
              <a:t>your </a:t>
            </a:r>
            <a:r>
              <a:rPr lang="en-US" sz="2500" dirty="0"/>
              <a:t>partner </a:t>
            </a:r>
            <a:r>
              <a:rPr lang="en-US" sz="2500" dirty="0" smtClean="0"/>
              <a:t>said.</a:t>
            </a:r>
          </a:p>
          <a:p>
            <a:endParaRPr lang="en-US" sz="1400" dirty="0" smtClean="0"/>
          </a:p>
          <a:p>
            <a:pPr marL="914400" lvl="1" indent="-457200">
              <a:buFont typeface="Wingdings" charset="2"/>
              <a:buChar char="ü"/>
            </a:pPr>
            <a:r>
              <a:rPr lang="en-US" sz="2500" dirty="0" smtClean="0"/>
              <a:t>listen actively to your partner</a:t>
            </a:r>
          </a:p>
          <a:p>
            <a:pPr marL="914400" lvl="1" indent="-457200">
              <a:buFont typeface="Wingdings" charset="2"/>
              <a:buChar char="ü"/>
            </a:pPr>
            <a:endParaRPr lang="en-US" sz="1400" dirty="0"/>
          </a:p>
          <a:p>
            <a:pPr marL="800100" lvl="1" indent="-342900">
              <a:buFont typeface="Wingdings" charset="2"/>
              <a:buChar char="ü"/>
            </a:pPr>
            <a:r>
              <a:rPr lang="en-US" sz="2500" dirty="0" smtClean="0"/>
              <a:t>restate your </a:t>
            </a:r>
            <a:r>
              <a:rPr lang="en-US" sz="2500" dirty="0"/>
              <a:t>partner’s thoughts in our own </a:t>
            </a:r>
            <a:r>
              <a:rPr lang="en-US" sz="2500" dirty="0" smtClean="0"/>
              <a:t>words</a:t>
            </a:r>
            <a:endParaRPr lang="en-US" sz="25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14" y="1559337"/>
            <a:ext cx="4738639" cy="1251020"/>
          </a:xfrm>
          <a:prstGeom prst="rect">
            <a:avLst/>
          </a:prstGeom>
          <a:ln w="38100">
            <a:solidFill>
              <a:schemeClr val="accent1"/>
            </a:solidFill>
          </a:ln>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315" y="332260"/>
            <a:ext cx="812098" cy="907209"/>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p:cNvGrpSpPr/>
          <p:nvPr/>
        </p:nvGrpSpPr>
        <p:grpSpPr>
          <a:xfrm>
            <a:off x="5378820" y="3657598"/>
            <a:ext cx="1828803" cy="1807399"/>
            <a:chOff x="587828" y="4231661"/>
            <a:chExt cx="1847691" cy="2361053"/>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5" name="Rectangle 4"/>
          <p:cNvSpPr/>
          <p:nvPr/>
        </p:nvSpPr>
        <p:spPr>
          <a:xfrm>
            <a:off x="7422774" y="3146485"/>
            <a:ext cx="4392708" cy="2893100"/>
          </a:xfrm>
          <a:prstGeom prst="rect">
            <a:avLst/>
          </a:prstGeom>
        </p:spPr>
        <p:txBody>
          <a:bodyPr wrap="square">
            <a:spAutoFit/>
          </a:bodyPr>
          <a:lstStyle/>
          <a:p>
            <a:pPr marL="285750" indent="-285750">
              <a:buFont typeface="Arial" charset="0"/>
              <a:buChar char="•"/>
            </a:pPr>
            <a:r>
              <a:rPr lang="en-US" sz="2800" i="1" dirty="0"/>
              <a:t>We know that in order to </a:t>
            </a:r>
            <a:r>
              <a:rPr lang="en-US" sz="2800" b="1" i="1" dirty="0"/>
              <a:t>paraphrase </a:t>
            </a:r>
            <a:r>
              <a:rPr lang="en-US" sz="2800" i="1" dirty="0"/>
              <a:t>we need to</a:t>
            </a:r>
            <a:r>
              <a:rPr lang="en-US" sz="2800" b="1" i="1" dirty="0"/>
              <a:t> </a:t>
            </a:r>
            <a:r>
              <a:rPr lang="en-US" sz="2800" i="1" dirty="0"/>
              <a:t>listen to our partner’s ideas. </a:t>
            </a:r>
            <a:endParaRPr lang="en-US" sz="2800" i="1" dirty="0" smtClean="0"/>
          </a:p>
          <a:p>
            <a:pPr marL="285750" indent="-285750">
              <a:buFont typeface="Arial" charset="0"/>
              <a:buChar char="•"/>
            </a:pPr>
            <a:endParaRPr lang="en-US" sz="1400" i="1" dirty="0"/>
          </a:p>
          <a:p>
            <a:pPr marL="285750" indent="-285750">
              <a:buFont typeface="Arial" charset="0"/>
              <a:buChar char="•"/>
            </a:pPr>
            <a:r>
              <a:rPr lang="en-US" sz="2800" i="1" dirty="0" smtClean="0"/>
              <a:t>Why </a:t>
            </a:r>
            <a:r>
              <a:rPr lang="en-US" sz="2800" i="1" dirty="0"/>
              <a:t>is it important to listen actively? </a:t>
            </a:r>
            <a:endParaRPr lang="en-US" sz="2800" dirty="0"/>
          </a:p>
        </p:txBody>
      </p:sp>
      <p:sp>
        <p:nvSpPr>
          <p:cNvPr id="7" name="TextBox 6"/>
          <p:cNvSpPr txBox="1"/>
          <p:nvPr/>
        </p:nvSpPr>
        <p:spPr>
          <a:xfrm>
            <a:off x="1224566" y="369097"/>
            <a:ext cx="8873839" cy="830997"/>
          </a:xfrm>
          <a:prstGeom prst="rect">
            <a:avLst/>
          </a:prstGeom>
          <a:noFill/>
        </p:spPr>
        <p:txBody>
          <a:bodyPr wrap="none" rtlCol="0">
            <a:spAutoFit/>
          </a:bodyPr>
          <a:lstStyle/>
          <a:p>
            <a:r>
              <a:rPr lang="en-US" sz="4800" b="1" dirty="0" smtClean="0">
                <a:latin typeface="+mj-lt"/>
              </a:rPr>
              <a:t>What does it mean to  paraphrase?</a:t>
            </a:r>
            <a:endParaRPr lang="en-US" sz="4800" b="1" dirty="0">
              <a:latin typeface="+mj-lt"/>
            </a:endParaRPr>
          </a:p>
        </p:txBody>
      </p:sp>
    </p:spTree>
    <p:extLst>
      <p:ext uri="{BB962C8B-B14F-4D97-AF65-F5344CB8AC3E}">
        <p14:creationId xmlns:p14="http://schemas.microsoft.com/office/powerpoint/2010/main" val="138318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dissolv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dissolv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dissolve">
                                      <p:cBhvr>
                                        <p:cTn id="32" dur="500"/>
                                        <p:tgtEl>
                                          <p:spTgt spid="5">
                                            <p:txEl>
                                              <p:pRg st="2" end="2"/>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710651294"/>
              </p:ext>
            </p:extLst>
          </p:nvPr>
        </p:nvGraphicFramePr>
        <p:xfrm>
          <a:off x="374486" y="1709564"/>
          <a:ext cx="4267074" cy="2651760"/>
        </p:xfrm>
        <a:graphic>
          <a:graphicData uri="http://schemas.openxmlformats.org/drawingml/2006/table">
            <a:tbl>
              <a:tblPr firstRow="1" bandRow="1">
                <a:tableStyleId>{073A0DAA-6AF3-43AB-8588-CEC1D06C72B9}</a:tableStyleId>
              </a:tblPr>
              <a:tblGrid>
                <a:gridCol w="4267074"/>
              </a:tblGrid>
              <a:tr h="482851">
                <a:tc>
                  <a:txBody>
                    <a:bodyPr/>
                    <a:lstStyle/>
                    <a:p>
                      <a:pPr algn="ctr"/>
                      <a:r>
                        <a:rPr lang="en-US" sz="2800" dirty="0" smtClean="0">
                          <a:solidFill>
                            <a:schemeClr val="bg1"/>
                          </a:solidFill>
                        </a:rPr>
                        <a:t>RESPONSE</a:t>
                      </a:r>
                      <a:r>
                        <a:rPr lang="en-US" sz="2800" baseline="0" dirty="0" smtClean="0">
                          <a:solidFill>
                            <a:schemeClr val="bg1"/>
                          </a:solidFill>
                        </a:rPr>
                        <a:t> STARTERS</a:t>
                      </a:r>
                      <a:endParaRPr lang="en-US" sz="2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80311">
                <a:tc>
                  <a:txBody>
                    <a:bodyPr/>
                    <a:lstStyle/>
                    <a:p>
                      <a:pPr algn="ctr"/>
                      <a:r>
                        <a:rPr lang="en-US" sz="2800" b="1" dirty="0" smtClean="0"/>
                        <a:t> Paraphrasing</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1083235">
                <a:tc>
                  <a:txBody>
                    <a:bodyPr/>
                    <a:lstStyle/>
                    <a:p>
                      <a:pPr algn="ctr"/>
                      <a:r>
                        <a:rPr lang="en-US" sz="2800" dirty="0" smtClean="0"/>
                        <a:t>I heard you say…</a:t>
                      </a:r>
                    </a:p>
                    <a:p>
                      <a:endParaRPr lang="en-US" sz="1400" dirty="0" smtClean="0"/>
                    </a:p>
                    <a:p>
                      <a:pPr algn="ctr"/>
                      <a:r>
                        <a:rPr lang="en-US" sz="2800" dirty="0" smtClean="0"/>
                        <a:t>I think you said…</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05206">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1520765" y="328475"/>
            <a:ext cx="8104093" cy="807671"/>
          </a:xfrm>
        </p:spPr>
        <p:txBody>
          <a:bodyPr>
            <a:normAutofit/>
          </a:bodyPr>
          <a:lstStyle/>
          <a:p>
            <a:r>
              <a:rPr lang="en-US" sz="4000" dirty="0" smtClean="0">
                <a:latin typeface="Calibri" charset="0"/>
                <a:ea typeface="Calibri" charset="0"/>
                <a:cs typeface="Arial" charset="0"/>
              </a:rPr>
              <a:t>What do we say when we paraphrase?</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86" y="286051"/>
            <a:ext cx="1035612" cy="1156901"/>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374486" y="4672175"/>
            <a:ext cx="4267074" cy="1384995"/>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i="1" smtClean="0">
                <a:latin typeface="Calibri" charset="0"/>
                <a:ea typeface="Calibri" charset="0"/>
                <a:cs typeface="Arial" charset="0"/>
              </a:rPr>
              <a:t>You </a:t>
            </a:r>
            <a:r>
              <a:rPr lang="en-US" sz="2800" i="1" dirty="0">
                <a:latin typeface="Calibri" charset="0"/>
                <a:ea typeface="Calibri" charset="0"/>
                <a:cs typeface="Arial" charset="0"/>
              </a:rPr>
              <a:t>can use these response starters </a:t>
            </a:r>
            <a:r>
              <a:rPr lang="en-US" sz="2800" i="1" dirty="0" smtClean="0">
                <a:latin typeface="Calibri" charset="0"/>
                <a:ea typeface="Calibri" charset="0"/>
                <a:cs typeface="Arial" charset="0"/>
              </a:rPr>
              <a:t>to </a:t>
            </a:r>
            <a:r>
              <a:rPr lang="en-US" sz="2800" i="1">
                <a:latin typeface="Calibri" charset="0"/>
                <a:ea typeface="Calibri" charset="0"/>
                <a:cs typeface="Arial" charset="0"/>
              </a:rPr>
              <a:t>help </a:t>
            </a:r>
            <a:r>
              <a:rPr lang="en-US" sz="2800" i="1" smtClean="0">
                <a:latin typeface="Calibri" charset="0"/>
                <a:ea typeface="Calibri" charset="0"/>
                <a:cs typeface="Arial" charset="0"/>
              </a:rPr>
              <a:t>you </a:t>
            </a:r>
            <a:r>
              <a:rPr lang="en-US" sz="2800" b="1" i="1" dirty="0">
                <a:latin typeface="Calibri" charset="0"/>
                <a:ea typeface="Calibri" charset="0"/>
                <a:cs typeface="Arial" charset="0"/>
              </a:rPr>
              <a:t>paraphrase</a:t>
            </a:r>
            <a:r>
              <a:rPr lang="en-US" sz="2800" i="1" dirty="0">
                <a:latin typeface="Calibri" charset="0"/>
                <a:ea typeface="Calibri" charset="0"/>
                <a:cs typeface="Arial" charset="0"/>
              </a:rPr>
              <a:t>.</a:t>
            </a:r>
            <a:r>
              <a:rPr lang="en-US" sz="2800" dirty="0"/>
              <a:t> </a:t>
            </a:r>
          </a:p>
        </p:txBody>
      </p:sp>
      <p:sp>
        <p:nvSpPr>
          <p:cNvPr id="4" name="Rectangle 3"/>
          <p:cNvSpPr/>
          <p:nvPr/>
        </p:nvSpPr>
        <p:spPr>
          <a:xfrm>
            <a:off x="7434237" y="1709564"/>
            <a:ext cx="4381243" cy="4401205"/>
          </a:xfrm>
          <a:prstGeom prst="rect">
            <a:avLst/>
          </a:prstGeom>
          <a:solidFill>
            <a:schemeClr val="accent1">
              <a:lumMod val="20000"/>
              <a:lumOff val="80000"/>
            </a:schemeClr>
          </a:solidFill>
          <a:ln w="38100">
            <a:solidFill>
              <a:schemeClr val="accent1"/>
            </a:solidFill>
          </a:ln>
        </p:spPr>
        <p:txBody>
          <a:bodyPr wrap="square">
            <a:spAutoFit/>
          </a:bodyPr>
          <a:lstStyle/>
          <a:p>
            <a:r>
              <a:rPr lang="en-US" sz="3200" b="1" i="1" dirty="0" smtClean="0"/>
              <a:t>Example</a:t>
            </a:r>
          </a:p>
          <a:p>
            <a:endParaRPr lang="en-US" sz="800" b="1" i="1" dirty="0" smtClean="0"/>
          </a:p>
          <a:p>
            <a:pPr marL="457200" indent="-457200">
              <a:buFont typeface="Arial" charset="0"/>
              <a:buChar char="•"/>
            </a:pPr>
            <a:r>
              <a:rPr lang="en-US" sz="3200" i="1" dirty="0" smtClean="0"/>
              <a:t>Someone </a:t>
            </a:r>
            <a:r>
              <a:rPr lang="en-US" sz="3200" i="1" dirty="0"/>
              <a:t>says, “I notice that the dog is wagging its tail</a:t>
            </a:r>
            <a:r>
              <a:rPr lang="en-US" sz="3200" i="1" dirty="0" smtClean="0"/>
              <a:t>.”</a:t>
            </a:r>
          </a:p>
          <a:p>
            <a:pPr marL="457200" indent="-457200">
              <a:buFont typeface="Arial" charset="0"/>
              <a:buChar char="•"/>
            </a:pPr>
            <a:endParaRPr lang="en-US" sz="1600" i="1" dirty="0" smtClean="0"/>
          </a:p>
          <a:p>
            <a:pPr marL="457200" indent="-457200">
              <a:buFont typeface="Arial" charset="0"/>
              <a:buChar char="•"/>
            </a:pPr>
            <a:r>
              <a:rPr lang="en-US" sz="3200" i="1" dirty="0" smtClean="0"/>
              <a:t>Which </a:t>
            </a:r>
            <a:r>
              <a:rPr lang="en-US" sz="3200" i="1" dirty="0"/>
              <a:t>response starter could you use to help you paraphrase? </a:t>
            </a:r>
            <a:endParaRPr lang="en-US" sz="3200" dirty="0"/>
          </a:p>
        </p:txBody>
      </p:sp>
      <p:grpSp>
        <p:nvGrpSpPr>
          <p:cNvPr id="11" name="Group 10"/>
          <p:cNvGrpSpPr/>
          <p:nvPr/>
        </p:nvGrpSpPr>
        <p:grpSpPr>
          <a:xfrm>
            <a:off x="5123497" y="4249771"/>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2593" y="1887733"/>
            <a:ext cx="2094753" cy="1714657"/>
          </a:xfrm>
          <a:prstGeom prst="rect">
            <a:avLst/>
          </a:prstGeom>
        </p:spPr>
      </p:pic>
    </p:spTree>
    <p:extLst>
      <p:ext uri="{BB962C8B-B14F-4D97-AF65-F5344CB8AC3E}">
        <p14:creationId xmlns:p14="http://schemas.microsoft.com/office/powerpoint/2010/main" val="106119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dissolve">
                                      <p:cBhvr>
                                        <p:cTn id="20" dur="500"/>
                                        <p:tgtEl>
                                          <p:spTgt spid="4">
                                            <p:txEl>
                                              <p:pRg st="2" end="2"/>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dissolve">
                                      <p:cBhvr>
                                        <p:cTn id="28" dur="500"/>
                                        <p:tgtEl>
                                          <p:spTgt spid="4">
                                            <p:txEl>
                                              <p:pRg st="4" end="4"/>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1157801"/>
            <a:ext cx="7054850" cy="5028159"/>
          </a:xfrm>
          <a:prstGeom prst="rect">
            <a:avLst/>
          </a:prstGeom>
          <a:ln w="38100">
            <a:solidFill>
              <a:schemeClr val="accent1"/>
            </a:solidFill>
          </a:ln>
        </p:spPr>
      </p:pic>
      <p:graphicFrame>
        <p:nvGraphicFramePr>
          <p:cNvPr id="8" name="Table 7"/>
          <p:cNvGraphicFramePr>
            <a:graphicFrameLocks noGrp="1"/>
          </p:cNvGraphicFramePr>
          <p:nvPr>
            <p:extLst>
              <p:ext uri="{D42A27DB-BD31-4B8C-83A1-F6EECF244321}">
                <p14:modId xmlns:p14="http://schemas.microsoft.com/office/powerpoint/2010/main" val="1941387069"/>
              </p:ext>
            </p:extLst>
          </p:nvPr>
        </p:nvGraphicFramePr>
        <p:xfrm>
          <a:off x="248979" y="1157801"/>
          <a:ext cx="4419057" cy="2105438"/>
        </p:xfrm>
        <a:graphic>
          <a:graphicData uri="http://schemas.openxmlformats.org/drawingml/2006/table">
            <a:tbl>
              <a:tblPr firstRow="1" bandRow="1">
                <a:tableStyleId>{073A0DAA-6AF3-43AB-8588-CEC1D06C72B9}</a:tableStyleId>
              </a:tblPr>
              <a:tblGrid>
                <a:gridCol w="4419057"/>
              </a:tblGrid>
              <a:tr h="397399">
                <a:tc>
                  <a:txBody>
                    <a:bodyPr/>
                    <a:lstStyle/>
                    <a:p>
                      <a:pPr algn="ctr"/>
                      <a:r>
                        <a:rPr lang="en-US" sz="2000" dirty="0" smtClean="0">
                          <a:solidFill>
                            <a:schemeClr val="bg1"/>
                          </a:solidFill>
                        </a:rPr>
                        <a:t>RESPONSE</a:t>
                      </a:r>
                      <a:r>
                        <a:rPr lang="en-US" sz="2000" baseline="0" dirty="0" smtClean="0">
                          <a:solidFill>
                            <a:schemeClr val="bg1"/>
                          </a:solidFill>
                        </a:rPr>
                        <a:t> STARTERS</a:t>
                      </a:r>
                      <a:endParaRPr lang="en-US"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97399">
                <a:tc>
                  <a:txBody>
                    <a:bodyPr/>
                    <a:lstStyle/>
                    <a:p>
                      <a:pPr algn="ctr"/>
                      <a:r>
                        <a:rPr lang="en-US" sz="2000" b="1" dirty="0" smtClean="0"/>
                        <a:t> Paraphrasing</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888304">
                <a:tc>
                  <a:txBody>
                    <a:bodyPr/>
                    <a:lstStyle/>
                    <a:p>
                      <a:pPr algn="ctr"/>
                      <a:r>
                        <a:rPr lang="en-US" sz="2000" dirty="0" smtClean="0"/>
                        <a:t>I heard you say…</a:t>
                      </a:r>
                    </a:p>
                    <a:p>
                      <a:endParaRPr lang="en-US" sz="1400" dirty="0" smtClean="0"/>
                    </a:p>
                    <a:p>
                      <a:pPr algn="ctr"/>
                      <a:r>
                        <a:rPr lang="en-US" sz="2000" dirty="0" smtClean="0"/>
                        <a:t>I think you said…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380574">
                <a:tc>
                  <a:txBody>
                    <a:bodyPr/>
                    <a:lstStyle/>
                    <a:p>
                      <a:pPr lvl="0" algn="ctr"/>
                      <a:r>
                        <a:rPr lang="en-US" sz="2000" b="1" dirty="0" smtClean="0">
                          <a:solidFill>
                            <a:schemeClr val="bg1"/>
                          </a:solidFill>
                        </a:rPr>
                        <a:t>EXPANDING</a:t>
                      </a:r>
                      <a:endParaRPr lang="en-US" sz="20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827278" y="114063"/>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248978" y="3441113"/>
            <a:ext cx="4419057" cy="2739211"/>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dirty="0" smtClean="0"/>
          </a:p>
          <a:p>
            <a:pPr marL="342900" indent="-342900">
              <a:buFont typeface="Arial" charset="0"/>
              <a:buChar char="•"/>
            </a:pPr>
            <a:r>
              <a:rPr lang="en-US" sz="2400" dirty="0" smtClean="0"/>
              <a:t>You </a:t>
            </a:r>
            <a:r>
              <a:rPr lang="en-US" sz="2400" dirty="0"/>
              <a:t>will use the </a:t>
            </a:r>
            <a:r>
              <a:rPr lang="en-US" sz="2400" b="1" u="sng" dirty="0"/>
              <a:t>Conversation Pattern Guide</a:t>
            </a:r>
            <a:r>
              <a:rPr lang="en-US" sz="2400" u="sng" dirty="0"/>
              <a:t> </a:t>
            </a:r>
            <a:r>
              <a:rPr lang="en-US" sz="2400" dirty="0"/>
              <a:t>to remind you of the pattern. </a:t>
            </a:r>
            <a:endParaRPr lang="en-US" sz="2400" dirty="0" smtClean="0"/>
          </a:p>
          <a:p>
            <a:endParaRPr lang="en-US" sz="1200" dirty="0"/>
          </a:p>
          <a:p>
            <a:pPr marL="342900" indent="-342900">
              <a:buFont typeface="Arial" charset="0"/>
              <a:buChar char="•"/>
            </a:pPr>
            <a:r>
              <a:rPr lang="en-US" sz="2400" dirty="0" smtClean="0"/>
              <a:t>Let’s </a:t>
            </a:r>
            <a:r>
              <a:rPr lang="en-US" sz="2400" dirty="0"/>
              <a:t>add the response starter(s) we learned to our Conversation Pattern Guides</a:t>
            </a:r>
            <a:r>
              <a:rPr lang="en-US" sz="2400" dirty="0" smtClean="0"/>
              <a:t>.</a:t>
            </a:r>
          </a:p>
          <a:p>
            <a:pPr marL="342900" indent="-342900">
              <a:buFont typeface="Arial" charset="0"/>
              <a:buChar char="•"/>
            </a:pPr>
            <a:endParaRPr lang="en-US" sz="800" dirty="0"/>
          </a:p>
        </p:txBody>
      </p:sp>
      <p:sp>
        <p:nvSpPr>
          <p:cNvPr id="16" name="TextBox 15"/>
          <p:cNvSpPr txBox="1"/>
          <p:nvPr/>
        </p:nvSpPr>
        <p:spPr>
          <a:xfrm>
            <a:off x="10065976" y="1051492"/>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5875" y="213880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spTree>
    <p:extLst>
      <p:ext uri="{BB962C8B-B14F-4D97-AF65-F5344CB8AC3E}">
        <p14:creationId xmlns:p14="http://schemas.microsoft.com/office/powerpoint/2010/main" val="196489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GUIDED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a:t>paraphrasing </a:t>
            </a:r>
            <a:r>
              <a:rPr lang="en-US" sz="2600" dirty="0"/>
              <a:t>what your partner said.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4190496" y="-1"/>
            <a:ext cx="8001504" cy="6858001"/>
          </a:xfrm>
          <a:prstGeom prst="rect">
            <a:avLst/>
          </a:prstGeom>
          <a:noFill/>
          <a:ln>
            <a:noFill/>
          </a:ln>
        </p:spPr>
      </p:pic>
    </p:spTree>
    <p:extLst>
      <p:ext uri="{BB962C8B-B14F-4D97-AF65-F5344CB8AC3E}">
        <p14:creationId xmlns:p14="http://schemas.microsoft.com/office/powerpoint/2010/main" val="17882048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12" y="2214120"/>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2203252" y="2196191"/>
            <a:ext cx="3701722"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342613"/>
            <a:ext cx="5470699" cy="1450328"/>
          </a:xfrm>
          <a:prstGeom prst="rect">
            <a:avLst/>
          </a:prstGeom>
          <a:ln w="38100">
            <a:solidFill>
              <a:schemeClr val="accent1"/>
            </a:solidFill>
          </a:ln>
        </p:spPr>
      </p:pic>
      <p:graphicFrame>
        <p:nvGraphicFramePr>
          <p:cNvPr id="11" name="Table 10"/>
          <p:cNvGraphicFramePr>
            <a:graphicFrameLocks noGrp="1"/>
          </p:cNvGraphicFramePr>
          <p:nvPr>
            <p:extLst>
              <p:ext uri="{D42A27DB-BD31-4B8C-83A1-F6EECF244321}">
                <p14:modId xmlns:p14="http://schemas.microsoft.com/office/powerpoint/2010/main" val="563399674"/>
              </p:ext>
            </p:extLst>
          </p:nvPr>
        </p:nvGraphicFramePr>
        <p:xfrm>
          <a:off x="123306" y="4421754"/>
          <a:ext cx="11891348" cy="1842489"/>
        </p:xfrm>
        <a:graphic>
          <a:graphicData uri="http://schemas.openxmlformats.org/drawingml/2006/table">
            <a:tbl>
              <a:tblPr firstRow="1" firstCol="1" bandRow="1">
                <a:tableStyleId>{D7AC3CCA-C797-4891-BE02-D94E43425B78}</a:tableStyleId>
              </a:tblPr>
              <a:tblGrid>
                <a:gridCol w="1586758"/>
                <a:gridCol w="10304590"/>
              </a:tblGrid>
              <a:tr h="1191497">
                <a:tc>
                  <a:txBody>
                    <a:bodyPr/>
                    <a:lstStyle/>
                    <a:p>
                      <a:pPr marL="0" marR="0">
                        <a:spcBef>
                          <a:spcPts val="0"/>
                        </a:spcBef>
                        <a:spcAft>
                          <a:spcPts val="0"/>
                        </a:spcAft>
                      </a:pPr>
                      <a:r>
                        <a:rPr lang="en-US" sz="2000" dirty="0">
                          <a:effectLst/>
                        </a:rPr>
                        <a:t>Partner </a:t>
                      </a:r>
                      <a:r>
                        <a:rPr lang="en-US" sz="2000" dirty="0" smtClean="0">
                          <a:effectLst/>
                        </a:rPr>
                        <a:t>A: </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000" b="0" i="1" dirty="0">
                          <a:effectLst/>
                        </a:rPr>
                        <a:t>I notice that there is colorful garbage everywhere. There are about twenty people standing and looking through the garbage. In the front of the picture, there is a dirty dump truck with a gray tarp on top of it dumping trash and people are crowding around the trash pile.  They are carrying woven palm baskets. </a:t>
                      </a:r>
                      <a:endParaRPr lang="en-US" sz="2000" b="0" i="1" dirty="0">
                        <a:effectLst/>
                        <a:latin typeface="Avenir Next" charset="0"/>
                        <a:ea typeface="Calibri" charset="0"/>
                        <a:cs typeface="Arial" charset="0"/>
                      </a:endParaRPr>
                    </a:p>
                  </a:txBody>
                  <a:tcPr marL="68580" marR="68580" marT="0" marB="0"/>
                </a:tc>
              </a:tr>
              <a:tr h="623289">
                <a:tc>
                  <a:txBody>
                    <a:bodyPr/>
                    <a:lstStyle/>
                    <a:p>
                      <a:pPr marL="0" marR="0">
                        <a:spcBef>
                          <a:spcPts val="0"/>
                        </a:spcBef>
                        <a:spcAft>
                          <a:spcPts val="0"/>
                        </a:spcAft>
                      </a:pPr>
                      <a:r>
                        <a:rPr lang="en-US" sz="2000" dirty="0">
                          <a:effectLst/>
                        </a:rPr>
                        <a:t>Student </a:t>
                      </a:r>
                      <a:r>
                        <a:rPr lang="en-US" sz="2000" dirty="0" smtClean="0">
                          <a:effectLst/>
                        </a:rPr>
                        <a:t>B:</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000" b="0" i="1" u="sng" dirty="0">
                          <a:effectLst/>
                        </a:rPr>
                        <a:t>I heard you say</a:t>
                      </a:r>
                      <a:r>
                        <a:rPr lang="en-US" sz="2000" b="0" i="1" dirty="0">
                          <a:effectLst/>
                        </a:rPr>
                        <a:t> </a:t>
                      </a:r>
                      <a:r>
                        <a:rPr lang="en-US" sz="2000" b="0" i="1" dirty="0" smtClean="0">
                          <a:effectLst/>
                        </a:rPr>
                        <a:t>that </a:t>
                      </a:r>
                      <a:r>
                        <a:rPr lang="en-US" sz="2000" b="0" i="1" dirty="0">
                          <a:effectLst/>
                        </a:rPr>
                        <a:t>there are many people with baskets who are looking through the trash. Some people are crowded around the truck that is dumping trash.</a:t>
                      </a:r>
                      <a:endParaRPr lang="en-US" sz="2000" b="0" i="1" dirty="0">
                        <a:effectLst/>
                        <a:latin typeface="Avenir Next" charset="0"/>
                        <a:ea typeface="Calibri" charset="0"/>
                        <a:cs typeface="Arial" charset="0"/>
                      </a:endParaRPr>
                    </a:p>
                  </a:txBody>
                  <a:tcPr marL="68580" marR="68580" marT="0" marB="0"/>
                </a:tc>
              </a:tr>
            </a:tbl>
          </a:graphicData>
        </a:graphic>
      </p:graphicFrame>
      <p:pic>
        <p:nvPicPr>
          <p:cNvPr id="10" name="Picture 9"/>
          <p:cNvPicPr/>
          <p:nvPr/>
        </p:nvPicPr>
        <p:blipFill>
          <a:blip r:embed="rId5">
            <a:extLst>
              <a:ext uri="{28A0092B-C50C-407E-A947-70E740481C1C}">
                <a14:useLocalDpi xmlns:a14="http://schemas.microsoft.com/office/drawing/2010/main" val="0"/>
              </a:ext>
            </a:extLst>
          </a:blip>
          <a:srcRect/>
          <a:stretch>
            <a:fillRect/>
          </a:stretch>
        </p:blipFill>
        <p:spPr bwMode="auto">
          <a:xfrm>
            <a:off x="6335280" y="342613"/>
            <a:ext cx="5390555" cy="3805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746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PARAPHRASE</a:t>
            </a:r>
            <a:endParaRPr lang="en-US" sz="2400" b="1" dirty="0">
              <a:solidFill>
                <a:srgbClr val="FFFF00"/>
              </a:solidFill>
            </a:endParaRPr>
          </a:p>
        </p:txBody>
      </p:sp>
      <p:sp>
        <p:nvSpPr>
          <p:cNvPr id="3" name="Rectangle 2"/>
          <p:cNvSpPr/>
          <p:nvPr/>
        </p:nvSpPr>
        <p:spPr>
          <a:xfrm>
            <a:off x="6060141" y="287928"/>
            <a:ext cx="5773268" cy="3828577"/>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800" i="1" dirty="0"/>
              <a:t>I notice that Student B paraphrased by using the response starter, “I heard you say...” and restated Student A’s idea. </a:t>
            </a:r>
            <a:endParaRPr lang="en-US" sz="2800" i="1" dirty="0" smtClean="0"/>
          </a:p>
          <a:p>
            <a:pPr marL="457200" indent="-457200">
              <a:buFont typeface="Arial" charset="0"/>
              <a:buChar char="•"/>
            </a:pPr>
            <a:endParaRPr lang="en-US" sz="1600" i="1" dirty="0"/>
          </a:p>
          <a:p>
            <a:pPr marL="457200" indent="-457200">
              <a:buFont typeface="Arial" charset="0"/>
              <a:buChar char="•"/>
            </a:pPr>
            <a:r>
              <a:rPr lang="en-US" sz="2800" i="1" dirty="0" smtClean="0"/>
              <a:t>Let’s </a:t>
            </a:r>
            <a:r>
              <a:rPr lang="en-US" sz="2800" i="1" dirty="0"/>
              <a:t>use the response starter Student B used and practice using our own words to restate the idea</a:t>
            </a:r>
            <a:r>
              <a:rPr lang="en-US" sz="2800" i="1" dirty="0" smtClean="0"/>
              <a:t>.</a:t>
            </a:r>
            <a:endParaRPr lang="en-US" sz="2800" dirty="0"/>
          </a:p>
        </p:txBody>
      </p:sp>
      <p:grpSp>
        <p:nvGrpSpPr>
          <p:cNvPr id="13" name="Group 12"/>
          <p:cNvGrpSpPr/>
          <p:nvPr/>
        </p:nvGrpSpPr>
        <p:grpSpPr>
          <a:xfrm>
            <a:off x="1701800" y="1875118"/>
            <a:ext cx="2297953" cy="2173769"/>
            <a:chOff x="587828" y="4231661"/>
            <a:chExt cx="1847691" cy="2298046"/>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9855" y="6041648"/>
              <a:ext cx="1510911" cy="488059"/>
            </a:xfrm>
            <a:prstGeom prst="rect">
              <a:avLst/>
            </a:prstGeom>
            <a:noFill/>
          </p:spPr>
          <p:txBody>
            <a:bodyPr wrap="none" rtlCol="0">
              <a:spAutoFit/>
            </a:bodyPr>
            <a:lstStyle/>
            <a:p>
              <a:r>
                <a:rPr lang="en-US" sz="2400" b="1" dirty="0" smtClean="0"/>
                <a:t>TURN &amp; TALK</a:t>
              </a:r>
              <a:endParaRPr lang="en-US" sz="2400" b="1" dirty="0"/>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28" y="287928"/>
            <a:ext cx="4092272" cy="1134472"/>
          </a:xfrm>
          <a:prstGeom prst="rect">
            <a:avLst/>
          </a:prstGeom>
          <a:ln w="38100">
            <a:solidFill>
              <a:schemeClr val="accent1"/>
            </a:solidFill>
          </a:ln>
        </p:spPr>
      </p:pic>
      <p:graphicFrame>
        <p:nvGraphicFramePr>
          <p:cNvPr id="18" name="Table 17"/>
          <p:cNvGraphicFramePr>
            <a:graphicFrameLocks noGrp="1"/>
          </p:cNvGraphicFramePr>
          <p:nvPr>
            <p:extLst>
              <p:ext uri="{D42A27DB-BD31-4B8C-83A1-F6EECF244321}">
                <p14:modId xmlns:p14="http://schemas.microsoft.com/office/powerpoint/2010/main" val="2058450964"/>
              </p:ext>
            </p:extLst>
          </p:nvPr>
        </p:nvGraphicFramePr>
        <p:xfrm>
          <a:off x="123306" y="4421754"/>
          <a:ext cx="11891348" cy="1842489"/>
        </p:xfrm>
        <a:graphic>
          <a:graphicData uri="http://schemas.openxmlformats.org/drawingml/2006/table">
            <a:tbl>
              <a:tblPr firstRow="1" firstCol="1" bandRow="1">
                <a:tableStyleId>{D7AC3CCA-C797-4891-BE02-D94E43425B78}</a:tableStyleId>
              </a:tblPr>
              <a:tblGrid>
                <a:gridCol w="1586758"/>
                <a:gridCol w="10304590"/>
              </a:tblGrid>
              <a:tr h="1191497">
                <a:tc>
                  <a:txBody>
                    <a:bodyPr/>
                    <a:lstStyle/>
                    <a:p>
                      <a:pPr marL="0" marR="0">
                        <a:spcBef>
                          <a:spcPts val="0"/>
                        </a:spcBef>
                        <a:spcAft>
                          <a:spcPts val="0"/>
                        </a:spcAft>
                      </a:pPr>
                      <a:r>
                        <a:rPr lang="en-US" sz="2000" dirty="0">
                          <a:effectLst/>
                        </a:rPr>
                        <a:t>Partner </a:t>
                      </a:r>
                      <a:r>
                        <a:rPr lang="en-US" sz="2000" dirty="0" smtClean="0">
                          <a:effectLst/>
                        </a:rPr>
                        <a:t>A: </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000" b="0" i="1" dirty="0">
                          <a:effectLst/>
                        </a:rPr>
                        <a:t>I notice that there is colorful garbage everywhere. There are about twenty people standing and looking through the garbage. In the front of the picture, there is a dirty dump truck with a gray tarp on top of it dumping trash and people are crowding around the trash pile.  They are carrying woven palm baskets. </a:t>
                      </a:r>
                      <a:endParaRPr lang="en-US" sz="2000" b="0" i="1" dirty="0">
                        <a:effectLst/>
                        <a:latin typeface="Avenir Next" charset="0"/>
                        <a:ea typeface="Calibri" charset="0"/>
                        <a:cs typeface="Arial" charset="0"/>
                      </a:endParaRPr>
                    </a:p>
                  </a:txBody>
                  <a:tcPr marL="68580" marR="68580" marT="0" marB="0"/>
                </a:tc>
              </a:tr>
              <a:tr h="623289">
                <a:tc>
                  <a:txBody>
                    <a:bodyPr/>
                    <a:lstStyle/>
                    <a:p>
                      <a:pPr marL="0" marR="0">
                        <a:spcBef>
                          <a:spcPts val="0"/>
                        </a:spcBef>
                        <a:spcAft>
                          <a:spcPts val="0"/>
                        </a:spcAft>
                      </a:pPr>
                      <a:r>
                        <a:rPr lang="en-US" sz="2000" dirty="0">
                          <a:effectLst/>
                        </a:rPr>
                        <a:t>Student </a:t>
                      </a:r>
                      <a:r>
                        <a:rPr lang="en-US" sz="2000" dirty="0" smtClean="0">
                          <a:effectLst/>
                        </a:rPr>
                        <a:t>B:</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000" i="1" u="sng" dirty="0">
                          <a:effectLst/>
                        </a:rPr>
                        <a:t>I heard you say</a:t>
                      </a:r>
                      <a:r>
                        <a:rPr lang="en-US" sz="2000" i="1" dirty="0">
                          <a:effectLst/>
                        </a:rPr>
                        <a:t> (make the paraphrase gesture) that there are many people with baskets who are looking through the trash. Some people are crowded around the truck that is dumping trash.</a:t>
                      </a:r>
                      <a:endParaRPr lang="en-US" sz="2000" i="1" dirty="0">
                        <a:effectLst/>
                        <a:latin typeface="Avenir Next" charset="0"/>
                        <a:ea typeface="Calibri" charset="0"/>
                        <a:cs typeface="Arial" charset="0"/>
                      </a:endParaRPr>
                    </a:p>
                  </a:txBody>
                  <a:tcPr marL="68580" marR="68580" marT="0" marB="0"/>
                </a:tc>
              </a:tr>
            </a:tbl>
          </a:graphicData>
        </a:graphic>
      </p:graphicFrame>
      <p:pic>
        <p:nvPicPr>
          <p:cNvPr id="17" name="Picture 16" descr="/Users/mstaine/Desktop/ThinkAloudIcon.png"/>
          <p:cNvPicPr/>
          <p:nvPr/>
        </p:nvPicPr>
        <p:blipFill>
          <a:blip r:embed="rId5">
            <a:extLst>
              <a:ext uri="{28A0092B-C50C-407E-A947-70E740481C1C}">
                <a14:useLocalDpi xmlns:a14="http://schemas.microsoft.com/office/drawing/2010/main" val="0"/>
              </a:ext>
            </a:extLst>
          </a:blip>
          <a:srcRect/>
          <a:stretch>
            <a:fillRect/>
          </a:stretch>
        </p:blipFill>
        <p:spPr bwMode="auto">
          <a:xfrm>
            <a:off x="4584501" y="286348"/>
            <a:ext cx="1306139" cy="113605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983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11350" y="1950262"/>
            <a:ext cx="10058400" cy="4022725"/>
          </a:xfrm>
        </p:spPr>
        <p:txBody>
          <a:bodyPr>
            <a:noAutofit/>
          </a:bodyPr>
          <a:lstStyle/>
          <a:p>
            <a:pPr marL="0" indent="0">
              <a:buNone/>
            </a:pPr>
            <a:r>
              <a:rPr lang="en-US" sz="3800" dirty="0">
                <a:solidFill>
                  <a:schemeClr val="tx1"/>
                </a:solidFill>
                <a:latin typeface="Calibri" charset="0"/>
                <a:ea typeface="Calibri" charset="0"/>
                <a:cs typeface="Calibri" charset="0"/>
              </a:rPr>
              <a:t>In this lesson, we will... </a:t>
            </a:r>
            <a:endParaRPr lang="en-US" sz="3800" dirty="0" smtClean="0">
              <a:solidFill>
                <a:schemeClr val="tx1"/>
              </a:solidFill>
              <a:latin typeface="Calibri" charset="0"/>
              <a:ea typeface="Calibri" charset="0"/>
              <a:cs typeface="Calibri" charset="0"/>
            </a:endParaRPr>
          </a:p>
          <a:p>
            <a:endParaRPr lang="en-US" sz="1400" dirty="0" smtClean="0">
              <a:solidFill>
                <a:schemeClr val="tx1"/>
              </a:solidFill>
              <a:latin typeface="Calibri" charset="0"/>
              <a:ea typeface="Calibri" charset="0"/>
              <a:cs typeface="Calibri" charset="0"/>
            </a:endParaRPr>
          </a:p>
          <a:p>
            <a:pPr lvl="1"/>
            <a:r>
              <a:rPr lang="en-US" sz="3800" dirty="0">
                <a:solidFill>
                  <a:schemeClr val="tx1"/>
                </a:solidFill>
                <a:latin typeface="Calibri" charset="0"/>
                <a:ea typeface="Calibri" charset="0"/>
                <a:cs typeface="Calibri" charset="0"/>
              </a:rPr>
              <a:t>share what we know about Constructive Conversations </a:t>
            </a:r>
            <a:endParaRPr lang="en-US" sz="3800" dirty="0" smtClean="0">
              <a:solidFill>
                <a:schemeClr val="tx1"/>
              </a:solidFill>
              <a:latin typeface="Calibri" charset="0"/>
              <a:ea typeface="Calibri" charset="0"/>
              <a:cs typeface="Calibri" charset="0"/>
            </a:endParaRPr>
          </a:p>
          <a:p>
            <a:pPr lvl="1"/>
            <a:endParaRPr lang="en-US" sz="1400" dirty="0">
              <a:solidFill>
                <a:schemeClr val="tx1"/>
              </a:solidFill>
              <a:latin typeface="Calibri" charset="0"/>
              <a:ea typeface="Calibri" charset="0"/>
              <a:cs typeface="Calibri" charset="0"/>
            </a:endParaRPr>
          </a:p>
          <a:p>
            <a:pPr lvl="1"/>
            <a:r>
              <a:rPr lang="en-US" sz="3800" dirty="0">
                <a:solidFill>
                  <a:schemeClr val="tx1"/>
                </a:solidFill>
                <a:latin typeface="Calibri" charset="0"/>
                <a:ea typeface="Calibri" charset="0"/>
                <a:cs typeface="Calibri" charset="0"/>
              </a:rPr>
              <a:t>have a conversation with a partner and in a small group </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11730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12" y="2214120"/>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2203252" y="2196191"/>
            <a:ext cx="3701722"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342613"/>
            <a:ext cx="5470699" cy="1450328"/>
          </a:xfrm>
          <a:prstGeom prst="rect">
            <a:avLst/>
          </a:prstGeom>
          <a:ln w="38100">
            <a:solidFill>
              <a:schemeClr val="accent1"/>
            </a:solidFill>
          </a:ln>
        </p:spPr>
      </p:pic>
      <p:graphicFrame>
        <p:nvGraphicFramePr>
          <p:cNvPr id="11" name="Table 10"/>
          <p:cNvGraphicFramePr>
            <a:graphicFrameLocks noGrp="1"/>
          </p:cNvGraphicFramePr>
          <p:nvPr>
            <p:extLst>
              <p:ext uri="{D42A27DB-BD31-4B8C-83A1-F6EECF244321}">
                <p14:modId xmlns:p14="http://schemas.microsoft.com/office/powerpoint/2010/main" val="1853661082"/>
              </p:ext>
            </p:extLst>
          </p:nvPr>
        </p:nvGraphicFramePr>
        <p:xfrm>
          <a:off x="434275" y="4457700"/>
          <a:ext cx="11452924" cy="1828800"/>
        </p:xfrm>
        <a:graphic>
          <a:graphicData uri="http://schemas.openxmlformats.org/drawingml/2006/table">
            <a:tbl>
              <a:tblPr firstRow="1" firstCol="1" bandRow="1">
                <a:tableStyleId>{D7AC3CCA-C797-4891-BE02-D94E43425B78}</a:tableStyleId>
              </a:tblPr>
              <a:tblGrid>
                <a:gridCol w="1361274"/>
                <a:gridCol w="10091650"/>
              </a:tblGrid>
              <a:tr h="1082878">
                <a:tc>
                  <a:txBody>
                    <a:bodyPr/>
                    <a:lstStyle/>
                    <a:p>
                      <a:pPr marL="0" marR="0">
                        <a:spcBef>
                          <a:spcPts val="0"/>
                        </a:spcBef>
                        <a:spcAft>
                          <a:spcPts val="0"/>
                        </a:spcAft>
                      </a:pPr>
                      <a:r>
                        <a:rPr lang="en-US" sz="2200" dirty="0" smtClean="0">
                          <a:effectLst/>
                        </a:rPr>
                        <a:t>Student</a:t>
                      </a:r>
                      <a:r>
                        <a:rPr lang="en-US" sz="2200" baseline="0" dirty="0" smtClean="0">
                          <a:effectLst/>
                        </a:rPr>
                        <a:t> </a:t>
                      </a:r>
                      <a:r>
                        <a:rPr lang="en-US" sz="2200" dirty="0" smtClean="0">
                          <a:effectLst/>
                        </a:rPr>
                        <a:t>A</a:t>
                      </a:r>
                      <a:r>
                        <a:rPr lang="en-US" sz="2200" dirty="0">
                          <a:effectLst/>
                        </a:rPr>
                        <a:t>:</a:t>
                      </a:r>
                      <a:endParaRPr lang="en-US" sz="2200" dirty="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tabLst>
                          <a:tab pos="5130800" algn="l"/>
                        </a:tabLst>
                      </a:pPr>
                      <a:r>
                        <a:rPr lang="en-US" sz="2400" b="0" i="1" dirty="0">
                          <a:effectLst/>
                        </a:rPr>
                        <a:t>I notice that there are two bulldozers puffing smoke at the top of the garbage hill and the smoke is drifting sideways.  Smoke is rising out of the side of the hill that the bulldozers are on top of.</a:t>
                      </a:r>
                      <a:endParaRPr lang="en-US" sz="2400" b="0" i="1" dirty="0">
                        <a:effectLst/>
                        <a:latin typeface="Avenir Next" charset="0"/>
                        <a:ea typeface="Calibri" charset="0"/>
                        <a:cs typeface="Arial" charset="0"/>
                      </a:endParaRPr>
                    </a:p>
                  </a:txBody>
                  <a:tcPr marL="68580" marR="68580" marT="0" marB="0"/>
                </a:tc>
              </a:tr>
              <a:tr h="721918">
                <a:tc>
                  <a:txBody>
                    <a:bodyPr/>
                    <a:lstStyle/>
                    <a:p>
                      <a:pPr marL="0" marR="0">
                        <a:spcBef>
                          <a:spcPts val="0"/>
                        </a:spcBef>
                        <a:spcAft>
                          <a:spcPts val="0"/>
                        </a:spcAft>
                      </a:pPr>
                      <a:r>
                        <a:rPr lang="en-US" sz="2200" dirty="0">
                          <a:effectLst/>
                        </a:rPr>
                        <a:t>Student B:</a:t>
                      </a:r>
                      <a:endParaRPr lang="en-US" sz="2200" dirty="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tabLst>
                          <a:tab pos="5130800" algn="l"/>
                        </a:tabLst>
                      </a:pPr>
                      <a:r>
                        <a:rPr lang="en-US" sz="2400" i="1" u="sng" dirty="0">
                          <a:effectLst/>
                        </a:rPr>
                        <a:t>I heard you say</a:t>
                      </a:r>
                      <a:r>
                        <a:rPr lang="en-US" sz="2400" i="1" dirty="0">
                          <a:effectLst/>
                        </a:rPr>
                        <a:t> </a:t>
                      </a:r>
                      <a:r>
                        <a:rPr lang="en-US" sz="2400" i="1" dirty="0" smtClean="0">
                          <a:effectLst/>
                        </a:rPr>
                        <a:t>there </a:t>
                      </a:r>
                      <a:r>
                        <a:rPr lang="en-US" sz="2400" i="1" dirty="0">
                          <a:effectLst/>
                        </a:rPr>
                        <a:t>is smoke coming out of the bulldozers at the top of the garbage hill.</a:t>
                      </a:r>
                      <a:endParaRPr lang="en-US" sz="2400" i="1" dirty="0">
                        <a:effectLst/>
                        <a:latin typeface="Avenir Next" charset="0"/>
                        <a:ea typeface="Calibri" charset="0"/>
                        <a:cs typeface="Arial" charset="0"/>
                      </a:endParaRPr>
                    </a:p>
                  </a:txBody>
                  <a:tcPr marL="68580" marR="68580" marT="0" marB="0"/>
                </a:tc>
              </a:tr>
            </a:tbl>
          </a:graphicData>
        </a:graphic>
      </p:graphicFrame>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6335280" y="342613"/>
            <a:ext cx="5390555" cy="3805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1087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PARAPHRASE</a:t>
            </a:r>
            <a:endParaRPr lang="en-US" sz="2400" b="1" dirty="0">
              <a:solidFill>
                <a:srgbClr val="FFFF00"/>
              </a:solidFill>
            </a:endParaRPr>
          </a:p>
        </p:txBody>
      </p:sp>
      <p:sp>
        <p:nvSpPr>
          <p:cNvPr id="3" name="Rectangle 2"/>
          <p:cNvSpPr/>
          <p:nvPr/>
        </p:nvSpPr>
        <p:spPr>
          <a:xfrm>
            <a:off x="6060141" y="287928"/>
            <a:ext cx="5773268" cy="3828577"/>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800" i="1" dirty="0"/>
              <a:t>I notice that Student B paraphrased by using the response starter, “I heard you say...” and restated Student A’s idea. </a:t>
            </a:r>
            <a:endParaRPr lang="en-US" sz="2800" i="1" dirty="0" smtClean="0"/>
          </a:p>
          <a:p>
            <a:pPr marL="457200" indent="-457200">
              <a:buFont typeface="Arial" charset="0"/>
              <a:buChar char="•"/>
            </a:pPr>
            <a:endParaRPr lang="en-US" sz="1600" i="1" dirty="0"/>
          </a:p>
          <a:p>
            <a:pPr marL="457200" indent="-457200">
              <a:buFont typeface="Arial" charset="0"/>
              <a:buChar char="•"/>
            </a:pPr>
            <a:r>
              <a:rPr lang="en-US" sz="2800" i="1" dirty="0" smtClean="0"/>
              <a:t>Let’s </a:t>
            </a:r>
            <a:r>
              <a:rPr lang="en-US" sz="2800" i="1" dirty="0"/>
              <a:t>use the response starter Student B used and practice using our own words to restate the idea</a:t>
            </a:r>
            <a:r>
              <a:rPr lang="en-US" sz="2800" i="1" dirty="0" smtClean="0"/>
              <a:t>.</a:t>
            </a:r>
            <a:endParaRPr lang="en-US" sz="28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005" y="6328717"/>
            <a:ext cx="584200" cy="596900"/>
          </a:xfrm>
          <a:prstGeom prst="rect">
            <a:avLst/>
          </a:prstGeom>
        </p:spPr>
      </p:pic>
      <p:grpSp>
        <p:nvGrpSpPr>
          <p:cNvPr id="13" name="Group 12"/>
          <p:cNvGrpSpPr/>
          <p:nvPr/>
        </p:nvGrpSpPr>
        <p:grpSpPr>
          <a:xfrm>
            <a:off x="1701800" y="1875118"/>
            <a:ext cx="2297953" cy="2173769"/>
            <a:chOff x="587828" y="4231661"/>
            <a:chExt cx="1847691" cy="2298046"/>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9855" y="6041648"/>
              <a:ext cx="1510911" cy="488059"/>
            </a:xfrm>
            <a:prstGeom prst="rect">
              <a:avLst/>
            </a:prstGeom>
            <a:noFill/>
          </p:spPr>
          <p:txBody>
            <a:bodyPr wrap="none" rtlCol="0">
              <a:spAutoFit/>
            </a:bodyPr>
            <a:lstStyle/>
            <a:p>
              <a:r>
                <a:rPr lang="en-US" sz="2400" b="1" dirty="0" smtClean="0"/>
                <a:t>TURN &amp; TALK</a:t>
              </a:r>
              <a:endParaRPr lang="en-US" sz="2400" b="1" dirty="0"/>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728" y="287928"/>
            <a:ext cx="4092272" cy="1134472"/>
          </a:xfrm>
          <a:prstGeom prst="rect">
            <a:avLst/>
          </a:prstGeom>
          <a:ln w="38100">
            <a:solidFill>
              <a:schemeClr val="accent1"/>
            </a:solidFill>
          </a:ln>
        </p:spPr>
      </p:pic>
      <p:graphicFrame>
        <p:nvGraphicFramePr>
          <p:cNvPr id="17" name="Table 16"/>
          <p:cNvGraphicFramePr>
            <a:graphicFrameLocks noGrp="1"/>
          </p:cNvGraphicFramePr>
          <p:nvPr>
            <p:extLst>
              <p:ext uri="{D42A27DB-BD31-4B8C-83A1-F6EECF244321}">
                <p14:modId xmlns:p14="http://schemas.microsoft.com/office/powerpoint/2010/main" val="1622622489"/>
              </p:ext>
            </p:extLst>
          </p:nvPr>
        </p:nvGraphicFramePr>
        <p:xfrm>
          <a:off x="380485" y="4429522"/>
          <a:ext cx="11452924" cy="1828800"/>
        </p:xfrm>
        <a:graphic>
          <a:graphicData uri="http://schemas.openxmlformats.org/drawingml/2006/table">
            <a:tbl>
              <a:tblPr firstRow="1" firstCol="1" bandRow="1">
                <a:tableStyleId>{D7AC3CCA-C797-4891-BE02-D94E43425B78}</a:tableStyleId>
              </a:tblPr>
              <a:tblGrid>
                <a:gridCol w="1361274"/>
                <a:gridCol w="10091650"/>
              </a:tblGrid>
              <a:tr h="1082878">
                <a:tc>
                  <a:txBody>
                    <a:bodyPr/>
                    <a:lstStyle/>
                    <a:p>
                      <a:pPr marL="0" marR="0">
                        <a:spcBef>
                          <a:spcPts val="0"/>
                        </a:spcBef>
                        <a:spcAft>
                          <a:spcPts val="0"/>
                        </a:spcAft>
                      </a:pPr>
                      <a:r>
                        <a:rPr lang="en-US" sz="2200" dirty="0" smtClean="0">
                          <a:effectLst/>
                        </a:rPr>
                        <a:t>Student</a:t>
                      </a:r>
                      <a:r>
                        <a:rPr lang="en-US" sz="2200" baseline="0" dirty="0" smtClean="0">
                          <a:effectLst/>
                        </a:rPr>
                        <a:t> </a:t>
                      </a:r>
                      <a:r>
                        <a:rPr lang="en-US" sz="2200" dirty="0" smtClean="0">
                          <a:effectLst/>
                        </a:rPr>
                        <a:t>A</a:t>
                      </a:r>
                      <a:r>
                        <a:rPr lang="en-US" sz="2200" dirty="0">
                          <a:effectLst/>
                        </a:rPr>
                        <a:t>:</a:t>
                      </a:r>
                      <a:endParaRPr lang="en-US" sz="2200" dirty="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tabLst>
                          <a:tab pos="5130800" algn="l"/>
                        </a:tabLst>
                      </a:pPr>
                      <a:r>
                        <a:rPr lang="en-US" sz="2400" b="0" i="1" dirty="0">
                          <a:effectLst/>
                        </a:rPr>
                        <a:t>I notice that there are two bulldozers puffing smoke at the top of the garbage hill and the smoke is drifting sideways.  Smoke is rising out of the side of the hill that the bulldozers are on top of.</a:t>
                      </a:r>
                      <a:endParaRPr lang="en-US" sz="2400" b="0" i="1" dirty="0">
                        <a:effectLst/>
                        <a:latin typeface="Avenir Next" charset="0"/>
                        <a:ea typeface="Calibri" charset="0"/>
                        <a:cs typeface="Arial" charset="0"/>
                      </a:endParaRPr>
                    </a:p>
                  </a:txBody>
                  <a:tcPr marL="68580" marR="68580" marT="0" marB="0"/>
                </a:tc>
              </a:tr>
              <a:tr h="721918">
                <a:tc>
                  <a:txBody>
                    <a:bodyPr/>
                    <a:lstStyle/>
                    <a:p>
                      <a:pPr marL="0" marR="0">
                        <a:spcBef>
                          <a:spcPts val="0"/>
                        </a:spcBef>
                        <a:spcAft>
                          <a:spcPts val="0"/>
                        </a:spcAft>
                      </a:pPr>
                      <a:r>
                        <a:rPr lang="en-US" sz="2200" dirty="0">
                          <a:effectLst/>
                        </a:rPr>
                        <a:t>Student B:</a:t>
                      </a:r>
                      <a:endParaRPr lang="en-US" sz="2200" dirty="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tabLst>
                          <a:tab pos="5130800" algn="l"/>
                        </a:tabLst>
                      </a:pPr>
                      <a:r>
                        <a:rPr lang="en-US" sz="2400" i="1" u="sng" dirty="0">
                          <a:effectLst/>
                        </a:rPr>
                        <a:t>I heard you say</a:t>
                      </a:r>
                      <a:r>
                        <a:rPr lang="en-US" sz="2400" i="1" dirty="0">
                          <a:effectLst/>
                        </a:rPr>
                        <a:t> </a:t>
                      </a:r>
                      <a:r>
                        <a:rPr lang="en-US" sz="2400" i="1" dirty="0" smtClean="0">
                          <a:effectLst/>
                        </a:rPr>
                        <a:t>there </a:t>
                      </a:r>
                      <a:r>
                        <a:rPr lang="en-US" sz="2400" i="1" dirty="0">
                          <a:effectLst/>
                        </a:rPr>
                        <a:t>is smoke coming out of the bulldozers at the top of the garbage hill.</a:t>
                      </a:r>
                      <a:endParaRPr lang="en-US" sz="2400" i="1" dirty="0">
                        <a:effectLst/>
                        <a:latin typeface="Avenir Next" charset="0"/>
                        <a:ea typeface="Calibri" charset="0"/>
                        <a:cs typeface="Arial" charset="0"/>
                      </a:endParaRPr>
                    </a:p>
                  </a:txBody>
                  <a:tcPr marL="68580" marR="68580" marT="0" marB="0"/>
                </a:tc>
              </a:tr>
            </a:tbl>
          </a:graphicData>
        </a:graphic>
      </p:graphicFrame>
      <p:pic>
        <p:nvPicPr>
          <p:cNvPr id="18" name="Picture 17" descr="/Users/mstaine/Desktop/ThinkAloudIcon.png"/>
          <p:cNvPicPr/>
          <p:nvPr/>
        </p:nvPicPr>
        <p:blipFill>
          <a:blip r:embed="rId6">
            <a:extLst>
              <a:ext uri="{28A0092B-C50C-407E-A947-70E740481C1C}">
                <a14:useLocalDpi xmlns:a14="http://schemas.microsoft.com/office/drawing/2010/main" val="0"/>
              </a:ext>
            </a:extLst>
          </a:blip>
          <a:srcRect/>
          <a:stretch>
            <a:fillRect/>
          </a:stretch>
        </p:blipFill>
        <p:spPr bwMode="auto">
          <a:xfrm>
            <a:off x="4584501" y="286348"/>
            <a:ext cx="1306139" cy="113605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0081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31" y="2177767"/>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342613"/>
            <a:ext cx="5470699" cy="1450328"/>
          </a:xfrm>
          <a:prstGeom prst="rect">
            <a:avLst/>
          </a:prstGeom>
          <a:ln w="38100">
            <a:solidFill>
              <a:schemeClr val="accent1"/>
            </a:solidFill>
          </a:ln>
        </p:spPr>
      </p:pic>
      <p:graphicFrame>
        <p:nvGraphicFramePr>
          <p:cNvPr id="10" name="Table 9"/>
          <p:cNvGraphicFramePr>
            <a:graphicFrameLocks noGrp="1"/>
          </p:cNvGraphicFramePr>
          <p:nvPr>
            <p:extLst>
              <p:ext uri="{D42A27DB-BD31-4B8C-83A1-F6EECF244321}">
                <p14:modId xmlns:p14="http://schemas.microsoft.com/office/powerpoint/2010/main" val="549754172"/>
              </p:ext>
            </p:extLst>
          </p:nvPr>
        </p:nvGraphicFramePr>
        <p:xfrm>
          <a:off x="249382" y="4283223"/>
          <a:ext cx="11743244" cy="2038862"/>
        </p:xfrm>
        <a:graphic>
          <a:graphicData uri="http://schemas.openxmlformats.org/drawingml/2006/table">
            <a:tbl>
              <a:tblPr firstRow="1" firstCol="1" bandRow="1">
                <a:tableStyleId>{D7AC3CCA-C797-4891-BE02-D94E43425B78}</a:tableStyleId>
              </a:tblPr>
              <a:tblGrid>
                <a:gridCol w="1230283"/>
                <a:gridCol w="10512961"/>
              </a:tblGrid>
              <a:tr h="1170454">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A:</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200" b="0" i="1" dirty="0" smtClean="0">
                          <a:effectLst/>
                        </a:rPr>
                        <a:t>I notice that the woman with the black hat and the pink scarf is holding up a piece of paper and it looks like she is poking it with a stick. There is a black basket to her left behind the person with the pink sleeves.  On her right, a person with a blue sweater and a torn and stained brown dress is bent over the garbage.</a:t>
                      </a:r>
                      <a:endParaRPr lang="en-US" sz="2200" b="0" i="1" dirty="0">
                        <a:effectLst/>
                        <a:latin typeface="Avenir Next" charset="0"/>
                        <a:ea typeface="Calibri" charset="0"/>
                        <a:cs typeface="Arial" charset="0"/>
                      </a:endParaRPr>
                    </a:p>
                  </a:txBody>
                  <a:tcPr marL="68580" marR="68580" marT="0" marB="0"/>
                </a:tc>
              </a:tr>
              <a:tr h="697742">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B:</a:t>
                      </a:r>
                      <a:endParaRPr lang="en-US" sz="2200" dirty="0">
                        <a:effectLst/>
                        <a:latin typeface="Avenir Next" charset="0"/>
                        <a:ea typeface="Calibri" charset="0"/>
                        <a:cs typeface="Arial" charset="0"/>
                      </a:endParaRPr>
                    </a:p>
                  </a:txBody>
                  <a:tcPr marL="68580" marR="68580" marT="0" marB="0"/>
                </a:tc>
                <a:tc>
                  <a:txBody>
                    <a:bodyPr/>
                    <a:lstStyle/>
                    <a:p>
                      <a:pPr marL="0" marR="0" algn="ctr">
                        <a:spcBef>
                          <a:spcPts val="0"/>
                        </a:spcBef>
                        <a:spcAft>
                          <a:spcPts val="0"/>
                        </a:spcAft>
                        <a:tabLst>
                          <a:tab pos="5130800" algn="l"/>
                        </a:tabLst>
                      </a:pPr>
                      <a:endParaRPr lang="en-US" sz="22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2200" b="1" i="1" dirty="0" smtClean="0">
                        <a:solidFill>
                          <a:srgbClr val="FF0000"/>
                        </a:solidFill>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3408391" y="2318188"/>
            <a:ext cx="1828803" cy="1807399"/>
            <a:chOff x="587828" y="4231661"/>
            <a:chExt cx="1847691" cy="2361053"/>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4" name="TextBox 3"/>
          <p:cNvSpPr txBox="1"/>
          <p:nvPr/>
        </p:nvSpPr>
        <p:spPr>
          <a:xfrm>
            <a:off x="2156746" y="5652693"/>
            <a:ext cx="9233646" cy="584775"/>
          </a:xfrm>
          <a:prstGeom prst="rect">
            <a:avLst/>
          </a:prstGeom>
          <a:noFill/>
        </p:spPr>
        <p:txBody>
          <a:bodyPr wrap="square" rtlCol="0">
            <a:spAutoFit/>
          </a:bodyPr>
          <a:lstStyle/>
          <a:p>
            <a:pPr algn="ctr">
              <a:tabLst>
                <a:tab pos="5130800" algn="l"/>
              </a:tabLst>
            </a:pPr>
            <a:r>
              <a:rPr lang="en-US" sz="2400" b="1" i="1" dirty="0">
                <a:solidFill>
                  <a:srgbClr val="FF0000"/>
                </a:solidFill>
                <a:latin typeface="Avenir Next" charset="0"/>
                <a:ea typeface="Calibri" charset="0"/>
                <a:cs typeface="Arial" charset="0"/>
              </a:rPr>
              <a:t>Ho</a:t>
            </a:r>
            <a:r>
              <a:rPr lang="en-US" sz="2600" b="1" i="1" dirty="0">
                <a:solidFill>
                  <a:srgbClr val="FF0000"/>
                </a:solidFill>
                <a:latin typeface="Avenir Next" charset="0"/>
                <a:ea typeface="Calibri" charset="0"/>
                <a:cs typeface="Arial" charset="0"/>
              </a:rPr>
              <a:t>w would you </a:t>
            </a:r>
            <a:r>
              <a:rPr lang="en-US" sz="2600" b="1" i="1" dirty="0" smtClean="0">
                <a:solidFill>
                  <a:srgbClr val="FF0000"/>
                </a:solidFill>
                <a:latin typeface="Avenir Next" charset="0"/>
                <a:ea typeface="Calibri" charset="0"/>
                <a:cs typeface="Arial" charset="0"/>
              </a:rPr>
              <a:t>paraphrase what Student A said?</a:t>
            </a:r>
            <a:endParaRPr lang="en-US" sz="2600" b="1" i="1" dirty="0">
              <a:solidFill>
                <a:srgbClr val="FF0000"/>
              </a:solidFill>
              <a:latin typeface="Avenir Next" charset="0"/>
              <a:ea typeface="Calibri" charset="0"/>
              <a:cs typeface="Arial" charset="0"/>
            </a:endParaRPr>
          </a:p>
          <a:p>
            <a:pPr>
              <a:tabLst>
                <a:tab pos="5130800" algn="l"/>
              </a:tabLst>
            </a:pPr>
            <a:endParaRPr lang="en-US" sz="600" dirty="0">
              <a:latin typeface="Avenir Next" charset="0"/>
              <a:ea typeface="Calibri" charset="0"/>
              <a:cs typeface="Arial" charset="0"/>
            </a:endParaRPr>
          </a:p>
        </p:txBody>
      </p:sp>
      <p:pic>
        <p:nvPicPr>
          <p:cNvPr id="16" name="Picture 15"/>
          <p:cNvPicPr/>
          <p:nvPr/>
        </p:nvPicPr>
        <p:blipFill>
          <a:blip r:embed="rId6">
            <a:extLst>
              <a:ext uri="{28A0092B-C50C-407E-A947-70E740481C1C}">
                <a14:useLocalDpi xmlns:a14="http://schemas.microsoft.com/office/drawing/2010/main" val="0"/>
              </a:ext>
            </a:extLst>
          </a:blip>
          <a:srcRect/>
          <a:stretch>
            <a:fillRect/>
          </a:stretch>
        </p:blipFill>
        <p:spPr bwMode="auto">
          <a:xfrm>
            <a:off x="6335280" y="342613"/>
            <a:ext cx="5390555" cy="3805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37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1102231695"/>
              </p:ext>
            </p:extLst>
          </p:nvPr>
        </p:nvGraphicFramePr>
        <p:xfrm>
          <a:off x="336299" y="4331808"/>
          <a:ext cx="11425396" cy="1995088"/>
        </p:xfrm>
        <a:graphic>
          <a:graphicData uri="http://schemas.openxmlformats.org/drawingml/2006/table">
            <a:tbl>
              <a:tblPr firstRow="1" firstCol="1" bandRow="1">
                <a:tableStyleId>{D7AC3CCA-C797-4891-BE02-D94E43425B78}</a:tableStyleId>
              </a:tblPr>
              <a:tblGrid>
                <a:gridCol w="1309621"/>
                <a:gridCol w="10115775"/>
              </a:tblGrid>
              <a:tr h="1304804">
                <a:tc>
                  <a:txBody>
                    <a:bodyPr/>
                    <a:lstStyle/>
                    <a:p>
                      <a:pPr marL="0" marR="0" algn="r">
                        <a:spcBef>
                          <a:spcPts val="0"/>
                        </a:spcBef>
                        <a:spcAft>
                          <a:spcPts val="0"/>
                        </a:spcAft>
                        <a:tabLst>
                          <a:tab pos="5130800" algn="l"/>
                        </a:tabLst>
                      </a:pPr>
                      <a:r>
                        <a:rPr lang="en-US" sz="2000" dirty="0">
                          <a:effectLst/>
                        </a:rPr>
                        <a:t>Student </a:t>
                      </a:r>
                      <a:r>
                        <a:rPr lang="en-US" sz="2000" dirty="0" smtClean="0">
                          <a:effectLst/>
                        </a:rPr>
                        <a:t>A:</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200" b="0" i="1" dirty="0" smtClean="0">
                          <a:effectLst/>
                        </a:rPr>
                        <a:t>I notice that the man with the white headband and shirt is holding out his white basket as he steps up into the dump truck. One person with a black hat is standing with a basket on his back in the back of the dump truck bed and the person with the yellow hat is putting something in a basket.</a:t>
                      </a:r>
                      <a:endParaRPr lang="en-US" sz="2200" b="0" i="1" dirty="0">
                        <a:effectLst/>
                        <a:latin typeface="Avenir Next" charset="0"/>
                        <a:ea typeface="Calibri" charset="0"/>
                        <a:cs typeface="Arial" charset="0"/>
                      </a:endParaRPr>
                    </a:p>
                  </a:txBody>
                  <a:tcPr marL="68580" marR="68580" marT="0" marB="0"/>
                </a:tc>
              </a:tr>
              <a:tr h="653968">
                <a:tc>
                  <a:txBody>
                    <a:bodyPr/>
                    <a:lstStyle/>
                    <a:p>
                      <a:pPr marL="0" marR="0" algn="r">
                        <a:spcBef>
                          <a:spcPts val="0"/>
                        </a:spcBef>
                        <a:spcAft>
                          <a:spcPts val="0"/>
                        </a:spcAft>
                        <a:tabLst>
                          <a:tab pos="5130800" algn="l"/>
                        </a:tabLst>
                      </a:pPr>
                      <a:r>
                        <a:rPr lang="en-US" sz="2000" dirty="0">
                          <a:effectLst/>
                        </a:rPr>
                        <a:t>Student </a:t>
                      </a:r>
                      <a:r>
                        <a:rPr lang="en-US" sz="2000" dirty="0" smtClean="0">
                          <a:effectLst/>
                        </a:rPr>
                        <a:t>B:</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endParaRPr lang="en-US" sz="2400" dirty="0" smtClean="0">
                        <a:effectLst/>
                        <a:latin typeface="Avenir Next" charset="0"/>
                        <a:ea typeface="Calibri" charset="0"/>
                        <a:cs typeface="Arial" charset="0"/>
                      </a:endParaRPr>
                    </a:p>
                  </a:txBody>
                  <a:tcPr marL="68580" marR="68580" marT="0" marB="0"/>
                </a:tc>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31" y="2177767"/>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342613"/>
            <a:ext cx="5470699" cy="1450328"/>
          </a:xfrm>
          <a:prstGeom prst="rect">
            <a:avLst/>
          </a:prstGeom>
          <a:ln w="38100">
            <a:solidFill>
              <a:schemeClr val="accent1"/>
            </a:solidFill>
          </a:ln>
        </p:spPr>
      </p:pic>
      <p:grpSp>
        <p:nvGrpSpPr>
          <p:cNvPr id="11" name="Group 10"/>
          <p:cNvGrpSpPr/>
          <p:nvPr/>
        </p:nvGrpSpPr>
        <p:grpSpPr>
          <a:xfrm>
            <a:off x="3408391" y="2318188"/>
            <a:ext cx="1828803" cy="1807399"/>
            <a:chOff x="587828" y="4231661"/>
            <a:chExt cx="1847691" cy="2361053"/>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4" name="TextBox 3"/>
          <p:cNvSpPr txBox="1"/>
          <p:nvPr/>
        </p:nvSpPr>
        <p:spPr>
          <a:xfrm>
            <a:off x="2169459" y="5675027"/>
            <a:ext cx="9233646" cy="615553"/>
          </a:xfrm>
          <a:prstGeom prst="rect">
            <a:avLst/>
          </a:prstGeom>
          <a:noFill/>
        </p:spPr>
        <p:txBody>
          <a:bodyPr wrap="square" rtlCol="0">
            <a:spAutoFit/>
          </a:bodyPr>
          <a:lstStyle/>
          <a:p>
            <a:pPr algn="ctr">
              <a:tabLst>
                <a:tab pos="5130800" algn="l"/>
              </a:tabLst>
            </a:pPr>
            <a:r>
              <a:rPr lang="en-US" sz="2800" b="1" i="1" dirty="0">
                <a:solidFill>
                  <a:srgbClr val="FF0000"/>
                </a:solidFill>
                <a:latin typeface="Avenir Next" charset="0"/>
                <a:ea typeface="Calibri" charset="0"/>
                <a:cs typeface="Arial" charset="0"/>
              </a:rPr>
              <a:t>H</a:t>
            </a:r>
            <a:r>
              <a:rPr lang="en-US" sz="2400" b="1" i="1" dirty="0">
                <a:solidFill>
                  <a:srgbClr val="FF0000"/>
                </a:solidFill>
                <a:latin typeface="Avenir Next" charset="0"/>
                <a:ea typeface="Calibri" charset="0"/>
                <a:cs typeface="Arial" charset="0"/>
              </a:rPr>
              <a:t>ow would you </a:t>
            </a:r>
            <a:r>
              <a:rPr lang="en-US" sz="2400" b="1" i="1" dirty="0" smtClean="0">
                <a:solidFill>
                  <a:srgbClr val="FF0000"/>
                </a:solidFill>
                <a:latin typeface="Avenir Next" charset="0"/>
                <a:ea typeface="Calibri" charset="0"/>
                <a:cs typeface="Arial" charset="0"/>
              </a:rPr>
              <a:t>paraphrase what Student A said?</a:t>
            </a:r>
            <a:endParaRPr lang="en-US" sz="2400" b="1" i="1" dirty="0">
              <a:solidFill>
                <a:srgbClr val="FF0000"/>
              </a:solidFill>
              <a:latin typeface="Avenir Next" charset="0"/>
              <a:ea typeface="Calibri" charset="0"/>
              <a:cs typeface="Arial" charset="0"/>
            </a:endParaRPr>
          </a:p>
          <a:p>
            <a:pPr>
              <a:tabLst>
                <a:tab pos="5130800" algn="l"/>
              </a:tabLst>
            </a:pPr>
            <a:endParaRPr lang="en-US" sz="600" dirty="0">
              <a:latin typeface="Avenir Next" charset="0"/>
              <a:ea typeface="Calibri" charset="0"/>
              <a:cs typeface="Arial" charset="0"/>
            </a:endParaRPr>
          </a:p>
        </p:txBody>
      </p:sp>
      <p:pic>
        <p:nvPicPr>
          <p:cNvPr id="17" name="Picture 16"/>
          <p:cNvPicPr/>
          <p:nvPr/>
        </p:nvPicPr>
        <p:blipFill>
          <a:blip r:embed="rId6">
            <a:extLst>
              <a:ext uri="{28A0092B-C50C-407E-A947-70E740481C1C}">
                <a14:useLocalDpi xmlns:a14="http://schemas.microsoft.com/office/drawing/2010/main" val="0"/>
              </a:ext>
            </a:extLst>
          </a:blip>
          <a:srcRect/>
          <a:stretch>
            <a:fillRect/>
          </a:stretch>
        </p:blipFill>
        <p:spPr bwMode="auto">
          <a:xfrm>
            <a:off x="6335280" y="342613"/>
            <a:ext cx="5390555" cy="3805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2619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8407" y="347934"/>
            <a:ext cx="7208371" cy="898340"/>
          </a:xfrm>
        </p:spPr>
        <p:txBody>
          <a:bodyPr>
            <a:normAutofit/>
          </a:bodyPr>
          <a:lstStyle/>
          <a:p>
            <a:r>
              <a:rPr lang="en-US" b="1" dirty="0"/>
              <a:t>Stand Up, Hand Up, Pair </a:t>
            </a:r>
            <a:r>
              <a:rPr lang="en-US" b="1" dirty="0" smtClean="0"/>
              <a:t>Up</a:t>
            </a:r>
            <a:endParaRPr lang="en-US" dirty="0"/>
          </a:p>
        </p:txBody>
      </p:sp>
      <p:sp>
        <p:nvSpPr>
          <p:cNvPr id="13" name="Content Placeholder 12"/>
          <p:cNvSpPr>
            <a:spLocks noGrp="1"/>
          </p:cNvSpPr>
          <p:nvPr>
            <p:ph sz="half" idx="4294967295"/>
          </p:nvPr>
        </p:nvSpPr>
        <p:spPr>
          <a:xfrm>
            <a:off x="449438" y="2379433"/>
            <a:ext cx="5305904" cy="3258523"/>
          </a:xfrm>
        </p:spPr>
        <p:txBody>
          <a:bodyPr>
            <a:normAutofit lnSpcReduction="10000"/>
          </a:bodyPr>
          <a:lstStyle/>
          <a:p>
            <a:pPr marL="514350" indent="-514350">
              <a:buFont typeface="+mj-lt"/>
              <a:buAutoNum type="arabicPeriod"/>
            </a:pPr>
            <a:r>
              <a:rPr lang="en-US" sz="3200" b="1" dirty="0"/>
              <a:t>Stand </a:t>
            </a:r>
            <a:r>
              <a:rPr lang="en-US" sz="3200" b="1" dirty="0" smtClean="0"/>
              <a:t>Up </a:t>
            </a:r>
            <a:r>
              <a:rPr lang="mr-IN" sz="3200" b="1" dirty="0" smtClean="0"/>
              <a:t>–</a:t>
            </a:r>
            <a:r>
              <a:rPr lang="en-US" sz="3200" b="1" dirty="0" smtClean="0"/>
              <a:t> </a:t>
            </a:r>
            <a:r>
              <a:rPr lang="en-US" sz="3200" dirty="0" smtClean="0"/>
              <a:t>Look </a:t>
            </a:r>
            <a:r>
              <a:rPr lang="en-US" sz="3200" dirty="0"/>
              <a:t>for a </a:t>
            </a:r>
            <a:r>
              <a:rPr lang="en-US" sz="3200" dirty="0" smtClean="0"/>
              <a:t>partner </a:t>
            </a:r>
          </a:p>
          <a:p>
            <a:pPr marL="514350" indent="-514350">
              <a:buFont typeface="+mj-lt"/>
              <a:buAutoNum type="arabicPeriod"/>
            </a:pPr>
            <a:r>
              <a:rPr lang="en-US" sz="3200" b="1" dirty="0"/>
              <a:t>Hand </a:t>
            </a:r>
            <a:r>
              <a:rPr lang="en-US" sz="3200" b="1" dirty="0" smtClean="0"/>
              <a:t>Up </a:t>
            </a:r>
            <a:r>
              <a:rPr lang="mr-IN" sz="3200" b="1" dirty="0" smtClean="0"/>
              <a:t>–</a:t>
            </a:r>
            <a:r>
              <a:rPr lang="en-US" sz="3200" b="1" dirty="0" smtClean="0"/>
              <a:t> </a:t>
            </a:r>
            <a:r>
              <a:rPr lang="en-US" sz="3200" dirty="0" smtClean="0"/>
              <a:t>Raise </a:t>
            </a:r>
            <a:r>
              <a:rPr lang="en-US" sz="3200" dirty="0"/>
              <a:t>one hand in the </a:t>
            </a:r>
            <a:r>
              <a:rPr lang="en-US" sz="3200" dirty="0" smtClean="0"/>
              <a:t>air and walk </a:t>
            </a:r>
            <a:r>
              <a:rPr lang="en-US" sz="3200" dirty="0"/>
              <a:t>across the room to find a </a:t>
            </a:r>
            <a:r>
              <a:rPr lang="en-US" sz="3200" dirty="0" smtClean="0"/>
              <a:t>partner</a:t>
            </a:r>
          </a:p>
          <a:p>
            <a:pPr marL="514350" indent="-514350">
              <a:buFont typeface="+mj-lt"/>
              <a:buAutoNum type="arabicPeriod"/>
            </a:pPr>
            <a:r>
              <a:rPr lang="en-US" sz="3200" b="1" dirty="0" smtClean="0"/>
              <a:t>Pair Up </a:t>
            </a:r>
            <a:r>
              <a:rPr lang="mr-IN" sz="3200" b="1" dirty="0" smtClean="0"/>
              <a:t>–</a:t>
            </a:r>
            <a:r>
              <a:rPr lang="en-US" sz="3200" b="1" dirty="0" smtClean="0"/>
              <a:t> </a:t>
            </a:r>
            <a:r>
              <a:rPr lang="en-US" sz="3200" dirty="0" smtClean="0"/>
              <a:t>Connect </a:t>
            </a:r>
            <a:r>
              <a:rPr lang="en-US" sz="3200" dirty="0"/>
              <a:t>your hand with your </a:t>
            </a:r>
            <a:r>
              <a:rPr lang="en-US" sz="3200" dirty="0" smtClean="0"/>
              <a:t>partner</a:t>
            </a: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STAND UP, HAND UP, PAIR UP STRATEGY</a:t>
            </a:r>
            <a:endParaRPr lang="en-US" sz="24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729" y="1760726"/>
            <a:ext cx="6007847" cy="4495938"/>
          </a:xfrm>
          <a:prstGeom prst="rect">
            <a:avLst/>
          </a:prstGeom>
        </p:spPr>
      </p:pic>
    </p:spTree>
    <p:extLst>
      <p:ext uri="{BB962C8B-B14F-4D97-AF65-F5344CB8AC3E}">
        <p14:creationId xmlns:p14="http://schemas.microsoft.com/office/powerpoint/2010/main" val="200011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a:t>paraphrasing </a:t>
            </a:r>
            <a:r>
              <a:rPr lang="en-US" sz="2600" dirty="0"/>
              <a:t>what your partner said.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descr="../../../../../Desktop/Workers_IMG_1020_ed2.jpg"/>
          <p:cNvPicPr/>
          <p:nvPr/>
        </p:nvPicPr>
        <p:blipFill>
          <a:blip r:embed="rId4">
            <a:extLst>
              <a:ext uri="{28A0092B-C50C-407E-A947-70E740481C1C}">
                <a14:useLocalDpi xmlns:a14="http://schemas.microsoft.com/office/drawing/2010/main" val="0"/>
              </a:ext>
            </a:extLst>
          </a:blip>
          <a:srcRect/>
          <a:stretch>
            <a:fillRect/>
          </a:stretch>
        </p:blipFill>
        <p:spPr bwMode="auto">
          <a:xfrm>
            <a:off x="3675529" y="0"/>
            <a:ext cx="8516471"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1312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2142360" cy="461665"/>
          </a:xfrm>
          <a:prstGeom prst="rect">
            <a:avLst/>
          </a:prstGeom>
          <a:noFill/>
        </p:spPr>
        <p:txBody>
          <a:bodyPr wrap="square" rtlCol="0">
            <a:spAutoFit/>
          </a:bodyPr>
          <a:lstStyle/>
          <a:p>
            <a:r>
              <a:rPr lang="en-US" sz="2400" b="1" dirty="0">
                <a:solidFill>
                  <a:schemeClr val="bg1"/>
                </a:solidFill>
              </a:rPr>
              <a:t>CONSTRUCTIVE </a:t>
            </a:r>
            <a:r>
              <a:rPr lang="en-US" sz="2400" b="1" dirty="0" smtClean="0">
                <a:solidFill>
                  <a:schemeClr val="bg1"/>
                </a:solidFill>
              </a:rPr>
              <a:t>CONVERSATION – </a:t>
            </a:r>
            <a:r>
              <a:rPr lang="en-US" sz="2400" b="1" dirty="0">
                <a:solidFill>
                  <a:schemeClr val="bg1"/>
                </a:solidFill>
              </a:rPr>
              <a:t>TEACHER COLLECTS LANGUAGE SAMPLE        SPF 1.0</a:t>
            </a:r>
          </a:p>
        </p:txBody>
      </p:sp>
      <p:sp>
        <p:nvSpPr>
          <p:cNvPr id="8" name="Rectangle 7"/>
          <p:cNvSpPr/>
          <p:nvPr/>
        </p:nvSpPr>
        <p:spPr>
          <a:xfrm>
            <a:off x="334770" y="2274516"/>
            <a:ext cx="3374641" cy="2754600"/>
          </a:xfrm>
          <a:prstGeom prst="rect">
            <a:avLst/>
          </a:prstGeom>
          <a:solidFill>
            <a:schemeClr val="accent1">
              <a:lumMod val="20000"/>
              <a:lumOff val="80000"/>
            </a:schemeClr>
          </a:solidFill>
          <a:ln w="38100">
            <a:solidFill>
              <a:schemeClr val="accent1"/>
            </a:solidFill>
          </a:ln>
        </p:spPr>
        <p:txBody>
          <a:bodyPr wrap="square">
            <a:spAutoFit/>
          </a:bodyPr>
          <a:lstStyle/>
          <a:p>
            <a:r>
              <a:rPr lang="en-US" sz="2600" b="1" dirty="0" smtClean="0"/>
              <a:t>Prompt:</a:t>
            </a:r>
          </a:p>
          <a:p>
            <a:endParaRPr lang="en-US" sz="500" b="1" dirty="0" smtClean="0"/>
          </a:p>
          <a:p>
            <a:r>
              <a:rPr lang="en-US" sz="2600" dirty="0" smtClean="0"/>
              <a:t>What </a:t>
            </a:r>
            <a:r>
              <a:rPr lang="en-US" sz="2600" dirty="0"/>
              <a:t>do you notice in the visual text? </a:t>
            </a:r>
            <a:endParaRPr lang="en-US" sz="2600" dirty="0" smtClean="0"/>
          </a:p>
          <a:p>
            <a:endParaRPr lang="en-US" sz="1200" dirty="0" smtClean="0"/>
          </a:p>
          <a:p>
            <a:r>
              <a:rPr lang="en-US" sz="2600" b="1" dirty="0" smtClean="0"/>
              <a:t>CLARIFY </a:t>
            </a:r>
            <a:r>
              <a:rPr lang="en-US" sz="2600" dirty="0"/>
              <a:t>by </a:t>
            </a:r>
            <a:r>
              <a:rPr lang="en-US" sz="2600" b="1" dirty="0"/>
              <a:t>paraphrasing </a:t>
            </a:r>
            <a:r>
              <a:rPr lang="en-US" sz="2600" dirty="0"/>
              <a:t>what your partner said.</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03" y="384597"/>
            <a:ext cx="1322875" cy="1477806"/>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02" y="5363629"/>
            <a:ext cx="3336109" cy="769011"/>
          </a:xfrm>
          <a:prstGeom prst="rect">
            <a:avLst/>
          </a:prstGeom>
          <a:ln w="38100">
            <a:solidFill>
              <a:schemeClr val="accent1"/>
            </a:solidFill>
          </a:ln>
        </p:spPr>
      </p:pic>
      <p:sp>
        <p:nvSpPr>
          <p:cNvPr id="3" name="TextBox 2"/>
          <p:cNvSpPr txBox="1"/>
          <p:nvPr/>
        </p:nvSpPr>
        <p:spPr>
          <a:xfrm>
            <a:off x="1882956" y="428535"/>
            <a:ext cx="1916102" cy="1323439"/>
          </a:xfrm>
          <a:prstGeom prst="rect">
            <a:avLst/>
          </a:prstGeom>
          <a:noFill/>
        </p:spPr>
        <p:txBody>
          <a:bodyPr wrap="none" rtlCol="0">
            <a:spAutoFit/>
          </a:bodyPr>
          <a:lstStyle/>
          <a:p>
            <a:r>
              <a:rPr lang="en-US" sz="4000" b="1" dirty="0" smtClean="0">
                <a:latin typeface="+mj-lt"/>
              </a:rPr>
              <a:t>Student </a:t>
            </a:r>
          </a:p>
          <a:p>
            <a:r>
              <a:rPr lang="en-US" sz="4000" b="1" dirty="0" smtClean="0">
                <a:latin typeface="+mj-lt"/>
              </a:rPr>
              <a:t>Practice</a:t>
            </a:r>
            <a:endParaRPr lang="en-US" sz="4000" b="1" dirty="0">
              <a:latin typeface="+mj-lt"/>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4145" y="6350000"/>
            <a:ext cx="508000" cy="508000"/>
          </a:xfrm>
          <a:prstGeom prst="rect">
            <a:avLst/>
          </a:prstGeom>
        </p:spPr>
      </p:pic>
      <p:pic>
        <p:nvPicPr>
          <p:cNvPr id="9" name="Picture 8" descr="../../../../../Desktop/Workers_IMG_1020_ed2.jpg"/>
          <p:cNvPicPr/>
          <p:nvPr/>
        </p:nvPicPr>
        <p:blipFill>
          <a:blip r:embed="rId6">
            <a:extLst>
              <a:ext uri="{28A0092B-C50C-407E-A947-70E740481C1C}">
                <a14:useLocalDpi xmlns:a14="http://schemas.microsoft.com/office/drawing/2010/main" val="0"/>
              </a:ext>
            </a:extLst>
          </a:blip>
          <a:srcRect/>
          <a:stretch>
            <a:fillRect/>
          </a:stretch>
        </p:blipFill>
        <p:spPr bwMode="auto">
          <a:xfrm>
            <a:off x="3896189" y="209235"/>
            <a:ext cx="7924170" cy="6008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41840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1891" y="142667"/>
            <a:ext cx="7015616" cy="1261884"/>
          </a:xfrm>
          <a:prstGeom prst="rect">
            <a:avLst/>
          </a:prstGeom>
          <a:noFill/>
        </p:spPr>
        <p:txBody>
          <a:bodyPr wrap="square" rtlCol="0">
            <a:spAutoFit/>
          </a:bodyPr>
          <a:lstStyle/>
          <a:p>
            <a:r>
              <a:rPr lang="en-US" sz="3800" b="1" dirty="0" smtClean="0">
                <a:latin typeface="+mj-lt"/>
              </a:rPr>
              <a:t>CONSTRUCTIVE CONVERSATION </a:t>
            </a:r>
          </a:p>
          <a:p>
            <a:r>
              <a:rPr lang="en-US" sz="3800" b="1" dirty="0" smtClean="0">
                <a:latin typeface="+mj-lt"/>
              </a:rPr>
              <a:t>FISHBOWL MODEL</a:t>
            </a:r>
            <a:endParaRPr lang="en-US" sz="38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sp>
        <p:nvSpPr>
          <p:cNvPr id="13" name="TextBox 12"/>
          <p:cNvSpPr txBox="1"/>
          <p:nvPr/>
        </p:nvSpPr>
        <p:spPr>
          <a:xfrm>
            <a:off x="337324" y="1623688"/>
            <a:ext cx="6511711" cy="928211"/>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r>
              <a:rPr lang="en-US" sz="2400" b="1" dirty="0" smtClean="0"/>
              <a:t>PROPMT: </a:t>
            </a:r>
            <a:r>
              <a:rPr lang="en-US" sz="2400" dirty="0" smtClean="0">
                <a:solidFill>
                  <a:schemeClr val="tx1"/>
                </a:solidFill>
              </a:rPr>
              <a:t>What do you notice in the visual text? CLARIFY by paraphrasing what your partner said. </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24" y="182083"/>
            <a:ext cx="1029671" cy="115026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
          <p:cNvSpPr>
            <a:spLocks noChangeArrowheads="1"/>
          </p:cNvSpPr>
          <p:nvPr/>
        </p:nvSpPr>
        <p:spPr bwMode="auto">
          <a:xfrm>
            <a:off x="1581892" y="4356119"/>
            <a:ext cx="5267144"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600" b="0" i="1" u="none" strike="noStrike" cap="none" normalizeH="0" baseline="0" dirty="0">
                <a:ln>
                  <a:noFill/>
                </a:ln>
                <a:solidFill>
                  <a:schemeClr val="tx1"/>
                </a:solidFill>
                <a:effectLst/>
              </a:rPr>
              <a:t>How </a:t>
            </a:r>
            <a:r>
              <a:rPr kumimoji="0" lang="en-US" altLang="en-US" sz="2600" b="0" i="1" u="none" strike="noStrike" cap="none" normalizeH="0" baseline="0" dirty="0" smtClean="0">
                <a:ln>
                  <a:noFill/>
                </a:ln>
                <a:solidFill>
                  <a:schemeClr val="tx1"/>
                </a:solidFill>
                <a:effectLst/>
              </a:rPr>
              <a:t>did they </a:t>
            </a:r>
            <a:r>
              <a:rPr kumimoji="0" lang="en-US" altLang="en-US" sz="2600" b="1" i="1" u="none" strike="noStrike" cap="none" normalizeH="0" baseline="0" dirty="0" smtClean="0">
                <a:ln>
                  <a:noFill/>
                </a:ln>
                <a:solidFill>
                  <a:schemeClr val="tx1"/>
                </a:solidFill>
                <a:effectLst/>
              </a:rPr>
              <a:t>CLARIFY</a:t>
            </a:r>
            <a:r>
              <a:rPr kumimoji="0" lang="en-US" altLang="en-US" sz="2600" b="0" i="1" u="none" strike="noStrike" cap="none" normalizeH="0" baseline="0" dirty="0" smtClean="0">
                <a:ln>
                  <a:noFill/>
                </a:ln>
                <a:solidFill>
                  <a:schemeClr val="tx1"/>
                </a:solidFill>
                <a:effectLst/>
              </a:rPr>
              <a:t> by </a:t>
            </a:r>
            <a:r>
              <a:rPr kumimoji="0" lang="en-US" altLang="en-US" sz="2600" b="1" i="1" u="none" strike="noStrike" cap="none" normalizeH="0" baseline="0" dirty="0" smtClean="0">
                <a:ln>
                  <a:noFill/>
                </a:ln>
                <a:solidFill>
                  <a:schemeClr val="tx1"/>
                </a:solidFill>
                <a:effectLst/>
              </a:rPr>
              <a:t>paraphrasing</a:t>
            </a:r>
            <a:r>
              <a:rPr kumimoji="0" lang="en-US" altLang="en-US" sz="2600" b="0" i="1" u="none" strike="noStrike" cap="none" normalizeH="0" baseline="0" dirty="0" smtClean="0">
                <a:ln>
                  <a:noFill/>
                </a:ln>
                <a:solidFill>
                  <a:schemeClr val="tx1"/>
                </a:solidFill>
                <a:effectLst/>
              </a:rPr>
              <a:t>?</a:t>
            </a:r>
            <a:endParaRPr kumimoji="0" lang="en-US" altLang="en-US" sz="26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1400" b="0" i="0" u="none" strike="noStrike" cap="none" normalizeH="0" baseline="0" dirty="0" smtClean="0">
              <a:ln>
                <a:noFill/>
              </a:ln>
              <a:solidFill>
                <a:schemeClr val="tx1"/>
              </a:solidFill>
              <a:effectLst/>
            </a:endParaRPr>
          </a:p>
          <a:p>
            <a:pPr marL="342900" indent="-342900" eaLnBrk="0" fontAlgn="base" hangingPunct="0">
              <a:spcBef>
                <a:spcPct val="0"/>
              </a:spcBef>
              <a:spcAft>
                <a:spcPct val="0"/>
              </a:spcAft>
              <a:buFont typeface="Wingdings" charset="2"/>
              <a:buChar char="ü"/>
            </a:pPr>
            <a:r>
              <a:rPr lang="en-US" altLang="en-US" sz="2600" i="1" dirty="0" smtClean="0"/>
              <a:t>What language did they use?</a:t>
            </a:r>
            <a:endParaRPr lang="en-US" altLang="en-US" sz="2600" dirty="0"/>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0754" y="1649445"/>
            <a:ext cx="4595024" cy="928211"/>
          </a:xfrm>
          <a:prstGeom prst="rect">
            <a:avLst/>
          </a:prstGeom>
          <a:ln w="38100">
            <a:solidFill>
              <a:schemeClr val="accent1"/>
            </a:solidFill>
          </a:ln>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780" y="2843241"/>
            <a:ext cx="1190757" cy="1301281"/>
          </a:xfrm>
          <a:prstGeom prst="rect">
            <a:avLst/>
          </a:prstGeom>
        </p:spPr>
      </p:pic>
      <p:sp>
        <p:nvSpPr>
          <p:cNvPr id="21" name="Rectangle 20"/>
          <p:cNvSpPr/>
          <p:nvPr/>
        </p:nvSpPr>
        <p:spPr>
          <a:xfrm>
            <a:off x="1581892" y="2958413"/>
            <a:ext cx="5267144" cy="1070935"/>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22" name="Picture 21" descr="../../../../Desktop/Screen%20Shot%202016-10-14%20at%2011.21.13%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63137" y="6396334"/>
            <a:ext cx="417347" cy="40787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13695" y="6339830"/>
            <a:ext cx="449441" cy="500242"/>
          </a:xfrm>
          <a:prstGeom prst="rect">
            <a:avLst/>
          </a:prstGeom>
          <a:noFill/>
          <a:ln>
            <a:noFill/>
          </a:ln>
        </p:spPr>
      </p:pic>
      <p:grpSp>
        <p:nvGrpSpPr>
          <p:cNvPr id="2" name="Group 1"/>
          <p:cNvGrpSpPr/>
          <p:nvPr/>
        </p:nvGrpSpPr>
        <p:grpSpPr>
          <a:xfrm>
            <a:off x="9580484" y="205429"/>
            <a:ext cx="2355293" cy="1140028"/>
            <a:chOff x="9802268" y="304448"/>
            <a:chExt cx="1983896" cy="973758"/>
          </a:xfrm>
        </p:grpSpPr>
        <p:pic>
          <p:nvPicPr>
            <p:cNvPr id="26" name="Picture 25" descr="assessment%20icon.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Picture 15" descr="../../../../../Desktop/Workers_IMG_1020_ed2.jpg"/>
          <p:cNvPicPr/>
          <p:nvPr/>
        </p:nvPicPr>
        <p:blipFill>
          <a:blip r:embed="rId8">
            <a:extLst>
              <a:ext uri="{28A0092B-C50C-407E-A947-70E740481C1C}">
                <a14:useLocalDpi xmlns:a14="http://schemas.microsoft.com/office/drawing/2010/main" val="0"/>
              </a:ext>
            </a:extLst>
          </a:blip>
          <a:srcRect/>
          <a:stretch>
            <a:fillRect/>
          </a:stretch>
        </p:blipFill>
        <p:spPr bwMode="auto">
          <a:xfrm>
            <a:off x="7282972" y="2815513"/>
            <a:ext cx="4595024" cy="33147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337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dissolve">
                                      <p:cBhvr>
                                        <p:cTn id="15" dur="500"/>
                                        <p:tgtEl>
                                          <p:spTgt spid="15">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dissolve">
                                      <p:cBhvr>
                                        <p:cTn id="18"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5733" y="89589"/>
            <a:ext cx="6903285" cy="1299662"/>
          </a:xfrm>
        </p:spPr>
        <p:txBody>
          <a:bodyPr>
            <a:normAutofit/>
          </a:bodyPr>
          <a:lstStyle/>
          <a:p>
            <a:r>
              <a:rPr lang="en-US" sz="4000" b="1" dirty="0" smtClean="0">
                <a:solidFill>
                  <a:schemeClr val="accent2"/>
                </a:solidFill>
              </a:rPr>
              <a:t>REVIEW ELD OBJECTIVE </a:t>
            </a:r>
            <a:r>
              <a:rPr lang="en-US" sz="4000" b="1" smtClean="0">
                <a:solidFill>
                  <a:schemeClr val="accent2"/>
                </a:solidFill>
              </a:rPr>
              <a:t>&amp; </a:t>
            </a:r>
            <a:br>
              <a:rPr lang="en-US" sz="4000" b="1" smtClean="0">
                <a:solidFill>
                  <a:schemeClr val="accent2"/>
                </a:solidFill>
              </a:rPr>
            </a:br>
            <a:r>
              <a:rPr lang="en-US" sz="4000" b="1" smtClean="0">
                <a:solidFill>
                  <a:schemeClr val="accent2"/>
                </a:solidFill>
              </a:rPr>
              <a:t>SELF-ASSESS</a:t>
            </a:r>
            <a:endParaRPr lang="en-US" sz="4000" b="1" dirty="0">
              <a:solidFill>
                <a:schemeClr val="accent2"/>
              </a:solidFill>
            </a:endParaRPr>
          </a:p>
        </p:txBody>
      </p:sp>
      <p:sp>
        <p:nvSpPr>
          <p:cNvPr id="3" name="Content Placeholder 2"/>
          <p:cNvSpPr>
            <a:spLocks noGrp="1"/>
          </p:cNvSpPr>
          <p:nvPr>
            <p:ph idx="4294967295"/>
          </p:nvPr>
        </p:nvSpPr>
        <p:spPr>
          <a:xfrm>
            <a:off x="517569" y="1452429"/>
            <a:ext cx="11211337" cy="2956625"/>
          </a:xfrm>
        </p:spPr>
        <p:txBody>
          <a:bodyPr>
            <a:noAutofit/>
          </a:bodyPr>
          <a:lstStyle/>
          <a:p>
            <a:pPr marL="0" indent="0">
              <a:buNone/>
            </a:pPr>
            <a:r>
              <a:rPr lang="en-US" sz="2400" dirty="0">
                <a:solidFill>
                  <a:schemeClr val="tx1"/>
                </a:solidFill>
                <a:latin typeface="Calibri" charset="0"/>
                <a:ea typeface="Calibri" charset="0"/>
                <a:cs typeface="Calibri" charset="0"/>
              </a:rPr>
              <a:t>In this lesson, </a:t>
            </a:r>
            <a:r>
              <a:rPr lang="en-US" sz="2400" dirty="0" smtClean="0">
                <a:solidFill>
                  <a:schemeClr val="tx1"/>
                </a:solidFill>
                <a:latin typeface="Calibri" charset="0"/>
                <a:ea typeface="Calibri" charset="0"/>
                <a:cs typeface="Calibri" charset="0"/>
              </a:rPr>
              <a:t>we…</a:t>
            </a:r>
            <a:endParaRPr lang="en-US" sz="2400" dirty="0">
              <a:solidFill>
                <a:schemeClr val="tx1"/>
              </a:solidFill>
              <a:latin typeface="Calibri" charset="0"/>
              <a:ea typeface="Calibri" charset="0"/>
              <a:cs typeface="Calibri" charset="0"/>
            </a:endParaRPr>
          </a:p>
          <a:p>
            <a:pPr lvl="2">
              <a:buFont typeface="ZapfDingbatsITC" charset="0"/>
              <a:buChar char="✔︎"/>
            </a:pPr>
            <a:r>
              <a:rPr lang="en-US" sz="2400" dirty="0" smtClean="0">
                <a:solidFill>
                  <a:schemeClr val="tx1"/>
                </a:solidFill>
                <a:latin typeface="Calibri" charset="0"/>
                <a:ea typeface="Calibri" charset="0"/>
                <a:cs typeface="Calibri" charset="0"/>
              </a:rPr>
              <a:t>had a Constructive Conversation with a partner based on a visual text</a:t>
            </a:r>
          </a:p>
          <a:p>
            <a:pPr lvl="2">
              <a:buFont typeface="ZapfDingbatsITC" charset="0"/>
              <a:buChar char="✔︎"/>
            </a:pPr>
            <a:r>
              <a:rPr lang="en-US" sz="2400" dirty="0" smtClean="0">
                <a:solidFill>
                  <a:schemeClr val="tx1"/>
                </a:solidFill>
                <a:latin typeface="Calibri" charset="0"/>
                <a:ea typeface="Calibri" charset="0"/>
                <a:cs typeface="Calibri" charset="0"/>
              </a:rPr>
              <a:t>listened to a partner’s ideas</a:t>
            </a:r>
          </a:p>
          <a:p>
            <a:pPr lvl="2">
              <a:buFont typeface="ZapfDingbatsITC" charset="0"/>
              <a:buChar char="✔︎"/>
            </a:pPr>
            <a:r>
              <a:rPr lang="en-US" sz="2400" dirty="0">
                <a:solidFill>
                  <a:schemeClr val="tx1"/>
                </a:solidFill>
                <a:latin typeface="Calibri" charset="0"/>
                <a:ea typeface="Calibri" charset="0"/>
                <a:cs typeface="Calibri" charset="0"/>
              </a:rPr>
              <a:t>l</a:t>
            </a:r>
            <a:r>
              <a:rPr lang="en-US" sz="2400" dirty="0" smtClean="0">
                <a:solidFill>
                  <a:schemeClr val="tx1"/>
                </a:solidFill>
                <a:latin typeface="Calibri" charset="0"/>
                <a:ea typeface="Calibri" charset="0"/>
                <a:cs typeface="Calibri" charset="0"/>
              </a:rPr>
              <a:t>earned to CLARIFY by paraphrasing a partner’s ideas</a:t>
            </a:r>
            <a:endParaRPr lang="en-US" sz="800" dirty="0">
              <a:solidFill>
                <a:schemeClr val="tx1"/>
              </a:solidFill>
              <a:latin typeface="Calibri" charset="0"/>
              <a:ea typeface="Calibri" charset="0"/>
              <a:cs typeface="Calibri" charset="0"/>
            </a:endParaRPr>
          </a:p>
          <a:p>
            <a:r>
              <a:rPr lang="en-US" sz="2400" i="1" dirty="0" smtClean="0">
                <a:solidFill>
                  <a:schemeClr val="tx1"/>
                </a:solidFill>
              </a:rPr>
              <a:t>Think</a:t>
            </a:r>
            <a:r>
              <a:rPr lang="mr-IN" sz="2400" i="1" dirty="0" smtClean="0">
                <a:solidFill>
                  <a:schemeClr val="tx1"/>
                </a:solidFill>
              </a:rPr>
              <a:t>…</a:t>
            </a:r>
            <a:endParaRPr lang="en-US" sz="2400" i="1" dirty="0" smtClean="0">
              <a:solidFill>
                <a:schemeClr val="tx1"/>
              </a:solidFill>
            </a:endParaRPr>
          </a:p>
          <a:p>
            <a:pPr lvl="2"/>
            <a:r>
              <a:rPr lang="en-US" sz="2400" i="1" dirty="0" smtClean="0">
                <a:solidFill>
                  <a:schemeClr val="tx1"/>
                </a:solidFill>
              </a:rPr>
              <a:t>How </a:t>
            </a:r>
            <a:r>
              <a:rPr lang="en-US" sz="2400" i="1" dirty="0">
                <a:solidFill>
                  <a:schemeClr val="tx1"/>
                </a:solidFill>
              </a:rPr>
              <a:t>did we meet </a:t>
            </a:r>
            <a:r>
              <a:rPr lang="en-US" sz="2400" i="1" dirty="0" smtClean="0">
                <a:solidFill>
                  <a:schemeClr val="tx1"/>
                </a:solidFill>
              </a:rPr>
              <a:t>today’s objectives? </a:t>
            </a:r>
            <a:endParaRPr lang="en-US" sz="2400" dirty="0">
              <a:solidFill>
                <a:schemeClr val="tx1"/>
              </a:solidFill>
            </a:endParaRPr>
          </a:p>
          <a:p>
            <a:pPr lvl="2"/>
            <a:r>
              <a:rPr lang="en-US" sz="2400" i="1" dirty="0">
                <a:solidFill>
                  <a:schemeClr val="tx1"/>
                </a:solidFill>
              </a:rPr>
              <a:t>How did </a:t>
            </a:r>
            <a:r>
              <a:rPr lang="en-US" sz="2400" i="1" dirty="0" smtClean="0">
                <a:solidFill>
                  <a:schemeClr val="tx1"/>
                </a:solidFill>
              </a:rPr>
              <a:t>paraphrasing help you and your partner CLARIFY your ideas?</a:t>
            </a:r>
            <a:endParaRPr lang="en-US" sz="24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34" y="4523151"/>
            <a:ext cx="1034452" cy="1034452"/>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304212" y="4386649"/>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390185" y="4516815"/>
            <a:ext cx="9142435"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342900" indent="-342900">
              <a:buFont typeface="Arial" charset="0"/>
              <a:buChar char="•"/>
            </a:pPr>
            <a:r>
              <a:rPr lang="en-US" sz="2400" i="1" dirty="0"/>
              <a:t>Identify one </a:t>
            </a:r>
            <a:r>
              <a:rPr lang="en-US" sz="2400" i="1" dirty="0" smtClean="0"/>
              <a:t>thing you did to meet today’s objective and one thing you want to improve.</a:t>
            </a:r>
            <a:endParaRPr lang="en-US" sz="2400" i="1" dirty="0"/>
          </a:p>
          <a:p>
            <a:pPr marL="342900"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181917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dissolv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dissolve">
                                      <p:cBhvr>
                                        <p:cTn id="36" dur="500"/>
                                        <p:tgtEl>
                                          <p:spTgt spid="10">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dissolv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0">
                                            <p:txEl>
                                              <p:pRg st="1" end="1"/>
                                            </p:txEl>
                                          </p:spTgt>
                                        </p:tgtEl>
                                        <p:attrNameLst>
                                          <p:attrName>style.visibility</p:attrName>
                                        </p:attrNameLst>
                                      </p:cBhvr>
                                      <p:to>
                                        <p:strVal val="visible"/>
                                      </p:to>
                                    </p:set>
                                    <p:animEffect transition="in" filter="dissolve">
                                      <p:cBhvr>
                                        <p:cTn id="44" dur="500"/>
                                        <p:tgtEl>
                                          <p:spTgt spid="10">
                                            <p:txEl>
                                              <p:pRg st="1" end="1"/>
                                            </p:txEl>
                                          </p:spTgt>
                                        </p:tgtEl>
                                      </p:cBhvr>
                                    </p:animEffect>
                                  </p:childTnLst>
                                </p:cTn>
                              </p:par>
                              <p:par>
                                <p:cTn id="45" presetID="9" presetClass="entr" presetSubtype="0" fill="hold" nodeType="with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dissolve">
                                      <p:cBhvr>
                                        <p:cTn id="4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3</a:t>
            </a:r>
          </a:p>
        </p:txBody>
      </p:sp>
      <p:sp>
        <p:nvSpPr>
          <p:cNvPr id="3" name="Content Placeholder 2"/>
          <p:cNvSpPr>
            <a:spLocks noGrp="1"/>
          </p:cNvSpPr>
          <p:nvPr>
            <p:ph type="body" idx="1"/>
          </p:nvPr>
        </p:nvSpPr>
        <p:spPr/>
        <p:txBody>
          <a:bodyPr>
            <a:normAutofit fontScale="85000" lnSpcReduction="10000"/>
          </a:bodyPr>
          <a:lstStyle/>
          <a:p>
            <a:pPr algn="ctr"/>
            <a:r>
              <a:rPr lang="en-US" sz="8000" b="1" dirty="0" smtClean="0">
                <a:solidFill>
                  <a:schemeClr val="accent1"/>
                </a:solidFill>
              </a:rPr>
              <a:t>CLARIFY BY BUILDING ON </a:t>
            </a:r>
          </a:p>
        </p:txBody>
      </p:sp>
      <p:pic>
        <p:nvPicPr>
          <p:cNvPr id="4" name="Picture 3"/>
          <p:cNvPicPr>
            <a:picLocks noChangeAspect="1"/>
          </p:cNvPicPr>
          <p:nvPr/>
        </p:nvPicPr>
        <p:blipFill>
          <a:blip r:embed="rId3"/>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1212877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94039" y="226842"/>
            <a:ext cx="10058400" cy="1266695"/>
          </a:xfrm>
        </p:spPr>
        <p:txBody>
          <a:bodyPr>
            <a:normAutofit/>
          </a:bodyPr>
          <a:lstStyle/>
          <a:p>
            <a:r>
              <a:rPr lang="en-US" sz="4000" b="1" dirty="0">
                <a:solidFill>
                  <a:schemeClr val="tx1"/>
                </a:solidFill>
                <a:ea typeface="Calibri" charset="0"/>
                <a:cs typeface="Calibri" charset="0"/>
              </a:rPr>
              <a:t>What </a:t>
            </a:r>
            <a:r>
              <a:rPr lang="en-US" sz="4000" b="1" dirty="0" smtClean="0">
                <a:solidFill>
                  <a:schemeClr val="tx1"/>
                </a:solidFill>
                <a:ea typeface="Calibri" charset="0"/>
                <a:cs typeface="Calibri" charset="0"/>
              </a:rPr>
              <a:t>do </a:t>
            </a:r>
            <a:r>
              <a:rPr lang="en-US" sz="4000" b="1" dirty="0">
                <a:solidFill>
                  <a:schemeClr val="tx1"/>
                </a:solidFill>
                <a:ea typeface="Calibri" charset="0"/>
                <a:cs typeface="Calibri" charset="0"/>
              </a:rPr>
              <a:t>we already know about Constructive Conversation Norms and Skills</a:t>
            </a:r>
            <a:r>
              <a:rPr lang="en-US" sz="4000" b="1" dirty="0" smtClean="0">
                <a:solidFill>
                  <a:schemeClr val="tx1"/>
                </a:solidFill>
                <a:ea typeface="Calibri" charset="0"/>
                <a:cs typeface="Calibri" charset="0"/>
              </a:rPr>
              <a:t>?</a:t>
            </a:r>
            <a:endParaRPr lang="en-US" sz="4000" b="1" dirty="0">
              <a:solidFill>
                <a:schemeClr val="tx1"/>
              </a:solidFill>
            </a:endParaRPr>
          </a:p>
        </p:txBody>
      </p:sp>
      <p:pic>
        <p:nvPicPr>
          <p:cNvPr id="9" name="Content Placeholder 8" descr="Screen Shot 2016-03-16 at 2.53.11 PM.png"/>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1152803" y="1857462"/>
            <a:ext cx="3322638" cy="4337050"/>
          </a:xfrm>
          <a:prstGeom prst="rect">
            <a:avLst/>
          </a:prstGeom>
          <a:ln w="12700">
            <a:solidFill>
              <a:schemeClr val="tx1"/>
            </a:solidFill>
          </a:ln>
        </p:spPr>
      </p:pic>
      <p:pic>
        <p:nvPicPr>
          <p:cNvPr id="11" name="Content Placeholder 10" descr="Screen Shot 2016-03-16 at 2.54.01 PM.png"/>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7723347" y="1773325"/>
            <a:ext cx="3370262" cy="4421187"/>
          </a:xfrm>
          <a:prstGeom prst="rect">
            <a:avLst/>
          </a:prstGeom>
          <a:ln w="12700">
            <a:solidFill>
              <a:schemeClr val="tx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396" y="324313"/>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49640" y="6372272"/>
            <a:ext cx="2837939" cy="461665"/>
          </a:xfrm>
          <a:prstGeom prst="rect">
            <a:avLst/>
          </a:prstGeom>
          <a:noFill/>
        </p:spPr>
        <p:txBody>
          <a:bodyPr wrap="square" rtlCol="0">
            <a:spAutoFit/>
          </a:bodyPr>
          <a:lstStyle/>
          <a:p>
            <a:r>
              <a:rPr lang="en-US" sz="2400" b="1" smtClean="0">
                <a:solidFill>
                  <a:schemeClr val="bg1"/>
                </a:solidFill>
              </a:rPr>
              <a:t>REVIEW ARTIFACTS</a:t>
            </a:r>
            <a:endParaRPr lang="en-US" sz="2400" b="1" dirty="0">
              <a:solidFill>
                <a:schemeClr val="bg1"/>
              </a:solidFill>
            </a:endParaRPr>
          </a:p>
        </p:txBody>
      </p:sp>
      <p:grpSp>
        <p:nvGrpSpPr>
          <p:cNvPr id="8" name="Group 7"/>
          <p:cNvGrpSpPr/>
          <p:nvPr/>
        </p:nvGrpSpPr>
        <p:grpSpPr>
          <a:xfrm>
            <a:off x="5175548" y="3036444"/>
            <a:ext cx="1847691" cy="2058925"/>
            <a:chOff x="587828" y="4231661"/>
            <a:chExt cx="1847691" cy="2058925"/>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Tree>
    <p:extLst>
      <p:ext uri="{BB962C8B-B14F-4D97-AF65-F5344CB8AC3E}">
        <p14:creationId xmlns:p14="http://schemas.microsoft.com/office/powerpoint/2010/main" val="187441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63315" y="1748993"/>
            <a:ext cx="10058400" cy="4022725"/>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a:latin typeface="Calibri" charset="0"/>
                <a:ea typeface="Calibri" charset="0"/>
                <a:cs typeface="Calibri" charset="0"/>
              </a:rPr>
              <a:t>have a Constructive Conversation with a partner based on a visual </a:t>
            </a:r>
            <a:r>
              <a:rPr lang="en-US" sz="3600" dirty="0" smtClean="0">
                <a:latin typeface="Calibri" charset="0"/>
                <a:ea typeface="Calibri" charset="0"/>
                <a:cs typeface="Calibri" charset="0"/>
              </a:rPr>
              <a:t>text</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practice clarifying by adding </a:t>
            </a:r>
            <a:r>
              <a:rPr lang="en-US" sz="3600" dirty="0" smtClean="0">
                <a:latin typeface="Calibri" charset="0"/>
                <a:ea typeface="Calibri" charset="0"/>
                <a:cs typeface="Calibri" charset="0"/>
              </a:rPr>
              <a:t>details</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learn to CLARIFY by building on our own and our partner’s ideas</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74245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linds(horizontal)">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412376" y="1510926"/>
            <a:ext cx="6781466" cy="4339650"/>
          </a:xfrm>
          <a:prstGeom prst="rect">
            <a:avLst/>
          </a:prstGeom>
        </p:spPr>
        <p:txBody>
          <a:bodyPr wrap="square">
            <a:spAutoFit/>
          </a:bodyPr>
          <a:lstStyle/>
          <a:p>
            <a:pPr marL="285750" indent="-285750">
              <a:buFont typeface="Arial" charset="0"/>
              <a:buChar char="•"/>
              <a:defRPr/>
            </a:pPr>
            <a:r>
              <a:rPr lang="en-US" sz="2400" i="1" dirty="0"/>
              <a:t>We will </a:t>
            </a:r>
            <a:r>
              <a:rPr lang="en-US" sz="2400" i="1" dirty="0" smtClean="0"/>
              <a:t>review </a:t>
            </a:r>
            <a:r>
              <a:rPr lang="en-US" sz="2400" i="1" dirty="0"/>
              <a:t>the Conversation Pattern—which includes paraphrasing, </a:t>
            </a:r>
            <a:r>
              <a:rPr lang="en-US" sz="2400" b="1" i="1" dirty="0"/>
              <a:t>building on</a:t>
            </a:r>
            <a:r>
              <a:rPr lang="en-US" sz="2400" i="1" dirty="0"/>
              <a:t>, and prompting each time we speak. </a:t>
            </a:r>
            <a:endParaRPr lang="en-US" sz="2400" i="1" dirty="0" smtClean="0"/>
          </a:p>
          <a:p>
            <a:pPr marL="285750" indent="-285750">
              <a:buFont typeface="Arial" charset="0"/>
              <a:buChar char="•"/>
              <a:defRPr/>
            </a:pPr>
            <a:endParaRPr lang="en-US" sz="1200" dirty="0"/>
          </a:p>
          <a:p>
            <a:pPr marL="285750" indent="-285750">
              <a:buFont typeface="Arial" charset="0"/>
              <a:buChar char="•"/>
              <a:defRPr/>
            </a:pPr>
            <a:r>
              <a:rPr lang="en-US" sz="2400" i="1" dirty="0"/>
              <a:t>This pattern will help </a:t>
            </a:r>
            <a:r>
              <a:rPr lang="en-US" sz="2400" i="1" dirty="0" smtClean="0"/>
              <a:t>you </a:t>
            </a:r>
            <a:r>
              <a:rPr lang="en-US" sz="2400" b="1" i="1" dirty="0"/>
              <a:t>CLARIFY </a:t>
            </a:r>
            <a:r>
              <a:rPr lang="en-US" sz="2400" i="1" dirty="0" smtClean="0"/>
              <a:t>your </a:t>
            </a:r>
            <a:r>
              <a:rPr lang="en-US" sz="2400" i="1" dirty="0"/>
              <a:t>ideas when </a:t>
            </a:r>
            <a:r>
              <a:rPr lang="en-US" sz="2400" i="1" dirty="0" smtClean="0"/>
              <a:t>you </a:t>
            </a:r>
            <a:r>
              <a:rPr lang="en-US" sz="2400" i="1" dirty="0"/>
              <a:t>have a </a:t>
            </a:r>
            <a:r>
              <a:rPr lang="en-US" sz="2400" i="1" dirty="0" smtClean="0"/>
              <a:t>Constructive Conversation</a:t>
            </a:r>
            <a:r>
              <a:rPr lang="en-US" sz="2400" i="1" dirty="0"/>
              <a:t>. </a:t>
            </a:r>
            <a:endParaRPr lang="en-US" sz="2400" i="1" dirty="0" smtClean="0"/>
          </a:p>
          <a:p>
            <a:pPr marL="285750" indent="-285750">
              <a:buFont typeface="Arial" charset="0"/>
              <a:buChar char="•"/>
              <a:defRPr/>
            </a:pPr>
            <a:endParaRPr lang="en-US" sz="1200" i="1" dirty="0"/>
          </a:p>
          <a:p>
            <a:pPr marL="285750" indent="-285750">
              <a:buFont typeface="Arial" charset="0"/>
              <a:buChar char="•"/>
              <a:defRPr/>
            </a:pPr>
            <a:r>
              <a:rPr lang="en-US" sz="2400" i="1" dirty="0" smtClean="0"/>
              <a:t>Another </a:t>
            </a:r>
            <a:r>
              <a:rPr lang="en-US" sz="2400" i="1" dirty="0"/>
              <a:t>way to </a:t>
            </a:r>
            <a:r>
              <a:rPr lang="en-US" sz="2400" b="1" i="1" dirty="0"/>
              <a:t>CLARIFY </a:t>
            </a:r>
            <a:r>
              <a:rPr lang="en-US" sz="2400" i="1" dirty="0"/>
              <a:t>is to </a:t>
            </a:r>
            <a:r>
              <a:rPr lang="en-US" sz="2400" b="1" i="1" dirty="0" smtClean="0"/>
              <a:t>build on </a:t>
            </a:r>
            <a:r>
              <a:rPr lang="en-US" sz="2400" i="1" dirty="0" smtClean="0"/>
              <a:t>your own and your partner’s ideas</a:t>
            </a:r>
          </a:p>
          <a:p>
            <a:pPr marL="285750" indent="-285750">
              <a:buFont typeface="Arial" charset="0"/>
              <a:buChar char="•"/>
              <a:defRPr/>
            </a:pPr>
            <a:endParaRPr lang="en-US" sz="1200" i="1" dirty="0"/>
          </a:p>
          <a:p>
            <a:pPr marL="285750" indent="-285750">
              <a:buFont typeface="Arial" charset="0"/>
              <a:buChar char="•"/>
              <a:defRPr/>
            </a:pPr>
            <a:r>
              <a:rPr lang="en-US" sz="2400" i="1" dirty="0" smtClean="0"/>
              <a:t>Today’s </a:t>
            </a:r>
            <a:r>
              <a:rPr lang="en-US" sz="2400" i="1" dirty="0"/>
              <a:t>lesson will focus on learning and practicing how to </a:t>
            </a:r>
            <a:r>
              <a:rPr lang="en-US" sz="2400" b="1" i="1" dirty="0" smtClean="0"/>
              <a:t>build on each other’s ideas </a:t>
            </a:r>
            <a:r>
              <a:rPr lang="en-US" sz="2400" i="1" dirty="0" smtClean="0"/>
              <a:t>during </a:t>
            </a:r>
            <a:r>
              <a:rPr lang="en-US" sz="2400" i="1" dirty="0"/>
              <a:t>a Constructive Conversation.</a:t>
            </a: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CLARIFY by Building On</a:t>
            </a:r>
            <a:endParaRPr lang="en-US" sz="3600" b="1" dirty="0">
              <a:solidFill>
                <a:schemeClr val="accent2"/>
              </a:solidFill>
              <a:latin typeface="+mj-lt"/>
            </a:endParaRPr>
          </a:p>
        </p:txBody>
      </p:sp>
      <p:sp>
        <p:nvSpPr>
          <p:cNvPr id="9" name="Oval 8"/>
          <p:cNvSpPr/>
          <p:nvPr/>
        </p:nvSpPr>
        <p:spPr>
          <a:xfrm>
            <a:off x="7532121" y="2097742"/>
            <a:ext cx="4560070" cy="199016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40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par>
                                <p:cTn id="23" presetID="1" presetClass="entr" presetSubtype="0"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4596" y="418806"/>
            <a:ext cx="3517257" cy="4361011"/>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714695" y="347398"/>
            <a:ext cx="6407329" cy="1249418"/>
          </a:xfrm>
        </p:spPr>
        <p:txBody>
          <a:bodyPr>
            <a:noAutofit/>
          </a:bodyPr>
          <a:lstStyle/>
          <a:p>
            <a:r>
              <a:rPr lang="en-US" sz="4000" dirty="0">
                <a:ea typeface="Calibri" charset="0"/>
                <a:cs typeface="Arial" charset="0"/>
              </a:rPr>
              <a:t>Which Conversation Norm will help </a:t>
            </a:r>
            <a:r>
              <a:rPr lang="en-US" sz="4000" dirty="0" smtClean="0">
                <a:ea typeface="Calibri" charset="0"/>
                <a:cs typeface="Arial" charset="0"/>
              </a:rPr>
              <a:t>you to </a:t>
            </a:r>
            <a:r>
              <a:rPr lang="en-US" sz="4000" b="1" dirty="0" smtClean="0">
                <a:ea typeface="Calibri" charset="0"/>
                <a:cs typeface="Arial" charset="0"/>
              </a:rPr>
              <a:t>build on</a:t>
            </a:r>
            <a:r>
              <a:rPr lang="en-US" sz="4000" dirty="0" smtClean="0">
                <a:ea typeface="Calibri" charset="0"/>
                <a:cs typeface="Arial" charset="0"/>
              </a:rPr>
              <a:t>?</a:t>
            </a:r>
            <a:r>
              <a:rPr lang="en-US" sz="4000" b="1" dirty="0" smtClean="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3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p:cNvGrpSpPr/>
          <p:nvPr/>
        </p:nvGrpSpPr>
        <p:grpSpPr>
          <a:xfrm>
            <a:off x="3065929" y="1893691"/>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550537" y="3972338"/>
            <a:ext cx="7374262" cy="2062103"/>
          </a:xfrm>
          <a:prstGeom prst="rect">
            <a:avLst/>
          </a:prstGeom>
        </p:spPr>
        <p:txBody>
          <a:bodyPr wrap="square">
            <a:spAutoFit/>
          </a:bodyPr>
          <a:lstStyle/>
          <a:p>
            <a:pPr marL="342900" indent="-342900">
              <a:buFont typeface="Arial" charset="0"/>
              <a:buChar char="•"/>
            </a:pPr>
            <a:r>
              <a:rPr lang="en-US" sz="2400" i="1" dirty="0"/>
              <a:t>I heard many of you say that you would </a:t>
            </a:r>
            <a:r>
              <a:rPr lang="en-US" sz="2400" i="1" dirty="0" smtClean="0"/>
              <a:t>“Take turns and build on each other’s ideas.”</a:t>
            </a:r>
          </a:p>
          <a:p>
            <a:pPr marL="342900" indent="-342900">
              <a:buFont typeface="Arial" charset="0"/>
              <a:buChar char="•"/>
            </a:pPr>
            <a:endParaRPr lang="en-US" sz="800" i="1" dirty="0" smtClean="0"/>
          </a:p>
          <a:p>
            <a:pPr marL="342900" indent="-342900">
              <a:buFont typeface="Arial" charset="0"/>
              <a:buChar char="•"/>
            </a:pPr>
            <a:r>
              <a:rPr lang="en-US" sz="2400" i="1" dirty="0" smtClean="0"/>
              <a:t>Taking turns will help you and your partner Clarify and build up ideas that weren’t in your mind before  talking.</a:t>
            </a:r>
            <a:endParaRPr lang="en-US" sz="2400" dirty="0"/>
          </a:p>
        </p:txBody>
      </p:sp>
      <p:sp>
        <p:nvSpPr>
          <p:cNvPr id="14" name="Oval 13"/>
          <p:cNvSpPr/>
          <p:nvPr/>
        </p:nvSpPr>
        <p:spPr>
          <a:xfrm>
            <a:off x="8480611" y="3596130"/>
            <a:ext cx="2133600" cy="10522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6845" y="5003390"/>
            <a:ext cx="3525008" cy="1102279"/>
          </a:xfrm>
          <a:prstGeom prst="rect">
            <a:avLst/>
          </a:prstGeom>
          <a:ln w="38100">
            <a:solidFill>
              <a:schemeClr val="accent1"/>
            </a:solidFill>
          </a:ln>
        </p:spPr>
      </p:pic>
    </p:spTree>
    <p:extLst>
      <p:ext uri="{BB962C8B-B14F-4D97-AF65-F5344CB8AC3E}">
        <p14:creationId xmlns:p14="http://schemas.microsoft.com/office/powerpoint/2010/main" val="136211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dissolve">
                                      <p:cBhvr>
                                        <p:cTn id="1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50288"/>
            <a:ext cx="6884896" cy="1231672"/>
          </a:xfrm>
          <a:ln>
            <a:noFill/>
          </a:ln>
        </p:spPr>
        <p:txBody>
          <a:bodyPr>
            <a:noAutofit/>
          </a:bodyPr>
          <a:lstStyle/>
          <a:p>
            <a:pPr algn="ctr"/>
            <a:r>
              <a:rPr lang="en-US" sz="4000" b="1" dirty="0" smtClean="0"/>
              <a:t>Let’s Review the </a:t>
            </a:r>
            <a:br>
              <a:rPr lang="en-US" sz="4000" b="1" dirty="0" smtClean="0"/>
            </a:br>
            <a:r>
              <a:rPr lang="en-US" sz="4000" b="1" dirty="0" smtClean="0"/>
              <a:t>Conversation Pattern</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THE CONVERSATION PATTERN</a:t>
            </a:r>
            <a:endParaRPr lang="en-US" sz="2400" b="1" dirty="0">
              <a:solidFill>
                <a:schemeClr val="bg1"/>
              </a:solidFill>
            </a:endParaRPr>
          </a:p>
        </p:txBody>
      </p:sp>
      <p:sp>
        <p:nvSpPr>
          <p:cNvPr id="18" name="TextBox 17"/>
          <p:cNvSpPr txBox="1"/>
          <p:nvPr/>
        </p:nvSpPr>
        <p:spPr>
          <a:xfrm>
            <a:off x="358588" y="1398502"/>
            <a:ext cx="6884894" cy="132343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000" b="1" i="1" dirty="0" smtClean="0"/>
              <a:t>Paraphrase:</a:t>
            </a:r>
          </a:p>
          <a:p>
            <a:r>
              <a:rPr lang="en-US" sz="2000" dirty="0" smtClean="0"/>
              <a:t>This </a:t>
            </a:r>
            <a:r>
              <a:rPr lang="en-US" sz="2000" dirty="0"/>
              <a:t>means to listen and then we repeat our partner’s thoughts in our own words. We </a:t>
            </a:r>
            <a:r>
              <a:rPr lang="en-US" sz="2000" dirty="0" smtClean="0"/>
              <a:t>paraphrase </a:t>
            </a:r>
            <a:r>
              <a:rPr lang="en-US" sz="2000" dirty="0"/>
              <a:t>to </a:t>
            </a:r>
            <a:r>
              <a:rPr lang="en-US" sz="2000" b="1" dirty="0"/>
              <a:t>CLARIFY </a:t>
            </a:r>
            <a:r>
              <a:rPr lang="en-US" sz="2000" dirty="0"/>
              <a:t>and make sure we understand what our partner said. </a:t>
            </a:r>
          </a:p>
        </p:txBody>
      </p:sp>
      <p:sp>
        <p:nvSpPr>
          <p:cNvPr id="19" name="Rectangle 18"/>
          <p:cNvSpPr/>
          <p:nvPr/>
        </p:nvSpPr>
        <p:spPr>
          <a:xfrm>
            <a:off x="358587" y="2955026"/>
            <a:ext cx="6884895"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a:t>Build on each other’s </a:t>
            </a:r>
            <a:r>
              <a:rPr lang="en-US" sz="2000" b="1" i="1" dirty="0" smtClean="0"/>
              <a:t>ideas:</a:t>
            </a:r>
          </a:p>
          <a:p>
            <a:r>
              <a:rPr lang="en-US" sz="2000" dirty="0" smtClean="0"/>
              <a:t>This </a:t>
            </a:r>
            <a:r>
              <a:rPr lang="en-US" sz="2000" dirty="0"/>
              <a:t>means that we listen to what our partner says and add details and other information </a:t>
            </a:r>
            <a:r>
              <a:rPr lang="en-US" sz="2000" dirty="0" smtClean="0"/>
              <a:t>to </a:t>
            </a:r>
            <a:r>
              <a:rPr lang="en-US" sz="2000" dirty="0"/>
              <a:t>their ideas to make a clearer and more complete idea. </a:t>
            </a:r>
          </a:p>
        </p:txBody>
      </p:sp>
      <p:sp>
        <p:nvSpPr>
          <p:cNvPr id="20" name="Rectangle 19"/>
          <p:cNvSpPr/>
          <p:nvPr/>
        </p:nvSpPr>
        <p:spPr>
          <a:xfrm>
            <a:off x="358586" y="4517089"/>
            <a:ext cx="6884896" cy="1631216"/>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smtClean="0"/>
              <a:t>Prompt:</a:t>
            </a:r>
          </a:p>
          <a:p>
            <a:r>
              <a:rPr lang="en-US" sz="2000" i="1" dirty="0" smtClean="0"/>
              <a:t>This </a:t>
            </a:r>
            <a:r>
              <a:rPr lang="en-US" sz="2000" i="1" dirty="0"/>
              <a:t>means we get more information, ask for clarification or for new ideas to continue the </a:t>
            </a:r>
            <a:r>
              <a:rPr lang="en-US" sz="2000" i="1" dirty="0" smtClean="0"/>
              <a:t>Constructive </a:t>
            </a:r>
            <a:r>
              <a:rPr lang="en-US" sz="2000" i="1" dirty="0"/>
              <a:t>Conversation. When prompting, we think about what we did understand and what more we need to understand fully. </a:t>
            </a:r>
            <a:endParaRPr lang="en-US" sz="2000" dirty="0"/>
          </a:p>
        </p:txBody>
      </p:sp>
      <p:sp>
        <p:nvSpPr>
          <p:cNvPr id="21" name="Oval 20"/>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8382" y="2312688"/>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382" y="4143133"/>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868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9" presetClass="entr" presetSubtype="0" fill="hold" grpId="2"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grpId="2"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2" grpId="0" animBg="1"/>
      <p:bldP spid="22" grpId="1" animBg="1"/>
      <p:bldP spid="23" grpId="0" animBg="1"/>
      <p:bldP spid="23"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78820" y="1541569"/>
            <a:ext cx="6472520" cy="1215245"/>
          </a:xfrm>
          <a:solidFill>
            <a:schemeClr val="accent1">
              <a:lumMod val="20000"/>
              <a:lumOff val="80000"/>
              <a:alpha val="50000"/>
            </a:schemeClr>
          </a:solidFill>
          <a:ln w="38100">
            <a:solidFill>
              <a:schemeClr val="accent1"/>
            </a:solidFill>
          </a:ln>
        </p:spPr>
        <p:txBody>
          <a:bodyPr anchor="ctr" anchorCtr="0">
            <a:noAutofit/>
          </a:bodyPr>
          <a:lstStyle/>
          <a:p>
            <a:pPr algn="ctr"/>
            <a:r>
              <a:rPr lang="en-US" sz="3600" b="1" dirty="0" smtClean="0">
                <a:latin typeface="+mn-lt"/>
              </a:rPr>
              <a:t>Build On Gesture:</a:t>
            </a:r>
            <a:r>
              <a:rPr lang="en-US" sz="3600" dirty="0" smtClean="0">
                <a:latin typeface="+mn-lt"/>
              </a:rPr>
              <a:t> </a:t>
            </a:r>
            <a:r>
              <a:rPr lang="en-US" sz="3600" dirty="0">
                <a:solidFill>
                  <a:schemeClr val="tx1"/>
                </a:solidFill>
              </a:rPr>
              <a:t>Make stacking motion with hands</a:t>
            </a:r>
            <a:r>
              <a:rPr lang="en-US" sz="3600" dirty="0" smtClean="0">
                <a:solidFill>
                  <a:schemeClr val="tx1"/>
                </a:solidFill>
              </a:rPr>
              <a:t>. </a:t>
            </a:r>
            <a:endParaRPr lang="en-US" sz="3600" dirty="0">
              <a:solidFill>
                <a:schemeClr val="tx1"/>
              </a:solidFill>
              <a:latin typeface="+mn-lt"/>
            </a:endParaRPr>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BUILDING ON</a:t>
            </a:r>
            <a:endParaRPr lang="en-US" sz="2400" b="1" dirty="0">
              <a:solidFill>
                <a:schemeClr val="bg1"/>
              </a:solidFill>
            </a:endParaRPr>
          </a:p>
        </p:txBody>
      </p:sp>
      <p:sp>
        <p:nvSpPr>
          <p:cNvPr id="8" name="TextBox 7"/>
          <p:cNvSpPr txBox="1"/>
          <p:nvPr/>
        </p:nvSpPr>
        <p:spPr>
          <a:xfrm>
            <a:off x="335383" y="2937617"/>
            <a:ext cx="4738639" cy="3216265"/>
          </a:xfrm>
          <a:prstGeom prst="rect">
            <a:avLst/>
          </a:prstGeom>
          <a:solidFill>
            <a:schemeClr val="accent1">
              <a:lumMod val="20000"/>
              <a:lumOff val="80000"/>
              <a:alpha val="50000"/>
            </a:schemeClr>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500" b="1" dirty="0" smtClean="0"/>
              <a:t>Build on </a:t>
            </a:r>
            <a:r>
              <a:rPr lang="en-US" sz="2500" b="1" dirty="0"/>
              <a:t>to CLARIFY </a:t>
            </a:r>
            <a:r>
              <a:rPr lang="en-US" sz="2500" dirty="0" smtClean="0"/>
              <a:t>to develop a clearer, more precise  and complete idea.</a:t>
            </a:r>
          </a:p>
          <a:p>
            <a:endParaRPr lang="en-US" sz="1400" dirty="0" smtClean="0"/>
          </a:p>
          <a:p>
            <a:pPr marL="914400" lvl="1" indent="-457200">
              <a:buFont typeface="Wingdings" charset="2"/>
              <a:buChar char="ü"/>
            </a:pPr>
            <a:r>
              <a:rPr lang="en-US" sz="2500" dirty="0" smtClean="0"/>
              <a:t>listen actively to your partner’s ideas</a:t>
            </a:r>
          </a:p>
          <a:p>
            <a:pPr marL="914400" lvl="1" indent="-457200">
              <a:buFont typeface="Wingdings" charset="2"/>
              <a:buChar char="ü"/>
            </a:pPr>
            <a:endParaRPr lang="en-US" sz="1400" dirty="0"/>
          </a:p>
          <a:p>
            <a:pPr marL="800100" lvl="1" indent="-342900">
              <a:buFont typeface="Wingdings" charset="2"/>
              <a:buChar char="ü"/>
            </a:pPr>
            <a:r>
              <a:rPr lang="en-US" sz="2500" dirty="0" smtClean="0"/>
              <a:t>add details that build on your or your partner’s idea</a:t>
            </a:r>
            <a:endParaRPr lang="en-US" sz="25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15" y="332260"/>
            <a:ext cx="812098" cy="907209"/>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p:cNvGrpSpPr/>
          <p:nvPr/>
        </p:nvGrpSpPr>
        <p:grpSpPr>
          <a:xfrm>
            <a:off x="5300209" y="3672875"/>
            <a:ext cx="1828803" cy="1807399"/>
            <a:chOff x="587828" y="4231661"/>
            <a:chExt cx="1847691" cy="2361053"/>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5" name="Rectangle 4"/>
          <p:cNvSpPr/>
          <p:nvPr/>
        </p:nvSpPr>
        <p:spPr>
          <a:xfrm>
            <a:off x="7230927" y="3130024"/>
            <a:ext cx="4536144" cy="2893100"/>
          </a:xfrm>
          <a:prstGeom prst="rect">
            <a:avLst/>
          </a:prstGeom>
        </p:spPr>
        <p:txBody>
          <a:bodyPr wrap="square">
            <a:spAutoFit/>
          </a:bodyPr>
          <a:lstStyle/>
          <a:p>
            <a:pPr marL="285750" indent="-285750">
              <a:buFont typeface="Arial" charset="0"/>
              <a:buChar char="•"/>
            </a:pPr>
            <a:r>
              <a:rPr lang="en-US" sz="2800" i="1" dirty="0"/>
              <a:t>In the last lesson we worked on</a:t>
            </a:r>
            <a:r>
              <a:rPr lang="en-US" sz="2800" b="1" i="1" dirty="0"/>
              <a:t> </a:t>
            </a:r>
            <a:r>
              <a:rPr lang="en-US" sz="2800" b="1" i="1" dirty="0" smtClean="0"/>
              <a:t>paraphrasing</a:t>
            </a:r>
            <a:r>
              <a:rPr lang="en-US" sz="2800" i="1" dirty="0" smtClean="0"/>
              <a:t>. What </a:t>
            </a:r>
            <a:r>
              <a:rPr lang="en-US" sz="2800" i="1" dirty="0"/>
              <a:t>is </a:t>
            </a:r>
            <a:r>
              <a:rPr lang="en-US" sz="2800" b="1" i="1" dirty="0"/>
              <a:t>paraphrasing</a:t>
            </a:r>
            <a:r>
              <a:rPr lang="en-US" sz="2800" i="1" dirty="0"/>
              <a:t>? </a:t>
            </a:r>
            <a:endParaRPr lang="en-US" sz="2800" i="1" dirty="0" smtClean="0"/>
          </a:p>
          <a:p>
            <a:pPr marL="285750" indent="-285750">
              <a:buFont typeface="Arial" charset="0"/>
              <a:buChar char="•"/>
            </a:pPr>
            <a:endParaRPr lang="en-US" sz="1400" i="1" dirty="0"/>
          </a:p>
          <a:p>
            <a:pPr marL="285750" indent="-285750">
              <a:buFont typeface="Arial" charset="0"/>
              <a:buChar char="•"/>
            </a:pPr>
            <a:r>
              <a:rPr lang="en-US" sz="2800" i="1" dirty="0" smtClean="0"/>
              <a:t>How will paraphrasing help you to </a:t>
            </a:r>
            <a:r>
              <a:rPr lang="en-US" sz="2800" b="1" i="1" dirty="0" smtClean="0"/>
              <a:t>build on each other’s ideas</a:t>
            </a:r>
            <a:r>
              <a:rPr lang="en-US" sz="2800" i="1" dirty="0" smtClean="0"/>
              <a:t>?</a:t>
            </a:r>
          </a:p>
        </p:txBody>
      </p:sp>
      <p:sp>
        <p:nvSpPr>
          <p:cNvPr id="7" name="TextBox 6"/>
          <p:cNvSpPr txBox="1"/>
          <p:nvPr/>
        </p:nvSpPr>
        <p:spPr>
          <a:xfrm>
            <a:off x="1224566" y="369097"/>
            <a:ext cx="10511917" cy="707886"/>
          </a:xfrm>
          <a:prstGeom prst="rect">
            <a:avLst/>
          </a:prstGeom>
          <a:noFill/>
        </p:spPr>
        <p:txBody>
          <a:bodyPr wrap="none" rtlCol="0">
            <a:spAutoFit/>
          </a:bodyPr>
          <a:lstStyle/>
          <a:p>
            <a:r>
              <a:rPr lang="en-US" sz="4000" b="1" dirty="0" smtClean="0">
                <a:latin typeface="+mj-lt"/>
              </a:rPr>
              <a:t>What does it mean to build on each other’s ideas?</a:t>
            </a:r>
            <a:endParaRPr lang="en-US" sz="4000" b="1" dirty="0">
              <a:latin typeface="+mj-lt"/>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314" y="1541569"/>
            <a:ext cx="4720708" cy="1215245"/>
          </a:xfrm>
          <a:prstGeom prst="rect">
            <a:avLst/>
          </a:prstGeom>
          <a:ln w="38100">
            <a:solidFill>
              <a:schemeClr val="accent1"/>
            </a:solidFill>
          </a:ln>
        </p:spPr>
      </p:pic>
    </p:spTree>
    <p:extLst>
      <p:ext uri="{BB962C8B-B14F-4D97-AF65-F5344CB8AC3E}">
        <p14:creationId xmlns:p14="http://schemas.microsoft.com/office/powerpoint/2010/main" val="165612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dissolv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dissolv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dissolve">
                                      <p:cBhvr>
                                        <p:cTn id="32" dur="500"/>
                                        <p:tgtEl>
                                          <p:spTgt spid="5">
                                            <p:txEl>
                                              <p:pRg st="2" end="2"/>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432325538"/>
              </p:ext>
            </p:extLst>
          </p:nvPr>
        </p:nvGraphicFramePr>
        <p:xfrm>
          <a:off x="374486" y="1709564"/>
          <a:ext cx="4269232" cy="2880904"/>
        </p:xfrm>
        <a:graphic>
          <a:graphicData uri="http://schemas.openxmlformats.org/drawingml/2006/table">
            <a:tbl>
              <a:tblPr firstRow="1" bandRow="1">
                <a:tableStyleId>{073A0DAA-6AF3-43AB-8588-CEC1D06C72B9}</a:tableStyleId>
              </a:tblPr>
              <a:tblGrid>
                <a:gridCol w="4269232"/>
              </a:tblGrid>
              <a:tr h="447402">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45048">
                <a:tc>
                  <a:txBody>
                    <a:bodyPr/>
                    <a:lstStyle/>
                    <a:p>
                      <a:pPr algn="ctr"/>
                      <a:r>
                        <a:rPr lang="en-US" sz="2400" b="1" dirty="0" smtClean="0"/>
                        <a:t> BUILD</a:t>
                      </a:r>
                      <a:r>
                        <a:rPr lang="en-US" sz="2400" b="1" baseline="0" dirty="0" smtClean="0"/>
                        <a:t> ON</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15093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smtClean="0">
                          <a:effectLst/>
                        </a:rPr>
                        <a:t>I would like to add…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0" dirty="0" smtClean="0">
                        <a:effectLst/>
                      </a:endParaRPr>
                    </a:p>
                    <a:p>
                      <a:pPr marL="0" marR="0" algn="l">
                        <a:spcBef>
                          <a:spcPts val="0"/>
                        </a:spcBef>
                        <a:spcAft>
                          <a:spcPts val="0"/>
                        </a:spcAft>
                      </a:pPr>
                      <a:r>
                        <a:rPr lang="en-US" sz="2400" b="0" dirty="0" smtClean="0">
                          <a:effectLst/>
                        </a:rPr>
                        <a:t>Another detail is…</a:t>
                      </a:r>
                    </a:p>
                    <a:p>
                      <a:pPr marL="0" marR="0" algn="l">
                        <a:spcBef>
                          <a:spcPts val="0"/>
                        </a:spcBef>
                        <a:spcAft>
                          <a:spcPts val="0"/>
                        </a:spcAft>
                      </a:pPr>
                      <a:endParaRPr lang="en-US" sz="800" b="0" dirty="0" smtClean="0">
                        <a:effectLst/>
                      </a:endParaRPr>
                    </a:p>
                    <a:p>
                      <a:pPr marL="0" marR="0" algn="l">
                        <a:spcBef>
                          <a:spcPts val="0"/>
                        </a:spcBef>
                        <a:spcAft>
                          <a:spcPts val="0"/>
                        </a:spcAft>
                      </a:pPr>
                      <a:r>
                        <a:rPr lang="en-US" sz="2400" b="0" dirty="0" smtClean="0">
                          <a:effectLst/>
                        </a:rPr>
                        <a:t>In addition,…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23634">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1643274" y="379016"/>
            <a:ext cx="9111376" cy="807671"/>
          </a:xfrm>
        </p:spPr>
        <p:txBody>
          <a:bodyPr>
            <a:noAutofit/>
          </a:bodyPr>
          <a:lstStyle/>
          <a:p>
            <a:r>
              <a:rPr lang="en-US" dirty="0" smtClean="0">
                <a:latin typeface="Calibri" charset="0"/>
                <a:ea typeface="Calibri" charset="0"/>
                <a:cs typeface="Arial" charset="0"/>
              </a:rPr>
              <a:t>What do we say when we </a:t>
            </a:r>
            <a:r>
              <a:rPr lang="en-US" b="1" dirty="0" smtClean="0">
                <a:latin typeface="Calibri" charset="0"/>
                <a:ea typeface="Calibri" charset="0"/>
                <a:cs typeface="Arial" charset="0"/>
              </a:rPr>
              <a:t>build on</a:t>
            </a:r>
            <a:r>
              <a:rPr lang="en-US" dirty="0" smtClean="0">
                <a:latin typeface="Calibri" charset="0"/>
                <a:ea typeface="Calibri" charset="0"/>
                <a:cs typeface="Arial" charset="0"/>
              </a:rPr>
              <a:t>?</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86" y="300902"/>
            <a:ext cx="1035612" cy="1156901"/>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374486" y="4797184"/>
            <a:ext cx="4267074" cy="1384995"/>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i="1" dirty="0" smtClean="0">
                <a:latin typeface="Calibri" charset="0"/>
                <a:ea typeface="Calibri" charset="0"/>
                <a:cs typeface="Arial" charset="0"/>
              </a:rPr>
              <a:t>You </a:t>
            </a:r>
            <a:r>
              <a:rPr lang="en-US" sz="2800" i="1" dirty="0">
                <a:latin typeface="Calibri" charset="0"/>
                <a:ea typeface="Calibri" charset="0"/>
                <a:cs typeface="Arial" charset="0"/>
              </a:rPr>
              <a:t>can use these response starters </a:t>
            </a:r>
            <a:r>
              <a:rPr lang="en-US" sz="2800" i="1" dirty="0" smtClean="0">
                <a:latin typeface="Calibri" charset="0"/>
                <a:ea typeface="Calibri" charset="0"/>
                <a:cs typeface="Arial" charset="0"/>
              </a:rPr>
              <a:t>to </a:t>
            </a:r>
            <a:r>
              <a:rPr lang="en-US" sz="2800" i="1" dirty="0">
                <a:latin typeface="Calibri" charset="0"/>
                <a:ea typeface="Calibri" charset="0"/>
                <a:cs typeface="Arial" charset="0"/>
              </a:rPr>
              <a:t>help </a:t>
            </a:r>
            <a:r>
              <a:rPr lang="en-US" sz="2800" i="1" dirty="0" smtClean="0">
                <a:latin typeface="Calibri" charset="0"/>
                <a:ea typeface="Calibri" charset="0"/>
                <a:cs typeface="Arial" charset="0"/>
              </a:rPr>
              <a:t>you </a:t>
            </a:r>
            <a:r>
              <a:rPr lang="en-US" sz="2800" b="1" i="1" dirty="0" smtClean="0">
                <a:latin typeface="Calibri" charset="0"/>
                <a:ea typeface="Calibri" charset="0"/>
                <a:cs typeface="Arial" charset="0"/>
              </a:rPr>
              <a:t>build on each other’s ideas</a:t>
            </a:r>
            <a:r>
              <a:rPr lang="en-US" sz="2800" i="1" dirty="0" smtClean="0">
                <a:latin typeface="Calibri" charset="0"/>
                <a:ea typeface="Calibri" charset="0"/>
                <a:cs typeface="Arial" charset="0"/>
              </a:rPr>
              <a:t>.</a:t>
            </a:r>
            <a:r>
              <a:rPr lang="en-US" sz="2800" dirty="0" smtClean="0"/>
              <a:t> </a:t>
            </a:r>
            <a:endParaRPr lang="en-US" sz="2800" dirty="0"/>
          </a:p>
        </p:txBody>
      </p:sp>
      <p:sp>
        <p:nvSpPr>
          <p:cNvPr id="4" name="Rectangle 3"/>
          <p:cNvSpPr/>
          <p:nvPr/>
        </p:nvSpPr>
        <p:spPr>
          <a:xfrm>
            <a:off x="7567371" y="1699845"/>
            <a:ext cx="4283969" cy="4508927"/>
          </a:xfrm>
          <a:prstGeom prst="rect">
            <a:avLst/>
          </a:prstGeom>
          <a:solidFill>
            <a:schemeClr val="accent1">
              <a:lumMod val="20000"/>
              <a:lumOff val="80000"/>
            </a:schemeClr>
          </a:solidFill>
          <a:ln w="38100">
            <a:solidFill>
              <a:schemeClr val="accent1"/>
            </a:solidFill>
          </a:ln>
        </p:spPr>
        <p:txBody>
          <a:bodyPr wrap="square">
            <a:spAutoFit/>
          </a:bodyPr>
          <a:lstStyle/>
          <a:p>
            <a:endParaRPr lang="en-US" sz="500" b="1" i="1" dirty="0" smtClean="0"/>
          </a:p>
          <a:p>
            <a:r>
              <a:rPr lang="en-US" sz="3200" b="1" i="1" dirty="0" smtClean="0"/>
              <a:t>Example</a:t>
            </a:r>
          </a:p>
          <a:p>
            <a:endParaRPr lang="en-US" sz="1200" b="1" i="1" dirty="0" smtClean="0"/>
          </a:p>
          <a:p>
            <a:pPr marL="457200" indent="-457200">
              <a:buFont typeface="Arial" charset="0"/>
              <a:buChar char="•"/>
            </a:pPr>
            <a:r>
              <a:rPr lang="en-US" sz="2900" i="1" dirty="0" smtClean="0"/>
              <a:t>Someone </a:t>
            </a:r>
            <a:r>
              <a:rPr lang="en-US" sz="2900" i="1" dirty="0"/>
              <a:t>says, “I notice that the dog is wagging its tail</a:t>
            </a:r>
            <a:r>
              <a:rPr lang="en-US" sz="2900" i="1" dirty="0" smtClean="0"/>
              <a:t>. How can you add to this idea?”</a:t>
            </a:r>
          </a:p>
          <a:p>
            <a:pPr marL="457200" indent="-457200">
              <a:buFont typeface="Arial" charset="0"/>
              <a:buChar char="•"/>
            </a:pPr>
            <a:endParaRPr lang="en-US" sz="2000" i="1" dirty="0" smtClean="0"/>
          </a:p>
          <a:p>
            <a:pPr marL="457200" indent="-457200">
              <a:buFont typeface="Arial" charset="0"/>
              <a:buChar char="•"/>
            </a:pPr>
            <a:r>
              <a:rPr lang="en-US" sz="2900" i="1" dirty="0" smtClean="0"/>
              <a:t>Which </a:t>
            </a:r>
            <a:r>
              <a:rPr lang="en-US" sz="2900" i="1" dirty="0"/>
              <a:t>response starter could you use to help you </a:t>
            </a:r>
            <a:r>
              <a:rPr lang="en-US" sz="2900" b="1" i="1" dirty="0" smtClean="0"/>
              <a:t>build on</a:t>
            </a:r>
            <a:r>
              <a:rPr lang="en-US" sz="2900" i="1" dirty="0" smtClean="0"/>
              <a:t>? </a:t>
            </a:r>
          </a:p>
          <a:p>
            <a:pPr marL="457200" indent="-457200">
              <a:buFont typeface="Arial" charset="0"/>
              <a:buChar char="•"/>
            </a:pPr>
            <a:endParaRPr lang="en-US" sz="800" dirty="0"/>
          </a:p>
        </p:txBody>
      </p:sp>
      <p:grpSp>
        <p:nvGrpSpPr>
          <p:cNvPr id="11" name="Group 10"/>
          <p:cNvGrpSpPr/>
          <p:nvPr/>
        </p:nvGrpSpPr>
        <p:grpSpPr>
          <a:xfrm>
            <a:off x="5310839" y="4186488"/>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865" y="1852599"/>
            <a:ext cx="2094753" cy="1714657"/>
          </a:xfrm>
          <a:prstGeom prst="rect">
            <a:avLst/>
          </a:prstGeom>
        </p:spPr>
      </p:pic>
    </p:spTree>
    <p:extLst>
      <p:ext uri="{BB962C8B-B14F-4D97-AF65-F5344CB8AC3E}">
        <p14:creationId xmlns:p14="http://schemas.microsoft.com/office/powerpoint/2010/main" val="88973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dissolve">
                                      <p:cBhvr>
                                        <p:cTn id="17" dur="500"/>
                                        <p:tgtEl>
                                          <p:spTgt spid="4">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dissolv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dissolve">
                                      <p:cBhvr>
                                        <p:cTn id="25" dur="500"/>
                                        <p:tgtEl>
                                          <p:spTgt spid="4">
                                            <p:txEl>
                                              <p:pRg st="5" end="5"/>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par>
                                <p:cTn id="29" presetID="9"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1157801"/>
            <a:ext cx="7054850" cy="5028159"/>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827278" y="114063"/>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248659" y="3948747"/>
            <a:ext cx="4419057" cy="2246769"/>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r>
              <a:rPr lang="en-US" sz="2200" dirty="0" smtClean="0"/>
              <a:t>You </a:t>
            </a:r>
            <a:r>
              <a:rPr lang="en-US" sz="2200" dirty="0"/>
              <a:t>will use the </a:t>
            </a:r>
            <a:r>
              <a:rPr lang="en-US" sz="2200" b="1" u="sng" dirty="0"/>
              <a:t>Conversation Pattern Guide</a:t>
            </a:r>
            <a:r>
              <a:rPr lang="en-US" sz="2200" u="sng" dirty="0"/>
              <a:t> </a:t>
            </a:r>
            <a:r>
              <a:rPr lang="en-US" sz="2200" dirty="0"/>
              <a:t>to remind you of the pattern. </a:t>
            </a:r>
            <a:endParaRPr lang="en-US" sz="2200" dirty="0" smtClean="0"/>
          </a:p>
          <a:p>
            <a:endParaRPr lang="en-US" sz="800" dirty="0"/>
          </a:p>
          <a:p>
            <a:pPr marL="342900" indent="-342900">
              <a:buFont typeface="Arial" charset="0"/>
              <a:buChar char="•"/>
            </a:pPr>
            <a:r>
              <a:rPr lang="en-US" sz="2200" dirty="0" smtClean="0"/>
              <a:t>Let’s </a:t>
            </a:r>
            <a:r>
              <a:rPr lang="en-US" sz="2200" dirty="0"/>
              <a:t>add the response starter(s) we learned to our Conversation Pattern Guides</a:t>
            </a:r>
            <a:r>
              <a:rPr lang="en-US" sz="2200" dirty="0" smtClean="0"/>
              <a:t>.</a:t>
            </a:r>
          </a:p>
        </p:txBody>
      </p:sp>
      <p:sp>
        <p:nvSpPr>
          <p:cNvPr id="16" name="TextBox 15"/>
          <p:cNvSpPr txBox="1"/>
          <p:nvPr/>
        </p:nvSpPr>
        <p:spPr>
          <a:xfrm>
            <a:off x="10065976" y="1051492"/>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5875" y="213880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968954077"/>
              </p:ext>
            </p:extLst>
          </p:nvPr>
        </p:nvGraphicFramePr>
        <p:xfrm>
          <a:off x="248659" y="1163060"/>
          <a:ext cx="4419057" cy="2486369"/>
        </p:xfrm>
        <a:graphic>
          <a:graphicData uri="http://schemas.openxmlformats.org/drawingml/2006/table">
            <a:tbl>
              <a:tblPr firstRow="1" bandRow="1">
                <a:tableStyleId>{073A0DAA-6AF3-43AB-8588-CEC1D06C72B9}</a:tableStyleId>
              </a:tblPr>
              <a:tblGrid>
                <a:gridCol w="4419057"/>
              </a:tblGrid>
              <a:tr h="447402">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45048">
                <a:tc>
                  <a:txBody>
                    <a:bodyPr/>
                    <a:lstStyle/>
                    <a:p>
                      <a:pPr algn="ctr"/>
                      <a:r>
                        <a:rPr lang="en-US" sz="2400" b="1" dirty="0" smtClean="0"/>
                        <a:t> BUILD</a:t>
                      </a:r>
                      <a:r>
                        <a:rPr lang="en-US" sz="2400" b="1" baseline="0" dirty="0" smtClean="0"/>
                        <a:t> ON</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1114769">
                <a:tc>
                  <a:txBody>
                    <a:bodyPr/>
                    <a:lstStyle/>
                    <a:p>
                      <a:pPr marL="0" marR="0" algn="l">
                        <a:spcBef>
                          <a:spcPts val="0"/>
                        </a:spcBef>
                        <a:spcAft>
                          <a:spcPts val="0"/>
                        </a:spcAft>
                      </a:pPr>
                      <a:r>
                        <a:rPr lang="en-US" sz="2400" b="0" dirty="0" smtClean="0">
                          <a:effectLst/>
                        </a:rPr>
                        <a:t>Another detail is…</a:t>
                      </a:r>
                    </a:p>
                    <a:p>
                      <a:pPr marL="0" marR="0" algn="l">
                        <a:spcBef>
                          <a:spcPts val="0"/>
                        </a:spcBef>
                        <a:spcAft>
                          <a:spcPts val="0"/>
                        </a:spcAft>
                      </a:pPr>
                      <a:endParaRPr lang="en-US" sz="800" b="0" dirty="0" smtClean="0">
                        <a:effectLst/>
                      </a:endParaRPr>
                    </a:p>
                    <a:p>
                      <a:pPr marL="0" marR="0" algn="l">
                        <a:spcBef>
                          <a:spcPts val="0"/>
                        </a:spcBef>
                        <a:spcAft>
                          <a:spcPts val="0"/>
                        </a:spcAft>
                      </a:pPr>
                      <a:r>
                        <a:rPr lang="en-US" sz="2400" b="0" dirty="0" smtClean="0">
                          <a:effectLst/>
                        </a:rPr>
                        <a:t>In addition,…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23634">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11" name="TextBox 10"/>
          <p:cNvSpPr txBox="1"/>
          <p:nvPr/>
        </p:nvSpPr>
        <p:spPr>
          <a:xfrm>
            <a:off x="5874861" y="3649429"/>
            <a:ext cx="2695398" cy="461665"/>
          </a:xfrm>
          <a:prstGeom prst="rect">
            <a:avLst/>
          </a:prstGeom>
          <a:noFill/>
        </p:spPr>
        <p:txBody>
          <a:bodyPr wrap="square" rtlCol="0">
            <a:spAutoFit/>
          </a:bodyPr>
          <a:lstStyle/>
          <a:p>
            <a:r>
              <a:rPr lang="en-US" sz="2400" b="1" dirty="0" smtClean="0">
                <a:solidFill>
                  <a:srgbClr val="FF0000"/>
                </a:solidFill>
              </a:rPr>
              <a:t>Another </a:t>
            </a:r>
            <a:r>
              <a:rPr lang="en-US" sz="2400" b="1" smtClean="0">
                <a:solidFill>
                  <a:srgbClr val="FF0000"/>
                </a:solidFill>
              </a:rPr>
              <a:t>details is</a:t>
            </a:r>
            <a:r>
              <a:rPr lang="mr-IN" sz="2400" b="1" dirty="0" smtClean="0">
                <a:solidFill>
                  <a:srgbClr val="FF0000"/>
                </a:solidFill>
              </a:rPr>
              <a:t>…</a:t>
            </a:r>
            <a:endParaRPr lang="en-US" sz="2400" b="1" dirty="0">
              <a:solidFill>
                <a:srgbClr val="FF0000"/>
              </a:solidFill>
            </a:endParaRPr>
          </a:p>
        </p:txBody>
      </p:sp>
    </p:spTree>
    <p:extLst>
      <p:ext uri="{BB962C8B-B14F-4D97-AF65-F5344CB8AC3E}">
        <p14:creationId xmlns:p14="http://schemas.microsoft.com/office/powerpoint/2010/main" val="147942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9" presetClass="entr" presetSubtype="0" fill="hold" grpId="0" nodeType="withEffect">
                                  <p:stCondLst>
                                    <p:cond delay="50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GUIDED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building on </a:t>
            </a:r>
            <a:r>
              <a:rPr lang="en-US" sz="2600" dirty="0"/>
              <a:t>what your partner said.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4190496" y="-1"/>
            <a:ext cx="8001504" cy="6858001"/>
          </a:xfrm>
          <a:prstGeom prst="rect">
            <a:avLst/>
          </a:prstGeom>
          <a:noFill/>
          <a:ln>
            <a:noFill/>
          </a:ln>
        </p:spPr>
      </p:pic>
    </p:spTree>
    <p:extLst>
      <p:ext uri="{BB962C8B-B14F-4D97-AF65-F5344CB8AC3E}">
        <p14:creationId xmlns:p14="http://schemas.microsoft.com/office/powerpoint/2010/main" val="3445072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8" y="1877170"/>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2203252" y="1912467"/>
            <a:ext cx="3701722"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graphicFrame>
        <p:nvGraphicFramePr>
          <p:cNvPr id="10" name="Table 9"/>
          <p:cNvGraphicFramePr>
            <a:graphicFrameLocks noGrp="1"/>
          </p:cNvGraphicFramePr>
          <p:nvPr>
            <p:extLst>
              <p:ext uri="{D42A27DB-BD31-4B8C-83A1-F6EECF244321}">
                <p14:modId xmlns:p14="http://schemas.microsoft.com/office/powerpoint/2010/main" val="1627097436"/>
              </p:ext>
            </p:extLst>
          </p:nvPr>
        </p:nvGraphicFramePr>
        <p:xfrm>
          <a:off x="322728" y="4161412"/>
          <a:ext cx="11654119" cy="1890907"/>
        </p:xfrm>
        <a:graphic>
          <a:graphicData uri="http://schemas.openxmlformats.org/drawingml/2006/table">
            <a:tbl>
              <a:tblPr firstRow="1" firstCol="1" bandRow="1">
                <a:tableStyleId>{D7AC3CCA-C797-4891-BE02-D94E43425B78}</a:tableStyleId>
              </a:tblPr>
              <a:tblGrid>
                <a:gridCol w="1165413"/>
                <a:gridCol w="10488706"/>
              </a:tblGrid>
              <a:tr h="955311">
                <a:tc>
                  <a:txBody>
                    <a:bodyPr/>
                    <a:lstStyle/>
                    <a:p>
                      <a:pPr marL="0" marR="0" algn="r">
                        <a:spcBef>
                          <a:spcPts val="0"/>
                        </a:spcBef>
                        <a:spcAft>
                          <a:spcPts val="0"/>
                        </a:spcAft>
                        <a:tabLst>
                          <a:tab pos="5130800" algn="l"/>
                        </a:tabLst>
                      </a:pPr>
                      <a:r>
                        <a:rPr lang="en-US" sz="1800" dirty="0">
                          <a:effectLst/>
                        </a:rPr>
                        <a:t>Student </a:t>
                      </a:r>
                      <a:r>
                        <a:rPr lang="en-US" sz="1800" dirty="0" smtClean="0">
                          <a:effectLst/>
                        </a:rPr>
                        <a:t>A:</a:t>
                      </a:r>
                      <a:endParaRPr lang="en-US" sz="1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200" b="0" i="1" dirty="0">
                          <a:effectLst/>
                        </a:rPr>
                        <a:t>In the front of the picture, there is a dirty dump truck with a gray tarp on top of it that is dumping trash and people are crowding around the trash pile.  They are carrying woven palm baskets.  </a:t>
                      </a:r>
                      <a:endParaRPr lang="en-US" sz="2200" b="0" i="1" dirty="0">
                        <a:effectLst/>
                        <a:latin typeface="Avenir Next" charset="0"/>
                        <a:ea typeface="Calibri" charset="0"/>
                        <a:cs typeface="Arial" charset="0"/>
                      </a:endParaRPr>
                    </a:p>
                  </a:txBody>
                  <a:tcPr marL="68580" marR="68580" marT="0" marB="0"/>
                </a:tc>
              </a:tr>
              <a:tr h="885067">
                <a:tc>
                  <a:txBody>
                    <a:bodyPr/>
                    <a:lstStyle/>
                    <a:p>
                      <a:pPr marL="0" marR="0" algn="r">
                        <a:spcBef>
                          <a:spcPts val="0"/>
                        </a:spcBef>
                        <a:spcAft>
                          <a:spcPts val="0"/>
                        </a:spcAft>
                        <a:tabLst>
                          <a:tab pos="5130800" algn="l"/>
                        </a:tabLst>
                      </a:pPr>
                      <a:r>
                        <a:rPr lang="en-US" sz="1800" dirty="0">
                          <a:effectLst/>
                        </a:rPr>
                        <a:t>Student </a:t>
                      </a:r>
                      <a:r>
                        <a:rPr lang="en-US" sz="1800" dirty="0" smtClean="0">
                          <a:effectLst/>
                        </a:rPr>
                        <a:t>B:</a:t>
                      </a:r>
                      <a:endParaRPr lang="en-US" sz="1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200" i="1" u="sng" dirty="0">
                          <a:effectLst/>
                        </a:rPr>
                        <a:t>I heard you say</a:t>
                      </a:r>
                      <a:r>
                        <a:rPr lang="en-US" sz="2200" i="1" dirty="0">
                          <a:effectLst/>
                        </a:rPr>
                        <a:t> </a:t>
                      </a:r>
                      <a:r>
                        <a:rPr lang="en-US" sz="2200" i="1" dirty="0" smtClean="0">
                          <a:effectLst/>
                        </a:rPr>
                        <a:t>that </a:t>
                      </a:r>
                      <a:r>
                        <a:rPr lang="en-US" sz="2200" i="1" dirty="0">
                          <a:effectLst/>
                        </a:rPr>
                        <a:t>people with baskets are huddling near the trash truck while it dumps.  </a:t>
                      </a:r>
                      <a:r>
                        <a:rPr lang="en-US" sz="2200" i="1" dirty="0" smtClean="0">
                          <a:effectLst/>
                        </a:rPr>
                        <a:t> </a:t>
                      </a:r>
                      <a:r>
                        <a:rPr lang="en-US" sz="2200" i="1" u="sng" dirty="0" smtClean="0">
                          <a:effectLst/>
                        </a:rPr>
                        <a:t>I </a:t>
                      </a:r>
                      <a:r>
                        <a:rPr lang="en-US" sz="2200" i="1" u="sng" dirty="0">
                          <a:effectLst/>
                        </a:rPr>
                        <a:t>would like to add</a:t>
                      </a:r>
                      <a:r>
                        <a:rPr lang="en-US" sz="2200" i="1" dirty="0">
                          <a:effectLst/>
                        </a:rPr>
                        <a:t> </a:t>
                      </a:r>
                      <a:r>
                        <a:rPr lang="en-US" sz="2200" i="1" dirty="0" smtClean="0">
                          <a:effectLst/>
                        </a:rPr>
                        <a:t>that </a:t>
                      </a:r>
                      <a:r>
                        <a:rPr lang="en-US" sz="2200" i="1" dirty="0">
                          <a:effectLst/>
                        </a:rPr>
                        <a:t>three people with baskets are climbing into the dump truck bed.</a:t>
                      </a:r>
                      <a:endParaRPr lang="en-US" sz="2200" i="1" dirty="0">
                        <a:effectLst/>
                        <a:latin typeface="Avenir Next" charset="0"/>
                        <a:ea typeface="Calibri" charset="0"/>
                        <a:cs typeface="Arial" charset="0"/>
                      </a:endParaRPr>
                    </a:p>
                  </a:txBody>
                  <a:tcPr marL="68580" marR="68580" marT="0" marB="0"/>
                </a:tc>
              </a:tr>
            </a:tbl>
          </a:graphicData>
        </a:graphic>
      </p:graphicFrame>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28" y="291198"/>
            <a:ext cx="5582246" cy="1398913"/>
          </a:xfrm>
          <a:prstGeom prst="rect">
            <a:avLst/>
          </a:prstGeom>
          <a:ln w="38100">
            <a:solidFill>
              <a:schemeClr val="accent1"/>
            </a:solidFill>
          </a:ln>
        </p:spPr>
      </p:pic>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6335280" y="342613"/>
            <a:ext cx="5390555" cy="3805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1086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6060141" y="287928"/>
            <a:ext cx="5845564" cy="3643896"/>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342900" indent="-342900">
              <a:buFont typeface="Arial" charset="0"/>
              <a:buChar char="•"/>
            </a:pPr>
            <a:r>
              <a:rPr lang="en-US" sz="2400" i="1" dirty="0" smtClean="0"/>
              <a:t>I </a:t>
            </a:r>
            <a:r>
              <a:rPr lang="en-US" sz="2400" i="1" dirty="0"/>
              <a:t>notice that Student B first paraphrased what </a:t>
            </a:r>
            <a:r>
              <a:rPr lang="en-US" sz="2400" i="1" dirty="0" smtClean="0"/>
              <a:t>Student A </a:t>
            </a:r>
            <a:r>
              <a:rPr lang="en-US" sz="2400" i="1" dirty="0"/>
              <a:t>said. </a:t>
            </a:r>
            <a:endParaRPr lang="en-US" sz="2400" i="1" dirty="0" smtClean="0"/>
          </a:p>
          <a:p>
            <a:pPr marL="342900" indent="-342900">
              <a:buFont typeface="Arial" charset="0"/>
              <a:buChar char="•"/>
            </a:pPr>
            <a:endParaRPr lang="en-US" sz="1200" i="1" dirty="0"/>
          </a:p>
          <a:p>
            <a:pPr marL="342900" indent="-342900">
              <a:buFont typeface="Arial" charset="0"/>
              <a:buChar char="•"/>
            </a:pPr>
            <a:r>
              <a:rPr lang="en-US" sz="2400" i="1" dirty="0" smtClean="0"/>
              <a:t>Then</a:t>
            </a:r>
            <a:r>
              <a:rPr lang="en-US" sz="2400" i="1" dirty="0"/>
              <a:t>, Partner B built on the idea by using the response starter, “I would like to add </a:t>
            </a:r>
            <a:r>
              <a:rPr lang="en-US" sz="2400" i="1" dirty="0" smtClean="0"/>
              <a:t>...” </a:t>
            </a:r>
            <a:r>
              <a:rPr lang="en-US" sz="2400" i="1" dirty="0"/>
              <a:t>and provided specific details from the visual text. </a:t>
            </a:r>
            <a:endParaRPr lang="en-US" sz="2400" i="1" dirty="0" smtClean="0"/>
          </a:p>
          <a:p>
            <a:pPr marL="342900" indent="-342900">
              <a:buFont typeface="Arial" charset="0"/>
              <a:buChar char="•"/>
            </a:pPr>
            <a:endParaRPr lang="en-US" sz="1200" i="1" dirty="0"/>
          </a:p>
          <a:p>
            <a:pPr marL="342900" indent="-342900">
              <a:buFont typeface="Arial" charset="0"/>
              <a:buChar char="•"/>
            </a:pPr>
            <a:r>
              <a:rPr lang="en-US" sz="2400" i="1" dirty="0" smtClean="0"/>
              <a:t>Let’s </a:t>
            </a:r>
            <a:r>
              <a:rPr lang="en-US" sz="2400" i="1" dirty="0"/>
              <a:t>use the response starter Student B used and practice adding our own details to build on the idea.</a:t>
            </a:r>
            <a:endParaRPr lang="en-US" sz="2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8" y="291198"/>
            <a:ext cx="4141696" cy="1037911"/>
          </a:xfrm>
          <a:prstGeom prst="rect">
            <a:avLst/>
          </a:prstGeom>
          <a:ln w="38100">
            <a:solidFill>
              <a:schemeClr val="accent1"/>
            </a:solidFill>
          </a:ln>
        </p:spPr>
      </p:pic>
      <p:grpSp>
        <p:nvGrpSpPr>
          <p:cNvPr id="13" name="Group 12"/>
          <p:cNvGrpSpPr/>
          <p:nvPr/>
        </p:nvGrpSpPr>
        <p:grpSpPr>
          <a:xfrm>
            <a:off x="1676400" y="1690164"/>
            <a:ext cx="2489200" cy="2277016"/>
            <a:chOff x="587828" y="4231661"/>
            <a:chExt cx="1847691" cy="2400989"/>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763164" cy="591002"/>
            </a:xfrm>
            <a:prstGeom prst="rect">
              <a:avLst/>
            </a:prstGeom>
            <a:noFill/>
          </p:spPr>
          <p:txBody>
            <a:bodyPr wrap="none" rtlCol="0">
              <a:spAutoFit/>
            </a:bodyPr>
            <a:lstStyle/>
            <a:p>
              <a:r>
                <a:rPr lang="en-US" sz="2800" b="1" dirty="0" smtClean="0"/>
                <a:t>TURN &amp; TALK</a:t>
              </a:r>
              <a:endParaRPr lang="en-US" sz="2800" b="1" dirty="0"/>
            </a:p>
          </p:txBody>
        </p:sp>
      </p:grpSp>
      <p:graphicFrame>
        <p:nvGraphicFramePr>
          <p:cNvPr id="16" name="Table 15"/>
          <p:cNvGraphicFramePr>
            <a:graphicFrameLocks noGrp="1"/>
          </p:cNvGraphicFramePr>
          <p:nvPr>
            <p:extLst>
              <p:ext uri="{D42A27DB-BD31-4B8C-83A1-F6EECF244321}">
                <p14:modId xmlns:p14="http://schemas.microsoft.com/office/powerpoint/2010/main" val="851136088"/>
              </p:ext>
            </p:extLst>
          </p:nvPr>
        </p:nvGraphicFramePr>
        <p:xfrm>
          <a:off x="322728" y="4161412"/>
          <a:ext cx="11654119" cy="1890907"/>
        </p:xfrm>
        <a:graphic>
          <a:graphicData uri="http://schemas.openxmlformats.org/drawingml/2006/table">
            <a:tbl>
              <a:tblPr firstRow="1" firstCol="1" bandRow="1">
                <a:tableStyleId>{D7AC3CCA-C797-4891-BE02-D94E43425B78}</a:tableStyleId>
              </a:tblPr>
              <a:tblGrid>
                <a:gridCol w="1165413"/>
                <a:gridCol w="10488706"/>
              </a:tblGrid>
              <a:tr h="955311">
                <a:tc>
                  <a:txBody>
                    <a:bodyPr/>
                    <a:lstStyle/>
                    <a:p>
                      <a:pPr marL="0" marR="0" algn="r">
                        <a:spcBef>
                          <a:spcPts val="0"/>
                        </a:spcBef>
                        <a:spcAft>
                          <a:spcPts val="0"/>
                        </a:spcAft>
                        <a:tabLst>
                          <a:tab pos="5130800" algn="l"/>
                        </a:tabLst>
                      </a:pPr>
                      <a:r>
                        <a:rPr lang="en-US" sz="1800" dirty="0">
                          <a:effectLst/>
                        </a:rPr>
                        <a:t>Student </a:t>
                      </a:r>
                      <a:r>
                        <a:rPr lang="en-US" sz="1800" dirty="0" smtClean="0">
                          <a:effectLst/>
                        </a:rPr>
                        <a:t>A:</a:t>
                      </a:r>
                      <a:endParaRPr lang="en-US" sz="1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200" b="0" i="1" dirty="0">
                          <a:effectLst/>
                        </a:rPr>
                        <a:t>In the front of the picture, there is a dirty dump truck with a gray tarp on top of it that is dumping trash and people are crowding around the trash pile.  They are carrying woven palm baskets.  </a:t>
                      </a:r>
                      <a:endParaRPr lang="en-US" sz="2200" b="0" i="1" dirty="0">
                        <a:effectLst/>
                        <a:latin typeface="Avenir Next" charset="0"/>
                        <a:ea typeface="Calibri" charset="0"/>
                        <a:cs typeface="Arial" charset="0"/>
                      </a:endParaRPr>
                    </a:p>
                  </a:txBody>
                  <a:tcPr marL="68580" marR="68580" marT="0" marB="0"/>
                </a:tc>
              </a:tr>
              <a:tr h="885067">
                <a:tc>
                  <a:txBody>
                    <a:bodyPr/>
                    <a:lstStyle/>
                    <a:p>
                      <a:pPr marL="0" marR="0" algn="r">
                        <a:spcBef>
                          <a:spcPts val="0"/>
                        </a:spcBef>
                        <a:spcAft>
                          <a:spcPts val="0"/>
                        </a:spcAft>
                        <a:tabLst>
                          <a:tab pos="5130800" algn="l"/>
                        </a:tabLst>
                      </a:pPr>
                      <a:r>
                        <a:rPr lang="en-US" sz="1800" dirty="0">
                          <a:effectLst/>
                        </a:rPr>
                        <a:t>Student </a:t>
                      </a:r>
                      <a:r>
                        <a:rPr lang="en-US" sz="1800" dirty="0" smtClean="0">
                          <a:effectLst/>
                        </a:rPr>
                        <a:t>B:</a:t>
                      </a:r>
                      <a:endParaRPr lang="en-US" sz="1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200" i="1" u="sng" dirty="0">
                          <a:effectLst/>
                        </a:rPr>
                        <a:t>I heard you say</a:t>
                      </a:r>
                      <a:r>
                        <a:rPr lang="en-US" sz="2200" i="1" dirty="0">
                          <a:effectLst/>
                        </a:rPr>
                        <a:t> </a:t>
                      </a:r>
                      <a:r>
                        <a:rPr lang="en-US" sz="2200" i="1" dirty="0" smtClean="0">
                          <a:effectLst/>
                        </a:rPr>
                        <a:t>that </a:t>
                      </a:r>
                      <a:r>
                        <a:rPr lang="en-US" sz="2200" i="1" dirty="0">
                          <a:effectLst/>
                        </a:rPr>
                        <a:t>people with baskets are huddling near the trash truck while it dumps.  </a:t>
                      </a:r>
                      <a:r>
                        <a:rPr lang="en-US" sz="2200" i="1" u="sng" dirty="0">
                          <a:effectLst/>
                        </a:rPr>
                        <a:t>I would like to add</a:t>
                      </a:r>
                      <a:r>
                        <a:rPr lang="en-US" sz="2200" i="1" dirty="0">
                          <a:effectLst/>
                        </a:rPr>
                        <a:t> </a:t>
                      </a:r>
                      <a:r>
                        <a:rPr lang="en-US" sz="2200" i="1" dirty="0" smtClean="0">
                          <a:effectLst/>
                        </a:rPr>
                        <a:t>that </a:t>
                      </a:r>
                      <a:r>
                        <a:rPr lang="en-US" sz="2200" i="1" dirty="0">
                          <a:effectLst/>
                        </a:rPr>
                        <a:t>three people with baskets are climbing into the dump truck bed.</a:t>
                      </a:r>
                      <a:endParaRPr lang="en-US" sz="2200" i="1" dirty="0">
                        <a:effectLst/>
                        <a:latin typeface="Avenir Next" charset="0"/>
                        <a:ea typeface="Calibri" charset="0"/>
                        <a:cs typeface="Arial" charset="0"/>
                      </a:endParaRPr>
                    </a:p>
                  </a:txBody>
                  <a:tcPr marL="68580" marR="68580" marT="0" marB="0"/>
                </a:tc>
              </a:tr>
            </a:tbl>
          </a:graphicData>
        </a:graphic>
      </p:graphicFrame>
      <p:pic>
        <p:nvPicPr>
          <p:cNvPr id="17" name="Picture 16" descr="/Users/mstaine/Desktop/ThinkAloudIcon.png"/>
          <p:cNvPicPr/>
          <p:nvPr/>
        </p:nvPicPr>
        <p:blipFill>
          <a:blip r:embed="rId5">
            <a:extLst>
              <a:ext uri="{28A0092B-C50C-407E-A947-70E740481C1C}">
                <a14:useLocalDpi xmlns:a14="http://schemas.microsoft.com/office/drawing/2010/main" val="0"/>
              </a:ext>
            </a:extLst>
          </a:blip>
          <a:srcRect/>
          <a:stretch>
            <a:fillRect/>
          </a:stretch>
        </p:blipFill>
        <p:spPr bwMode="auto">
          <a:xfrm>
            <a:off x="4584501" y="1745872"/>
            <a:ext cx="1306139" cy="113605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2375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386" y="1819962"/>
            <a:ext cx="5217538" cy="4251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 - GIVE </a:t>
            </a:r>
            <a:r>
              <a:rPr lang="en-US" sz="2400" b="1" smtClean="0">
                <a:solidFill>
                  <a:schemeClr val="bg1"/>
                </a:solidFill>
              </a:rPr>
              <a:t>ONE-GET ONE - CONVERSATION </a:t>
            </a:r>
            <a:r>
              <a:rPr lang="en-US" sz="2400" b="1" dirty="0" smtClean="0">
                <a:solidFill>
                  <a:schemeClr val="bg1"/>
                </a:solidFill>
              </a:rPr>
              <a:t>NORMS</a:t>
            </a:r>
            <a:endParaRPr lang="en-US" sz="2400" dirty="0">
              <a:solidFill>
                <a:schemeClr val="bg1"/>
              </a:solidFill>
            </a:endParaRPr>
          </a:p>
        </p:txBody>
      </p:sp>
      <p:sp>
        <p:nvSpPr>
          <p:cNvPr id="8" name="Rectangle 7"/>
          <p:cNvSpPr/>
          <p:nvPr/>
        </p:nvSpPr>
        <p:spPr>
          <a:xfrm>
            <a:off x="562075" y="1853366"/>
            <a:ext cx="5267225" cy="3600986"/>
          </a:xfrm>
          <a:prstGeom prst="rect">
            <a:avLst/>
          </a:prstGeom>
        </p:spPr>
        <p:txBody>
          <a:bodyPr wrap="square">
            <a:spAutoFit/>
          </a:bodyPr>
          <a:lstStyle/>
          <a:p>
            <a:r>
              <a:rPr lang="en-US" sz="2800" dirty="0" smtClean="0">
                <a:latin typeface="Calibri" charset="0"/>
                <a:ea typeface="Calibri" charset="0"/>
                <a:cs typeface="Calibri" charset="0"/>
              </a:rPr>
              <a:t>We will use this graphic organizer to take notes about the following prompt:</a:t>
            </a:r>
          </a:p>
          <a:p>
            <a:endParaRPr lang="en-US" sz="1600" dirty="0" smtClean="0">
              <a:latin typeface="Calibri" charset="0"/>
              <a:ea typeface="Calibri" charset="0"/>
              <a:cs typeface="Calibri" charset="0"/>
            </a:endParaRPr>
          </a:p>
          <a:p>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 you know </a:t>
            </a:r>
            <a:r>
              <a:rPr lang="en-US" sz="2800" dirty="0" smtClean="0">
                <a:latin typeface="Calibri" charset="0"/>
                <a:ea typeface="Calibri" charset="0"/>
                <a:cs typeface="Calibri" charset="0"/>
              </a:rPr>
              <a:t>about </a:t>
            </a:r>
            <a:r>
              <a:rPr lang="en-US" sz="2800" b="1" u="sng" dirty="0" smtClean="0">
                <a:latin typeface="Calibri" charset="0"/>
                <a:ea typeface="Calibri" charset="0"/>
                <a:cs typeface="Calibri" charset="0"/>
              </a:rPr>
              <a:t>Conversation </a:t>
            </a:r>
            <a:r>
              <a:rPr lang="en-US" sz="2800" b="1" u="sng" dirty="0">
                <a:latin typeface="Calibri" charset="0"/>
                <a:ea typeface="Calibri" charset="0"/>
                <a:cs typeface="Calibri" charset="0"/>
              </a:rPr>
              <a:t>NORMS</a:t>
            </a:r>
            <a:r>
              <a:rPr lang="en-US" sz="2800" dirty="0">
                <a:latin typeface="Calibri" charset="0"/>
                <a:ea typeface="Calibri" charset="0"/>
                <a:cs typeface="Calibri" charset="0"/>
              </a:rPr>
              <a:t>? </a:t>
            </a:r>
            <a:endParaRPr lang="en-US" sz="2800" dirty="0" smtClean="0">
              <a:latin typeface="Calibri" charset="0"/>
              <a:ea typeface="Calibri" charset="0"/>
              <a:cs typeface="Calibri" charset="0"/>
            </a:endParaRPr>
          </a:p>
          <a:p>
            <a:endParaRPr lang="en-US" sz="1600" dirty="0">
              <a:latin typeface="Calibri" charset="0"/>
              <a:ea typeface="Calibri" charset="0"/>
              <a:cs typeface="Calibri" charset="0"/>
            </a:endParaRPr>
          </a:p>
          <a:p>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does it </a:t>
            </a:r>
            <a:r>
              <a:rPr lang="en-US" sz="2800" b="1" dirty="0">
                <a:latin typeface="Calibri" charset="0"/>
                <a:ea typeface="Calibri" charset="0"/>
                <a:cs typeface="Calibri" charset="0"/>
              </a:rPr>
              <a:t>look like </a:t>
            </a:r>
            <a:r>
              <a:rPr lang="en-US" sz="2800" dirty="0">
                <a:latin typeface="Calibri" charset="0"/>
                <a:ea typeface="Calibri" charset="0"/>
                <a:cs typeface="Calibri" charset="0"/>
              </a:rPr>
              <a:t>and </a:t>
            </a:r>
            <a:r>
              <a:rPr lang="en-US" sz="2800" b="1" dirty="0">
                <a:latin typeface="Calibri" charset="0"/>
                <a:ea typeface="Calibri" charset="0"/>
                <a:cs typeface="Calibri" charset="0"/>
              </a:rPr>
              <a:t>sound like</a:t>
            </a:r>
            <a:r>
              <a:rPr lang="en-US" sz="2800" dirty="0">
                <a:latin typeface="Calibri" charset="0"/>
                <a:ea typeface="Calibri" charset="0"/>
                <a:cs typeface="Calibri" charset="0"/>
              </a:rPr>
              <a:t> when you use them?</a:t>
            </a:r>
            <a:endParaRPr lang="en-US" sz="2800" dirty="0"/>
          </a:p>
        </p:txBody>
      </p:sp>
      <p:sp>
        <p:nvSpPr>
          <p:cNvPr id="2" name="TextBox 1"/>
          <p:cNvSpPr txBox="1"/>
          <p:nvPr/>
        </p:nvSpPr>
        <p:spPr>
          <a:xfrm>
            <a:off x="1677558" y="165939"/>
            <a:ext cx="8838042" cy="1446550"/>
          </a:xfrm>
          <a:prstGeom prst="rect">
            <a:avLst/>
          </a:prstGeom>
          <a:noFill/>
        </p:spPr>
        <p:txBody>
          <a:bodyPr wrap="square" rtlCol="0">
            <a:spAutoFit/>
          </a:bodyPr>
          <a:lstStyle/>
          <a:p>
            <a:r>
              <a:rPr lang="en-US" sz="4400" b="1" dirty="0" smtClean="0">
                <a:latin typeface="+mj-lt"/>
              </a:rPr>
              <a:t>Review What You Know </a:t>
            </a:r>
            <a:r>
              <a:rPr lang="mr-IN" sz="4400" b="1" dirty="0" smtClean="0">
                <a:latin typeface="+mj-lt"/>
              </a:rPr>
              <a:t>–</a:t>
            </a:r>
            <a:r>
              <a:rPr lang="en-US" sz="4400" b="1" dirty="0" smtClean="0">
                <a:latin typeface="+mj-lt"/>
              </a:rPr>
              <a:t> Conversation Norms</a:t>
            </a:r>
            <a:endParaRPr lang="en-US" sz="4400" b="1" dirty="0">
              <a:latin typeface="+mj-l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075" y="308849"/>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2147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dissolve">
                                      <p:cBhvr>
                                        <p:cTn id="7" dur="500"/>
                                        <p:tgtEl>
                                          <p:spTgt spid="8">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dissolve">
                                      <p:cBhvr>
                                        <p:cTn id="1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939" y="2094273"/>
            <a:ext cx="1880524" cy="2055071"/>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2203252" y="2317186"/>
            <a:ext cx="3701722" cy="1745133"/>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28" y="291198"/>
            <a:ext cx="5582246" cy="1398913"/>
          </a:xfrm>
          <a:prstGeom prst="rect">
            <a:avLst/>
          </a:prstGeom>
          <a:ln w="38100">
            <a:solidFill>
              <a:schemeClr val="accent1"/>
            </a:solidFill>
          </a:ln>
        </p:spPr>
      </p:pic>
      <p:graphicFrame>
        <p:nvGraphicFramePr>
          <p:cNvPr id="13" name="Table 12"/>
          <p:cNvGraphicFramePr>
            <a:graphicFrameLocks noGrp="1"/>
          </p:cNvGraphicFramePr>
          <p:nvPr>
            <p:extLst>
              <p:ext uri="{D42A27DB-BD31-4B8C-83A1-F6EECF244321}">
                <p14:modId xmlns:p14="http://schemas.microsoft.com/office/powerpoint/2010/main" val="298660515"/>
              </p:ext>
            </p:extLst>
          </p:nvPr>
        </p:nvGraphicFramePr>
        <p:xfrm>
          <a:off x="322728" y="4314927"/>
          <a:ext cx="11537578" cy="1828800"/>
        </p:xfrm>
        <a:graphic>
          <a:graphicData uri="http://schemas.openxmlformats.org/drawingml/2006/table">
            <a:tbl>
              <a:tblPr firstRow="1" firstCol="1" bandRow="1">
                <a:tableStyleId>{D7AC3CCA-C797-4891-BE02-D94E43425B78}</a:tableStyleId>
              </a:tblPr>
              <a:tblGrid>
                <a:gridCol w="1075765"/>
                <a:gridCol w="10461813"/>
              </a:tblGrid>
              <a:tr h="810578">
                <a:tc>
                  <a:txBody>
                    <a:bodyPr/>
                    <a:lstStyle/>
                    <a:p>
                      <a:pPr marL="0" marR="0" algn="r">
                        <a:spcBef>
                          <a:spcPts val="0"/>
                        </a:spcBef>
                        <a:spcAft>
                          <a:spcPts val="0"/>
                        </a:spcAft>
                      </a:pPr>
                      <a:r>
                        <a:rPr lang="en-US" sz="2000" dirty="0">
                          <a:effectLst/>
                        </a:rPr>
                        <a:t>Student A:</a:t>
                      </a:r>
                      <a:endParaRPr lang="en-US" sz="2000" dirty="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tabLst>
                          <a:tab pos="5130800" algn="l"/>
                        </a:tabLst>
                      </a:pPr>
                      <a:r>
                        <a:rPr lang="en-US" sz="2400" b="0" i="1" dirty="0">
                          <a:effectLst/>
                        </a:rPr>
                        <a:t>I notice that there are two bulldozers puffing smoke at the top of the garbage hill in the background and the smoke is drifting sideways from their smokestacks.  Smoke is also coming out of the opposite side of the hill that the bulldozers are on.</a:t>
                      </a:r>
                      <a:endParaRPr lang="en-US" sz="2400" b="0" i="1" dirty="0">
                        <a:effectLst/>
                        <a:latin typeface="Avenir Next" charset="0"/>
                        <a:ea typeface="Calibri" charset="0"/>
                        <a:cs typeface="Arial" charset="0"/>
                      </a:endParaRPr>
                    </a:p>
                  </a:txBody>
                  <a:tcPr marL="68580" marR="68580" marT="0" marB="0"/>
                </a:tc>
              </a:tr>
              <a:tr h="561975">
                <a:tc>
                  <a:txBody>
                    <a:bodyPr/>
                    <a:lstStyle/>
                    <a:p>
                      <a:pPr marL="0" marR="0" algn="r">
                        <a:spcBef>
                          <a:spcPts val="0"/>
                        </a:spcBef>
                        <a:spcAft>
                          <a:spcPts val="0"/>
                        </a:spcAft>
                      </a:pPr>
                      <a:r>
                        <a:rPr lang="en-US" sz="2000" dirty="0">
                          <a:effectLst/>
                        </a:rPr>
                        <a:t>Student B:</a:t>
                      </a:r>
                      <a:endParaRPr lang="en-US" sz="2000" dirty="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tabLst>
                          <a:tab pos="5130800" algn="l"/>
                        </a:tabLst>
                      </a:pPr>
                      <a:r>
                        <a:rPr lang="en-US" sz="2400" i="1" u="sng" dirty="0">
                          <a:effectLst/>
                        </a:rPr>
                        <a:t>I heard you say</a:t>
                      </a:r>
                      <a:r>
                        <a:rPr lang="en-US" sz="2400" i="1" dirty="0">
                          <a:effectLst/>
                        </a:rPr>
                        <a:t> </a:t>
                      </a:r>
                      <a:r>
                        <a:rPr lang="en-US" sz="2400" i="1" dirty="0" smtClean="0">
                          <a:effectLst/>
                        </a:rPr>
                        <a:t>that </a:t>
                      </a:r>
                      <a:r>
                        <a:rPr lang="en-US" sz="2400" i="1" dirty="0">
                          <a:effectLst/>
                        </a:rPr>
                        <a:t>the bulldozers are running on the top of the smoky hill. </a:t>
                      </a:r>
                      <a:r>
                        <a:rPr lang="en-US" sz="2400" i="1" u="sng" dirty="0">
                          <a:effectLst/>
                        </a:rPr>
                        <a:t>I would like to add</a:t>
                      </a:r>
                      <a:r>
                        <a:rPr lang="en-US" sz="2400" i="1" dirty="0">
                          <a:effectLst/>
                        </a:rPr>
                        <a:t> </a:t>
                      </a:r>
                      <a:r>
                        <a:rPr lang="en-US" sz="2400" i="1" dirty="0" smtClean="0">
                          <a:effectLst/>
                        </a:rPr>
                        <a:t>that </a:t>
                      </a:r>
                      <a:r>
                        <a:rPr lang="en-US" sz="2400" i="1" dirty="0">
                          <a:effectLst/>
                        </a:rPr>
                        <a:t>there are six people surrounding the bulldozers.  </a:t>
                      </a:r>
                      <a:endParaRPr lang="en-US" sz="2400" i="1" dirty="0">
                        <a:effectLst/>
                        <a:latin typeface="Avenir Next" charset="0"/>
                        <a:ea typeface="Calibri" charset="0"/>
                        <a:cs typeface="Arial" charset="0"/>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6335280" y="342613"/>
            <a:ext cx="5390555" cy="3805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4593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6060141" y="287928"/>
            <a:ext cx="5845564" cy="3643896"/>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342900" indent="-342900">
              <a:buFont typeface="Arial" charset="0"/>
              <a:buChar char="•"/>
            </a:pPr>
            <a:r>
              <a:rPr lang="en-US" sz="2400" i="1" dirty="0" smtClean="0"/>
              <a:t>I </a:t>
            </a:r>
            <a:r>
              <a:rPr lang="en-US" sz="2400" i="1" dirty="0"/>
              <a:t>notice that Student B first paraphrased what </a:t>
            </a:r>
            <a:r>
              <a:rPr lang="en-US" sz="2400" i="1" dirty="0" smtClean="0"/>
              <a:t>Student A </a:t>
            </a:r>
            <a:r>
              <a:rPr lang="en-US" sz="2400" i="1" dirty="0"/>
              <a:t>said. </a:t>
            </a:r>
            <a:endParaRPr lang="en-US" sz="2400" i="1" dirty="0" smtClean="0"/>
          </a:p>
          <a:p>
            <a:pPr marL="342900" indent="-342900">
              <a:buFont typeface="Arial" charset="0"/>
              <a:buChar char="•"/>
            </a:pPr>
            <a:endParaRPr lang="en-US" sz="1200" i="1" dirty="0"/>
          </a:p>
          <a:p>
            <a:pPr marL="342900" indent="-342900">
              <a:buFont typeface="Arial" charset="0"/>
              <a:buChar char="•"/>
            </a:pPr>
            <a:r>
              <a:rPr lang="en-US" sz="2400" i="1" dirty="0" smtClean="0"/>
              <a:t>Then</a:t>
            </a:r>
            <a:r>
              <a:rPr lang="en-US" sz="2400" i="1" dirty="0"/>
              <a:t>, Partner B built on the idea by using the response starter, “I would like to add </a:t>
            </a:r>
            <a:r>
              <a:rPr lang="en-US" sz="2400" i="1" dirty="0" smtClean="0"/>
              <a:t>...” </a:t>
            </a:r>
            <a:r>
              <a:rPr lang="en-US" sz="2400" i="1" dirty="0"/>
              <a:t>and provided specific details from the visual text. </a:t>
            </a:r>
            <a:endParaRPr lang="en-US" sz="2400" i="1" dirty="0" smtClean="0"/>
          </a:p>
          <a:p>
            <a:pPr marL="342900" indent="-342900">
              <a:buFont typeface="Arial" charset="0"/>
              <a:buChar char="•"/>
            </a:pPr>
            <a:endParaRPr lang="en-US" sz="1200" i="1" dirty="0"/>
          </a:p>
          <a:p>
            <a:pPr marL="342900" indent="-342900">
              <a:buFont typeface="Arial" charset="0"/>
              <a:buChar char="•"/>
            </a:pPr>
            <a:r>
              <a:rPr lang="en-US" sz="2400" i="1" dirty="0" smtClean="0"/>
              <a:t>Let’s </a:t>
            </a:r>
            <a:r>
              <a:rPr lang="en-US" sz="2400" i="1" dirty="0"/>
              <a:t>use the response starter Student B used and practice adding our own details to build on the idea.</a:t>
            </a:r>
            <a:endParaRPr lang="en-US" sz="2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8" y="291198"/>
            <a:ext cx="4141696" cy="1037911"/>
          </a:xfrm>
          <a:prstGeom prst="rect">
            <a:avLst/>
          </a:prstGeom>
          <a:ln w="38100">
            <a:solidFill>
              <a:schemeClr val="accent1"/>
            </a:solidFill>
          </a:ln>
        </p:spPr>
      </p:pic>
      <p:grpSp>
        <p:nvGrpSpPr>
          <p:cNvPr id="13" name="Group 12"/>
          <p:cNvGrpSpPr/>
          <p:nvPr/>
        </p:nvGrpSpPr>
        <p:grpSpPr>
          <a:xfrm>
            <a:off x="1096107" y="1690164"/>
            <a:ext cx="2489200" cy="2277016"/>
            <a:chOff x="587828" y="4231661"/>
            <a:chExt cx="1847691" cy="2400989"/>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763164" cy="591002"/>
            </a:xfrm>
            <a:prstGeom prst="rect">
              <a:avLst/>
            </a:prstGeom>
            <a:noFill/>
          </p:spPr>
          <p:txBody>
            <a:bodyPr wrap="none" rtlCol="0">
              <a:spAutoFit/>
            </a:bodyPr>
            <a:lstStyle/>
            <a:p>
              <a:r>
                <a:rPr lang="en-US" sz="2800" b="1" dirty="0" smtClean="0"/>
                <a:t>TURN &amp; TALK</a:t>
              </a:r>
              <a:endParaRPr lang="en-US" sz="2800" b="1" dirty="0"/>
            </a:p>
          </p:txBody>
        </p:sp>
      </p:grpSp>
      <p:graphicFrame>
        <p:nvGraphicFramePr>
          <p:cNvPr id="16" name="Table 15"/>
          <p:cNvGraphicFramePr>
            <a:graphicFrameLocks noGrp="1"/>
          </p:cNvGraphicFramePr>
          <p:nvPr>
            <p:extLst>
              <p:ext uri="{D42A27DB-BD31-4B8C-83A1-F6EECF244321}">
                <p14:modId xmlns:p14="http://schemas.microsoft.com/office/powerpoint/2010/main" val="790561614"/>
              </p:ext>
            </p:extLst>
          </p:nvPr>
        </p:nvGraphicFramePr>
        <p:xfrm>
          <a:off x="176852" y="4154675"/>
          <a:ext cx="11728853" cy="2103120"/>
        </p:xfrm>
        <a:graphic>
          <a:graphicData uri="http://schemas.openxmlformats.org/drawingml/2006/table">
            <a:tbl>
              <a:tblPr firstRow="1" firstCol="1" bandRow="1">
                <a:tableStyleId>{D7AC3CCA-C797-4891-BE02-D94E43425B78}</a:tableStyleId>
              </a:tblPr>
              <a:tblGrid>
                <a:gridCol w="1263535"/>
                <a:gridCol w="10465318"/>
              </a:tblGrid>
              <a:tr h="810578">
                <a:tc>
                  <a:txBody>
                    <a:bodyPr/>
                    <a:lstStyle/>
                    <a:p>
                      <a:pPr marL="0" marR="0">
                        <a:spcBef>
                          <a:spcPts val="0"/>
                        </a:spcBef>
                        <a:spcAft>
                          <a:spcPts val="0"/>
                        </a:spcAft>
                      </a:pPr>
                      <a:r>
                        <a:rPr lang="en-US" sz="2000" dirty="0">
                          <a:effectLst/>
                        </a:rPr>
                        <a:t>Student A:</a:t>
                      </a:r>
                      <a:endParaRPr lang="en-US" sz="2000" dirty="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tabLst>
                          <a:tab pos="5130800" algn="l"/>
                        </a:tabLst>
                      </a:pPr>
                      <a:r>
                        <a:rPr lang="en-US" sz="2300" b="0" i="1" dirty="0">
                          <a:effectLst/>
                        </a:rPr>
                        <a:t>I notice that there are two bulldozers puffing smoke at the top of the garbage hill in the background and the smoke is drifting sideways from their smokestacks.  Smoke is also coming out of the opposite side of the hill that the bulldozers are on.</a:t>
                      </a:r>
                      <a:endParaRPr lang="en-US" sz="2300" b="0" i="1" dirty="0">
                        <a:effectLst/>
                        <a:latin typeface="Avenir Next" charset="0"/>
                        <a:ea typeface="Calibri" charset="0"/>
                        <a:cs typeface="Arial" charset="0"/>
                      </a:endParaRPr>
                    </a:p>
                  </a:txBody>
                  <a:tcPr marL="68580" marR="68580" marT="0" marB="0"/>
                </a:tc>
              </a:tr>
              <a:tr h="561975">
                <a:tc>
                  <a:txBody>
                    <a:bodyPr/>
                    <a:lstStyle/>
                    <a:p>
                      <a:pPr marL="0" marR="0">
                        <a:spcBef>
                          <a:spcPts val="0"/>
                        </a:spcBef>
                        <a:spcAft>
                          <a:spcPts val="0"/>
                        </a:spcAft>
                      </a:pPr>
                      <a:r>
                        <a:rPr lang="en-US" sz="2000" dirty="0">
                          <a:effectLst/>
                        </a:rPr>
                        <a:t>Student B:</a:t>
                      </a:r>
                      <a:endParaRPr lang="en-US" sz="2000" dirty="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tabLst>
                          <a:tab pos="5130800" algn="l"/>
                        </a:tabLst>
                      </a:pPr>
                      <a:r>
                        <a:rPr lang="en-US" sz="2300" i="1" u="sng" dirty="0">
                          <a:effectLst/>
                        </a:rPr>
                        <a:t>I heard you say</a:t>
                      </a:r>
                      <a:r>
                        <a:rPr lang="en-US" sz="2300" i="1" dirty="0">
                          <a:effectLst/>
                        </a:rPr>
                        <a:t> (make the paraphrase gesture) that the bulldozers are running on the top of the smoky hill. </a:t>
                      </a:r>
                      <a:r>
                        <a:rPr lang="en-US" sz="2300" i="1" u="sng" dirty="0">
                          <a:effectLst/>
                        </a:rPr>
                        <a:t>I would like to add</a:t>
                      </a:r>
                      <a:r>
                        <a:rPr lang="en-US" sz="2300" i="1" dirty="0">
                          <a:effectLst/>
                        </a:rPr>
                        <a:t> (make the build on gesture) that there are six people surrounding the bulldozers.  </a:t>
                      </a:r>
                      <a:endParaRPr lang="en-US" sz="2300" i="1" dirty="0">
                        <a:effectLst/>
                        <a:latin typeface="Avenir Next" charset="0"/>
                        <a:ea typeface="Calibri" charset="0"/>
                        <a:cs typeface="Arial" charset="0"/>
                      </a:endParaRPr>
                    </a:p>
                  </a:txBody>
                  <a:tcPr marL="68580" marR="68580" marT="0" marB="0"/>
                </a:tc>
              </a:tr>
            </a:tbl>
          </a:graphicData>
        </a:graphic>
      </p:graphicFrame>
      <p:pic>
        <p:nvPicPr>
          <p:cNvPr id="17" name="Picture 16" descr="/Users/mstaine/Desktop/ThinkAloudIcon.png"/>
          <p:cNvPicPr/>
          <p:nvPr/>
        </p:nvPicPr>
        <p:blipFill>
          <a:blip r:embed="rId5">
            <a:extLst>
              <a:ext uri="{28A0092B-C50C-407E-A947-70E740481C1C}">
                <a14:useLocalDpi xmlns:a14="http://schemas.microsoft.com/office/drawing/2010/main" val="0"/>
              </a:ext>
            </a:extLst>
          </a:blip>
          <a:srcRect/>
          <a:stretch>
            <a:fillRect/>
          </a:stretch>
        </p:blipFill>
        <p:spPr bwMode="auto">
          <a:xfrm>
            <a:off x="4609213" y="1605840"/>
            <a:ext cx="1306139" cy="113605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9405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31" y="2177767"/>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772193720"/>
              </p:ext>
            </p:extLst>
          </p:nvPr>
        </p:nvGraphicFramePr>
        <p:xfrm>
          <a:off x="366179" y="4289750"/>
          <a:ext cx="11438272" cy="1952451"/>
        </p:xfrm>
        <a:graphic>
          <a:graphicData uri="http://schemas.openxmlformats.org/drawingml/2006/table">
            <a:tbl>
              <a:tblPr firstRow="1" firstCol="1" bandRow="1">
                <a:tableStyleId>{D7AC3CCA-C797-4891-BE02-D94E43425B78}</a:tableStyleId>
              </a:tblPr>
              <a:tblGrid>
                <a:gridCol w="924739"/>
                <a:gridCol w="10513533"/>
              </a:tblGrid>
              <a:tr h="1208255">
                <a:tc>
                  <a:txBody>
                    <a:bodyPr/>
                    <a:lstStyle/>
                    <a:p>
                      <a:pPr marL="0" marR="0" algn="r">
                        <a:spcBef>
                          <a:spcPts val="0"/>
                        </a:spcBef>
                        <a:spcAft>
                          <a:spcPts val="0"/>
                        </a:spcAft>
                        <a:tabLst>
                          <a:tab pos="5130800" algn="l"/>
                        </a:tabLst>
                      </a:pPr>
                      <a:r>
                        <a:rPr lang="en-US" sz="1800" dirty="0">
                          <a:effectLst/>
                        </a:rPr>
                        <a:t>Student </a:t>
                      </a:r>
                      <a:r>
                        <a:rPr lang="en-US" sz="1800" dirty="0" smtClean="0">
                          <a:effectLst/>
                        </a:rPr>
                        <a:t>A:</a:t>
                      </a:r>
                      <a:endParaRPr lang="en-US" sz="1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200" b="0" i="1" dirty="0" smtClean="0">
                          <a:effectLst/>
                        </a:rPr>
                        <a:t>I notice that the woman with the black hat and the pink scarf in front of the dump truck is holding up a piece of paper and it looks like she is poking it with a stick. There is a black basket to her left behind the person with the pink sleeves.  On her right, a person with a blue sweater and a torn and stained brown dress is bent over the garbage.</a:t>
                      </a:r>
                      <a:endParaRPr lang="en-US" sz="2200" b="0" i="1" dirty="0">
                        <a:effectLst/>
                        <a:latin typeface="Avenir Next" charset="0"/>
                        <a:ea typeface="Calibri" charset="0"/>
                        <a:cs typeface="Arial" charset="0"/>
                      </a:endParaRPr>
                    </a:p>
                  </a:txBody>
                  <a:tcPr marL="68580" marR="68580" marT="0" marB="0"/>
                </a:tc>
              </a:tr>
              <a:tr h="611331">
                <a:tc>
                  <a:txBody>
                    <a:bodyPr/>
                    <a:lstStyle/>
                    <a:p>
                      <a:pPr marL="0" marR="0" algn="r">
                        <a:spcBef>
                          <a:spcPts val="0"/>
                        </a:spcBef>
                        <a:spcAft>
                          <a:spcPts val="0"/>
                        </a:spcAft>
                        <a:tabLst>
                          <a:tab pos="5130800" algn="l"/>
                        </a:tabLst>
                      </a:pPr>
                      <a:r>
                        <a:rPr lang="en-US" sz="1800" dirty="0">
                          <a:effectLst/>
                        </a:rPr>
                        <a:t>Student </a:t>
                      </a:r>
                      <a:r>
                        <a:rPr lang="en-US" sz="1800" dirty="0" smtClean="0">
                          <a:effectLst/>
                        </a:rPr>
                        <a:t>B:</a:t>
                      </a:r>
                      <a:endParaRPr lang="en-US" sz="1800" dirty="0">
                        <a:effectLst/>
                        <a:latin typeface="Avenir Next" charset="0"/>
                        <a:ea typeface="Calibri" charset="0"/>
                        <a:cs typeface="Arial" charset="0"/>
                      </a:endParaRPr>
                    </a:p>
                  </a:txBody>
                  <a:tcPr marL="68580" marR="68580" marT="0" marB="0"/>
                </a:tc>
                <a:tc>
                  <a:txBody>
                    <a:bodyPr/>
                    <a:lstStyle/>
                    <a:p>
                      <a:pPr marL="0" marR="0" algn="ctr">
                        <a:spcBef>
                          <a:spcPts val="0"/>
                        </a:spcBef>
                        <a:spcAft>
                          <a:spcPts val="0"/>
                        </a:spcAft>
                        <a:tabLst>
                          <a:tab pos="5130800" algn="l"/>
                        </a:tabLst>
                      </a:pPr>
                      <a:endParaRPr lang="en-US" sz="20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2000" b="1" i="1" dirty="0" smtClean="0">
                        <a:solidFill>
                          <a:srgbClr val="FF0000"/>
                        </a:solidFill>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3408391" y="2318188"/>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4" name="TextBox 3"/>
          <p:cNvSpPr txBox="1"/>
          <p:nvPr/>
        </p:nvSpPr>
        <p:spPr>
          <a:xfrm>
            <a:off x="1327113" y="5718981"/>
            <a:ext cx="10477338" cy="523220"/>
          </a:xfrm>
          <a:prstGeom prst="rect">
            <a:avLst/>
          </a:prstGeom>
          <a:noFill/>
        </p:spPr>
        <p:txBody>
          <a:bodyPr wrap="square" rtlCol="0">
            <a:spAutoFit/>
          </a:bodyPr>
          <a:lstStyle/>
          <a:p>
            <a:r>
              <a:rPr lang="en-US" sz="2200" b="1" i="1" dirty="0">
                <a:solidFill>
                  <a:srgbClr val="FF0000"/>
                </a:solidFill>
              </a:rPr>
              <a:t>How can you build on this idea by adding </a:t>
            </a:r>
            <a:r>
              <a:rPr lang="en-US" sz="2200" b="1" i="1" dirty="0" smtClean="0">
                <a:solidFill>
                  <a:srgbClr val="FF0000"/>
                </a:solidFill>
              </a:rPr>
              <a:t>details?</a:t>
            </a:r>
            <a:r>
              <a:rPr lang="en-US" sz="2200" b="1" dirty="0" smtClean="0">
                <a:solidFill>
                  <a:srgbClr val="FF0000"/>
                </a:solidFill>
              </a:rPr>
              <a:t> </a:t>
            </a:r>
            <a:r>
              <a:rPr lang="en-US" sz="2200" b="1" i="1" dirty="0">
                <a:solidFill>
                  <a:srgbClr val="FF0000"/>
                </a:solidFill>
              </a:rPr>
              <a:t>How would you respond to Student A?</a:t>
            </a:r>
            <a:endParaRPr lang="en-US" sz="2200" b="1" dirty="0">
              <a:solidFill>
                <a:srgbClr val="FF0000"/>
              </a:solidFill>
            </a:endParaRPr>
          </a:p>
          <a:p>
            <a:pPr>
              <a:tabLst>
                <a:tab pos="5130800" algn="l"/>
              </a:tabLst>
            </a:pPr>
            <a:endParaRPr lang="en-US" sz="600" dirty="0">
              <a:latin typeface="Avenir Next" charset="0"/>
              <a:ea typeface="Calibri" charset="0"/>
              <a:cs typeface="Arial"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179" y="351076"/>
            <a:ext cx="5582246" cy="1398913"/>
          </a:xfrm>
          <a:prstGeom prst="rect">
            <a:avLst/>
          </a:prstGeom>
          <a:ln w="38100">
            <a:solidFill>
              <a:schemeClr val="accent1"/>
            </a:solidFill>
          </a:ln>
        </p:spPr>
      </p:pic>
      <p:pic>
        <p:nvPicPr>
          <p:cNvPr id="16" name="Picture 15"/>
          <p:cNvPicPr/>
          <p:nvPr/>
        </p:nvPicPr>
        <p:blipFill>
          <a:blip r:embed="rId6">
            <a:extLst>
              <a:ext uri="{28A0092B-C50C-407E-A947-70E740481C1C}">
                <a14:useLocalDpi xmlns:a14="http://schemas.microsoft.com/office/drawing/2010/main" val="0"/>
              </a:ext>
            </a:extLst>
          </a:blip>
          <a:srcRect/>
          <a:stretch>
            <a:fillRect/>
          </a:stretch>
        </p:blipFill>
        <p:spPr bwMode="auto">
          <a:xfrm>
            <a:off x="6335280" y="342613"/>
            <a:ext cx="5390555" cy="3805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094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31" y="2177767"/>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583279843"/>
              </p:ext>
            </p:extLst>
          </p:nvPr>
        </p:nvGraphicFramePr>
        <p:xfrm>
          <a:off x="366179" y="4264711"/>
          <a:ext cx="11438272" cy="1950659"/>
        </p:xfrm>
        <a:graphic>
          <a:graphicData uri="http://schemas.openxmlformats.org/drawingml/2006/table">
            <a:tbl>
              <a:tblPr firstRow="1" firstCol="1" bandRow="1">
                <a:tableStyleId>{D7AC3CCA-C797-4891-BE02-D94E43425B78}</a:tableStyleId>
              </a:tblPr>
              <a:tblGrid>
                <a:gridCol w="897845"/>
                <a:gridCol w="10540427"/>
              </a:tblGrid>
              <a:tr h="1180254">
                <a:tc>
                  <a:txBody>
                    <a:bodyPr/>
                    <a:lstStyle/>
                    <a:p>
                      <a:pPr marL="0" marR="0" algn="r">
                        <a:spcBef>
                          <a:spcPts val="0"/>
                        </a:spcBef>
                        <a:spcAft>
                          <a:spcPts val="0"/>
                        </a:spcAft>
                        <a:tabLst>
                          <a:tab pos="5130800" algn="l"/>
                        </a:tabLst>
                      </a:pPr>
                      <a:r>
                        <a:rPr lang="en-US" sz="1700" dirty="0">
                          <a:effectLst/>
                        </a:rPr>
                        <a:t>Student </a:t>
                      </a:r>
                      <a:r>
                        <a:rPr lang="en-US" sz="1700" dirty="0" smtClean="0">
                          <a:effectLst/>
                        </a:rPr>
                        <a:t>A:</a:t>
                      </a:r>
                      <a:endParaRPr lang="en-US" sz="1700" dirty="0">
                        <a:effectLst/>
                        <a:latin typeface="Avenir Next" charset="0"/>
                        <a:ea typeface="Calibri" charset="0"/>
                        <a:cs typeface="Arial" charset="0"/>
                      </a:endParaRPr>
                    </a:p>
                  </a:txBody>
                  <a:tcPr marL="68580" marR="68580" marT="0" marB="0"/>
                </a:tc>
                <a:tc>
                  <a:txBody>
                    <a:bodyPr/>
                    <a:lstStyle/>
                    <a:p>
                      <a:r>
                        <a:rPr lang="en-US" sz="2200" b="0" i="1" kern="1200" dirty="0" smtClean="0">
                          <a:solidFill>
                            <a:schemeClr val="tx1"/>
                          </a:solidFill>
                          <a:effectLst/>
                          <a:latin typeface="+mn-lt"/>
                          <a:ea typeface="+mn-ea"/>
                          <a:cs typeface="+mn-cs"/>
                        </a:rPr>
                        <a:t>I notice the man with the white headband</a:t>
                      </a:r>
                      <a:r>
                        <a:rPr lang="en-US" sz="2200" b="0" i="1" kern="1200" baseline="0" dirty="0" smtClean="0">
                          <a:solidFill>
                            <a:schemeClr val="tx1"/>
                          </a:solidFill>
                          <a:effectLst/>
                          <a:latin typeface="+mn-lt"/>
                          <a:ea typeface="+mn-ea"/>
                          <a:cs typeface="+mn-cs"/>
                        </a:rPr>
                        <a:t> and shirt is holding out his white baskets as he steps up into the dump truck.  One person with a black hat is standing with a basket on his back in the back of the dump truck bed and the person with the yellow hat is putting something in a basket.</a:t>
                      </a:r>
                      <a:endParaRPr lang="en-US" sz="2200" b="0" kern="1200" dirty="0" smtClean="0">
                        <a:solidFill>
                          <a:schemeClr val="tx1"/>
                        </a:solidFill>
                        <a:effectLst/>
                        <a:latin typeface="+mn-lt"/>
                        <a:ea typeface="+mn-ea"/>
                        <a:cs typeface="+mn-cs"/>
                      </a:endParaRPr>
                    </a:p>
                  </a:txBody>
                  <a:tcPr marL="68580" marR="68580" marT="0" marB="0"/>
                </a:tc>
              </a:tr>
              <a:tr h="609539">
                <a:tc>
                  <a:txBody>
                    <a:bodyPr/>
                    <a:lstStyle/>
                    <a:p>
                      <a:pPr marL="0" marR="0" algn="r">
                        <a:spcBef>
                          <a:spcPts val="0"/>
                        </a:spcBef>
                        <a:spcAft>
                          <a:spcPts val="0"/>
                        </a:spcAft>
                        <a:tabLst>
                          <a:tab pos="5130800" algn="l"/>
                        </a:tabLst>
                      </a:pPr>
                      <a:r>
                        <a:rPr lang="en-US" sz="1700" dirty="0">
                          <a:effectLst/>
                        </a:rPr>
                        <a:t>Student </a:t>
                      </a:r>
                      <a:r>
                        <a:rPr lang="en-US" sz="1700" dirty="0" smtClean="0">
                          <a:effectLst/>
                        </a:rPr>
                        <a:t>B:</a:t>
                      </a:r>
                      <a:endParaRPr lang="en-US" sz="1700" dirty="0">
                        <a:effectLst/>
                        <a:latin typeface="Avenir Next" charset="0"/>
                        <a:ea typeface="Calibri" charset="0"/>
                        <a:cs typeface="Arial" charset="0"/>
                      </a:endParaRPr>
                    </a:p>
                  </a:txBody>
                  <a:tcPr marL="68580" marR="68580" marT="0" marB="0"/>
                </a:tc>
                <a:tc>
                  <a:txBody>
                    <a:bodyPr/>
                    <a:lstStyle/>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3408391" y="2318188"/>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4" name="TextBox 3"/>
          <p:cNvSpPr txBox="1"/>
          <p:nvPr/>
        </p:nvSpPr>
        <p:spPr>
          <a:xfrm>
            <a:off x="1379070" y="5531082"/>
            <a:ext cx="10425380" cy="523220"/>
          </a:xfrm>
          <a:prstGeom prst="rect">
            <a:avLst/>
          </a:prstGeom>
          <a:noFill/>
        </p:spPr>
        <p:txBody>
          <a:bodyPr wrap="square" rtlCol="0">
            <a:spAutoFit/>
          </a:bodyPr>
          <a:lstStyle/>
          <a:p>
            <a:r>
              <a:rPr lang="en-US" sz="2200" b="1" i="1" dirty="0">
                <a:solidFill>
                  <a:srgbClr val="FF0000"/>
                </a:solidFill>
              </a:rPr>
              <a:t>How can you build on this idea by adding </a:t>
            </a:r>
            <a:r>
              <a:rPr lang="en-US" sz="2200" b="1" i="1" dirty="0" smtClean="0">
                <a:solidFill>
                  <a:srgbClr val="FF0000"/>
                </a:solidFill>
              </a:rPr>
              <a:t>details?</a:t>
            </a:r>
            <a:r>
              <a:rPr lang="en-US" sz="2200" b="1" dirty="0" smtClean="0">
                <a:solidFill>
                  <a:srgbClr val="FF0000"/>
                </a:solidFill>
              </a:rPr>
              <a:t> </a:t>
            </a:r>
            <a:r>
              <a:rPr lang="en-US" sz="2200" b="1" i="1" dirty="0">
                <a:solidFill>
                  <a:srgbClr val="FF0000"/>
                </a:solidFill>
              </a:rPr>
              <a:t>How would you respond to Student A?</a:t>
            </a:r>
            <a:endParaRPr lang="en-US" sz="2200" b="1" dirty="0">
              <a:solidFill>
                <a:srgbClr val="FF0000"/>
              </a:solidFill>
            </a:endParaRPr>
          </a:p>
          <a:p>
            <a:pPr>
              <a:tabLst>
                <a:tab pos="5130800" algn="l"/>
              </a:tabLst>
            </a:pPr>
            <a:endParaRPr lang="en-US" sz="600" dirty="0">
              <a:latin typeface="Avenir Next" charset="0"/>
              <a:ea typeface="Calibri" charset="0"/>
              <a:cs typeface="Arial"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179" y="351076"/>
            <a:ext cx="5582246" cy="1398913"/>
          </a:xfrm>
          <a:prstGeom prst="rect">
            <a:avLst/>
          </a:prstGeom>
          <a:ln w="38100">
            <a:solidFill>
              <a:schemeClr val="accent1"/>
            </a:solidFill>
          </a:ln>
        </p:spPr>
      </p:pic>
      <p:pic>
        <p:nvPicPr>
          <p:cNvPr id="16" name="Picture 15"/>
          <p:cNvPicPr/>
          <p:nvPr/>
        </p:nvPicPr>
        <p:blipFill>
          <a:blip r:embed="rId6">
            <a:extLst>
              <a:ext uri="{28A0092B-C50C-407E-A947-70E740481C1C}">
                <a14:useLocalDpi xmlns:a14="http://schemas.microsoft.com/office/drawing/2010/main" val="0"/>
              </a:ext>
            </a:extLst>
          </a:blip>
          <a:srcRect/>
          <a:stretch>
            <a:fillRect/>
          </a:stretch>
        </p:blipFill>
        <p:spPr bwMode="auto">
          <a:xfrm>
            <a:off x="6335280" y="342613"/>
            <a:ext cx="5390555" cy="3805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1456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8407" y="347934"/>
            <a:ext cx="7208371" cy="898340"/>
          </a:xfrm>
        </p:spPr>
        <p:txBody>
          <a:bodyPr>
            <a:normAutofit/>
          </a:bodyPr>
          <a:lstStyle/>
          <a:p>
            <a:r>
              <a:rPr lang="en-US" b="1" dirty="0"/>
              <a:t>Stand Up, Hand Up, Pair </a:t>
            </a:r>
            <a:r>
              <a:rPr lang="en-US" b="1" dirty="0" smtClean="0"/>
              <a:t>Up</a:t>
            </a:r>
            <a:endParaRPr lang="en-US" dirty="0"/>
          </a:p>
        </p:txBody>
      </p:sp>
      <p:sp>
        <p:nvSpPr>
          <p:cNvPr id="13" name="Content Placeholder 12"/>
          <p:cNvSpPr>
            <a:spLocks noGrp="1"/>
          </p:cNvSpPr>
          <p:nvPr>
            <p:ph sz="half" idx="4294967295"/>
          </p:nvPr>
        </p:nvSpPr>
        <p:spPr>
          <a:xfrm>
            <a:off x="449438" y="2379433"/>
            <a:ext cx="5305904" cy="3258523"/>
          </a:xfrm>
        </p:spPr>
        <p:txBody>
          <a:bodyPr>
            <a:normAutofit lnSpcReduction="10000"/>
          </a:bodyPr>
          <a:lstStyle/>
          <a:p>
            <a:pPr marL="514350" indent="-514350">
              <a:buFont typeface="+mj-lt"/>
              <a:buAutoNum type="arabicPeriod"/>
            </a:pPr>
            <a:r>
              <a:rPr lang="en-US" sz="3200" b="1" dirty="0"/>
              <a:t>Stand </a:t>
            </a:r>
            <a:r>
              <a:rPr lang="en-US" sz="3200" b="1" dirty="0" smtClean="0"/>
              <a:t>Up </a:t>
            </a:r>
            <a:r>
              <a:rPr lang="mr-IN" sz="3200" b="1" dirty="0" smtClean="0"/>
              <a:t>–</a:t>
            </a:r>
            <a:r>
              <a:rPr lang="en-US" sz="3200" b="1" dirty="0" smtClean="0"/>
              <a:t> </a:t>
            </a:r>
            <a:r>
              <a:rPr lang="en-US" sz="3200" dirty="0" smtClean="0"/>
              <a:t>Look </a:t>
            </a:r>
            <a:r>
              <a:rPr lang="en-US" sz="3200" dirty="0"/>
              <a:t>for a </a:t>
            </a:r>
            <a:r>
              <a:rPr lang="en-US" sz="3200" dirty="0" smtClean="0"/>
              <a:t>partner </a:t>
            </a:r>
          </a:p>
          <a:p>
            <a:pPr marL="514350" indent="-514350">
              <a:buFont typeface="+mj-lt"/>
              <a:buAutoNum type="arabicPeriod"/>
            </a:pPr>
            <a:r>
              <a:rPr lang="en-US" sz="3200" b="1" dirty="0"/>
              <a:t>Hand </a:t>
            </a:r>
            <a:r>
              <a:rPr lang="en-US" sz="3200" b="1" dirty="0" smtClean="0"/>
              <a:t>Up </a:t>
            </a:r>
            <a:r>
              <a:rPr lang="mr-IN" sz="3200" b="1" dirty="0" smtClean="0"/>
              <a:t>–</a:t>
            </a:r>
            <a:r>
              <a:rPr lang="en-US" sz="3200" b="1" dirty="0" smtClean="0"/>
              <a:t> </a:t>
            </a:r>
            <a:r>
              <a:rPr lang="en-US" sz="3200" dirty="0" smtClean="0"/>
              <a:t>Raise </a:t>
            </a:r>
            <a:r>
              <a:rPr lang="en-US" sz="3200" dirty="0"/>
              <a:t>one hand in the </a:t>
            </a:r>
            <a:r>
              <a:rPr lang="en-US" sz="3200" dirty="0" smtClean="0"/>
              <a:t>air and walk </a:t>
            </a:r>
            <a:r>
              <a:rPr lang="en-US" sz="3200" dirty="0"/>
              <a:t>across the room to find a </a:t>
            </a:r>
            <a:r>
              <a:rPr lang="en-US" sz="3200" dirty="0" smtClean="0"/>
              <a:t>partner</a:t>
            </a:r>
          </a:p>
          <a:p>
            <a:pPr marL="514350" indent="-514350">
              <a:buFont typeface="+mj-lt"/>
              <a:buAutoNum type="arabicPeriod"/>
            </a:pPr>
            <a:r>
              <a:rPr lang="en-US" sz="3200" b="1" dirty="0" smtClean="0"/>
              <a:t>Pair Up </a:t>
            </a:r>
            <a:r>
              <a:rPr lang="mr-IN" sz="3200" b="1" dirty="0" smtClean="0"/>
              <a:t>–</a:t>
            </a:r>
            <a:r>
              <a:rPr lang="en-US" sz="3200" b="1" dirty="0" smtClean="0"/>
              <a:t> </a:t>
            </a:r>
            <a:r>
              <a:rPr lang="en-US" sz="3200" dirty="0" smtClean="0"/>
              <a:t>Connect </a:t>
            </a:r>
            <a:r>
              <a:rPr lang="en-US" sz="3200" dirty="0"/>
              <a:t>your hand with your </a:t>
            </a:r>
            <a:r>
              <a:rPr lang="en-US" sz="3200" dirty="0" smtClean="0"/>
              <a:t>partner</a:t>
            </a: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STAND UP, HAND UP, PAIR UP STRATEGY</a:t>
            </a:r>
            <a:endParaRPr lang="en-US" sz="24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729" y="1760726"/>
            <a:ext cx="6007847" cy="4495938"/>
          </a:xfrm>
          <a:prstGeom prst="rect">
            <a:avLst/>
          </a:prstGeom>
        </p:spPr>
      </p:pic>
    </p:spTree>
    <p:extLst>
      <p:ext uri="{BB962C8B-B14F-4D97-AF65-F5344CB8AC3E}">
        <p14:creationId xmlns:p14="http://schemas.microsoft.com/office/powerpoint/2010/main" val="19936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building on each other’s ideas</a:t>
            </a:r>
            <a:r>
              <a:rPr lang="en-US" sz="2600" dirty="0" smtClean="0"/>
              <a:t>.</a:t>
            </a: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11" name="Picture 10" descr="../../../../../Desktop/Workers_IMG_1020_ed2.jpg"/>
          <p:cNvPicPr/>
          <p:nvPr/>
        </p:nvPicPr>
        <p:blipFill>
          <a:blip r:embed="rId4">
            <a:extLst>
              <a:ext uri="{28A0092B-C50C-407E-A947-70E740481C1C}">
                <a14:useLocalDpi xmlns:a14="http://schemas.microsoft.com/office/drawing/2010/main" val="0"/>
              </a:ext>
            </a:extLst>
          </a:blip>
          <a:srcRect/>
          <a:stretch>
            <a:fillRect/>
          </a:stretch>
        </p:blipFill>
        <p:spPr bwMode="auto">
          <a:xfrm>
            <a:off x="3675529" y="0"/>
            <a:ext cx="8516471"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117734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2142360" cy="461665"/>
          </a:xfrm>
          <a:prstGeom prst="rect">
            <a:avLst/>
          </a:prstGeom>
          <a:noFill/>
        </p:spPr>
        <p:txBody>
          <a:bodyPr wrap="square" rtlCol="0">
            <a:spAutoFit/>
          </a:bodyPr>
          <a:lstStyle/>
          <a:p>
            <a:r>
              <a:rPr lang="en-US" sz="2400" b="1" dirty="0">
                <a:solidFill>
                  <a:schemeClr val="bg1"/>
                </a:solidFill>
              </a:rPr>
              <a:t>CONSTRUCTIVE </a:t>
            </a:r>
            <a:r>
              <a:rPr lang="en-US" sz="2400" b="1" dirty="0" smtClean="0">
                <a:solidFill>
                  <a:schemeClr val="bg1"/>
                </a:solidFill>
              </a:rPr>
              <a:t>CONVERSATION – </a:t>
            </a:r>
            <a:r>
              <a:rPr lang="en-US" sz="2400" b="1" dirty="0">
                <a:solidFill>
                  <a:schemeClr val="bg1"/>
                </a:solidFill>
              </a:rPr>
              <a:t>TEACHER COLLECTS LANGUAGE SAMPLE        SPF 1.0</a:t>
            </a:r>
          </a:p>
        </p:txBody>
      </p:sp>
      <p:sp>
        <p:nvSpPr>
          <p:cNvPr id="8" name="Rectangle 7"/>
          <p:cNvSpPr/>
          <p:nvPr/>
        </p:nvSpPr>
        <p:spPr>
          <a:xfrm>
            <a:off x="334770" y="2172916"/>
            <a:ext cx="3374641" cy="2923877"/>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b="1" dirty="0" smtClean="0"/>
              <a:t>Prompt:</a:t>
            </a:r>
          </a:p>
          <a:p>
            <a:endParaRPr lang="en-US" sz="800" b="1" dirty="0" smtClean="0"/>
          </a:p>
          <a:p>
            <a:r>
              <a:rPr lang="en-US" sz="2800" dirty="0" smtClean="0"/>
              <a:t>What </a:t>
            </a:r>
            <a:r>
              <a:rPr lang="en-US" sz="2800" dirty="0"/>
              <a:t>do you notice in the visual text? </a:t>
            </a:r>
            <a:endParaRPr lang="en-US" sz="2800" dirty="0" smtClean="0"/>
          </a:p>
          <a:p>
            <a:endParaRPr lang="en-US" sz="800" dirty="0" smtClean="0"/>
          </a:p>
          <a:p>
            <a:r>
              <a:rPr lang="en-US" sz="2800" b="1" dirty="0"/>
              <a:t>CLARIFY </a:t>
            </a:r>
            <a:r>
              <a:rPr lang="en-US" sz="2800" dirty="0"/>
              <a:t>by </a:t>
            </a:r>
            <a:r>
              <a:rPr lang="en-US" sz="2800" b="1" dirty="0"/>
              <a:t>building on each other’s ideas</a:t>
            </a:r>
            <a:r>
              <a:rPr lang="en-US" sz="2800" dirty="0"/>
              <a: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03" y="384597"/>
            <a:ext cx="1322875" cy="1477806"/>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882956" y="428535"/>
            <a:ext cx="1916102" cy="1323439"/>
          </a:xfrm>
          <a:prstGeom prst="rect">
            <a:avLst/>
          </a:prstGeom>
          <a:noFill/>
        </p:spPr>
        <p:txBody>
          <a:bodyPr wrap="none" rtlCol="0">
            <a:spAutoFit/>
          </a:bodyPr>
          <a:lstStyle/>
          <a:p>
            <a:r>
              <a:rPr lang="en-US" sz="4000" b="1" dirty="0" smtClean="0">
                <a:latin typeface="+mj-lt"/>
              </a:rPr>
              <a:t>Student </a:t>
            </a:r>
          </a:p>
          <a:p>
            <a:r>
              <a:rPr lang="en-US" sz="4000" b="1" dirty="0" smtClean="0">
                <a:latin typeface="+mj-lt"/>
              </a:rPr>
              <a:t>Practice</a:t>
            </a:r>
            <a:endParaRPr lang="en-US" sz="4000" b="1" dirty="0">
              <a:latin typeface="+mj-l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4145" y="6350000"/>
            <a:ext cx="508000" cy="5080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70" y="5307624"/>
            <a:ext cx="3374641" cy="845687"/>
          </a:xfrm>
          <a:prstGeom prst="rect">
            <a:avLst/>
          </a:prstGeom>
          <a:ln w="38100">
            <a:solidFill>
              <a:schemeClr val="accent1"/>
            </a:solidFill>
          </a:ln>
        </p:spPr>
      </p:pic>
      <p:pic>
        <p:nvPicPr>
          <p:cNvPr id="14" name="Picture 13" descr="../../../../../Desktop/Workers_IMG_1020_ed2.jpg"/>
          <p:cNvPicPr/>
          <p:nvPr/>
        </p:nvPicPr>
        <p:blipFill>
          <a:blip r:embed="rId6">
            <a:extLst>
              <a:ext uri="{28A0092B-C50C-407E-A947-70E740481C1C}">
                <a14:useLocalDpi xmlns:a14="http://schemas.microsoft.com/office/drawing/2010/main" val="0"/>
              </a:ext>
            </a:extLst>
          </a:blip>
          <a:srcRect/>
          <a:stretch>
            <a:fillRect/>
          </a:stretch>
        </p:blipFill>
        <p:spPr bwMode="auto">
          <a:xfrm>
            <a:off x="3985836" y="1"/>
            <a:ext cx="8206164" cy="635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815285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1891" y="142667"/>
            <a:ext cx="7015616" cy="1261884"/>
          </a:xfrm>
          <a:prstGeom prst="rect">
            <a:avLst/>
          </a:prstGeom>
          <a:noFill/>
        </p:spPr>
        <p:txBody>
          <a:bodyPr wrap="square" rtlCol="0">
            <a:spAutoFit/>
          </a:bodyPr>
          <a:lstStyle/>
          <a:p>
            <a:r>
              <a:rPr lang="en-US" sz="3800" b="1" dirty="0" smtClean="0">
                <a:latin typeface="+mj-lt"/>
              </a:rPr>
              <a:t>CONSTRUCTIVE CONVERSATION </a:t>
            </a:r>
          </a:p>
          <a:p>
            <a:r>
              <a:rPr lang="en-US" sz="3800" b="1" dirty="0" smtClean="0">
                <a:latin typeface="+mj-lt"/>
              </a:rPr>
              <a:t>FISHBOWL MODEL</a:t>
            </a:r>
            <a:endParaRPr lang="en-US" sz="38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sp>
        <p:nvSpPr>
          <p:cNvPr id="13" name="TextBox 12"/>
          <p:cNvSpPr txBox="1"/>
          <p:nvPr/>
        </p:nvSpPr>
        <p:spPr>
          <a:xfrm>
            <a:off x="337324" y="1624332"/>
            <a:ext cx="6511711" cy="100730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r>
              <a:rPr lang="en-US" sz="2400" b="1" dirty="0" smtClean="0"/>
              <a:t>PROPMT: </a:t>
            </a:r>
            <a:r>
              <a:rPr lang="en-US" sz="2400" dirty="0" smtClean="0">
                <a:solidFill>
                  <a:schemeClr val="tx1"/>
                </a:solidFill>
              </a:rPr>
              <a:t>What do you notice in the visual text? CLARIFY by building on each other’s ideas.</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24" y="182083"/>
            <a:ext cx="1029671" cy="115026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
          <p:cNvSpPr>
            <a:spLocks noChangeArrowheads="1"/>
          </p:cNvSpPr>
          <p:nvPr/>
        </p:nvSpPr>
        <p:spPr bwMode="auto">
          <a:xfrm>
            <a:off x="1581892" y="4356119"/>
            <a:ext cx="5267144"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600" b="0" i="1" u="none" strike="noStrike" cap="none" normalizeH="0" baseline="0" dirty="0">
                <a:ln>
                  <a:noFill/>
                </a:ln>
                <a:solidFill>
                  <a:schemeClr val="tx1"/>
                </a:solidFill>
                <a:effectLst/>
              </a:rPr>
              <a:t>How </a:t>
            </a:r>
            <a:r>
              <a:rPr kumimoji="0" lang="en-US" altLang="en-US" sz="2600" b="0" i="1" u="none" strike="noStrike" cap="none" normalizeH="0" baseline="0" dirty="0" smtClean="0">
                <a:ln>
                  <a:noFill/>
                </a:ln>
                <a:solidFill>
                  <a:schemeClr val="tx1"/>
                </a:solidFill>
                <a:effectLst/>
              </a:rPr>
              <a:t>did they </a:t>
            </a:r>
            <a:r>
              <a:rPr kumimoji="0" lang="en-US" altLang="en-US" sz="2600" b="1" i="1" u="none" strike="noStrike" cap="none" normalizeH="0" baseline="0" dirty="0" smtClean="0">
                <a:ln>
                  <a:noFill/>
                </a:ln>
                <a:solidFill>
                  <a:schemeClr val="tx1"/>
                </a:solidFill>
                <a:effectLst/>
              </a:rPr>
              <a:t>CLARIFY</a:t>
            </a:r>
            <a:r>
              <a:rPr kumimoji="0" lang="en-US" altLang="en-US" sz="2600" b="0" i="1" u="none" strike="noStrike" cap="none" normalizeH="0" baseline="0" dirty="0" smtClean="0">
                <a:ln>
                  <a:noFill/>
                </a:ln>
                <a:solidFill>
                  <a:schemeClr val="tx1"/>
                </a:solidFill>
                <a:effectLst/>
              </a:rPr>
              <a:t> by </a:t>
            </a:r>
            <a:r>
              <a:rPr kumimoji="0" lang="en-US" altLang="en-US" sz="2600" b="1" i="1" u="none" strike="noStrike" cap="none" normalizeH="0" baseline="0" dirty="0" smtClean="0">
                <a:ln>
                  <a:noFill/>
                </a:ln>
                <a:solidFill>
                  <a:schemeClr val="tx1"/>
                </a:solidFill>
                <a:effectLst/>
              </a:rPr>
              <a:t>building on each other’s ideas</a:t>
            </a:r>
            <a:r>
              <a:rPr kumimoji="0" lang="en-US" altLang="en-US" sz="2600" b="0" i="1" u="none" strike="noStrike" cap="none" normalizeH="0" baseline="0" dirty="0" smtClean="0">
                <a:ln>
                  <a:noFill/>
                </a:ln>
                <a:solidFill>
                  <a:schemeClr val="tx1"/>
                </a:solidFill>
                <a:effectLst/>
              </a:rPr>
              <a:t>?</a:t>
            </a:r>
            <a:endParaRPr kumimoji="0" lang="en-US" altLang="en-US" sz="26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1400" b="0" i="0" u="none" strike="noStrike" cap="none" normalizeH="0" baseline="0" dirty="0" smtClean="0">
              <a:ln>
                <a:noFill/>
              </a:ln>
              <a:solidFill>
                <a:schemeClr val="tx1"/>
              </a:solidFill>
              <a:effectLst/>
            </a:endParaRPr>
          </a:p>
          <a:p>
            <a:pPr marL="342900" indent="-342900" eaLnBrk="0" fontAlgn="base" hangingPunct="0">
              <a:spcBef>
                <a:spcPct val="0"/>
              </a:spcBef>
              <a:spcAft>
                <a:spcPct val="0"/>
              </a:spcAft>
              <a:buFont typeface="Wingdings" charset="2"/>
              <a:buChar char="ü"/>
            </a:pPr>
            <a:r>
              <a:rPr lang="en-US" altLang="en-US" sz="2600" i="1" dirty="0" smtClean="0"/>
              <a:t>What language did they use?</a:t>
            </a:r>
            <a:endParaRPr lang="en-US" altLang="en-US" sz="2600" dirty="0"/>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80" y="2843241"/>
            <a:ext cx="1190757" cy="1301281"/>
          </a:xfrm>
          <a:prstGeom prst="rect">
            <a:avLst/>
          </a:prstGeom>
        </p:spPr>
      </p:pic>
      <p:sp>
        <p:nvSpPr>
          <p:cNvPr id="21" name="Rectangle 20"/>
          <p:cNvSpPr/>
          <p:nvPr/>
        </p:nvSpPr>
        <p:spPr>
          <a:xfrm>
            <a:off x="1581892" y="2958413"/>
            <a:ext cx="5267144" cy="1070935"/>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63137" y="6396334"/>
            <a:ext cx="417347" cy="40787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13695" y="6339830"/>
            <a:ext cx="449441" cy="500242"/>
          </a:xfrm>
          <a:prstGeom prst="rect">
            <a:avLst/>
          </a:prstGeom>
          <a:noFill/>
          <a:ln>
            <a:noFill/>
          </a:ln>
        </p:spPr>
      </p:pic>
      <p:grpSp>
        <p:nvGrpSpPr>
          <p:cNvPr id="2" name="Group 1"/>
          <p:cNvGrpSpPr/>
          <p:nvPr/>
        </p:nvGrpSpPr>
        <p:grpSpPr>
          <a:xfrm>
            <a:off x="9580484" y="205429"/>
            <a:ext cx="2355293" cy="1140028"/>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0753" y="1624332"/>
            <a:ext cx="4595024" cy="992611"/>
          </a:xfrm>
          <a:prstGeom prst="rect">
            <a:avLst/>
          </a:prstGeom>
          <a:ln w="38100">
            <a:solidFill>
              <a:schemeClr val="accent1"/>
            </a:solidFill>
          </a:ln>
        </p:spPr>
      </p:pic>
      <p:pic>
        <p:nvPicPr>
          <p:cNvPr id="18" name="Picture 17" descr="../../../../../Desktop/Workers_IMG_1020_ed2.jpg"/>
          <p:cNvPicPr/>
          <p:nvPr/>
        </p:nvPicPr>
        <p:blipFill>
          <a:blip r:embed="rId8">
            <a:extLst>
              <a:ext uri="{28A0092B-C50C-407E-A947-70E740481C1C}">
                <a14:useLocalDpi xmlns:a14="http://schemas.microsoft.com/office/drawing/2010/main" val="0"/>
              </a:ext>
            </a:extLst>
          </a:blip>
          <a:srcRect/>
          <a:stretch>
            <a:fillRect/>
          </a:stretch>
        </p:blipFill>
        <p:spPr bwMode="auto">
          <a:xfrm>
            <a:off x="7340753" y="2877867"/>
            <a:ext cx="4595024" cy="3272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8699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dissolve">
                                      <p:cBhvr>
                                        <p:cTn id="15" dur="500"/>
                                        <p:tgtEl>
                                          <p:spTgt spid="15">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dissolve">
                                      <p:cBhvr>
                                        <p:cTn id="18"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5733" y="89589"/>
            <a:ext cx="6903285" cy="1299662"/>
          </a:xfrm>
        </p:spPr>
        <p:txBody>
          <a:bodyPr>
            <a:normAutofit/>
          </a:bodyPr>
          <a:lstStyle/>
          <a:p>
            <a:r>
              <a:rPr lang="en-US" sz="4000" b="1" dirty="0" smtClean="0">
                <a:solidFill>
                  <a:schemeClr val="accent2"/>
                </a:solidFill>
              </a:rPr>
              <a:t>REVIEW ELD OBJECTIVE </a:t>
            </a:r>
            <a:r>
              <a:rPr lang="en-US" sz="4000" b="1" smtClean="0">
                <a:solidFill>
                  <a:schemeClr val="accent2"/>
                </a:solidFill>
              </a:rPr>
              <a:t>&amp; </a:t>
            </a:r>
            <a:br>
              <a:rPr lang="en-US" sz="4000" b="1" smtClean="0">
                <a:solidFill>
                  <a:schemeClr val="accent2"/>
                </a:solidFill>
              </a:rPr>
            </a:br>
            <a:r>
              <a:rPr lang="en-US" sz="4000" b="1" smtClean="0">
                <a:solidFill>
                  <a:schemeClr val="accent2"/>
                </a:solidFill>
              </a:rPr>
              <a:t>SELF-ASSESS</a:t>
            </a:r>
            <a:endParaRPr lang="en-US" sz="4000" b="1" dirty="0">
              <a:solidFill>
                <a:schemeClr val="accent2"/>
              </a:solidFill>
            </a:endParaRPr>
          </a:p>
        </p:txBody>
      </p:sp>
      <p:sp>
        <p:nvSpPr>
          <p:cNvPr id="3" name="Content Placeholder 2"/>
          <p:cNvSpPr>
            <a:spLocks noGrp="1"/>
          </p:cNvSpPr>
          <p:nvPr>
            <p:ph idx="4294967295"/>
          </p:nvPr>
        </p:nvSpPr>
        <p:spPr>
          <a:xfrm>
            <a:off x="517569" y="1452429"/>
            <a:ext cx="11211337" cy="2956625"/>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had a Constructive Conversation with a partner based on a visual text</a:t>
            </a:r>
          </a:p>
          <a:p>
            <a:pPr lvl="2">
              <a:buFont typeface="ZapfDingbatsITC" charset="0"/>
              <a:buChar char="✔︎"/>
            </a:pPr>
            <a:r>
              <a:rPr lang="en-US" sz="2400" dirty="0" smtClean="0">
                <a:latin typeface="Calibri" charset="0"/>
                <a:ea typeface="Calibri" charset="0"/>
                <a:cs typeface="Calibri" charset="0"/>
              </a:rPr>
              <a:t>practiced clarifying by adding details</a:t>
            </a:r>
          </a:p>
          <a:p>
            <a:pPr lvl="2">
              <a:buFont typeface="ZapfDingbatsITC" charset="0"/>
              <a:buChar char="✔︎"/>
            </a:pPr>
            <a:r>
              <a:rPr lang="en-US" sz="2400" dirty="0">
                <a:latin typeface="Calibri" charset="0"/>
                <a:ea typeface="Calibri" charset="0"/>
                <a:cs typeface="Calibri" charset="0"/>
              </a:rPr>
              <a:t>l</a:t>
            </a:r>
            <a:r>
              <a:rPr lang="en-US" sz="2400" dirty="0" smtClean="0">
                <a:latin typeface="Calibri" charset="0"/>
                <a:ea typeface="Calibri" charset="0"/>
                <a:cs typeface="Calibri" charset="0"/>
              </a:rPr>
              <a:t>earned to </a:t>
            </a:r>
            <a:r>
              <a:rPr lang="en-US" sz="2400" b="1" dirty="0" smtClean="0">
                <a:latin typeface="Calibri" charset="0"/>
                <a:ea typeface="Calibri" charset="0"/>
                <a:cs typeface="Calibri" charset="0"/>
              </a:rPr>
              <a:t>CLARIFY</a:t>
            </a:r>
            <a:r>
              <a:rPr lang="en-US" sz="2400" dirty="0" smtClean="0">
                <a:latin typeface="Calibri" charset="0"/>
                <a:ea typeface="Calibri" charset="0"/>
                <a:cs typeface="Calibri" charset="0"/>
              </a:rPr>
              <a:t> by </a:t>
            </a:r>
            <a:r>
              <a:rPr lang="en-US" sz="2400" b="1" dirty="0" smtClean="0">
                <a:latin typeface="Calibri" charset="0"/>
                <a:ea typeface="Calibri" charset="0"/>
                <a:cs typeface="Calibri" charset="0"/>
              </a:rPr>
              <a:t>building on each other’s ideas</a:t>
            </a:r>
            <a:endParaRPr lang="en-US" sz="800" b="1"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a:t>
            </a:r>
            <a:r>
              <a:rPr lang="en-US" sz="2400" i="1" dirty="0"/>
              <a:t>did we meet </a:t>
            </a:r>
            <a:r>
              <a:rPr lang="en-US" sz="2400" i="1" dirty="0" smtClean="0"/>
              <a:t>today’s objectives? </a:t>
            </a:r>
            <a:endParaRPr lang="en-US" sz="2400" dirty="0"/>
          </a:p>
          <a:p>
            <a:pPr lvl="2"/>
            <a:r>
              <a:rPr lang="en-US" sz="2400" i="1" dirty="0"/>
              <a:t>What is building on? How did we build on each other’s ideas?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34" y="4523151"/>
            <a:ext cx="1034452" cy="1034452"/>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304212" y="4386649"/>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390185" y="4516815"/>
            <a:ext cx="9142435"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342900" indent="-342900">
              <a:buFont typeface="Arial" charset="0"/>
              <a:buChar char="•"/>
            </a:pPr>
            <a:r>
              <a:rPr lang="en-US" sz="2400" i="1" dirty="0"/>
              <a:t>Identify one </a:t>
            </a:r>
            <a:r>
              <a:rPr lang="en-US" sz="2400" i="1" dirty="0" smtClean="0"/>
              <a:t>thing you did to meet today’s objective and one thing you want to improve.</a:t>
            </a:r>
            <a:endParaRPr lang="en-US" sz="2400" i="1" dirty="0"/>
          </a:p>
          <a:p>
            <a:pPr marL="342900"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8871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blinds(horizontal)">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dissolv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dissolve">
                                      <p:cBhvr>
                                        <p:cTn id="38" dur="500"/>
                                        <p:tgtEl>
                                          <p:spTgt spid="10">
                                            <p:txEl>
                                              <p:pRg st="0" end="0"/>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dissolv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0">
                                            <p:txEl>
                                              <p:pRg st="1" end="1"/>
                                            </p:txEl>
                                          </p:spTgt>
                                        </p:tgtEl>
                                        <p:attrNameLst>
                                          <p:attrName>style.visibility</p:attrName>
                                        </p:attrNameLst>
                                      </p:cBhvr>
                                      <p:to>
                                        <p:strVal val="visible"/>
                                      </p:to>
                                    </p:set>
                                    <p:animEffect transition="in" filter="dissolve">
                                      <p:cBhvr>
                                        <p:cTn id="46" dur="500"/>
                                        <p:tgtEl>
                                          <p:spTgt spid="10">
                                            <p:txEl>
                                              <p:pRg st="1" end="1"/>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10">
                                            <p:txEl>
                                              <p:pRg st="2" end="2"/>
                                            </p:txEl>
                                          </p:spTgt>
                                        </p:tgtEl>
                                        <p:attrNameLst>
                                          <p:attrName>style.visibility</p:attrName>
                                        </p:attrNameLst>
                                      </p:cBhvr>
                                      <p:to>
                                        <p:strVal val="visible"/>
                                      </p:to>
                                    </p:set>
                                    <p:animEffect transition="in" filter="dissolve">
                                      <p:cBhvr>
                                        <p:cTn id="4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4</a:t>
            </a:r>
          </a:p>
        </p:txBody>
      </p:sp>
      <p:sp>
        <p:nvSpPr>
          <p:cNvPr id="3" name="Content Placeholder 2"/>
          <p:cNvSpPr>
            <a:spLocks noGrp="1"/>
          </p:cNvSpPr>
          <p:nvPr>
            <p:ph type="body" idx="1"/>
          </p:nvPr>
        </p:nvSpPr>
        <p:spPr/>
        <p:txBody>
          <a:bodyPr>
            <a:normAutofit fontScale="92500"/>
          </a:bodyPr>
          <a:lstStyle/>
          <a:p>
            <a:pPr algn="ctr"/>
            <a:r>
              <a:rPr lang="en-US" sz="8000" b="1" dirty="0" smtClean="0">
                <a:solidFill>
                  <a:schemeClr val="accent1"/>
                </a:solidFill>
              </a:rPr>
              <a:t>CLARIFY BY PROMPTING</a:t>
            </a:r>
          </a:p>
        </p:txBody>
      </p:sp>
      <p:pic>
        <p:nvPicPr>
          <p:cNvPr id="4" name="Picture 3"/>
          <p:cNvPicPr>
            <a:picLocks noChangeAspect="1"/>
          </p:cNvPicPr>
          <p:nvPr/>
        </p:nvPicPr>
        <p:blipFill>
          <a:blip r:embed="rId2"/>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10574151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82331" y="591439"/>
            <a:ext cx="7772400" cy="873459"/>
          </a:xfrm>
        </p:spPr>
        <p:txBody>
          <a:bodyPr/>
          <a:lstStyle/>
          <a:p>
            <a:r>
              <a:rPr lang="en-US" b="1" dirty="0" smtClean="0"/>
              <a:t>GIVE ONE-GET ONE PROTOCOL</a:t>
            </a:r>
            <a:endParaRPr lang="en-US" b="1" dirty="0"/>
          </a:p>
        </p:txBody>
      </p:sp>
      <p:sp>
        <p:nvSpPr>
          <p:cNvPr id="3" name="Content Placeholder 2"/>
          <p:cNvSpPr>
            <a:spLocks noGrp="1"/>
          </p:cNvSpPr>
          <p:nvPr>
            <p:ph idx="4294967295"/>
          </p:nvPr>
        </p:nvSpPr>
        <p:spPr>
          <a:xfrm>
            <a:off x="526584" y="1973371"/>
            <a:ext cx="11264363" cy="4249738"/>
          </a:xfrm>
        </p:spPr>
        <p:txBody>
          <a:bodyPr>
            <a:normAutofit lnSpcReduction="10000"/>
          </a:bodyPr>
          <a:lstStyle/>
          <a:p>
            <a:pPr marL="342900" indent="-342900">
              <a:buFont typeface="+mj-lt"/>
              <a:buAutoNum type="arabicPeriod"/>
            </a:pPr>
            <a:r>
              <a:rPr lang="en-US" sz="2400" dirty="0" smtClean="0">
                <a:solidFill>
                  <a:schemeClr val="tx1"/>
                </a:solidFill>
                <a:latin typeface="Calibri" charset="0"/>
                <a:ea typeface="Calibri" charset="0"/>
                <a:cs typeface="Calibri" charset="0"/>
              </a:rPr>
              <a:t>Think </a:t>
            </a:r>
            <a:r>
              <a:rPr lang="en-US" sz="2400" dirty="0">
                <a:solidFill>
                  <a:schemeClr val="tx1"/>
                </a:solidFill>
                <a:latin typeface="Calibri" charset="0"/>
                <a:ea typeface="Calibri" charset="0"/>
                <a:cs typeface="Calibri" charset="0"/>
              </a:rPr>
              <a:t>about the prompt.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Write </a:t>
            </a:r>
            <a:r>
              <a:rPr lang="en-US" sz="2400" dirty="0">
                <a:solidFill>
                  <a:schemeClr val="tx1"/>
                </a:solidFill>
                <a:latin typeface="Calibri" charset="0"/>
                <a:ea typeface="Calibri" charset="0"/>
                <a:cs typeface="Calibri" charset="0"/>
              </a:rPr>
              <a:t>one idea in each box on the left </a:t>
            </a:r>
            <a:r>
              <a:rPr lang="en-US" sz="2400" dirty="0" smtClean="0">
                <a:solidFill>
                  <a:schemeClr val="tx1"/>
                </a:solidFill>
                <a:latin typeface="Calibri" charset="0"/>
                <a:ea typeface="Calibri" charset="0"/>
                <a:cs typeface="Calibri" charset="0"/>
              </a:rPr>
              <a:t>under </a:t>
            </a:r>
            <a:r>
              <a:rPr lang="en-US" sz="2400" dirty="0">
                <a:solidFill>
                  <a:schemeClr val="tx1"/>
                </a:solidFill>
                <a:latin typeface="Calibri" charset="0"/>
                <a:ea typeface="Calibri" charset="0"/>
                <a:cs typeface="Calibri" charset="0"/>
              </a:rPr>
              <a:t>the heading “My 3 Ideas.”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Turn </a:t>
            </a:r>
            <a:r>
              <a:rPr lang="en-US" sz="2400" dirty="0">
                <a:solidFill>
                  <a:schemeClr val="tx1"/>
                </a:solidFill>
                <a:latin typeface="Calibri" charset="0"/>
                <a:ea typeface="Calibri" charset="0"/>
                <a:cs typeface="Calibri" charset="0"/>
              </a:rPr>
              <a:t>and face the teacher when ready to </a:t>
            </a:r>
            <a:r>
              <a:rPr lang="en-US" sz="2400" dirty="0" smtClean="0">
                <a:solidFill>
                  <a:schemeClr val="tx1"/>
                </a:solidFill>
                <a:latin typeface="Calibri" charset="0"/>
                <a:ea typeface="Calibri" charset="0"/>
                <a:cs typeface="Calibri" charset="0"/>
              </a:rPr>
              <a:t>share</a:t>
            </a:r>
            <a:r>
              <a:rPr lang="en-US" sz="2400" dirty="0">
                <a:solidFill>
                  <a:schemeClr val="tx1"/>
                </a:solidFill>
                <a:latin typeface="Calibri" charset="0"/>
                <a:ea typeface="Calibri" charset="0"/>
                <a:cs typeface="Calibri" charset="0"/>
              </a:rPr>
              <a:t>.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At </a:t>
            </a:r>
            <a:r>
              <a:rPr lang="en-US" sz="2400" dirty="0">
                <a:solidFill>
                  <a:schemeClr val="tx1"/>
                </a:solidFill>
                <a:latin typeface="Calibri" charset="0"/>
                <a:ea typeface="Calibri" charset="0"/>
                <a:cs typeface="Calibri" charset="0"/>
              </a:rPr>
              <a:t>the signal, find Partner #1.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With </a:t>
            </a:r>
            <a:r>
              <a:rPr lang="en-US" sz="2400" dirty="0">
                <a:solidFill>
                  <a:schemeClr val="tx1"/>
                </a:solidFill>
                <a:latin typeface="Calibri" charset="0"/>
                <a:ea typeface="Calibri" charset="0"/>
                <a:cs typeface="Calibri" charset="0"/>
              </a:rPr>
              <a:t>your partner “Give One” idea and </a:t>
            </a:r>
            <a:r>
              <a:rPr lang="en-US" sz="2400" dirty="0" smtClean="0">
                <a:solidFill>
                  <a:schemeClr val="tx1"/>
                </a:solidFill>
                <a:latin typeface="Calibri" charset="0"/>
                <a:ea typeface="Calibri" charset="0"/>
                <a:cs typeface="Calibri" charset="0"/>
              </a:rPr>
              <a:t>listen </a:t>
            </a:r>
            <a:r>
              <a:rPr lang="en-US" sz="2400" dirty="0">
                <a:solidFill>
                  <a:schemeClr val="tx1"/>
                </a:solidFill>
                <a:latin typeface="Calibri" charset="0"/>
                <a:ea typeface="Calibri" charset="0"/>
                <a:cs typeface="Calibri" charset="0"/>
              </a:rPr>
              <a:t>to “Get One” idea.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After </a:t>
            </a:r>
            <a:r>
              <a:rPr lang="en-US" sz="2400" dirty="0">
                <a:solidFill>
                  <a:schemeClr val="tx1"/>
                </a:solidFill>
                <a:latin typeface="Calibri" charset="0"/>
                <a:ea typeface="Calibri" charset="0"/>
                <a:cs typeface="Calibri" charset="0"/>
              </a:rPr>
              <a:t>you have both shared, write the </a:t>
            </a:r>
            <a:r>
              <a:rPr lang="en-US" sz="2400" dirty="0" smtClean="0">
                <a:solidFill>
                  <a:schemeClr val="tx1"/>
                </a:solidFill>
                <a:latin typeface="Calibri" charset="0"/>
                <a:ea typeface="Calibri" charset="0"/>
                <a:cs typeface="Calibri" charset="0"/>
              </a:rPr>
              <a:t>new </a:t>
            </a:r>
            <a:r>
              <a:rPr lang="en-US" sz="2400" dirty="0">
                <a:solidFill>
                  <a:schemeClr val="tx1"/>
                </a:solidFill>
                <a:latin typeface="Calibri" charset="0"/>
                <a:ea typeface="Calibri" charset="0"/>
                <a:cs typeface="Calibri" charset="0"/>
              </a:rPr>
              <a:t>idea in the “Get One” column and write the initials of the person who gave the information.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At </a:t>
            </a:r>
            <a:r>
              <a:rPr lang="en-US" sz="2400" dirty="0">
                <a:solidFill>
                  <a:schemeClr val="tx1"/>
                </a:solidFill>
                <a:latin typeface="Calibri" charset="0"/>
                <a:ea typeface="Calibri" charset="0"/>
                <a:cs typeface="Calibri" charset="0"/>
              </a:rPr>
              <a:t>the signal, find Partner #2. Follow steps 5-6 with this partner.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At the </a:t>
            </a:r>
            <a:r>
              <a:rPr lang="en-US" sz="2400" dirty="0">
                <a:solidFill>
                  <a:schemeClr val="tx1"/>
                </a:solidFill>
                <a:latin typeface="Calibri" charset="0"/>
                <a:ea typeface="Calibri" charset="0"/>
                <a:cs typeface="Calibri" charset="0"/>
              </a:rPr>
              <a:t>signal, find Partner #3. Follow steps 5-6 with this partner. </a:t>
            </a:r>
          </a:p>
          <a:p>
            <a:endParaRPr lang="en-US" dirty="0"/>
          </a:p>
        </p:txBody>
      </p:sp>
      <p:sp>
        <p:nvSpPr>
          <p:cNvPr id="5" name="TextBox 4"/>
          <p:cNvSpPr txBox="1"/>
          <p:nvPr/>
        </p:nvSpPr>
        <p:spPr>
          <a:xfrm>
            <a:off x="31810" y="6366596"/>
            <a:ext cx="5911790" cy="461665"/>
          </a:xfrm>
          <a:prstGeom prst="rect">
            <a:avLst/>
          </a:prstGeom>
          <a:noFill/>
        </p:spPr>
        <p:txBody>
          <a:bodyPr wrap="square" rtlCol="0">
            <a:spAutoFit/>
          </a:bodyPr>
          <a:lstStyle/>
          <a:p>
            <a:r>
              <a:rPr lang="en-US" sz="2400" b="1" smtClean="0">
                <a:solidFill>
                  <a:schemeClr val="bg1"/>
                </a:solidFill>
              </a:rPr>
              <a:t>GIVE ONE-GET ONE PROTOCOL DIRECTIONS</a:t>
            </a:r>
            <a:endParaRPr lang="en-US" sz="24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332" y="430219"/>
            <a:ext cx="1080431" cy="1206968"/>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055" y="460006"/>
            <a:ext cx="1875892" cy="129714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931758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55036" y="1352683"/>
            <a:ext cx="10952763" cy="4737092"/>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a:latin typeface="Calibri" charset="0"/>
                <a:ea typeface="Calibri" charset="0"/>
                <a:cs typeface="Calibri" charset="0"/>
              </a:rPr>
              <a:t>have a Constructive Conversation with a partner based on a visual </a:t>
            </a:r>
            <a:r>
              <a:rPr lang="en-US" sz="3600" dirty="0" smtClean="0">
                <a:latin typeface="Calibri" charset="0"/>
                <a:ea typeface="Calibri" charset="0"/>
                <a:cs typeface="Calibri" charset="0"/>
              </a:rPr>
              <a:t>text</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learn to </a:t>
            </a:r>
            <a:r>
              <a:rPr lang="en-US" sz="3600" b="1" dirty="0">
                <a:latin typeface="Calibri" charset="0"/>
                <a:ea typeface="Calibri" charset="0"/>
                <a:cs typeface="Calibri" charset="0"/>
              </a:rPr>
              <a:t>CLARIFY</a:t>
            </a:r>
            <a:r>
              <a:rPr lang="en-US" sz="3600" dirty="0">
                <a:latin typeface="Calibri" charset="0"/>
                <a:ea typeface="Calibri" charset="0"/>
                <a:cs typeface="Calibri" charset="0"/>
              </a:rPr>
              <a:t> by </a:t>
            </a:r>
            <a:r>
              <a:rPr lang="en-US" sz="3600" b="1" dirty="0">
                <a:latin typeface="Calibri" charset="0"/>
                <a:ea typeface="Calibri" charset="0"/>
                <a:cs typeface="Calibri" charset="0"/>
              </a:rPr>
              <a:t>prompting</a:t>
            </a:r>
            <a:r>
              <a:rPr lang="en-US" sz="3600" dirty="0">
                <a:latin typeface="Calibri" charset="0"/>
                <a:ea typeface="Calibri" charset="0"/>
                <a:cs typeface="Calibri" charset="0"/>
              </a:rPr>
              <a:t> a </a:t>
            </a:r>
            <a:r>
              <a:rPr lang="en-US" sz="3600" dirty="0" smtClean="0">
                <a:latin typeface="Calibri" charset="0"/>
                <a:ea typeface="Calibri" charset="0"/>
                <a:cs typeface="Calibri" charset="0"/>
              </a:rPr>
              <a:t>partner</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practice clarifying by </a:t>
            </a:r>
            <a:r>
              <a:rPr lang="en-US" sz="3600" b="1" dirty="0" smtClean="0">
                <a:latin typeface="Calibri" charset="0"/>
                <a:ea typeface="Calibri" charset="0"/>
                <a:cs typeface="Calibri" charset="0"/>
              </a:rPr>
              <a:t>prompting</a:t>
            </a:r>
          </a:p>
          <a:p>
            <a:pPr lvl="1"/>
            <a:endParaRPr lang="en-US" sz="800" b="1" dirty="0">
              <a:latin typeface="Calibri" charset="0"/>
              <a:ea typeface="Calibri" charset="0"/>
              <a:cs typeface="Calibri" charset="0"/>
            </a:endParaRPr>
          </a:p>
          <a:p>
            <a:pPr lvl="1"/>
            <a:r>
              <a:rPr lang="en-US" sz="3600" dirty="0">
                <a:latin typeface="Calibri" charset="0"/>
                <a:ea typeface="Calibri" charset="0"/>
                <a:cs typeface="Calibri" charset="0"/>
              </a:rPr>
              <a:t>learn to get clarification of our partners’ ideas</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509772" y="468550"/>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83717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linds(horizontal)">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blinds(horizontal)">
                                      <p:cBhvr>
                                        <p:cTn id="2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412376" y="1510926"/>
            <a:ext cx="6781466" cy="4339650"/>
          </a:xfrm>
          <a:prstGeom prst="rect">
            <a:avLst/>
          </a:prstGeom>
        </p:spPr>
        <p:txBody>
          <a:bodyPr wrap="square">
            <a:spAutoFit/>
          </a:bodyPr>
          <a:lstStyle/>
          <a:p>
            <a:pPr marL="285750" indent="-285750">
              <a:buFont typeface="Arial" charset="0"/>
              <a:buChar char="•"/>
              <a:defRPr/>
            </a:pPr>
            <a:r>
              <a:rPr lang="en-US" sz="2400" i="1" dirty="0"/>
              <a:t>We will </a:t>
            </a:r>
            <a:r>
              <a:rPr lang="en-US" sz="2400" i="1" dirty="0" smtClean="0"/>
              <a:t>review </a:t>
            </a:r>
            <a:r>
              <a:rPr lang="en-US" sz="2400" i="1" dirty="0"/>
              <a:t>the Conversation Pattern—which includes paraphrasing, building on, and prompting each time we speak. </a:t>
            </a:r>
            <a:endParaRPr lang="en-US" sz="2400" i="1" dirty="0" smtClean="0"/>
          </a:p>
          <a:p>
            <a:pPr marL="285750" indent="-285750">
              <a:buFont typeface="Arial" charset="0"/>
              <a:buChar char="•"/>
              <a:defRPr/>
            </a:pPr>
            <a:endParaRPr lang="en-US" sz="1200" dirty="0"/>
          </a:p>
          <a:p>
            <a:pPr marL="285750" indent="-285750">
              <a:buFont typeface="Arial" charset="0"/>
              <a:buChar char="•"/>
              <a:defRPr/>
            </a:pPr>
            <a:r>
              <a:rPr lang="en-US" sz="2400" i="1" dirty="0"/>
              <a:t>This pattern will help </a:t>
            </a:r>
            <a:r>
              <a:rPr lang="en-US" sz="2400" i="1" dirty="0" smtClean="0"/>
              <a:t>you </a:t>
            </a:r>
            <a:r>
              <a:rPr lang="en-US" sz="2400" b="1" i="1" dirty="0"/>
              <a:t>CLARIFY </a:t>
            </a:r>
            <a:r>
              <a:rPr lang="en-US" sz="2400" i="1" dirty="0" smtClean="0"/>
              <a:t>your </a:t>
            </a:r>
            <a:r>
              <a:rPr lang="en-US" sz="2400" i="1" dirty="0"/>
              <a:t>ideas when </a:t>
            </a:r>
            <a:r>
              <a:rPr lang="en-US" sz="2400" i="1" dirty="0" smtClean="0"/>
              <a:t>you </a:t>
            </a:r>
            <a:r>
              <a:rPr lang="en-US" sz="2400" i="1" dirty="0"/>
              <a:t>have a </a:t>
            </a:r>
            <a:r>
              <a:rPr lang="en-US" sz="2400" i="1" dirty="0" smtClean="0"/>
              <a:t>Constructive Conversation</a:t>
            </a:r>
            <a:r>
              <a:rPr lang="en-US" sz="2400" i="1" dirty="0"/>
              <a:t>. </a:t>
            </a:r>
            <a:endParaRPr lang="en-US" sz="2400" i="1" dirty="0" smtClean="0"/>
          </a:p>
          <a:p>
            <a:pPr marL="285750" indent="-285750">
              <a:buFont typeface="Arial" charset="0"/>
              <a:buChar char="•"/>
              <a:defRPr/>
            </a:pPr>
            <a:endParaRPr lang="en-US" sz="1200" i="1" dirty="0"/>
          </a:p>
          <a:p>
            <a:pPr marL="285750" indent="-285750">
              <a:buFont typeface="Arial" charset="0"/>
              <a:buChar char="•"/>
              <a:defRPr/>
            </a:pPr>
            <a:r>
              <a:rPr lang="en-US" sz="2400" i="1" dirty="0" smtClean="0"/>
              <a:t>Another </a:t>
            </a:r>
            <a:r>
              <a:rPr lang="en-US" sz="2400" i="1" dirty="0"/>
              <a:t>way to </a:t>
            </a:r>
            <a:r>
              <a:rPr lang="en-US" sz="2400" b="1" i="1" dirty="0"/>
              <a:t>CLARIFY </a:t>
            </a:r>
            <a:r>
              <a:rPr lang="en-US" sz="2400" i="1" dirty="0"/>
              <a:t>is to </a:t>
            </a:r>
            <a:r>
              <a:rPr lang="en-US" sz="2400" b="1" i="1" dirty="0" smtClean="0"/>
              <a:t>prompt </a:t>
            </a:r>
            <a:r>
              <a:rPr lang="en-US" sz="2400" i="1" dirty="0" smtClean="0"/>
              <a:t>your partner to get more information.</a:t>
            </a:r>
          </a:p>
          <a:p>
            <a:pPr marL="285750" indent="-285750">
              <a:buFont typeface="Arial" charset="0"/>
              <a:buChar char="•"/>
              <a:defRPr/>
            </a:pPr>
            <a:endParaRPr lang="en-US" sz="1200" i="1" dirty="0"/>
          </a:p>
          <a:p>
            <a:pPr marL="285750" indent="-285750">
              <a:buFont typeface="Arial" charset="0"/>
              <a:buChar char="•"/>
              <a:defRPr/>
            </a:pPr>
            <a:r>
              <a:rPr lang="en-US" sz="2400" i="1" dirty="0" smtClean="0"/>
              <a:t>Today’s </a:t>
            </a:r>
            <a:r>
              <a:rPr lang="en-US" sz="2400" i="1" dirty="0"/>
              <a:t>lesson will focus on learning and practicing how to </a:t>
            </a:r>
            <a:r>
              <a:rPr lang="en-US" sz="2400" b="1" i="1" dirty="0" smtClean="0"/>
              <a:t>prompt  </a:t>
            </a:r>
            <a:r>
              <a:rPr lang="en-US" sz="2400" i="1" dirty="0" smtClean="0"/>
              <a:t>your  partner during </a:t>
            </a:r>
            <a:r>
              <a:rPr lang="en-US" sz="2400" i="1" dirty="0"/>
              <a:t>a Constructive Conversation.</a:t>
            </a: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CLARIFY by Prompting</a:t>
            </a:r>
            <a:endParaRPr lang="en-US" sz="3600" b="1" dirty="0">
              <a:solidFill>
                <a:schemeClr val="accent2"/>
              </a:solidFill>
              <a:latin typeface="+mj-lt"/>
            </a:endParaRPr>
          </a:p>
        </p:txBody>
      </p:sp>
      <p:sp>
        <p:nvSpPr>
          <p:cNvPr id="9" name="Oval 8"/>
          <p:cNvSpPr/>
          <p:nvPr/>
        </p:nvSpPr>
        <p:spPr>
          <a:xfrm>
            <a:off x="7506316" y="3860412"/>
            <a:ext cx="4560070" cy="199016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507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par>
                                <p:cTn id="23" presetID="1" presetClass="entr" presetSubtype="0"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9776" y="465481"/>
            <a:ext cx="3517257" cy="4361011"/>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842444" y="347397"/>
            <a:ext cx="6279580" cy="1546293"/>
          </a:xfrm>
        </p:spPr>
        <p:txBody>
          <a:bodyPr>
            <a:noAutofit/>
          </a:bodyPr>
          <a:lstStyle/>
          <a:p>
            <a:r>
              <a:rPr lang="en-US" sz="4000" dirty="0">
                <a:ea typeface="Calibri" charset="0"/>
                <a:cs typeface="Arial" charset="0"/>
              </a:rPr>
              <a:t>Which Conversation Norm will help </a:t>
            </a:r>
            <a:r>
              <a:rPr lang="en-US" sz="4000" dirty="0" smtClean="0">
                <a:ea typeface="Calibri" charset="0"/>
                <a:cs typeface="Arial" charset="0"/>
              </a:rPr>
              <a:t>you to </a:t>
            </a:r>
            <a:r>
              <a:rPr lang="en-US" sz="4000" b="1" dirty="0" smtClean="0">
                <a:ea typeface="Calibri" charset="0"/>
                <a:cs typeface="Arial" charset="0"/>
              </a:rPr>
              <a:t>prompt your partner</a:t>
            </a:r>
            <a:r>
              <a:rPr lang="en-US" sz="4000" dirty="0" smtClean="0">
                <a:ea typeface="Calibri" charset="0"/>
                <a:cs typeface="Arial" charset="0"/>
              </a:rPr>
              <a:t>?</a:t>
            </a:r>
            <a:r>
              <a:rPr lang="en-US" sz="4000" b="1" dirty="0" smtClean="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p:cNvGrpSpPr/>
          <p:nvPr/>
        </p:nvGrpSpPr>
        <p:grpSpPr>
          <a:xfrm>
            <a:off x="3253044" y="2344089"/>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525136" y="4460619"/>
            <a:ext cx="7374262" cy="1508105"/>
          </a:xfrm>
          <a:prstGeom prst="rect">
            <a:avLst/>
          </a:prstGeom>
        </p:spPr>
        <p:txBody>
          <a:bodyPr wrap="square">
            <a:spAutoFit/>
          </a:bodyPr>
          <a:lstStyle/>
          <a:p>
            <a:r>
              <a:rPr lang="en-US" sz="2800" i="1" dirty="0"/>
              <a:t>I heard many of you say that you would </a:t>
            </a:r>
            <a:r>
              <a:rPr lang="en-US" sz="2800" i="1" dirty="0" smtClean="0"/>
              <a:t>“Use your think time,” to think about what you </a:t>
            </a:r>
            <a:r>
              <a:rPr lang="en-US" sz="2800" b="1" i="1" dirty="0" smtClean="0"/>
              <a:t>did</a:t>
            </a:r>
            <a:r>
              <a:rPr lang="en-US" sz="2800" i="1" dirty="0" smtClean="0"/>
              <a:t> understand and what </a:t>
            </a:r>
            <a:r>
              <a:rPr lang="en-US" sz="2800" b="1" i="1" dirty="0" smtClean="0"/>
              <a:t>more</a:t>
            </a:r>
            <a:r>
              <a:rPr lang="en-US" sz="2800" i="1" dirty="0" smtClean="0"/>
              <a:t> you want to know.</a:t>
            </a:r>
          </a:p>
          <a:p>
            <a:pPr marL="342900" indent="-342900">
              <a:buFont typeface="Arial" charset="0"/>
              <a:buChar char="•"/>
            </a:pPr>
            <a:endParaRPr lang="en-US" sz="800" i="1" dirty="0" smtClean="0"/>
          </a:p>
        </p:txBody>
      </p:sp>
      <p:sp>
        <p:nvSpPr>
          <p:cNvPr id="14" name="Oval 13"/>
          <p:cNvSpPr/>
          <p:nvPr/>
        </p:nvSpPr>
        <p:spPr>
          <a:xfrm>
            <a:off x="8573196" y="891918"/>
            <a:ext cx="1434404" cy="139408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4596" y="5040112"/>
            <a:ext cx="3517257" cy="97844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5838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50288"/>
            <a:ext cx="6884896" cy="1231672"/>
          </a:xfrm>
          <a:ln>
            <a:noFill/>
          </a:ln>
        </p:spPr>
        <p:txBody>
          <a:bodyPr>
            <a:noAutofit/>
          </a:bodyPr>
          <a:lstStyle/>
          <a:p>
            <a:pPr algn="ctr"/>
            <a:r>
              <a:rPr lang="en-US" sz="4000" b="1" dirty="0" smtClean="0"/>
              <a:t>Let’s Review the </a:t>
            </a:r>
            <a:br>
              <a:rPr lang="en-US" sz="4000" b="1" dirty="0" smtClean="0"/>
            </a:br>
            <a:r>
              <a:rPr lang="en-US" sz="4000" b="1" dirty="0" smtClean="0"/>
              <a:t>Conversation Pattern</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THE CONVERSATION PATTERN</a:t>
            </a:r>
            <a:endParaRPr lang="en-US" sz="2400" b="1" dirty="0">
              <a:solidFill>
                <a:schemeClr val="bg1"/>
              </a:solidFill>
            </a:endParaRPr>
          </a:p>
        </p:txBody>
      </p:sp>
      <p:sp>
        <p:nvSpPr>
          <p:cNvPr id="18" name="TextBox 17"/>
          <p:cNvSpPr txBox="1"/>
          <p:nvPr/>
        </p:nvSpPr>
        <p:spPr>
          <a:xfrm>
            <a:off x="358588" y="1398502"/>
            <a:ext cx="6884894" cy="132343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000" b="1" i="1" dirty="0" smtClean="0"/>
              <a:t>Paraphrase:</a:t>
            </a:r>
          </a:p>
          <a:p>
            <a:r>
              <a:rPr lang="en-US" sz="2000" dirty="0" smtClean="0"/>
              <a:t>This </a:t>
            </a:r>
            <a:r>
              <a:rPr lang="en-US" sz="2000" dirty="0"/>
              <a:t>means to listen and then we repeat our partner’s thoughts in our own words. We </a:t>
            </a:r>
            <a:r>
              <a:rPr lang="en-US" sz="2000" dirty="0" smtClean="0"/>
              <a:t>paraphrase </a:t>
            </a:r>
            <a:r>
              <a:rPr lang="en-US" sz="2000" dirty="0"/>
              <a:t>to </a:t>
            </a:r>
            <a:r>
              <a:rPr lang="en-US" sz="2000" b="1" dirty="0"/>
              <a:t>CLARIFY </a:t>
            </a:r>
            <a:r>
              <a:rPr lang="en-US" sz="2000" dirty="0"/>
              <a:t>and make sure we understand what our partner said. </a:t>
            </a:r>
          </a:p>
        </p:txBody>
      </p:sp>
      <p:sp>
        <p:nvSpPr>
          <p:cNvPr id="19" name="Rectangle 18"/>
          <p:cNvSpPr/>
          <p:nvPr/>
        </p:nvSpPr>
        <p:spPr>
          <a:xfrm>
            <a:off x="358587" y="2955026"/>
            <a:ext cx="6884895"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a:t>Build on each other’s </a:t>
            </a:r>
            <a:r>
              <a:rPr lang="en-US" sz="2000" b="1" i="1" dirty="0" smtClean="0"/>
              <a:t>ideas:</a:t>
            </a:r>
          </a:p>
          <a:p>
            <a:r>
              <a:rPr lang="en-US" sz="2000" dirty="0" smtClean="0"/>
              <a:t>This </a:t>
            </a:r>
            <a:r>
              <a:rPr lang="en-US" sz="2000" dirty="0"/>
              <a:t>means that we listen to what our partner says and add details and other information </a:t>
            </a:r>
            <a:r>
              <a:rPr lang="en-US" sz="2000" dirty="0" smtClean="0"/>
              <a:t>to </a:t>
            </a:r>
            <a:r>
              <a:rPr lang="en-US" sz="2000" dirty="0"/>
              <a:t>their ideas to make a clearer and more complete idea. </a:t>
            </a:r>
          </a:p>
        </p:txBody>
      </p:sp>
      <p:sp>
        <p:nvSpPr>
          <p:cNvPr id="20" name="Rectangle 19"/>
          <p:cNvSpPr/>
          <p:nvPr/>
        </p:nvSpPr>
        <p:spPr>
          <a:xfrm>
            <a:off x="358586" y="4517089"/>
            <a:ext cx="6884896" cy="1631216"/>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smtClean="0"/>
              <a:t>Prompt:</a:t>
            </a:r>
          </a:p>
          <a:p>
            <a:r>
              <a:rPr lang="en-US" sz="2000" i="1" dirty="0" smtClean="0"/>
              <a:t>This </a:t>
            </a:r>
            <a:r>
              <a:rPr lang="en-US" sz="2000" i="1" dirty="0"/>
              <a:t>means we get more information, ask for clarification or for new ideas to continue the </a:t>
            </a:r>
            <a:r>
              <a:rPr lang="en-US" sz="2000" i="1" dirty="0" smtClean="0"/>
              <a:t>Constructive </a:t>
            </a:r>
            <a:r>
              <a:rPr lang="en-US" sz="2000" i="1" dirty="0"/>
              <a:t>Conversation. When prompting, we think about what we did understand and what more we need to understand fully. </a:t>
            </a:r>
            <a:endParaRPr lang="en-US" sz="2000" dirty="0"/>
          </a:p>
        </p:txBody>
      </p:sp>
      <p:sp>
        <p:nvSpPr>
          <p:cNvPr id="21" name="Oval 20"/>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8382" y="2312688"/>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382" y="4143133"/>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28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9" presetClass="entr" presetSubtype="0" fill="hold" grpId="2"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grpId="2"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2" grpId="0" animBg="1"/>
      <p:bldP spid="22" grpId="1" animBg="1"/>
      <p:bldP spid="23" grpId="0" animBg="1"/>
      <p:bldP spid="23"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553330" y="1541569"/>
            <a:ext cx="6298009" cy="1215245"/>
          </a:xfrm>
          <a:solidFill>
            <a:schemeClr val="accent1">
              <a:lumMod val="20000"/>
              <a:lumOff val="80000"/>
              <a:alpha val="50000"/>
            </a:schemeClr>
          </a:solidFill>
          <a:ln w="38100">
            <a:solidFill>
              <a:schemeClr val="accent1"/>
            </a:solidFill>
          </a:ln>
        </p:spPr>
        <p:txBody>
          <a:bodyPr anchor="ctr" anchorCtr="0">
            <a:noAutofit/>
          </a:bodyPr>
          <a:lstStyle/>
          <a:p>
            <a:pPr algn="ctr"/>
            <a:r>
              <a:rPr lang="en-US" sz="3200" b="1" dirty="0" smtClean="0">
                <a:latin typeface="+mn-lt"/>
              </a:rPr>
              <a:t>Prompting Gesture:</a:t>
            </a:r>
            <a:r>
              <a:rPr lang="en-US" sz="3200" dirty="0" smtClean="0">
                <a:latin typeface="+mn-lt"/>
              </a:rPr>
              <a:t> </a:t>
            </a:r>
            <a:r>
              <a:rPr lang="en-US" sz="3200" dirty="0"/>
              <a:t>Shrug shoulders then point to partner with index finger. </a:t>
            </a:r>
            <a:endParaRPr lang="en-US" sz="3200" dirty="0">
              <a:latin typeface="+mn-lt"/>
            </a:endParaRPr>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PROMPTING</a:t>
            </a:r>
            <a:endParaRPr lang="en-US" sz="2400" b="1" dirty="0">
              <a:solidFill>
                <a:schemeClr val="bg1"/>
              </a:solidFill>
            </a:endParaRPr>
          </a:p>
        </p:txBody>
      </p:sp>
      <p:sp>
        <p:nvSpPr>
          <p:cNvPr id="8" name="TextBox 7"/>
          <p:cNvSpPr txBox="1"/>
          <p:nvPr/>
        </p:nvSpPr>
        <p:spPr>
          <a:xfrm>
            <a:off x="335383" y="2937617"/>
            <a:ext cx="5038369" cy="3293209"/>
          </a:xfrm>
          <a:prstGeom prst="rect">
            <a:avLst/>
          </a:prstGeom>
          <a:solidFill>
            <a:schemeClr val="accent1">
              <a:lumMod val="20000"/>
              <a:lumOff val="80000"/>
              <a:alpha val="50000"/>
            </a:schemeClr>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smtClean="0"/>
              <a:t>Prompt</a:t>
            </a:r>
            <a:r>
              <a:rPr lang="en-US" sz="2400" dirty="0" smtClean="0"/>
              <a:t> or question your partner</a:t>
            </a:r>
            <a:r>
              <a:rPr lang="en-US" sz="2400" b="1" dirty="0" smtClean="0"/>
              <a:t> </a:t>
            </a:r>
            <a:r>
              <a:rPr lang="en-US" sz="2400" dirty="0" smtClean="0"/>
              <a:t>to get more information.</a:t>
            </a:r>
          </a:p>
          <a:p>
            <a:endParaRPr lang="en-US" sz="800" dirty="0" smtClean="0"/>
          </a:p>
          <a:p>
            <a:pPr marL="457200" indent="-457200">
              <a:buFont typeface="Wingdings" charset="2"/>
              <a:buChar char="ü"/>
            </a:pPr>
            <a:r>
              <a:rPr lang="en-US" sz="2400" dirty="0" smtClean="0"/>
              <a:t>listen actively to your partner’s ideas</a:t>
            </a:r>
          </a:p>
          <a:p>
            <a:pPr marL="914400" lvl="1" indent="-457200">
              <a:buFont typeface="Wingdings" charset="2"/>
              <a:buChar char="ü"/>
            </a:pPr>
            <a:endParaRPr lang="en-US" sz="800" dirty="0"/>
          </a:p>
          <a:p>
            <a:pPr marL="342900" indent="-342900">
              <a:buFont typeface="Wingdings" charset="2"/>
              <a:buChar char="ü"/>
            </a:pPr>
            <a:r>
              <a:rPr lang="en-US" sz="2400" dirty="0" smtClean="0"/>
              <a:t>think about what you understand and what you need more information about; then ask a question about it</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15" y="332260"/>
            <a:ext cx="812098" cy="907209"/>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p:cNvGrpSpPr/>
          <p:nvPr/>
        </p:nvGrpSpPr>
        <p:grpSpPr>
          <a:xfrm>
            <a:off x="5680331" y="3672875"/>
            <a:ext cx="1828803" cy="1807399"/>
            <a:chOff x="587828" y="4231661"/>
            <a:chExt cx="1847691" cy="2361053"/>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5" name="Rectangle 4"/>
          <p:cNvSpPr/>
          <p:nvPr/>
        </p:nvSpPr>
        <p:spPr>
          <a:xfrm>
            <a:off x="7561713" y="3242732"/>
            <a:ext cx="4332358" cy="2800767"/>
          </a:xfrm>
          <a:prstGeom prst="rect">
            <a:avLst/>
          </a:prstGeom>
        </p:spPr>
        <p:txBody>
          <a:bodyPr wrap="square">
            <a:spAutoFit/>
          </a:bodyPr>
          <a:lstStyle/>
          <a:p>
            <a:pPr marL="457200" indent="-457200">
              <a:buFont typeface="Arial" charset="0"/>
              <a:buChar char="•"/>
            </a:pPr>
            <a:r>
              <a:rPr lang="en-US" sz="2400" i="1" dirty="0"/>
              <a:t>In the last lesson we worked on</a:t>
            </a:r>
            <a:r>
              <a:rPr lang="en-US" sz="2400" b="1" i="1" dirty="0"/>
              <a:t> building each other’s ideas</a:t>
            </a:r>
            <a:r>
              <a:rPr lang="en-US" sz="2400" i="1" dirty="0"/>
              <a:t>. </a:t>
            </a:r>
            <a:endParaRPr lang="en-US" sz="2400" i="1" dirty="0" smtClean="0"/>
          </a:p>
          <a:p>
            <a:pPr marL="457200" indent="-457200">
              <a:buFont typeface="Arial" charset="0"/>
              <a:buChar char="•"/>
            </a:pPr>
            <a:endParaRPr lang="en-US" sz="800" i="1" dirty="0" smtClean="0"/>
          </a:p>
          <a:p>
            <a:pPr marL="457200" indent="-457200">
              <a:buFont typeface="Arial" charset="0"/>
              <a:buChar char="•"/>
            </a:pPr>
            <a:r>
              <a:rPr lang="en-US" sz="2400" i="1" dirty="0" smtClean="0"/>
              <a:t>What </a:t>
            </a:r>
            <a:r>
              <a:rPr lang="en-US" sz="2400" i="1" dirty="0"/>
              <a:t>is</a:t>
            </a:r>
            <a:r>
              <a:rPr lang="en-US" sz="2400" b="1" i="1" dirty="0"/>
              <a:t> building each other’s ideas</a:t>
            </a:r>
            <a:r>
              <a:rPr lang="en-US" sz="2400" i="1" dirty="0"/>
              <a:t>? How does </a:t>
            </a:r>
            <a:r>
              <a:rPr lang="en-US" sz="2400" b="1" i="1" dirty="0" smtClean="0"/>
              <a:t>prompting</a:t>
            </a:r>
            <a:r>
              <a:rPr lang="en-US" sz="2400" i="1" dirty="0" smtClean="0"/>
              <a:t> help us build on each other’s ideas? </a:t>
            </a:r>
          </a:p>
        </p:txBody>
      </p:sp>
      <p:sp>
        <p:nvSpPr>
          <p:cNvPr id="7" name="TextBox 6"/>
          <p:cNvSpPr txBox="1"/>
          <p:nvPr/>
        </p:nvSpPr>
        <p:spPr>
          <a:xfrm>
            <a:off x="1224566" y="369097"/>
            <a:ext cx="9221563" cy="707886"/>
          </a:xfrm>
          <a:prstGeom prst="rect">
            <a:avLst/>
          </a:prstGeom>
          <a:noFill/>
        </p:spPr>
        <p:txBody>
          <a:bodyPr wrap="none" rtlCol="0">
            <a:spAutoFit/>
          </a:bodyPr>
          <a:lstStyle/>
          <a:p>
            <a:r>
              <a:rPr lang="en-US" sz="4000" b="1" dirty="0" smtClean="0">
                <a:latin typeface="+mj-lt"/>
              </a:rPr>
              <a:t>What does it mean to prompt your partner?</a:t>
            </a:r>
            <a:endParaRPr lang="en-US" sz="4000" b="1" dirty="0">
              <a:latin typeface="+mj-lt"/>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315" y="1541569"/>
            <a:ext cx="5020437" cy="119996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2251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dissolve">
                                      <p:cBhvr>
                                        <p:cTn id="22" dur="500"/>
                                        <p:tgtEl>
                                          <p:spTgt spid="8">
                                            <p:txEl>
                                              <p:pRg st="4" end="4"/>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dissolve">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dissolve">
                                      <p:cBhvr>
                                        <p:cTn id="3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233707815"/>
              </p:ext>
            </p:extLst>
          </p:nvPr>
        </p:nvGraphicFramePr>
        <p:xfrm>
          <a:off x="374486" y="1945437"/>
          <a:ext cx="4269232" cy="1973436"/>
        </p:xfrm>
        <a:graphic>
          <a:graphicData uri="http://schemas.openxmlformats.org/drawingml/2006/table">
            <a:tbl>
              <a:tblPr firstRow="1" bandRow="1">
                <a:tableStyleId>{073A0DAA-6AF3-43AB-8588-CEC1D06C72B9}</a:tableStyleId>
              </a:tblPr>
              <a:tblGrid>
                <a:gridCol w="4269232"/>
              </a:tblGrid>
              <a:tr h="447402">
                <a:tc>
                  <a:txBody>
                    <a:bodyPr/>
                    <a:lstStyle/>
                    <a:p>
                      <a:pPr algn="ctr"/>
                      <a:r>
                        <a:rPr lang="en-US" sz="2400" dirty="0" smtClean="0">
                          <a:solidFill>
                            <a:schemeClr val="bg1"/>
                          </a:solidFill>
                        </a:rPr>
                        <a:t>PROMPT</a:t>
                      </a:r>
                      <a:r>
                        <a:rPr lang="en-US" sz="2400" baseline="0" dirty="0" smtClean="0">
                          <a:solidFill>
                            <a:schemeClr val="bg1"/>
                          </a:solidFill>
                        </a:rPr>
                        <a:t> STARTER</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45048">
                <a:tc>
                  <a:txBody>
                    <a:bodyPr/>
                    <a:lstStyle/>
                    <a:p>
                      <a:pPr algn="ctr"/>
                      <a:r>
                        <a:rPr lang="en-US" sz="2400" b="1" dirty="0" smtClean="0"/>
                        <a:t> PROMPT</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601836">
                <a:tc>
                  <a:txBody>
                    <a:bodyPr/>
                    <a:lstStyle/>
                    <a:p>
                      <a:pPr marL="0" marR="0" algn="l">
                        <a:spcBef>
                          <a:spcPts val="0"/>
                        </a:spcBef>
                        <a:spcAft>
                          <a:spcPts val="0"/>
                        </a:spcAft>
                      </a:pPr>
                      <a:r>
                        <a:rPr lang="en-US" sz="2400" b="0" dirty="0" smtClean="0">
                          <a:effectLst/>
                        </a:rPr>
                        <a:t>How can you add to this idea?</a:t>
                      </a:r>
                      <a:endParaRPr lang="en-US" sz="2400" b="0" dirty="0">
                        <a:effectLst/>
                        <a:latin typeface="Avenir Next" charset="0"/>
                        <a:ea typeface="Calibri"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23634">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1643274" y="379016"/>
            <a:ext cx="9111376" cy="807671"/>
          </a:xfrm>
        </p:spPr>
        <p:txBody>
          <a:bodyPr>
            <a:noAutofit/>
          </a:bodyPr>
          <a:lstStyle/>
          <a:p>
            <a:r>
              <a:rPr lang="en-US" dirty="0" smtClean="0">
                <a:latin typeface="Calibri" charset="0"/>
                <a:ea typeface="Calibri" charset="0"/>
                <a:cs typeface="Arial" charset="0"/>
              </a:rPr>
              <a:t>What do we say when we </a:t>
            </a:r>
            <a:r>
              <a:rPr lang="en-US" b="1" dirty="0" smtClean="0">
                <a:latin typeface="Calibri" charset="0"/>
                <a:ea typeface="Calibri" charset="0"/>
                <a:cs typeface="Arial" charset="0"/>
              </a:rPr>
              <a:t>build on</a:t>
            </a:r>
            <a:r>
              <a:rPr lang="en-US" dirty="0" smtClean="0">
                <a:latin typeface="Calibri" charset="0"/>
                <a:ea typeface="Calibri" charset="0"/>
                <a:cs typeface="Arial" charset="0"/>
              </a:rPr>
              <a:t>?</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86" y="300902"/>
            <a:ext cx="1035612" cy="1156901"/>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374486" y="4269779"/>
            <a:ext cx="4267074" cy="1384995"/>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i="1" dirty="0" smtClean="0">
                <a:latin typeface="Calibri" charset="0"/>
                <a:ea typeface="Calibri" charset="0"/>
                <a:cs typeface="Arial" charset="0"/>
              </a:rPr>
              <a:t>You </a:t>
            </a:r>
            <a:r>
              <a:rPr lang="en-US" sz="2800" i="1" dirty="0">
                <a:latin typeface="Calibri" charset="0"/>
                <a:ea typeface="Calibri" charset="0"/>
                <a:cs typeface="Arial" charset="0"/>
              </a:rPr>
              <a:t>can use </a:t>
            </a:r>
            <a:r>
              <a:rPr lang="en-US" sz="2800" i="1" dirty="0" smtClean="0">
                <a:latin typeface="Calibri" charset="0"/>
                <a:ea typeface="Calibri" charset="0"/>
                <a:cs typeface="Arial" charset="0"/>
              </a:rPr>
              <a:t>this prompt </a:t>
            </a:r>
            <a:r>
              <a:rPr lang="en-US" sz="2800" i="1" dirty="0">
                <a:latin typeface="Calibri" charset="0"/>
                <a:ea typeface="Calibri" charset="0"/>
                <a:cs typeface="Arial" charset="0"/>
              </a:rPr>
              <a:t>starters </a:t>
            </a:r>
            <a:r>
              <a:rPr lang="en-US" sz="2800" i="1" dirty="0" smtClean="0">
                <a:latin typeface="Calibri" charset="0"/>
                <a:ea typeface="Calibri" charset="0"/>
                <a:cs typeface="Arial" charset="0"/>
              </a:rPr>
              <a:t>to </a:t>
            </a:r>
            <a:r>
              <a:rPr lang="en-US" sz="2800" i="1" dirty="0">
                <a:latin typeface="Calibri" charset="0"/>
                <a:ea typeface="Calibri" charset="0"/>
                <a:cs typeface="Arial" charset="0"/>
              </a:rPr>
              <a:t>help </a:t>
            </a:r>
            <a:r>
              <a:rPr lang="en-US" sz="2800" i="1" dirty="0" smtClean="0">
                <a:latin typeface="Calibri" charset="0"/>
                <a:ea typeface="Calibri" charset="0"/>
                <a:cs typeface="Arial" charset="0"/>
              </a:rPr>
              <a:t>you </a:t>
            </a:r>
            <a:r>
              <a:rPr lang="en-US" sz="2800" b="1" i="1" dirty="0" smtClean="0">
                <a:latin typeface="Calibri" charset="0"/>
                <a:ea typeface="Calibri" charset="0"/>
                <a:cs typeface="Arial" charset="0"/>
              </a:rPr>
              <a:t>build on each other’s ideas</a:t>
            </a:r>
            <a:r>
              <a:rPr lang="en-US" sz="2800" i="1" dirty="0" smtClean="0">
                <a:latin typeface="Calibri" charset="0"/>
                <a:ea typeface="Calibri" charset="0"/>
                <a:cs typeface="Arial" charset="0"/>
              </a:rPr>
              <a:t>.</a:t>
            </a:r>
            <a:r>
              <a:rPr lang="en-US" sz="2800" dirty="0" smtClean="0"/>
              <a:t> </a:t>
            </a:r>
            <a:endParaRPr lang="en-US" sz="2800" dirty="0"/>
          </a:p>
        </p:txBody>
      </p:sp>
      <p:sp>
        <p:nvSpPr>
          <p:cNvPr id="4" name="Rectangle 3"/>
          <p:cNvSpPr/>
          <p:nvPr/>
        </p:nvSpPr>
        <p:spPr>
          <a:xfrm>
            <a:off x="7567371" y="1699845"/>
            <a:ext cx="4283969" cy="4401205"/>
          </a:xfrm>
          <a:prstGeom prst="rect">
            <a:avLst/>
          </a:prstGeom>
          <a:solidFill>
            <a:schemeClr val="accent1">
              <a:lumMod val="20000"/>
              <a:lumOff val="80000"/>
            </a:schemeClr>
          </a:solidFill>
          <a:ln w="38100">
            <a:solidFill>
              <a:schemeClr val="accent1"/>
            </a:solidFill>
          </a:ln>
        </p:spPr>
        <p:txBody>
          <a:bodyPr wrap="square">
            <a:spAutoFit/>
          </a:bodyPr>
          <a:lstStyle/>
          <a:p>
            <a:endParaRPr lang="en-US" sz="500" b="1" i="1" dirty="0" smtClean="0"/>
          </a:p>
          <a:p>
            <a:r>
              <a:rPr lang="en-US" sz="3200" b="1" i="1" dirty="0" smtClean="0"/>
              <a:t>Example</a:t>
            </a:r>
          </a:p>
          <a:p>
            <a:endParaRPr lang="en-US" sz="1200" b="1" i="1" dirty="0" smtClean="0"/>
          </a:p>
          <a:p>
            <a:pPr marL="457200" indent="-457200">
              <a:buFont typeface="Arial" charset="0"/>
              <a:buChar char="•"/>
            </a:pPr>
            <a:r>
              <a:rPr lang="en-US" sz="2900" i="1" dirty="0" smtClean="0"/>
              <a:t>Someone </a:t>
            </a:r>
            <a:r>
              <a:rPr lang="en-US" sz="2900" i="1" dirty="0"/>
              <a:t>says, “I notice that the dog is wagging its tail</a:t>
            </a:r>
            <a:r>
              <a:rPr lang="en-US" sz="2900" i="1" dirty="0" smtClean="0"/>
              <a:t>.”</a:t>
            </a:r>
          </a:p>
          <a:p>
            <a:pPr marL="457200" indent="-457200">
              <a:buFont typeface="Arial" charset="0"/>
              <a:buChar char="•"/>
            </a:pPr>
            <a:endParaRPr lang="en-US" sz="2000" i="1" dirty="0" smtClean="0"/>
          </a:p>
          <a:p>
            <a:pPr marL="457200" indent="-457200">
              <a:buFont typeface="Arial" charset="0"/>
              <a:buChar char="•"/>
            </a:pPr>
            <a:r>
              <a:rPr lang="en-US" sz="2900" i="1" dirty="0" smtClean="0"/>
              <a:t>Which prompt </a:t>
            </a:r>
            <a:r>
              <a:rPr lang="en-US" sz="2900" i="1" dirty="0"/>
              <a:t>starter could you use to help you </a:t>
            </a:r>
            <a:r>
              <a:rPr lang="en-US" sz="2900" b="1" i="1" dirty="0" smtClean="0"/>
              <a:t>prompt your partner</a:t>
            </a:r>
            <a:r>
              <a:rPr lang="en-US" sz="2900" i="1" dirty="0" smtClean="0"/>
              <a:t>? </a:t>
            </a:r>
          </a:p>
          <a:p>
            <a:pPr marL="457200" indent="-457200">
              <a:buFont typeface="Arial" charset="0"/>
              <a:buChar char="•"/>
            </a:pPr>
            <a:endParaRPr lang="en-US" sz="800" dirty="0"/>
          </a:p>
        </p:txBody>
      </p:sp>
      <p:grpSp>
        <p:nvGrpSpPr>
          <p:cNvPr id="11" name="Group 10"/>
          <p:cNvGrpSpPr/>
          <p:nvPr/>
        </p:nvGrpSpPr>
        <p:grpSpPr>
          <a:xfrm>
            <a:off x="5310839" y="4186488"/>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865" y="1852599"/>
            <a:ext cx="2094753" cy="1714657"/>
          </a:xfrm>
          <a:prstGeom prst="rect">
            <a:avLst/>
          </a:prstGeom>
        </p:spPr>
      </p:pic>
    </p:spTree>
    <p:extLst>
      <p:ext uri="{BB962C8B-B14F-4D97-AF65-F5344CB8AC3E}">
        <p14:creationId xmlns:p14="http://schemas.microsoft.com/office/powerpoint/2010/main" val="177146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dissolve">
                                      <p:cBhvr>
                                        <p:cTn id="17" dur="500"/>
                                        <p:tgtEl>
                                          <p:spTgt spid="4">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dissolv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dissolve">
                                      <p:cBhvr>
                                        <p:cTn id="25" dur="500"/>
                                        <p:tgtEl>
                                          <p:spTgt spid="4">
                                            <p:txEl>
                                              <p:pRg st="5" end="5"/>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par>
                                <p:cTn id="29" presetID="9"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1157801"/>
            <a:ext cx="7054850" cy="5028159"/>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827278" y="114063"/>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248658" y="3354416"/>
            <a:ext cx="4419057" cy="2831544"/>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smtClean="0"/>
          </a:p>
          <a:p>
            <a:pPr marL="342900" indent="-342900">
              <a:buFont typeface="Arial" charset="0"/>
              <a:buChar char="•"/>
            </a:pPr>
            <a:r>
              <a:rPr lang="en-US" sz="2500" dirty="0" smtClean="0"/>
              <a:t>You </a:t>
            </a:r>
            <a:r>
              <a:rPr lang="en-US" sz="2500" dirty="0"/>
              <a:t>will use the </a:t>
            </a:r>
            <a:r>
              <a:rPr lang="en-US" sz="2500" b="1" u="sng" dirty="0"/>
              <a:t>Conversation Pattern Guide</a:t>
            </a:r>
            <a:r>
              <a:rPr lang="en-US" sz="2500" u="sng" dirty="0"/>
              <a:t> </a:t>
            </a:r>
            <a:r>
              <a:rPr lang="en-US" sz="2500" dirty="0"/>
              <a:t>to remind you of the pattern. </a:t>
            </a:r>
            <a:endParaRPr lang="en-US" sz="2500" dirty="0" smtClean="0"/>
          </a:p>
          <a:p>
            <a:endParaRPr lang="en-US" sz="1200" dirty="0"/>
          </a:p>
          <a:p>
            <a:pPr marL="342900" indent="-342900">
              <a:buFont typeface="Arial" charset="0"/>
              <a:buChar char="•"/>
            </a:pPr>
            <a:r>
              <a:rPr lang="en-US" sz="2500" dirty="0" smtClean="0"/>
              <a:t>Let’s </a:t>
            </a:r>
            <a:r>
              <a:rPr lang="en-US" sz="2500" dirty="0"/>
              <a:t>add the </a:t>
            </a:r>
            <a:r>
              <a:rPr lang="en-US" sz="2500" dirty="0" smtClean="0"/>
              <a:t>prompt starter </a:t>
            </a:r>
            <a:r>
              <a:rPr lang="en-US" sz="2500" dirty="0"/>
              <a:t>we learned to our Conversation Pattern Guides</a:t>
            </a:r>
            <a:r>
              <a:rPr lang="en-US" sz="2500" dirty="0" smtClean="0"/>
              <a:t>.</a:t>
            </a:r>
          </a:p>
          <a:p>
            <a:pPr marL="342900" indent="-342900">
              <a:buFont typeface="Arial" charset="0"/>
              <a:buChar char="•"/>
            </a:pPr>
            <a:endParaRPr lang="en-US" sz="800" dirty="0" smtClean="0"/>
          </a:p>
        </p:txBody>
      </p:sp>
      <p:sp>
        <p:nvSpPr>
          <p:cNvPr id="16" name="TextBox 15"/>
          <p:cNvSpPr txBox="1"/>
          <p:nvPr/>
        </p:nvSpPr>
        <p:spPr>
          <a:xfrm>
            <a:off x="10065976" y="1051492"/>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5875" y="213880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304700389"/>
              </p:ext>
            </p:extLst>
          </p:nvPr>
        </p:nvGraphicFramePr>
        <p:xfrm>
          <a:off x="248659" y="1163060"/>
          <a:ext cx="4419057" cy="1884940"/>
        </p:xfrm>
        <a:graphic>
          <a:graphicData uri="http://schemas.openxmlformats.org/drawingml/2006/table">
            <a:tbl>
              <a:tblPr firstRow="1" bandRow="1">
                <a:tableStyleId>{073A0DAA-6AF3-43AB-8588-CEC1D06C72B9}</a:tableStyleId>
              </a:tblPr>
              <a:tblGrid>
                <a:gridCol w="4419057"/>
              </a:tblGrid>
              <a:tr h="447402">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45048">
                <a:tc>
                  <a:txBody>
                    <a:bodyPr/>
                    <a:lstStyle/>
                    <a:p>
                      <a:pPr algn="ctr"/>
                      <a:r>
                        <a:rPr lang="en-US" sz="2400" b="1" dirty="0" smtClean="0"/>
                        <a:t> PROMPT</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513340">
                <a:tc>
                  <a:txBody>
                    <a:bodyPr/>
                    <a:lstStyle/>
                    <a:p>
                      <a:pPr marL="0" marR="0" algn="l">
                        <a:spcBef>
                          <a:spcPts val="0"/>
                        </a:spcBef>
                        <a:spcAft>
                          <a:spcPts val="0"/>
                        </a:spcAft>
                      </a:pPr>
                      <a:r>
                        <a:rPr lang="en-US" sz="2400" b="0" dirty="0" smtClean="0">
                          <a:effectLst/>
                        </a:rPr>
                        <a:t>How can you add to this idea?</a:t>
                      </a:r>
                      <a:endParaRPr lang="en-US" sz="2400" b="0" dirty="0">
                        <a:effectLst/>
                        <a:latin typeface="Avenir Next" charset="0"/>
                        <a:ea typeface="Calibri"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23634">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11" name="TextBox 10"/>
          <p:cNvSpPr txBox="1"/>
          <p:nvPr/>
        </p:nvSpPr>
        <p:spPr>
          <a:xfrm>
            <a:off x="5874861" y="3649429"/>
            <a:ext cx="2695398" cy="461665"/>
          </a:xfrm>
          <a:prstGeom prst="rect">
            <a:avLst/>
          </a:prstGeom>
          <a:noFill/>
        </p:spPr>
        <p:txBody>
          <a:bodyPr wrap="square" rtlCol="0">
            <a:spAutoFit/>
          </a:bodyPr>
          <a:lstStyle/>
          <a:p>
            <a:r>
              <a:rPr lang="en-US" sz="2400" b="1" dirty="0" smtClean="0">
                <a:solidFill>
                  <a:srgbClr val="FF0000"/>
                </a:solidFill>
              </a:rPr>
              <a:t>Another </a:t>
            </a:r>
            <a:r>
              <a:rPr lang="en-US" sz="2400" b="1" smtClean="0">
                <a:solidFill>
                  <a:srgbClr val="FF0000"/>
                </a:solidFill>
              </a:rPr>
              <a:t>details is</a:t>
            </a:r>
            <a:r>
              <a:rPr lang="mr-IN" sz="2400" b="1" dirty="0" smtClean="0">
                <a:solidFill>
                  <a:srgbClr val="FF0000"/>
                </a:solidFill>
              </a:rPr>
              <a:t>…</a:t>
            </a:r>
            <a:endParaRPr lang="en-US" sz="2400" b="1" dirty="0">
              <a:solidFill>
                <a:srgbClr val="FF0000"/>
              </a:solidFill>
            </a:endParaRPr>
          </a:p>
        </p:txBody>
      </p:sp>
      <p:sp>
        <p:nvSpPr>
          <p:cNvPr id="12" name="TextBox 11"/>
          <p:cNvSpPr txBox="1"/>
          <p:nvPr/>
        </p:nvSpPr>
        <p:spPr>
          <a:xfrm>
            <a:off x="5874860" y="5160054"/>
            <a:ext cx="4640739" cy="461665"/>
          </a:xfrm>
          <a:prstGeom prst="rect">
            <a:avLst/>
          </a:prstGeom>
          <a:noFill/>
        </p:spPr>
        <p:txBody>
          <a:bodyPr wrap="square" rtlCol="0">
            <a:spAutoFit/>
          </a:bodyPr>
          <a:lstStyle/>
          <a:p>
            <a:r>
              <a:rPr lang="en-US" sz="2400" b="1" dirty="0">
                <a:solidFill>
                  <a:srgbClr val="FF0000"/>
                </a:solidFill>
              </a:rPr>
              <a:t>How can you add to this idea?</a:t>
            </a:r>
            <a:endParaRPr lang="en-US" sz="2400" b="1" dirty="0">
              <a:solidFill>
                <a:srgbClr val="FF0000"/>
              </a:solidFill>
              <a:latin typeface="Avenir Next" charset="0"/>
              <a:ea typeface="Calibri" charset="0"/>
              <a:cs typeface="Arial" charset="0"/>
            </a:endParaRPr>
          </a:p>
        </p:txBody>
      </p:sp>
    </p:spTree>
    <p:extLst>
      <p:ext uri="{BB962C8B-B14F-4D97-AF65-F5344CB8AC3E}">
        <p14:creationId xmlns:p14="http://schemas.microsoft.com/office/powerpoint/2010/main" val="159201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9" presetClass="entr" presetSubtype="0" fill="hold" grpId="0" nodeType="withEffect">
                                  <p:stCondLst>
                                    <p:cond delay="50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par>
                                <p:cTn id="29" presetID="9" presetClass="entr" presetSubtype="0" fill="hold" grpId="0" nodeType="with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GUIDED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prompting </a:t>
            </a:r>
            <a:r>
              <a:rPr lang="en-US" sz="2600" dirty="0" smtClean="0"/>
              <a:t>your partner.</a:t>
            </a: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4190496" y="0"/>
            <a:ext cx="8001504" cy="6858000"/>
          </a:xfrm>
          <a:prstGeom prst="rect">
            <a:avLst/>
          </a:prstGeom>
          <a:noFill/>
          <a:ln>
            <a:noFill/>
          </a:ln>
        </p:spPr>
      </p:pic>
    </p:spTree>
    <p:extLst>
      <p:ext uri="{BB962C8B-B14F-4D97-AF65-F5344CB8AC3E}">
        <p14:creationId xmlns:p14="http://schemas.microsoft.com/office/powerpoint/2010/main" val="20204644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8" y="1877170"/>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2203252" y="1912467"/>
            <a:ext cx="3701722"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graphicFrame>
        <p:nvGraphicFramePr>
          <p:cNvPr id="10" name="Table 9"/>
          <p:cNvGraphicFramePr>
            <a:graphicFrameLocks noGrp="1"/>
          </p:cNvGraphicFramePr>
          <p:nvPr>
            <p:extLst>
              <p:ext uri="{D42A27DB-BD31-4B8C-83A1-F6EECF244321}">
                <p14:modId xmlns:p14="http://schemas.microsoft.com/office/powerpoint/2010/main" val="947855900"/>
              </p:ext>
            </p:extLst>
          </p:nvPr>
        </p:nvGraphicFramePr>
        <p:xfrm>
          <a:off x="176424" y="4099077"/>
          <a:ext cx="11838792" cy="2186940"/>
        </p:xfrm>
        <a:graphic>
          <a:graphicData uri="http://schemas.openxmlformats.org/drawingml/2006/table">
            <a:tbl>
              <a:tblPr firstRow="1" firstCol="1" bandRow="1">
                <a:tableStyleId>{D7AC3CCA-C797-4891-BE02-D94E43425B78}</a:tableStyleId>
              </a:tblPr>
              <a:tblGrid>
                <a:gridCol w="854354"/>
                <a:gridCol w="10984438"/>
              </a:tblGrid>
              <a:tr h="721485">
                <a:tc>
                  <a:txBody>
                    <a:bodyPr/>
                    <a:lstStyle/>
                    <a:p>
                      <a:pPr marL="0" marR="0" algn="r">
                        <a:spcBef>
                          <a:spcPts val="0"/>
                        </a:spcBef>
                        <a:spcAft>
                          <a:spcPts val="0"/>
                        </a:spcAft>
                        <a:tabLst>
                          <a:tab pos="5130800" algn="l"/>
                        </a:tabLst>
                      </a:pPr>
                      <a:r>
                        <a:rPr lang="en-US" sz="1600" dirty="0">
                          <a:effectLst/>
                        </a:rPr>
                        <a:t>Student </a:t>
                      </a:r>
                      <a:r>
                        <a:rPr lang="en-US" sz="1600" dirty="0" smtClean="0">
                          <a:effectLst/>
                        </a:rPr>
                        <a:t>A:</a:t>
                      </a:r>
                      <a:endParaRPr lang="en-US" sz="16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050" b="0" i="1" dirty="0" smtClean="0">
                          <a:effectLst/>
                        </a:rPr>
                        <a:t>I notice that there is colorful garbage everywhere. There are about twenty people standing and looking through the garbage. In the front of the picture, there is a dirty dump truck with a gray tarp on top of it dumping trash and people are crowding around the trash pile.  They are carrying woven palm baskets.  </a:t>
                      </a:r>
                      <a:endParaRPr lang="en-US" sz="2050" b="0" i="1" dirty="0">
                        <a:effectLst/>
                        <a:latin typeface="Avenir Next" charset="0"/>
                        <a:ea typeface="Calibri" charset="0"/>
                        <a:cs typeface="Arial" charset="0"/>
                      </a:endParaRPr>
                    </a:p>
                  </a:txBody>
                  <a:tcPr marL="68580" marR="68580" marT="0" marB="0"/>
                </a:tc>
              </a:tr>
              <a:tr h="1129553">
                <a:tc>
                  <a:txBody>
                    <a:bodyPr/>
                    <a:lstStyle/>
                    <a:p>
                      <a:pPr marL="0" marR="0" algn="r">
                        <a:spcBef>
                          <a:spcPts val="0"/>
                        </a:spcBef>
                        <a:spcAft>
                          <a:spcPts val="0"/>
                        </a:spcAft>
                        <a:tabLst>
                          <a:tab pos="5130800" algn="l"/>
                        </a:tabLst>
                      </a:pPr>
                      <a:r>
                        <a:rPr lang="en-US" sz="1600" dirty="0">
                          <a:effectLst/>
                        </a:rPr>
                        <a:t>Student </a:t>
                      </a:r>
                      <a:r>
                        <a:rPr lang="en-US" sz="1600" dirty="0" smtClean="0">
                          <a:effectLst/>
                        </a:rPr>
                        <a:t>B:</a:t>
                      </a:r>
                      <a:endParaRPr lang="en-US" sz="16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050" i="1" u="sng" dirty="0" smtClean="0">
                          <a:effectLst/>
                        </a:rPr>
                        <a:t>I heard you say</a:t>
                      </a:r>
                      <a:r>
                        <a:rPr lang="en-US" sz="2050" i="1" dirty="0" smtClean="0">
                          <a:effectLst/>
                        </a:rPr>
                        <a:t> that there are many people in the dump with baskets huddling around the trash.  </a:t>
                      </a:r>
                      <a:r>
                        <a:rPr lang="en-US" sz="2050" i="1" u="sng" dirty="0" smtClean="0">
                          <a:effectLst/>
                        </a:rPr>
                        <a:t>I would like to add</a:t>
                      </a:r>
                      <a:r>
                        <a:rPr lang="en-US" sz="2050" i="1" dirty="0" smtClean="0">
                          <a:effectLst/>
                        </a:rPr>
                        <a:t> that the woman in the dark jacket has a ladle in her right hand and is using it to scoop something out of the large pot while she holds a metal cup in her</a:t>
                      </a:r>
                      <a:r>
                        <a:rPr lang="en-US" sz="2050" i="1" baseline="0" dirty="0" smtClean="0">
                          <a:effectLst/>
                        </a:rPr>
                        <a:t> left hand</a:t>
                      </a:r>
                      <a:r>
                        <a:rPr lang="en-US" sz="2050" i="1" dirty="0" smtClean="0">
                          <a:effectLst/>
                        </a:rPr>
                        <a:t>.</a:t>
                      </a:r>
                      <a:r>
                        <a:rPr lang="en-US" sz="2050" i="1" baseline="0" dirty="0" smtClean="0">
                          <a:effectLst/>
                        </a:rPr>
                        <a:t>  </a:t>
                      </a:r>
                      <a:r>
                        <a:rPr lang="en-US" sz="2050" b="1" i="1" u="sng" dirty="0" smtClean="0">
                          <a:effectLst/>
                        </a:rPr>
                        <a:t>What else do you notice?</a:t>
                      </a:r>
                      <a:r>
                        <a:rPr lang="en-US" sz="2050" b="1" i="1" dirty="0" smtClean="0">
                          <a:effectLst/>
                        </a:rPr>
                        <a:t> </a:t>
                      </a:r>
                      <a:endParaRPr lang="en-US" sz="2050" b="1" i="1" dirty="0">
                        <a:effectLst/>
                        <a:latin typeface="Avenir Next" charset="0"/>
                        <a:ea typeface="Calibri" charset="0"/>
                        <a:cs typeface="Arial" charset="0"/>
                      </a:endParaRPr>
                    </a:p>
                  </a:txBody>
                  <a:tcPr marL="68580" marR="68580" marT="0" marB="0"/>
                </a:tc>
              </a:tr>
            </a:tbl>
          </a:graphicData>
        </a:graphic>
      </p:graphicFrame>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28" y="316136"/>
            <a:ext cx="5582246" cy="129912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6535271" y="316136"/>
            <a:ext cx="5479945" cy="3393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9820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6060141" y="287928"/>
            <a:ext cx="5845564" cy="3643896"/>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342900" indent="-342900">
              <a:buFont typeface="Arial" charset="0"/>
              <a:buChar char="•"/>
            </a:pPr>
            <a:r>
              <a:rPr lang="en-US" sz="2400" i="1" dirty="0"/>
              <a:t>I notice that Student B first paraphrased and then built the idea by adding details. </a:t>
            </a:r>
            <a:endParaRPr lang="en-US" sz="2400" i="1" dirty="0" smtClean="0"/>
          </a:p>
          <a:p>
            <a:pPr marL="342900" indent="-342900">
              <a:buFont typeface="Arial" charset="0"/>
              <a:buChar char="•"/>
            </a:pPr>
            <a:endParaRPr lang="en-US" sz="1200" i="1" dirty="0"/>
          </a:p>
          <a:p>
            <a:pPr marL="342900" indent="-342900">
              <a:buFont typeface="Arial" charset="0"/>
              <a:buChar char="•"/>
            </a:pPr>
            <a:r>
              <a:rPr lang="en-US" sz="2400" i="1" dirty="0" smtClean="0"/>
              <a:t>Then</a:t>
            </a:r>
            <a:r>
              <a:rPr lang="en-US" sz="2400" i="1" dirty="0"/>
              <a:t>, Partner B </a:t>
            </a:r>
            <a:r>
              <a:rPr lang="en-US" sz="2400" b="1" i="1" dirty="0"/>
              <a:t>prompted</a:t>
            </a:r>
            <a:r>
              <a:rPr lang="en-US" sz="2400" i="1" dirty="0"/>
              <a:t> for more information </a:t>
            </a:r>
            <a:r>
              <a:rPr lang="en-US" sz="2400" i="1" dirty="0" smtClean="0"/>
              <a:t>by using </a:t>
            </a:r>
            <a:r>
              <a:rPr lang="en-US" sz="2400" i="1" dirty="0"/>
              <a:t>the prompt starter </a:t>
            </a:r>
            <a:r>
              <a:rPr lang="en-US" sz="2400" i="1" dirty="0" smtClean="0"/>
              <a:t>“What else do you notice?” </a:t>
            </a:r>
            <a:r>
              <a:rPr lang="en-US" sz="2400" i="1" dirty="0"/>
              <a:t>This will help Partner A know that more information is needed. </a:t>
            </a:r>
            <a:endParaRPr lang="en-US" sz="2400" i="1" dirty="0" smtClean="0"/>
          </a:p>
          <a:p>
            <a:pPr marL="342900" indent="-342900">
              <a:buFont typeface="Arial" charset="0"/>
              <a:buChar char="•"/>
            </a:pPr>
            <a:endParaRPr lang="en-US" sz="1200" i="1" dirty="0" smtClean="0"/>
          </a:p>
          <a:p>
            <a:pPr marL="342900" indent="-342900">
              <a:buFont typeface="Arial" charset="0"/>
              <a:buChar char="•"/>
            </a:pPr>
            <a:r>
              <a:rPr lang="en-US" sz="2400" i="1" dirty="0" smtClean="0"/>
              <a:t>Let’s </a:t>
            </a:r>
            <a:r>
              <a:rPr lang="en-US" sz="2400" i="1" dirty="0"/>
              <a:t>practice prompting</a:t>
            </a:r>
            <a:r>
              <a:rPr lang="en-US" sz="2400" i="1" dirty="0" smtClean="0"/>
              <a:t>.</a:t>
            </a:r>
            <a:endParaRPr lang="en-US" sz="2400" dirty="0"/>
          </a:p>
        </p:txBody>
      </p:sp>
      <p:grpSp>
        <p:nvGrpSpPr>
          <p:cNvPr id="13" name="Group 12"/>
          <p:cNvGrpSpPr/>
          <p:nvPr/>
        </p:nvGrpSpPr>
        <p:grpSpPr>
          <a:xfrm>
            <a:off x="811197" y="1837429"/>
            <a:ext cx="2489200" cy="2277016"/>
            <a:chOff x="587828" y="4231661"/>
            <a:chExt cx="1847691" cy="2400989"/>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763164" cy="591002"/>
            </a:xfrm>
            <a:prstGeom prst="rect">
              <a:avLst/>
            </a:prstGeom>
            <a:noFill/>
          </p:spPr>
          <p:txBody>
            <a:bodyPr wrap="none" rtlCol="0">
              <a:spAutoFit/>
            </a:bodyPr>
            <a:lstStyle/>
            <a:p>
              <a:r>
                <a:rPr lang="en-US" sz="2800" b="1" dirty="0" smtClean="0"/>
                <a:t>TURN &amp; TALK</a:t>
              </a:r>
              <a:endParaRPr lang="en-US" sz="2800" b="1" dirty="0"/>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152" y="457813"/>
            <a:ext cx="4141696" cy="96387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aphicFrame>
        <p:nvGraphicFramePr>
          <p:cNvPr id="17" name="Table 16"/>
          <p:cNvGraphicFramePr>
            <a:graphicFrameLocks noGrp="1"/>
          </p:cNvGraphicFramePr>
          <p:nvPr>
            <p:extLst>
              <p:ext uri="{D42A27DB-BD31-4B8C-83A1-F6EECF244321}">
                <p14:modId xmlns:p14="http://schemas.microsoft.com/office/powerpoint/2010/main" val="1893811408"/>
              </p:ext>
            </p:extLst>
          </p:nvPr>
        </p:nvGraphicFramePr>
        <p:xfrm>
          <a:off x="286152" y="4182062"/>
          <a:ext cx="11619553" cy="1828800"/>
        </p:xfrm>
        <a:graphic>
          <a:graphicData uri="http://schemas.openxmlformats.org/drawingml/2006/table">
            <a:tbl>
              <a:tblPr firstRow="1" firstCol="1" bandRow="1">
                <a:tableStyleId>{D7AC3CCA-C797-4891-BE02-D94E43425B78}</a:tableStyleId>
              </a:tblPr>
              <a:tblGrid>
                <a:gridCol w="838532"/>
                <a:gridCol w="10781021"/>
              </a:tblGrid>
              <a:tr h="784375">
                <a:tc>
                  <a:txBody>
                    <a:bodyPr/>
                    <a:lstStyle/>
                    <a:p>
                      <a:pPr marL="0" marR="0" algn="r">
                        <a:spcBef>
                          <a:spcPts val="0"/>
                        </a:spcBef>
                        <a:spcAft>
                          <a:spcPts val="0"/>
                        </a:spcAft>
                        <a:tabLst>
                          <a:tab pos="5130800" algn="l"/>
                        </a:tabLst>
                      </a:pPr>
                      <a:r>
                        <a:rPr lang="en-US" sz="1600" dirty="0">
                          <a:effectLst/>
                        </a:rPr>
                        <a:t>Student </a:t>
                      </a:r>
                      <a:r>
                        <a:rPr lang="en-US" sz="1600" dirty="0" smtClean="0">
                          <a:effectLst/>
                        </a:rPr>
                        <a:t>A:</a:t>
                      </a:r>
                      <a:endParaRPr lang="en-US" sz="16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000" b="0" i="1" dirty="0" smtClean="0">
                          <a:effectLst/>
                        </a:rPr>
                        <a:t>I notice that there is colorful garbage everywhere. There are about twenty people standing and looking through the garbage. In the front of the picture, there is a dirty dump truck with a gray tarp on top of it dumping trash and people are crowding around the trash pile.  They are carrying woven palm baskets.  </a:t>
                      </a:r>
                      <a:endParaRPr lang="en-US" sz="2000" b="0" i="1" dirty="0">
                        <a:effectLst/>
                        <a:latin typeface="Avenir Next" charset="0"/>
                        <a:ea typeface="Calibri" charset="0"/>
                        <a:cs typeface="Arial" charset="0"/>
                      </a:endParaRPr>
                    </a:p>
                  </a:txBody>
                  <a:tcPr marL="68580" marR="68580" marT="0" marB="0"/>
                </a:tc>
              </a:tr>
              <a:tr h="784375">
                <a:tc>
                  <a:txBody>
                    <a:bodyPr/>
                    <a:lstStyle/>
                    <a:p>
                      <a:pPr marL="0" marR="0" algn="r">
                        <a:spcBef>
                          <a:spcPts val="0"/>
                        </a:spcBef>
                        <a:spcAft>
                          <a:spcPts val="0"/>
                        </a:spcAft>
                        <a:tabLst>
                          <a:tab pos="5130800" algn="l"/>
                        </a:tabLst>
                      </a:pPr>
                      <a:r>
                        <a:rPr lang="en-US" sz="1600" dirty="0">
                          <a:effectLst/>
                        </a:rPr>
                        <a:t>Student </a:t>
                      </a:r>
                      <a:r>
                        <a:rPr lang="en-US" sz="1600" dirty="0" smtClean="0">
                          <a:effectLst/>
                        </a:rPr>
                        <a:t>B:</a:t>
                      </a:r>
                      <a:endParaRPr lang="en-US" sz="16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000" i="1" u="none" dirty="0" smtClean="0">
                          <a:effectLst/>
                        </a:rPr>
                        <a:t>I heard you say </a:t>
                      </a:r>
                      <a:r>
                        <a:rPr lang="en-US" sz="2000" i="1" dirty="0" smtClean="0">
                          <a:effectLst/>
                        </a:rPr>
                        <a:t>that there are many people in the dump with baskets huddling around the trash</a:t>
                      </a:r>
                      <a:r>
                        <a:rPr lang="en-US" sz="2000" i="1" u="none" dirty="0" smtClean="0">
                          <a:effectLst/>
                        </a:rPr>
                        <a:t>.  I would like to add that </a:t>
                      </a:r>
                      <a:r>
                        <a:rPr lang="en-US" sz="2000" i="1" dirty="0" smtClean="0">
                          <a:effectLst/>
                        </a:rPr>
                        <a:t>the woman in the dark jacket has a ladle in her right hand and is using it to scoop something out of the large pot while she holds a metal cup in her</a:t>
                      </a:r>
                      <a:r>
                        <a:rPr lang="en-US" sz="2000" i="1" baseline="0" dirty="0" smtClean="0">
                          <a:effectLst/>
                        </a:rPr>
                        <a:t> left hand</a:t>
                      </a:r>
                      <a:r>
                        <a:rPr lang="en-US" sz="2000" b="0" i="1" u="none" dirty="0" smtClean="0">
                          <a:effectLst/>
                        </a:rPr>
                        <a:t>.</a:t>
                      </a:r>
                      <a:r>
                        <a:rPr lang="en-US" sz="2000" b="0" i="1" u="none" baseline="0" dirty="0" smtClean="0">
                          <a:effectLst/>
                        </a:rPr>
                        <a:t>  </a:t>
                      </a:r>
                      <a:r>
                        <a:rPr lang="en-US" sz="2000" b="0" i="1" u="none" dirty="0" smtClean="0">
                          <a:effectLst/>
                        </a:rPr>
                        <a:t>What else do you notice? </a:t>
                      </a:r>
                      <a:endParaRPr lang="en-US" sz="2000" b="0" i="1" u="none" dirty="0">
                        <a:effectLst/>
                        <a:latin typeface="Avenir Next" charset="0"/>
                        <a:ea typeface="Calibri" charset="0"/>
                        <a:cs typeface="Arial" charset="0"/>
                      </a:endParaRPr>
                    </a:p>
                  </a:txBody>
                  <a:tcPr marL="68580" marR="68580" marT="0" marB="0"/>
                </a:tc>
              </a:tr>
            </a:tbl>
          </a:graphicData>
        </a:graphic>
      </p:graphicFrame>
      <p:pic>
        <p:nvPicPr>
          <p:cNvPr id="18" name="Picture 17" descr="/Users/mstaine/Desktop/ThinkAloudIcon.png"/>
          <p:cNvPicPr/>
          <p:nvPr/>
        </p:nvPicPr>
        <p:blipFill>
          <a:blip r:embed="rId5">
            <a:extLst>
              <a:ext uri="{28A0092B-C50C-407E-A947-70E740481C1C}">
                <a14:useLocalDpi xmlns:a14="http://schemas.microsoft.com/office/drawing/2010/main" val="0"/>
              </a:ext>
            </a:extLst>
          </a:blip>
          <a:srcRect/>
          <a:stretch>
            <a:fillRect/>
          </a:stretch>
        </p:blipFill>
        <p:spPr bwMode="auto">
          <a:xfrm>
            <a:off x="4662145" y="1767161"/>
            <a:ext cx="1163699" cy="963875"/>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6042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6341706"/>
            <a:ext cx="12192000" cy="461665"/>
          </a:xfrm>
          <a:prstGeom prst="rect">
            <a:avLst/>
          </a:prstGeom>
          <a:noFill/>
        </p:spPr>
        <p:txBody>
          <a:bodyPr wrap="square" rtlCol="0">
            <a:spAutoFit/>
          </a:bodyPr>
          <a:lstStyle/>
          <a:p>
            <a:r>
              <a:rPr lang="en-US" sz="2400" b="1" dirty="0" smtClean="0">
                <a:solidFill>
                  <a:schemeClr val="bg1"/>
                </a:solidFill>
              </a:rPr>
              <a:t>MODEL/GUIDED PRACTICE - TEACHER THINK ALOUD</a:t>
            </a:r>
            <a:endParaRPr lang="en-US" sz="2400" dirty="0">
              <a:solidFill>
                <a:schemeClr val="bg1"/>
              </a:solidFill>
            </a:endParaRPr>
          </a:p>
        </p:txBody>
      </p:sp>
      <p:sp>
        <p:nvSpPr>
          <p:cNvPr id="16" name="Rectangle 15"/>
          <p:cNvSpPr/>
          <p:nvPr/>
        </p:nvSpPr>
        <p:spPr>
          <a:xfrm>
            <a:off x="366344" y="1388660"/>
            <a:ext cx="5914140" cy="2185214"/>
          </a:xfrm>
          <a:prstGeom prst="rect">
            <a:avLst/>
          </a:prstGeom>
        </p:spPr>
        <p:txBody>
          <a:bodyPr wrap="square">
            <a:spAutoFit/>
          </a:bodyPr>
          <a:lstStyle/>
          <a:p>
            <a:r>
              <a:rPr lang="en-US" sz="3000" dirty="0">
                <a:latin typeface="Calibri" charset="0"/>
                <a:ea typeface="Calibri" charset="0"/>
                <a:cs typeface="Calibri" charset="0"/>
              </a:rPr>
              <a:t>What do you know </a:t>
            </a:r>
            <a:r>
              <a:rPr lang="en-US" sz="3000" dirty="0" smtClean="0">
                <a:latin typeface="Calibri" charset="0"/>
                <a:ea typeface="Calibri" charset="0"/>
                <a:cs typeface="Calibri" charset="0"/>
              </a:rPr>
              <a:t>about </a:t>
            </a:r>
            <a:r>
              <a:rPr lang="en-US" sz="3000" b="1" u="sng" dirty="0" smtClean="0">
                <a:latin typeface="Calibri" charset="0"/>
                <a:ea typeface="Calibri" charset="0"/>
                <a:cs typeface="Calibri" charset="0"/>
              </a:rPr>
              <a:t>Conversation </a:t>
            </a:r>
            <a:r>
              <a:rPr lang="en-US" sz="3000" b="1" u="sng" dirty="0">
                <a:latin typeface="Calibri" charset="0"/>
                <a:ea typeface="Calibri" charset="0"/>
                <a:cs typeface="Calibri" charset="0"/>
              </a:rPr>
              <a:t>NORMS</a:t>
            </a:r>
            <a:r>
              <a:rPr lang="en-US" sz="3000" dirty="0">
                <a:latin typeface="Calibri" charset="0"/>
                <a:ea typeface="Calibri" charset="0"/>
                <a:cs typeface="Calibri" charset="0"/>
              </a:rPr>
              <a:t>? </a:t>
            </a:r>
          </a:p>
          <a:p>
            <a:endParaRPr lang="en-US" sz="1600" dirty="0">
              <a:latin typeface="Calibri" charset="0"/>
              <a:ea typeface="Calibri" charset="0"/>
              <a:cs typeface="Calibri" charset="0"/>
            </a:endParaRPr>
          </a:p>
          <a:p>
            <a:r>
              <a:rPr lang="en-US" sz="3000" dirty="0" smtClean="0">
                <a:latin typeface="Calibri" charset="0"/>
                <a:ea typeface="Calibri" charset="0"/>
                <a:cs typeface="Calibri" charset="0"/>
              </a:rPr>
              <a:t>What </a:t>
            </a:r>
            <a:r>
              <a:rPr lang="en-US" sz="3000" dirty="0">
                <a:latin typeface="Calibri" charset="0"/>
                <a:ea typeface="Calibri" charset="0"/>
                <a:cs typeface="Calibri" charset="0"/>
              </a:rPr>
              <a:t>does it look like and sound like when you use them?</a:t>
            </a:r>
            <a:endParaRPr lang="en-US" sz="3000" dirty="0"/>
          </a:p>
        </p:txBody>
      </p:sp>
      <p:sp>
        <p:nvSpPr>
          <p:cNvPr id="9" name="Content Placeholder 2"/>
          <p:cNvSpPr txBox="1">
            <a:spLocks/>
          </p:cNvSpPr>
          <p:nvPr/>
        </p:nvSpPr>
        <p:spPr>
          <a:xfrm>
            <a:off x="366344" y="419037"/>
            <a:ext cx="5577256" cy="759397"/>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lgn="ctr">
              <a:buFont typeface="+mj-lt"/>
              <a:buAutoNum type="arabicPeriod"/>
            </a:pPr>
            <a:r>
              <a:rPr lang="en-US" sz="3600" b="1" dirty="0" smtClean="0">
                <a:solidFill>
                  <a:schemeClr val="tx1"/>
                </a:solidFill>
                <a:latin typeface="Calibri" charset="0"/>
                <a:ea typeface="Calibri" charset="0"/>
                <a:cs typeface="Calibri" charset="0"/>
              </a:rPr>
              <a:t>Think about the prompt. </a:t>
            </a:r>
          </a:p>
        </p:txBody>
      </p:sp>
      <p:pic>
        <p:nvPicPr>
          <p:cNvPr id="10"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8648" y="308375"/>
            <a:ext cx="4564371" cy="5957817"/>
          </a:xfrm>
          <a:prstGeom prst="rect">
            <a:avLst/>
          </a:prstGeom>
        </p:spPr>
      </p:pic>
      <p:sp>
        <p:nvSpPr>
          <p:cNvPr id="5" name="TextBox 4"/>
          <p:cNvSpPr txBox="1"/>
          <p:nvPr/>
        </p:nvSpPr>
        <p:spPr>
          <a:xfrm>
            <a:off x="433138" y="3759244"/>
            <a:ext cx="4865003" cy="2447227"/>
          </a:xfrm>
          <a:prstGeom prst="rect">
            <a:avLst/>
          </a:prstGeom>
          <a:noFill/>
        </p:spPr>
        <p:txBody>
          <a:bodyPr wrap="square" rtlCol="0">
            <a:spAutoFit/>
          </a:bodyPr>
          <a:lstStyle/>
          <a:p>
            <a:pPr marL="342900" indent="-342900">
              <a:buFont typeface="Arial" charset="0"/>
              <a:buChar char="•"/>
            </a:pPr>
            <a:r>
              <a:rPr lang="en-US" sz="2400" i="1" dirty="0" smtClean="0"/>
              <a:t>Hmmm</a:t>
            </a:r>
            <a:r>
              <a:rPr lang="mr-IN" sz="2400" i="1" dirty="0" smtClean="0"/>
              <a:t>…</a:t>
            </a:r>
            <a:r>
              <a:rPr lang="en-US" sz="2400" i="1" dirty="0" smtClean="0"/>
              <a:t>I think I’m </a:t>
            </a:r>
            <a:r>
              <a:rPr lang="en-US" sz="2400" i="1" dirty="0"/>
              <a:t>going to use the </a:t>
            </a:r>
            <a:r>
              <a:rPr lang="en-US" sz="2400" i="1" dirty="0" smtClean="0"/>
              <a:t>poster </a:t>
            </a:r>
            <a:r>
              <a:rPr lang="en-US" sz="2400" i="1" dirty="0"/>
              <a:t>to remind me of what I know about the </a:t>
            </a:r>
            <a:r>
              <a:rPr lang="en-US" sz="2400" i="1" dirty="0" smtClean="0"/>
              <a:t>Norms. </a:t>
            </a:r>
          </a:p>
          <a:p>
            <a:pPr marL="342900" indent="-342900">
              <a:buFont typeface="Arial" charset="0"/>
              <a:buChar char="•"/>
            </a:pPr>
            <a:endParaRPr lang="en-US" sz="800" i="1" dirty="0"/>
          </a:p>
          <a:p>
            <a:pPr marL="342900" indent="-342900">
              <a:buFont typeface="Arial" charset="0"/>
              <a:buChar char="•"/>
            </a:pPr>
            <a:r>
              <a:rPr lang="en-US" sz="2400" i="1" dirty="0" smtClean="0"/>
              <a:t>One </a:t>
            </a:r>
            <a:r>
              <a:rPr lang="en-US" sz="2400" i="1" dirty="0"/>
              <a:t>thing I know is that I need to use my think time just like I’m doing right now.</a:t>
            </a:r>
            <a:r>
              <a:rPr lang="en-US" sz="2400" dirty="0"/>
              <a:t> </a:t>
            </a:r>
          </a:p>
        </p:txBody>
      </p:sp>
      <p:sp>
        <p:nvSpPr>
          <p:cNvPr id="11" name="Oval 10"/>
          <p:cNvSpPr/>
          <p:nvPr/>
        </p:nvSpPr>
        <p:spPr>
          <a:xfrm>
            <a:off x="7591258" y="938463"/>
            <a:ext cx="1953323" cy="1811678"/>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Users/mstaine/Desktop/ThinkAloudIcon.png"/>
          <p:cNvPicPr/>
          <p:nvPr/>
        </p:nvPicPr>
        <p:blipFill>
          <a:blip r:embed="rId4">
            <a:extLst>
              <a:ext uri="{28A0092B-C50C-407E-A947-70E740481C1C}">
                <a14:useLocalDpi xmlns:a14="http://schemas.microsoft.com/office/drawing/2010/main" val="0"/>
              </a:ext>
            </a:extLst>
          </a:blip>
          <a:srcRect/>
          <a:stretch>
            <a:fillRect/>
          </a:stretch>
        </p:blipFill>
        <p:spPr bwMode="auto">
          <a:xfrm>
            <a:off x="5675915" y="4150018"/>
            <a:ext cx="1209138" cy="1179296"/>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5328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8" y="1877170"/>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2203252" y="1912467"/>
            <a:ext cx="3701722"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graphicFrame>
        <p:nvGraphicFramePr>
          <p:cNvPr id="11" name="Table 10"/>
          <p:cNvGraphicFramePr>
            <a:graphicFrameLocks noGrp="1"/>
          </p:cNvGraphicFramePr>
          <p:nvPr>
            <p:extLst>
              <p:ext uri="{D42A27DB-BD31-4B8C-83A1-F6EECF244321}">
                <p14:modId xmlns:p14="http://schemas.microsoft.com/office/powerpoint/2010/main" val="251971220"/>
              </p:ext>
            </p:extLst>
          </p:nvPr>
        </p:nvGraphicFramePr>
        <p:xfrm>
          <a:off x="246528" y="4126115"/>
          <a:ext cx="11679519" cy="2174542"/>
        </p:xfrm>
        <a:graphic>
          <a:graphicData uri="http://schemas.openxmlformats.org/drawingml/2006/table">
            <a:tbl>
              <a:tblPr firstRow="1" firstCol="1" bandRow="1">
                <a:tableStyleId>{D7AC3CCA-C797-4891-BE02-D94E43425B78}</a:tableStyleId>
              </a:tblPr>
              <a:tblGrid>
                <a:gridCol w="1167953"/>
                <a:gridCol w="10511566"/>
              </a:tblGrid>
              <a:tr h="1173211">
                <a:tc>
                  <a:txBody>
                    <a:bodyPr/>
                    <a:lstStyle/>
                    <a:p>
                      <a:pPr marL="0" marR="0" algn="r">
                        <a:spcBef>
                          <a:spcPts val="0"/>
                        </a:spcBef>
                        <a:spcAft>
                          <a:spcPts val="0"/>
                        </a:spcAft>
                        <a:tabLst>
                          <a:tab pos="5130800" algn="l"/>
                        </a:tabLst>
                      </a:pPr>
                      <a:r>
                        <a:rPr lang="en-US" sz="1800" dirty="0">
                          <a:effectLst/>
                        </a:rPr>
                        <a:t>Student </a:t>
                      </a:r>
                      <a:r>
                        <a:rPr lang="en-US" sz="1800" dirty="0" smtClean="0">
                          <a:effectLst/>
                        </a:rPr>
                        <a:t>A:</a:t>
                      </a:r>
                      <a:endParaRPr lang="en-US" sz="1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200" b="0" i="1" dirty="0">
                          <a:effectLst/>
                        </a:rPr>
                        <a:t>I notice that there are two bulldozers on the top of the garbage hill in the dump.  The bulldozers are puffing smoke and the smoke is drifting sideways out of the bulldozers’ smokestacks.  White smoke is also coming out of the side of the hill that the bulldozers are on.</a:t>
                      </a:r>
                      <a:endParaRPr lang="en-US" sz="2200" b="0" i="1" dirty="0">
                        <a:effectLst/>
                        <a:latin typeface="Avenir Next" charset="0"/>
                        <a:ea typeface="Calibri" charset="0"/>
                        <a:cs typeface="Arial" charset="0"/>
                      </a:endParaRPr>
                    </a:p>
                  </a:txBody>
                  <a:tcPr marL="68580" marR="68580" marT="0" marB="0"/>
                </a:tc>
              </a:tr>
              <a:tr h="833422">
                <a:tc>
                  <a:txBody>
                    <a:bodyPr/>
                    <a:lstStyle/>
                    <a:p>
                      <a:pPr marL="0" marR="0" algn="r">
                        <a:spcBef>
                          <a:spcPts val="0"/>
                        </a:spcBef>
                        <a:spcAft>
                          <a:spcPts val="0"/>
                        </a:spcAft>
                        <a:tabLst>
                          <a:tab pos="5130800" algn="l"/>
                        </a:tabLst>
                      </a:pPr>
                      <a:r>
                        <a:rPr lang="en-US" sz="1800" dirty="0">
                          <a:effectLst/>
                        </a:rPr>
                        <a:t>Student </a:t>
                      </a:r>
                      <a:r>
                        <a:rPr lang="en-US" sz="1800" dirty="0" smtClean="0">
                          <a:effectLst/>
                        </a:rPr>
                        <a:t>B:</a:t>
                      </a:r>
                      <a:endParaRPr lang="en-US" sz="1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200" i="1" u="none" dirty="0">
                          <a:effectLst/>
                        </a:rPr>
                        <a:t>I heard you say </a:t>
                      </a:r>
                      <a:r>
                        <a:rPr lang="en-US" sz="2200" i="1" dirty="0" smtClean="0">
                          <a:effectLst/>
                        </a:rPr>
                        <a:t>that </a:t>
                      </a:r>
                      <a:r>
                        <a:rPr lang="en-US" sz="2200" i="1" dirty="0">
                          <a:effectLst/>
                        </a:rPr>
                        <a:t>there are two bulldozers at the dump making smoke.  The hill they are on is smoking, too</a:t>
                      </a:r>
                      <a:r>
                        <a:rPr lang="en-US" sz="2200" i="1" u="none" dirty="0">
                          <a:effectLst/>
                        </a:rPr>
                        <a:t>. I would like to add </a:t>
                      </a:r>
                      <a:r>
                        <a:rPr lang="en-US" sz="2200" i="1" u="none" dirty="0" smtClean="0">
                          <a:effectLst/>
                        </a:rPr>
                        <a:t>that </a:t>
                      </a:r>
                      <a:r>
                        <a:rPr lang="en-US" sz="2200" i="1" dirty="0">
                          <a:effectLst/>
                        </a:rPr>
                        <a:t>about five people surround the machines. </a:t>
                      </a:r>
                      <a:endParaRPr lang="en-US" sz="2200" b="1" i="1" dirty="0">
                        <a:effectLst/>
                        <a:latin typeface="Avenir Next" charset="0"/>
                        <a:ea typeface="Calibri" charset="0"/>
                        <a:cs typeface="Arial" charset="0"/>
                      </a:endParaRPr>
                    </a:p>
                  </a:txBody>
                  <a:tcPr marL="68580" marR="68580" marT="0" marB="0"/>
                </a:tc>
              </a:tr>
            </a:tbl>
          </a:graphicData>
        </a:graphic>
      </p:graphicFrame>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28" y="316137"/>
            <a:ext cx="5582246" cy="129912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6615953" y="470278"/>
            <a:ext cx="5296311" cy="3393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3964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grpSp>
        <p:nvGrpSpPr>
          <p:cNvPr id="13" name="Group 12"/>
          <p:cNvGrpSpPr/>
          <p:nvPr/>
        </p:nvGrpSpPr>
        <p:grpSpPr>
          <a:xfrm>
            <a:off x="1676400" y="1690164"/>
            <a:ext cx="2489200" cy="2277016"/>
            <a:chOff x="587828" y="4231661"/>
            <a:chExt cx="1847691" cy="2400989"/>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763164" cy="591002"/>
            </a:xfrm>
            <a:prstGeom prst="rect">
              <a:avLst/>
            </a:prstGeom>
            <a:noFill/>
          </p:spPr>
          <p:txBody>
            <a:bodyPr wrap="none" rtlCol="0">
              <a:spAutoFit/>
            </a:bodyPr>
            <a:lstStyle/>
            <a:p>
              <a:r>
                <a:rPr lang="en-US" sz="2800" b="1" dirty="0" smtClean="0"/>
                <a:t>TURN &amp; TALK</a:t>
              </a:r>
              <a:endParaRPr lang="en-US" sz="2800" b="1" dirty="0"/>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152" y="316136"/>
            <a:ext cx="4141696" cy="96387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7" name="Rectangle 16"/>
          <p:cNvSpPr/>
          <p:nvPr/>
        </p:nvSpPr>
        <p:spPr>
          <a:xfrm>
            <a:off x="6060141" y="287928"/>
            <a:ext cx="5845564" cy="3643896"/>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342900" indent="-342900">
              <a:buFont typeface="Arial" charset="0"/>
              <a:buChar char="•"/>
            </a:pPr>
            <a:r>
              <a:rPr lang="en-US" sz="2400" i="1" dirty="0"/>
              <a:t>I notice that Student B first paraphrased and then built the idea by adding details. </a:t>
            </a:r>
            <a:endParaRPr lang="en-US" sz="2400" i="1" dirty="0" smtClean="0"/>
          </a:p>
          <a:p>
            <a:pPr marL="342900" indent="-342900">
              <a:buFont typeface="Arial" charset="0"/>
              <a:buChar char="•"/>
            </a:pPr>
            <a:endParaRPr lang="en-US" sz="1200" i="1" dirty="0"/>
          </a:p>
          <a:p>
            <a:pPr marL="342900" indent="-342900">
              <a:buFont typeface="Arial" charset="0"/>
              <a:buChar char="•"/>
            </a:pPr>
            <a:r>
              <a:rPr lang="en-US" sz="2400" i="1" dirty="0" smtClean="0"/>
              <a:t>Then</a:t>
            </a:r>
            <a:r>
              <a:rPr lang="en-US" sz="2400" i="1" dirty="0"/>
              <a:t>, Partner B </a:t>
            </a:r>
            <a:r>
              <a:rPr lang="en-US" sz="2400" b="1" i="1" dirty="0"/>
              <a:t>prompted</a:t>
            </a:r>
            <a:r>
              <a:rPr lang="en-US" sz="2400" i="1" dirty="0"/>
              <a:t> for more information </a:t>
            </a:r>
            <a:r>
              <a:rPr lang="en-US" sz="2400" i="1" dirty="0" smtClean="0"/>
              <a:t>by using </a:t>
            </a:r>
            <a:r>
              <a:rPr lang="en-US" sz="2400" i="1" dirty="0"/>
              <a:t>the prompt starter “How can you add to this idea?” This will help Partner A know that more information is needed. </a:t>
            </a:r>
            <a:endParaRPr lang="en-US" sz="2400" i="1" dirty="0" smtClean="0"/>
          </a:p>
          <a:p>
            <a:pPr marL="342900" indent="-342900">
              <a:buFont typeface="Arial" charset="0"/>
              <a:buChar char="•"/>
            </a:pPr>
            <a:endParaRPr lang="en-US" sz="1200" i="1" dirty="0" smtClean="0"/>
          </a:p>
          <a:p>
            <a:pPr marL="342900" indent="-342900">
              <a:buFont typeface="Arial" charset="0"/>
              <a:buChar char="•"/>
            </a:pPr>
            <a:r>
              <a:rPr lang="en-US" sz="2400" i="1" dirty="0" smtClean="0"/>
              <a:t>Let’s </a:t>
            </a:r>
            <a:r>
              <a:rPr lang="en-US" sz="2400" i="1" dirty="0"/>
              <a:t>practice prompting</a:t>
            </a:r>
            <a:r>
              <a:rPr lang="en-US" sz="2400" i="1" dirty="0" smtClean="0"/>
              <a:t>.</a:t>
            </a:r>
            <a:endParaRPr lang="en-US" sz="2400" dirty="0"/>
          </a:p>
        </p:txBody>
      </p:sp>
      <p:graphicFrame>
        <p:nvGraphicFramePr>
          <p:cNvPr id="18" name="Table 17"/>
          <p:cNvGraphicFramePr>
            <a:graphicFrameLocks noGrp="1"/>
          </p:cNvGraphicFramePr>
          <p:nvPr>
            <p:extLst>
              <p:ext uri="{D42A27DB-BD31-4B8C-83A1-F6EECF244321}">
                <p14:modId xmlns:p14="http://schemas.microsoft.com/office/powerpoint/2010/main" val="279076173"/>
              </p:ext>
            </p:extLst>
          </p:nvPr>
        </p:nvGraphicFramePr>
        <p:xfrm>
          <a:off x="246528" y="4126115"/>
          <a:ext cx="11679519" cy="2133331"/>
        </p:xfrm>
        <a:graphic>
          <a:graphicData uri="http://schemas.openxmlformats.org/drawingml/2006/table">
            <a:tbl>
              <a:tblPr firstRow="1" firstCol="1" bandRow="1">
                <a:tableStyleId>{D7AC3CCA-C797-4891-BE02-D94E43425B78}</a:tableStyleId>
              </a:tblPr>
              <a:tblGrid>
                <a:gridCol w="1167953"/>
                <a:gridCol w="10511566"/>
              </a:tblGrid>
              <a:tr h="1173211">
                <a:tc>
                  <a:txBody>
                    <a:bodyPr/>
                    <a:lstStyle/>
                    <a:p>
                      <a:pPr marL="0" marR="0" algn="r">
                        <a:spcBef>
                          <a:spcPts val="0"/>
                        </a:spcBef>
                        <a:spcAft>
                          <a:spcPts val="0"/>
                        </a:spcAft>
                        <a:tabLst>
                          <a:tab pos="5130800" algn="l"/>
                        </a:tabLst>
                      </a:pPr>
                      <a:r>
                        <a:rPr lang="en-US" sz="1800" dirty="0">
                          <a:effectLst/>
                        </a:rPr>
                        <a:t>Student </a:t>
                      </a:r>
                      <a:r>
                        <a:rPr lang="en-US" sz="1800" dirty="0" smtClean="0">
                          <a:effectLst/>
                        </a:rPr>
                        <a:t>A:</a:t>
                      </a:r>
                      <a:endParaRPr lang="en-US" sz="1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100" b="0" i="1" dirty="0">
                          <a:effectLst/>
                        </a:rPr>
                        <a:t>I notice that there are two bulldozers on the top of the garbage hill in the dump.  The bulldozers are puffing smoke and the smoke is drifting sideways out of the bulldozers’ smokestacks.  White smoke is also coming out of the side of the hill that the bulldozers are on.</a:t>
                      </a:r>
                      <a:endParaRPr lang="en-US" sz="2100" b="0" i="1" dirty="0">
                        <a:effectLst/>
                        <a:latin typeface="Avenir Next" charset="0"/>
                        <a:ea typeface="Calibri" charset="0"/>
                        <a:cs typeface="Arial" charset="0"/>
                      </a:endParaRPr>
                    </a:p>
                  </a:txBody>
                  <a:tcPr marL="68580" marR="68580" marT="0" marB="0"/>
                </a:tc>
              </a:tr>
              <a:tr h="833422">
                <a:tc>
                  <a:txBody>
                    <a:bodyPr/>
                    <a:lstStyle/>
                    <a:p>
                      <a:pPr marL="0" marR="0" algn="r">
                        <a:spcBef>
                          <a:spcPts val="0"/>
                        </a:spcBef>
                        <a:spcAft>
                          <a:spcPts val="0"/>
                        </a:spcAft>
                        <a:tabLst>
                          <a:tab pos="5130800" algn="l"/>
                        </a:tabLst>
                      </a:pPr>
                      <a:r>
                        <a:rPr lang="en-US" sz="1800" dirty="0">
                          <a:effectLst/>
                        </a:rPr>
                        <a:t>Student </a:t>
                      </a:r>
                      <a:r>
                        <a:rPr lang="en-US" sz="1800" dirty="0" smtClean="0">
                          <a:effectLst/>
                        </a:rPr>
                        <a:t>B:</a:t>
                      </a:r>
                      <a:endParaRPr lang="en-US" sz="1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100" i="1" u="sng" dirty="0">
                          <a:effectLst/>
                        </a:rPr>
                        <a:t>I heard you say</a:t>
                      </a:r>
                      <a:r>
                        <a:rPr lang="en-US" sz="2100" i="1" dirty="0">
                          <a:effectLst/>
                        </a:rPr>
                        <a:t> </a:t>
                      </a:r>
                      <a:r>
                        <a:rPr lang="en-US" sz="2100" i="1" dirty="0" smtClean="0">
                          <a:effectLst/>
                        </a:rPr>
                        <a:t>that </a:t>
                      </a:r>
                      <a:r>
                        <a:rPr lang="en-US" sz="2100" i="1" dirty="0">
                          <a:effectLst/>
                        </a:rPr>
                        <a:t>there are two bulldozers at the dump making smoke.  The hill they are on is smoking, too. </a:t>
                      </a:r>
                      <a:r>
                        <a:rPr lang="en-US" sz="2100" i="1" u="sng" dirty="0">
                          <a:effectLst/>
                        </a:rPr>
                        <a:t>I would like to add</a:t>
                      </a:r>
                      <a:r>
                        <a:rPr lang="en-US" sz="2100" i="1" dirty="0">
                          <a:effectLst/>
                        </a:rPr>
                        <a:t> </a:t>
                      </a:r>
                      <a:r>
                        <a:rPr lang="en-US" sz="2100" i="1" dirty="0" smtClean="0">
                          <a:effectLst/>
                        </a:rPr>
                        <a:t>that </a:t>
                      </a:r>
                      <a:r>
                        <a:rPr lang="en-US" sz="2100" i="1" dirty="0">
                          <a:effectLst/>
                        </a:rPr>
                        <a:t>about five people surround the machines. </a:t>
                      </a:r>
                      <a:r>
                        <a:rPr lang="en-US" sz="2100" i="1" u="sng" dirty="0" smtClean="0">
                          <a:effectLst/>
                        </a:rPr>
                        <a:t>How can you add to this idea?</a:t>
                      </a:r>
                      <a:endParaRPr lang="en-US" sz="2100" b="1" i="1" u="sng" dirty="0">
                        <a:effectLst/>
                        <a:latin typeface="Avenir Next" charset="0"/>
                        <a:ea typeface="Calibri" charset="0"/>
                        <a:cs typeface="Arial" charset="0"/>
                      </a:endParaRPr>
                    </a:p>
                  </a:txBody>
                  <a:tcPr marL="68580" marR="68580" marT="0" marB="0"/>
                </a:tc>
              </a:tr>
            </a:tbl>
          </a:graphicData>
        </a:graphic>
      </p:graphicFrame>
      <p:pic>
        <p:nvPicPr>
          <p:cNvPr id="19" name="Picture 18" descr="/Users/mstaine/Desktop/ThinkAloudIcon.png"/>
          <p:cNvPicPr/>
          <p:nvPr/>
        </p:nvPicPr>
        <p:blipFill>
          <a:blip r:embed="rId5">
            <a:extLst>
              <a:ext uri="{28A0092B-C50C-407E-A947-70E740481C1C}">
                <a14:useLocalDpi xmlns:a14="http://schemas.microsoft.com/office/drawing/2010/main" val="0"/>
              </a:ext>
            </a:extLst>
          </a:blip>
          <a:srcRect/>
          <a:stretch>
            <a:fillRect/>
          </a:stretch>
        </p:blipFill>
        <p:spPr bwMode="auto">
          <a:xfrm>
            <a:off x="4611569" y="1949908"/>
            <a:ext cx="1264852" cy="993663"/>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1055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dissolv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Effect transition="in" filter="dissolve">
                                      <p:cBhvr>
                                        <p:cTn id="17"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31" y="2177767"/>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017168236"/>
              </p:ext>
            </p:extLst>
          </p:nvPr>
        </p:nvGraphicFramePr>
        <p:xfrm>
          <a:off x="366179" y="4398477"/>
          <a:ext cx="11438272" cy="1683870"/>
        </p:xfrm>
        <a:graphic>
          <a:graphicData uri="http://schemas.openxmlformats.org/drawingml/2006/table">
            <a:tbl>
              <a:tblPr firstRow="1" firstCol="1" bandRow="1">
                <a:tableStyleId>{D7AC3CCA-C797-4891-BE02-D94E43425B78}</a:tableStyleId>
              </a:tblPr>
              <a:tblGrid>
                <a:gridCol w="897845"/>
                <a:gridCol w="10540427"/>
              </a:tblGrid>
              <a:tr h="952350">
                <a:tc>
                  <a:txBody>
                    <a:bodyPr/>
                    <a:lstStyle/>
                    <a:p>
                      <a:pPr marL="0" marR="0" algn="r">
                        <a:spcBef>
                          <a:spcPts val="0"/>
                        </a:spcBef>
                        <a:spcAft>
                          <a:spcPts val="0"/>
                        </a:spcAft>
                        <a:tabLst>
                          <a:tab pos="5130800" algn="l"/>
                        </a:tabLst>
                      </a:pPr>
                      <a:r>
                        <a:rPr lang="en-US" sz="1800" dirty="0">
                          <a:effectLst/>
                        </a:rPr>
                        <a:t>Student </a:t>
                      </a:r>
                      <a:r>
                        <a:rPr lang="en-US" sz="1800" dirty="0" smtClean="0">
                          <a:effectLst/>
                        </a:rPr>
                        <a:t>A:</a:t>
                      </a:r>
                      <a:endParaRPr lang="en-US" sz="1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400" b="0" i="1" dirty="0" smtClean="0">
                          <a:effectLst/>
                        </a:rPr>
                        <a:t>I notice that the woman with the black hat and the pink scarf is holding up a piece of paper and it looks like she is poking it with a stick. </a:t>
                      </a:r>
                      <a:endParaRPr lang="en-US" sz="2400" b="0" i="1" dirty="0">
                        <a:effectLst/>
                        <a:latin typeface="Avenir Next" charset="0"/>
                        <a:ea typeface="Calibri" charset="0"/>
                        <a:cs typeface="Arial" charset="0"/>
                      </a:endParaRPr>
                    </a:p>
                  </a:txBody>
                  <a:tcPr marL="68580" marR="68580" marT="0" marB="0"/>
                </a:tc>
              </a:tr>
              <a:tr h="692618">
                <a:tc>
                  <a:txBody>
                    <a:bodyPr/>
                    <a:lstStyle/>
                    <a:p>
                      <a:pPr marL="0" marR="0" algn="r">
                        <a:spcBef>
                          <a:spcPts val="0"/>
                        </a:spcBef>
                        <a:spcAft>
                          <a:spcPts val="0"/>
                        </a:spcAft>
                        <a:tabLst>
                          <a:tab pos="5130800" algn="l"/>
                        </a:tabLst>
                      </a:pPr>
                      <a:r>
                        <a:rPr lang="en-US" sz="1800" dirty="0">
                          <a:effectLst/>
                        </a:rPr>
                        <a:t>Student </a:t>
                      </a:r>
                      <a:r>
                        <a:rPr lang="en-US" sz="1800" dirty="0" smtClean="0">
                          <a:effectLst/>
                        </a:rPr>
                        <a:t>B:</a:t>
                      </a:r>
                      <a:endParaRPr lang="en-US" sz="1800" dirty="0">
                        <a:effectLst/>
                        <a:latin typeface="Avenir Next" charset="0"/>
                        <a:ea typeface="Calibri" charset="0"/>
                        <a:cs typeface="Arial" charset="0"/>
                      </a:endParaRPr>
                    </a:p>
                  </a:txBody>
                  <a:tcPr marL="68580" marR="68580" marT="0" marB="0"/>
                </a:tc>
                <a:tc>
                  <a:txBody>
                    <a:bodyPr/>
                    <a:lstStyle/>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3408391" y="2318188"/>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4" name="TextBox 3"/>
          <p:cNvSpPr txBox="1"/>
          <p:nvPr/>
        </p:nvSpPr>
        <p:spPr>
          <a:xfrm>
            <a:off x="1435275" y="5240412"/>
            <a:ext cx="9550400" cy="923330"/>
          </a:xfrm>
          <a:prstGeom prst="rect">
            <a:avLst/>
          </a:prstGeom>
          <a:noFill/>
        </p:spPr>
        <p:txBody>
          <a:bodyPr wrap="square" rtlCol="0">
            <a:spAutoFit/>
          </a:bodyPr>
          <a:lstStyle/>
          <a:p>
            <a:r>
              <a:rPr lang="en-US" sz="2400" b="1" i="1" dirty="0">
                <a:solidFill>
                  <a:srgbClr val="FF0000"/>
                </a:solidFill>
              </a:rPr>
              <a:t>How can you </a:t>
            </a:r>
            <a:r>
              <a:rPr lang="en-US" sz="2400" b="1" i="1" dirty="0" smtClean="0">
                <a:solidFill>
                  <a:srgbClr val="FF0000"/>
                </a:solidFill>
              </a:rPr>
              <a:t>prompt your partner for more information?</a:t>
            </a:r>
            <a:r>
              <a:rPr lang="en-US" sz="2400" b="1" dirty="0" smtClean="0">
                <a:solidFill>
                  <a:srgbClr val="FF0000"/>
                </a:solidFill>
              </a:rPr>
              <a:t> </a:t>
            </a:r>
            <a:r>
              <a:rPr lang="en-US" sz="2400" b="1" i="1" dirty="0">
                <a:solidFill>
                  <a:srgbClr val="FF0000"/>
                </a:solidFill>
              </a:rPr>
              <a:t>How would you respond to Student A?</a:t>
            </a:r>
            <a:endParaRPr lang="en-US" sz="2400" b="1" dirty="0">
              <a:solidFill>
                <a:srgbClr val="FF0000"/>
              </a:solidFill>
            </a:endParaRPr>
          </a:p>
          <a:p>
            <a:pPr>
              <a:tabLst>
                <a:tab pos="5130800" algn="l"/>
              </a:tabLst>
            </a:pPr>
            <a:endParaRPr lang="en-US" sz="600" dirty="0">
              <a:latin typeface="Avenir Next" charset="0"/>
              <a:ea typeface="Calibri" charset="0"/>
              <a:cs typeface="Arial"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179" y="342613"/>
            <a:ext cx="5584297" cy="129960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6" name="Picture 15"/>
          <p:cNvPicPr/>
          <p:nvPr/>
        </p:nvPicPr>
        <p:blipFill>
          <a:blip r:embed="rId6">
            <a:extLst>
              <a:ext uri="{28A0092B-C50C-407E-A947-70E740481C1C}">
                <a14:useLocalDpi xmlns:a14="http://schemas.microsoft.com/office/drawing/2010/main" val="0"/>
              </a:ext>
            </a:extLst>
          </a:blip>
          <a:srcRect/>
          <a:stretch>
            <a:fillRect/>
          </a:stretch>
        </p:blipFill>
        <p:spPr bwMode="auto">
          <a:xfrm>
            <a:off x="6481482" y="342614"/>
            <a:ext cx="5208473" cy="3741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1540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31" y="2177767"/>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328222722"/>
              </p:ext>
            </p:extLst>
          </p:nvPr>
        </p:nvGraphicFramePr>
        <p:xfrm>
          <a:off x="366179" y="4360804"/>
          <a:ext cx="11438272" cy="1950720"/>
        </p:xfrm>
        <a:graphic>
          <a:graphicData uri="http://schemas.openxmlformats.org/drawingml/2006/table">
            <a:tbl>
              <a:tblPr firstRow="1" firstCol="1" bandRow="1">
                <a:tableStyleId>{D7AC3CCA-C797-4891-BE02-D94E43425B78}</a:tableStyleId>
              </a:tblPr>
              <a:tblGrid>
                <a:gridCol w="1179988"/>
                <a:gridCol w="10258284"/>
              </a:tblGrid>
              <a:tr h="1093318">
                <a:tc>
                  <a:txBody>
                    <a:bodyPr/>
                    <a:lstStyle/>
                    <a:p>
                      <a:pPr marL="0" marR="0" algn="r">
                        <a:spcBef>
                          <a:spcPts val="0"/>
                        </a:spcBef>
                        <a:spcAft>
                          <a:spcPts val="0"/>
                        </a:spcAft>
                        <a:tabLst>
                          <a:tab pos="5130800" algn="l"/>
                        </a:tabLst>
                      </a:pPr>
                      <a:r>
                        <a:rPr lang="en-US" sz="1800" dirty="0">
                          <a:effectLst/>
                        </a:rPr>
                        <a:t>Student </a:t>
                      </a:r>
                      <a:r>
                        <a:rPr lang="en-US" sz="1800" dirty="0" smtClean="0">
                          <a:effectLst/>
                        </a:rPr>
                        <a:t>A:</a:t>
                      </a:r>
                      <a:endParaRPr lang="en-US" sz="1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000" b="0" i="1" dirty="0" smtClean="0">
                          <a:effectLst/>
                        </a:rPr>
                        <a:t>I notice that the man with the white headband and shirt is holding out his white basket made of cloth as he steps up into the dump truck. One person with a black hat is standing with a basket on his back in the back of the dump truck bed and the person with the yellow hat is putting something in a basket.</a:t>
                      </a:r>
                      <a:endParaRPr lang="en-US" sz="2000" b="0" i="1" dirty="0">
                        <a:effectLst/>
                        <a:latin typeface="Avenir Next" charset="0"/>
                        <a:ea typeface="Calibri" charset="0"/>
                        <a:cs typeface="Arial" charset="0"/>
                      </a:endParaRPr>
                    </a:p>
                  </a:txBody>
                  <a:tcPr marL="68580" marR="68580" marT="0" marB="0"/>
                </a:tc>
              </a:tr>
              <a:tr h="655991">
                <a:tc>
                  <a:txBody>
                    <a:bodyPr/>
                    <a:lstStyle/>
                    <a:p>
                      <a:pPr marL="0" marR="0" algn="r">
                        <a:spcBef>
                          <a:spcPts val="0"/>
                        </a:spcBef>
                        <a:spcAft>
                          <a:spcPts val="0"/>
                        </a:spcAft>
                        <a:tabLst>
                          <a:tab pos="5130800" algn="l"/>
                        </a:tabLst>
                      </a:pPr>
                      <a:r>
                        <a:rPr lang="en-US" sz="1800" dirty="0">
                          <a:effectLst/>
                        </a:rPr>
                        <a:t>Student </a:t>
                      </a:r>
                      <a:r>
                        <a:rPr lang="en-US" sz="1800" dirty="0" smtClean="0">
                          <a:effectLst/>
                        </a:rPr>
                        <a:t>B:</a:t>
                      </a:r>
                      <a:endParaRPr lang="en-US" sz="1800" dirty="0">
                        <a:effectLst/>
                        <a:latin typeface="Avenir Next" charset="0"/>
                        <a:ea typeface="Calibri" charset="0"/>
                        <a:cs typeface="Arial" charset="0"/>
                      </a:endParaRPr>
                    </a:p>
                  </a:txBody>
                  <a:tcPr marL="68580" marR="68580" marT="0" marB="0"/>
                </a:tc>
                <a:tc>
                  <a:txBody>
                    <a:bodyPr/>
                    <a:lstStyle/>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3408391" y="2318188"/>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4" name="TextBox 3"/>
          <p:cNvSpPr txBox="1"/>
          <p:nvPr/>
        </p:nvSpPr>
        <p:spPr>
          <a:xfrm>
            <a:off x="1676177" y="5556297"/>
            <a:ext cx="9882094" cy="861774"/>
          </a:xfrm>
          <a:prstGeom prst="rect">
            <a:avLst/>
          </a:prstGeom>
          <a:noFill/>
        </p:spPr>
        <p:txBody>
          <a:bodyPr wrap="square" rtlCol="0">
            <a:spAutoFit/>
          </a:bodyPr>
          <a:lstStyle/>
          <a:p>
            <a:r>
              <a:rPr lang="en-US" sz="2200" b="1" i="1" dirty="0">
                <a:solidFill>
                  <a:srgbClr val="FF0000"/>
                </a:solidFill>
              </a:rPr>
              <a:t>How can you </a:t>
            </a:r>
            <a:r>
              <a:rPr lang="en-US" sz="2200" b="1" i="1" dirty="0" smtClean="0">
                <a:solidFill>
                  <a:srgbClr val="FF0000"/>
                </a:solidFill>
              </a:rPr>
              <a:t>prompt your partner for more information?</a:t>
            </a:r>
            <a:r>
              <a:rPr lang="en-US" sz="2200" b="1" dirty="0" smtClean="0">
                <a:solidFill>
                  <a:srgbClr val="FF0000"/>
                </a:solidFill>
              </a:rPr>
              <a:t> </a:t>
            </a:r>
            <a:r>
              <a:rPr lang="en-US" sz="2200" b="1" i="1" dirty="0">
                <a:solidFill>
                  <a:srgbClr val="FF0000"/>
                </a:solidFill>
              </a:rPr>
              <a:t>How would you respond to Student A?</a:t>
            </a:r>
            <a:endParaRPr lang="en-US" sz="2200" b="1" dirty="0">
              <a:solidFill>
                <a:srgbClr val="FF0000"/>
              </a:solidFill>
            </a:endParaRPr>
          </a:p>
          <a:p>
            <a:pPr>
              <a:tabLst>
                <a:tab pos="5130800" algn="l"/>
              </a:tabLst>
            </a:pPr>
            <a:endParaRPr lang="en-US" sz="600" dirty="0">
              <a:latin typeface="Avenir Next" charset="0"/>
              <a:ea typeface="Calibri" charset="0"/>
              <a:cs typeface="Arial"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179" y="342613"/>
            <a:ext cx="5584297" cy="129960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6" name="Picture 15"/>
          <p:cNvPicPr/>
          <p:nvPr/>
        </p:nvPicPr>
        <p:blipFill>
          <a:blip r:embed="rId6">
            <a:extLst>
              <a:ext uri="{28A0092B-C50C-407E-A947-70E740481C1C}">
                <a14:useLocalDpi xmlns:a14="http://schemas.microsoft.com/office/drawing/2010/main" val="0"/>
              </a:ext>
            </a:extLst>
          </a:blip>
          <a:srcRect/>
          <a:stretch>
            <a:fillRect/>
          </a:stretch>
        </p:blipFill>
        <p:spPr bwMode="auto">
          <a:xfrm>
            <a:off x="6400800" y="342614"/>
            <a:ext cx="5289155" cy="37829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6385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8407" y="347934"/>
            <a:ext cx="7208371" cy="898340"/>
          </a:xfrm>
        </p:spPr>
        <p:txBody>
          <a:bodyPr>
            <a:normAutofit/>
          </a:bodyPr>
          <a:lstStyle/>
          <a:p>
            <a:r>
              <a:rPr lang="en-US" b="1" dirty="0"/>
              <a:t>Stand Up, Hand Up, Pair </a:t>
            </a:r>
            <a:r>
              <a:rPr lang="en-US" b="1" dirty="0" smtClean="0"/>
              <a:t>Up</a:t>
            </a:r>
            <a:endParaRPr lang="en-US" dirty="0"/>
          </a:p>
        </p:txBody>
      </p:sp>
      <p:sp>
        <p:nvSpPr>
          <p:cNvPr id="13" name="Content Placeholder 12"/>
          <p:cNvSpPr>
            <a:spLocks noGrp="1"/>
          </p:cNvSpPr>
          <p:nvPr>
            <p:ph sz="half" idx="4294967295"/>
          </p:nvPr>
        </p:nvSpPr>
        <p:spPr>
          <a:xfrm>
            <a:off x="449438" y="2379433"/>
            <a:ext cx="5305904" cy="3258523"/>
          </a:xfrm>
        </p:spPr>
        <p:txBody>
          <a:bodyPr>
            <a:normAutofit lnSpcReduction="10000"/>
          </a:bodyPr>
          <a:lstStyle/>
          <a:p>
            <a:pPr marL="514350" indent="-514350">
              <a:buFont typeface="+mj-lt"/>
              <a:buAutoNum type="arabicPeriod"/>
            </a:pPr>
            <a:r>
              <a:rPr lang="en-US" sz="3200" b="1" dirty="0"/>
              <a:t>Stand </a:t>
            </a:r>
            <a:r>
              <a:rPr lang="en-US" sz="3200" b="1" dirty="0" smtClean="0"/>
              <a:t>Up </a:t>
            </a:r>
            <a:r>
              <a:rPr lang="mr-IN" sz="3200" b="1" dirty="0" smtClean="0"/>
              <a:t>–</a:t>
            </a:r>
            <a:r>
              <a:rPr lang="en-US" sz="3200" b="1" dirty="0" smtClean="0"/>
              <a:t> </a:t>
            </a:r>
            <a:r>
              <a:rPr lang="en-US" sz="3200" dirty="0" smtClean="0"/>
              <a:t>Look </a:t>
            </a:r>
            <a:r>
              <a:rPr lang="en-US" sz="3200" dirty="0"/>
              <a:t>for a </a:t>
            </a:r>
            <a:r>
              <a:rPr lang="en-US" sz="3200" dirty="0" smtClean="0"/>
              <a:t>partner </a:t>
            </a:r>
          </a:p>
          <a:p>
            <a:pPr marL="514350" indent="-514350">
              <a:buFont typeface="+mj-lt"/>
              <a:buAutoNum type="arabicPeriod"/>
            </a:pPr>
            <a:r>
              <a:rPr lang="en-US" sz="3200" b="1" dirty="0"/>
              <a:t>Hand </a:t>
            </a:r>
            <a:r>
              <a:rPr lang="en-US" sz="3200" b="1" dirty="0" smtClean="0"/>
              <a:t>Up </a:t>
            </a:r>
            <a:r>
              <a:rPr lang="mr-IN" sz="3200" b="1" dirty="0" smtClean="0"/>
              <a:t>–</a:t>
            </a:r>
            <a:r>
              <a:rPr lang="en-US" sz="3200" b="1" dirty="0" smtClean="0"/>
              <a:t> </a:t>
            </a:r>
            <a:r>
              <a:rPr lang="en-US" sz="3200" dirty="0" smtClean="0"/>
              <a:t>Raise </a:t>
            </a:r>
            <a:r>
              <a:rPr lang="en-US" sz="3200" dirty="0"/>
              <a:t>one hand in the </a:t>
            </a:r>
            <a:r>
              <a:rPr lang="en-US" sz="3200" dirty="0" smtClean="0"/>
              <a:t>air and walk </a:t>
            </a:r>
            <a:r>
              <a:rPr lang="en-US" sz="3200" dirty="0"/>
              <a:t>across the room to find a </a:t>
            </a:r>
            <a:r>
              <a:rPr lang="en-US" sz="3200" dirty="0" smtClean="0"/>
              <a:t>partner</a:t>
            </a:r>
          </a:p>
          <a:p>
            <a:pPr marL="514350" indent="-514350">
              <a:buFont typeface="+mj-lt"/>
              <a:buAutoNum type="arabicPeriod"/>
            </a:pPr>
            <a:r>
              <a:rPr lang="en-US" sz="3200" b="1" dirty="0" smtClean="0"/>
              <a:t>Pair Up </a:t>
            </a:r>
            <a:r>
              <a:rPr lang="mr-IN" sz="3200" b="1" dirty="0" smtClean="0"/>
              <a:t>–</a:t>
            </a:r>
            <a:r>
              <a:rPr lang="en-US" sz="3200" b="1" dirty="0" smtClean="0"/>
              <a:t> </a:t>
            </a:r>
            <a:r>
              <a:rPr lang="en-US" sz="3200" dirty="0" smtClean="0"/>
              <a:t>Connect </a:t>
            </a:r>
            <a:r>
              <a:rPr lang="en-US" sz="3200" dirty="0"/>
              <a:t>your hand with your </a:t>
            </a:r>
            <a:r>
              <a:rPr lang="en-US" sz="3200" dirty="0" smtClean="0"/>
              <a:t>partner</a:t>
            </a: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STAND UP, HAND UP, PAIR UP STRATEGY</a:t>
            </a:r>
            <a:endParaRPr lang="en-US" sz="24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729" y="1760726"/>
            <a:ext cx="6007847" cy="4495938"/>
          </a:xfrm>
          <a:prstGeom prst="rect">
            <a:avLst/>
          </a:prstGeom>
        </p:spPr>
      </p:pic>
    </p:spTree>
    <p:extLst>
      <p:ext uri="{BB962C8B-B14F-4D97-AF65-F5344CB8AC3E}">
        <p14:creationId xmlns:p14="http://schemas.microsoft.com/office/powerpoint/2010/main" val="156855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prompting </a:t>
            </a:r>
            <a:r>
              <a:rPr lang="en-US" sz="2600" dirty="0" smtClean="0"/>
              <a:t>your partner.</a:t>
            </a: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11" name="Picture 10" descr="../../../../../Desktop/Workers_IMG_1020_ed2.jpg"/>
          <p:cNvPicPr/>
          <p:nvPr/>
        </p:nvPicPr>
        <p:blipFill>
          <a:blip r:embed="rId4">
            <a:extLst>
              <a:ext uri="{28A0092B-C50C-407E-A947-70E740481C1C}">
                <a14:useLocalDpi xmlns:a14="http://schemas.microsoft.com/office/drawing/2010/main" val="0"/>
              </a:ext>
            </a:extLst>
          </a:blip>
          <a:srcRect/>
          <a:stretch>
            <a:fillRect/>
          </a:stretch>
        </p:blipFill>
        <p:spPr bwMode="auto">
          <a:xfrm>
            <a:off x="3675529" y="0"/>
            <a:ext cx="8516471"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39305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2142360" cy="461665"/>
          </a:xfrm>
          <a:prstGeom prst="rect">
            <a:avLst/>
          </a:prstGeom>
          <a:noFill/>
        </p:spPr>
        <p:txBody>
          <a:bodyPr wrap="square" rtlCol="0">
            <a:spAutoFit/>
          </a:bodyPr>
          <a:lstStyle/>
          <a:p>
            <a:r>
              <a:rPr lang="en-US" sz="2400" b="1" dirty="0">
                <a:solidFill>
                  <a:schemeClr val="bg1"/>
                </a:solidFill>
              </a:rPr>
              <a:t>CONSTRUCTIVE </a:t>
            </a:r>
            <a:r>
              <a:rPr lang="en-US" sz="2400" b="1" dirty="0" smtClean="0">
                <a:solidFill>
                  <a:schemeClr val="bg1"/>
                </a:solidFill>
              </a:rPr>
              <a:t>CONVERSATION – </a:t>
            </a:r>
            <a:r>
              <a:rPr lang="en-US" sz="2400" b="1" dirty="0">
                <a:solidFill>
                  <a:schemeClr val="bg1"/>
                </a:solidFill>
              </a:rPr>
              <a:t>TEACHER COLLECTS LANGUAGE SAMPLE        SPF 1.0</a:t>
            </a:r>
          </a:p>
        </p:txBody>
      </p:sp>
      <p:sp>
        <p:nvSpPr>
          <p:cNvPr id="8" name="Rectangle 7"/>
          <p:cNvSpPr/>
          <p:nvPr/>
        </p:nvSpPr>
        <p:spPr>
          <a:xfrm>
            <a:off x="334770" y="2172916"/>
            <a:ext cx="3374641" cy="2923877"/>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b="1" dirty="0" smtClean="0"/>
              <a:t>Prompt:</a:t>
            </a:r>
          </a:p>
          <a:p>
            <a:endParaRPr lang="en-US" sz="800" b="1" dirty="0" smtClean="0"/>
          </a:p>
          <a:p>
            <a:r>
              <a:rPr lang="en-US" sz="2800" dirty="0" smtClean="0"/>
              <a:t>What </a:t>
            </a:r>
            <a:r>
              <a:rPr lang="en-US" sz="2800" dirty="0"/>
              <a:t>do you notice in the visual text? </a:t>
            </a:r>
            <a:endParaRPr lang="en-US" sz="2800" dirty="0" smtClean="0"/>
          </a:p>
          <a:p>
            <a:endParaRPr lang="en-US" sz="800" dirty="0" smtClean="0"/>
          </a:p>
          <a:p>
            <a:r>
              <a:rPr lang="en-US" sz="2800" b="1" dirty="0"/>
              <a:t>CLARIFY </a:t>
            </a:r>
            <a:r>
              <a:rPr lang="en-US" sz="2800" dirty="0"/>
              <a:t>by </a:t>
            </a:r>
            <a:r>
              <a:rPr lang="en-US" sz="2800" b="1" dirty="0" smtClean="0"/>
              <a:t>prompting </a:t>
            </a:r>
            <a:r>
              <a:rPr lang="en-US" sz="2800" dirty="0" smtClean="0"/>
              <a:t>your partner.</a:t>
            </a:r>
            <a:endParaRPr lang="en-US" sz="28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03" y="384597"/>
            <a:ext cx="1322875" cy="1477806"/>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882956" y="428535"/>
            <a:ext cx="1916102" cy="1323439"/>
          </a:xfrm>
          <a:prstGeom prst="rect">
            <a:avLst/>
          </a:prstGeom>
          <a:noFill/>
        </p:spPr>
        <p:txBody>
          <a:bodyPr wrap="none" rtlCol="0">
            <a:spAutoFit/>
          </a:bodyPr>
          <a:lstStyle/>
          <a:p>
            <a:r>
              <a:rPr lang="en-US" sz="4000" b="1" dirty="0" smtClean="0">
                <a:latin typeface="+mj-lt"/>
              </a:rPr>
              <a:t>Student </a:t>
            </a:r>
          </a:p>
          <a:p>
            <a:r>
              <a:rPr lang="en-US" sz="4000" b="1" dirty="0" smtClean="0">
                <a:latin typeface="+mj-lt"/>
              </a:rPr>
              <a:t>Practice</a:t>
            </a:r>
            <a:endParaRPr lang="en-US" sz="4000" b="1" dirty="0">
              <a:latin typeface="+mj-l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4145" y="6350000"/>
            <a:ext cx="508000" cy="508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70" y="5344039"/>
            <a:ext cx="3374641" cy="76415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4" name="Picture 13" descr="../../../../../Desktop/Workers_IMG_1020_ed2.jpg"/>
          <p:cNvPicPr/>
          <p:nvPr/>
        </p:nvPicPr>
        <p:blipFill>
          <a:blip r:embed="rId6">
            <a:extLst>
              <a:ext uri="{28A0092B-C50C-407E-A947-70E740481C1C}">
                <a14:useLocalDpi xmlns:a14="http://schemas.microsoft.com/office/drawing/2010/main" val="0"/>
              </a:ext>
            </a:extLst>
          </a:blip>
          <a:srcRect/>
          <a:stretch>
            <a:fillRect/>
          </a:stretch>
        </p:blipFill>
        <p:spPr bwMode="auto">
          <a:xfrm>
            <a:off x="4222376" y="1"/>
            <a:ext cx="7969624" cy="635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33318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1891" y="142667"/>
            <a:ext cx="7015616" cy="1261884"/>
          </a:xfrm>
          <a:prstGeom prst="rect">
            <a:avLst/>
          </a:prstGeom>
          <a:noFill/>
        </p:spPr>
        <p:txBody>
          <a:bodyPr wrap="square" rtlCol="0">
            <a:spAutoFit/>
          </a:bodyPr>
          <a:lstStyle/>
          <a:p>
            <a:r>
              <a:rPr lang="en-US" sz="3800" b="1" dirty="0" smtClean="0">
                <a:latin typeface="+mj-lt"/>
              </a:rPr>
              <a:t>CONSTRUCTIVE CONVERSATION </a:t>
            </a:r>
          </a:p>
          <a:p>
            <a:r>
              <a:rPr lang="en-US" sz="3800" b="1" dirty="0" smtClean="0">
                <a:latin typeface="+mj-lt"/>
              </a:rPr>
              <a:t>FISHBOWL MODEL</a:t>
            </a:r>
            <a:endParaRPr lang="en-US" sz="38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sp>
        <p:nvSpPr>
          <p:cNvPr id="13" name="TextBox 12"/>
          <p:cNvSpPr txBox="1"/>
          <p:nvPr/>
        </p:nvSpPr>
        <p:spPr>
          <a:xfrm>
            <a:off x="337324" y="1624332"/>
            <a:ext cx="6511711" cy="100730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r>
              <a:rPr lang="en-US" sz="2400" b="1" dirty="0" smtClean="0"/>
              <a:t>PROPMT: </a:t>
            </a:r>
            <a:r>
              <a:rPr lang="en-US" sz="2400" dirty="0" smtClean="0">
                <a:solidFill>
                  <a:schemeClr val="tx1"/>
                </a:solidFill>
              </a:rPr>
              <a:t>What do you notice in the visual text? CLARIFY by prompting your partner.</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24" y="182083"/>
            <a:ext cx="1029671" cy="115026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
          <p:cNvSpPr>
            <a:spLocks noChangeArrowheads="1"/>
          </p:cNvSpPr>
          <p:nvPr/>
        </p:nvSpPr>
        <p:spPr bwMode="auto">
          <a:xfrm>
            <a:off x="1581892" y="4156064"/>
            <a:ext cx="5267144"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600" b="0" i="1" u="none" strike="noStrike" cap="none" normalizeH="0" baseline="0" dirty="0">
                <a:ln>
                  <a:noFill/>
                </a:ln>
                <a:solidFill>
                  <a:schemeClr val="tx1"/>
                </a:solidFill>
                <a:effectLst/>
              </a:rPr>
              <a:t>How </a:t>
            </a:r>
            <a:r>
              <a:rPr kumimoji="0" lang="en-US" altLang="en-US" sz="2600" b="0" i="1" u="none" strike="noStrike" cap="none" normalizeH="0" baseline="0" dirty="0" smtClean="0">
                <a:ln>
                  <a:noFill/>
                </a:ln>
                <a:solidFill>
                  <a:schemeClr val="tx1"/>
                </a:solidFill>
                <a:effectLst/>
              </a:rPr>
              <a:t>did they </a:t>
            </a:r>
            <a:r>
              <a:rPr kumimoji="0" lang="en-US" altLang="en-US" sz="2600" b="1" i="1" u="none" strike="noStrike" cap="none" normalizeH="0" baseline="0" dirty="0" smtClean="0">
                <a:ln>
                  <a:noFill/>
                </a:ln>
                <a:solidFill>
                  <a:schemeClr val="tx1"/>
                </a:solidFill>
                <a:effectLst/>
              </a:rPr>
              <a:t>CLARIFY</a:t>
            </a:r>
            <a:r>
              <a:rPr kumimoji="0" lang="en-US" altLang="en-US" sz="2600" b="0" i="1" u="none" strike="noStrike" cap="none" normalizeH="0" baseline="0" dirty="0" smtClean="0">
                <a:ln>
                  <a:noFill/>
                </a:ln>
                <a:solidFill>
                  <a:schemeClr val="tx1"/>
                </a:solidFill>
                <a:effectLst/>
              </a:rPr>
              <a:t> by </a:t>
            </a:r>
            <a:r>
              <a:rPr kumimoji="0" lang="en-US" altLang="en-US" sz="2600" b="1" i="1" u="none" strike="noStrike" cap="none" normalizeH="0" baseline="0" dirty="0" smtClean="0">
                <a:ln>
                  <a:noFill/>
                </a:ln>
                <a:solidFill>
                  <a:schemeClr val="tx1"/>
                </a:solidFill>
                <a:effectLst/>
              </a:rPr>
              <a:t>prompting </a:t>
            </a:r>
            <a:r>
              <a:rPr kumimoji="0" lang="en-US" altLang="en-US" sz="2600" i="1" u="none" strike="noStrike" cap="none" normalizeH="0" baseline="0" dirty="0" smtClean="0">
                <a:ln>
                  <a:noFill/>
                </a:ln>
                <a:solidFill>
                  <a:schemeClr val="tx1"/>
                </a:solidFill>
                <a:effectLst/>
              </a:rPr>
              <a:t>their</a:t>
            </a:r>
            <a:r>
              <a:rPr kumimoji="0" lang="en-US" altLang="en-US" sz="2600" i="1" u="none" strike="noStrike" cap="none" normalizeH="0" dirty="0" smtClean="0">
                <a:ln>
                  <a:noFill/>
                </a:ln>
                <a:solidFill>
                  <a:schemeClr val="tx1"/>
                </a:solidFill>
                <a:effectLst/>
              </a:rPr>
              <a:t> partner for more information</a:t>
            </a:r>
            <a:r>
              <a:rPr kumimoji="0" lang="en-US" altLang="en-US" sz="2600" b="0" i="1" u="none" strike="noStrike" cap="none" normalizeH="0" baseline="0" dirty="0" smtClean="0">
                <a:ln>
                  <a:noFill/>
                </a:ln>
                <a:solidFill>
                  <a:schemeClr val="tx1"/>
                </a:solidFill>
                <a:effectLst/>
              </a:rPr>
              <a:t>?</a:t>
            </a:r>
            <a:endParaRPr kumimoji="0" lang="en-US" altLang="en-US" sz="26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1400" b="0" i="0" u="none" strike="noStrike" cap="none" normalizeH="0" baseline="0" dirty="0" smtClean="0">
              <a:ln>
                <a:noFill/>
              </a:ln>
              <a:solidFill>
                <a:schemeClr val="tx1"/>
              </a:solidFill>
              <a:effectLst/>
            </a:endParaRPr>
          </a:p>
          <a:p>
            <a:pPr marL="342900" indent="-342900" eaLnBrk="0" fontAlgn="base" hangingPunct="0">
              <a:spcBef>
                <a:spcPct val="0"/>
              </a:spcBef>
              <a:spcAft>
                <a:spcPct val="0"/>
              </a:spcAft>
              <a:buFont typeface="Wingdings" charset="2"/>
              <a:buChar char="ü"/>
            </a:pPr>
            <a:r>
              <a:rPr lang="en-US" altLang="en-US" sz="2600" i="1" dirty="0" smtClean="0"/>
              <a:t>What language did they use?</a:t>
            </a:r>
            <a:endParaRPr lang="en-US" altLang="en-US" sz="2600" dirty="0"/>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80" y="2843241"/>
            <a:ext cx="1190757" cy="1301281"/>
          </a:xfrm>
          <a:prstGeom prst="rect">
            <a:avLst/>
          </a:prstGeom>
        </p:spPr>
      </p:pic>
      <p:sp>
        <p:nvSpPr>
          <p:cNvPr id="21" name="Rectangle 20"/>
          <p:cNvSpPr/>
          <p:nvPr/>
        </p:nvSpPr>
        <p:spPr>
          <a:xfrm>
            <a:off x="1581892" y="2958413"/>
            <a:ext cx="5267144" cy="1070935"/>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63137" y="6396334"/>
            <a:ext cx="417347" cy="40787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13695" y="6339830"/>
            <a:ext cx="449441" cy="500242"/>
          </a:xfrm>
          <a:prstGeom prst="rect">
            <a:avLst/>
          </a:prstGeom>
          <a:noFill/>
          <a:ln>
            <a:noFill/>
          </a:ln>
        </p:spPr>
      </p:pic>
      <p:grpSp>
        <p:nvGrpSpPr>
          <p:cNvPr id="2" name="Group 1"/>
          <p:cNvGrpSpPr/>
          <p:nvPr/>
        </p:nvGrpSpPr>
        <p:grpSpPr>
          <a:xfrm>
            <a:off x="9580484" y="205429"/>
            <a:ext cx="2355293" cy="1140028"/>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0753" y="1635397"/>
            <a:ext cx="4595024" cy="96387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9" name="Picture 18" descr="../../../../../Desktop/Workers_IMG_1020_ed2.jpg"/>
          <p:cNvPicPr/>
          <p:nvPr/>
        </p:nvPicPr>
        <p:blipFill>
          <a:blip r:embed="rId8">
            <a:extLst>
              <a:ext uri="{28A0092B-C50C-407E-A947-70E740481C1C}">
                <a14:useLocalDpi xmlns:a14="http://schemas.microsoft.com/office/drawing/2010/main" val="0"/>
              </a:ext>
            </a:extLst>
          </a:blip>
          <a:srcRect/>
          <a:stretch>
            <a:fillRect/>
          </a:stretch>
        </p:blipFill>
        <p:spPr bwMode="auto">
          <a:xfrm>
            <a:off x="7340754" y="2830117"/>
            <a:ext cx="4595024" cy="3455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2118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dissolve">
                                      <p:cBhvr>
                                        <p:cTn id="15" dur="500"/>
                                        <p:tgtEl>
                                          <p:spTgt spid="15">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dissolve">
                                      <p:cBhvr>
                                        <p:cTn id="18"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608564" y="1568612"/>
            <a:ext cx="9987242" cy="2891397"/>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had a Constructive Conversation with a partner based on a visual text</a:t>
            </a:r>
          </a:p>
          <a:p>
            <a:pPr lvl="2">
              <a:buFont typeface="ZapfDingbatsITC" charset="0"/>
              <a:buChar char="✔︎"/>
            </a:pPr>
            <a:r>
              <a:rPr lang="en-US" sz="2400" dirty="0" smtClean="0">
                <a:latin typeface="Calibri" charset="0"/>
                <a:ea typeface="Calibri" charset="0"/>
                <a:cs typeface="Calibri" charset="0"/>
              </a:rPr>
              <a:t>practiced clarifying by prompting</a:t>
            </a:r>
          </a:p>
          <a:p>
            <a:pPr lvl="2">
              <a:buFont typeface="ZapfDingbatsITC" charset="0"/>
              <a:buChar char="✔︎"/>
            </a:pPr>
            <a:r>
              <a:rPr lang="en-US" sz="2400" dirty="0" smtClean="0">
                <a:latin typeface="Calibri" charset="0"/>
                <a:ea typeface="Calibri" charset="0"/>
                <a:cs typeface="Calibri" charset="0"/>
              </a:rPr>
              <a:t>learned to CLARIFY by prompting a partner</a:t>
            </a:r>
            <a:endParaRPr lang="en-US" sz="800"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a:t>
            </a:r>
            <a:r>
              <a:rPr lang="en-US" sz="2400" i="1" dirty="0"/>
              <a:t>did we meet </a:t>
            </a:r>
            <a:r>
              <a:rPr lang="en-US" sz="2400" i="1" dirty="0" smtClean="0"/>
              <a:t>our objectives in this lesson? </a:t>
            </a:r>
            <a:endParaRPr lang="en-US" sz="2400" dirty="0"/>
          </a:p>
          <a:p>
            <a:pPr lvl="2"/>
            <a:r>
              <a:rPr lang="en-US" sz="2400" i="1" dirty="0" smtClean="0"/>
              <a:t>What is prompting? How did we prompt?</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64" y="5109741"/>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098405" y="4394038"/>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639635" y="4615702"/>
            <a:ext cx="9142435"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1257300" lvl="2" indent="-342900">
              <a:buFont typeface="Arial" charset="0"/>
              <a:buChar char="•"/>
            </a:pPr>
            <a:r>
              <a:rPr lang="en-US" sz="2400" i="1" dirty="0"/>
              <a:t>Identify one </a:t>
            </a:r>
            <a:r>
              <a:rPr lang="en-US" sz="2400" i="1" dirty="0" smtClean="0"/>
              <a:t>thing you did to meet today’s objective and one thing you want to improve.</a:t>
            </a:r>
            <a:endParaRPr lang="en-US" sz="2400" i="1" dirty="0"/>
          </a:p>
          <a:p>
            <a:pPr marL="1257300" lvl="2"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87485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dissolve">
                                      <p:cBhvr>
                                        <p:cTn id="39" dur="500"/>
                                        <p:tgtEl>
                                          <p:spTgt spid="10">
                                            <p:txEl>
                                              <p:pRg st="0" end="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dissolve">
                                      <p:cBhvr>
                                        <p:cTn id="47" dur="500"/>
                                        <p:tgtEl>
                                          <p:spTgt spid="10">
                                            <p:txEl>
                                              <p:pRg st="1" end="1"/>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10">
                                            <p:txEl>
                                              <p:pRg st="2" end="2"/>
                                            </p:txEl>
                                          </p:spTgt>
                                        </p:tgtEl>
                                        <p:attrNameLst>
                                          <p:attrName>style.visibility</p:attrName>
                                        </p:attrNameLst>
                                      </p:cBhvr>
                                      <p:to>
                                        <p:strVal val="visible"/>
                                      </p:to>
                                    </p:set>
                                    <p:animEffect transition="in" filter="dissolve">
                                      <p:cBhvr>
                                        <p:cTn id="5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5</a:t>
            </a:r>
          </a:p>
        </p:txBody>
      </p:sp>
      <p:sp>
        <p:nvSpPr>
          <p:cNvPr id="3" name="Content Placeholder 2"/>
          <p:cNvSpPr>
            <a:spLocks noGrp="1"/>
          </p:cNvSpPr>
          <p:nvPr>
            <p:ph type="body" idx="1"/>
          </p:nvPr>
        </p:nvSpPr>
        <p:spPr>
          <a:xfrm>
            <a:off x="1097280" y="4453127"/>
            <a:ext cx="10058400" cy="1628695"/>
          </a:xfrm>
        </p:spPr>
        <p:txBody>
          <a:bodyPr>
            <a:normAutofit fontScale="85000" lnSpcReduction="20000"/>
          </a:bodyPr>
          <a:lstStyle/>
          <a:p>
            <a:pPr algn="ctr"/>
            <a:r>
              <a:rPr lang="en-US" sz="8000" b="1" dirty="0" smtClean="0">
                <a:solidFill>
                  <a:schemeClr val="accent1"/>
                </a:solidFill>
              </a:rPr>
              <a:t>CREATE &amp; CLARIFY WITH VISUAL TEXT</a:t>
            </a:r>
            <a:endParaRPr lang="en-US" sz="8000" b="1" dirty="0">
              <a:solidFill>
                <a:schemeClr val="accent1"/>
              </a:solidFill>
            </a:endParaRPr>
          </a:p>
          <a:p>
            <a:pPr algn="ctr"/>
            <a:endParaRPr lang="en-US" sz="8000" b="1" dirty="0" smtClean="0">
              <a:solidFill>
                <a:schemeClr val="accent2">
                  <a:lumMod val="60000"/>
                  <a:lumOff val="40000"/>
                </a:schemeClr>
              </a:solidFill>
            </a:endParaRPr>
          </a:p>
        </p:txBody>
      </p:sp>
      <p:pic>
        <p:nvPicPr>
          <p:cNvPr id="4" name="Picture 3"/>
          <p:cNvPicPr>
            <a:picLocks noChangeAspect="1"/>
          </p:cNvPicPr>
          <p:nvPr/>
        </p:nvPicPr>
        <p:blipFill>
          <a:blip r:embed="rId2"/>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5445923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686" y="0"/>
            <a:ext cx="7542314" cy="6284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 CONVERSATION NORMS</a:t>
            </a:r>
            <a:endParaRPr lang="en-US" sz="2400" dirty="0">
              <a:solidFill>
                <a:schemeClr val="bg1"/>
              </a:solidFill>
            </a:endParaRPr>
          </a:p>
        </p:txBody>
      </p:sp>
      <p:sp>
        <p:nvSpPr>
          <p:cNvPr id="9" name="Content Placeholder 2"/>
          <p:cNvSpPr txBox="1">
            <a:spLocks/>
          </p:cNvSpPr>
          <p:nvPr/>
        </p:nvSpPr>
        <p:spPr>
          <a:xfrm>
            <a:off x="391844" y="2122516"/>
            <a:ext cx="3766503" cy="3431516"/>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2"/>
            </a:pPr>
            <a:r>
              <a:rPr lang="en-US" sz="2800" b="1" dirty="0" smtClean="0">
                <a:solidFill>
                  <a:schemeClr val="tx1"/>
                </a:solidFill>
                <a:latin typeface="Calibri" charset="0"/>
                <a:ea typeface="Calibri" charset="0"/>
                <a:cs typeface="Calibri" charset="0"/>
              </a:rPr>
              <a:t>Write one idea in each box on the left under the heading “My 3 Ideas.” </a:t>
            </a:r>
          </a:p>
          <a:p>
            <a:pPr marL="457200" indent="-457200">
              <a:buFont typeface="+mj-lt"/>
              <a:buAutoNum type="arabicPeriod" startAt="2"/>
            </a:pPr>
            <a:r>
              <a:rPr lang="en-US" sz="2800" b="1" dirty="0" smtClean="0">
                <a:solidFill>
                  <a:schemeClr val="tx1"/>
                </a:solidFill>
                <a:latin typeface="Calibri" charset="0"/>
                <a:ea typeface="Calibri" charset="0"/>
                <a:cs typeface="Calibri" charset="0"/>
              </a:rPr>
              <a:t>Turn </a:t>
            </a:r>
            <a:r>
              <a:rPr lang="en-US" sz="2800" b="1" dirty="0">
                <a:solidFill>
                  <a:schemeClr val="tx1"/>
                </a:solidFill>
                <a:latin typeface="Calibri" charset="0"/>
                <a:ea typeface="Calibri" charset="0"/>
                <a:cs typeface="Calibri" charset="0"/>
              </a:rPr>
              <a:t>and face the teacher when ready to share. </a:t>
            </a:r>
          </a:p>
        </p:txBody>
      </p:sp>
      <p:sp>
        <p:nvSpPr>
          <p:cNvPr id="2" name="Rectangle 1"/>
          <p:cNvSpPr/>
          <p:nvPr/>
        </p:nvSpPr>
        <p:spPr>
          <a:xfrm>
            <a:off x="4833258" y="482234"/>
            <a:ext cx="3363686" cy="4938852"/>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551712" y="1233345"/>
            <a:ext cx="2334986" cy="830997"/>
          </a:xfrm>
          <a:prstGeom prst="rect">
            <a:avLst/>
          </a:prstGeom>
          <a:noFill/>
        </p:spPr>
        <p:txBody>
          <a:bodyPr wrap="square" rtlCol="0">
            <a:spAutoFit/>
          </a:bodyPr>
          <a:lstStyle/>
          <a:p>
            <a:r>
              <a:rPr lang="en-US" sz="1600" b="1" dirty="0" smtClean="0">
                <a:solidFill>
                  <a:srgbClr val="FF0000"/>
                </a:solidFill>
              </a:rPr>
              <a:t>the norms is that I need to use my think time to gather ideas.</a:t>
            </a:r>
            <a:endParaRPr lang="en-US" sz="1600" b="1" dirty="0">
              <a:solidFill>
                <a:srgbClr val="FF0000"/>
              </a:solidFill>
            </a:endParaRPr>
          </a:p>
        </p:txBody>
      </p:sp>
      <p:sp>
        <p:nvSpPr>
          <p:cNvPr id="16" name="TextBox 15"/>
          <p:cNvSpPr txBox="1"/>
          <p:nvPr/>
        </p:nvSpPr>
        <p:spPr>
          <a:xfrm>
            <a:off x="8871855" y="145559"/>
            <a:ext cx="1562102" cy="400110"/>
          </a:xfrm>
          <a:prstGeom prst="rect">
            <a:avLst/>
          </a:prstGeom>
          <a:noFill/>
        </p:spPr>
        <p:txBody>
          <a:bodyPr wrap="square" rtlCol="0">
            <a:spAutoFit/>
          </a:bodyPr>
          <a:lstStyle/>
          <a:p>
            <a:r>
              <a:rPr lang="en-US" sz="2000" b="1" dirty="0" smtClean="0">
                <a:solidFill>
                  <a:srgbClr val="FF0000"/>
                </a:solidFill>
              </a:rPr>
              <a:t>THE NORMS</a:t>
            </a:r>
            <a:endParaRPr lang="en-US" sz="2000" b="1" dirty="0">
              <a:solidFill>
                <a:srgbClr val="FF0000"/>
              </a:solidFill>
            </a:endParaRPr>
          </a:p>
        </p:txBody>
      </p:sp>
      <p:cxnSp>
        <p:nvCxnSpPr>
          <p:cNvPr id="17" name="Straight Arrow Connector 16"/>
          <p:cNvCxnSpPr/>
          <p:nvPr/>
        </p:nvCxnSpPr>
        <p:spPr>
          <a:xfrm flipV="1">
            <a:off x="2808390" y="2020662"/>
            <a:ext cx="1694335" cy="16869"/>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13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9" presetClass="entr" presetSubtype="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bg/>
                                          </p:spTgt>
                                        </p:tgtEl>
                                        <p:attrNameLst>
                                          <p:attrName>style.visibility</p:attrName>
                                        </p:attrNameLst>
                                      </p:cBhvr>
                                      <p:to>
                                        <p:strVal val="visible"/>
                                      </p:to>
                                    </p:set>
                                    <p:animEffect transition="in" filter="dissolve">
                                      <p:cBhvr>
                                        <p:cTn id="22" dur="500"/>
                                        <p:tgtEl>
                                          <p:spTgt spid="9">
                                            <p:bg/>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dissolve">
                                      <p:cBhvr>
                                        <p:cTn id="25" dur="500"/>
                                        <p:tgtEl>
                                          <p:spTgt spid="9">
                                            <p:txEl>
                                              <p:pRg st="0" end="0"/>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dissolve">
                                      <p:cBhvr>
                                        <p:cTn id="2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2" grpId="0" animBg="1"/>
      <p:bldP spid="1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66972" y="1568612"/>
            <a:ext cx="10872897" cy="4022725"/>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a:latin typeface="Calibri" charset="0"/>
                <a:ea typeface="Calibri" charset="0"/>
                <a:cs typeface="Calibri" charset="0"/>
              </a:rPr>
              <a:t>review the Conversation </a:t>
            </a:r>
            <a:r>
              <a:rPr lang="en-US" sz="3600" dirty="0" smtClean="0">
                <a:latin typeface="Calibri" charset="0"/>
                <a:ea typeface="Calibri" charset="0"/>
                <a:cs typeface="Calibri" charset="0"/>
              </a:rPr>
              <a:t>Pattern</a:t>
            </a:r>
          </a:p>
          <a:p>
            <a:pPr lvl="1"/>
            <a:endParaRPr lang="en-US" sz="800" dirty="0" smtClean="0">
              <a:latin typeface="Calibri" charset="0"/>
              <a:ea typeface="Calibri" charset="0"/>
              <a:cs typeface="Calibri" charset="0"/>
            </a:endParaRP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practice </a:t>
            </a:r>
            <a:r>
              <a:rPr lang="en-US" sz="3600" dirty="0" smtClean="0">
                <a:latin typeface="Calibri" charset="0"/>
                <a:ea typeface="Calibri" charset="0"/>
                <a:cs typeface="Calibri" charset="0"/>
              </a:rPr>
              <a:t>the skills of CREATE </a:t>
            </a:r>
            <a:r>
              <a:rPr lang="en-US" sz="3600" dirty="0">
                <a:latin typeface="Calibri" charset="0"/>
                <a:ea typeface="Calibri" charset="0"/>
                <a:cs typeface="Calibri" charset="0"/>
              </a:rPr>
              <a:t>and CLARIFY </a:t>
            </a:r>
            <a:r>
              <a:rPr lang="en-US" sz="3600" dirty="0" smtClean="0">
                <a:latin typeface="Calibri" charset="0"/>
                <a:ea typeface="Calibri" charset="0"/>
                <a:cs typeface="Calibri" charset="0"/>
              </a:rPr>
              <a:t>using a visual text</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have a conversation with a partner and in a small group</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146453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Effect transition="in" filter="blinds(horizontal)">
                                      <p:cBhvr>
                                        <p:cTn id="1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412376" y="1510926"/>
            <a:ext cx="6781466" cy="4339650"/>
          </a:xfrm>
          <a:prstGeom prst="rect">
            <a:avLst/>
          </a:prstGeom>
        </p:spPr>
        <p:txBody>
          <a:bodyPr wrap="square">
            <a:spAutoFit/>
          </a:bodyPr>
          <a:lstStyle/>
          <a:p>
            <a:pPr marL="285750" indent="-285750">
              <a:buFont typeface="Arial" charset="0"/>
              <a:buChar char="•"/>
              <a:defRPr/>
            </a:pPr>
            <a:r>
              <a:rPr lang="en-US" sz="2400" i="1" dirty="0"/>
              <a:t>We </a:t>
            </a:r>
            <a:r>
              <a:rPr lang="en-US" sz="2400" i="1" dirty="0" smtClean="0"/>
              <a:t>have learned and practiced how to </a:t>
            </a:r>
            <a:r>
              <a:rPr lang="en-US" sz="2400" b="1" i="1" dirty="0" smtClean="0"/>
              <a:t>CLARIFY</a:t>
            </a:r>
            <a:r>
              <a:rPr lang="en-US" sz="2400" i="1" dirty="0" smtClean="0"/>
              <a:t> our ideas by using the Conversation Pattern.</a:t>
            </a:r>
          </a:p>
          <a:p>
            <a:pPr marL="285750" indent="-285750">
              <a:buFont typeface="Arial" charset="0"/>
              <a:buChar char="•"/>
              <a:defRPr/>
            </a:pPr>
            <a:endParaRPr lang="en-US" sz="1200" i="1" dirty="0"/>
          </a:p>
          <a:p>
            <a:pPr marL="285750" indent="-285750">
              <a:buFont typeface="Arial" charset="0"/>
              <a:buChar char="•"/>
              <a:defRPr/>
            </a:pPr>
            <a:r>
              <a:rPr lang="en-US" sz="2400" i="1" dirty="0" smtClean="0"/>
              <a:t>Today’s </a:t>
            </a:r>
            <a:r>
              <a:rPr lang="en-US" sz="2400" i="1" dirty="0"/>
              <a:t>lesson will focus on </a:t>
            </a:r>
            <a:r>
              <a:rPr lang="en-US" sz="2400" i="1" dirty="0" smtClean="0"/>
              <a:t>reviewing the Constructive Conversation Skills- CREATE &amp; CLARIFY</a:t>
            </a:r>
          </a:p>
          <a:p>
            <a:pPr marL="285750" indent="-285750">
              <a:buFont typeface="Arial" charset="0"/>
              <a:buChar char="•"/>
              <a:defRPr/>
            </a:pPr>
            <a:endParaRPr lang="en-US" sz="2400" i="1" dirty="0"/>
          </a:p>
          <a:p>
            <a:pPr marL="285750" indent="-285750">
              <a:buFont typeface="Arial" charset="0"/>
              <a:buChar char="•"/>
              <a:defRPr/>
            </a:pPr>
            <a:r>
              <a:rPr lang="en-US" sz="2400" i="1" dirty="0" smtClean="0"/>
              <a:t>When we CLARIFY we make our ideas clearer for ourselves and our partners. </a:t>
            </a:r>
          </a:p>
          <a:p>
            <a:pPr marL="285750" indent="-285750">
              <a:buFont typeface="Arial" charset="0"/>
              <a:buChar char="•"/>
              <a:defRPr/>
            </a:pPr>
            <a:endParaRPr lang="en-US" sz="2400" i="1" dirty="0"/>
          </a:p>
          <a:p>
            <a:pPr marL="285750" indent="-285750">
              <a:buFont typeface="Arial" charset="0"/>
              <a:buChar char="•"/>
              <a:defRPr/>
            </a:pPr>
            <a:r>
              <a:rPr lang="en-US" sz="2400" i="1" dirty="0"/>
              <a:t>We </a:t>
            </a:r>
            <a:r>
              <a:rPr lang="en-US" sz="2400" i="1" dirty="0" smtClean="0"/>
              <a:t>CLARIFY by </a:t>
            </a:r>
            <a:r>
              <a:rPr lang="en-US" sz="2400" b="1" i="1" dirty="0"/>
              <a:t>paraphrasing</a:t>
            </a:r>
            <a:r>
              <a:rPr lang="en-US" sz="2400" i="1" dirty="0"/>
              <a:t>, </a:t>
            </a:r>
            <a:r>
              <a:rPr lang="en-US" sz="2400" b="1" i="1" dirty="0"/>
              <a:t>building on</a:t>
            </a:r>
            <a:r>
              <a:rPr lang="en-US" sz="2400" i="1" dirty="0"/>
              <a:t>, and </a:t>
            </a:r>
            <a:r>
              <a:rPr lang="en-US" sz="2400" b="1" i="1" dirty="0"/>
              <a:t>prompting each other.</a:t>
            </a:r>
          </a:p>
          <a:p>
            <a:pPr marL="285750" indent="-285750">
              <a:buFont typeface="Arial" charset="0"/>
              <a:buChar char="•"/>
              <a:defRPr/>
            </a:pP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Practice CREATE &amp; CLARIFY</a:t>
            </a:r>
            <a:endParaRPr lang="en-US" sz="3600" b="1" dirty="0">
              <a:solidFill>
                <a:schemeClr val="accent2"/>
              </a:solidFill>
              <a:latin typeface="+mj-lt"/>
            </a:endParaRPr>
          </a:p>
        </p:txBody>
      </p:sp>
    </p:spTree>
    <p:extLst>
      <p:ext uri="{BB962C8B-B14F-4D97-AF65-F5344CB8AC3E}">
        <p14:creationId xmlns:p14="http://schemas.microsoft.com/office/powerpoint/2010/main" val="173275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398" y="914400"/>
            <a:ext cx="3957635" cy="5363195"/>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842444" y="347397"/>
            <a:ext cx="6279580" cy="1546293"/>
          </a:xfrm>
        </p:spPr>
        <p:txBody>
          <a:bodyPr>
            <a:noAutofit/>
          </a:bodyPr>
          <a:lstStyle/>
          <a:p>
            <a:r>
              <a:rPr lang="en-US" sz="4000" dirty="0">
                <a:ea typeface="Calibri" charset="0"/>
                <a:cs typeface="Arial" charset="0"/>
              </a:rPr>
              <a:t>Which Conversation Norm will help </a:t>
            </a:r>
            <a:r>
              <a:rPr lang="en-US" sz="4000" dirty="0" smtClean="0">
                <a:ea typeface="Calibri" charset="0"/>
                <a:cs typeface="Arial" charset="0"/>
              </a:rPr>
              <a:t>you to </a:t>
            </a:r>
            <a:r>
              <a:rPr lang="en-US" sz="4000" b="1" dirty="0" smtClean="0">
                <a:ea typeface="Calibri" charset="0"/>
                <a:cs typeface="Arial" charset="0"/>
              </a:rPr>
              <a:t>CREATE and CLARIFY</a:t>
            </a:r>
            <a:r>
              <a:rPr lang="en-US" sz="4000" dirty="0" smtClean="0">
                <a:ea typeface="Calibri" charset="0"/>
                <a:cs typeface="Arial" charset="0"/>
              </a:rPr>
              <a:t>?</a:t>
            </a:r>
            <a:r>
              <a:rPr lang="en-US" sz="4000" b="1" dirty="0" smtClean="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p:cNvGrpSpPr/>
          <p:nvPr/>
        </p:nvGrpSpPr>
        <p:grpSpPr>
          <a:xfrm>
            <a:off x="3253044" y="2344089"/>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525136" y="4460619"/>
            <a:ext cx="7374262" cy="1508105"/>
          </a:xfrm>
          <a:prstGeom prst="rect">
            <a:avLst/>
          </a:prstGeom>
        </p:spPr>
        <p:txBody>
          <a:bodyPr wrap="square">
            <a:spAutoFit/>
          </a:bodyPr>
          <a:lstStyle/>
          <a:p>
            <a:r>
              <a:rPr lang="en-US" sz="2800" i="1" dirty="0"/>
              <a:t>I heard many of you say that you would </a:t>
            </a:r>
            <a:r>
              <a:rPr lang="en-US" sz="2800" i="1" dirty="0" smtClean="0"/>
              <a:t>“Use the language of the skill,” to speak in complete sentences as we </a:t>
            </a:r>
            <a:r>
              <a:rPr lang="en-US" sz="2800" b="1" i="1" dirty="0" smtClean="0"/>
              <a:t>CREATE</a:t>
            </a:r>
            <a:r>
              <a:rPr lang="en-US" sz="2800" i="1" dirty="0" smtClean="0"/>
              <a:t> and </a:t>
            </a:r>
            <a:r>
              <a:rPr lang="en-US" sz="2800" b="1" i="1" dirty="0" smtClean="0"/>
              <a:t>CLARIFY</a:t>
            </a:r>
            <a:r>
              <a:rPr lang="en-US" sz="2800" i="1" dirty="0" smtClean="0"/>
              <a:t> ideas. </a:t>
            </a:r>
          </a:p>
          <a:p>
            <a:pPr marL="342900" indent="-342900">
              <a:buFont typeface="Arial" charset="0"/>
              <a:buChar char="•"/>
            </a:pPr>
            <a:endParaRPr lang="en-US" sz="800" i="1" dirty="0" smtClean="0"/>
          </a:p>
        </p:txBody>
      </p:sp>
      <p:sp>
        <p:nvSpPr>
          <p:cNvPr id="14" name="Oval 13"/>
          <p:cNvSpPr/>
          <p:nvPr/>
        </p:nvSpPr>
        <p:spPr>
          <a:xfrm>
            <a:off x="9878215" y="1473872"/>
            <a:ext cx="1792854" cy="170159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08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1277" y="1968160"/>
            <a:ext cx="4229863"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paraphrase</a:t>
            </a:r>
            <a:r>
              <a:rPr lang="en-US" sz="2800" i="1" dirty="0" smtClean="0"/>
              <a:t> in a Constructive Conversation?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4" name="Oval 3"/>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51747" y="1800255"/>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5" name="TextBox 14"/>
          <p:cNvSpPr txBox="1"/>
          <p:nvPr/>
        </p:nvSpPr>
        <p:spPr>
          <a:xfrm>
            <a:off x="651747" y="3690059"/>
            <a:ext cx="6359393" cy="224676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b="1" i="1" dirty="0" smtClean="0"/>
              <a:t>Paraphrase:</a:t>
            </a:r>
          </a:p>
          <a:p>
            <a:r>
              <a:rPr lang="en-US" sz="2800" dirty="0" smtClean="0"/>
              <a:t>This </a:t>
            </a:r>
            <a:r>
              <a:rPr lang="en-US" sz="2800" dirty="0"/>
              <a:t>means to listen and then we repeat our partner’s thoughts in our own words. We </a:t>
            </a:r>
            <a:r>
              <a:rPr lang="en-US" sz="2800" dirty="0" smtClean="0"/>
              <a:t>paraphrase </a:t>
            </a:r>
            <a:r>
              <a:rPr lang="en-US" sz="2800" dirty="0"/>
              <a:t>to </a:t>
            </a:r>
            <a:r>
              <a:rPr lang="en-US" sz="2800" b="1" dirty="0"/>
              <a:t>CLARIFY </a:t>
            </a:r>
            <a:r>
              <a:rPr lang="en-US" sz="2800" dirty="0"/>
              <a:t>and make sure we understand what our partner said. </a:t>
            </a:r>
          </a:p>
        </p:txBody>
      </p:sp>
    </p:spTree>
    <p:extLst>
      <p:ext uri="{BB962C8B-B14F-4D97-AF65-F5344CB8AC3E}">
        <p14:creationId xmlns:p14="http://schemas.microsoft.com/office/powerpoint/2010/main" val="47677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225" y="85544"/>
            <a:ext cx="4706933" cy="6199412"/>
          </a:xfrm>
          <a:prstGeom prst="rect">
            <a:avLst/>
          </a:prstGeom>
        </p:spPr>
      </p:pic>
      <p:sp>
        <p:nvSpPr>
          <p:cNvPr id="4" name="Oval 3"/>
          <p:cNvSpPr/>
          <p:nvPr/>
        </p:nvSpPr>
        <p:spPr>
          <a:xfrm>
            <a:off x="7341225" y="2199806"/>
            <a:ext cx="4758878" cy="163669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45187" y="1892965"/>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7" name="TextBox 16"/>
          <p:cNvSpPr txBox="1"/>
          <p:nvPr/>
        </p:nvSpPr>
        <p:spPr>
          <a:xfrm>
            <a:off x="2569163" y="1951918"/>
            <a:ext cx="4467923"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build an idea </a:t>
            </a:r>
            <a:r>
              <a:rPr lang="en-US" sz="2800" i="1" dirty="0" smtClean="0"/>
              <a:t>in a Constructive Conversation?</a:t>
            </a:r>
          </a:p>
        </p:txBody>
      </p:sp>
      <p:sp>
        <p:nvSpPr>
          <p:cNvPr id="18" name="Rectangle 17"/>
          <p:cNvSpPr/>
          <p:nvPr/>
        </p:nvSpPr>
        <p:spPr>
          <a:xfrm>
            <a:off x="545187" y="3736414"/>
            <a:ext cx="6465952" cy="224676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800" b="1" i="1" dirty="0"/>
              <a:t>Build on each other’s </a:t>
            </a:r>
            <a:r>
              <a:rPr lang="en-US" sz="2800" b="1" i="1" dirty="0" smtClean="0"/>
              <a:t>ideas:</a:t>
            </a:r>
          </a:p>
          <a:p>
            <a:r>
              <a:rPr lang="en-US" sz="2800" dirty="0" smtClean="0"/>
              <a:t>This </a:t>
            </a:r>
            <a:r>
              <a:rPr lang="en-US" sz="2800" dirty="0"/>
              <a:t>means that we listen to what our partner says and add details and other information </a:t>
            </a:r>
            <a:r>
              <a:rPr lang="en-US" sz="2800" dirty="0" smtClean="0"/>
              <a:t>to </a:t>
            </a:r>
            <a:r>
              <a:rPr lang="en-US" sz="2800" dirty="0"/>
              <a:t>their ideas to make a clearer and more complete idea. </a:t>
            </a:r>
          </a:p>
        </p:txBody>
      </p:sp>
    </p:spTree>
    <p:extLst>
      <p:ext uri="{BB962C8B-B14F-4D97-AF65-F5344CB8AC3E}">
        <p14:creationId xmlns:p14="http://schemas.microsoft.com/office/powerpoint/2010/main" val="51829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225" y="85544"/>
            <a:ext cx="4706933" cy="6199412"/>
          </a:xfrm>
          <a:prstGeom prst="rect">
            <a:avLst/>
          </a:prstGeom>
        </p:spPr>
      </p:pic>
      <p:sp>
        <p:nvSpPr>
          <p:cNvPr id="4" name="Oval 3"/>
          <p:cNvSpPr/>
          <p:nvPr/>
        </p:nvSpPr>
        <p:spPr>
          <a:xfrm>
            <a:off x="7289280" y="4167754"/>
            <a:ext cx="4758878" cy="163669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496775" y="1767390"/>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5" name="TextBox 14"/>
          <p:cNvSpPr txBox="1"/>
          <p:nvPr/>
        </p:nvSpPr>
        <p:spPr>
          <a:xfrm>
            <a:off x="2568534" y="1898568"/>
            <a:ext cx="4508127"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prompt </a:t>
            </a:r>
            <a:r>
              <a:rPr lang="en-US" sz="2800" i="1" dirty="0" smtClean="0"/>
              <a:t>in a Constructive Conversation?</a:t>
            </a:r>
          </a:p>
        </p:txBody>
      </p:sp>
      <p:sp>
        <p:nvSpPr>
          <p:cNvPr id="16" name="Rectangle 15"/>
          <p:cNvSpPr/>
          <p:nvPr/>
        </p:nvSpPr>
        <p:spPr>
          <a:xfrm>
            <a:off x="464850" y="3550602"/>
            <a:ext cx="6611811" cy="2492990"/>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600" b="1" i="1" dirty="0" smtClean="0"/>
              <a:t>Prompt:</a:t>
            </a:r>
          </a:p>
          <a:p>
            <a:r>
              <a:rPr lang="en-US" sz="2600" dirty="0" smtClean="0"/>
              <a:t>This </a:t>
            </a:r>
            <a:r>
              <a:rPr lang="en-US" sz="2600" dirty="0"/>
              <a:t>means we get more information, ask for clarification or for new ideas to continue the </a:t>
            </a:r>
            <a:r>
              <a:rPr lang="en-US" sz="2600" dirty="0" smtClean="0"/>
              <a:t>Constructive </a:t>
            </a:r>
            <a:r>
              <a:rPr lang="en-US" sz="2600" dirty="0"/>
              <a:t>Conversation. When prompting, we think about what we did understand and what more we need to understand fully. </a:t>
            </a:r>
          </a:p>
        </p:txBody>
      </p:sp>
    </p:spTree>
    <p:extLst>
      <p:ext uri="{BB962C8B-B14F-4D97-AF65-F5344CB8AC3E}">
        <p14:creationId xmlns:p14="http://schemas.microsoft.com/office/powerpoint/2010/main" val="24292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253706"/>
            <a:ext cx="5973203" cy="800104"/>
          </a:xfrm>
          <a:ln>
            <a:noFill/>
          </a:ln>
        </p:spPr>
        <p:txBody>
          <a:bodyPr>
            <a:noAutofit/>
          </a:bodyPr>
          <a:lstStyle/>
          <a:p>
            <a:pPr algn="ctr"/>
            <a:r>
              <a:rPr lang="en-US" b="1" dirty="0" smtClean="0"/>
              <a:t>What is the first step?</a:t>
            </a:r>
            <a:endParaRPr lang="en-US"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REVIEW THE CONVERSATION PATTERN</a:t>
            </a:r>
            <a:endParaRPr lang="en-US" sz="2400" b="1" dirty="0">
              <a:solidFill>
                <a:schemeClr val="bg1"/>
              </a:solidFill>
            </a:endParaRPr>
          </a:p>
        </p:txBody>
      </p:sp>
      <p:sp>
        <p:nvSpPr>
          <p:cNvPr id="18" name="TextBox 17"/>
          <p:cNvSpPr txBox="1"/>
          <p:nvPr/>
        </p:nvSpPr>
        <p:spPr>
          <a:xfrm>
            <a:off x="358588" y="1279829"/>
            <a:ext cx="6884894" cy="1569660"/>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3200" i="1" dirty="0"/>
              <a:t>We know the pattern helps us to </a:t>
            </a:r>
            <a:r>
              <a:rPr lang="en-US" sz="3200" b="1" i="1" dirty="0"/>
              <a:t>CLARIFY,</a:t>
            </a:r>
            <a:r>
              <a:rPr lang="en-US" sz="3200" i="1" dirty="0"/>
              <a:t> but if we haven’t shared </a:t>
            </a:r>
            <a:r>
              <a:rPr lang="en-US" sz="3200" i="1" dirty="0" smtClean="0"/>
              <a:t>an initial idea</a:t>
            </a:r>
            <a:r>
              <a:rPr lang="en-US" sz="3200" i="1" dirty="0"/>
              <a:t>, we have nothing to </a:t>
            </a:r>
            <a:r>
              <a:rPr lang="en-US" sz="3200" b="1" i="1" dirty="0"/>
              <a:t>CLARIFY.</a:t>
            </a:r>
            <a:r>
              <a:rPr lang="en-US" sz="3200" i="1" dirty="0"/>
              <a:t> </a:t>
            </a:r>
            <a:endParaRPr lang="en-US" sz="3200" dirty="0"/>
          </a:p>
        </p:txBody>
      </p:sp>
      <p:sp>
        <p:nvSpPr>
          <p:cNvPr id="19" name="Rectangle 18"/>
          <p:cNvSpPr/>
          <p:nvPr/>
        </p:nvSpPr>
        <p:spPr>
          <a:xfrm>
            <a:off x="358587" y="3186463"/>
            <a:ext cx="6884895" cy="1569660"/>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3200" i="1" dirty="0"/>
              <a:t>So, the very first step of a Constructive Conversation is to </a:t>
            </a:r>
            <a:r>
              <a:rPr lang="en-US" sz="3200" b="1" i="1" dirty="0"/>
              <a:t>CREATE</a:t>
            </a:r>
            <a:r>
              <a:rPr lang="en-US" sz="3200" i="1" dirty="0"/>
              <a:t> and share an idea. </a:t>
            </a:r>
            <a:endParaRPr lang="en-US" sz="3200" dirty="0"/>
          </a:p>
        </p:txBody>
      </p:sp>
      <p:sp>
        <p:nvSpPr>
          <p:cNvPr id="20" name="Rectangle 19"/>
          <p:cNvSpPr/>
          <p:nvPr/>
        </p:nvSpPr>
        <p:spPr>
          <a:xfrm>
            <a:off x="358586" y="5093098"/>
            <a:ext cx="6884896" cy="1077218"/>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3200" i="1" dirty="0"/>
              <a:t>Then, we can use the Conversation Pattern to develop our idea fully. </a:t>
            </a:r>
            <a:endParaRPr lang="en-US" sz="3200" dirty="0"/>
          </a:p>
        </p:txBody>
      </p:sp>
      <p:pic>
        <p:nvPicPr>
          <p:cNvPr id="8" name="Picture 7" descr="/Users/mstaine/Desktop/ThinkAloudIcon.png"/>
          <p:cNvPicPr/>
          <p:nvPr/>
        </p:nvPicPr>
        <p:blipFill>
          <a:blip r:embed="rId4">
            <a:extLst>
              <a:ext uri="{28A0092B-C50C-407E-A947-70E740481C1C}">
                <a14:useLocalDpi xmlns:a14="http://schemas.microsoft.com/office/drawing/2010/main" val="0"/>
              </a:ext>
            </a:extLst>
          </a:blip>
          <a:srcRect/>
          <a:stretch>
            <a:fillRect/>
          </a:stretch>
        </p:blipFill>
        <p:spPr bwMode="auto">
          <a:xfrm>
            <a:off x="6237643" y="158064"/>
            <a:ext cx="1005839" cy="953277"/>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4732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869993"/>
            <a:ext cx="7054850" cy="5315967"/>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976907" y="-58322"/>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187661" y="4102795"/>
            <a:ext cx="4581661" cy="2185214"/>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dirty="0" smtClean="0"/>
          </a:p>
          <a:p>
            <a:pPr marL="342900" indent="-342900">
              <a:buFont typeface="Arial" charset="0"/>
              <a:buChar char="•"/>
            </a:pPr>
            <a:r>
              <a:rPr lang="en-US" sz="2400" dirty="0" smtClean="0"/>
              <a:t>You </a:t>
            </a:r>
            <a:r>
              <a:rPr lang="en-US" sz="2400" dirty="0"/>
              <a:t>will use the </a:t>
            </a:r>
            <a:r>
              <a:rPr lang="en-US" sz="2400" b="1" u="sng" dirty="0"/>
              <a:t>Conversation Pattern Guide</a:t>
            </a:r>
            <a:r>
              <a:rPr lang="en-US" sz="2400" u="sng" dirty="0"/>
              <a:t> </a:t>
            </a:r>
            <a:r>
              <a:rPr lang="en-US" sz="2400" dirty="0"/>
              <a:t>to remind you of the pattern. </a:t>
            </a:r>
            <a:endParaRPr lang="en-US" sz="800" dirty="0"/>
          </a:p>
          <a:p>
            <a:pPr marL="342900" indent="-342900">
              <a:buFont typeface="Arial" charset="0"/>
              <a:buChar char="•"/>
            </a:pPr>
            <a:r>
              <a:rPr lang="en-US" sz="2400" dirty="0" smtClean="0"/>
              <a:t>Let’s review the prompt and response starters. </a:t>
            </a:r>
          </a:p>
          <a:p>
            <a:pPr marL="342900" indent="-342900">
              <a:buFont typeface="Arial" charset="0"/>
              <a:buChar char="•"/>
            </a:pPr>
            <a:endParaRPr lang="en-US" sz="800" dirty="0" smtClean="0"/>
          </a:p>
        </p:txBody>
      </p:sp>
      <p:sp>
        <p:nvSpPr>
          <p:cNvPr id="16" name="TextBox 15"/>
          <p:cNvSpPr txBox="1"/>
          <p:nvPr/>
        </p:nvSpPr>
        <p:spPr>
          <a:xfrm>
            <a:off x="9949598" y="800637"/>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4860" y="190409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sp>
        <p:nvSpPr>
          <p:cNvPr id="11" name="TextBox 10"/>
          <p:cNvSpPr txBox="1"/>
          <p:nvPr/>
        </p:nvSpPr>
        <p:spPr>
          <a:xfrm>
            <a:off x="5874860" y="3502462"/>
            <a:ext cx="2695398" cy="461665"/>
          </a:xfrm>
          <a:prstGeom prst="rect">
            <a:avLst/>
          </a:prstGeom>
          <a:noFill/>
        </p:spPr>
        <p:txBody>
          <a:bodyPr wrap="square" rtlCol="0">
            <a:spAutoFit/>
          </a:bodyPr>
          <a:lstStyle/>
          <a:p>
            <a:r>
              <a:rPr lang="en-US" sz="2400" b="1" dirty="0" smtClean="0">
                <a:solidFill>
                  <a:srgbClr val="FF0000"/>
                </a:solidFill>
              </a:rPr>
              <a:t>Another </a:t>
            </a:r>
            <a:r>
              <a:rPr lang="en-US" sz="2400" b="1" smtClean="0">
                <a:solidFill>
                  <a:srgbClr val="FF0000"/>
                </a:solidFill>
              </a:rPr>
              <a:t>details is</a:t>
            </a:r>
            <a:r>
              <a:rPr lang="mr-IN" sz="2400" b="1" dirty="0" smtClean="0">
                <a:solidFill>
                  <a:srgbClr val="FF0000"/>
                </a:solidFill>
              </a:rPr>
              <a:t>…</a:t>
            </a:r>
            <a:endParaRPr lang="en-US" sz="2400" b="1" dirty="0">
              <a:solidFill>
                <a:srgbClr val="FF0000"/>
              </a:solidFill>
            </a:endParaRPr>
          </a:p>
        </p:txBody>
      </p:sp>
      <p:sp>
        <p:nvSpPr>
          <p:cNvPr id="12" name="TextBox 11"/>
          <p:cNvSpPr txBox="1"/>
          <p:nvPr/>
        </p:nvSpPr>
        <p:spPr>
          <a:xfrm>
            <a:off x="5874860" y="5111419"/>
            <a:ext cx="4640739" cy="461665"/>
          </a:xfrm>
          <a:prstGeom prst="rect">
            <a:avLst/>
          </a:prstGeom>
          <a:noFill/>
        </p:spPr>
        <p:txBody>
          <a:bodyPr wrap="square" rtlCol="0">
            <a:spAutoFit/>
          </a:bodyPr>
          <a:lstStyle/>
          <a:p>
            <a:r>
              <a:rPr lang="en-US" sz="2400" b="1" dirty="0">
                <a:solidFill>
                  <a:srgbClr val="FF0000"/>
                </a:solidFill>
              </a:rPr>
              <a:t>How can you add to this idea?</a:t>
            </a:r>
            <a:endParaRPr lang="en-US" sz="2400" b="1" dirty="0">
              <a:solidFill>
                <a:srgbClr val="FF0000"/>
              </a:solidFill>
              <a:latin typeface="Avenir Next" charset="0"/>
              <a:ea typeface="Calibri" charset="0"/>
              <a:cs typeface="Arial"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185736490"/>
              </p:ext>
            </p:extLst>
          </p:nvPr>
        </p:nvGraphicFramePr>
        <p:xfrm>
          <a:off x="167355" y="800637"/>
          <a:ext cx="4581661" cy="3191465"/>
        </p:xfrm>
        <a:graphic>
          <a:graphicData uri="http://schemas.openxmlformats.org/drawingml/2006/table">
            <a:tbl>
              <a:tblPr firstCol="1" bandRow="1">
                <a:tableStyleId>{D7AC3CCA-C797-4891-BE02-D94E43425B78}</a:tableStyleId>
              </a:tblPr>
              <a:tblGrid>
                <a:gridCol w="4581661"/>
              </a:tblGrid>
              <a:tr h="448312">
                <a:tc>
                  <a:txBody>
                    <a:bodyPr/>
                    <a:lstStyle/>
                    <a:p>
                      <a:pPr marL="0" marR="0" algn="ctr">
                        <a:spcBef>
                          <a:spcPts val="0"/>
                        </a:spcBef>
                        <a:spcAft>
                          <a:spcPts val="0"/>
                        </a:spcAft>
                      </a:pPr>
                      <a:r>
                        <a:rPr lang="en-US" sz="2400" dirty="0">
                          <a:solidFill>
                            <a:schemeClr val="bg1"/>
                          </a:solidFill>
                          <a:effectLst/>
                        </a:rPr>
                        <a:t>PROMPT &amp; RESPONSE STARTERS</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r h="346904">
                <a:tc>
                  <a:txBody>
                    <a:bodyPr/>
                    <a:lstStyle/>
                    <a:p>
                      <a:pPr marL="0" marR="0" algn="ctr">
                        <a:spcBef>
                          <a:spcPts val="0"/>
                        </a:spcBef>
                        <a:spcAft>
                          <a:spcPts val="0"/>
                        </a:spcAft>
                      </a:pPr>
                      <a:r>
                        <a:rPr lang="en-US" sz="2400" dirty="0">
                          <a:effectLst/>
                        </a:rPr>
                        <a:t>PARAPHRASE</a:t>
                      </a:r>
                      <a:endParaRPr lang="en-US" sz="2400" dirty="0">
                        <a:effectLst/>
                        <a:latin typeface="Avenir Next" charset="0"/>
                        <a:ea typeface="Calibri" charset="0"/>
                        <a:cs typeface="Arial" charset="0"/>
                      </a:endParaRPr>
                    </a:p>
                  </a:txBody>
                  <a:tcPr marL="68580" marR="68580" marT="0" marB="0" anchor="ctr"/>
                </a:tc>
              </a:tr>
              <a:tr h="346904">
                <a:tc>
                  <a:txBody>
                    <a:bodyPr/>
                    <a:lstStyle/>
                    <a:p>
                      <a:pPr marL="0" marR="0" algn="ctr">
                        <a:spcBef>
                          <a:spcPts val="0"/>
                        </a:spcBef>
                        <a:spcAft>
                          <a:spcPts val="0"/>
                        </a:spcAft>
                      </a:pPr>
                      <a:r>
                        <a:rPr lang="en-US" sz="2400" b="0" dirty="0">
                          <a:effectLst/>
                        </a:rPr>
                        <a:t>I think you said…</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rPr>
                        <a:t>BUILD ON</a:t>
                      </a:r>
                      <a:endParaRPr lang="en-US" sz="2400" dirty="0">
                        <a:effectLst/>
                        <a:latin typeface="Avenir Next" charset="0"/>
                        <a:ea typeface="Calibri" charset="0"/>
                        <a:cs typeface="Arial" charset="0"/>
                      </a:endParaRPr>
                    </a:p>
                  </a:txBody>
                  <a:tcPr marL="68580" marR="68580" marT="0" marB="0" anchor="ctr"/>
                </a:tc>
              </a:tr>
              <a:tr h="346904">
                <a:tc>
                  <a:txBody>
                    <a:bodyPr/>
                    <a:lstStyle/>
                    <a:p>
                      <a:pPr marL="0" marR="0" algn="ctr">
                        <a:spcBef>
                          <a:spcPts val="0"/>
                        </a:spcBef>
                        <a:spcAft>
                          <a:spcPts val="0"/>
                        </a:spcAft>
                      </a:pPr>
                      <a:r>
                        <a:rPr lang="en-US" sz="2400" b="0" dirty="0">
                          <a:effectLst/>
                        </a:rPr>
                        <a:t>Another detail is…</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rPr>
                        <a:t>PROMPT</a:t>
                      </a:r>
                      <a:endParaRPr lang="en-US" sz="2400" dirty="0">
                        <a:effectLst/>
                        <a:latin typeface="Avenir Next" charset="0"/>
                        <a:ea typeface="Calibri" charset="0"/>
                        <a:cs typeface="Arial" charset="0"/>
                      </a:endParaRPr>
                    </a:p>
                  </a:txBody>
                  <a:tcPr marL="68580" marR="68580" marT="0" marB="0" anchor="ctr"/>
                </a:tc>
              </a:tr>
              <a:tr h="548593">
                <a:tc>
                  <a:txBody>
                    <a:bodyPr/>
                    <a:lstStyle/>
                    <a:p>
                      <a:pPr marL="0" marR="0" algn="ctr">
                        <a:spcBef>
                          <a:spcPts val="0"/>
                        </a:spcBef>
                        <a:spcAft>
                          <a:spcPts val="0"/>
                        </a:spcAft>
                      </a:pPr>
                      <a:r>
                        <a:rPr lang="en-US" sz="2400" b="0" dirty="0">
                          <a:effectLst/>
                        </a:rPr>
                        <a:t>How can you add to this idea?</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solidFill>
                            <a:schemeClr val="bg1"/>
                          </a:solidFill>
                          <a:effectLst/>
                        </a:rPr>
                        <a:t>EXPANDING</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bl>
          </a:graphicData>
        </a:graphic>
      </p:graphicFrame>
    </p:spTree>
    <p:extLst>
      <p:ext uri="{BB962C8B-B14F-4D97-AF65-F5344CB8AC3E}">
        <p14:creationId xmlns:p14="http://schemas.microsoft.com/office/powerpoint/2010/main" val="45127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par>
                                <p:cTn id="21" presetID="9" presetClass="entr" presetSubtype="0" fill="hold" grpId="0" nodeType="with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grpId="0" nodeType="withEffect">
                                  <p:stCondLst>
                                    <p:cond delay="50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p:bldP spid="1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7339469" y="215373"/>
            <a:ext cx="4614571" cy="593986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81318" y="338034"/>
            <a:ext cx="5163670" cy="1938992"/>
          </a:xfrm>
          <a:prstGeom prst="rect">
            <a:avLst/>
          </a:prstGeom>
          <a:noFill/>
        </p:spPr>
        <p:txBody>
          <a:bodyPr wrap="square" rtlCol="0">
            <a:spAutoFit/>
          </a:bodyPr>
          <a:lstStyle/>
          <a:p>
            <a:pPr algn="ctr"/>
            <a:r>
              <a:rPr lang="en-US" sz="4000" b="1" dirty="0" smtClean="0"/>
              <a:t>Constructive Conversations Listening Task Poster</a:t>
            </a:r>
          </a:p>
        </p:txBody>
      </p:sp>
      <p:sp>
        <p:nvSpPr>
          <p:cNvPr id="4" name="Rectangle 3"/>
          <p:cNvSpPr/>
          <p:nvPr/>
        </p:nvSpPr>
        <p:spPr>
          <a:xfrm>
            <a:off x="681318" y="2778146"/>
            <a:ext cx="5289176" cy="2000548"/>
          </a:xfrm>
          <a:prstGeom prst="rect">
            <a:avLst/>
          </a:prstGeom>
        </p:spPr>
        <p:txBody>
          <a:bodyPr wrap="square">
            <a:spAutoFit/>
          </a:bodyPr>
          <a:lstStyle/>
          <a:p>
            <a:r>
              <a:rPr lang="en-US" sz="3200" i="1" dirty="0"/>
              <a:t>While you are listening to me and my partner, listen for the </a:t>
            </a:r>
            <a:r>
              <a:rPr lang="en-US" sz="3200" i="1" dirty="0" smtClean="0"/>
              <a:t>following</a:t>
            </a:r>
            <a:r>
              <a:rPr lang="is-IS" sz="3200" i="1" dirty="0" smtClean="0"/>
              <a:t>…</a:t>
            </a:r>
            <a:endParaRPr lang="en-US" sz="3200" dirty="0"/>
          </a:p>
          <a:p>
            <a:endParaRPr lang="en-US" sz="2800" dirty="0"/>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THE CONSTRUCTIVE CONVERSATION LISTENING TASK POSTER</a:t>
            </a:r>
            <a:endParaRPr lang="en-US" sz="2400" b="1" dirty="0">
              <a:solidFill>
                <a:schemeClr val="bg1"/>
              </a:solidFill>
            </a:endParaRPr>
          </a:p>
        </p:txBody>
      </p:sp>
    </p:spTree>
    <p:extLst>
      <p:ext uri="{BB962C8B-B14F-4D97-AF65-F5344CB8AC3E}">
        <p14:creationId xmlns:p14="http://schemas.microsoft.com/office/powerpoint/2010/main" val="192360171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GUIDED PRACTICE</a:t>
            </a:r>
            <a:endParaRPr lang="en-US" sz="2400" b="1" dirty="0">
              <a:solidFill>
                <a:schemeClr val="bg1"/>
              </a:solidFill>
            </a:endParaRPr>
          </a:p>
        </p:txBody>
      </p:sp>
      <p:sp>
        <p:nvSpPr>
          <p:cNvPr id="8" name="Rectangle 7"/>
          <p:cNvSpPr/>
          <p:nvPr/>
        </p:nvSpPr>
        <p:spPr>
          <a:xfrm>
            <a:off x="49640" y="2144030"/>
            <a:ext cx="3428666" cy="3416320"/>
          </a:xfrm>
          <a:prstGeom prst="rect">
            <a:avLst/>
          </a:prstGeom>
        </p:spPr>
        <p:txBody>
          <a:bodyPr wrap="square">
            <a:spAutoFit/>
          </a:bodyPr>
          <a:lstStyle/>
          <a:p>
            <a:pPr algn="ctr"/>
            <a:r>
              <a:rPr lang="en-US" sz="3600" i="1" dirty="0"/>
              <a:t>What do you notice in the visual text? Cite details to </a:t>
            </a:r>
            <a:r>
              <a:rPr lang="en-US" sz="3600" b="1" i="1" dirty="0"/>
              <a:t>CLARIFY</a:t>
            </a:r>
            <a:r>
              <a:rPr lang="en-US" sz="3600" i="1" dirty="0"/>
              <a:t> your ideas</a:t>
            </a:r>
            <a:endParaRPr lang="en-US" sz="34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166" y="501845"/>
            <a:ext cx="1669614" cy="1393469"/>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Users/mmed/Google Drive/SS2.0/Grade5/Gr5Resources (1)/Gr5TecherVisualTextGlobalWarming.pdf"/>
          <p:cNvPicPr/>
          <p:nvPr/>
        </p:nvPicPr>
        <p:blipFill>
          <a:blip r:embed="rId4">
            <a:extLst>
              <a:ext uri="{28A0092B-C50C-407E-A947-70E740481C1C}">
                <a14:useLocalDpi xmlns:a14="http://schemas.microsoft.com/office/drawing/2010/main" val="0"/>
              </a:ext>
            </a:extLst>
          </a:blip>
          <a:srcRect/>
          <a:stretch>
            <a:fillRect/>
          </a:stretch>
        </p:blipFill>
        <p:spPr bwMode="auto">
          <a:xfrm>
            <a:off x="3813734" y="0"/>
            <a:ext cx="8378266" cy="6858000"/>
          </a:xfrm>
          <a:prstGeom prst="rect">
            <a:avLst/>
          </a:prstGeom>
          <a:solidFill>
            <a:schemeClr val="bg1"/>
          </a:solidFill>
          <a:ln w="15875">
            <a:solidFill>
              <a:schemeClr val="tx1"/>
            </a:solidFill>
          </a:ln>
        </p:spPr>
      </p:pic>
    </p:spTree>
    <p:extLst>
      <p:ext uri="{BB962C8B-B14F-4D97-AF65-F5344CB8AC3E}">
        <p14:creationId xmlns:p14="http://schemas.microsoft.com/office/powerpoint/2010/main" val="1792846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028" y="54070"/>
            <a:ext cx="7542314" cy="6284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 CONVERSATION NORMS</a:t>
            </a:r>
            <a:endParaRPr lang="en-US" sz="2400" dirty="0">
              <a:solidFill>
                <a:schemeClr val="bg1"/>
              </a:solidFill>
            </a:endParaRPr>
          </a:p>
        </p:txBody>
      </p:sp>
      <p:sp>
        <p:nvSpPr>
          <p:cNvPr id="9" name="Content Placeholder 2"/>
          <p:cNvSpPr txBox="1">
            <a:spLocks/>
          </p:cNvSpPr>
          <p:nvPr/>
        </p:nvSpPr>
        <p:spPr>
          <a:xfrm>
            <a:off x="391844" y="718458"/>
            <a:ext cx="3766503" cy="4835574"/>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4"/>
            </a:pPr>
            <a:r>
              <a:rPr lang="en-US" sz="2400" b="1" dirty="0">
                <a:solidFill>
                  <a:schemeClr val="tx1"/>
                </a:solidFill>
                <a:latin typeface="Calibri" charset="0"/>
                <a:ea typeface="Calibri" charset="0"/>
                <a:cs typeface="Calibri" charset="0"/>
              </a:rPr>
              <a:t>At the signal, find Partner #1. </a:t>
            </a:r>
          </a:p>
          <a:p>
            <a:pPr marL="457200" indent="-457200">
              <a:buFont typeface="+mj-lt"/>
              <a:buAutoNum type="arabicPeriod" startAt="4"/>
            </a:pPr>
            <a:r>
              <a:rPr lang="en-US" sz="2400" b="1" dirty="0">
                <a:solidFill>
                  <a:schemeClr val="tx1"/>
                </a:solidFill>
                <a:latin typeface="Calibri" charset="0"/>
                <a:ea typeface="Calibri" charset="0"/>
                <a:cs typeface="Calibri" charset="0"/>
              </a:rPr>
              <a:t>With your partner </a:t>
            </a:r>
            <a:r>
              <a:rPr lang="en-US" sz="2400" b="1" i="1" dirty="0" smtClean="0">
                <a:solidFill>
                  <a:schemeClr val="tx1"/>
                </a:solidFill>
                <a:latin typeface="Calibri" charset="0"/>
                <a:ea typeface="Calibri" charset="0"/>
                <a:cs typeface="Calibri" charset="0"/>
              </a:rPr>
              <a:t>Give One</a:t>
            </a:r>
            <a:r>
              <a:rPr lang="en-US" sz="2400" b="1" dirty="0" smtClean="0">
                <a:solidFill>
                  <a:schemeClr val="tx1"/>
                </a:solidFill>
                <a:latin typeface="Calibri" charset="0"/>
                <a:ea typeface="Calibri" charset="0"/>
                <a:cs typeface="Calibri" charset="0"/>
              </a:rPr>
              <a:t> of your ideas </a:t>
            </a:r>
            <a:r>
              <a:rPr lang="en-US" sz="2400" b="1" dirty="0">
                <a:solidFill>
                  <a:schemeClr val="tx1"/>
                </a:solidFill>
                <a:latin typeface="Calibri" charset="0"/>
                <a:ea typeface="Calibri" charset="0"/>
                <a:cs typeface="Calibri" charset="0"/>
              </a:rPr>
              <a:t>and listen to </a:t>
            </a:r>
            <a:r>
              <a:rPr lang="en-US" sz="2400" b="1" i="1" dirty="0" smtClean="0">
                <a:solidFill>
                  <a:schemeClr val="tx1"/>
                </a:solidFill>
                <a:latin typeface="Calibri" charset="0"/>
                <a:ea typeface="Calibri" charset="0"/>
                <a:cs typeface="Calibri" charset="0"/>
              </a:rPr>
              <a:t>Get One </a:t>
            </a:r>
            <a:r>
              <a:rPr lang="en-US" sz="2400" b="1" dirty="0" smtClean="0">
                <a:solidFill>
                  <a:schemeClr val="tx1"/>
                </a:solidFill>
                <a:latin typeface="Calibri" charset="0"/>
                <a:ea typeface="Calibri" charset="0"/>
                <a:cs typeface="Calibri" charset="0"/>
              </a:rPr>
              <a:t>idea from your partner. </a:t>
            </a:r>
            <a:endParaRPr lang="en-US" sz="2400" b="1" dirty="0">
              <a:solidFill>
                <a:schemeClr val="tx1"/>
              </a:solidFill>
              <a:latin typeface="Calibri" charset="0"/>
              <a:ea typeface="Calibri" charset="0"/>
              <a:cs typeface="Calibri" charset="0"/>
            </a:endParaRPr>
          </a:p>
          <a:p>
            <a:pPr marL="342900" indent="-342900">
              <a:buFont typeface="+mj-lt"/>
              <a:buAutoNum type="arabicPeriod" startAt="4"/>
            </a:pPr>
            <a:r>
              <a:rPr lang="en-US" sz="2400" b="1" dirty="0">
                <a:solidFill>
                  <a:schemeClr val="tx1"/>
                </a:solidFill>
                <a:latin typeface="Calibri" charset="0"/>
                <a:ea typeface="Calibri" charset="0"/>
                <a:cs typeface="Calibri" charset="0"/>
              </a:rPr>
              <a:t>After you have both shared, write the new idea in the </a:t>
            </a:r>
            <a:r>
              <a:rPr lang="en-US" sz="2400" b="1" dirty="0" smtClean="0">
                <a:solidFill>
                  <a:schemeClr val="tx1"/>
                </a:solidFill>
                <a:latin typeface="Calibri" charset="0"/>
                <a:ea typeface="Calibri" charset="0"/>
                <a:cs typeface="Calibri" charset="0"/>
              </a:rPr>
              <a:t>“Your Ideas” </a:t>
            </a:r>
            <a:r>
              <a:rPr lang="en-US" sz="2400" b="1" dirty="0">
                <a:solidFill>
                  <a:schemeClr val="tx1"/>
                </a:solidFill>
                <a:latin typeface="Calibri" charset="0"/>
                <a:ea typeface="Calibri" charset="0"/>
                <a:cs typeface="Calibri" charset="0"/>
              </a:rPr>
              <a:t>column and write the initials of the person who gave the information. </a:t>
            </a:r>
          </a:p>
        </p:txBody>
      </p:sp>
      <p:sp>
        <p:nvSpPr>
          <p:cNvPr id="16" name="TextBox 15"/>
          <p:cNvSpPr txBox="1"/>
          <p:nvPr/>
        </p:nvSpPr>
        <p:spPr>
          <a:xfrm>
            <a:off x="8871855" y="145559"/>
            <a:ext cx="1562102" cy="400110"/>
          </a:xfrm>
          <a:prstGeom prst="rect">
            <a:avLst/>
          </a:prstGeom>
          <a:noFill/>
        </p:spPr>
        <p:txBody>
          <a:bodyPr wrap="square" rtlCol="0">
            <a:spAutoFit/>
          </a:bodyPr>
          <a:lstStyle/>
          <a:p>
            <a:r>
              <a:rPr lang="en-US" sz="2000" b="1" dirty="0" smtClean="0">
                <a:solidFill>
                  <a:srgbClr val="FF0000"/>
                </a:solidFill>
              </a:rPr>
              <a:t>THE NORMS</a:t>
            </a:r>
            <a:endParaRPr lang="en-US" sz="2000" b="1" dirty="0">
              <a:solidFill>
                <a:srgbClr val="FF0000"/>
              </a:solidFill>
            </a:endParaRPr>
          </a:p>
        </p:txBody>
      </p:sp>
      <p:cxnSp>
        <p:nvCxnSpPr>
          <p:cNvPr id="10" name="Straight Arrow Connector 9"/>
          <p:cNvCxnSpPr/>
          <p:nvPr/>
        </p:nvCxnSpPr>
        <p:spPr>
          <a:xfrm>
            <a:off x="4820495" y="1701307"/>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044462" y="1701307"/>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59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dissolv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dissolve">
                                      <p:cBhvr>
                                        <p:cTn id="17" dur="500"/>
                                        <p:tgtEl>
                                          <p:spTgt spid="9">
                                            <p:txEl>
                                              <p:pRg st="1" end="1"/>
                                            </p:txEl>
                                          </p:spTgt>
                                        </p:tgtEl>
                                      </p:cBhvr>
                                    </p:animEffect>
                                  </p:childTnLst>
                                </p:cTn>
                              </p:par>
                              <p:par>
                                <p:cTn id="18" presetID="1" presetClass="entr" presetSubtype="0"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dissolve">
                                      <p:cBhvr>
                                        <p:cTn id="24" dur="500"/>
                                        <p:tgtEl>
                                          <p:spTgt spid="9">
                                            <p:txEl>
                                              <p:pRg st="2" end="2"/>
                                            </p:txEl>
                                          </p:spTgt>
                                        </p:tgtEl>
                                      </p:cBhvr>
                                    </p:animEffect>
                                  </p:childTnLst>
                                </p:cTn>
                              </p:par>
                              <p:par>
                                <p:cTn id="25" presetID="1" presetClass="entr" presetSubtype="0" fill="hold" nodeType="withEffect">
                                  <p:stCondLst>
                                    <p:cond delay="50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5942" y="247005"/>
            <a:ext cx="4105836" cy="2923877"/>
          </a:xfrm>
          <a:prstGeom prst="rect">
            <a:avLst/>
          </a:prstGeom>
          <a:noFill/>
        </p:spPr>
        <p:txBody>
          <a:bodyPr wrap="square" rtlCol="0">
            <a:spAutoFit/>
          </a:bodyPr>
          <a:lstStyle/>
          <a:p>
            <a:pPr algn="ctr"/>
            <a:r>
              <a:rPr lang="en-US" sz="3200" b="1" dirty="0" smtClean="0"/>
              <a:t>Listen to the Model Constructive Conversation</a:t>
            </a:r>
          </a:p>
          <a:p>
            <a:endParaRPr lang="en-US" sz="1200" dirty="0" smtClean="0"/>
          </a:p>
          <a:p>
            <a:endParaRPr lang="en-US" sz="1200" dirty="0"/>
          </a:p>
          <a:p>
            <a:endParaRPr lang="en-US" sz="1200" dirty="0" smtClean="0"/>
          </a:p>
          <a:p>
            <a:endParaRPr lang="en-US" sz="1200" dirty="0" smtClean="0"/>
          </a:p>
          <a:p>
            <a:endParaRPr lang="en-US" sz="1200" dirty="0" smtClean="0"/>
          </a:p>
          <a:p>
            <a:endParaRPr lang="en-US" sz="1200" dirty="0"/>
          </a:p>
          <a:p>
            <a:endParaRPr lang="en-US" sz="1600" dirty="0"/>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4686" y="1904809"/>
            <a:ext cx="1109869" cy="1266073"/>
          </a:xfrm>
          <a:prstGeom prst="rect">
            <a:avLst/>
          </a:prstGeom>
        </p:spPr>
      </p:pic>
      <p:pic>
        <p:nvPicPr>
          <p:cNvPr id="2" name="Gr4L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85491" y="5452950"/>
            <a:ext cx="812800" cy="812800"/>
          </a:xfrm>
          <a:prstGeom prst="rect">
            <a:avLst/>
          </a:prstGeom>
        </p:spPr>
      </p:pic>
      <p:sp>
        <p:nvSpPr>
          <p:cNvPr id="5" name="TextBox 4"/>
          <p:cNvSpPr txBox="1"/>
          <p:nvPr/>
        </p:nvSpPr>
        <p:spPr>
          <a:xfrm>
            <a:off x="0" y="6395276"/>
            <a:ext cx="12192000" cy="461665"/>
          </a:xfrm>
          <a:prstGeom prst="rect">
            <a:avLst/>
          </a:prstGeom>
          <a:noFill/>
        </p:spPr>
        <p:txBody>
          <a:bodyPr wrap="square" rtlCol="0">
            <a:spAutoFit/>
          </a:bodyPr>
          <a:lstStyle/>
          <a:p>
            <a:pPr algn="ctr"/>
            <a:r>
              <a:rPr lang="en-US" sz="2400" b="1" dirty="0" smtClean="0">
                <a:solidFill>
                  <a:schemeClr val="bg1"/>
                </a:solidFill>
              </a:rPr>
              <a:t>WHAT DO YOU NOTICE IN THE VISUAL TEXT?  CITE DETAILS TO CLARIFY YOUR IDEAS.</a:t>
            </a:r>
            <a:endParaRPr lang="en-US" sz="2400" b="1" dirty="0">
              <a:solidFill>
                <a:schemeClr val="bg1"/>
              </a:solidFill>
            </a:endParaRPr>
          </a:p>
        </p:txBody>
      </p:sp>
      <p:sp>
        <p:nvSpPr>
          <p:cNvPr id="8" name="Rectangle 7"/>
          <p:cNvSpPr/>
          <p:nvPr/>
        </p:nvSpPr>
        <p:spPr>
          <a:xfrm>
            <a:off x="233082" y="3291261"/>
            <a:ext cx="4131556" cy="284496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lvl="1" indent="-457200">
              <a:buFont typeface="Arial" charset="0"/>
              <a:buChar char="•"/>
            </a:pPr>
            <a:r>
              <a:rPr lang="en-US" sz="2800" dirty="0"/>
              <a:t>Use your </a:t>
            </a:r>
            <a:r>
              <a:rPr lang="en-US" sz="2800" b="1" dirty="0"/>
              <a:t>think time </a:t>
            </a:r>
            <a:r>
              <a:rPr lang="en-US" sz="2800" dirty="0"/>
              <a:t>to study the visual text. </a:t>
            </a:r>
          </a:p>
          <a:p>
            <a:pPr algn="ctr"/>
            <a:endParaRPr lang="en-US" sz="2800" b="1" u="sng" dirty="0" smtClean="0"/>
          </a:p>
          <a:p>
            <a:pPr marL="457200" indent="-457200">
              <a:buFont typeface="Arial" charset="0"/>
              <a:buChar char="•"/>
            </a:pP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10" name="Picture 9" descr="/Users/mmed/Google Drive/SS2.0/Grade5/Gr5Resources (1)/Gr5TecherVisualTextGlobalWarming.pdf"/>
          <p:cNvPicPr/>
          <p:nvPr/>
        </p:nvPicPr>
        <p:blipFill>
          <a:blip r:embed="rId9">
            <a:extLst>
              <a:ext uri="{28A0092B-C50C-407E-A947-70E740481C1C}">
                <a14:useLocalDpi xmlns:a14="http://schemas.microsoft.com/office/drawing/2010/main" val="0"/>
              </a:ext>
            </a:extLst>
          </a:blip>
          <a:srcRect/>
          <a:stretch>
            <a:fillRect/>
          </a:stretch>
        </p:blipFill>
        <p:spPr bwMode="auto">
          <a:xfrm>
            <a:off x="4679576" y="247005"/>
            <a:ext cx="7318715" cy="6083508"/>
          </a:xfrm>
          <a:prstGeom prst="rect">
            <a:avLst/>
          </a:prstGeom>
          <a:solidFill>
            <a:schemeClr val="bg1"/>
          </a:solidFill>
          <a:ln w="15875">
            <a:solidFill>
              <a:schemeClr val="tx1"/>
            </a:solidFill>
          </a:ln>
        </p:spPr>
      </p:pic>
      <p:pic>
        <p:nvPicPr>
          <p:cNvPr id="7" name="SS2.0Gr5L5Model">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870553" y="5143695"/>
            <a:ext cx="812800" cy="812800"/>
          </a:xfrm>
          <a:prstGeom prst="rect">
            <a:avLst/>
          </a:prstGeom>
        </p:spPr>
      </p:pic>
    </p:spTree>
    <p:extLst>
      <p:ext uri="{BB962C8B-B14F-4D97-AF65-F5344CB8AC3E}">
        <p14:creationId xmlns:p14="http://schemas.microsoft.com/office/powerpoint/2010/main" val="121111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2"/>
                </p:tgtEl>
              </p:cMediaNode>
            </p:audio>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81324" fill="hold"/>
                                        <p:tgtEl>
                                          <p:spTgt spid="7"/>
                                        </p:tgtEl>
                                      </p:cBhvr>
                                    </p:cmd>
                                  </p:childTnLst>
                                </p:cTn>
                              </p:par>
                            </p:childTnLst>
                          </p:cTn>
                        </p:par>
                      </p:childTnLst>
                    </p:cTn>
                  </p:par>
                </p:childTnLst>
              </p:cTn>
              <p:nextCondLst>
                <p:cond evt="onClick" delay="0">
                  <p:tgtEl>
                    <p:spTgt spid="7"/>
                  </p:tgtEl>
                </p:cond>
              </p:nextCondLst>
            </p:seq>
            <p:audio>
              <p:cMediaNode vol="80000">
                <p:cTn id="14"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96" y="330772"/>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178161" y="330772"/>
            <a:ext cx="1574568" cy="1452787"/>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8" name="Table 7"/>
          <p:cNvGraphicFramePr>
            <a:graphicFrameLocks noGrp="1"/>
          </p:cNvGraphicFramePr>
          <p:nvPr>
            <p:extLst>
              <p:ext uri="{D42A27DB-BD31-4B8C-83A1-F6EECF244321}">
                <p14:modId xmlns:p14="http://schemas.microsoft.com/office/powerpoint/2010/main" val="126078729"/>
              </p:ext>
            </p:extLst>
          </p:nvPr>
        </p:nvGraphicFramePr>
        <p:xfrm>
          <a:off x="427596" y="2039231"/>
          <a:ext cx="11504815" cy="4207856"/>
        </p:xfrm>
        <a:graphic>
          <a:graphicData uri="http://schemas.openxmlformats.org/drawingml/2006/table">
            <a:tbl>
              <a:tblPr firstRow="1" firstCol="1" bandRow="1">
                <a:tableStyleId>{D7AC3CCA-C797-4891-BE02-D94E43425B78}</a:tableStyleId>
              </a:tblPr>
              <a:tblGrid>
                <a:gridCol w="1227080"/>
                <a:gridCol w="10277735"/>
              </a:tblGrid>
              <a:tr h="1679679">
                <a:tc>
                  <a:txBody>
                    <a:bodyPr/>
                    <a:lstStyle/>
                    <a:p>
                      <a:pPr marL="0" marR="0" algn="r">
                        <a:spcBef>
                          <a:spcPts val="0"/>
                        </a:spcBef>
                        <a:spcAft>
                          <a:spcPts val="0"/>
                        </a:spcAft>
                      </a:pPr>
                      <a:r>
                        <a:rPr lang="en-US" sz="1800" b="1" dirty="0">
                          <a:effectLst/>
                        </a:rPr>
                        <a:t>Student A1:</a:t>
                      </a:r>
                      <a:endParaRPr lang="en-US" sz="1800" b="1"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000" b="0" i="1" u="none" dirty="0">
                          <a:solidFill>
                            <a:srgbClr val="000000"/>
                          </a:solidFill>
                          <a:effectLst/>
                          <a:latin typeface="Calibri" charset="0"/>
                          <a:ea typeface="Questrial" charset="0"/>
                          <a:cs typeface="Questrial" charset="0"/>
                        </a:rPr>
                        <a:t>I notice a refinery with a large cloud of black smoke and some power lines. There is also a yellow flame coming out of a tall narrow tower and the label says “REFINING FOSSIL FUELS”.  What do you notice? </a:t>
                      </a:r>
                      <a:endParaRPr lang="en-US" sz="3000" b="0" i="1" u="none" dirty="0">
                        <a:solidFill>
                          <a:srgbClr val="000000"/>
                        </a:solidFill>
                        <a:effectLst/>
                        <a:latin typeface="Questrial" charset="0"/>
                        <a:ea typeface="Questrial" charset="0"/>
                        <a:cs typeface="Questrial" charset="0"/>
                      </a:endParaRPr>
                    </a:p>
                  </a:txBody>
                  <a:tcPr marL="68580" marR="68580" marT="0" marB="0"/>
                </a:tc>
              </a:tr>
              <a:tr h="2379056">
                <a:tc>
                  <a:txBody>
                    <a:bodyPr/>
                    <a:lstStyle/>
                    <a:p>
                      <a:pPr marL="0" marR="0" algn="r">
                        <a:spcBef>
                          <a:spcPts val="0"/>
                        </a:spcBef>
                        <a:spcAft>
                          <a:spcPts val="0"/>
                        </a:spcAft>
                      </a:pPr>
                      <a:r>
                        <a:rPr lang="en-US" sz="1800" b="1" dirty="0">
                          <a:effectLst/>
                        </a:rPr>
                        <a:t>Student B1:</a:t>
                      </a:r>
                      <a:endParaRPr lang="en-US" sz="1800" b="1"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000" i="1" u="none" dirty="0">
                          <a:solidFill>
                            <a:srgbClr val="000000"/>
                          </a:solidFill>
                          <a:effectLst/>
                          <a:latin typeface="Calibri" charset="0"/>
                          <a:ea typeface="Questrial" charset="0"/>
                          <a:cs typeface="Questrial" charset="0"/>
                        </a:rPr>
                        <a:t>I notice the picture you described has a purple border as do the two other pictures below it. </a:t>
                      </a:r>
                      <a:r>
                        <a:rPr lang="en-US" sz="3000" b="1" i="1" u="none" dirty="0">
                          <a:solidFill>
                            <a:srgbClr val="000000"/>
                          </a:solidFill>
                          <a:effectLst/>
                          <a:latin typeface="Calibri" charset="0"/>
                          <a:ea typeface="Questrial" charset="0"/>
                          <a:cs typeface="Questrial" charset="0"/>
                        </a:rPr>
                        <a:t> </a:t>
                      </a:r>
                      <a:r>
                        <a:rPr lang="en-US" sz="3000" i="1" u="none" dirty="0">
                          <a:solidFill>
                            <a:srgbClr val="000000"/>
                          </a:solidFill>
                          <a:effectLst/>
                          <a:latin typeface="Calibri" charset="0"/>
                          <a:ea typeface="Questrial" charset="0"/>
                          <a:cs typeface="Questrial" charset="0"/>
                        </a:rPr>
                        <a:t>The second picture with the purple border also has tall narrow smokestacks spewing pollution into the air and the label reads “BURNING FOSSIL FUELS”. What else do you notice? </a:t>
                      </a:r>
                      <a:endParaRPr lang="en-US" sz="3000" i="1" u="none" dirty="0">
                        <a:solidFill>
                          <a:srgbClr val="000000"/>
                        </a:solidFill>
                        <a:effectLst/>
                        <a:latin typeface="Questrial" charset="0"/>
                        <a:ea typeface="Questrial" charset="0"/>
                        <a:cs typeface="Questrial" charset="0"/>
                      </a:endParaRPr>
                    </a:p>
                  </a:txBody>
                  <a:tcPr marL="68580" marR="68580" marT="0" marB="0"/>
                </a:tc>
              </a:tr>
            </a:tbl>
          </a:graphicData>
        </a:graphic>
      </p:graphicFrame>
      <p:sp>
        <p:nvSpPr>
          <p:cNvPr id="9" name="Title 1"/>
          <p:cNvSpPr txBox="1">
            <a:spLocks/>
          </p:cNvSpPr>
          <p:nvPr/>
        </p:nvSpPr>
        <p:spPr>
          <a:xfrm>
            <a:off x="2363446" y="410686"/>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spTree>
    <p:extLst>
      <p:ext uri="{BB962C8B-B14F-4D97-AF65-F5344CB8AC3E}">
        <p14:creationId xmlns:p14="http://schemas.microsoft.com/office/powerpoint/2010/main" val="184174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graphicFrame>
        <p:nvGraphicFramePr>
          <p:cNvPr id="16" name="Table 15"/>
          <p:cNvGraphicFramePr>
            <a:graphicFrameLocks noGrp="1"/>
          </p:cNvGraphicFramePr>
          <p:nvPr>
            <p:extLst>
              <p:ext uri="{D42A27DB-BD31-4B8C-83A1-F6EECF244321}">
                <p14:modId xmlns:p14="http://schemas.microsoft.com/office/powerpoint/2010/main" val="473258212"/>
              </p:ext>
            </p:extLst>
          </p:nvPr>
        </p:nvGraphicFramePr>
        <p:xfrm>
          <a:off x="2381954" y="1888589"/>
          <a:ext cx="9561643" cy="4191000"/>
        </p:xfrm>
        <a:graphic>
          <a:graphicData uri="http://schemas.openxmlformats.org/drawingml/2006/table">
            <a:tbl>
              <a:tblPr firstRow="1" firstCol="1" bandRow="1">
                <a:tableStyleId>{8A107856-5554-42FB-B03E-39F5DBC370BA}</a:tableStyleId>
              </a:tblPr>
              <a:tblGrid>
                <a:gridCol w="1045172"/>
                <a:gridCol w="8516471"/>
              </a:tblGrid>
              <a:tr h="616585">
                <a:tc>
                  <a:txBody>
                    <a:bodyPr/>
                    <a:lstStyle/>
                    <a:p>
                      <a:pPr marL="0" marR="0" algn="r">
                        <a:spcBef>
                          <a:spcPts val="0"/>
                        </a:spcBef>
                        <a:spcAft>
                          <a:spcPts val="0"/>
                        </a:spcAft>
                      </a:pPr>
                      <a:r>
                        <a:rPr lang="en-US" sz="1800" dirty="0">
                          <a:effectLst/>
                        </a:rPr>
                        <a:t>Student A1:</a:t>
                      </a:r>
                      <a:endParaRPr lang="en-US" sz="1800" dirty="0">
                        <a:solidFill>
                          <a:srgbClr val="000000"/>
                        </a:solidFill>
                        <a:effectLst/>
                        <a:latin typeface="Questrial" charset="0"/>
                        <a:ea typeface="Questrial" charset="0"/>
                        <a:cs typeface="Questrial" charset="0"/>
                      </a:endParaRPr>
                    </a:p>
                  </a:txBody>
                  <a:tcPr marL="68580" marR="68580" marT="0" marB="0"/>
                </a:tc>
                <a:tc>
                  <a:txBody>
                    <a:bodyPr/>
                    <a:lstStyle/>
                    <a:p>
                      <a:r>
                        <a:rPr lang="en-US" sz="2750" b="0" i="1" u="sng" kern="1200" dirty="0" smtClean="0">
                          <a:solidFill>
                            <a:schemeClr val="dk1"/>
                          </a:solidFill>
                          <a:effectLst/>
                          <a:latin typeface="+mn-lt"/>
                          <a:ea typeface="+mn-ea"/>
                          <a:cs typeface="+mn-cs"/>
                        </a:rPr>
                        <a:t>I notice</a:t>
                      </a:r>
                      <a:r>
                        <a:rPr lang="en-US" sz="2750" b="0" i="1" kern="1200" dirty="0" smtClean="0">
                          <a:solidFill>
                            <a:schemeClr val="dk1"/>
                          </a:solidFill>
                          <a:effectLst/>
                          <a:latin typeface="+mn-lt"/>
                          <a:ea typeface="+mn-ea"/>
                          <a:cs typeface="+mn-cs"/>
                        </a:rPr>
                        <a:t> a refinery with a large cloud of black smoke and some power lines. </a:t>
                      </a:r>
                      <a:r>
                        <a:rPr lang="en-US" sz="2750" b="1" i="1" kern="1200" dirty="0" smtClean="0">
                          <a:solidFill>
                            <a:schemeClr val="dk1"/>
                          </a:solidFill>
                          <a:effectLst/>
                          <a:latin typeface="+mn-lt"/>
                          <a:ea typeface="+mn-ea"/>
                          <a:cs typeface="+mn-cs"/>
                        </a:rPr>
                        <a:t>[ID] </a:t>
                      </a:r>
                      <a:r>
                        <a:rPr lang="en-US" sz="2750" b="0" i="1" kern="1200" dirty="0" smtClean="0">
                          <a:solidFill>
                            <a:schemeClr val="dk1"/>
                          </a:solidFill>
                          <a:effectLst/>
                          <a:latin typeface="+mn-lt"/>
                          <a:ea typeface="+mn-ea"/>
                          <a:cs typeface="+mn-cs"/>
                        </a:rPr>
                        <a:t>There is also a yellow flame coming out of a tall narrow tower and the label says “REFINING FOSSIL FUELS”. </a:t>
                      </a:r>
                      <a:r>
                        <a:rPr lang="en-US" sz="2750" b="1" i="1" kern="1200" dirty="0" smtClean="0">
                          <a:solidFill>
                            <a:schemeClr val="dk1"/>
                          </a:solidFill>
                          <a:effectLst/>
                          <a:latin typeface="+mn-lt"/>
                          <a:ea typeface="+mn-ea"/>
                          <a:cs typeface="+mn-cs"/>
                        </a:rPr>
                        <a:t>[BO] </a:t>
                      </a:r>
                      <a:r>
                        <a:rPr lang="en-US" sz="2750" b="0" i="1" u="sng" kern="1200" dirty="0" smtClean="0">
                          <a:solidFill>
                            <a:schemeClr val="dk1"/>
                          </a:solidFill>
                          <a:effectLst/>
                          <a:latin typeface="+mn-lt"/>
                          <a:ea typeface="+mn-ea"/>
                          <a:cs typeface="+mn-cs"/>
                        </a:rPr>
                        <a:t>What do you notice?</a:t>
                      </a:r>
                      <a:r>
                        <a:rPr lang="en-US" sz="2750" b="0" i="1" kern="1200" dirty="0" smtClean="0">
                          <a:solidFill>
                            <a:schemeClr val="dk1"/>
                          </a:solidFill>
                          <a:effectLst/>
                          <a:latin typeface="+mn-lt"/>
                          <a:ea typeface="+mn-ea"/>
                          <a:cs typeface="+mn-cs"/>
                        </a:rPr>
                        <a:t> </a:t>
                      </a:r>
                      <a:r>
                        <a:rPr lang="en-US" sz="2750" b="1" i="1" kern="1200" dirty="0" smtClean="0">
                          <a:solidFill>
                            <a:schemeClr val="dk1"/>
                          </a:solidFill>
                          <a:effectLst/>
                          <a:latin typeface="+mn-lt"/>
                          <a:ea typeface="+mn-ea"/>
                          <a:cs typeface="+mn-cs"/>
                        </a:rPr>
                        <a:t>[PR]</a:t>
                      </a:r>
                      <a:endParaRPr lang="en-US" sz="2750" b="1" kern="1200" dirty="0">
                        <a:solidFill>
                          <a:schemeClr val="dk1"/>
                        </a:solidFill>
                        <a:effectLst/>
                        <a:latin typeface="+mn-lt"/>
                        <a:ea typeface="+mn-ea"/>
                        <a:cs typeface="+mn-cs"/>
                      </a:endParaRPr>
                    </a:p>
                  </a:txBody>
                  <a:tcPr marL="68580" marR="68580" marT="0" marB="0"/>
                </a:tc>
              </a:tr>
              <a:tr h="822325">
                <a:tc>
                  <a:txBody>
                    <a:bodyPr/>
                    <a:lstStyle/>
                    <a:p>
                      <a:pPr marL="0" marR="0" algn="r">
                        <a:spcBef>
                          <a:spcPts val="0"/>
                        </a:spcBef>
                        <a:spcAft>
                          <a:spcPts val="0"/>
                        </a:spcAft>
                      </a:pPr>
                      <a:r>
                        <a:rPr lang="en-US" sz="1800" dirty="0">
                          <a:effectLst/>
                        </a:rPr>
                        <a:t>Student B1:</a:t>
                      </a:r>
                      <a:endParaRPr lang="en-US" sz="1800" dirty="0">
                        <a:solidFill>
                          <a:srgbClr val="000000"/>
                        </a:solidFill>
                        <a:effectLst/>
                        <a:latin typeface="Questrial" charset="0"/>
                        <a:ea typeface="Questrial" charset="0"/>
                        <a:cs typeface="Questrial" charset="0"/>
                      </a:endParaRPr>
                    </a:p>
                  </a:txBody>
                  <a:tcPr marL="68580" marR="68580" marT="0" marB="0"/>
                </a:tc>
                <a:tc>
                  <a:txBody>
                    <a:bodyPr/>
                    <a:lstStyle/>
                    <a:p>
                      <a:r>
                        <a:rPr lang="en-US" sz="2750" b="0" i="1" u="sng" kern="1200" dirty="0" smtClean="0">
                          <a:solidFill>
                            <a:schemeClr val="dk1"/>
                          </a:solidFill>
                          <a:effectLst/>
                          <a:latin typeface="+mn-lt"/>
                          <a:ea typeface="+mn-ea"/>
                          <a:cs typeface="+mn-cs"/>
                        </a:rPr>
                        <a:t>I notice</a:t>
                      </a:r>
                      <a:r>
                        <a:rPr lang="en-US" sz="2750" b="0" i="1" kern="1200" dirty="0" smtClean="0">
                          <a:solidFill>
                            <a:schemeClr val="dk1"/>
                          </a:solidFill>
                          <a:effectLst/>
                          <a:latin typeface="+mn-lt"/>
                          <a:ea typeface="+mn-ea"/>
                          <a:cs typeface="+mn-cs"/>
                        </a:rPr>
                        <a:t> the picture you described has a purple border as do the two other pictures below it. </a:t>
                      </a:r>
                      <a:r>
                        <a:rPr lang="en-US" sz="2750" b="1" i="1" kern="1200" dirty="0" smtClean="0">
                          <a:solidFill>
                            <a:schemeClr val="dk1"/>
                          </a:solidFill>
                          <a:effectLst/>
                          <a:latin typeface="+mn-lt"/>
                          <a:ea typeface="+mn-ea"/>
                          <a:cs typeface="+mn-cs"/>
                        </a:rPr>
                        <a:t>[ID] </a:t>
                      </a:r>
                      <a:r>
                        <a:rPr lang="en-US" sz="2750" b="0" i="1" kern="1200" dirty="0" smtClean="0">
                          <a:solidFill>
                            <a:schemeClr val="dk1"/>
                          </a:solidFill>
                          <a:effectLst/>
                          <a:latin typeface="+mn-lt"/>
                          <a:ea typeface="+mn-ea"/>
                          <a:cs typeface="+mn-cs"/>
                        </a:rPr>
                        <a:t>The second picture with the purple border also has tall narrow smokestacks spewing pollution into the air and the label reads “BURNING FOSSIL FUELS”. </a:t>
                      </a:r>
                      <a:r>
                        <a:rPr lang="en-US" sz="2750" b="1" i="1" kern="1200" dirty="0" smtClean="0">
                          <a:solidFill>
                            <a:schemeClr val="dk1"/>
                          </a:solidFill>
                          <a:effectLst/>
                          <a:latin typeface="+mn-lt"/>
                          <a:ea typeface="+mn-ea"/>
                          <a:cs typeface="+mn-cs"/>
                        </a:rPr>
                        <a:t>[BO] </a:t>
                      </a:r>
                      <a:r>
                        <a:rPr lang="en-US" sz="2750" b="0" i="1" u="sng" kern="1200" dirty="0" smtClean="0">
                          <a:solidFill>
                            <a:schemeClr val="dk1"/>
                          </a:solidFill>
                          <a:effectLst/>
                          <a:latin typeface="+mn-lt"/>
                          <a:ea typeface="+mn-ea"/>
                          <a:cs typeface="+mn-cs"/>
                        </a:rPr>
                        <a:t>What else do you notice?</a:t>
                      </a:r>
                      <a:r>
                        <a:rPr lang="en-US" sz="2750" b="0" i="1" kern="1200" dirty="0" smtClean="0">
                          <a:solidFill>
                            <a:schemeClr val="dk1"/>
                          </a:solidFill>
                          <a:effectLst/>
                          <a:latin typeface="+mn-lt"/>
                          <a:ea typeface="+mn-ea"/>
                          <a:cs typeface="+mn-cs"/>
                        </a:rPr>
                        <a:t> </a:t>
                      </a:r>
                      <a:r>
                        <a:rPr lang="en-US" sz="2750" b="1" i="1" kern="1200" dirty="0" smtClean="0">
                          <a:solidFill>
                            <a:schemeClr val="dk1"/>
                          </a:solidFill>
                          <a:effectLst/>
                          <a:latin typeface="+mn-lt"/>
                          <a:ea typeface="+mn-ea"/>
                          <a:cs typeface="+mn-cs"/>
                        </a:rPr>
                        <a:t>[PR]</a:t>
                      </a:r>
                      <a:endParaRPr lang="en-US" sz="2750" b="1" kern="1200" dirty="0">
                        <a:solidFill>
                          <a:schemeClr val="dk1"/>
                        </a:solidFill>
                        <a:effectLst/>
                        <a:latin typeface="+mn-lt"/>
                        <a:ea typeface="+mn-ea"/>
                        <a:cs typeface="+mn-cs"/>
                      </a:endParaRPr>
                    </a:p>
                  </a:txBody>
                  <a:tcPr marL="68580" marR="68580" marT="0" marB="0"/>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46003799"/>
              </p:ext>
            </p:extLst>
          </p:nvPr>
        </p:nvGraphicFramePr>
        <p:xfrm>
          <a:off x="201891" y="2019459"/>
          <a:ext cx="2016089" cy="3435042"/>
        </p:xfrm>
        <a:graphic>
          <a:graphicData uri="http://schemas.openxmlformats.org/drawingml/2006/table">
            <a:tbl>
              <a:tblPr>
                <a:tableStyleId>{073A0DAA-6AF3-43AB-8588-CEC1D06C72B9}</a:tableStyleId>
              </a:tblPr>
              <a:tblGrid>
                <a:gridCol w="581384"/>
                <a:gridCol w="1434705"/>
              </a:tblGrid>
              <a:tr h="921463">
                <a:tc gridSpan="2">
                  <a:txBody>
                    <a:bodyPr/>
                    <a:lstStyle/>
                    <a:p>
                      <a:pPr marL="0" marR="0" algn="ctr">
                        <a:spcBef>
                          <a:spcPts val="0"/>
                        </a:spcBef>
                        <a:spcAft>
                          <a:spcPts val="0"/>
                        </a:spcAft>
                      </a:pPr>
                      <a:r>
                        <a:rPr lang="en-US" sz="1600" b="1" dirty="0">
                          <a:effectLst/>
                        </a:rPr>
                        <a:t>CONVERSATION CODING KEY</a:t>
                      </a:r>
                    </a:p>
                    <a:p>
                      <a:pPr marL="0" marR="0" algn="ctr">
                        <a:spcBef>
                          <a:spcPts val="0"/>
                        </a:spcBef>
                        <a:spcAft>
                          <a:spcPts val="0"/>
                        </a:spcAft>
                      </a:pPr>
                      <a:r>
                        <a:rPr lang="en-US" sz="1600" b="1" dirty="0">
                          <a:effectLst/>
                        </a:rPr>
                        <a:t>CREATE &amp; CLARIFY</a:t>
                      </a:r>
                      <a:endParaRPr lang="en-US" sz="16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398029">
                <a:tc>
                  <a:txBody>
                    <a:bodyPr/>
                    <a:lstStyle/>
                    <a:p>
                      <a:pPr marL="0" marR="0" algn="l">
                        <a:spcBef>
                          <a:spcPts val="0"/>
                        </a:spcBef>
                        <a:spcAft>
                          <a:spcPts val="0"/>
                        </a:spcAft>
                      </a:pPr>
                      <a:r>
                        <a:rPr lang="en-US" sz="1600">
                          <a:effectLst/>
                        </a:rPr>
                        <a:t>ID </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INITIAL IDEA</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8029">
                <a:tc>
                  <a:txBody>
                    <a:bodyPr/>
                    <a:lstStyle/>
                    <a:p>
                      <a:pPr marL="0" marR="0" algn="l">
                        <a:spcBef>
                          <a:spcPts val="0"/>
                        </a:spcBef>
                        <a:spcAft>
                          <a:spcPts val="0"/>
                        </a:spcAft>
                      </a:pPr>
                      <a:r>
                        <a:rPr lang="en-US" sz="1600">
                          <a:effectLst/>
                        </a:rPr>
                        <a:t>PAR</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PARAPHRASE</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8029">
                <a:tc>
                  <a:txBody>
                    <a:bodyPr/>
                    <a:lstStyle/>
                    <a:p>
                      <a:pPr marL="0" marR="0" algn="l">
                        <a:spcBef>
                          <a:spcPts val="0"/>
                        </a:spcBef>
                        <a:spcAft>
                          <a:spcPts val="0"/>
                        </a:spcAft>
                      </a:pPr>
                      <a:r>
                        <a:rPr lang="en-US" sz="1600">
                          <a:effectLst/>
                        </a:rPr>
                        <a:t>BO</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BUILD ON</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8029">
                <a:tc>
                  <a:txBody>
                    <a:bodyPr/>
                    <a:lstStyle/>
                    <a:p>
                      <a:pPr marL="0" marR="0" algn="l">
                        <a:spcBef>
                          <a:spcPts val="0"/>
                        </a:spcBef>
                        <a:spcAft>
                          <a:spcPts val="0"/>
                        </a:spcAft>
                      </a:pPr>
                      <a:r>
                        <a:rPr lang="en-US" sz="1600">
                          <a:effectLst/>
                        </a:rPr>
                        <a:t>PR</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PROMPT</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21463">
                <a:tc gridSpan="2">
                  <a:txBody>
                    <a:bodyPr/>
                    <a:lstStyle/>
                    <a:p>
                      <a:pPr marL="0" marR="0" algn="ctr">
                        <a:spcBef>
                          <a:spcPts val="0"/>
                        </a:spcBef>
                        <a:spcAft>
                          <a:spcPts val="0"/>
                        </a:spcAft>
                      </a:pPr>
                      <a:r>
                        <a:rPr lang="en-US" sz="1600" u="sng" cap="all" dirty="0">
                          <a:effectLst/>
                        </a:rPr>
                        <a:t>UNDERLINE Prompt &amp; Response STARTERS</a:t>
                      </a:r>
                      <a:endParaRPr lang="en-US" sz="16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sp>
        <p:nvSpPr>
          <p:cNvPr id="11" name="Title 1"/>
          <p:cNvSpPr txBox="1">
            <a:spLocks/>
          </p:cNvSpPr>
          <p:nvPr/>
        </p:nvSpPr>
        <p:spPr>
          <a:xfrm>
            <a:off x="2381954" y="273032"/>
            <a:ext cx="9561643" cy="1391475"/>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b="1" smtClean="0">
                <a:solidFill>
                  <a:schemeClr val="tx1"/>
                </a:solidFill>
              </a:rPr>
              <a:t>What makes this a model for CLARIFY?</a:t>
            </a:r>
            <a:br>
              <a:rPr lang="en-US" sz="4000" b="1" smtClean="0">
                <a:solidFill>
                  <a:schemeClr val="tx1"/>
                </a:solidFill>
              </a:rPr>
            </a:br>
            <a:r>
              <a:rPr lang="en-US" sz="800" b="1" smtClean="0">
                <a:solidFill>
                  <a:schemeClr val="tx1"/>
                </a:solidFill>
              </a:rPr>
              <a:t> </a:t>
            </a:r>
            <a:r>
              <a:rPr lang="en-US" sz="4000" b="1" smtClean="0">
                <a:solidFill>
                  <a:schemeClr val="tx1"/>
                </a:solidFill>
              </a:rPr>
              <a:t/>
            </a:r>
            <a:br>
              <a:rPr lang="en-US" sz="4000" b="1" smtClean="0">
                <a:solidFill>
                  <a:schemeClr val="tx1"/>
                </a:solidFill>
              </a:rPr>
            </a:br>
            <a:r>
              <a:rPr lang="en-US" sz="4000" b="1" smtClean="0">
                <a:solidFill>
                  <a:schemeClr val="tx1"/>
                </a:solidFill>
              </a:rPr>
              <a:t>What specific language did you hear?</a:t>
            </a:r>
            <a:endParaRPr lang="en-US" sz="4000" b="1" dirty="0">
              <a:solidFill>
                <a:schemeClr val="tx1"/>
              </a:solidFil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72953" y="273032"/>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3428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042" y="266504"/>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384965" y="287749"/>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3" name="Table 2"/>
          <p:cNvGraphicFramePr>
            <a:graphicFrameLocks noGrp="1"/>
          </p:cNvGraphicFramePr>
          <p:nvPr>
            <p:extLst>
              <p:ext uri="{D42A27DB-BD31-4B8C-83A1-F6EECF244321}">
                <p14:modId xmlns:p14="http://schemas.microsoft.com/office/powerpoint/2010/main" val="635045752"/>
              </p:ext>
            </p:extLst>
          </p:nvPr>
        </p:nvGraphicFramePr>
        <p:xfrm>
          <a:off x="424042" y="1954601"/>
          <a:ext cx="11484315" cy="4178129"/>
        </p:xfrm>
        <a:graphic>
          <a:graphicData uri="http://schemas.openxmlformats.org/drawingml/2006/table">
            <a:tbl>
              <a:tblPr firstRow="1" firstCol="1" bandRow="1">
                <a:tableStyleId>{D7AC3CCA-C797-4891-BE02-D94E43425B78}</a:tableStyleId>
              </a:tblPr>
              <a:tblGrid>
                <a:gridCol w="974452"/>
                <a:gridCol w="10509863"/>
              </a:tblGrid>
              <a:tr h="1968329">
                <a:tc>
                  <a:txBody>
                    <a:bodyPr/>
                    <a:lstStyle/>
                    <a:p>
                      <a:pPr marL="0" marR="0" algn="r">
                        <a:spcBef>
                          <a:spcPts val="0"/>
                        </a:spcBef>
                        <a:spcAft>
                          <a:spcPts val="0"/>
                        </a:spcAft>
                      </a:pPr>
                      <a:r>
                        <a:rPr lang="en-US" sz="1800" dirty="0">
                          <a:effectLst/>
                        </a:rPr>
                        <a:t>Student A2:</a:t>
                      </a:r>
                      <a:endParaRPr lang="en-US" sz="18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900" b="0" i="1" u="none" dirty="0">
                          <a:solidFill>
                            <a:srgbClr val="000000"/>
                          </a:solidFill>
                          <a:effectLst/>
                          <a:latin typeface="Calibri" charset="0"/>
                          <a:ea typeface="Questrial" charset="0"/>
                          <a:cs typeface="Questrial" charset="0"/>
                        </a:rPr>
                        <a:t>I think you said a that the three pictures on the left have a purple border and two of the pictures show smoke. I would like to add that the third picture shows worn empty plastic water bottles scattered amongst rocks along the shoreline and the label says “NON-RECYCLED PLASTIC”. What more do you notice? </a:t>
                      </a:r>
                      <a:endParaRPr lang="en-US" sz="2900" b="0" i="1" u="none" dirty="0">
                        <a:solidFill>
                          <a:srgbClr val="000000"/>
                        </a:solidFill>
                        <a:effectLst/>
                        <a:latin typeface="Questrial" charset="0"/>
                        <a:ea typeface="Questrial" charset="0"/>
                        <a:cs typeface="Questrial" charset="0"/>
                      </a:endParaRPr>
                    </a:p>
                  </a:txBody>
                  <a:tcPr marL="68580" marR="68580" marT="0" marB="0"/>
                </a:tc>
              </a:tr>
              <a:tr h="1968329">
                <a:tc>
                  <a:txBody>
                    <a:bodyPr/>
                    <a:lstStyle/>
                    <a:p>
                      <a:pPr marL="0" marR="0" algn="r">
                        <a:spcBef>
                          <a:spcPts val="0"/>
                        </a:spcBef>
                        <a:spcAft>
                          <a:spcPts val="0"/>
                        </a:spcAft>
                      </a:pPr>
                      <a:r>
                        <a:rPr lang="en-US" sz="1800" dirty="0">
                          <a:effectLst/>
                        </a:rPr>
                        <a:t>Student B2:</a:t>
                      </a:r>
                      <a:endParaRPr lang="en-US" sz="18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900" i="1" u="none" dirty="0">
                          <a:solidFill>
                            <a:srgbClr val="000000"/>
                          </a:solidFill>
                          <a:effectLst/>
                          <a:latin typeface="Calibri" charset="0"/>
                          <a:ea typeface="Questrial" charset="0"/>
                          <a:cs typeface="Questrial" charset="0"/>
                        </a:rPr>
                        <a:t>I heard you say that there are plastic bottles scattered near the water. Additionally, I notice that the first part of the title says “CAUSES OF INCREASED GREENHOUSE GASES” is purple just like the borders of the pictures.</a:t>
                      </a:r>
                      <a:r>
                        <a:rPr lang="en-US" sz="2900" b="1" i="1" u="none" dirty="0">
                          <a:solidFill>
                            <a:srgbClr val="000000"/>
                          </a:solidFill>
                          <a:effectLst/>
                          <a:latin typeface="Calibri" charset="0"/>
                          <a:ea typeface="Questrial" charset="0"/>
                          <a:cs typeface="Questrial" charset="0"/>
                        </a:rPr>
                        <a:t> </a:t>
                      </a:r>
                      <a:r>
                        <a:rPr lang="en-US" sz="2900" i="1" u="none" dirty="0">
                          <a:solidFill>
                            <a:srgbClr val="000000"/>
                          </a:solidFill>
                          <a:effectLst/>
                          <a:latin typeface="Calibri" charset="0"/>
                          <a:ea typeface="Questrial" charset="0"/>
                          <a:cs typeface="Questrial" charset="0"/>
                        </a:rPr>
                        <a:t>How can you add to this idea?</a:t>
                      </a:r>
                      <a:r>
                        <a:rPr lang="en-US" sz="2900" b="1" i="1" u="none" dirty="0">
                          <a:solidFill>
                            <a:srgbClr val="000000"/>
                          </a:solidFill>
                          <a:effectLst/>
                          <a:latin typeface="Calibri" charset="0"/>
                          <a:ea typeface="Questrial" charset="0"/>
                          <a:cs typeface="Questrial" charset="0"/>
                        </a:rPr>
                        <a:t> </a:t>
                      </a:r>
                      <a:endParaRPr lang="en-US" sz="2900" i="1" u="none" dirty="0">
                        <a:solidFill>
                          <a:srgbClr val="000000"/>
                        </a:solidFill>
                        <a:effectLst/>
                        <a:latin typeface="Questrial" charset="0"/>
                        <a:ea typeface="Questrial" charset="0"/>
                        <a:cs typeface="Questrial" charset="0"/>
                      </a:endParaRPr>
                    </a:p>
                  </a:txBody>
                  <a:tcPr marL="68580" marR="68580" marT="0" marB="0"/>
                </a:tc>
              </a:tr>
            </a:tbl>
          </a:graphicData>
        </a:graphic>
      </p:graphicFrame>
      <p:sp>
        <p:nvSpPr>
          <p:cNvPr id="9" name="Title 1"/>
          <p:cNvSpPr txBox="1">
            <a:spLocks/>
          </p:cNvSpPr>
          <p:nvPr/>
        </p:nvSpPr>
        <p:spPr>
          <a:xfrm>
            <a:off x="2348495" y="287100"/>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spTree>
    <p:extLst>
      <p:ext uri="{BB962C8B-B14F-4D97-AF65-F5344CB8AC3E}">
        <p14:creationId xmlns:p14="http://schemas.microsoft.com/office/powerpoint/2010/main" val="126662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graphicFrame>
        <p:nvGraphicFramePr>
          <p:cNvPr id="17" name="Table 16"/>
          <p:cNvGraphicFramePr>
            <a:graphicFrameLocks noGrp="1"/>
          </p:cNvGraphicFramePr>
          <p:nvPr/>
        </p:nvGraphicFramePr>
        <p:xfrm>
          <a:off x="201891" y="2019459"/>
          <a:ext cx="2016089" cy="3435042"/>
        </p:xfrm>
        <a:graphic>
          <a:graphicData uri="http://schemas.openxmlformats.org/drawingml/2006/table">
            <a:tbl>
              <a:tblPr>
                <a:tableStyleId>{073A0DAA-6AF3-43AB-8588-CEC1D06C72B9}</a:tableStyleId>
              </a:tblPr>
              <a:tblGrid>
                <a:gridCol w="581384"/>
                <a:gridCol w="1434705"/>
              </a:tblGrid>
              <a:tr h="921463">
                <a:tc gridSpan="2">
                  <a:txBody>
                    <a:bodyPr/>
                    <a:lstStyle/>
                    <a:p>
                      <a:pPr marL="0" marR="0" algn="ctr">
                        <a:spcBef>
                          <a:spcPts val="0"/>
                        </a:spcBef>
                        <a:spcAft>
                          <a:spcPts val="0"/>
                        </a:spcAft>
                      </a:pPr>
                      <a:r>
                        <a:rPr lang="en-US" sz="1600" b="1" dirty="0">
                          <a:effectLst/>
                        </a:rPr>
                        <a:t>CONVERSATION CODING KEY</a:t>
                      </a:r>
                    </a:p>
                    <a:p>
                      <a:pPr marL="0" marR="0" algn="ctr">
                        <a:spcBef>
                          <a:spcPts val="0"/>
                        </a:spcBef>
                        <a:spcAft>
                          <a:spcPts val="0"/>
                        </a:spcAft>
                      </a:pPr>
                      <a:r>
                        <a:rPr lang="en-US" sz="1600" b="1" dirty="0">
                          <a:effectLst/>
                        </a:rPr>
                        <a:t>CREATE &amp; CLARIFY</a:t>
                      </a:r>
                      <a:endParaRPr lang="en-US" sz="16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398029">
                <a:tc>
                  <a:txBody>
                    <a:bodyPr/>
                    <a:lstStyle/>
                    <a:p>
                      <a:pPr marL="0" marR="0" algn="l">
                        <a:spcBef>
                          <a:spcPts val="0"/>
                        </a:spcBef>
                        <a:spcAft>
                          <a:spcPts val="0"/>
                        </a:spcAft>
                      </a:pPr>
                      <a:r>
                        <a:rPr lang="en-US" sz="1600">
                          <a:effectLst/>
                        </a:rPr>
                        <a:t>ID </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INITIAL IDEA</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8029">
                <a:tc>
                  <a:txBody>
                    <a:bodyPr/>
                    <a:lstStyle/>
                    <a:p>
                      <a:pPr marL="0" marR="0" algn="l">
                        <a:spcBef>
                          <a:spcPts val="0"/>
                        </a:spcBef>
                        <a:spcAft>
                          <a:spcPts val="0"/>
                        </a:spcAft>
                      </a:pPr>
                      <a:r>
                        <a:rPr lang="en-US" sz="1600">
                          <a:effectLst/>
                        </a:rPr>
                        <a:t>PAR</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PARAPHRASE</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8029">
                <a:tc>
                  <a:txBody>
                    <a:bodyPr/>
                    <a:lstStyle/>
                    <a:p>
                      <a:pPr marL="0" marR="0" algn="l">
                        <a:spcBef>
                          <a:spcPts val="0"/>
                        </a:spcBef>
                        <a:spcAft>
                          <a:spcPts val="0"/>
                        </a:spcAft>
                      </a:pPr>
                      <a:r>
                        <a:rPr lang="en-US" sz="1600">
                          <a:effectLst/>
                        </a:rPr>
                        <a:t>BO</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BUILD ON</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8029">
                <a:tc>
                  <a:txBody>
                    <a:bodyPr/>
                    <a:lstStyle/>
                    <a:p>
                      <a:pPr marL="0" marR="0" algn="l">
                        <a:spcBef>
                          <a:spcPts val="0"/>
                        </a:spcBef>
                        <a:spcAft>
                          <a:spcPts val="0"/>
                        </a:spcAft>
                      </a:pPr>
                      <a:r>
                        <a:rPr lang="en-US" sz="1600">
                          <a:effectLst/>
                        </a:rPr>
                        <a:t>PR</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PROMPT</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21463">
                <a:tc gridSpan="2">
                  <a:txBody>
                    <a:bodyPr/>
                    <a:lstStyle/>
                    <a:p>
                      <a:pPr marL="0" marR="0" algn="ctr">
                        <a:spcBef>
                          <a:spcPts val="0"/>
                        </a:spcBef>
                        <a:spcAft>
                          <a:spcPts val="0"/>
                        </a:spcAft>
                      </a:pPr>
                      <a:r>
                        <a:rPr lang="en-US" sz="1600" u="sng" cap="all" dirty="0">
                          <a:effectLst/>
                        </a:rPr>
                        <a:t>UNDERLINE Prompt &amp; Response STARTERS</a:t>
                      </a:r>
                      <a:endParaRPr lang="en-US" sz="16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8547913"/>
              </p:ext>
            </p:extLst>
          </p:nvPr>
        </p:nvGraphicFramePr>
        <p:xfrm>
          <a:off x="2460457" y="1811481"/>
          <a:ext cx="9110299" cy="4283134"/>
        </p:xfrm>
        <a:graphic>
          <a:graphicData uri="http://schemas.openxmlformats.org/drawingml/2006/table">
            <a:tbl>
              <a:tblPr firstRow="1" firstCol="1" bandRow="1">
                <a:tableStyleId>{8A107856-5554-42FB-B03E-39F5DBC370BA}</a:tableStyleId>
              </a:tblPr>
              <a:tblGrid>
                <a:gridCol w="918521"/>
                <a:gridCol w="8191778"/>
              </a:tblGrid>
              <a:tr h="2378134">
                <a:tc>
                  <a:txBody>
                    <a:bodyPr/>
                    <a:lstStyle/>
                    <a:p>
                      <a:pPr marL="0" marR="0" algn="r">
                        <a:spcBef>
                          <a:spcPts val="0"/>
                        </a:spcBef>
                        <a:spcAft>
                          <a:spcPts val="0"/>
                        </a:spcAft>
                      </a:pPr>
                      <a:r>
                        <a:rPr lang="en-US" sz="1800" dirty="0">
                          <a:effectLst/>
                        </a:rPr>
                        <a:t>Student A2:</a:t>
                      </a:r>
                      <a:endParaRPr lang="en-US" sz="1800" dirty="0">
                        <a:effectLst/>
                        <a:latin typeface="Avenir Next" charset="0"/>
                        <a:ea typeface="Calibri" charset="0"/>
                        <a:cs typeface="Arial" charset="0"/>
                      </a:endParaRPr>
                    </a:p>
                  </a:txBody>
                  <a:tcPr marL="68580" marR="68580" marT="0" marB="0"/>
                </a:tc>
                <a:tc>
                  <a:txBody>
                    <a:bodyPr/>
                    <a:lstStyle/>
                    <a:p>
                      <a:r>
                        <a:rPr lang="en-US" sz="2500" b="0" i="1" u="sng" kern="1200" dirty="0" smtClean="0">
                          <a:solidFill>
                            <a:schemeClr val="dk1"/>
                          </a:solidFill>
                          <a:effectLst/>
                          <a:latin typeface="+mn-lt"/>
                          <a:ea typeface="+mn-ea"/>
                          <a:cs typeface="+mn-cs"/>
                        </a:rPr>
                        <a:t>I think you said</a:t>
                      </a:r>
                      <a:r>
                        <a:rPr lang="en-US" sz="2500" b="0" i="1" kern="1200" dirty="0" smtClean="0">
                          <a:solidFill>
                            <a:schemeClr val="dk1"/>
                          </a:solidFill>
                          <a:effectLst/>
                          <a:latin typeface="+mn-lt"/>
                          <a:ea typeface="+mn-ea"/>
                          <a:cs typeface="+mn-cs"/>
                        </a:rPr>
                        <a:t> that the three pictures on the left have a purple border and two of the pictures show smoke. </a:t>
                      </a:r>
                      <a:r>
                        <a:rPr lang="en-US" sz="2500" b="1" i="1" kern="1200" dirty="0" smtClean="0">
                          <a:solidFill>
                            <a:schemeClr val="dk1"/>
                          </a:solidFill>
                          <a:effectLst/>
                          <a:latin typeface="+mn-lt"/>
                          <a:ea typeface="+mn-ea"/>
                          <a:cs typeface="+mn-cs"/>
                        </a:rPr>
                        <a:t>[PAR] </a:t>
                      </a:r>
                      <a:r>
                        <a:rPr lang="en-US" sz="2500" b="0" i="1" u="sng" kern="1200" dirty="0" smtClean="0">
                          <a:solidFill>
                            <a:schemeClr val="dk1"/>
                          </a:solidFill>
                          <a:effectLst/>
                          <a:latin typeface="+mn-lt"/>
                          <a:ea typeface="+mn-ea"/>
                          <a:cs typeface="+mn-cs"/>
                        </a:rPr>
                        <a:t>I would like to add</a:t>
                      </a:r>
                      <a:r>
                        <a:rPr lang="en-US" sz="2500" b="0" i="1" kern="1200" dirty="0" smtClean="0">
                          <a:solidFill>
                            <a:schemeClr val="dk1"/>
                          </a:solidFill>
                          <a:effectLst/>
                          <a:latin typeface="+mn-lt"/>
                          <a:ea typeface="+mn-ea"/>
                          <a:cs typeface="+mn-cs"/>
                        </a:rPr>
                        <a:t> that the third picture shows worn empty plastic water bottles scattered amongst rocks along the shoreline and the label says “NON-RECYCLED PLASTIC”. </a:t>
                      </a:r>
                      <a:r>
                        <a:rPr lang="en-US" sz="2500" b="1" i="1" kern="1200" dirty="0" smtClean="0">
                          <a:solidFill>
                            <a:schemeClr val="dk1"/>
                          </a:solidFill>
                          <a:effectLst/>
                          <a:latin typeface="+mn-lt"/>
                          <a:ea typeface="+mn-ea"/>
                          <a:cs typeface="+mn-cs"/>
                        </a:rPr>
                        <a:t>[BO] </a:t>
                      </a:r>
                      <a:r>
                        <a:rPr lang="en-US" sz="2500" b="0" i="1" u="sng" kern="1200" dirty="0" smtClean="0">
                          <a:solidFill>
                            <a:schemeClr val="dk1"/>
                          </a:solidFill>
                          <a:effectLst/>
                          <a:latin typeface="+mn-lt"/>
                          <a:ea typeface="+mn-ea"/>
                          <a:cs typeface="+mn-cs"/>
                        </a:rPr>
                        <a:t>What more do you notice?</a:t>
                      </a:r>
                      <a:r>
                        <a:rPr lang="en-US" sz="2500" b="0" i="1" kern="1200" dirty="0" smtClean="0">
                          <a:solidFill>
                            <a:schemeClr val="dk1"/>
                          </a:solidFill>
                          <a:effectLst/>
                          <a:latin typeface="+mn-lt"/>
                          <a:ea typeface="+mn-ea"/>
                          <a:cs typeface="+mn-cs"/>
                        </a:rPr>
                        <a:t> </a:t>
                      </a:r>
                      <a:r>
                        <a:rPr lang="en-US" sz="2500" b="1" i="1" kern="1200" dirty="0" smtClean="0">
                          <a:solidFill>
                            <a:schemeClr val="dk1"/>
                          </a:solidFill>
                          <a:effectLst/>
                          <a:latin typeface="+mn-lt"/>
                          <a:ea typeface="+mn-ea"/>
                          <a:cs typeface="+mn-cs"/>
                        </a:rPr>
                        <a:t>[PR]</a:t>
                      </a:r>
                      <a:endParaRPr lang="en-US" sz="2500" b="1" kern="1200" dirty="0" smtClean="0">
                        <a:solidFill>
                          <a:schemeClr val="dk1"/>
                        </a:solidFill>
                        <a:effectLst/>
                        <a:latin typeface="+mn-lt"/>
                        <a:ea typeface="+mn-ea"/>
                        <a:cs typeface="+mn-cs"/>
                      </a:endParaRPr>
                    </a:p>
                  </a:txBody>
                  <a:tcPr marL="68580" marR="68580" marT="0" marB="0"/>
                </a:tc>
              </a:tr>
              <a:tr h="409575">
                <a:tc>
                  <a:txBody>
                    <a:bodyPr/>
                    <a:lstStyle/>
                    <a:p>
                      <a:pPr marL="0" marR="0" algn="r">
                        <a:spcBef>
                          <a:spcPts val="0"/>
                        </a:spcBef>
                        <a:spcAft>
                          <a:spcPts val="0"/>
                        </a:spcAft>
                      </a:pPr>
                      <a:r>
                        <a:rPr lang="en-US" sz="1800" dirty="0">
                          <a:effectLst/>
                        </a:rPr>
                        <a:t>Student B2:</a:t>
                      </a:r>
                      <a:endParaRPr lang="en-US" sz="1800" dirty="0">
                        <a:effectLst/>
                        <a:latin typeface="Avenir Next" charset="0"/>
                        <a:ea typeface="Calibri" charset="0"/>
                        <a:cs typeface="Arial" charset="0"/>
                      </a:endParaRPr>
                    </a:p>
                  </a:txBody>
                  <a:tcPr marL="68580" marR="68580" marT="0" marB="0"/>
                </a:tc>
                <a:tc>
                  <a:txBody>
                    <a:bodyPr/>
                    <a:lstStyle/>
                    <a:p>
                      <a:r>
                        <a:rPr lang="en-US" sz="2500" b="0" i="1" u="sng" kern="1200" dirty="0" smtClean="0">
                          <a:solidFill>
                            <a:schemeClr val="dk1"/>
                          </a:solidFill>
                          <a:effectLst/>
                          <a:latin typeface="+mn-lt"/>
                          <a:ea typeface="+mn-ea"/>
                          <a:cs typeface="+mn-cs"/>
                        </a:rPr>
                        <a:t>I heard you say</a:t>
                      </a:r>
                      <a:r>
                        <a:rPr lang="en-US" sz="2500" b="0" i="1" kern="1200" dirty="0" smtClean="0">
                          <a:solidFill>
                            <a:schemeClr val="dk1"/>
                          </a:solidFill>
                          <a:effectLst/>
                          <a:latin typeface="+mn-lt"/>
                          <a:ea typeface="+mn-ea"/>
                          <a:cs typeface="+mn-cs"/>
                        </a:rPr>
                        <a:t> that there are plastic bottles scattered near the water. </a:t>
                      </a:r>
                      <a:r>
                        <a:rPr lang="en-US" sz="2500" b="1" i="1" kern="1200" dirty="0" smtClean="0">
                          <a:solidFill>
                            <a:schemeClr val="dk1"/>
                          </a:solidFill>
                          <a:effectLst/>
                          <a:latin typeface="+mn-lt"/>
                          <a:ea typeface="+mn-ea"/>
                          <a:cs typeface="+mn-cs"/>
                        </a:rPr>
                        <a:t>[PAR] </a:t>
                      </a:r>
                      <a:r>
                        <a:rPr lang="en-US" sz="2500" b="0" i="1" u="sng" kern="1200" dirty="0" smtClean="0">
                          <a:solidFill>
                            <a:schemeClr val="dk1"/>
                          </a:solidFill>
                          <a:effectLst/>
                          <a:latin typeface="+mn-lt"/>
                          <a:ea typeface="+mn-ea"/>
                          <a:cs typeface="+mn-cs"/>
                        </a:rPr>
                        <a:t>Additionally</a:t>
                      </a:r>
                      <a:r>
                        <a:rPr lang="en-US" sz="2500" b="0" i="1" kern="1200" dirty="0" smtClean="0">
                          <a:solidFill>
                            <a:schemeClr val="dk1"/>
                          </a:solidFill>
                          <a:effectLst/>
                          <a:latin typeface="+mn-lt"/>
                          <a:ea typeface="+mn-ea"/>
                          <a:cs typeface="+mn-cs"/>
                        </a:rPr>
                        <a:t>, I notice that the first part of the title says “CAUSES OF INCREASED GREENHOUSE GASES” is purple just like the borders of the pictures. </a:t>
                      </a:r>
                      <a:r>
                        <a:rPr lang="en-US" sz="2500" b="1" i="1" kern="1200" dirty="0" smtClean="0">
                          <a:solidFill>
                            <a:schemeClr val="dk1"/>
                          </a:solidFill>
                          <a:effectLst/>
                          <a:latin typeface="+mn-lt"/>
                          <a:ea typeface="+mn-ea"/>
                          <a:cs typeface="+mn-cs"/>
                        </a:rPr>
                        <a:t>[BO] </a:t>
                      </a:r>
                      <a:r>
                        <a:rPr lang="en-US" sz="2500" b="0" i="1" u="sng" kern="1200" dirty="0" smtClean="0">
                          <a:solidFill>
                            <a:schemeClr val="dk1"/>
                          </a:solidFill>
                          <a:effectLst/>
                          <a:latin typeface="+mn-lt"/>
                          <a:ea typeface="+mn-ea"/>
                          <a:cs typeface="+mn-cs"/>
                        </a:rPr>
                        <a:t>How can you add to this idea?</a:t>
                      </a:r>
                      <a:r>
                        <a:rPr lang="en-US" sz="2500" b="0" i="1" kern="1200" dirty="0" smtClean="0">
                          <a:solidFill>
                            <a:schemeClr val="dk1"/>
                          </a:solidFill>
                          <a:effectLst/>
                          <a:latin typeface="+mn-lt"/>
                          <a:ea typeface="+mn-ea"/>
                          <a:cs typeface="+mn-cs"/>
                        </a:rPr>
                        <a:t> </a:t>
                      </a:r>
                      <a:r>
                        <a:rPr lang="en-US" sz="2500" b="1" i="1" kern="1200" dirty="0" smtClean="0">
                          <a:solidFill>
                            <a:schemeClr val="dk1"/>
                          </a:solidFill>
                          <a:effectLst/>
                          <a:latin typeface="+mn-lt"/>
                          <a:ea typeface="+mn-ea"/>
                          <a:cs typeface="+mn-cs"/>
                        </a:rPr>
                        <a:t>[PR]</a:t>
                      </a:r>
                      <a:endParaRPr lang="en-US" sz="2500" b="1" kern="1200" dirty="0">
                        <a:solidFill>
                          <a:schemeClr val="dk1"/>
                        </a:solidFill>
                        <a:effectLst/>
                        <a:latin typeface="+mn-lt"/>
                        <a:ea typeface="+mn-ea"/>
                        <a:cs typeface="+mn-cs"/>
                      </a:endParaRPr>
                    </a:p>
                  </a:txBody>
                  <a:tcPr marL="68580" marR="68580" marT="0" marB="0"/>
                </a:tc>
              </a:tr>
            </a:tbl>
          </a:graphicData>
        </a:graphic>
      </p:graphicFrame>
      <p:sp>
        <p:nvSpPr>
          <p:cNvPr id="11" name="Title 1"/>
          <p:cNvSpPr txBox="1">
            <a:spLocks/>
          </p:cNvSpPr>
          <p:nvPr/>
        </p:nvSpPr>
        <p:spPr>
          <a:xfrm>
            <a:off x="2460456" y="260124"/>
            <a:ext cx="9110299" cy="1391475"/>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6972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030820" y="279209"/>
            <a:ext cx="1559005" cy="1399961"/>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3" name="Table 2"/>
          <p:cNvGraphicFramePr>
            <a:graphicFrameLocks noGrp="1"/>
          </p:cNvGraphicFramePr>
          <p:nvPr>
            <p:extLst>
              <p:ext uri="{D42A27DB-BD31-4B8C-83A1-F6EECF244321}">
                <p14:modId xmlns:p14="http://schemas.microsoft.com/office/powerpoint/2010/main" val="995286291"/>
              </p:ext>
            </p:extLst>
          </p:nvPr>
        </p:nvGraphicFramePr>
        <p:xfrm>
          <a:off x="493547" y="1857821"/>
          <a:ext cx="11096279" cy="4267200"/>
        </p:xfrm>
        <a:graphic>
          <a:graphicData uri="http://schemas.openxmlformats.org/drawingml/2006/table">
            <a:tbl>
              <a:tblPr firstRow="1" firstCol="1" bandRow="1">
                <a:tableStyleId>{D7AC3CCA-C797-4891-BE02-D94E43425B78}</a:tableStyleId>
              </a:tblPr>
              <a:tblGrid>
                <a:gridCol w="1208192"/>
                <a:gridCol w="9888087"/>
              </a:tblGrid>
              <a:tr h="816610">
                <a:tc>
                  <a:txBody>
                    <a:bodyPr/>
                    <a:lstStyle/>
                    <a:p>
                      <a:pPr marL="0" marR="0" algn="r">
                        <a:spcBef>
                          <a:spcPts val="0"/>
                        </a:spcBef>
                        <a:spcAft>
                          <a:spcPts val="0"/>
                        </a:spcAft>
                      </a:pPr>
                      <a:r>
                        <a:rPr lang="en-US" sz="1800" dirty="0">
                          <a:effectLst/>
                        </a:rPr>
                        <a:t>Student A3:</a:t>
                      </a:r>
                      <a:endParaRPr lang="en-US" sz="18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800" b="0" i="1" u="none" dirty="0">
                          <a:solidFill>
                            <a:srgbClr val="000000"/>
                          </a:solidFill>
                          <a:effectLst/>
                          <a:latin typeface="Calibri" charset="0"/>
                          <a:ea typeface="Questrial" charset="0"/>
                          <a:cs typeface="Questrial" charset="0"/>
                        </a:rPr>
                        <a:t>I think you said that the first part of the title matches the three pictures’ borders.  I would like to add that that the color of the second part of the title says “EFFECTS OF GLOBAL WARMING” and is red just like the borders of the three pictures on the right. What else can you add?</a:t>
                      </a:r>
                      <a:endParaRPr lang="en-US" sz="2800" b="0" i="1" u="none" dirty="0">
                        <a:solidFill>
                          <a:srgbClr val="000000"/>
                        </a:solidFill>
                        <a:effectLst/>
                        <a:latin typeface="Questrial" charset="0"/>
                        <a:ea typeface="Questrial" charset="0"/>
                        <a:cs typeface="Questrial" charset="0"/>
                      </a:endParaRPr>
                    </a:p>
                  </a:txBody>
                  <a:tcPr marL="68580" marR="68580" marT="0" marB="0"/>
                </a:tc>
              </a:tr>
              <a:tr h="862330">
                <a:tc>
                  <a:txBody>
                    <a:bodyPr/>
                    <a:lstStyle/>
                    <a:p>
                      <a:pPr marL="0" marR="0" algn="r">
                        <a:spcBef>
                          <a:spcPts val="0"/>
                        </a:spcBef>
                        <a:spcAft>
                          <a:spcPts val="0"/>
                        </a:spcAft>
                      </a:pPr>
                      <a:r>
                        <a:rPr lang="en-US" sz="1800" dirty="0">
                          <a:effectLst/>
                        </a:rPr>
                        <a:t>Student B3:</a:t>
                      </a:r>
                      <a:endParaRPr lang="en-US" sz="18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800" i="1" u="none" dirty="0">
                          <a:solidFill>
                            <a:srgbClr val="000000"/>
                          </a:solidFill>
                          <a:effectLst/>
                          <a:latin typeface="Calibri" charset="0"/>
                          <a:ea typeface="Questrial" charset="0"/>
                          <a:cs typeface="Questrial" charset="0"/>
                        </a:rPr>
                        <a:t>In other words, you are saying that part of the title is color coded to match the border of the other three pictures. I would like to add that there is a white polar bear barely clinging to a tiny piece of ice in the middle of the ocean and the label says “MELTING ICE CAPS”.  What else can you add?</a:t>
                      </a:r>
                      <a:r>
                        <a:rPr lang="en-US" sz="2800" b="1" i="1" u="none" dirty="0">
                          <a:solidFill>
                            <a:srgbClr val="000000"/>
                          </a:solidFill>
                          <a:effectLst/>
                          <a:latin typeface="Calibri" charset="0"/>
                          <a:ea typeface="Questrial" charset="0"/>
                          <a:cs typeface="Questrial" charset="0"/>
                        </a:rPr>
                        <a:t> </a:t>
                      </a:r>
                      <a:endParaRPr lang="en-US" sz="2800" i="1" u="none" dirty="0">
                        <a:solidFill>
                          <a:srgbClr val="000000"/>
                        </a:solidFill>
                        <a:effectLst/>
                        <a:latin typeface="Questrial" charset="0"/>
                        <a:ea typeface="Questrial" charset="0"/>
                        <a:cs typeface="Questrial" charset="0"/>
                      </a:endParaRPr>
                    </a:p>
                  </a:txBody>
                  <a:tcPr marL="68580" marR="68580" marT="0" marB="0"/>
                </a:tc>
              </a:tr>
            </a:tbl>
          </a:graphicData>
        </a:graphic>
      </p:graphicFrame>
      <p:sp>
        <p:nvSpPr>
          <p:cNvPr id="9" name="Title 1"/>
          <p:cNvSpPr txBox="1">
            <a:spLocks/>
          </p:cNvSpPr>
          <p:nvPr/>
        </p:nvSpPr>
        <p:spPr>
          <a:xfrm>
            <a:off x="2257074" y="238082"/>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spTree>
    <p:extLst>
      <p:ext uri="{BB962C8B-B14F-4D97-AF65-F5344CB8AC3E}">
        <p14:creationId xmlns:p14="http://schemas.microsoft.com/office/powerpoint/2010/main" val="20159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graphicFrame>
        <p:nvGraphicFramePr>
          <p:cNvPr id="17" name="Table 16"/>
          <p:cNvGraphicFramePr>
            <a:graphicFrameLocks noGrp="1"/>
          </p:cNvGraphicFramePr>
          <p:nvPr>
            <p:extLst>
              <p:ext uri="{D42A27DB-BD31-4B8C-83A1-F6EECF244321}">
                <p14:modId xmlns:p14="http://schemas.microsoft.com/office/powerpoint/2010/main" val="1403986173"/>
              </p:ext>
            </p:extLst>
          </p:nvPr>
        </p:nvGraphicFramePr>
        <p:xfrm>
          <a:off x="201891" y="2431285"/>
          <a:ext cx="2016089" cy="3435042"/>
        </p:xfrm>
        <a:graphic>
          <a:graphicData uri="http://schemas.openxmlformats.org/drawingml/2006/table">
            <a:tbl>
              <a:tblPr>
                <a:tableStyleId>{073A0DAA-6AF3-43AB-8588-CEC1D06C72B9}</a:tableStyleId>
              </a:tblPr>
              <a:tblGrid>
                <a:gridCol w="581384"/>
                <a:gridCol w="1434705"/>
              </a:tblGrid>
              <a:tr h="921463">
                <a:tc gridSpan="2">
                  <a:txBody>
                    <a:bodyPr/>
                    <a:lstStyle/>
                    <a:p>
                      <a:pPr marL="0" marR="0" algn="ctr">
                        <a:spcBef>
                          <a:spcPts val="0"/>
                        </a:spcBef>
                        <a:spcAft>
                          <a:spcPts val="0"/>
                        </a:spcAft>
                      </a:pPr>
                      <a:r>
                        <a:rPr lang="en-US" sz="1600" b="1" dirty="0">
                          <a:effectLst/>
                        </a:rPr>
                        <a:t>CONVERSATION CODING KEY</a:t>
                      </a:r>
                    </a:p>
                    <a:p>
                      <a:pPr marL="0" marR="0" algn="ctr">
                        <a:spcBef>
                          <a:spcPts val="0"/>
                        </a:spcBef>
                        <a:spcAft>
                          <a:spcPts val="0"/>
                        </a:spcAft>
                      </a:pPr>
                      <a:r>
                        <a:rPr lang="en-US" sz="1600" b="1" dirty="0">
                          <a:effectLst/>
                        </a:rPr>
                        <a:t>CREATE &amp; CLARIFY</a:t>
                      </a:r>
                      <a:endParaRPr lang="en-US" sz="16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398029">
                <a:tc>
                  <a:txBody>
                    <a:bodyPr/>
                    <a:lstStyle/>
                    <a:p>
                      <a:pPr marL="0" marR="0" algn="l">
                        <a:spcBef>
                          <a:spcPts val="0"/>
                        </a:spcBef>
                        <a:spcAft>
                          <a:spcPts val="0"/>
                        </a:spcAft>
                      </a:pPr>
                      <a:r>
                        <a:rPr lang="en-US" sz="1600">
                          <a:effectLst/>
                        </a:rPr>
                        <a:t>ID </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INITIAL IDEA</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8029">
                <a:tc>
                  <a:txBody>
                    <a:bodyPr/>
                    <a:lstStyle/>
                    <a:p>
                      <a:pPr marL="0" marR="0" algn="l">
                        <a:spcBef>
                          <a:spcPts val="0"/>
                        </a:spcBef>
                        <a:spcAft>
                          <a:spcPts val="0"/>
                        </a:spcAft>
                      </a:pPr>
                      <a:r>
                        <a:rPr lang="en-US" sz="1600">
                          <a:effectLst/>
                        </a:rPr>
                        <a:t>PAR</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PARAPHRASE</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8029">
                <a:tc>
                  <a:txBody>
                    <a:bodyPr/>
                    <a:lstStyle/>
                    <a:p>
                      <a:pPr marL="0" marR="0" algn="l">
                        <a:spcBef>
                          <a:spcPts val="0"/>
                        </a:spcBef>
                        <a:spcAft>
                          <a:spcPts val="0"/>
                        </a:spcAft>
                      </a:pPr>
                      <a:r>
                        <a:rPr lang="en-US" sz="1600">
                          <a:effectLst/>
                        </a:rPr>
                        <a:t>BO</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BUILD ON</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8029">
                <a:tc>
                  <a:txBody>
                    <a:bodyPr/>
                    <a:lstStyle/>
                    <a:p>
                      <a:pPr marL="0" marR="0" algn="l">
                        <a:spcBef>
                          <a:spcPts val="0"/>
                        </a:spcBef>
                        <a:spcAft>
                          <a:spcPts val="0"/>
                        </a:spcAft>
                      </a:pPr>
                      <a:r>
                        <a:rPr lang="en-US" sz="1600">
                          <a:effectLst/>
                        </a:rPr>
                        <a:t>PR</a:t>
                      </a:r>
                      <a:endParaRPr lang="en-US" sz="16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effectLst/>
                        </a:rPr>
                        <a:t>PROMPT</a:t>
                      </a:r>
                      <a:endParaRPr lang="en-US" sz="16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21463">
                <a:tc gridSpan="2">
                  <a:txBody>
                    <a:bodyPr/>
                    <a:lstStyle/>
                    <a:p>
                      <a:pPr marL="0" marR="0" algn="ctr">
                        <a:spcBef>
                          <a:spcPts val="0"/>
                        </a:spcBef>
                        <a:spcAft>
                          <a:spcPts val="0"/>
                        </a:spcAft>
                      </a:pPr>
                      <a:r>
                        <a:rPr lang="en-US" sz="1600" u="sng" cap="all" dirty="0">
                          <a:effectLst/>
                        </a:rPr>
                        <a:t>UNDERLINE Prompt &amp; Response STARTERS</a:t>
                      </a:r>
                      <a:endParaRPr lang="en-US" sz="16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134745219"/>
              </p:ext>
            </p:extLst>
          </p:nvPr>
        </p:nvGraphicFramePr>
        <p:xfrm>
          <a:off x="2377441" y="2053306"/>
          <a:ext cx="9325434" cy="4191000"/>
        </p:xfrm>
        <a:graphic>
          <a:graphicData uri="http://schemas.openxmlformats.org/drawingml/2006/table">
            <a:tbl>
              <a:tblPr firstRow="1" firstCol="1" bandRow="1">
                <a:tableStyleId>{8A107856-5554-42FB-B03E-39F5DBC370BA}</a:tableStyleId>
              </a:tblPr>
              <a:tblGrid>
                <a:gridCol w="1044130"/>
                <a:gridCol w="8281304"/>
              </a:tblGrid>
              <a:tr h="560070">
                <a:tc>
                  <a:txBody>
                    <a:bodyPr/>
                    <a:lstStyle/>
                    <a:p>
                      <a:pPr marL="0" marR="0" algn="r">
                        <a:spcBef>
                          <a:spcPts val="0"/>
                        </a:spcBef>
                        <a:spcAft>
                          <a:spcPts val="0"/>
                        </a:spcAft>
                      </a:pPr>
                      <a:r>
                        <a:rPr lang="en-US" sz="1800" dirty="0">
                          <a:effectLst/>
                        </a:rPr>
                        <a:t>Student A3:</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500" b="0" i="1" u="sng" kern="1200" dirty="0">
                          <a:solidFill>
                            <a:srgbClr val="000000"/>
                          </a:solidFill>
                          <a:effectLst/>
                          <a:latin typeface="Calibri" charset="0"/>
                          <a:ea typeface="Questrial" charset="0"/>
                          <a:cs typeface="Questrial" charset="0"/>
                        </a:rPr>
                        <a:t>I think you said</a:t>
                      </a:r>
                      <a:r>
                        <a:rPr lang="en-US" sz="2500" b="0" i="1" kern="1200" dirty="0">
                          <a:solidFill>
                            <a:srgbClr val="000000"/>
                          </a:solidFill>
                          <a:effectLst/>
                          <a:latin typeface="Calibri" charset="0"/>
                          <a:ea typeface="Questrial" charset="0"/>
                          <a:cs typeface="Questrial" charset="0"/>
                        </a:rPr>
                        <a:t> that the first part of the title matches the three pictures’ borders. </a:t>
                      </a:r>
                      <a:r>
                        <a:rPr lang="en-US" sz="2500" b="1" i="1" kern="1200" dirty="0" smtClean="0">
                          <a:solidFill>
                            <a:srgbClr val="000000"/>
                          </a:solidFill>
                          <a:effectLst/>
                          <a:latin typeface="Calibri" charset="0"/>
                          <a:ea typeface="Questrial" charset="0"/>
                          <a:cs typeface="Questrial" charset="0"/>
                        </a:rPr>
                        <a:t>[PAR</a:t>
                      </a:r>
                      <a:r>
                        <a:rPr lang="en-US" sz="2500" b="1" i="1" kern="1200" dirty="0">
                          <a:solidFill>
                            <a:srgbClr val="000000"/>
                          </a:solidFill>
                          <a:effectLst/>
                          <a:latin typeface="Calibri" charset="0"/>
                          <a:ea typeface="Questrial" charset="0"/>
                          <a:cs typeface="Questrial" charset="0"/>
                        </a:rPr>
                        <a:t>] </a:t>
                      </a:r>
                      <a:r>
                        <a:rPr lang="en-US" sz="2500" b="0" i="1" u="sng" kern="1200" dirty="0">
                          <a:solidFill>
                            <a:srgbClr val="000000"/>
                          </a:solidFill>
                          <a:effectLst/>
                          <a:latin typeface="Calibri" charset="0"/>
                          <a:ea typeface="Questrial" charset="0"/>
                          <a:cs typeface="Questrial" charset="0"/>
                        </a:rPr>
                        <a:t>I would like to add that</a:t>
                      </a:r>
                      <a:r>
                        <a:rPr lang="en-US" sz="2500" b="0" i="1" kern="1200" dirty="0">
                          <a:solidFill>
                            <a:srgbClr val="000000"/>
                          </a:solidFill>
                          <a:effectLst/>
                          <a:latin typeface="Calibri" charset="0"/>
                          <a:ea typeface="Questrial" charset="0"/>
                          <a:cs typeface="Questrial" charset="0"/>
                        </a:rPr>
                        <a:t> that the color of the second part of the title says “EFFECTS OF GLOBAL WARMING” and is red just like the borders of the three pictures on the right. </a:t>
                      </a:r>
                      <a:r>
                        <a:rPr lang="en-US" sz="2500" b="1" i="1" kern="1200" dirty="0">
                          <a:solidFill>
                            <a:srgbClr val="000000"/>
                          </a:solidFill>
                          <a:effectLst/>
                          <a:latin typeface="Calibri" charset="0"/>
                          <a:ea typeface="Questrial" charset="0"/>
                          <a:cs typeface="Questrial" charset="0"/>
                        </a:rPr>
                        <a:t>[BO] </a:t>
                      </a:r>
                      <a:r>
                        <a:rPr lang="en-US" sz="2500" b="0" i="1" u="sng" kern="1200" dirty="0">
                          <a:solidFill>
                            <a:srgbClr val="000000"/>
                          </a:solidFill>
                          <a:effectLst/>
                          <a:latin typeface="Calibri" charset="0"/>
                          <a:ea typeface="Questrial" charset="0"/>
                          <a:cs typeface="Questrial" charset="0"/>
                        </a:rPr>
                        <a:t>What else can you add?</a:t>
                      </a:r>
                      <a:r>
                        <a:rPr lang="en-US" sz="2500" b="0" i="1" kern="1200" dirty="0">
                          <a:solidFill>
                            <a:srgbClr val="000000"/>
                          </a:solidFill>
                          <a:effectLst/>
                          <a:latin typeface="Calibri" charset="0"/>
                          <a:ea typeface="Questrial" charset="0"/>
                          <a:cs typeface="Questrial" charset="0"/>
                        </a:rPr>
                        <a:t> </a:t>
                      </a:r>
                      <a:r>
                        <a:rPr lang="en-US" sz="2500" b="1" i="1" kern="1200" dirty="0">
                          <a:solidFill>
                            <a:srgbClr val="000000"/>
                          </a:solidFill>
                          <a:effectLst/>
                          <a:latin typeface="Calibri" charset="0"/>
                          <a:ea typeface="Questrial" charset="0"/>
                          <a:cs typeface="Questrial" charset="0"/>
                        </a:rPr>
                        <a:t>[PR]</a:t>
                      </a:r>
                      <a:endParaRPr lang="en-US" sz="1200" b="1" dirty="0">
                        <a:effectLst/>
                        <a:latin typeface="Calibri" charset="0"/>
                        <a:ea typeface="Calibri" charset="0"/>
                      </a:endParaRPr>
                    </a:p>
                  </a:txBody>
                  <a:tcPr marL="68580" marR="68580" marT="0" marB="0"/>
                </a:tc>
              </a:tr>
              <a:tr h="586740">
                <a:tc>
                  <a:txBody>
                    <a:bodyPr/>
                    <a:lstStyle/>
                    <a:p>
                      <a:pPr marL="0" marR="0" algn="r">
                        <a:spcBef>
                          <a:spcPts val="0"/>
                        </a:spcBef>
                        <a:spcAft>
                          <a:spcPts val="0"/>
                        </a:spcAft>
                      </a:pPr>
                      <a:r>
                        <a:rPr lang="en-US" sz="1800" dirty="0">
                          <a:effectLst/>
                        </a:rPr>
                        <a:t>Student B3:</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500" b="0" i="1" u="sng" kern="1200" dirty="0">
                          <a:solidFill>
                            <a:srgbClr val="000000"/>
                          </a:solidFill>
                          <a:effectLst/>
                          <a:latin typeface="Calibri" charset="0"/>
                          <a:ea typeface="Questrial" charset="0"/>
                          <a:cs typeface="Questrial" charset="0"/>
                        </a:rPr>
                        <a:t>In other words,</a:t>
                      </a:r>
                      <a:r>
                        <a:rPr lang="en-US" sz="2500" b="0" i="1" kern="1200" dirty="0">
                          <a:solidFill>
                            <a:srgbClr val="000000"/>
                          </a:solidFill>
                          <a:effectLst/>
                          <a:latin typeface="Calibri" charset="0"/>
                          <a:ea typeface="Questrial" charset="0"/>
                          <a:cs typeface="Questrial" charset="0"/>
                        </a:rPr>
                        <a:t> you are saying that part of the title is color coded to match the border of the other three pictures. </a:t>
                      </a:r>
                      <a:r>
                        <a:rPr lang="en-US" sz="2500" b="1" i="1" kern="1200" dirty="0">
                          <a:solidFill>
                            <a:srgbClr val="000000"/>
                          </a:solidFill>
                          <a:effectLst/>
                          <a:latin typeface="Calibri" charset="0"/>
                          <a:ea typeface="Questrial" charset="0"/>
                          <a:cs typeface="Questrial" charset="0"/>
                        </a:rPr>
                        <a:t>[PAR]</a:t>
                      </a:r>
                      <a:r>
                        <a:rPr lang="en-US" sz="2500" b="0" i="1" kern="1200" dirty="0">
                          <a:solidFill>
                            <a:srgbClr val="000000"/>
                          </a:solidFill>
                          <a:effectLst/>
                          <a:latin typeface="Calibri" charset="0"/>
                          <a:ea typeface="Questrial" charset="0"/>
                          <a:cs typeface="Questrial" charset="0"/>
                        </a:rPr>
                        <a:t> I would like to add that there is a white polar bear barely clinging to a tiny piece of ice in the middle of the ocean and the label says “MELTING ICE CAPS”. </a:t>
                      </a:r>
                      <a:r>
                        <a:rPr lang="en-US" sz="2500" b="1" i="1" kern="1200" dirty="0">
                          <a:solidFill>
                            <a:srgbClr val="000000"/>
                          </a:solidFill>
                          <a:effectLst/>
                          <a:latin typeface="Calibri" charset="0"/>
                          <a:ea typeface="Questrial" charset="0"/>
                          <a:cs typeface="Questrial" charset="0"/>
                        </a:rPr>
                        <a:t>[BO] </a:t>
                      </a:r>
                      <a:r>
                        <a:rPr lang="en-US" sz="2500" b="0" i="1" u="sng" kern="1200" dirty="0">
                          <a:solidFill>
                            <a:srgbClr val="000000"/>
                          </a:solidFill>
                          <a:effectLst/>
                          <a:latin typeface="Calibri" charset="0"/>
                          <a:ea typeface="Questrial" charset="0"/>
                          <a:cs typeface="Questrial" charset="0"/>
                        </a:rPr>
                        <a:t>What else can you add?</a:t>
                      </a:r>
                      <a:r>
                        <a:rPr lang="en-US" sz="2500" b="0" i="1" kern="1200" dirty="0">
                          <a:solidFill>
                            <a:srgbClr val="000000"/>
                          </a:solidFill>
                          <a:effectLst/>
                          <a:latin typeface="Calibri" charset="0"/>
                          <a:ea typeface="Questrial" charset="0"/>
                          <a:cs typeface="Questrial" charset="0"/>
                        </a:rPr>
                        <a:t> </a:t>
                      </a:r>
                      <a:r>
                        <a:rPr lang="en-US" sz="2500" b="1" i="1" kern="1200" dirty="0">
                          <a:solidFill>
                            <a:srgbClr val="000000"/>
                          </a:solidFill>
                          <a:effectLst/>
                          <a:latin typeface="Calibri" charset="0"/>
                          <a:ea typeface="Questrial" charset="0"/>
                          <a:cs typeface="Questrial" charset="0"/>
                        </a:rPr>
                        <a:t>[PR]</a:t>
                      </a:r>
                      <a:endParaRPr lang="en-US" sz="1200" b="1" dirty="0">
                        <a:effectLst/>
                        <a:latin typeface="Calibri" charset="0"/>
                        <a:ea typeface="Calibri" charset="0"/>
                      </a:endParaRPr>
                    </a:p>
                  </a:txBody>
                  <a:tcPr marL="68580" marR="68580" marT="0" marB="0"/>
                </a:tc>
              </a:tr>
            </a:tbl>
          </a:graphicData>
        </a:graphic>
      </p:graphicFrame>
      <p:sp>
        <p:nvSpPr>
          <p:cNvPr id="11" name="Title 1"/>
          <p:cNvSpPr txBox="1">
            <a:spLocks/>
          </p:cNvSpPr>
          <p:nvPr/>
        </p:nvSpPr>
        <p:spPr>
          <a:xfrm>
            <a:off x="2377441" y="424867"/>
            <a:ext cx="9325434" cy="1391475"/>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b="1" smtClean="0">
                <a:solidFill>
                  <a:schemeClr val="tx1"/>
                </a:solidFill>
              </a:rPr>
              <a:t>What makes this a model for CLARIFY?</a:t>
            </a:r>
            <a:br>
              <a:rPr lang="en-US" sz="4000" b="1" smtClean="0">
                <a:solidFill>
                  <a:schemeClr val="tx1"/>
                </a:solidFill>
              </a:rPr>
            </a:br>
            <a:r>
              <a:rPr lang="en-US" sz="800" b="1" smtClean="0">
                <a:solidFill>
                  <a:schemeClr val="tx1"/>
                </a:solidFill>
              </a:rPr>
              <a:t> </a:t>
            </a:r>
            <a:r>
              <a:rPr lang="en-US" sz="4000" b="1" smtClean="0">
                <a:solidFill>
                  <a:schemeClr val="tx1"/>
                </a:solidFill>
              </a:rPr>
              <a:t/>
            </a:r>
            <a:br>
              <a:rPr lang="en-US" sz="4000" b="1"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72953"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0213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890108" y="483019"/>
            <a:ext cx="10577512" cy="1027112"/>
          </a:xfrm>
        </p:spPr>
        <p:txBody>
          <a:bodyPr>
            <a:noAutofit/>
          </a:bodyPr>
          <a:lstStyle/>
          <a:p>
            <a:pPr algn="ctr"/>
            <a:r>
              <a:rPr lang="en-US" sz="4000" dirty="0" smtClean="0">
                <a:solidFill>
                  <a:schemeClr val="tx1"/>
                </a:solidFill>
              </a:rPr>
              <a:t>What makes this a model for CLARIFY?</a:t>
            </a:r>
            <a:br>
              <a:rPr lang="en-US" sz="4000" dirty="0" smtClean="0">
                <a:solidFill>
                  <a:schemeClr val="tx1"/>
                </a:solidFill>
              </a:rPr>
            </a:br>
            <a:r>
              <a:rPr lang="en-US" sz="800" dirty="0" smtClean="0">
                <a:solidFill>
                  <a:schemeClr val="tx1"/>
                </a:solidFill>
              </a:rPr>
              <a:t> </a:t>
            </a:r>
            <a:r>
              <a:rPr lang="en-US" sz="4000" dirty="0" smtClean="0">
                <a:solidFill>
                  <a:schemeClr val="tx1"/>
                </a:solidFill>
              </a:rPr>
              <a:t/>
            </a:r>
            <a:br>
              <a:rPr lang="en-US" sz="4000" dirty="0" smtClean="0">
                <a:solidFill>
                  <a:schemeClr val="tx1"/>
                </a:solidFill>
              </a:rPr>
            </a:br>
            <a:r>
              <a:rPr lang="en-US" sz="4000" dirty="0" smtClean="0">
                <a:solidFill>
                  <a:schemeClr val="tx1"/>
                </a:solidFill>
              </a:rPr>
              <a:t>What specific language did you hear?</a:t>
            </a:r>
            <a:endParaRPr lang="en-US" sz="4000" dirty="0">
              <a:solidFill>
                <a:schemeClr val="tx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85" y="260631"/>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146046" y="236806"/>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5" name="Table 4"/>
          <p:cNvGraphicFramePr>
            <a:graphicFrameLocks noGrp="1"/>
          </p:cNvGraphicFramePr>
          <p:nvPr>
            <p:extLst>
              <p:ext uri="{D42A27DB-BD31-4B8C-83A1-F6EECF244321}">
                <p14:modId xmlns:p14="http://schemas.microsoft.com/office/powerpoint/2010/main" val="1424282364"/>
              </p:ext>
            </p:extLst>
          </p:nvPr>
        </p:nvGraphicFramePr>
        <p:xfrm>
          <a:off x="481485" y="1983566"/>
          <a:ext cx="11187953" cy="3840480"/>
        </p:xfrm>
        <a:graphic>
          <a:graphicData uri="http://schemas.openxmlformats.org/drawingml/2006/table">
            <a:tbl>
              <a:tblPr firstRow="1" firstCol="1" bandRow="1">
                <a:tableStyleId>{D7AC3CCA-C797-4891-BE02-D94E43425B78}</a:tableStyleId>
              </a:tblPr>
              <a:tblGrid>
                <a:gridCol w="998180"/>
                <a:gridCol w="10189773"/>
              </a:tblGrid>
              <a:tr h="1273810">
                <a:tc>
                  <a:txBody>
                    <a:bodyPr/>
                    <a:lstStyle/>
                    <a:p>
                      <a:pPr marL="0" marR="0" algn="r">
                        <a:spcBef>
                          <a:spcPts val="0"/>
                        </a:spcBef>
                        <a:spcAft>
                          <a:spcPts val="0"/>
                        </a:spcAft>
                      </a:pPr>
                      <a:r>
                        <a:rPr lang="en-US" sz="1800" dirty="0">
                          <a:effectLst/>
                        </a:rPr>
                        <a:t>Student A4:</a:t>
                      </a:r>
                      <a:endParaRPr lang="en-US" sz="1800" dirty="0">
                        <a:solidFill>
                          <a:srgbClr val="000000"/>
                        </a:solidFill>
                        <a:effectLst/>
                        <a:latin typeface="Questrial" charset="0"/>
                        <a:ea typeface="Questrial" charset="0"/>
                        <a:cs typeface="Questrial" charset="0"/>
                      </a:endParaRPr>
                    </a:p>
                  </a:txBody>
                  <a:tcPr marL="68580" marR="68580" marT="0" marB="0"/>
                </a:tc>
                <a:tc>
                  <a:txBody>
                    <a:bodyPr/>
                    <a:lstStyle/>
                    <a:p>
                      <a:pPr marL="0" marR="0" indent="57150" algn="l">
                        <a:spcBef>
                          <a:spcPts val="0"/>
                        </a:spcBef>
                        <a:spcAft>
                          <a:spcPts val="0"/>
                        </a:spcAft>
                      </a:pPr>
                      <a:r>
                        <a:rPr lang="en-US" sz="2800" b="0" i="1" u="none" dirty="0">
                          <a:effectLst/>
                          <a:latin typeface="Calibri" charset="0"/>
                          <a:ea typeface="Calibri" charset="0"/>
                          <a:cs typeface="Arial" charset="0"/>
                        </a:rPr>
                        <a:t>In other words, you are saying that the polar bear is stranded on the small piece of ice. </a:t>
                      </a:r>
                      <a:r>
                        <a:rPr lang="en-US" sz="2800" b="0" i="1" u="none" dirty="0" smtClean="0">
                          <a:effectLst/>
                          <a:latin typeface="Calibri" charset="0"/>
                          <a:ea typeface="Calibri" charset="0"/>
                          <a:cs typeface="Arial" charset="0"/>
                        </a:rPr>
                        <a:t>I </a:t>
                      </a:r>
                      <a:r>
                        <a:rPr lang="en-US" sz="2800" b="0" i="1" u="none" dirty="0">
                          <a:effectLst/>
                          <a:latin typeface="Calibri" charset="0"/>
                          <a:ea typeface="Calibri" charset="0"/>
                          <a:cs typeface="Arial" charset="0"/>
                        </a:rPr>
                        <a:t>want to add that people are walking on a flooded street. </a:t>
                      </a:r>
                      <a:r>
                        <a:rPr lang="en-US" sz="2800" b="0" i="1" u="none" dirty="0" smtClean="0">
                          <a:effectLst/>
                          <a:latin typeface="Calibri" charset="0"/>
                          <a:ea typeface="Calibri" charset="0"/>
                          <a:cs typeface="Arial" charset="0"/>
                        </a:rPr>
                        <a:t>There </a:t>
                      </a:r>
                      <a:r>
                        <a:rPr lang="en-US" sz="2800" b="0" i="1" u="none" dirty="0">
                          <a:effectLst/>
                          <a:latin typeface="Calibri" charset="0"/>
                          <a:ea typeface="Calibri" charset="0"/>
                          <a:cs typeface="Arial" charset="0"/>
                        </a:rPr>
                        <a:t>are two people pushing a car that is stuck in the water and the label says “INCREASINGLY SEVERE STORMS”. </a:t>
                      </a:r>
                      <a:r>
                        <a:rPr lang="en-US" sz="2800" b="0" i="1" u="none" dirty="0" smtClean="0">
                          <a:effectLst/>
                          <a:latin typeface="Calibri" charset="0"/>
                          <a:ea typeface="Calibri" charset="0"/>
                          <a:cs typeface="Arial" charset="0"/>
                        </a:rPr>
                        <a:t>What </a:t>
                      </a:r>
                      <a:r>
                        <a:rPr lang="en-US" sz="2800" b="0" i="1" u="none" dirty="0">
                          <a:effectLst/>
                          <a:latin typeface="Calibri" charset="0"/>
                          <a:ea typeface="Calibri" charset="0"/>
                          <a:cs typeface="Arial" charset="0"/>
                        </a:rPr>
                        <a:t>else do you notice? </a:t>
                      </a:r>
                      <a:endParaRPr lang="en-US" sz="2800" b="0" i="1" u="none" dirty="0">
                        <a:effectLst/>
                        <a:latin typeface="Avenir Next" charset="0"/>
                        <a:ea typeface="Calibri" charset="0"/>
                        <a:cs typeface="Arial" charset="0"/>
                      </a:endParaRPr>
                    </a:p>
                  </a:txBody>
                  <a:tcPr marL="68580" marR="68580" marT="0" marB="0"/>
                </a:tc>
              </a:tr>
              <a:tr h="833755">
                <a:tc>
                  <a:txBody>
                    <a:bodyPr/>
                    <a:lstStyle/>
                    <a:p>
                      <a:pPr marL="0" marR="0" algn="r">
                        <a:spcBef>
                          <a:spcPts val="0"/>
                        </a:spcBef>
                        <a:spcAft>
                          <a:spcPts val="0"/>
                        </a:spcAft>
                      </a:pPr>
                      <a:r>
                        <a:rPr lang="en-US" sz="1800" dirty="0">
                          <a:effectLst/>
                        </a:rPr>
                        <a:t>Student B4:</a:t>
                      </a:r>
                      <a:endParaRPr lang="en-US" sz="1800" dirty="0">
                        <a:solidFill>
                          <a:srgbClr val="000000"/>
                        </a:solidFill>
                        <a:effectLst/>
                        <a:latin typeface="Questrial" charset="0"/>
                        <a:ea typeface="Questrial" charset="0"/>
                        <a:cs typeface="Questrial" charset="0"/>
                      </a:endParaRPr>
                    </a:p>
                  </a:txBody>
                  <a:tcPr marL="68580" marR="68580" marT="0" marB="0"/>
                </a:tc>
                <a:tc>
                  <a:txBody>
                    <a:bodyPr/>
                    <a:lstStyle/>
                    <a:p>
                      <a:pPr marL="0" marR="0" indent="57150" algn="l">
                        <a:spcBef>
                          <a:spcPts val="0"/>
                        </a:spcBef>
                        <a:spcAft>
                          <a:spcPts val="0"/>
                        </a:spcAft>
                      </a:pPr>
                      <a:r>
                        <a:rPr lang="en-US" sz="2800" b="0" i="1" u="none" dirty="0">
                          <a:effectLst/>
                          <a:latin typeface="Calibri" charset="0"/>
                          <a:ea typeface="Calibri" charset="0"/>
                          <a:cs typeface="Arial" charset="0"/>
                        </a:rPr>
                        <a:t>What I heard you say was that there are people and cars in a flooded road. </a:t>
                      </a:r>
                      <a:r>
                        <a:rPr lang="en-US" sz="2800" b="0" i="1" u="none" dirty="0" smtClean="0">
                          <a:effectLst/>
                          <a:latin typeface="Calibri" charset="0"/>
                          <a:ea typeface="Calibri" charset="0"/>
                          <a:cs typeface="Arial" charset="0"/>
                        </a:rPr>
                        <a:t>I </a:t>
                      </a:r>
                      <a:r>
                        <a:rPr lang="en-US" sz="2800" b="0" i="1" u="none" dirty="0">
                          <a:effectLst/>
                          <a:latin typeface="Calibri" charset="0"/>
                          <a:ea typeface="Calibri" charset="0"/>
                          <a:cs typeface="Arial" charset="0"/>
                        </a:rPr>
                        <a:t>would like to add that in the background you can see a part of the road that isn’t flooded. There is a car with its lights on that is driving toward the flooded area and one that is driving away. </a:t>
                      </a:r>
                      <a:endParaRPr lang="en-US" sz="2800" b="0" i="1" u="none" dirty="0">
                        <a:effectLst/>
                        <a:latin typeface="Avenir Next" charset="0"/>
                        <a:ea typeface="Calibri" charset="0"/>
                        <a:cs typeface="Arial" charset="0"/>
                      </a:endParaRPr>
                    </a:p>
                  </a:txBody>
                  <a:tcPr marL="68580" marR="68580" marT="0" marB="0"/>
                </a:tc>
              </a:tr>
            </a:tbl>
          </a:graphicData>
        </a:graphic>
      </p:graphicFrame>
      <p:sp>
        <p:nvSpPr>
          <p:cNvPr id="9" name="Title 1"/>
          <p:cNvSpPr txBox="1">
            <a:spLocks/>
          </p:cNvSpPr>
          <p:nvPr/>
        </p:nvSpPr>
        <p:spPr>
          <a:xfrm>
            <a:off x="2372199" y="236806"/>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spTree>
    <p:extLst>
      <p:ext uri="{BB962C8B-B14F-4D97-AF65-F5344CB8AC3E}">
        <p14:creationId xmlns:p14="http://schemas.microsoft.com/office/powerpoint/2010/main" val="19584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414700725"/>
              </p:ext>
            </p:extLst>
          </p:nvPr>
        </p:nvGraphicFramePr>
        <p:xfrm>
          <a:off x="337932" y="2041206"/>
          <a:ext cx="2385390" cy="4172494"/>
        </p:xfrm>
        <a:graphic>
          <a:graphicData uri="http://schemas.openxmlformats.org/drawingml/2006/table">
            <a:tbl>
              <a:tblPr>
                <a:tableStyleId>{073A0DAA-6AF3-43AB-8588-CEC1D06C72B9}</a:tableStyleId>
              </a:tblPr>
              <a:tblGrid>
                <a:gridCol w="538946"/>
                <a:gridCol w="1846444"/>
              </a:tblGrid>
              <a:tr h="111851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774">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774">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774">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774">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98887">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93645" y="424866"/>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Table 7"/>
          <p:cNvGraphicFramePr>
            <a:graphicFrameLocks noGrp="1"/>
          </p:cNvGraphicFramePr>
          <p:nvPr>
            <p:extLst>
              <p:ext uri="{D42A27DB-BD31-4B8C-83A1-F6EECF244321}">
                <p14:modId xmlns:p14="http://schemas.microsoft.com/office/powerpoint/2010/main" val="845793634"/>
              </p:ext>
            </p:extLst>
          </p:nvPr>
        </p:nvGraphicFramePr>
        <p:xfrm>
          <a:off x="2842592" y="2105497"/>
          <a:ext cx="9024730" cy="4108202"/>
        </p:xfrm>
        <a:graphic>
          <a:graphicData uri="http://schemas.openxmlformats.org/drawingml/2006/table">
            <a:tbl>
              <a:tblPr firstRow="1" firstCol="1" bandRow="1">
                <a:tableStyleId>{8A107856-5554-42FB-B03E-39F5DBC370BA}</a:tableStyleId>
              </a:tblPr>
              <a:tblGrid>
                <a:gridCol w="953001"/>
                <a:gridCol w="8071729"/>
              </a:tblGrid>
              <a:tr h="2113049">
                <a:tc>
                  <a:txBody>
                    <a:bodyPr/>
                    <a:lstStyle/>
                    <a:p>
                      <a:pPr marL="0" marR="0" algn="r">
                        <a:spcBef>
                          <a:spcPts val="0"/>
                        </a:spcBef>
                        <a:spcAft>
                          <a:spcPts val="0"/>
                        </a:spcAft>
                      </a:pPr>
                      <a:r>
                        <a:rPr lang="en-US" sz="1800" dirty="0">
                          <a:effectLst/>
                        </a:rPr>
                        <a:t>Student A4:</a:t>
                      </a:r>
                      <a:endParaRPr lang="en-US" sz="1800" dirty="0">
                        <a:effectLst/>
                        <a:latin typeface="Avenir Next" charset="0"/>
                        <a:ea typeface="Calibri" charset="0"/>
                        <a:cs typeface="Arial" charset="0"/>
                      </a:endParaRPr>
                    </a:p>
                  </a:txBody>
                  <a:tcPr marL="68580" marR="68580" marT="0" marB="0"/>
                </a:tc>
                <a:tc>
                  <a:txBody>
                    <a:bodyPr/>
                    <a:lstStyle/>
                    <a:p>
                      <a:pPr marL="0" marR="0" indent="57150" algn="l">
                        <a:spcBef>
                          <a:spcPts val="0"/>
                        </a:spcBef>
                        <a:spcAft>
                          <a:spcPts val="0"/>
                        </a:spcAft>
                      </a:pPr>
                      <a:r>
                        <a:rPr lang="en-US" sz="2400" b="0" i="1" u="sng" dirty="0">
                          <a:effectLst/>
                          <a:latin typeface="Calibri" charset="0"/>
                          <a:ea typeface="Calibri" charset="0"/>
                          <a:cs typeface="Arial" charset="0"/>
                        </a:rPr>
                        <a:t>In other words</a:t>
                      </a:r>
                      <a:r>
                        <a:rPr lang="en-US" sz="2400" b="0" i="1" dirty="0">
                          <a:effectLst/>
                          <a:latin typeface="Calibri" charset="0"/>
                          <a:ea typeface="Calibri" charset="0"/>
                          <a:cs typeface="Arial" charset="0"/>
                        </a:rPr>
                        <a:t>, you are saying that the polar bear is stranded on the small piece of ice. </a:t>
                      </a:r>
                      <a:r>
                        <a:rPr lang="en-US" sz="2400" b="1" i="1" dirty="0">
                          <a:effectLst/>
                          <a:latin typeface="Calibri" charset="0"/>
                          <a:ea typeface="Calibri" charset="0"/>
                          <a:cs typeface="Arial" charset="0"/>
                        </a:rPr>
                        <a:t>[PAR] </a:t>
                      </a:r>
                      <a:r>
                        <a:rPr lang="en-US" sz="2400" b="0" i="1" u="sng" dirty="0">
                          <a:effectLst/>
                          <a:latin typeface="Calibri" charset="0"/>
                          <a:ea typeface="Calibri" charset="0"/>
                          <a:cs typeface="Arial" charset="0"/>
                        </a:rPr>
                        <a:t>I want to add</a:t>
                      </a:r>
                      <a:r>
                        <a:rPr lang="en-US" sz="2400" b="0" i="1" dirty="0">
                          <a:effectLst/>
                          <a:latin typeface="Calibri" charset="0"/>
                          <a:ea typeface="Calibri" charset="0"/>
                          <a:cs typeface="Arial" charset="0"/>
                        </a:rPr>
                        <a:t> that people are walking on a flooded street. </a:t>
                      </a:r>
                      <a:r>
                        <a:rPr lang="en-US" sz="2400" b="1" i="1" dirty="0">
                          <a:effectLst/>
                          <a:latin typeface="Calibri" charset="0"/>
                          <a:ea typeface="Calibri" charset="0"/>
                          <a:cs typeface="Arial" charset="0"/>
                        </a:rPr>
                        <a:t>[BO] </a:t>
                      </a:r>
                      <a:r>
                        <a:rPr lang="en-US" sz="2400" b="0" i="1" dirty="0">
                          <a:effectLst/>
                          <a:latin typeface="Calibri" charset="0"/>
                          <a:ea typeface="Calibri" charset="0"/>
                          <a:cs typeface="Arial" charset="0"/>
                        </a:rPr>
                        <a:t>There are two people pushing a car that is stuck in the water and the label says “INCREASINGLY SEVERE STORMS”. </a:t>
                      </a:r>
                      <a:r>
                        <a:rPr lang="en-US" sz="2400" b="1" i="1" dirty="0">
                          <a:effectLst/>
                          <a:latin typeface="Calibri" charset="0"/>
                          <a:ea typeface="Calibri" charset="0"/>
                          <a:cs typeface="Arial" charset="0"/>
                        </a:rPr>
                        <a:t>[BO] </a:t>
                      </a:r>
                      <a:r>
                        <a:rPr lang="en-US" sz="2400" b="0" i="1" u="sng" dirty="0">
                          <a:effectLst/>
                          <a:latin typeface="Calibri" charset="0"/>
                          <a:ea typeface="Calibri" charset="0"/>
                          <a:cs typeface="Arial" charset="0"/>
                        </a:rPr>
                        <a:t>What else do you notice? </a:t>
                      </a:r>
                      <a:r>
                        <a:rPr lang="en-US" sz="2400" b="1" i="1" dirty="0">
                          <a:effectLst/>
                          <a:latin typeface="Calibri" charset="0"/>
                          <a:ea typeface="Calibri" charset="0"/>
                          <a:cs typeface="Arial" charset="0"/>
                        </a:rPr>
                        <a:t>[PR]</a:t>
                      </a:r>
                      <a:endParaRPr lang="en-US" sz="2400" b="1" i="1" dirty="0">
                        <a:effectLst/>
                        <a:latin typeface="Avenir Next" charset="0"/>
                        <a:ea typeface="Calibri" charset="0"/>
                        <a:cs typeface="Arial" charset="0"/>
                      </a:endParaRPr>
                    </a:p>
                  </a:txBody>
                  <a:tcPr marL="68580" marR="68580" marT="0" marB="0"/>
                </a:tc>
              </a:tr>
              <a:tr h="1913642">
                <a:tc>
                  <a:txBody>
                    <a:bodyPr/>
                    <a:lstStyle/>
                    <a:p>
                      <a:pPr marL="0" marR="0" indent="57150" algn="r">
                        <a:spcBef>
                          <a:spcPts val="0"/>
                        </a:spcBef>
                        <a:spcAft>
                          <a:spcPts val="0"/>
                        </a:spcAft>
                      </a:pPr>
                      <a:r>
                        <a:rPr lang="en-US" sz="1800" dirty="0">
                          <a:effectLst/>
                        </a:rPr>
                        <a:t>Student B4:</a:t>
                      </a:r>
                      <a:endParaRPr lang="en-US" sz="1800" dirty="0">
                        <a:effectLst/>
                        <a:latin typeface="Avenir Next" charset="0"/>
                        <a:ea typeface="Calibri" charset="0"/>
                        <a:cs typeface="Arial" charset="0"/>
                      </a:endParaRPr>
                    </a:p>
                  </a:txBody>
                  <a:tcPr marL="68580" marR="68580" marT="0" marB="0"/>
                </a:tc>
                <a:tc>
                  <a:txBody>
                    <a:bodyPr/>
                    <a:lstStyle/>
                    <a:p>
                      <a:pPr marL="0" marR="0" indent="57150" algn="l">
                        <a:spcBef>
                          <a:spcPts val="0"/>
                        </a:spcBef>
                        <a:spcAft>
                          <a:spcPts val="0"/>
                        </a:spcAft>
                      </a:pPr>
                      <a:r>
                        <a:rPr lang="en-US" sz="2400" i="1" u="sng" dirty="0">
                          <a:effectLst/>
                          <a:latin typeface="Calibri" charset="0"/>
                          <a:ea typeface="Calibri" charset="0"/>
                          <a:cs typeface="Arial" charset="0"/>
                        </a:rPr>
                        <a:t>What I heard you say</a:t>
                      </a:r>
                      <a:r>
                        <a:rPr lang="en-US" sz="2400" i="1" dirty="0">
                          <a:effectLst/>
                          <a:latin typeface="Calibri" charset="0"/>
                          <a:ea typeface="Calibri" charset="0"/>
                          <a:cs typeface="Arial" charset="0"/>
                        </a:rPr>
                        <a:t> was that there are people and cars in a flooded road. </a:t>
                      </a:r>
                      <a:r>
                        <a:rPr lang="en-US" sz="2400" b="1" i="1" dirty="0">
                          <a:effectLst/>
                          <a:latin typeface="Calibri" charset="0"/>
                          <a:ea typeface="Calibri" charset="0"/>
                          <a:cs typeface="Arial" charset="0"/>
                        </a:rPr>
                        <a:t>[PAR] </a:t>
                      </a:r>
                      <a:r>
                        <a:rPr lang="en-US" sz="2400" i="1" u="sng" dirty="0">
                          <a:effectLst/>
                          <a:latin typeface="Calibri" charset="0"/>
                          <a:ea typeface="Calibri" charset="0"/>
                          <a:cs typeface="Arial" charset="0"/>
                        </a:rPr>
                        <a:t>I would like to add</a:t>
                      </a:r>
                      <a:r>
                        <a:rPr lang="en-US" sz="2400" i="1" dirty="0">
                          <a:effectLst/>
                          <a:latin typeface="Calibri" charset="0"/>
                          <a:ea typeface="Calibri" charset="0"/>
                          <a:cs typeface="Arial" charset="0"/>
                        </a:rPr>
                        <a:t> that in the background you can see a part of the road that isn’t flooded. There is a car with its lights on that is driving toward the flooded area and one that is driving away. </a:t>
                      </a:r>
                      <a:r>
                        <a:rPr lang="en-US" sz="2400" b="1" i="1" dirty="0">
                          <a:effectLst/>
                          <a:latin typeface="Calibri" charset="0"/>
                          <a:ea typeface="Calibri" charset="0"/>
                          <a:cs typeface="Arial" charset="0"/>
                        </a:rPr>
                        <a:t>[BO]</a:t>
                      </a:r>
                      <a:endParaRPr lang="en-US" sz="2400"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143332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3089703" y="740002"/>
            <a:ext cx="7072213" cy="1539019"/>
          </a:xfrm>
        </p:spPr>
        <p:txBody>
          <a:bodyPr anchor="t">
            <a:noAutofit/>
          </a:bodyPr>
          <a:lstStyle/>
          <a:p>
            <a:r>
              <a:rPr lang="en-US" sz="5400" b="1" smtClean="0"/>
              <a:t>How </a:t>
            </a:r>
            <a:r>
              <a:rPr lang="en-US" sz="5400" b="1"/>
              <a:t>do noun phrases </a:t>
            </a:r>
            <a:r>
              <a:rPr lang="en-US" sz="5400" b="1" dirty="0"/>
              <a:t>add details</a:t>
            </a:r>
            <a:r>
              <a:rPr lang="en-US" sz="5400" b="1" dirty="0" smtClean="0"/>
              <a:t>?</a:t>
            </a:r>
            <a:endParaRPr lang="en-US" sz="5400" b="1" dirty="0">
              <a:solidFill>
                <a:schemeClr val="tx1"/>
              </a:solidFill>
            </a:endParaRPr>
          </a:p>
        </p:txBody>
      </p:sp>
      <p:grpSp>
        <p:nvGrpSpPr>
          <p:cNvPr id="13" name="Group 12"/>
          <p:cNvGrpSpPr/>
          <p:nvPr/>
        </p:nvGrpSpPr>
        <p:grpSpPr>
          <a:xfrm>
            <a:off x="476977" y="480940"/>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16" name="Table 15"/>
          <p:cNvGraphicFramePr>
            <a:graphicFrameLocks noGrp="1"/>
          </p:cNvGraphicFramePr>
          <p:nvPr>
            <p:extLst>
              <p:ext uri="{D42A27DB-BD31-4B8C-83A1-F6EECF244321}">
                <p14:modId xmlns:p14="http://schemas.microsoft.com/office/powerpoint/2010/main" val="1032294689"/>
              </p:ext>
            </p:extLst>
          </p:nvPr>
        </p:nvGraphicFramePr>
        <p:xfrm>
          <a:off x="476977" y="2485163"/>
          <a:ext cx="11370465" cy="3715884"/>
        </p:xfrm>
        <a:graphic>
          <a:graphicData uri="http://schemas.openxmlformats.org/drawingml/2006/table">
            <a:tbl>
              <a:tblPr firstRow="1" firstCol="1" bandRow="1">
                <a:tableStyleId>{8A107856-5554-42FB-B03E-39F5DBC370BA}</a:tableStyleId>
              </a:tblPr>
              <a:tblGrid>
                <a:gridCol w="1530727"/>
                <a:gridCol w="9839738"/>
              </a:tblGrid>
              <a:tr h="1510943">
                <a:tc>
                  <a:txBody>
                    <a:bodyPr/>
                    <a:lstStyle/>
                    <a:p>
                      <a:pPr marL="0" marR="0" algn="r">
                        <a:spcBef>
                          <a:spcPts val="0"/>
                        </a:spcBef>
                        <a:spcAft>
                          <a:spcPts val="0"/>
                        </a:spcAft>
                      </a:pPr>
                      <a:r>
                        <a:rPr lang="en-US" sz="2800" dirty="0">
                          <a:effectLst/>
                        </a:rPr>
                        <a:t>Student A1:</a:t>
                      </a:r>
                      <a:endParaRPr lang="en-US" sz="28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600" b="0" i="1" u="sng" dirty="0">
                          <a:effectLst/>
                          <a:latin typeface="Calibri" charset="0"/>
                          <a:ea typeface="Calibri" charset="0"/>
                          <a:cs typeface="Arial" charset="0"/>
                        </a:rPr>
                        <a:t>I notice</a:t>
                      </a:r>
                      <a:r>
                        <a:rPr lang="en-US" sz="2600" b="0" i="1" dirty="0">
                          <a:effectLst/>
                          <a:latin typeface="Calibri" charset="0"/>
                          <a:ea typeface="Calibri" charset="0"/>
                          <a:cs typeface="Arial" charset="0"/>
                        </a:rPr>
                        <a:t> a refinery with a </a:t>
                      </a:r>
                      <a:r>
                        <a:rPr lang="en-US" sz="2600" b="0" i="1" dirty="0">
                          <a:effectLst/>
                          <a:highlight>
                            <a:srgbClr val="FFFF00"/>
                          </a:highlight>
                          <a:latin typeface="Calibri" charset="0"/>
                          <a:ea typeface="Calibri" charset="0"/>
                          <a:cs typeface="Arial" charset="0"/>
                        </a:rPr>
                        <a:t>large cloud</a:t>
                      </a:r>
                      <a:r>
                        <a:rPr lang="en-US" sz="2600" b="0" i="1" dirty="0">
                          <a:effectLst/>
                          <a:latin typeface="Calibri" charset="0"/>
                          <a:ea typeface="Calibri" charset="0"/>
                          <a:cs typeface="Arial" charset="0"/>
                        </a:rPr>
                        <a:t> of </a:t>
                      </a:r>
                      <a:r>
                        <a:rPr lang="en-US" sz="2600" b="0" i="1" dirty="0">
                          <a:effectLst/>
                          <a:highlight>
                            <a:srgbClr val="FFFF00"/>
                          </a:highlight>
                          <a:latin typeface="Calibri" charset="0"/>
                          <a:ea typeface="Calibri" charset="0"/>
                          <a:cs typeface="Arial" charset="0"/>
                        </a:rPr>
                        <a:t>black smoke</a:t>
                      </a:r>
                      <a:r>
                        <a:rPr lang="en-US" sz="2600" b="0" i="1" dirty="0">
                          <a:effectLst/>
                          <a:latin typeface="Calibri" charset="0"/>
                          <a:ea typeface="Calibri" charset="0"/>
                          <a:cs typeface="Arial" charset="0"/>
                        </a:rPr>
                        <a:t> and </a:t>
                      </a:r>
                      <a:r>
                        <a:rPr lang="en-US" sz="2600" b="0" i="1" dirty="0">
                          <a:effectLst/>
                          <a:highlight>
                            <a:srgbClr val="FFFF00"/>
                          </a:highlight>
                          <a:latin typeface="Calibri" charset="0"/>
                          <a:ea typeface="Calibri" charset="0"/>
                          <a:cs typeface="Arial" charset="0"/>
                        </a:rPr>
                        <a:t>some power lines</a:t>
                      </a:r>
                      <a:r>
                        <a:rPr lang="en-US" sz="2600" b="0" i="1" dirty="0">
                          <a:effectLst/>
                          <a:latin typeface="Calibri" charset="0"/>
                          <a:ea typeface="Calibri" charset="0"/>
                          <a:cs typeface="Arial" charset="0"/>
                        </a:rPr>
                        <a:t>. </a:t>
                      </a:r>
                      <a:r>
                        <a:rPr lang="en-US" sz="2600" b="1" i="1" dirty="0">
                          <a:effectLst/>
                          <a:latin typeface="Calibri" charset="0"/>
                          <a:ea typeface="Calibri" charset="0"/>
                          <a:cs typeface="Arial" charset="0"/>
                        </a:rPr>
                        <a:t>[ID] </a:t>
                      </a:r>
                      <a:r>
                        <a:rPr lang="en-US" sz="2600" b="0" i="1" dirty="0">
                          <a:effectLst/>
                          <a:latin typeface="Calibri" charset="0"/>
                          <a:ea typeface="Calibri" charset="0"/>
                          <a:cs typeface="Arial" charset="0"/>
                        </a:rPr>
                        <a:t>There is also a </a:t>
                      </a:r>
                      <a:r>
                        <a:rPr lang="en-US" sz="2600" b="0" i="1" dirty="0">
                          <a:effectLst/>
                          <a:highlight>
                            <a:srgbClr val="FFFF00"/>
                          </a:highlight>
                          <a:latin typeface="Calibri" charset="0"/>
                          <a:ea typeface="Calibri" charset="0"/>
                          <a:cs typeface="Arial" charset="0"/>
                        </a:rPr>
                        <a:t>yellow flame</a:t>
                      </a:r>
                      <a:r>
                        <a:rPr lang="en-US" sz="2600" b="0" i="1" dirty="0">
                          <a:effectLst/>
                          <a:latin typeface="Calibri" charset="0"/>
                          <a:ea typeface="Calibri" charset="0"/>
                          <a:cs typeface="Arial" charset="0"/>
                        </a:rPr>
                        <a:t> coming out of a </a:t>
                      </a:r>
                      <a:r>
                        <a:rPr lang="en-US" sz="2600" b="0" i="1" dirty="0">
                          <a:effectLst/>
                          <a:highlight>
                            <a:srgbClr val="FFFF00"/>
                          </a:highlight>
                          <a:latin typeface="Calibri" charset="0"/>
                          <a:ea typeface="Calibri" charset="0"/>
                          <a:cs typeface="Arial" charset="0"/>
                        </a:rPr>
                        <a:t>tall narrow tower</a:t>
                      </a:r>
                      <a:r>
                        <a:rPr lang="en-US" sz="2600" b="0" i="1" dirty="0">
                          <a:effectLst/>
                          <a:latin typeface="Calibri" charset="0"/>
                          <a:ea typeface="Calibri" charset="0"/>
                          <a:cs typeface="Arial" charset="0"/>
                        </a:rPr>
                        <a:t> and the label says “REFINING </a:t>
                      </a:r>
                      <a:r>
                        <a:rPr lang="en-US" sz="2600" b="0" i="1" dirty="0">
                          <a:effectLst/>
                          <a:highlight>
                            <a:srgbClr val="FFFF00"/>
                          </a:highlight>
                          <a:latin typeface="Calibri" charset="0"/>
                          <a:ea typeface="Calibri" charset="0"/>
                          <a:cs typeface="Arial" charset="0"/>
                        </a:rPr>
                        <a:t>FOSSIL FUELS</a:t>
                      </a:r>
                      <a:r>
                        <a:rPr lang="en-US" sz="2600" b="0" i="1" dirty="0">
                          <a:effectLst/>
                          <a:latin typeface="Calibri" charset="0"/>
                          <a:ea typeface="Calibri" charset="0"/>
                          <a:cs typeface="Arial" charset="0"/>
                        </a:rPr>
                        <a:t>”. </a:t>
                      </a:r>
                      <a:r>
                        <a:rPr lang="en-US" sz="2600" b="1" i="1" dirty="0">
                          <a:effectLst/>
                          <a:latin typeface="Calibri" charset="0"/>
                          <a:ea typeface="Calibri" charset="0"/>
                          <a:cs typeface="Arial" charset="0"/>
                        </a:rPr>
                        <a:t>[BO] </a:t>
                      </a:r>
                      <a:r>
                        <a:rPr lang="en-US" sz="2600" b="0" i="1" u="sng" dirty="0">
                          <a:effectLst/>
                          <a:latin typeface="Calibri" charset="0"/>
                          <a:ea typeface="Calibri" charset="0"/>
                          <a:cs typeface="Arial" charset="0"/>
                        </a:rPr>
                        <a:t>What do you notice?</a:t>
                      </a:r>
                      <a:r>
                        <a:rPr lang="en-US" sz="2600" b="0" i="1" dirty="0">
                          <a:effectLst/>
                          <a:latin typeface="Calibri" charset="0"/>
                          <a:ea typeface="Calibri" charset="0"/>
                          <a:cs typeface="Arial" charset="0"/>
                        </a:rPr>
                        <a:t> [PR]</a:t>
                      </a:r>
                      <a:endParaRPr lang="en-US" sz="2600" b="0" i="1" dirty="0">
                        <a:effectLst/>
                        <a:latin typeface="Avenir Next" charset="0"/>
                        <a:ea typeface="Calibri" charset="0"/>
                        <a:cs typeface="Arial" charset="0"/>
                      </a:endParaRPr>
                    </a:p>
                  </a:txBody>
                  <a:tcPr marL="68580" marR="68580" marT="0" marB="0"/>
                </a:tc>
              </a:tr>
              <a:tr h="2130924">
                <a:tc>
                  <a:txBody>
                    <a:bodyPr/>
                    <a:lstStyle/>
                    <a:p>
                      <a:pPr marL="0" marR="0" algn="r">
                        <a:spcBef>
                          <a:spcPts val="0"/>
                        </a:spcBef>
                        <a:spcAft>
                          <a:spcPts val="0"/>
                        </a:spcAft>
                      </a:pPr>
                      <a:r>
                        <a:rPr lang="en-US" sz="2800" dirty="0">
                          <a:effectLst/>
                        </a:rPr>
                        <a:t>Student B1:</a:t>
                      </a:r>
                      <a:endParaRPr lang="en-US" sz="2800" dirty="0">
                        <a:solidFill>
                          <a:srgbClr val="000000"/>
                        </a:solidFill>
                        <a:effectLst/>
                        <a:latin typeface="Questrial" charset="0"/>
                        <a:ea typeface="Questrial" charset="0"/>
                        <a:cs typeface="Questrial" charset="0"/>
                      </a:endParaRPr>
                    </a:p>
                  </a:txBody>
                  <a:tcPr marL="68580" marR="68580" marT="0" marB="0"/>
                </a:tc>
                <a:tc>
                  <a:txBody>
                    <a:bodyPr/>
                    <a:lstStyle/>
                    <a:p>
                      <a:pPr marL="0" marR="0" indent="57150" algn="l">
                        <a:spcBef>
                          <a:spcPts val="0"/>
                        </a:spcBef>
                        <a:spcAft>
                          <a:spcPts val="0"/>
                        </a:spcAft>
                      </a:pPr>
                      <a:r>
                        <a:rPr lang="en-US" sz="2600" b="0" i="1" u="sng" dirty="0">
                          <a:effectLst/>
                          <a:latin typeface="Calibri" charset="0"/>
                          <a:ea typeface="Calibri" charset="0"/>
                          <a:cs typeface="Arial" charset="0"/>
                        </a:rPr>
                        <a:t>I notice</a:t>
                      </a:r>
                      <a:r>
                        <a:rPr lang="en-US" sz="2600" b="0" i="1" dirty="0">
                          <a:effectLst/>
                          <a:latin typeface="Calibri" charset="0"/>
                          <a:ea typeface="Calibri" charset="0"/>
                          <a:cs typeface="Arial" charset="0"/>
                        </a:rPr>
                        <a:t> the picture you described has a </a:t>
                      </a:r>
                      <a:r>
                        <a:rPr lang="en-US" sz="2600" b="0" i="1" dirty="0">
                          <a:effectLst/>
                          <a:highlight>
                            <a:srgbClr val="FFFF00"/>
                          </a:highlight>
                          <a:latin typeface="Calibri" charset="0"/>
                          <a:ea typeface="Calibri" charset="0"/>
                          <a:cs typeface="Arial" charset="0"/>
                        </a:rPr>
                        <a:t>purple border</a:t>
                      </a:r>
                      <a:r>
                        <a:rPr lang="en-US" sz="2600" b="0" i="1" dirty="0">
                          <a:effectLst/>
                          <a:latin typeface="Calibri" charset="0"/>
                          <a:ea typeface="Calibri" charset="0"/>
                          <a:cs typeface="Arial" charset="0"/>
                        </a:rPr>
                        <a:t> as do the </a:t>
                      </a:r>
                      <a:r>
                        <a:rPr lang="en-US" sz="2600" b="0" i="1" dirty="0">
                          <a:effectLst/>
                          <a:highlight>
                            <a:srgbClr val="FFFF00"/>
                          </a:highlight>
                          <a:latin typeface="Calibri" charset="0"/>
                          <a:ea typeface="Calibri" charset="0"/>
                          <a:cs typeface="Arial" charset="0"/>
                        </a:rPr>
                        <a:t>two other pictures</a:t>
                      </a:r>
                      <a:r>
                        <a:rPr lang="en-US" sz="2600" b="0" i="1" dirty="0">
                          <a:effectLst/>
                          <a:latin typeface="Calibri" charset="0"/>
                          <a:ea typeface="Calibri" charset="0"/>
                          <a:cs typeface="Arial" charset="0"/>
                        </a:rPr>
                        <a:t> below it. </a:t>
                      </a:r>
                      <a:r>
                        <a:rPr lang="en-US" sz="2600" b="1" i="1" dirty="0">
                          <a:effectLst/>
                          <a:latin typeface="Calibri" charset="0"/>
                          <a:ea typeface="Calibri" charset="0"/>
                          <a:cs typeface="Arial" charset="0"/>
                        </a:rPr>
                        <a:t>[ID] </a:t>
                      </a:r>
                      <a:r>
                        <a:rPr lang="en-US" sz="2600" b="0" i="1" dirty="0">
                          <a:effectLst/>
                          <a:latin typeface="Calibri" charset="0"/>
                          <a:ea typeface="Calibri" charset="0"/>
                          <a:cs typeface="Arial" charset="0"/>
                        </a:rPr>
                        <a:t>The </a:t>
                      </a:r>
                      <a:r>
                        <a:rPr lang="en-US" sz="2600" b="0" i="1" dirty="0">
                          <a:effectLst/>
                          <a:highlight>
                            <a:srgbClr val="FFFF00"/>
                          </a:highlight>
                          <a:latin typeface="Calibri" charset="0"/>
                          <a:ea typeface="Calibri" charset="0"/>
                          <a:cs typeface="Arial" charset="0"/>
                        </a:rPr>
                        <a:t>second picture</a:t>
                      </a:r>
                      <a:r>
                        <a:rPr lang="en-US" sz="2600" b="0" i="1" dirty="0">
                          <a:effectLst/>
                          <a:latin typeface="Calibri" charset="0"/>
                          <a:ea typeface="Calibri" charset="0"/>
                          <a:cs typeface="Arial" charset="0"/>
                        </a:rPr>
                        <a:t> with the </a:t>
                      </a:r>
                      <a:r>
                        <a:rPr lang="en-US" sz="2600" b="0" i="1" dirty="0">
                          <a:effectLst/>
                          <a:highlight>
                            <a:srgbClr val="FFFF00"/>
                          </a:highlight>
                          <a:latin typeface="Calibri" charset="0"/>
                          <a:ea typeface="Calibri" charset="0"/>
                          <a:cs typeface="Arial" charset="0"/>
                        </a:rPr>
                        <a:t>purple border</a:t>
                      </a:r>
                      <a:r>
                        <a:rPr lang="en-US" sz="2600" b="0" i="1" dirty="0">
                          <a:effectLst/>
                          <a:latin typeface="Calibri" charset="0"/>
                          <a:ea typeface="Calibri" charset="0"/>
                          <a:cs typeface="Arial" charset="0"/>
                        </a:rPr>
                        <a:t> also has </a:t>
                      </a:r>
                      <a:r>
                        <a:rPr lang="en-US" sz="2600" b="0" i="1" dirty="0">
                          <a:effectLst/>
                          <a:highlight>
                            <a:srgbClr val="FFFF00"/>
                          </a:highlight>
                          <a:latin typeface="Calibri" charset="0"/>
                          <a:ea typeface="Calibri" charset="0"/>
                          <a:cs typeface="Arial" charset="0"/>
                        </a:rPr>
                        <a:t>tall narrow smokestacks</a:t>
                      </a:r>
                      <a:r>
                        <a:rPr lang="en-US" sz="2600" b="0" i="1" dirty="0">
                          <a:effectLst/>
                          <a:latin typeface="Calibri" charset="0"/>
                          <a:ea typeface="Calibri" charset="0"/>
                          <a:cs typeface="Arial" charset="0"/>
                        </a:rPr>
                        <a:t> spewing pollution into the air and the label reads “BURNING </a:t>
                      </a:r>
                      <a:r>
                        <a:rPr lang="en-US" sz="2600" b="0" i="1" dirty="0">
                          <a:effectLst/>
                          <a:highlight>
                            <a:srgbClr val="FFFF00"/>
                          </a:highlight>
                          <a:latin typeface="Calibri" charset="0"/>
                          <a:ea typeface="Calibri" charset="0"/>
                          <a:cs typeface="Arial" charset="0"/>
                        </a:rPr>
                        <a:t>FOSSIL FUELS</a:t>
                      </a:r>
                      <a:r>
                        <a:rPr lang="en-US" sz="2600" b="0" i="1" dirty="0">
                          <a:effectLst/>
                          <a:latin typeface="Calibri" charset="0"/>
                          <a:ea typeface="Calibri" charset="0"/>
                          <a:cs typeface="Arial" charset="0"/>
                        </a:rPr>
                        <a:t>”. </a:t>
                      </a:r>
                      <a:r>
                        <a:rPr lang="en-US" sz="2600" b="1" i="1" dirty="0">
                          <a:effectLst/>
                          <a:latin typeface="Calibri" charset="0"/>
                          <a:ea typeface="Calibri" charset="0"/>
                          <a:cs typeface="Arial" charset="0"/>
                        </a:rPr>
                        <a:t>[BO] </a:t>
                      </a:r>
                      <a:r>
                        <a:rPr lang="en-US" sz="2600" b="0" i="1" u="sng" dirty="0">
                          <a:effectLst/>
                          <a:latin typeface="Calibri" charset="0"/>
                          <a:ea typeface="Calibri" charset="0"/>
                          <a:cs typeface="Arial" charset="0"/>
                        </a:rPr>
                        <a:t>What else do you notice?</a:t>
                      </a:r>
                      <a:r>
                        <a:rPr lang="en-US" sz="2600" b="0" i="1" dirty="0">
                          <a:effectLst/>
                          <a:latin typeface="Calibri" charset="0"/>
                          <a:ea typeface="Calibri" charset="0"/>
                          <a:cs typeface="Arial" charset="0"/>
                        </a:rPr>
                        <a:t> </a:t>
                      </a:r>
                      <a:r>
                        <a:rPr lang="en-US" sz="2600" b="1" i="1" dirty="0">
                          <a:effectLst/>
                          <a:latin typeface="Calibri" charset="0"/>
                          <a:ea typeface="Calibri" charset="0"/>
                          <a:cs typeface="Arial" charset="0"/>
                        </a:rPr>
                        <a:t>[PR]</a:t>
                      </a:r>
                      <a:endParaRPr lang="en-US" sz="2600" b="1" i="1" dirty="0">
                        <a:effectLst/>
                        <a:latin typeface="Avenir Next" charset="0"/>
                        <a:ea typeface="Calibri" charset="0"/>
                        <a:cs typeface="Arial" charset="0"/>
                      </a:endParaRPr>
                    </a:p>
                  </a:txBody>
                  <a:tcPr marL="68580" marR="68580" marT="0" marB="0"/>
                </a:tc>
              </a:tr>
            </a:tbl>
          </a:graphicData>
        </a:graphic>
      </p:graphicFrame>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pSp>
        <p:nvGrpSpPr>
          <p:cNvPr id="10" name="Group 9"/>
          <p:cNvGrpSpPr/>
          <p:nvPr/>
        </p:nvGrpSpPr>
        <p:grpSpPr>
          <a:xfrm>
            <a:off x="10139082" y="740002"/>
            <a:ext cx="1596887" cy="1173848"/>
            <a:chOff x="0" y="0"/>
            <a:chExt cx="1714500" cy="1600200"/>
          </a:xfrm>
        </p:grpSpPr>
        <p:sp>
          <p:nvSpPr>
            <p:cNvPr id="11" name="Rounded Rectangle 10"/>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5"/>
            <p:cNvSpPr txBox="1"/>
            <p:nvPr/>
          </p:nvSpPr>
          <p:spPr>
            <a:xfrm>
              <a:off x="60762" y="195577"/>
              <a:ext cx="1605319" cy="129493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800" b="1" dirty="0">
                  <a:effectLst/>
                  <a:ea typeface="DengXian" charset="-122"/>
                  <a:cs typeface="Arial" charset="0"/>
                </a:rPr>
                <a:t>ELD</a:t>
              </a:r>
              <a:endParaRPr lang="en-US" sz="2800" dirty="0">
                <a:effectLst/>
                <a:ea typeface="DengXian" charset="-122"/>
                <a:cs typeface="Arial" charset="0"/>
              </a:endParaRPr>
            </a:p>
            <a:p>
              <a:pPr marL="0" marR="0" algn="ctr">
                <a:spcBef>
                  <a:spcPts val="0"/>
                </a:spcBef>
                <a:spcAft>
                  <a:spcPts val="0"/>
                </a:spcAft>
              </a:pPr>
              <a:r>
                <a:rPr lang="en-US" sz="2800" b="1" dirty="0">
                  <a:effectLst/>
                  <a:ea typeface="DengXian" charset="-122"/>
                  <a:cs typeface="Arial" charset="0"/>
                </a:rPr>
                <a:t>PART II</a:t>
              </a:r>
              <a:endParaRPr lang="en-US" sz="2800" dirty="0">
                <a:effectLst/>
                <a:ea typeface="DengXian" charset="-122"/>
                <a:cs typeface="Arial" charset="0"/>
              </a:endParaRPr>
            </a:p>
          </p:txBody>
        </p:sp>
      </p:grpSp>
    </p:spTree>
    <p:extLst>
      <p:ext uri="{BB962C8B-B14F-4D97-AF65-F5344CB8AC3E}">
        <p14:creationId xmlns:p14="http://schemas.microsoft.com/office/powerpoint/2010/main" val="79081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6761</TotalTime>
  <Words>17620</Words>
  <Application>Microsoft Macintosh PowerPoint</Application>
  <PresentationFormat>Widescreen</PresentationFormat>
  <Paragraphs>1969</Paragraphs>
  <Slides>141</Slides>
  <Notes>137</Notes>
  <HiddenSlides>0</HiddenSlides>
  <MMClips>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141</vt:i4>
      </vt:variant>
    </vt:vector>
  </HeadingPairs>
  <TitlesOfParts>
    <vt:vector size="152" baseType="lpstr">
      <vt:lpstr>Avenir Next</vt:lpstr>
      <vt:lpstr>Calibri</vt:lpstr>
      <vt:lpstr>Calibri Light</vt:lpstr>
      <vt:lpstr>Cambria</vt:lpstr>
      <vt:lpstr>DengXian</vt:lpstr>
      <vt:lpstr>Mangal</vt:lpstr>
      <vt:lpstr>Questrial</vt:lpstr>
      <vt:lpstr>Wingdings</vt:lpstr>
      <vt:lpstr>ZapfDingbatsITC</vt:lpstr>
      <vt:lpstr>Arial</vt:lpstr>
      <vt:lpstr>Retrospect</vt:lpstr>
      <vt:lpstr>Start Smart 2.0  Conversation Practices</vt:lpstr>
      <vt:lpstr> LESSON 1</vt:lpstr>
      <vt:lpstr>ELD OBJECTIVE</vt:lpstr>
      <vt:lpstr>What do we already know about Constructive Conversation Norms and Skills?</vt:lpstr>
      <vt:lpstr>PowerPoint Presentation</vt:lpstr>
      <vt:lpstr>GIVE ONE-GET ONE PROTOCOL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ELD OBJECTIVE &amp; SELF-ASSESS</vt:lpstr>
      <vt:lpstr> LESSON 2</vt:lpstr>
      <vt:lpstr>ELD OBJECTIVE</vt:lpstr>
      <vt:lpstr>PowerPoint Presentation</vt:lpstr>
      <vt:lpstr>Which Conversation Norm will help you to paraphrase? Why? </vt:lpstr>
      <vt:lpstr>Let’s Learn the  Conversation Pattern</vt:lpstr>
      <vt:lpstr>Paraphrase Gesture: Point index finger to ear and whoosh hand out in front of mouth to symbolize listening and then paraphrasing what was heard. </vt:lpstr>
      <vt:lpstr>What do we say when we paraphrase?</vt:lpstr>
      <vt:lpstr>Which response starter will you use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 Up, Hand Up, Pair Up</vt:lpstr>
      <vt:lpstr>PowerPoint Presentation</vt:lpstr>
      <vt:lpstr>PowerPoint Presentation</vt:lpstr>
      <vt:lpstr>PowerPoint Presentation</vt:lpstr>
      <vt:lpstr>REVIEW ELD OBJECTIVE &amp;  SELF-ASSESS</vt:lpstr>
      <vt:lpstr> LESSON 3</vt:lpstr>
      <vt:lpstr>ELD OBJECTIVE</vt:lpstr>
      <vt:lpstr>PowerPoint Presentation</vt:lpstr>
      <vt:lpstr>Which Conversation Norm will help you to build on? Why? </vt:lpstr>
      <vt:lpstr>Let’s Review the  Conversation Pattern</vt:lpstr>
      <vt:lpstr>Build On Gesture: Make stacking motion with hands. </vt:lpstr>
      <vt:lpstr>What do we say when we build on?</vt:lpstr>
      <vt:lpstr>Which response starter will you use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 Up, Hand Up, Pair Up</vt:lpstr>
      <vt:lpstr>PowerPoint Presentation</vt:lpstr>
      <vt:lpstr>PowerPoint Presentation</vt:lpstr>
      <vt:lpstr>PowerPoint Presentation</vt:lpstr>
      <vt:lpstr>REVIEW ELD OBJECTIVE &amp;  SELF-ASSESS</vt:lpstr>
      <vt:lpstr> LESSON 4</vt:lpstr>
      <vt:lpstr>ELD OBJECTIVE</vt:lpstr>
      <vt:lpstr>PowerPoint Presentation</vt:lpstr>
      <vt:lpstr>Which Conversation Norm will help you to prompt your partner? Why? </vt:lpstr>
      <vt:lpstr>Let’s Review the  Conversation Pattern</vt:lpstr>
      <vt:lpstr>Prompting Gesture: Shrug shoulders then point to partner with index finger. </vt:lpstr>
      <vt:lpstr>What do we say when we build on?</vt:lpstr>
      <vt:lpstr>Which response starter will you use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 Up, Hand Up, Pair Up</vt:lpstr>
      <vt:lpstr>PowerPoint Presentation</vt:lpstr>
      <vt:lpstr>PowerPoint Presentation</vt:lpstr>
      <vt:lpstr>PowerPoint Presentation</vt:lpstr>
      <vt:lpstr>REVIEW ELD OBJECTIVE &amp; SELF-ASSESS</vt:lpstr>
      <vt:lpstr> LESSON 5</vt:lpstr>
      <vt:lpstr>ELD OBJECTIVE</vt:lpstr>
      <vt:lpstr>PowerPoint Presentation</vt:lpstr>
      <vt:lpstr>Which Conversation Norm will help you to CREATE and CLARIFY? Why? </vt:lpstr>
      <vt:lpstr>PowerPoint Presentation</vt:lpstr>
      <vt:lpstr>PowerPoint Presentation</vt:lpstr>
      <vt:lpstr>PowerPoint Presentation</vt:lpstr>
      <vt:lpstr>What is the first step?</vt:lpstr>
      <vt:lpstr>Which response starter will you use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makes this a model for CLARIFY?   What specific language did you hear?</vt:lpstr>
      <vt:lpstr>What makes this a model for CLARIFY?   What specific language did you hear?</vt:lpstr>
      <vt:lpstr>How do noun phrases add details?</vt:lpstr>
      <vt:lpstr>How do noun phrases add details?</vt:lpstr>
      <vt:lpstr>  How do noun phrases add details?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ELD OBJECTIVE &amp; SELF-ASSESS</vt:lpstr>
      <vt:lpstr> LESSON 6</vt:lpstr>
      <vt:lpstr>ELD OBJECTIVE</vt:lpstr>
      <vt:lpstr>PowerPoint Presentation</vt:lpstr>
      <vt:lpstr>Which Conversation Norm will help you to CREATE and CLARIFY? Why? </vt:lpstr>
      <vt:lpstr>PowerPoint Presentation</vt:lpstr>
      <vt:lpstr>PowerPoint Presentation</vt:lpstr>
      <vt:lpstr>PowerPoint Presentation</vt:lpstr>
      <vt:lpstr>What is the first step?</vt:lpstr>
      <vt:lpstr>Which response starter will you use today?</vt:lpstr>
      <vt:lpstr>PowerPoint Presentation</vt:lpstr>
      <vt:lpstr>What is an infographic?</vt:lpstr>
      <vt:lpstr>PowerPoint Presentation</vt:lpstr>
      <vt:lpstr>PowerPoint Presentation</vt:lpstr>
      <vt:lpstr>PowerPoint Presentation</vt:lpstr>
      <vt:lpstr>  How did they add details? </vt:lpstr>
      <vt:lpstr>PowerPoint Presentation</vt:lpstr>
      <vt:lpstr>What makes this a model for CLARIFY?   What specific language did you hear?</vt:lpstr>
      <vt:lpstr>PowerPoint Presentation</vt:lpstr>
      <vt:lpstr>  How did they add details? </vt:lpstr>
      <vt:lpstr>PowerPoint Presentation</vt:lpstr>
      <vt:lpstr>What makes this a model for CLARIFY?   What specific language did you hear?</vt:lpstr>
      <vt:lpstr>PowerPoint Presentation</vt:lpstr>
      <vt:lpstr>PowerPoint Presentation</vt:lpstr>
      <vt:lpstr> How do noun phrases  add details?</vt:lpstr>
      <vt:lpstr>  How do noun phrases  add details?</vt:lpstr>
      <vt:lpstr>PowerPoint Presentation</vt:lpstr>
      <vt:lpstr>PowerPoint Presentation</vt:lpstr>
      <vt:lpstr>PowerPoint Presentation</vt:lpstr>
      <vt:lpstr>PowerPoint Presentation</vt:lpstr>
      <vt:lpstr>PowerPoint Presentation</vt:lpstr>
      <vt:lpstr>PowerPoint Presentation</vt:lpstr>
      <vt:lpstr>REVIEW ELD OBJECTIVE &amp; SELF-ASSESS</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2.0  Conversation Practices</dc:title>
  <dc:creator>Aguilar, Juana</dc:creator>
  <cp:lastModifiedBy>Rodriguez, Cristina</cp:lastModifiedBy>
  <cp:revision>463</cp:revision>
  <cp:lastPrinted>2017-02-03T20:57:46Z</cp:lastPrinted>
  <dcterms:created xsi:type="dcterms:W3CDTF">2017-01-13T19:28:52Z</dcterms:created>
  <dcterms:modified xsi:type="dcterms:W3CDTF">2017-03-28T19:34:51Z</dcterms:modified>
</cp:coreProperties>
</file>