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43"/>
  </p:notesMasterIdLst>
  <p:handoutMasterIdLst>
    <p:handoutMasterId r:id="rId144"/>
  </p:handoutMasterIdLst>
  <p:sldIdLst>
    <p:sldId id="256" r:id="rId2"/>
    <p:sldId id="363" r:id="rId3"/>
    <p:sldId id="264" r:id="rId4"/>
    <p:sldId id="259" r:id="rId5"/>
    <p:sldId id="260" r:id="rId6"/>
    <p:sldId id="412" r:id="rId7"/>
    <p:sldId id="405" r:id="rId8"/>
    <p:sldId id="406" r:id="rId9"/>
    <p:sldId id="413" r:id="rId10"/>
    <p:sldId id="414" r:id="rId11"/>
    <p:sldId id="415" r:id="rId12"/>
    <p:sldId id="416" r:id="rId13"/>
    <p:sldId id="417" r:id="rId14"/>
    <p:sldId id="418" r:id="rId15"/>
    <p:sldId id="420" r:id="rId16"/>
    <p:sldId id="367" r:id="rId17"/>
    <p:sldId id="421" r:id="rId18"/>
    <p:sldId id="368" r:id="rId19"/>
    <p:sldId id="369" r:id="rId20"/>
    <p:sldId id="422" r:id="rId21"/>
    <p:sldId id="266" r:id="rId22"/>
    <p:sldId id="450" r:id="rId23"/>
    <p:sldId id="267" r:id="rId24"/>
    <p:sldId id="376" r:id="rId25"/>
    <p:sldId id="268" r:id="rId26"/>
    <p:sldId id="451" r:id="rId27"/>
    <p:sldId id="270" r:id="rId28"/>
    <p:sldId id="453" r:id="rId29"/>
    <p:sldId id="470" r:id="rId30"/>
    <p:sldId id="452" r:id="rId31"/>
    <p:sldId id="471" r:id="rId32"/>
    <p:sldId id="454" r:id="rId33"/>
    <p:sldId id="455" r:id="rId34"/>
    <p:sldId id="300" r:id="rId35"/>
    <p:sldId id="456" r:id="rId36"/>
    <p:sldId id="457" r:id="rId37"/>
    <p:sldId id="426" r:id="rId38"/>
    <p:sldId id="427" r:id="rId39"/>
    <p:sldId id="370" r:id="rId40"/>
    <p:sldId id="423" r:id="rId41"/>
    <p:sldId id="458" r:id="rId42"/>
    <p:sldId id="459" r:id="rId43"/>
    <p:sldId id="460" r:id="rId44"/>
    <p:sldId id="461" r:id="rId45"/>
    <p:sldId id="462" r:id="rId46"/>
    <p:sldId id="463" r:id="rId47"/>
    <p:sldId id="464" r:id="rId48"/>
    <p:sldId id="465" r:id="rId49"/>
    <p:sldId id="469" r:id="rId50"/>
    <p:sldId id="473" r:id="rId51"/>
    <p:sldId id="472" r:id="rId52"/>
    <p:sldId id="467" r:id="rId53"/>
    <p:sldId id="474" r:id="rId54"/>
    <p:sldId id="475" r:id="rId55"/>
    <p:sldId id="476" r:id="rId56"/>
    <p:sldId id="477" r:id="rId57"/>
    <p:sldId id="478" r:id="rId58"/>
    <p:sldId id="479" r:id="rId59"/>
    <p:sldId id="379" r:id="rId60"/>
    <p:sldId id="424" r:id="rId61"/>
    <p:sldId id="480" r:id="rId62"/>
    <p:sldId id="481" r:id="rId63"/>
    <p:sldId id="482" r:id="rId64"/>
    <p:sldId id="483" r:id="rId65"/>
    <p:sldId id="484" r:id="rId66"/>
    <p:sldId id="485" r:id="rId67"/>
    <p:sldId id="486" r:id="rId68"/>
    <p:sldId id="487" r:id="rId69"/>
    <p:sldId id="488" r:id="rId70"/>
    <p:sldId id="489" r:id="rId71"/>
    <p:sldId id="490" r:id="rId72"/>
    <p:sldId id="491" r:id="rId73"/>
    <p:sldId id="492" r:id="rId74"/>
    <p:sldId id="493" r:id="rId75"/>
    <p:sldId id="494" r:id="rId76"/>
    <p:sldId id="495" r:id="rId77"/>
    <p:sldId id="496" r:id="rId78"/>
    <p:sldId id="429" r:id="rId79"/>
    <p:sldId id="388" r:id="rId80"/>
    <p:sldId id="425" r:id="rId81"/>
    <p:sldId id="498" r:id="rId82"/>
    <p:sldId id="497" r:id="rId83"/>
    <p:sldId id="500" r:id="rId84"/>
    <p:sldId id="524" r:id="rId85"/>
    <p:sldId id="525" r:id="rId86"/>
    <p:sldId id="520" r:id="rId87"/>
    <p:sldId id="502" r:id="rId88"/>
    <p:sldId id="331" r:id="rId89"/>
    <p:sldId id="441" r:id="rId90"/>
    <p:sldId id="349" r:id="rId91"/>
    <p:sldId id="411" r:id="rId92"/>
    <p:sldId id="526" r:id="rId93"/>
    <p:sldId id="444" r:id="rId94"/>
    <p:sldId id="534" r:id="rId95"/>
    <p:sldId id="446" r:id="rId96"/>
    <p:sldId id="536" r:id="rId97"/>
    <p:sldId id="448" r:id="rId98"/>
    <p:sldId id="537" r:id="rId99"/>
    <p:sldId id="552" r:id="rId100"/>
    <p:sldId id="553" r:id="rId101"/>
    <p:sldId id="554" r:id="rId102"/>
    <p:sldId id="555" r:id="rId103"/>
    <p:sldId id="360" r:id="rId104"/>
    <p:sldId id="527" r:id="rId105"/>
    <p:sldId id="504" r:id="rId106"/>
    <p:sldId id="335" r:id="rId107"/>
    <p:sldId id="336" r:id="rId108"/>
    <p:sldId id="436" r:id="rId109"/>
    <p:sldId id="430" r:id="rId110"/>
    <p:sldId id="395" r:id="rId111"/>
    <p:sldId id="431" r:id="rId112"/>
    <p:sldId id="505" r:id="rId113"/>
    <p:sldId id="506" r:id="rId114"/>
    <p:sldId id="528" r:id="rId115"/>
    <p:sldId id="529" r:id="rId116"/>
    <p:sldId id="530" r:id="rId117"/>
    <p:sldId id="531" r:id="rId118"/>
    <p:sldId id="509" r:id="rId119"/>
    <p:sldId id="398" r:id="rId120"/>
    <p:sldId id="401" r:id="rId121"/>
    <p:sldId id="442" r:id="rId122"/>
    <p:sldId id="348" r:id="rId123"/>
    <p:sldId id="538" r:id="rId124"/>
    <p:sldId id="539" r:id="rId125"/>
    <p:sldId id="541" r:id="rId126"/>
    <p:sldId id="547" r:id="rId127"/>
    <p:sldId id="542" r:id="rId128"/>
    <p:sldId id="548" r:id="rId129"/>
    <p:sldId id="543" r:id="rId130"/>
    <p:sldId id="549" r:id="rId131"/>
    <p:sldId id="556" r:id="rId132"/>
    <p:sldId id="557" r:id="rId133"/>
    <p:sldId id="558" r:id="rId134"/>
    <p:sldId id="559" r:id="rId135"/>
    <p:sldId id="351" r:id="rId136"/>
    <p:sldId id="551" r:id="rId137"/>
    <p:sldId id="550" r:id="rId138"/>
    <p:sldId id="432" r:id="rId139"/>
    <p:sldId id="402" r:id="rId140"/>
    <p:sldId id="437" r:id="rId141"/>
    <p:sldId id="43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21"/>
    <p:restoredTop sz="80431"/>
  </p:normalViewPr>
  <p:slideViewPr>
    <p:cSldViewPr snapToGrid="0" snapToObjects="1">
      <p:cViewPr>
        <p:scale>
          <a:sx n="81" d="100"/>
          <a:sy n="81" d="100"/>
        </p:scale>
        <p:origin x="696" y="128"/>
      </p:cViewPr>
      <p:guideLst/>
    </p:cSldViewPr>
  </p:slideViewPr>
  <p:notesTextViewPr>
    <p:cViewPr>
      <p:scale>
        <a:sx n="110" d="100"/>
        <a:sy n="11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notesMaster" Target="notesMasters/notesMaster1.xml"/><Relationship Id="rId144" Type="http://schemas.openxmlformats.org/officeDocument/2006/relationships/handoutMaster" Target="handoutMasters/handoutMaster1.xml"/><Relationship Id="rId145" Type="http://schemas.openxmlformats.org/officeDocument/2006/relationships/presProps" Target="presProps.xml"/><Relationship Id="rId146" Type="http://schemas.openxmlformats.org/officeDocument/2006/relationships/viewProps" Target="viewProps.xml"/><Relationship Id="rId147" Type="http://schemas.openxmlformats.org/officeDocument/2006/relationships/theme" Target="theme/theme1.xml"/><Relationship Id="rId1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4535D-627B-2144-A10D-16A4FE9559B2}" type="datetimeFigureOut">
              <a:rPr lang="en-US" smtClean="0"/>
              <a:t>3/28/17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44137-EA93-2B4A-BE5E-D83272F144CF}" type="slidenum">
              <a:rPr lang="en-US" smtClean="0"/>
              <a:t>‹#›</a:t>
            </a:fld>
            <a:endParaRPr lang="en-US"/>
          </a:p>
        </p:txBody>
      </p:sp>
    </p:spTree>
    <p:extLst>
      <p:ext uri="{BB962C8B-B14F-4D97-AF65-F5344CB8AC3E}">
        <p14:creationId xmlns:p14="http://schemas.microsoft.com/office/powerpoint/2010/main" val="169323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B392-CFA5-D94F-A882-243AC3C93009}" type="datetimeFigureOut">
              <a:rPr lang="en-US" smtClean="0"/>
              <a:t>3/28/17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F33E-9A4F-DC43-BEB4-18EC813BF4E4}" type="slidenum">
              <a:rPr lang="en-US" smtClean="0"/>
              <a:t>‹#›</a:t>
            </a:fld>
            <a:endParaRPr lang="en-US"/>
          </a:p>
        </p:txBody>
      </p:sp>
    </p:spTree>
    <p:extLst>
      <p:ext uri="{BB962C8B-B14F-4D97-AF65-F5344CB8AC3E}">
        <p14:creationId xmlns:p14="http://schemas.microsoft.com/office/powerpoint/2010/main" val="117809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2001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we will use the </a:t>
            </a:r>
            <a:r>
              <a:rPr lang="en-US" sz="1200" b="1" i="1" u="sng" kern="1200" dirty="0" smtClean="0">
                <a:solidFill>
                  <a:schemeClr val="tx1"/>
                </a:solidFill>
                <a:effectLst/>
                <a:latin typeface="+mn-lt"/>
                <a:ea typeface="+mn-ea"/>
                <a:cs typeface="+mn-cs"/>
              </a:rPr>
              <a:t>Give One-Get One Graphic Organizer</a:t>
            </a:r>
            <a:r>
              <a:rPr lang="en-US" sz="1200" i="1" kern="1200" dirty="0" smtClean="0">
                <a:solidFill>
                  <a:schemeClr val="tx1"/>
                </a:solidFill>
                <a:effectLst/>
                <a:latin typeface="+mn-lt"/>
                <a:ea typeface="+mn-ea"/>
                <a:cs typeface="+mn-cs"/>
              </a:rPr>
              <a:t> to review the Constructive Conversation Skills. Turn </a:t>
            </a:r>
            <a:r>
              <a:rPr lang="en-US" sz="1200" i="1" kern="1200" smtClean="0">
                <a:solidFill>
                  <a:schemeClr val="tx1"/>
                </a:solidFill>
                <a:effectLst/>
                <a:latin typeface="+mn-lt"/>
                <a:ea typeface="+mn-ea"/>
                <a:cs typeface="+mn-cs"/>
              </a:rPr>
              <a:t>your paper </a:t>
            </a:r>
            <a:r>
              <a:rPr lang="en-US" sz="1200" i="1" kern="1200" dirty="0" smtClean="0">
                <a:solidFill>
                  <a:schemeClr val="tx1"/>
                </a:solidFill>
                <a:effectLst/>
                <a:latin typeface="+mn-lt"/>
                <a:ea typeface="+mn-ea"/>
                <a:cs typeface="+mn-cs"/>
              </a:rPr>
              <a:t>over.  We will review the directions for the Give One-Get One Protocol as I model how to do it with a different prompt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3893073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104</a:t>
            </a:fld>
            <a:endParaRPr lang="en-US"/>
          </a:p>
        </p:txBody>
      </p:sp>
    </p:spTree>
    <p:extLst>
      <p:ext uri="{BB962C8B-B14F-4D97-AF65-F5344CB8AC3E}">
        <p14:creationId xmlns:p14="http://schemas.microsoft.com/office/powerpoint/2010/main" val="411064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105</a:t>
            </a:fld>
            <a:endParaRPr lang="en-US"/>
          </a:p>
        </p:txBody>
      </p:sp>
    </p:spTree>
    <p:extLst>
      <p:ext uri="{BB962C8B-B14F-4D97-AF65-F5344CB8AC3E}">
        <p14:creationId xmlns:p14="http://schemas.microsoft.com/office/powerpoint/2010/main" val="19053426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the visual text. You will be in a group of four. Each of you will have one card for your initial idea and 3 cards to cite details as you follow the Conversation Pattern. You will take turns sharing in a Round Robin fashion until all cards have been played. Remember to follow our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 Remember to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106</a:t>
            </a:fld>
            <a:endParaRPr lang="en-US"/>
          </a:p>
        </p:txBody>
      </p:sp>
    </p:spTree>
    <p:extLst>
      <p:ext uri="{BB962C8B-B14F-4D97-AF65-F5344CB8AC3E}">
        <p14:creationId xmlns:p14="http://schemas.microsoft.com/office/powerpoint/2010/main" val="13245355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107</a:t>
            </a:fld>
            <a:endParaRPr lang="en-US"/>
          </a:p>
        </p:txBody>
      </p:sp>
    </p:spTree>
    <p:extLst>
      <p:ext uri="{BB962C8B-B14F-4D97-AF65-F5344CB8AC3E}">
        <p14:creationId xmlns:p14="http://schemas.microsoft.com/office/powerpoint/2010/main" val="764700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visual text?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108</a:t>
            </a:fld>
            <a:endParaRPr lang="en-US"/>
          </a:p>
        </p:txBody>
      </p:sp>
    </p:spTree>
    <p:extLst>
      <p:ext uri="{BB962C8B-B14F-4D97-AF65-F5344CB8AC3E}">
        <p14:creationId xmlns:p14="http://schemas.microsoft.com/office/powerpoint/2010/main" val="11800373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109</a:t>
            </a:fld>
            <a:endParaRPr lang="en-US"/>
          </a:p>
        </p:txBody>
      </p:sp>
    </p:spTree>
    <p:extLst>
      <p:ext uri="{BB962C8B-B14F-4D97-AF65-F5344CB8AC3E}">
        <p14:creationId xmlns:p14="http://schemas.microsoft.com/office/powerpoint/2010/main" val="8383395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110</a:t>
            </a:fld>
            <a:endParaRPr lang="en-US"/>
          </a:p>
        </p:txBody>
      </p:sp>
    </p:spTree>
    <p:extLst>
      <p:ext uri="{BB962C8B-B14F-4D97-AF65-F5344CB8AC3E}">
        <p14:creationId xmlns:p14="http://schemas.microsoft.com/office/powerpoint/2010/main" val="18098995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111</a:t>
            </a:fld>
            <a:endParaRPr lang="en-US"/>
          </a:p>
        </p:txBody>
      </p:sp>
    </p:spTree>
    <p:extLst>
      <p:ext uri="{BB962C8B-B14F-4D97-AF65-F5344CB8AC3E}">
        <p14:creationId xmlns:p14="http://schemas.microsoft.com/office/powerpoint/2010/main" val="3248116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112</a:t>
            </a:fld>
            <a:endParaRPr lang="en-US"/>
          </a:p>
        </p:txBody>
      </p:sp>
    </p:spTree>
    <p:extLst>
      <p:ext uri="{BB962C8B-B14F-4D97-AF65-F5344CB8AC3E}">
        <p14:creationId xmlns:p14="http://schemas.microsoft.com/office/powerpoint/2010/main" val="14734819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113</a:t>
            </a:fld>
            <a:endParaRPr lang="en-US"/>
          </a:p>
        </p:txBody>
      </p:sp>
    </p:spTree>
    <p:extLst>
      <p:ext uri="{BB962C8B-B14F-4D97-AF65-F5344CB8AC3E}">
        <p14:creationId xmlns:p14="http://schemas.microsoft.com/office/powerpoint/2010/main" val="33189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first step is, “Think about the prompt.” The prompt is: </a:t>
            </a:r>
            <a:r>
              <a:rPr lang="en-US" sz="1200" b="1" i="1" kern="1200" dirty="0" smtClean="0">
                <a:solidFill>
                  <a:schemeClr val="tx1"/>
                </a:solidFill>
                <a:effectLst/>
                <a:latin typeface="+mn-lt"/>
                <a:ea typeface="+mn-ea"/>
                <a:cs typeface="+mn-cs"/>
              </a:rPr>
              <a:t>What do you know about the Constructive Conversation Skills?</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What does it look like and sound like when you use them?</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Teacher Think</a:t>
            </a:r>
            <a:r>
              <a:rPr lang="en-US" sz="1200" b="1" i="0" kern="1200" baseline="0" dirty="0" smtClean="0">
                <a:solidFill>
                  <a:schemeClr val="tx1"/>
                </a:solidFill>
                <a:effectLst/>
                <a:latin typeface="+mn-lt"/>
                <a:ea typeface="+mn-ea"/>
                <a:cs typeface="+mn-cs"/>
              </a:rPr>
              <a:t> Aloud</a:t>
            </a:r>
            <a:endParaRPr lang="en-US" sz="1200" b="1" i="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6888051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114</a:t>
            </a:fld>
            <a:endParaRPr lang="en-US"/>
          </a:p>
        </p:txBody>
      </p:sp>
    </p:spTree>
    <p:extLst>
      <p:ext uri="{BB962C8B-B14F-4D97-AF65-F5344CB8AC3E}">
        <p14:creationId xmlns:p14="http://schemas.microsoft.com/office/powerpoint/2010/main" val="20097130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build on </a:t>
            </a:r>
            <a:r>
              <a:rPr lang="en-US" sz="1200" i="1" kern="1200" dirty="0" smtClean="0">
                <a:solidFill>
                  <a:schemeClr val="tx1"/>
                </a:solidFill>
                <a:effectLst/>
                <a:latin typeface="+mn-lt"/>
                <a:ea typeface="+mn-ea"/>
                <a:cs typeface="+mn-cs"/>
              </a:rPr>
              <a:t>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115</a:t>
            </a:fld>
            <a:endParaRPr lang="en-US"/>
          </a:p>
        </p:txBody>
      </p:sp>
    </p:spTree>
    <p:extLst>
      <p:ext uri="{BB962C8B-B14F-4D97-AF65-F5344CB8AC3E}">
        <p14:creationId xmlns:p14="http://schemas.microsoft.com/office/powerpoint/2010/main" val="3346676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116</a:t>
            </a:fld>
            <a:endParaRPr lang="en-US"/>
          </a:p>
        </p:txBody>
      </p:sp>
    </p:spTree>
    <p:extLst>
      <p:ext uri="{BB962C8B-B14F-4D97-AF65-F5344CB8AC3E}">
        <p14:creationId xmlns:p14="http://schemas.microsoft.com/office/powerpoint/2010/main" val="12803077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Teacher Think Aloud</a:t>
            </a:r>
            <a:r>
              <a:rPr lang="en-US" sz="1200" i="0" kern="1200" dirty="0" smtClean="0">
                <a:solidFill>
                  <a:schemeClr val="tx1"/>
                </a:solidFill>
                <a:effectLst/>
                <a:latin typeface="+mn-lt"/>
                <a:ea typeface="+mn-ea"/>
                <a:cs typeface="+mn-cs"/>
              </a:rPr>
              <a:t>. </a:t>
            </a:r>
            <a:endParaRPr lang="en-US" i="0"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117</a:t>
            </a:fld>
            <a:endParaRPr lang="en-US"/>
          </a:p>
        </p:txBody>
      </p:sp>
    </p:spTree>
    <p:extLst>
      <p:ext uri="{BB962C8B-B14F-4D97-AF65-F5344CB8AC3E}">
        <p14:creationId xmlns:p14="http://schemas.microsoft.com/office/powerpoint/2010/main" val="17989064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and CLARIFY</a:t>
            </a:r>
            <a:r>
              <a:rPr lang="en-US" sz="1200" i="1" kern="1200" dirty="0" smtClean="0">
                <a:solidFill>
                  <a:schemeClr val="tx1"/>
                </a:solidFill>
                <a:effectLst/>
                <a:latin typeface="+mn-lt"/>
                <a:ea typeface="+mn-ea"/>
                <a:cs typeface="+mn-cs"/>
              </a:rPr>
              <a:t> using an Infographic. Do your best to follow the Conversation Pattern as you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118</a:t>
            </a:fld>
            <a:endParaRPr lang="en-US"/>
          </a:p>
        </p:txBody>
      </p:sp>
    </p:spTree>
    <p:extLst>
      <p:ext uri="{BB962C8B-B14F-4D97-AF65-F5344CB8AC3E}">
        <p14:creationId xmlns:p14="http://schemas.microsoft.com/office/powerpoint/2010/main" val="5692530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119</a:t>
            </a:fld>
            <a:endParaRPr lang="en-US"/>
          </a:p>
        </p:txBody>
      </p:sp>
    </p:spTree>
    <p:extLst>
      <p:ext uri="{BB962C8B-B14F-4D97-AF65-F5344CB8AC3E}">
        <p14:creationId xmlns:p14="http://schemas.microsoft.com/office/powerpoint/2010/main" val="20377416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Infographic</a:t>
            </a:r>
            <a:r>
              <a:rPr lang="en-US" sz="1200" i="1" kern="1200" dirty="0" smtClean="0">
                <a:solidFill>
                  <a:schemeClr val="tx1"/>
                </a:solidFill>
                <a:effectLst/>
                <a:latin typeface="+mn-lt"/>
                <a:ea typeface="+mn-ea"/>
                <a:cs typeface="+mn-cs"/>
              </a:rPr>
              <a:t>. In past lessons we used a visual text. From now on we will also use a new source of information called an infographic. An infographic is an informational text that combines visuals and words to provide information about a topic clearly and concisely.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120</a:t>
            </a:fld>
            <a:endParaRPr lang="en-US"/>
          </a:p>
        </p:txBody>
      </p:sp>
    </p:spTree>
    <p:extLst>
      <p:ext uri="{BB962C8B-B14F-4D97-AF65-F5344CB8AC3E}">
        <p14:creationId xmlns:p14="http://schemas.microsoft.com/office/powerpoint/2010/main" val="12235053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121</a:t>
            </a:fld>
            <a:endParaRPr lang="en-US"/>
          </a:p>
        </p:txBody>
      </p:sp>
    </p:spTree>
    <p:extLst>
      <p:ext uri="{BB962C8B-B14F-4D97-AF65-F5344CB8AC3E}">
        <p14:creationId xmlns:p14="http://schemas.microsoft.com/office/powerpoint/2010/main" val="10120609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122</a:t>
            </a:fld>
            <a:endParaRPr lang="en-US"/>
          </a:p>
        </p:txBody>
      </p:sp>
    </p:spTree>
    <p:extLst>
      <p:ext uri="{BB962C8B-B14F-4D97-AF65-F5344CB8AC3E}">
        <p14:creationId xmlns:p14="http://schemas.microsoft.com/office/powerpoint/2010/main" val="1425890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123</a:t>
            </a:fld>
            <a:endParaRPr lang="en-US"/>
          </a:p>
        </p:txBody>
      </p:sp>
    </p:spTree>
    <p:extLst>
      <p:ext uri="{BB962C8B-B14F-4D97-AF65-F5344CB8AC3E}">
        <p14:creationId xmlns:p14="http://schemas.microsoft.com/office/powerpoint/2010/main" val="27895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SKILLS is that </a:t>
            </a:r>
            <a:r>
              <a:rPr lang="en-US" sz="1200" i="1" kern="1200" dirty="0" smtClean="0">
                <a:solidFill>
                  <a:schemeClr val="tx1"/>
                </a:solidFill>
                <a:effectLst/>
                <a:latin typeface="+mn-lt"/>
                <a:ea typeface="+mn-ea"/>
                <a:cs typeface="+mn-cs"/>
              </a:rPr>
              <a:t>when I </a:t>
            </a:r>
            <a:r>
              <a:rPr lang="en-US" sz="1200" b="1" i="1" kern="1200" dirty="0" smtClean="0">
                <a:solidFill>
                  <a:schemeClr val="tx1"/>
                </a:solidFill>
                <a:effectLst/>
                <a:latin typeface="+mn-lt"/>
                <a:ea typeface="+mn-ea"/>
                <a:cs typeface="+mn-cs"/>
              </a:rPr>
              <a:t>FORTIFY</a:t>
            </a:r>
            <a:r>
              <a:rPr lang="en-US" sz="1200" i="1" kern="1200" dirty="0" smtClean="0">
                <a:solidFill>
                  <a:schemeClr val="tx1"/>
                </a:solidFill>
                <a:effectLst/>
                <a:latin typeface="+mn-lt"/>
                <a:ea typeface="+mn-ea"/>
                <a:cs typeface="+mn-cs"/>
              </a:rPr>
              <a:t> I support my ideas with evidence from the text. I can say, “In the text it says…” or “I know because…”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4926642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124</a:t>
            </a:fld>
            <a:endParaRPr lang="en-US"/>
          </a:p>
        </p:txBody>
      </p:sp>
    </p:spTree>
    <p:extLst>
      <p:ext uri="{BB962C8B-B14F-4D97-AF65-F5344CB8AC3E}">
        <p14:creationId xmlns:p14="http://schemas.microsoft.com/office/powerpoint/2010/main" val="1853410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125</a:t>
            </a:fld>
            <a:endParaRPr lang="en-US"/>
          </a:p>
        </p:txBody>
      </p:sp>
    </p:spTree>
    <p:extLst>
      <p:ext uri="{BB962C8B-B14F-4D97-AF65-F5344CB8AC3E}">
        <p14:creationId xmlns:p14="http://schemas.microsoft.com/office/powerpoint/2010/main" val="15526627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126</a:t>
            </a:fld>
            <a:endParaRPr lang="en-US"/>
          </a:p>
        </p:txBody>
      </p:sp>
    </p:spTree>
    <p:extLst>
      <p:ext uri="{BB962C8B-B14F-4D97-AF65-F5344CB8AC3E}">
        <p14:creationId xmlns:p14="http://schemas.microsoft.com/office/powerpoint/2010/main" val="8654648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127</a:t>
            </a:fld>
            <a:endParaRPr lang="en-US"/>
          </a:p>
        </p:txBody>
      </p:sp>
    </p:spTree>
    <p:extLst>
      <p:ext uri="{BB962C8B-B14F-4D97-AF65-F5344CB8AC3E}">
        <p14:creationId xmlns:p14="http://schemas.microsoft.com/office/powerpoint/2010/main" val="14777772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128</a:t>
            </a:fld>
            <a:endParaRPr lang="en-US"/>
          </a:p>
        </p:txBody>
      </p:sp>
    </p:spTree>
    <p:extLst>
      <p:ext uri="{BB962C8B-B14F-4D97-AF65-F5344CB8AC3E}">
        <p14:creationId xmlns:p14="http://schemas.microsoft.com/office/powerpoint/2010/main" val="2594775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129</a:t>
            </a:fld>
            <a:endParaRPr lang="en-US"/>
          </a:p>
        </p:txBody>
      </p:sp>
    </p:spTree>
    <p:extLst>
      <p:ext uri="{BB962C8B-B14F-4D97-AF65-F5344CB8AC3E}">
        <p14:creationId xmlns:p14="http://schemas.microsoft.com/office/powerpoint/2010/main" val="17349986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130</a:t>
            </a:fld>
            <a:endParaRPr lang="en-US"/>
          </a:p>
        </p:txBody>
      </p:sp>
    </p:spTree>
    <p:extLst>
      <p:ext uri="{BB962C8B-B14F-4D97-AF65-F5344CB8AC3E}">
        <p14:creationId xmlns:p14="http://schemas.microsoft.com/office/powerpoint/2010/main" val="15854792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131</a:t>
            </a:fld>
            <a:endParaRPr lang="en-US"/>
          </a:p>
        </p:txBody>
      </p:sp>
    </p:spTree>
    <p:extLst>
      <p:ext uri="{BB962C8B-B14F-4D97-AF65-F5344CB8AC3E}">
        <p14:creationId xmlns:p14="http://schemas.microsoft.com/office/powerpoint/2010/main" val="21035272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132</a:t>
            </a:fld>
            <a:endParaRPr lang="en-US"/>
          </a:p>
        </p:txBody>
      </p:sp>
    </p:spTree>
    <p:extLst>
      <p:ext uri="{BB962C8B-B14F-4D97-AF65-F5344CB8AC3E}">
        <p14:creationId xmlns:p14="http://schemas.microsoft.com/office/powerpoint/2010/main" val="192624758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133</a:t>
            </a:fld>
            <a:endParaRPr lang="en-US"/>
          </a:p>
        </p:txBody>
      </p:sp>
    </p:spTree>
    <p:extLst>
      <p:ext uri="{BB962C8B-B14F-4D97-AF65-F5344CB8AC3E}">
        <p14:creationId xmlns:p14="http://schemas.microsoft.com/office/powerpoint/2010/main" val="160420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On the signal, I find Partner #1. I look for someone who does not have a partner and is ready to share. </a:t>
            </a:r>
            <a:r>
              <a:rPr lang="en-US" sz="1200" kern="1200" dirty="0" smtClean="0">
                <a:solidFill>
                  <a:schemeClr val="tx1"/>
                </a:solidFill>
                <a:effectLst/>
                <a:latin typeface="+mn-lt"/>
                <a:ea typeface="+mn-ea"/>
                <a:cs typeface="+mn-cs"/>
              </a:rPr>
              <a:t>Model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0714919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134</a:t>
            </a:fld>
            <a:endParaRPr lang="en-US"/>
          </a:p>
        </p:txBody>
      </p:sp>
    </p:spTree>
    <p:extLst>
      <p:ext uri="{BB962C8B-B14F-4D97-AF65-F5344CB8AC3E}">
        <p14:creationId xmlns:p14="http://schemas.microsoft.com/office/powerpoint/2010/main" val="20991128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Non-Model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135</a:t>
            </a:fld>
            <a:endParaRPr lang="en-US"/>
          </a:p>
        </p:txBody>
      </p:sp>
    </p:spTree>
    <p:extLst>
      <p:ext uri="{BB962C8B-B14F-4D97-AF65-F5344CB8AC3E}">
        <p14:creationId xmlns:p14="http://schemas.microsoft.com/office/powerpoint/2010/main" val="8693446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136</a:t>
            </a:fld>
            <a:endParaRPr lang="en-US"/>
          </a:p>
        </p:txBody>
      </p:sp>
    </p:spTree>
    <p:extLst>
      <p:ext uri="{BB962C8B-B14F-4D97-AF65-F5344CB8AC3E}">
        <p14:creationId xmlns:p14="http://schemas.microsoft.com/office/powerpoint/2010/main" val="14544041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Non-Model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137</a:t>
            </a:fld>
            <a:endParaRPr lang="en-US"/>
          </a:p>
        </p:txBody>
      </p:sp>
    </p:spTree>
    <p:extLst>
      <p:ext uri="{BB962C8B-B14F-4D97-AF65-F5344CB8AC3E}">
        <p14:creationId xmlns:p14="http://schemas.microsoft.com/office/powerpoint/2010/main" val="156110817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138</a:t>
            </a:fld>
            <a:endParaRPr lang="en-US"/>
          </a:p>
        </p:txBody>
      </p:sp>
    </p:spTree>
    <p:extLst>
      <p:ext uri="{BB962C8B-B14F-4D97-AF65-F5344CB8AC3E}">
        <p14:creationId xmlns:p14="http://schemas.microsoft.com/office/powerpoint/2010/main" val="1036432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139</a:t>
            </a:fld>
            <a:endParaRPr lang="en-US"/>
          </a:p>
        </p:txBody>
      </p:sp>
    </p:spTree>
    <p:extLst>
      <p:ext uri="{BB962C8B-B14F-4D97-AF65-F5344CB8AC3E}">
        <p14:creationId xmlns:p14="http://schemas.microsoft.com/office/powerpoint/2010/main" val="12742737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infographic?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140</a:t>
            </a:fld>
            <a:endParaRPr lang="en-US"/>
          </a:p>
        </p:txBody>
      </p:sp>
    </p:spTree>
    <p:extLst>
      <p:ext uri="{BB962C8B-B14F-4D97-AF65-F5344CB8AC3E}">
        <p14:creationId xmlns:p14="http://schemas.microsoft.com/office/powerpoint/2010/main" val="6305685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141</a:t>
            </a:fld>
            <a:endParaRPr lang="en-US"/>
          </a:p>
        </p:txBody>
      </p:sp>
    </p:spTree>
    <p:extLst>
      <p:ext uri="{BB962C8B-B14F-4D97-AF65-F5344CB8AC3E}">
        <p14:creationId xmlns:p14="http://schemas.microsoft.com/office/powerpoint/2010/main" val="126348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Skills?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23260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Place students in groups of four to play the Constructive Conversation Game using the </a:t>
            </a:r>
            <a:r>
              <a:rPr lang="en-US" sz="1200" b="1" kern="1200" dirty="0" smtClean="0">
                <a:solidFill>
                  <a:schemeClr val="tx1"/>
                </a:solidFill>
                <a:effectLst/>
                <a:latin typeface="+mn-lt"/>
                <a:ea typeface="+mn-ea"/>
                <a:cs typeface="+mn-cs"/>
              </a:rPr>
              <a:t>Game Cards</a:t>
            </a:r>
            <a:r>
              <a:rPr lang="en-US" sz="1200" kern="1200" dirty="0" smtClean="0">
                <a:solidFill>
                  <a:schemeClr val="tx1"/>
                </a:solidFill>
                <a:effectLst/>
                <a:latin typeface="+mn-lt"/>
                <a:ea typeface="+mn-ea"/>
                <a:cs typeface="+mn-cs"/>
              </a:rPr>
              <a:t>. Give each student two cards for </a:t>
            </a:r>
            <a:r>
              <a:rPr lang="en-US" sz="1200" b="1" kern="1200" dirty="0" smtClean="0">
                <a:solidFill>
                  <a:schemeClr val="tx1"/>
                </a:solidFill>
                <a:effectLst/>
                <a:latin typeface="+mn-lt"/>
                <a:ea typeface="+mn-ea"/>
                <a:cs typeface="+mn-cs"/>
              </a:rPr>
              <a:t>CREATE, CLARIFY, and FORTIFY. </a:t>
            </a:r>
            <a:r>
              <a:rPr lang="en-US" sz="1200" i="1" kern="1200" dirty="0" smtClean="0">
                <a:solidFill>
                  <a:schemeClr val="tx1"/>
                </a:solidFill>
                <a:effectLst/>
                <a:latin typeface="+mn-lt"/>
                <a:ea typeface="+mn-ea"/>
                <a:cs typeface="+mn-cs"/>
              </a:rPr>
              <a:t>You are now going to have the opportunity to practice the Constructive Conversation Skills while playing the game. You will have two cards for each skill of CREATE, CLARIFY, and FORTIFY. Remember to use the norms and the skills as you play the Constructive Conversation Game. </a:t>
            </a:r>
            <a:endParaRPr lang="en-US" dirty="0" smtClean="0"/>
          </a:p>
          <a:p>
            <a:r>
              <a:rPr lang="en-US" sz="1200" b="1" kern="1200" dirty="0" smtClean="0">
                <a:solidFill>
                  <a:schemeClr val="tx1"/>
                </a:solidFill>
                <a:effectLst/>
                <a:latin typeface="+mn-lt"/>
                <a:ea typeface="+mn-ea"/>
                <a:cs typeface="+mn-cs"/>
              </a:rPr>
              <a:t>Prompt: What do you know about Constructive Conversations? What do they look like and sound like? </a:t>
            </a:r>
            <a:endParaRPr lang="en-US" dirty="0" smtClean="0"/>
          </a:p>
          <a:p>
            <a:r>
              <a:rPr lang="en-US" sz="1200" b="1" kern="1200" dirty="0" smtClean="0">
                <a:solidFill>
                  <a:schemeClr val="tx1"/>
                </a:solidFill>
                <a:effectLst/>
                <a:latin typeface="+mn-lt"/>
                <a:ea typeface="+mn-ea"/>
                <a:cs typeface="+mn-cs"/>
              </a:rPr>
              <a:t>Formative Assessment </a:t>
            </a:r>
            <a:endParaRPr lang="en-US" dirty="0" smtClean="0"/>
          </a:p>
          <a:p>
            <a:r>
              <a:rPr lang="en-US" sz="1200" kern="1200" dirty="0" smtClean="0">
                <a:solidFill>
                  <a:schemeClr val="tx1"/>
                </a:solidFill>
                <a:effectLst/>
                <a:latin typeface="+mn-lt"/>
                <a:ea typeface="+mn-ea"/>
                <a:cs typeface="+mn-cs"/>
              </a:rPr>
              <a:t>Monitor students as they play the game and select two students who will Fishbowl Model in front of the class when they’re done playing the game. Use the </a:t>
            </a:r>
            <a:r>
              <a:rPr lang="en-US" sz="1200" b="1" kern="1200" dirty="0" smtClean="0">
                <a:solidFill>
                  <a:schemeClr val="tx1"/>
                </a:solidFill>
                <a:effectLst/>
                <a:latin typeface="+mn-lt"/>
                <a:ea typeface="+mn-ea"/>
                <a:cs typeface="+mn-cs"/>
              </a:rPr>
              <a:t>SPF 1.0 </a:t>
            </a:r>
            <a:r>
              <a:rPr lang="en-US" sz="1200" kern="1200" dirty="0" smtClean="0">
                <a:solidFill>
                  <a:schemeClr val="tx1"/>
                </a:solidFill>
                <a:effectLst/>
                <a:latin typeface="+mn-lt"/>
                <a:ea typeface="+mn-ea"/>
                <a:cs typeface="+mn-cs"/>
              </a:rPr>
              <a:t>to collect a Constructive Conversation Language Sample as they model in front of the class. </a:t>
            </a:r>
            <a:endParaRPr lang="en-US" dirty="0" smtClean="0"/>
          </a:p>
          <a:p>
            <a:r>
              <a:rPr lang="en-US" sz="1200" b="1" kern="1200" dirty="0" smtClean="0">
                <a:solidFill>
                  <a:schemeClr val="tx1"/>
                </a:solidFill>
                <a:effectLst/>
                <a:latin typeface="+mn-lt"/>
                <a:ea typeface="+mn-ea"/>
                <a:cs typeface="+mn-cs"/>
              </a:rPr>
              <a:t>Debrief Whole Group Discussion - Fishbowl </a:t>
            </a:r>
            <a:endParaRPr lang="en-US" dirty="0" smtClean="0"/>
          </a:p>
          <a:p>
            <a:r>
              <a:rPr lang="en-US" sz="1200" kern="1200" dirty="0" smtClean="0">
                <a:solidFill>
                  <a:schemeClr val="tx1"/>
                </a:solidFill>
                <a:effectLst/>
                <a:latin typeface="+mn-lt"/>
                <a:ea typeface="+mn-ea"/>
                <a:cs typeface="+mn-cs"/>
              </a:rPr>
              <a:t>Facilitate a whole group discussion using the following questions: </a:t>
            </a:r>
            <a:endParaRPr lang="en-US" dirty="0" smtClean="0"/>
          </a:p>
          <a:p>
            <a:r>
              <a:rPr lang="en-US" sz="1200" i="1" kern="1200" dirty="0" smtClean="0">
                <a:solidFill>
                  <a:schemeClr val="tx1"/>
                </a:solidFill>
                <a:effectLst/>
                <a:latin typeface="+mn-lt"/>
                <a:ea typeface="+mn-ea"/>
                <a:cs typeface="+mn-cs"/>
              </a:rPr>
              <a:t>How did you demonstrate the use of the Conversation Norms?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86466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know about Constructive Conversations? What do they look like and sound like?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 group discussion using the following questions: </a:t>
            </a:r>
            <a:r>
              <a:rPr lang="en-US" sz="1200" i="1" kern="1200" dirty="0" smtClean="0">
                <a:solidFill>
                  <a:schemeClr val="tx1"/>
                </a:solidFill>
                <a:effectLst/>
                <a:latin typeface="+mn-lt"/>
                <a:ea typeface="+mn-ea"/>
                <a:cs typeface="+mn-cs"/>
              </a:rPr>
              <a:t>How did you demonstrate the use of the Conversation Norms?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56916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20748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20</a:t>
            </a:fld>
            <a:endParaRPr lang="en-US"/>
          </a:p>
        </p:txBody>
      </p:sp>
    </p:spTree>
    <p:extLst>
      <p:ext uri="{BB962C8B-B14F-4D97-AF65-F5344CB8AC3E}">
        <p14:creationId xmlns:p14="http://schemas.microsoft.com/office/powerpoint/2010/main" val="41524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Display</a:t>
            </a:r>
            <a:r>
              <a:rPr lang="en-US" baseline="0" dirty="0" smtClean="0"/>
              <a:t> the </a:t>
            </a:r>
            <a:r>
              <a:rPr lang="en-US" b="1" baseline="0" dirty="0" smtClean="0"/>
              <a:t>Conversation Pattern </a:t>
            </a:r>
            <a:r>
              <a:rPr lang="en-US" baseline="0" dirty="0" smtClean="0"/>
              <a:t>and refer to it as you introduce and explain the </a:t>
            </a:r>
            <a:r>
              <a:rPr lang="en-US" b="1" baseline="0" dirty="0" smtClean="0"/>
              <a:t>Conversation Pattern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21</a:t>
            </a:fld>
            <a:endParaRPr lang="en-US"/>
          </a:p>
        </p:txBody>
      </p:sp>
    </p:spTree>
    <p:extLst>
      <p:ext uri="{BB962C8B-B14F-4D97-AF65-F5344CB8AC3E}">
        <p14:creationId xmlns:p14="http://schemas.microsoft.com/office/powerpoint/2010/main" val="95641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what we know about Constructive Conversations. In the past we have engaged in Constructive Conversations using visual texts and have learned about the Constructive Conversation Norms and Skills. Today, we will begin to learn how to use those norms and skills in a more complex way. But first, we will review what we already know about Constructive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1602646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Why? Turn and talk to your partner. </a:t>
            </a:r>
            <a:r>
              <a:rPr lang="en-US" sz="1200" kern="1200" dirty="0" smtClean="0">
                <a:solidFill>
                  <a:schemeClr val="tx1"/>
                </a:solidFill>
                <a:effectLst/>
                <a:latin typeface="+mn-lt"/>
                <a:ea typeface="+mn-ea"/>
                <a:cs typeface="+mn-cs"/>
              </a:rPr>
              <a:t>Give students 1 minute to talk to a partner. </a:t>
            </a:r>
            <a:endParaRPr lang="en-US" dirty="0" smtClean="0"/>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“Listen respectfully,”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so we will make sure to, “Listen respectfully,” during our conversations.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22</a:t>
            </a:fld>
            <a:endParaRPr lang="en-US"/>
          </a:p>
        </p:txBody>
      </p:sp>
    </p:spTree>
    <p:extLst>
      <p:ext uri="{BB962C8B-B14F-4D97-AF65-F5344CB8AC3E}">
        <p14:creationId xmlns:p14="http://schemas.microsoft.com/office/powerpoint/2010/main" val="90734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actively.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23</a:t>
            </a:fld>
            <a:endParaRPr lang="en-US"/>
          </a:p>
        </p:txBody>
      </p:sp>
    </p:spTree>
    <p:extLst>
      <p:ext uri="{BB962C8B-B14F-4D97-AF65-F5344CB8AC3E}">
        <p14:creationId xmlns:p14="http://schemas.microsoft.com/office/powerpoint/2010/main" val="127560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use our own words to repeat our partner’s ideas. This means we need to listen to them actively.</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look at the pattern again and focus just on paraphrasing. Do the gesture with me.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Paraphrase Gesture:</a:t>
            </a:r>
            <a:r>
              <a:rPr lang="en-US" sz="1200" kern="1200" dirty="0" smtClean="0">
                <a:solidFill>
                  <a:schemeClr val="tx1"/>
                </a:solidFill>
                <a:effectLst/>
                <a:latin typeface="+mn-lt"/>
                <a:ea typeface="+mn-ea"/>
                <a:cs typeface="+mn-cs"/>
              </a:rPr>
              <a:t> Point index finger to ear and whoosh hand out in front of mouth to symbolize listening and then paraphrasing what was heard.</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know that in order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need to</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listen to our partner’s ideas. Why is it important to listen actively?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During a conversation it’s important to listen actively to make sure we understand what our partner said. We use our own words to repeat their idea. This really helps us to</a:t>
            </a:r>
            <a:r>
              <a:rPr lang="en-US" sz="1200" b="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68329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b="1" i="1" kern="1200" dirty="0" smtClean="0">
                <a:solidFill>
                  <a:schemeClr val="tx1"/>
                </a:solidFill>
                <a:effectLst/>
                <a:latin typeface="+mn-lt"/>
                <a:ea typeface="+mn-ea"/>
                <a:cs typeface="+mn-cs"/>
              </a:rPr>
              <a:t>paraphrasing </a:t>
            </a:r>
            <a:r>
              <a:rPr lang="en-US" sz="1200" i="1" kern="1200" dirty="0" smtClean="0">
                <a:solidFill>
                  <a:schemeClr val="tx1"/>
                </a:solidFill>
                <a:effectLst/>
                <a:latin typeface="+mn-lt"/>
                <a:ea typeface="+mn-ea"/>
                <a:cs typeface="+mn-cs"/>
              </a:rPr>
              <a:t>to </a:t>
            </a:r>
            <a:r>
              <a:rPr lang="en-US" sz="1200" b="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we will use our own words to repeat our partners’ ideas. We can use these response starters during our conversations to help us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if someone says, “I notice that the dog is wagging its tail.” Which response starter could you use to help you paraphrase? </a:t>
            </a:r>
            <a:r>
              <a:rPr lang="en-US" sz="1200" kern="1200" dirty="0" smtClean="0">
                <a:solidFill>
                  <a:schemeClr val="tx1"/>
                </a:solidFill>
                <a:effectLst/>
                <a:latin typeface="+mn-lt"/>
                <a:ea typeface="+mn-ea"/>
                <a:cs typeface="+mn-cs"/>
              </a:rPr>
              <a:t>(Point to pre-charted response starters.) </a:t>
            </a:r>
            <a:endParaRPr lang="en-US" dirty="0" smtClean="0"/>
          </a:p>
          <a:p>
            <a:r>
              <a:rPr lang="en-US" sz="1200" i="1" kern="1200" dirty="0" smtClean="0">
                <a:solidFill>
                  <a:schemeClr val="tx1"/>
                </a:solidFill>
                <a:effectLst/>
                <a:latin typeface="+mn-lt"/>
                <a:ea typeface="+mn-ea"/>
                <a:cs typeface="+mn-cs"/>
              </a:rPr>
              <a:t>Turn &amp; talk to a partner. Which response starter would you use? </a:t>
            </a:r>
            <a:r>
              <a:rPr lang="en-US" sz="1200" kern="1200" dirty="0" smtClean="0">
                <a:solidFill>
                  <a:schemeClr val="tx1"/>
                </a:solidFill>
                <a:effectLst/>
                <a:latin typeface="+mn-lt"/>
                <a:ea typeface="+mn-ea"/>
                <a:cs typeface="+mn-cs"/>
              </a:rPr>
              <a:t>Call on one or two students to share which response starter they might use and what prompt or response starter they might use to continue the conversation.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18011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47330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Teacher Visual Text for Conversation Pattern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practice how to</a:t>
            </a:r>
            <a:r>
              <a:rPr lang="en-US" sz="1200" b="1" kern="1200" dirty="0" smtClean="0">
                <a:solidFill>
                  <a:schemeClr val="tx1"/>
                </a:solidFill>
                <a:effectLst/>
                <a:latin typeface="+mn-lt"/>
                <a:ea typeface="+mn-ea"/>
                <a:cs typeface="+mn-cs"/>
              </a:rPr>
              <a:t> paraphrase: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2003173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#1.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408777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1934349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115571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25254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artifacts may include </a:t>
            </a:r>
            <a:r>
              <a:rPr lang="en-US" sz="1200" b="1" u="sng" kern="1200" dirty="0" smtClean="0">
                <a:solidFill>
                  <a:schemeClr val="tx1"/>
                </a:solidFill>
                <a:effectLst/>
                <a:latin typeface="+mn-lt"/>
                <a:ea typeface="+mn-ea"/>
                <a:cs typeface="+mn-cs"/>
              </a:rPr>
              <a:t>Constructive Conversation Norms Poster</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Conversations Skills Poster</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Display the Constructive Conversation artifacts and ask the following question:</a:t>
            </a:r>
            <a:endParaRPr lang="en-US" dirty="0" smtClean="0">
              <a:effectLst/>
            </a:endParaRPr>
          </a:p>
          <a:p>
            <a:r>
              <a:rPr lang="en-US" sz="1200" i="1"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i="1" kern="1200" dirty="0" smtClean="0">
                <a:solidFill>
                  <a:schemeClr val="tx1"/>
                </a:solidFill>
                <a:effectLst/>
                <a:latin typeface="+mn-lt"/>
                <a:ea typeface="+mn-ea"/>
                <a:cs typeface="+mn-cs"/>
              </a:rPr>
              <a:t>  What do we already know about the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a:t>
            </a:r>
            <a:r>
              <a:rPr lang="en-US" sz="1200" b="1" i="1" u="sng" kern="1200" dirty="0" smtClean="0">
                <a:solidFill>
                  <a:schemeClr val="tx1"/>
                </a:solidFill>
                <a:effectLst/>
                <a:latin typeface="+mn-lt"/>
                <a:ea typeface="+mn-ea"/>
                <a:cs typeface="+mn-cs"/>
              </a:rPr>
              <a:t>Skills</a:t>
            </a:r>
            <a:r>
              <a:rPr lang="en-US" sz="1200" i="1" kern="1200" dirty="0" smtClean="0">
                <a:solidFill>
                  <a:schemeClr val="tx1"/>
                </a:solidFill>
                <a:effectLst/>
                <a:latin typeface="+mn-lt"/>
                <a:ea typeface="+mn-ea"/>
                <a:cs typeface="+mn-cs"/>
              </a:rPr>
              <a:t>? Turn and    </a:t>
            </a:r>
            <a:endParaRPr lang="en-US" dirty="0" smtClean="0">
              <a:effectLst/>
            </a:endParaRPr>
          </a:p>
          <a:p>
            <a:r>
              <a:rPr lang="en-US" sz="1200" i="1" kern="1200" dirty="0" smtClean="0">
                <a:solidFill>
                  <a:schemeClr val="tx1"/>
                </a:solidFill>
                <a:effectLst/>
                <a:latin typeface="+mn-lt"/>
                <a:ea typeface="+mn-ea"/>
                <a:cs typeface="+mn-cs"/>
              </a:rPr>
              <a:t>  talk to your partner.</a:t>
            </a:r>
            <a:endParaRPr lang="en-US" dirty="0" smtClean="0">
              <a:effectLst/>
            </a:endParaRPr>
          </a:p>
          <a:p>
            <a:r>
              <a:rPr lang="en-US" sz="1200" i="1"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143869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 Exchange #3:</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notice that the boy wearing the hat is holding a tall cup and is watching the woman as well.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Students should make the paraphrase gesture and paraphrase Student A’s idea above.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students turn and talk to a partner to discuss the following:</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can you paraphrase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2022445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one last time. Listen to me as I read what one partner says to another: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notice that there are other children standing in line holding cups in the air. The children toward the front of the line are crowded around the two large pots.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Students should make the paraphrase gesture and paraphrase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discuss the following:</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can you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666733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1520105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100433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194573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paraphrasing what your partner said.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1935654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1076415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893448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learned about the Conversation Pattern and focused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paraphrasing, which is when we use our own words to repeat or restate our partners’ ideas. 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Student-Friendly ELD Objective.)</a:t>
            </a:r>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1601650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Another way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is to add details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what we hear others say. We will review our new Conversation Pattern—which includes paraphrasing,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prompting during each turn. This lesson will focus on learning and practicing how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your own and your partner’s ideas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2405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you will work with your partners to review all you know about the Constructive Conversation Norms. We will use the </a:t>
            </a:r>
            <a:r>
              <a:rPr lang="en-US" sz="1200" b="1" i="1" kern="1200" dirty="0" smtClean="0">
                <a:solidFill>
                  <a:schemeClr val="tx1"/>
                </a:solidFill>
                <a:effectLst/>
                <a:latin typeface="+mn-lt"/>
                <a:ea typeface="+mn-ea"/>
                <a:cs typeface="+mn-cs"/>
              </a:rPr>
              <a:t>Give One-Get One Graphic Organizer </a:t>
            </a:r>
            <a:r>
              <a:rPr lang="en-US" sz="1200" i="1" kern="1200" dirty="0" smtClean="0">
                <a:solidFill>
                  <a:schemeClr val="tx1"/>
                </a:solidFill>
                <a:effectLst/>
                <a:latin typeface="+mn-lt"/>
                <a:ea typeface="+mn-ea"/>
                <a:cs typeface="+mn-cs"/>
              </a:rPr>
              <a:t>to think and take notes about the following prompt: </a:t>
            </a:r>
            <a:endParaRPr lang="en-US" dirty="0" smtClean="0"/>
          </a:p>
          <a:p>
            <a:r>
              <a:rPr lang="en-US" sz="1200" b="1" kern="1200" dirty="0" smtClean="0">
                <a:solidFill>
                  <a:schemeClr val="tx1"/>
                </a:solidFill>
                <a:effectLst/>
                <a:latin typeface="+mn-lt"/>
                <a:ea typeface="+mn-ea"/>
                <a:cs typeface="+mn-cs"/>
              </a:rPr>
              <a:t>What do you know about the Constructive Conversation Norms? What does it look like and sound like when you use them?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Give One-Get One Graphic Organizer </a:t>
            </a:r>
            <a:r>
              <a:rPr lang="en-US" sz="1200" kern="1200" dirty="0" smtClean="0">
                <a:solidFill>
                  <a:schemeClr val="tx1"/>
                </a:solidFill>
                <a:effectLst/>
                <a:latin typeface="+mn-lt"/>
                <a:ea typeface="+mn-ea"/>
                <a:cs typeface="+mn-cs"/>
              </a:rPr>
              <a:t>to students. Display the directions for the </a:t>
            </a:r>
            <a:r>
              <a:rPr lang="en-US" sz="1200" b="1" kern="1200" dirty="0" smtClean="0">
                <a:solidFill>
                  <a:schemeClr val="tx1"/>
                </a:solidFill>
                <a:effectLst/>
                <a:latin typeface="+mn-lt"/>
                <a:ea typeface="+mn-ea"/>
                <a:cs typeface="+mn-cs"/>
              </a:rPr>
              <a:t>Give One-Get One Protocol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968395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“Take turns and build on each other’s ideas,” </a:t>
            </a:r>
            <a:r>
              <a:rPr lang="en-US" sz="1200" kern="1200" dirty="0" smtClean="0">
                <a:solidFill>
                  <a:schemeClr val="tx1"/>
                </a:solidFill>
                <a:effectLst/>
                <a:latin typeface="+mn-lt"/>
                <a:ea typeface="+mn-ea"/>
                <a:cs typeface="+mn-cs"/>
              </a:rPr>
              <a:t>(point to poster)</a:t>
            </a:r>
            <a:r>
              <a:rPr lang="en-US" sz="1200" i="1" kern="1200" dirty="0" smtClean="0">
                <a:solidFill>
                  <a:schemeClr val="tx1"/>
                </a:solidFill>
                <a:effectLst/>
                <a:latin typeface="+mn-lt"/>
                <a:ea typeface="+mn-ea"/>
                <a:cs typeface="+mn-cs"/>
              </a:rPr>
              <a:t> so we will make sure to, “Take turns and build on each other’s ideas,”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928439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Our first objective today is to review our Conversation Pattern. </a:t>
            </a:r>
            <a:r>
              <a:rPr lang="en-US" sz="8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review the pattern. Who can lead us as we practice the gestures? </a:t>
            </a:r>
            <a:r>
              <a:rPr lang="en-US" sz="1200" kern="1200" dirty="0" smtClean="0">
                <a:solidFill>
                  <a:schemeClr val="tx1"/>
                </a:solidFill>
                <a:effectLst/>
                <a:latin typeface="+mn-lt"/>
                <a:ea typeface="+mn-ea"/>
                <a:cs typeface="+mn-cs"/>
              </a:rPr>
              <a:t>Choose two student volunteers</a:t>
            </a:r>
            <a:r>
              <a:rPr lang="en-US" sz="1200" i="1" kern="1200" dirty="0" smtClean="0">
                <a:solidFill>
                  <a:schemeClr val="tx1"/>
                </a:solidFill>
                <a:effectLst/>
                <a:latin typeface="+mn-lt"/>
                <a:ea typeface="+mn-ea"/>
                <a:cs typeface="+mn-cs"/>
              </a:rPr>
              <a:t>.</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endParaRPr lang="en-US" sz="1400" kern="1200" dirty="0" smtClean="0">
              <a:solidFill>
                <a:schemeClr val="tx1"/>
              </a:solidFill>
              <a:effectLst/>
              <a:latin typeface="+mn-lt"/>
              <a:ea typeface="+mn-ea"/>
              <a:cs typeface="+mn-cs"/>
            </a:endParaRPr>
          </a:p>
          <a:p>
            <a:r>
              <a:rPr lang="en-US" sz="800" i="1"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a:t>
            </a:r>
            <a:r>
              <a:rPr lang="en-US" sz="1400" kern="1200" dirty="0" smtClean="0">
                <a:solidFill>
                  <a:schemeClr val="tx1"/>
                </a:solidFill>
                <a:effectLst/>
                <a:latin typeface="+mn-lt"/>
                <a:ea typeface="+mn-ea"/>
                <a:cs typeface="+mn-cs"/>
              </a:rPr>
              <a:t> </a:t>
            </a:r>
            <a:endParaRPr lang="en-US" dirty="0" smtClean="0">
              <a:effectLst/>
            </a:endParaRPr>
          </a:p>
          <a:p>
            <a:r>
              <a:rPr lang="en-US" sz="8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821041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adding details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Show me the gesture for </a:t>
            </a:r>
            <a:r>
              <a:rPr lang="en-US" sz="1200" b="1" i="1" kern="1200" dirty="0" smtClean="0">
                <a:solidFill>
                  <a:schemeClr val="tx1"/>
                </a:solidFill>
                <a:effectLst/>
                <a:latin typeface="+mn-lt"/>
                <a:ea typeface="+mn-ea"/>
                <a:cs typeface="+mn-cs"/>
              </a:rPr>
              <a:t>building on each other’s ideas</a:t>
            </a:r>
            <a:r>
              <a:rPr lang="en-US" sz="1200" i="1" kern="1200" dirty="0" smtClean="0">
                <a:solidFill>
                  <a:schemeClr val="tx1"/>
                </a:solidFill>
                <a:effectLst/>
                <a:latin typeface="+mn-lt"/>
                <a:ea typeface="+mn-ea"/>
                <a:cs typeface="+mn-cs"/>
              </a:rPr>
              <a:t>. Good!</a:t>
            </a:r>
            <a:r>
              <a:rPr lang="en-US" sz="1200" i="0" kern="1200" baseline="0" dirty="0" smtClean="0">
                <a:solidFill>
                  <a:schemeClr val="tx1"/>
                </a:solidFill>
                <a:effectLst/>
                <a:latin typeface="+mn-lt"/>
                <a:ea typeface="+mn-ea"/>
                <a:cs typeface="+mn-cs"/>
              </a:rPr>
              <a:t> </a:t>
            </a:r>
          </a:p>
          <a:p>
            <a:endParaRPr lang="en-US" sz="1200" i="0" kern="1200" baseline="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and other information to their ideas to develop a clearer, more precise and complete idea.</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build on each other’s ideas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In a Constructive Conversation, we add details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one another’s ideas, so that at the end of our dialogue we have </a:t>
            </a:r>
            <a:r>
              <a:rPr lang="en-US" sz="1200" b="1" i="1" kern="1200" dirty="0" smtClean="0">
                <a:solidFill>
                  <a:schemeClr val="tx1"/>
                </a:solidFill>
                <a:effectLst/>
                <a:latin typeface="+mn-lt"/>
                <a:ea typeface="+mn-ea"/>
                <a:cs typeface="+mn-cs"/>
              </a:rPr>
              <a:t>built up</a:t>
            </a:r>
            <a:r>
              <a:rPr lang="en-US" sz="1200" i="1" kern="1200" dirty="0" smtClean="0">
                <a:solidFill>
                  <a:schemeClr val="tx1"/>
                </a:solidFill>
                <a:effectLst/>
                <a:latin typeface="+mn-lt"/>
                <a:ea typeface="+mn-ea"/>
                <a:cs typeface="+mn-cs"/>
              </a:rPr>
              <a:t> ideas that weren’t in our minds before talking. After we share our first idea, we can use the Conversation Pattern to make sure we listen to and use ideas from each other. This helps us develop a clearer, more precise and complete idea.</a:t>
            </a:r>
            <a:endParaRPr lang="en-US" sz="14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a:t>
            </a:r>
            <a:r>
              <a:rPr lang="en-US" sz="1400" kern="1200" dirty="0" smtClean="0">
                <a:solidFill>
                  <a:schemeClr val="tx1"/>
                </a:solidFill>
                <a:effectLst/>
                <a:latin typeface="+mn-lt"/>
                <a:ea typeface="+mn-ea"/>
                <a:cs typeface="+mn-cs"/>
              </a:rPr>
              <a:t> </a:t>
            </a:r>
            <a:endParaRPr lang="en-US" dirty="0" smtClean="0">
              <a:effectLst/>
            </a:endParaRPr>
          </a:p>
          <a:p>
            <a:r>
              <a:rPr lang="en-US" sz="8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 If we don’t understand our partner’s thoughts, we won’t be able to build on their ideas.</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968318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clarifying by adding details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will use these prompt and response starters during our conversations. </a:t>
            </a:r>
            <a:endParaRPr lang="en-US" dirty="0" smtClean="0"/>
          </a:p>
          <a:p>
            <a:r>
              <a:rPr lang="en-US" sz="1200" i="1" kern="1200" dirty="0" smtClean="0">
                <a:solidFill>
                  <a:schemeClr val="tx1"/>
                </a:solidFill>
                <a:effectLst/>
                <a:latin typeface="+mn-lt"/>
                <a:ea typeface="+mn-ea"/>
                <a:cs typeface="+mn-cs"/>
              </a:rPr>
              <a:t>For example, if someone asks you, “How can you add to this idea?” How would you respond? </a:t>
            </a:r>
            <a:r>
              <a:rPr lang="en-US" sz="1200" kern="1200" dirty="0" smtClean="0">
                <a:solidFill>
                  <a:schemeClr val="tx1"/>
                </a:solidFill>
                <a:effectLst/>
                <a:latin typeface="+mn-lt"/>
                <a:ea typeface="+mn-ea"/>
                <a:cs typeface="+mn-cs"/>
              </a:rPr>
              <a:t>(Point to pre- charted response starters.) </a:t>
            </a:r>
            <a:endParaRPr lang="en-US" dirty="0" smtClean="0"/>
          </a:p>
          <a:p>
            <a:r>
              <a:rPr lang="en-US" sz="1200" i="1" kern="1200" dirty="0" smtClean="0">
                <a:solidFill>
                  <a:schemeClr val="tx1"/>
                </a:solidFill>
                <a:effectLst/>
                <a:latin typeface="+mn-lt"/>
                <a:ea typeface="+mn-ea"/>
                <a:cs typeface="+mn-cs"/>
              </a:rPr>
              <a:t>Turn &amp; talk to a partner.</a:t>
            </a:r>
            <a:br>
              <a:rPr lang="en-US" sz="1200" i="1"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Which response starter would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use? </a:t>
            </a:r>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829208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050123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517942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#1</a:t>
            </a:r>
            <a:r>
              <a:rPr lang="en-US" sz="1200" b="1" kern="1200" baseline="0" dirty="0" smtClean="0">
                <a:solidFill>
                  <a:schemeClr val="tx1"/>
                </a:solidFill>
                <a:effectLst/>
                <a:latin typeface="+mn-lt"/>
                <a:ea typeface="+mn-ea"/>
                <a:cs typeface="+mn-cs"/>
              </a:rPr>
              <a:t> and make </a:t>
            </a:r>
            <a:r>
              <a:rPr lang="en-US" sz="1200" b="1" kern="1200" dirty="0" smtClean="0">
                <a:solidFill>
                  <a:schemeClr val="tx1"/>
                </a:solidFill>
                <a:effectLst/>
                <a:latin typeface="+mn-lt"/>
                <a:ea typeface="+mn-ea"/>
                <a:cs typeface="+mn-cs"/>
              </a:rPr>
              <a:t>the paraphrase and the build on gesture.</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650546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963093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#2.</a:t>
            </a:r>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1917827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69525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read the directions for the </a:t>
            </a:r>
            <a:r>
              <a:rPr lang="en-US" sz="1200" b="1" i="1" u="sng" kern="1200" dirty="0" smtClean="0">
                <a:solidFill>
                  <a:schemeClr val="tx1"/>
                </a:solidFill>
                <a:effectLst/>
                <a:latin typeface="+mn-lt"/>
                <a:ea typeface="+mn-ea"/>
                <a:cs typeface="+mn-cs"/>
              </a:rPr>
              <a:t>Give One-Get One Protocol.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887438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notice that the boy with the hat is standing behind the barefoot boy. He has a tall cup and is watching the lady, too. There are other children standing in the line holding cups in the air.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I heard you say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(make the paraphrase gesture)</a:t>
            </a:r>
            <a:r>
              <a:rPr lang="en-US" sz="1200" i="1" kern="1200" dirty="0" smtClean="0">
                <a:solidFill>
                  <a:schemeClr val="tx1"/>
                </a:solidFill>
                <a:effectLst/>
                <a:latin typeface="+mn-lt"/>
                <a:ea typeface="+mn-ea"/>
                <a:cs typeface="+mn-cs"/>
              </a:rPr>
              <a:t> that there are children in line holding cups including the boy wearing a hat. </a:t>
            </a:r>
            <a:r>
              <a:rPr lang="en-US" sz="1200" b="1" kern="1200" dirty="0" smtClean="0">
                <a:solidFill>
                  <a:schemeClr val="tx1"/>
                </a:solidFill>
                <a:effectLst/>
                <a:latin typeface="+mn-lt"/>
                <a:ea typeface="+mn-ea"/>
                <a:cs typeface="+mn-cs"/>
              </a:rPr>
              <a:t>Students should make the build on gesture and build on Student A’s idea above.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would you respond to Student 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students turn and talk to a partner as they practice building on Student A’s idea.</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16550581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Exchange #4: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r>
              <a:rPr lang="en-US" sz="1200" b="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notice that there is girl toward the right of the photograph who appears to be sitting down and looking away from the line.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I heard you say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(make the paraphrase gesture)</a:t>
            </a:r>
            <a:r>
              <a:rPr lang="en-US" sz="1200" i="1" kern="1200" dirty="0" smtClean="0">
                <a:solidFill>
                  <a:schemeClr val="tx1"/>
                </a:solidFill>
                <a:effectLst/>
                <a:latin typeface="+mn-lt"/>
                <a:ea typeface="+mn-ea"/>
                <a:cs typeface="+mn-cs"/>
              </a:rPr>
              <a:t> that there is one girl who is not in line. </a:t>
            </a:r>
            <a:r>
              <a:rPr lang="en-US" sz="1200" b="1" kern="1200" dirty="0" smtClean="0">
                <a:solidFill>
                  <a:schemeClr val="tx1"/>
                </a:solidFill>
                <a:effectLst/>
                <a:latin typeface="+mn-lt"/>
                <a:ea typeface="+mn-ea"/>
                <a:cs typeface="+mn-cs"/>
              </a:rPr>
              <a:t>Students should make the build on gesture and build on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 How would you respond to Student A?</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53</a:t>
            </a:fld>
            <a:endParaRPr lang="en-US"/>
          </a:p>
        </p:txBody>
      </p:sp>
    </p:spTree>
    <p:extLst>
      <p:ext uri="{BB962C8B-B14F-4D97-AF65-F5344CB8AC3E}">
        <p14:creationId xmlns:p14="http://schemas.microsoft.com/office/powerpoint/2010/main" val="262266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598543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1880653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building on each other’s ideas</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2125491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building on each other’s ideas.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building on each other’s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641809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58</a:t>
            </a:fld>
            <a:endParaRPr lang="en-US"/>
          </a:p>
        </p:txBody>
      </p:sp>
    </p:spTree>
    <p:extLst>
      <p:ext uri="{BB962C8B-B14F-4D97-AF65-F5344CB8AC3E}">
        <p14:creationId xmlns:p14="http://schemas.microsoft.com/office/powerpoint/2010/main" val="670177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we engage in our conversations, we will also remember to follow our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132866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prompt to get more information. We will review our new Conversation Pattern—which includes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during each turn. Today’s lesson will focus on learning and practicing how to </a:t>
            </a:r>
            <a:r>
              <a:rPr lang="en-US" sz="1200" b="1" i="1" kern="1200" dirty="0" smtClean="0">
                <a:solidFill>
                  <a:schemeClr val="tx1"/>
                </a:solidFill>
                <a:effectLst/>
                <a:latin typeface="+mn-lt"/>
                <a:ea typeface="+mn-ea"/>
                <a:cs typeface="+mn-cs"/>
              </a:rPr>
              <a:t>prompt </a:t>
            </a:r>
            <a:r>
              <a:rPr lang="en-US" sz="1200" i="1" kern="1200" dirty="0" smtClean="0">
                <a:solidFill>
                  <a:schemeClr val="tx1"/>
                </a:solidFill>
                <a:effectLst/>
                <a:latin typeface="+mn-lt"/>
                <a:ea typeface="+mn-ea"/>
                <a:cs typeface="+mn-cs"/>
              </a:rPr>
              <a:t>your partner to get more information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696688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As we engage in our conversations, we will also remember to follow our Conversation Norms </a:t>
            </a:r>
            <a:r>
              <a:rPr lang="en-US" sz="1200" kern="1200" dirty="0" smtClean="0">
                <a:solidFill>
                  <a:schemeClr val="tx1"/>
                </a:solidFill>
                <a:effectLst/>
                <a:latin typeface="+mn-lt"/>
                <a:ea typeface="+mn-ea"/>
                <a:cs typeface="+mn-cs"/>
              </a:rPr>
              <a:t>(Point to</a:t>
            </a:r>
            <a:r>
              <a:rPr lang="en-US" sz="1200" b="1" i="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Which Conversation Norm will help us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“Use your Think Time”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to think about what we</a:t>
            </a:r>
            <a:r>
              <a:rPr lang="en-US" sz="1200" b="1" i="1" kern="120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b="1" i="1" u="sng" kern="1200" dirty="0" smtClean="0">
                <a:solidFill>
                  <a:schemeClr val="tx1"/>
                </a:solidFill>
                <a:effectLst/>
                <a:latin typeface="+mn-lt"/>
                <a:ea typeface="+mn-ea"/>
                <a:cs typeface="+mn-cs"/>
              </a:rPr>
              <a:t>more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we need to understand. We will make sure to use our think time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211187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let’s review the directions for the </a:t>
            </a:r>
            <a:r>
              <a:rPr lang="en-US" sz="1200" b="1" i="1" u="sng" kern="1200" dirty="0" smtClean="0">
                <a:solidFill>
                  <a:schemeClr val="tx1"/>
                </a:solidFill>
                <a:effectLst/>
                <a:latin typeface="+mn-lt"/>
                <a:ea typeface="+mn-ea"/>
                <a:cs typeface="+mn-cs"/>
              </a:rPr>
              <a:t>Give One-Get One Protocol</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I model how to do it. The first step is, “Think about the prompt.”</a:t>
            </a:r>
            <a:r>
              <a:rPr lang="en-US" sz="1200" b="1"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Teacher Think Aloud</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130320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few days we have learned and practiced how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We learned about the three subskills that will help us make our ideas clearer. Those subskills are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each other.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After we share our first idea, we can use the Conversation Pattern. First,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our understanding of our partner’s ideas. We then add details to </a:t>
            </a:r>
            <a:r>
              <a:rPr lang="en-US" sz="1200" b="1" i="1" kern="1200" dirty="0" smtClean="0">
                <a:solidFill>
                  <a:schemeClr val="tx1"/>
                </a:solidFill>
                <a:effectLst/>
                <a:latin typeface="+mn-lt"/>
                <a:ea typeface="+mn-ea"/>
                <a:cs typeface="+mn-cs"/>
              </a:rPr>
              <a:t>build on one another’s ideas</a:t>
            </a:r>
            <a:r>
              <a:rPr lang="en-US" sz="1200" i="1" kern="1200" dirty="0" smtClean="0">
                <a:solidFill>
                  <a:schemeClr val="tx1"/>
                </a:solidFill>
                <a:effectLst/>
                <a:latin typeface="+mn-lt"/>
                <a:ea typeface="+mn-ea"/>
                <a:cs typeface="+mn-cs"/>
              </a:rPr>
              <a:t>. Then, we need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 When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or ask questions, we get more information.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Let’s review the pattern. Show me the gestures:</a:t>
            </a:r>
            <a:endParaRPr lang="en-US" sz="1200" kern="1200" dirty="0" smtClean="0">
              <a:solidFill>
                <a:schemeClr val="tx1"/>
              </a:solidFill>
              <a:effectLst/>
              <a:latin typeface="+mn-lt"/>
              <a:ea typeface="+mn-ea"/>
              <a:cs typeface="+mn-cs"/>
            </a:endParaRPr>
          </a:p>
          <a:p>
            <a:pPr lvl="0"/>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p>
          <a:p>
            <a:pPr lvl="0"/>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p>
          <a:p>
            <a:pPr lvl="0"/>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63</a:t>
            </a:fld>
            <a:endParaRPr lang="en-US"/>
          </a:p>
        </p:txBody>
      </p:sp>
    </p:spTree>
    <p:extLst>
      <p:ext uri="{BB962C8B-B14F-4D97-AF65-F5344CB8AC3E}">
        <p14:creationId xmlns:p14="http://schemas.microsoft.com/office/powerpoint/2010/main" val="1560931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or questioning, our partner to get more information. Show me the gesture for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Good!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we need to think about what we </a:t>
            </a:r>
            <a:r>
              <a:rPr lang="en-US" sz="1200"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i="1" u="sng" kern="1200" dirty="0" smtClean="0">
                <a:solidFill>
                  <a:schemeClr val="tx1"/>
                </a:solidFill>
                <a:effectLst/>
                <a:latin typeface="+mn-lt"/>
                <a:ea typeface="+mn-ea"/>
                <a:cs typeface="+mn-cs"/>
              </a:rPr>
              <a:t>more</a:t>
            </a:r>
            <a:r>
              <a:rPr lang="en-US" sz="1200" i="1" kern="1200" dirty="0" smtClean="0">
                <a:solidFill>
                  <a:schemeClr val="tx1"/>
                </a:solidFill>
                <a:effectLst/>
                <a:latin typeface="+mn-lt"/>
                <a:ea typeface="+mn-ea"/>
                <a:cs typeface="+mn-cs"/>
              </a:rPr>
              <a:t> we need to understand fully.</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prompting</a:t>
            </a:r>
            <a:r>
              <a:rPr lang="en-US" sz="1200"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What is</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How does it help us?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to make our ideas clearer. We can make a more complete idea</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2009594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to get more information, we will use this prompt starter during our conversations. </a:t>
            </a:r>
            <a:endParaRPr lang="en-US" sz="1200" kern="1200" dirty="0" smtClean="0">
              <a:solidFill>
                <a:schemeClr val="tx1"/>
              </a:solidFill>
              <a:effectLst/>
              <a:latin typeface="+mn-lt"/>
              <a:ea typeface="+mn-ea"/>
              <a:cs typeface="+mn-cs"/>
            </a:endParaRPr>
          </a:p>
          <a:p>
            <a:pPr marL="457200" indent="-457200">
              <a:buFont typeface="Arial" charset="0"/>
              <a:buChar char="•"/>
            </a:pPr>
            <a:r>
              <a:rPr lang="en-US" sz="1200" i="1" kern="1200" dirty="0" smtClean="0">
                <a:solidFill>
                  <a:schemeClr val="tx1"/>
                </a:solidFill>
                <a:effectLst/>
                <a:latin typeface="+mn-lt"/>
                <a:ea typeface="+mn-ea"/>
                <a:cs typeface="+mn-cs"/>
              </a:rPr>
              <a:t>For example</a:t>
            </a:r>
            <a:br>
              <a:rPr lang="en-US" sz="1200" i="1" kern="1200" dirty="0" smtClean="0">
                <a:solidFill>
                  <a:schemeClr val="tx1"/>
                </a:solidFill>
                <a:effectLst/>
                <a:latin typeface="+mn-lt"/>
                <a:ea typeface="+mn-ea"/>
                <a:cs typeface="+mn-cs"/>
              </a:rPr>
            </a:br>
            <a:r>
              <a:rPr lang="en-US" sz="1200" i="1" dirty="0" smtClean="0"/>
              <a:t>Someone says, “I notice that the dog is wagging its tail.”</a:t>
            </a:r>
          </a:p>
          <a:p>
            <a:pPr marL="457200" indent="-457200">
              <a:buFont typeface="Arial" charset="0"/>
              <a:buChar char="•"/>
            </a:pPr>
            <a:endParaRPr lang="en-US" sz="1000" i="1" dirty="0" smtClean="0"/>
          </a:p>
          <a:p>
            <a:pPr marL="457200" indent="-457200">
              <a:buFont typeface="Arial" charset="0"/>
              <a:buChar char="•"/>
            </a:pPr>
            <a:r>
              <a:rPr lang="en-US" sz="1200" i="1" dirty="0" smtClean="0"/>
              <a:t>Which prompt starter could you use to help you </a:t>
            </a:r>
            <a:r>
              <a:rPr lang="en-US" sz="1200" b="1" i="1" dirty="0" smtClean="0"/>
              <a:t>build on</a:t>
            </a:r>
            <a:r>
              <a:rPr lang="en-US" sz="1200" i="1" dirty="0" smtClean="0"/>
              <a:t>? </a:t>
            </a:r>
          </a:p>
          <a:p>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245291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prompt starter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the prompt starter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457766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1934668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to refer to as needed. </a:t>
            </a:r>
          </a:p>
          <a:p>
            <a:endParaRPr lang="en-US" dirty="0" smtClean="0"/>
          </a:p>
          <a:p>
            <a:r>
              <a:rPr lang="en-US" sz="1200" i="1" kern="1200" dirty="0" smtClean="0">
                <a:solidFill>
                  <a:schemeClr val="tx1"/>
                </a:solidFill>
                <a:effectLst/>
                <a:latin typeface="+mn-lt"/>
                <a:ea typeface="+mn-ea"/>
                <a:cs typeface="+mn-cs"/>
              </a:rPr>
              <a:t>We’ve learned the first two subskills are paraphrase and build on. These two subskills help us CLARIFY our ideas. In this lesson, we will focus on Clarifying by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When we don’t understand our partner or if we are not clear on the idea, we prompt our partner for more information or ask questions to make the ideas clearer. Let’s practice. </a:t>
            </a:r>
          </a:p>
          <a:p>
            <a:endParaRPr lang="en-US" dirty="0" smtClean="0"/>
          </a:p>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for Conversation Pattern </a:t>
            </a:r>
            <a:r>
              <a:rPr lang="en-US" sz="1200" kern="1200" dirty="0" smtClean="0">
                <a:solidFill>
                  <a:schemeClr val="tx1"/>
                </a:solidFill>
                <a:effectLst/>
                <a:latin typeface="+mn-lt"/>
                <a:ea typeface="+mn-ea"/>
                <a:cs typeface="+mn-cs"/>
              </a:rPr>
              <a:t>to practice how to </a:t>
            </a:r>
            <a:r>
              <a:rPr lang="en-US" sz="1200" b="1" kern="1200" dirty="0" smtClean="0">
                <a:solidFill>
                  <a:schemeClr val="tx1"/>
                </a:solidFill>
                <a:effectLst/>
                <a:latin typeface="+mn-lt"/>
                <a:ea typeface="+mn-ea"/>
                <a:cs typeface="+mn-cs"/>
              </a:rPr>
              <a:t>prompt.</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prompt: </a:t>
            </a:r>
            <a:endParaRPr lang="en-US" dirty="0" smtClean="0"/>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r>
              <a:rPr lang="en-US" sz="1200" i="1" kern="1200" baseline="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Read</a:t>
            </a:r>
            <a:r>
              <a:rPr lang="en-US" sz="120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the exchange. Make the</a:t>
            </a:r>
            <a:r>
              <a:rPr lang="en-US" sz="1200" b="1" i="0" kern="1200" baseline="0" dirty="0" smtClean="0">
                <a:solidFill>
                  <a:schemeClr val="tx1"/>
                </a:solidFill>
                <a:effectLst/>
                <a:latin typeface="+mn-lt"/>
                <a:ea typeface="+mn-ea"/>
                <a:cs typeface="+mn-cs"/>
              </a:rPr>
              <a:t> prompting </a:t>
            </a:r>
            <a:r>
              <a:rPr lang="en-US" sz="1200" b="1" i="0" kern="1200" baseline="0" dirty="0" smtClean="0">
                <a:solidFill>
                  <a:schemeClr val="tx1"/>
                </a:solidFill>
                <a:effectLst/>
                <a:latin typeface="+mn-lt"/>
                <a:ea typeface="+mn-ea"/>
                <a:cs typeface="+mn-cs"/>
              </a:rPr>
              <a:t>gesture and the build-on gesture</a:t>
            </a:r>
            <a:r>
              <a:rPr lang="en-US" sz="1200" i="0" kern="1200" baseline="0" dirty="0" smtClean="0">
                <a:solidFill>
                  <a:schemeClr val="tx1"/>
                </a:solidFill>
                <a:effectLst/>
                <a:latin typeface="+mn-lt"/>
                <a:ea typeface="+mn-ea"/>
                <a:cs typeface="+mn-cs"/>
              </a:rPr>
              <a:t>.</a:t>
            </a:r>
            <a:endParaRPr lang="en-US" sz="1200" i="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190712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Point to the visual text and have students turn and talk to a partner as they complete the following statements: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If Student A says</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heard you say that there are two women holding things in their hands. One is holding a soup ladle and the other is holding a piece of bread How would you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for more information?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would Student B respond?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the response using the Conversation Pattern. </a:t>
            </a: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2382314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 Let’s pay close attention to the part of the conversation where they are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Here is what the partners say.</a:t>
            </a:r>
            <a:r>
              <a:rPr lang="en-US" sz="1200" i="1"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smtClean="0">
                <a:solidFill>
                  <a:schemeClr val="tx1"/>
                </a:solidFill>
                <a:effectLst/>
                <a:latin typeface="+mn-lt"/>
                <a:ea typeface="+mn-ea"/>
                <a:cs typeface="+mn-cs"/>
              </a:rPr>
              <a:t>Read </a:t>
            </a:r>
            <a:r>
              <a:rPr lang="en-US" sz="1200" i="0" kern="1200" baseline="0" dirty="0" smtClean="0">
                <a:solidFill>
                  <a:schemeClr val="tx1"/>
                </a:solidFill>
                <a:effectLst/>
                <a:latin typeface="+mn-lt"/>
                <a:ea typeface="+mn-ea"/>
                <a:cs typeface="+mn-cs"/>
              </a:rPr>
              <a:t>the Exchange #2. </a:t>
            </a:r>
            <a:r>
              <a:rPr lang="en-US" sz="1200" kern="1200" dirty="0" smtClean="0">
                <a:solidFill>
                  <a:schemeClr val="tx1"/>
                </a:solidFill>
                <a:effectLst/>
                <a:latin typeface="+mn-lt"/>
                <a:ea typeface="+mn-ea"/>
                <a:cs typeface="+mn-cs"/>
              </a:rPr>
              <a:t>Make paraphrase and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prompting gestures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prompt </a:t>
            </a:r>
            <a:r>
              <a:rPr lang="en-US" sz="1200" kern="1200" dirty="0" smtClean="0">
                <a:solidFill>
                  <a:schemeClr val="tx1"/>
                </a:solidFill>
                <a:effectLst/>
                <a:latin typeface="+mn-lt"/>
                <a:ea typeface="+mn-ea"/>
                <a:cs typeface="+mn-cs"/>
              </a:rPr>
              <a:t>the partner for more information and how the language shows we are adding more information to make our idea clearer. </a:t>
            </a:r>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1547818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Teacher Think Aloud</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students turn and talk to a partner adding their own details to build on the idea as they complete the following statement:</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8548391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#3.</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72</a:t>
            </a:fld>
            <a:endParaRPr lang="en-US"/>
          </a:p>
        </p:txBody>
      </p:sp>
    </p:spTree>
    <p:extLst>
      <p:ext uri="{BB962C8B-B14F-4D97-AF65-F5344CB8AC3E}">
        <p14:creationId xmlns:p14="http://schemas.microsoft.com/office/powerpoint/2010/main" val="87050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norms is that I need to use my think time to gather ideas).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048658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 Exchange #4.</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73</a:t>
            </a:fld>
            <a:endParaRPr lang="en-US"/>
          </a:p>
        </p:txBody>
      </p:sp>
    </p:spTree>
    <p:extLst>
      <p:ext uri="{BB962C8B-B14F-4D97-AF65-F5344CB8AC3E}">
        <p14:creationId xmlns:p14="http://schemas.microsoft.com/office/powerpoint/2010/main" val="18641760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74</a:t>
            </a:fld>
            <a:endParaRPr lang="en-US"/>
          </a:p>
        </p:txBody>
      </p:sp>
    </p:spTree>
    <p:extLst>
      <p:ext uri="{BB962C8B-B14F-4D97-AF65-F5344CB8AC3E}">
        <p14:creationId xmlns:p14="http://schemas.microsoft.com/office/powerpoint/2010/main" val="132767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75</a:t>
            </a:fld>
            <a:endParaRPr lang="en-US"/>
          </a:p>
        </p:txBody>
      </p:sp>
    </p:spTree>
    <p:extLst>
      <p:ext uri="{BB962C8B-B14F-4D97-AF65-F5344CB8AC3E}">
        <p14:creationId xmlns:p14="http://schemas.microsoft.com/office/powerpoint/2010/main" val="1658800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prompting</a:t>
            </a:r>
            <a:r>
              <a:rPr lang="en-US" sz="1200" b="1" baseline="0" dirty="0" smtClean="0"/>
              <a:t> your partner</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76</a:t>
            </a:fld>
            <a:endParaRPr lang="en-US"/>
          </a:p>
        </p:txBody>
      </p:sp>
    </p:spTree>
    <p:extLst>
      <p:ext uri="{BB962C8B-B14F-4D97-AF65-F5344CB8AC3E}">
        <p14:creationId xmlns:p14="http://schemas.microsoft.com/office/powerpoint/2010/main" val="20676921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 the visual text? Clarify by prompting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others for more information?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77</a:t>
            </a:fld>
            <a:endParaRPr lang="en-US"/>
          </a:p>
        </p:txBody>
      </p:sp>
    </p:spTree>
    <p:extLst>
      <p:ext uri="{BB962C8B-B14F-4D97-AF65-F5344CB8AC3E}">
        <p14:creationId xmlns:p14="http://schemas.microsoft.com/office/powerpoint/2010/main" val="17503731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78</a:t>
            </a:fld>
            <a:endParaRPr lang="en-US"/>
          </a:p>
        </p:txBody>
      </p:sp>
    </p:spTree>
    <p:extLst>
      <p:ext uri="{BB962C8B-B14F-4D97-AF65-F5344CB8AC3E}">
        <p14:creationId xmlns:p14="http://schemas.microsoft.com/office/powerpoint/2010/main" val="20272403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80</a:t>
            </a:fld>
            <a:endParaRPr lang="en-US"/>
          </a:p>
        </p:txBody>
      </p:sp>
    </p:spTree>
    <p:extLst>
      <p:ext uri="{BB962C8B-B14F-4D97-AF65-F5344CB8AC3E}">
        <p14:creationId xmlns:p14="http://schemas.microsoft.com/office/powerpoint/2010/main" val="582011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81</a:t>
            </a:fld>
            <a:endParaRPr lang="en-US"/>
          </a:p>
        </p:txBody>
      </p:sp>
    </p:spTree>
    <p:extLst>
      <p:ext uri="{BB962C8B-B14F-4D97-AF65-F5344CB8AC3E}">
        <p14:creationId xmlns:p14="http://schemas.microsoft.com/office/powerpoint/2010/main" val="462322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82</a:t>
            </a:fld>
            <a:endParaRPr lang="en-US"/>
          </a:p>
        </p:txBody>
      </p:sp>
    </p:spTree>
    <p:extLst>
      <p:ext uri="{BB962C8B-B14F-4D97-AF65-F5344CB8AC3E}">
        <p14:creationId xmlns:p14="http://schemas.microsoft.com/office/powerpoint/2010/main" val="20470414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83</a:t>
            </a:fld>
            <a:endParaRPr lang="en-US"/>
          </a:p>
        </p:txBody>
      </p:sp>
    </p:spTree>
    <p:extLst>
      <p:ext uri="{BB962C8B-B14F-4D97-AF65-F5344CB8AC3E}">
        <p14:creationId xmlns:p14="http://schemas.microsoft.com/office/powerpoint/2010/main" val="85942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p>
          <a:p>
            <a:endParaRPr lang="en-US" sz="1200"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9341056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84</a:t>
            </a:fld>
            <a:endParaRPr lang="en-US"/>
          </a:p>
        </p:txBody>
      </p:sp>
    </p:spTree>
    <p:extLst>
      <p:ext uri="{BB962C8B-B14F-4D97-AF65-F5344CB8AC3E}">
        <p14:creationId xmlns:p14="http://schemas.microsoft.com/office/powerpoint/2010/main" val="18437383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85</a:t>
            </a:fld>
            <a:endParaRPr lang="en-US"/>
          </a:p>
        </p:txBody>
      </p:sp>
    </p:spTree>
    <p:extLst>
      <p:ext uri="{BB962C8B-B14F-4D97-AF65-F5344CB8AC3E}">
        <p14:creationId xmlns:p14="http://schemas.microsoft.com/office/powerpoint/2010/main" val="2955256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Teacher Think Aloud</a:t>
            </a:r>
            <a:endParaRPr lang="en-US" i="0"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86</a:t>
            </a:fld>
            <a:endParaRPr lang="en-US"/>
          </a:p>
        </p:txBody>
      </p:sp>
    </p:spTree>
    <p:extLst>
      <p:ext uri="{BB962C8B-B14F-4D97-AF65-F5344CB8AC3E}">
        <p14:creationId xmlns:p14="http://schemas.microsoft.com/office/powerpoint/2010/main" val="13709636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a visual text. Do your best to follow the Conversation Pattern as you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a:t>
            </a:r>
            <a:endParaRPr lang="en-US"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 </a:t>
            </a:r>
            <a:r>
              <a:rPr lang="en-US" sz="1200" kern="1200" dirty="0" smtClean="0">
                <a:solidFill>
                  <a:schemeClr val="tx1"/>
                </a:solidFill>
                <a:effectLst/>
                <a:latin typeface="+mn-lt"/>
                <a:ea typeface="+mn-ea"/>
                <a:cs typeface="+mn-cs"/>
              </a:rPr>
              <a:t>and have students add to their guides.</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87</a:t>
            </a:fld>
            <a:endParaRPr lang="en-US"/>
          </a:p>
        </p:txBody>
      </p:sp>
    </p:spTree>
    <p:extLst>
      <p:ext uri="{BB962C8B-B14F-4D97-AF65-F5344CB8AC3E}">
        <p14:creationId xmlns:p14="http://schemas.microsoft.com/office/powerpoint/2010/main" val="17470570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88</a:t>
            </a:fld>
            <a:endParaRPr lang="en-US"/>
          </a:p>
        </p:txBody>
      </p:sp>
    </p:spTree>
    <p:extLst>
      <p:ext uri="{BB962C8B-B14F-4D97-AF65-F5344CB8AC3E}">
        <p14:creationId xmlns:p14="http://schemas.microsoft.com/office/powerpoint/2010/main" val="17551180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89</a:t>
            </a:fld>
            <a:endParaRPr lang="en-US"/>
          </a:p>
        </p:txBody>
      </p:sp>
    </p:spTree>
    <p:extLst>
      <p:ext uri="{BB962C8B-B14F-4D97-AF65-F5344CB8AC3E}">
        <p14:creationId xmlns:p14="http://schemas.microsoft.com/office/powerpoint/2010/main" val="10275030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90</a:t>
            </a:fld>
            <a:endParaRPr lang="en-US"/>
          </a:p>
        </p:txBody>
      </p:sp>
    </p:spTree>
    <p:extLst>
      <p:ext uri="{BB962C8B-B14F-4D97-AF65-F5344CB8AC3E}">
        <p14:creationId xmlns:p14="http://schemas.microsoft.com/office/powerpoint/2010/main" val="13087390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91</a:t>
            </a:fld>
            <a:endParaRPr lang="en-US"/>
          </a:p>
        </p:txBody>
      </p:sp>
    </p:spTree>
    <p:extLst>
      <p:ext uri="{BB962C8B-B14F-4D97-AF65-F5344CB8AC3E}">
        <p14:creationId xmlns:p14="http://schemas.microsoft.com/office/powerpoint/2010/main" val="407465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92</a:t>
            </a:fld>
            <a:endParaRPr lang="en-US"/>
          </a:p>
        </p:txBody>
      </p:sp>
    </p:spTree>
    <p:extLst>
      <p:ext uri="{BB962C8B-B14F-4D97-AF65-F5344CB8AC3E}">
        <p14:creationId xmlns:p14="http://schemas.microsoft.com/office/powerpoint/2010/main" val="198690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93</a:t>
            </a:fld>
            <a:endParaRPr lang="en-US"/>
          </a:p>
        </p:txBody>
      </p:sp>
    </p:spTree>
    <p:extLst>
      <p:ext uri="{BB962C8B-B14F-4D97-AF65-F5344CB8AC3E}">
        <p14:creationId xmlns:p14="http://schemas.microsoft.com/office/powerpoint/2010/main" val="20241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Norms?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8303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94</a:t>
            </a:fld>
            <a:endParaRPr lang="en-US"/>
          </a:p>
        </p:txBody>
      </p:sp>
    </p:spTree>
    <p:extLst>
      <p:ext uri="{BB962C8B-B14F-4D97-AF65-F5344CB8AC3E}">
        <p14:creationId xmlns:p14="http://schemas.microsoft.com/office/powerpoint/2010/main" val="20941939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95</a:t>
            </a:fld>
            <a:endParaRPr lang="en-US"/>
          </a:p>
        </p:txBody>
      </p:sp>
    </p:spTree>
    <p:extLst>
      <p:ext uri="{BB962C8B-B14F-4D97-AF65-F5344CB8AC3E}">
        <p14:creationId xmlns:p14="http://schemas.microsoft.com/office/powerpoint/2010/main" val="16332185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96</a:t>
            </a:fld>
            <a:endParaRPr lang="en-US"/>
          </a:p>
        </p:txBody>
      </p:sp>
    </p:spTree>
    <p:extLst>
      <p:ext uri="{BB962C8B-B14F-4D97-AF65-F5344CB8AC3E}">
        <p14:creationId xmlns:p14="http://schemas.microsoft.com/office/powerpoint/2010/main" val="5286839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97</a:t>
            </a:fld>
            <a:endParaRPr lang="en-US"/>
          </a:p>
        </p:txBody>
      </p:sp>
    </p:spTree>
    <p:extLst>
      <p:ext uri="{BB962C8B-B14F-4D97-AF65-F5344CB8AC3E}">
        <p14:creationId xmlns:p14="http://schemas.microsoft.com/office/powerpoint/2010/main" val="14065229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98</a:t>
            </a:fld>
            <a:endParaRPr lang="en-US"/>
          </a:p>
        </p:txBody>
      </p:sp>
    </p:spTree>
    <p:extLst>
      <p:ext uri="{BB962C8B-B14F-4D97-AF65-F5344CB8AC3E}">
        <p14:creationId xmlns:p14="http://schemas.microsoft.com/office/powerpoint/2010/main" val="6808669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99</a:t>
            </a:fld>
            <a:endParaRPr lang="en-US"/>
          </a:p>
        </p:txBody>
      </p:sp>
    </p:spTree>
    <p:extLst>
      <p:ext uri="{BB962C8B-B14F-4D97-AF65-F5344CB8AC3E}">
        <p14:creationId xmlns:p14="http://schemas.microsoft.com/office/powerpoint/2010/main" val="2074277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100</a:t>
            </a:fld>
            <a:endParaRPr lang="en-US"/>
          </a:p>
        </p:txBody>
      </p:sp>
    </p:spTree>
    <p:extLst>
      <p:ext uri="{BB962C8B-B14F-4D97-AF65-F5344CB8AC3E}">
        <p14:creationId xmlns:p14="http://schemas.microsoft.com/office/powerpoint/2010/main" val="2609332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101</a:t>
            </a:fld>
            <a:endParaRPr lang="en-US"/>
          </a:p>
        </p:txBody>
      </p:sp>
    </p:spTree>
    <p:extLst>
      <p:ext uri="{BB962C8B-B14F-4D97-AF65-F5344CB8AC3E}">
        <p14:creationId xmlns:p14="http://schemas.microsoft.com/office/powerpoint/2010/main" val="17054246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102</a:t>
            </a:fld>
            <a:endParaRPr lang="en-US"/>
          </a:p>
        </p:txBody>
      </p:sp>
    </p:spTree>
    <p:extLst>
      <p:ext uri="{BB962C8B-B14F-4D97-AF65-F5344CB8AC3E}">
        <p14:creationId xmlns:p14="http://schemas.microsoft.com/office/powerpoint/2010/main" val="7146108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Non-Model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103</a:t>
            </a:fld>
            <a:endParaRPr lang="en-US"/>
          </a:p>
        </p:txBody>
      </p:sp>
    </p:spTree>
    <p:extLst>
      <p:ext uri="{BB962C8B-B14F-4D97-AF65-F5344CB8AC3E}">
        <p14:creationId xmlns:p14="http://schemas.microsoft.com/office/powerpoint/2010/main" val="1059741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A2FE5-95DD-5E45-B12B-6830711FEE76}" type="datetimeFigureOut">
              <a:rPr lang="en-US" smtClean="0"/>
              <a:t>3/28/17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4DD830-30C5-C347-9B3A-0EB02FBFC9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6A2FE5-95DD-5E45-B12B-6830711FEE76}" type="datetimeFigureOut">
              <a:rPr lang="en-US" smtClean="0"/>
              <a:t>3/28/17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84DD830-30C5-C347-9B3A-0EB02FBFC9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329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9.xml"/><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1" Type="http://schemas.microsoft.com/office/2007/relationships/media" Target="../media/media2.m4a"/><Relationship Id="rId2" Type="http://schemas.openxmlformats.org/officeDocument/2006/relationships/audio" Target="../media/media2.m4a"/></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35.jpg"/></Relationships>
</file>

<file path=ppt/slides/_rels/slide10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jpg"/><Relationship Id="rId5" Type="http://schemas.openxmlformats.org/officeDocument/2006/relationships/image" Target="../media/image16.png"/><Relationship Id="rId6" Type="http://schemas.openxmlformats.org/officeDocument/2006/relationships/image" Target="../media/image35.jp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36.emf"/></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8.xml"/><Relationship Id="rId5" Type="http://schemas.openxmlformats.org/officeDocument/2006/relationships/image" Target="../media/image36.emf"/><Relationship Id="rId6" Type="http://schemas.openxmlformats.org/officeDocument/2006/relationships/image" Target="../media/image22.png"/><Relationship Id="rId7" Type="http://schemas.openxmlformats.org/officeDocument/2006/relationships/image" Target="../media/image31.png"/><Relationship Id="rId1" Type="http://schemas.microsoft.com/office/2007/relationships/media" Target="../media/media3.m4a"/><Relationship Id="rId2" Type="http://schemas.openxmlformats.org/officeDocument/2006/relationships/audio" Target="../media/media3.m4a"/></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32.jpg"/></Relationships>
</file>

<file path=ppt/slides/_rels/slide1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32.jpg"/></Relationships>
</file>

<file path=ppt/slides/_rels/slide1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32.jpg"/></Relationships>
</file>

<file path=ppt/slides/_rels/slide1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32.jp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7.xml"/></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0.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1.xml"/><Relationship Id="rId5" Type="http://schemas.openxmlformats.org/officeDocument/2006/relationships/image" Target="../media/image36.emf"/><Relationship Id="rId6" Type="http://schemas.openxmlformats.org/officeDocument/2006/relationships/image" Target="../media/image22.png"/><Relationship Id="rId7" Type="http://schemas.openxmlformats.org/officeDocument/2006/relationships/image" Target="../media/image31.png"/><Relationship Id="rId1" Type="http://schemas.microsoft.com/office/2007/relationships/media" Target="../media/media4.m4a"/><Relationship Id="rId2" Type="http://schemas.openxmlformats.org/officeDocument/2006/relationships/audio" Target="../media/media4.m4a"/></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6.png"/></Relationships>
</file>

<file path=ppt/slides/_rels/slide1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3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3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jpg"/><Relationship Id="rId5" Type="http://schemas.openxmlformats.org/officeDocument/2006/relationships/image" Target="../media/image16.png"/><Relationship Id="rId6" Type="http://schemas.openxmlformats.org/officeDocument/2006/relationships/image" Target="../media/image37.emf"/><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5.jp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17.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5.jpg"/><Relationship Id="rId5" Type="http://schemas.openxmlformats.org/officeDocument/2006/relationships/image" Target="../media/image17.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4.jp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5.jpg"/><Relationship Id="rId5" Type="http://schemas.openxmlformats.org/officeDocument/2006/relationships/image" Target="../media/image11.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4.jp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5.jpg"/><Relationship Id="rId5" Type="http://schemas.openxmlformats.org/officeDocument/2006/relationships/image" Target="../media/image11.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4.jp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6.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29.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6.xml"/><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1" Type="http://schemas.microsoft.com/office/2007/relationships/media" Target="../media/media1.m4a"/><Relationship Id="rId2" Type="http://schemas.openxmlformats.org/officeDocument/2006/relationships/audio" Target="../media/media1.m4a"/></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32.jp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32.jp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32.jpg"/></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32.jp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Start Smart 2.0 </a:t>
            </a:r>
            <a:br>
              <a:rPr lang="en-US" dirty="0" smtClean="0"/>
            </a:br>
            <a:r>
              <a:rPr lang="en-US" dirty="0" smtClean="0"/>
              <a:t>Conversation Practices</a:t>
            </a:r>
            <a:endParaRPr lang="en-US" dirty="0"/>
          </a:p>
        </p:txBody>
      </p:sp>
      <p:sp>
        <p:nvSpPr>
          <p:cNvPr id="3" name="Subtitle 2"/>
          <p:cNvSpPr>
            <a:spLocks noGrp="1"/>
          </p:cNvSpPr>
          <p:nvPr>
            <p:ph type="subTitle" idx="1"/>
          </p:nvPr>
        </p:nvSpPr>
        <p:spPr>
          <a:xfrm>
            <a:off x="1097280" y="4516438"/>
            <a:ext cx="9144000" cy="1655762"/>
          </a:xfrm>
        </p:spPr>
        <p:txBody>
          <a:bodyPr/>
          <a:lstStyle/>
          <a:p>
            <a:r>
              <a:rPr lang="en-US" b="1" dirty="0" smtClean="0">
                <a:solidFill>
                  <a:schemeClr val="accent2"/>
                </a:solidFill>
                <a:latin typeface="+mn-lt"/>
              </a:rPr>
              <a:t>GRADE 4</a:t>
            </a:r>
          </a:p>
          <a:p>
            <a:r>
              <a:rPr lang="en-US" b="1" dirty="0" smtClean="0">
                <a:solidFill>
                  <a:schemeClr val="accent2"/>
                </a:solidFill>
                <a:latin typeface="+mn-lt"/>
              </a:rPr>
              <a:t>PART 1: SETTING THE FOUNDATION</a:t>
            </a:r>
          </a:p>
          <a:p>
            <a:r>
              <a:rPr lang="en-US" b="1" dirty="0" smtClean="0">
                <a:solidFill>
                  <a:schemeClr val="accent2"/>
                </a:solidFill>
                <a:latin typeface="+mn-lt"/>
              </a:rPr>
              <a:t>LESSONS 1-6</a:t>
            </a:r>
            <a:endParaRPr lang="en-US" b="1" dirty="0">
              <a:solidFill>
                <a:schemeClr val="accent2"/>
              </a:solidFill>
              <a:latin typeface="+mn-lt"/>
            </a:endParaRPr>
          </a:p>
        </p:txBody>
      </p:sp>
      <p:pic>
        <p:nvPicPr>
          <p:cNvPr id="4" name="Picture 3"/>
          <p:cNvPicPr>
            <a:picLocks noChangeAspect="1"/>
          </p:cNvPicPr>
          <p:nvPr/>
        </p:nvPicPr>
        <p:blipFill>
          <a:blip r:embed="rId3"/>
          <a:stretch>
            <a:fillRect/>
          </a:stretch>
        </p:blipFill>
        <p:spPr>
          <a:xfrm>
            <a:off x="9452323" y="301750"/>
            <a:ext cx="2466414" cy="2406258"/>
          </a:xfrm>
          <a:prstGeom prst="rect">
            <a:avLst/>
          </a:prstGeom>
        </p:spPr>
      </p:pic>
    </p:spTree>
    <p:extLst>
      <p:ext uri="{BB962C8B-B14F-4D97-AF65-F5344CB8AC3E}">
        <p14:creationId xmlns:p14="http://schemas.microsoft.com/office/powerpoint/2010/main" val="189033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7" name="TextBox 6"/>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spTree>
    <p:extLst>
      <p:ext uri="{BB962C8B-B14F-4D97-AF65-F5344CB8AC3E}">
        <p14:creationId xmlns:p14="http://schemas.microsoft.com/office/powerpoint/2010/main" val="18672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86140" y="511042"/>
            <a:ext cx="7560233" cy="1763479"/>
          </a:xfrm>
        </p:spPr>
        <p:txBody>
          <a:bodyPr anchor="ctr">
            <a:noAutofit/>
          </a:bodyPr>
          <a:lstStyle/>
          <a:p>
            <a:r>
              <a:rPr lang="en-US" sz="6000" b="1" dirty="0"/>
              <a:t>How do noun phrases </a:t>
            </a:r>
            <a:br>
              <a:rPr lang="en-US" sz="6000" b="1" dirty="0"/>
            </a:br>
            <a:r>
              <a:rPr lang="en-US" sz="6000" b="1" dirty="0"/>
              <a:t>add details?</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nvPr>
        </p:nvGraphicFramePr>
        <p:xfrm>
          <a:off x="476977" y="2391174"/>
          <a:ext cx="11093779" cy="3535680"/>
        </p:xfrm>
        <a:graphic>
          <a:graphicData uri="http://schemas.openxmlformats.org/drawingml/2006/table">
            <a:tbl>
              <a:tblPr firstRow="1" firstCol="1" bandRow="1">
                <a:tableStyleId>{8A107856-5554-42FB-B03E-39F5DBC370BA}</a:tableStyleId>
              </a:tblPr>
              <a:tblGrid>
                <a:gridCol w="1118500"/>
                <a:gridCol w="9975279"/>
              </a:tblGrid>
              <a:tr h="638810">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900" b="0" i="1" u="sng" dirty="0">
                          <a:effectLst/>
                        </a:rPr>
                        <a:t>I think you said</a:t>
                      </a:r>
                      <a:r>
                        <a:rPr lang="en-US" sz="2900" b="0" i="1" dirty="0">
                          <a:effectLst/>
                        </a:rPr>
                        <a:t> a boy and girl are standing in front of a </a:t>
                      </a:r>
                      <a:r>
                        <a:rPr lang="en-US" sz="2900" b="0" i="1" dirty="0">
                          <a:effectLst/>
                          <a:highlight>
                            <a:srgbClr val="FFFF00"/>
                          </a:highlight>
                        </a:rPr>
                        <a:t>small, run-down house</a:t>
                      </a:r>
                      <a:r>
                        <a:rPr lang="en-US" sz="2900" b="0" i="1" dirty="0">
                          <a:effectLst/>
                        </a:rPr>
                        <a:t>. </a:t>
                      </a:r>
                      <a:r>
                        <a:rPr lang="en-US" sz="2900" b="0" i="1" dirty="0" smtClean="0">
                          <a:effectLst/>
                        </a:rPr>
                        <a:t> </a:t>
                      </a:r>
                      <a:r>
                        <a:rPr lang="en-US" sz="2900" b="0" i="1" u="sng" dirty="0">
                          <a:effectLst/>
                        </a:rPr>
                        <a:t>I would like to add</a:t>
                      </a:r>
                      <a:r>
                        <a:rPr lang="en-US" sz="2900" b="0" i="1" dirty="0">
                          <a:effectLst/>
                        </a:rPr>
                        <a:t> that the </a:t>
                      </a:r>
                      <a:r>
                        <a:rPr lang="en-US" sz="2900" b="0" i="1" dirty="0">
                          <a:effectLst/>
                          <a:highlight>
                            <a:srgbClr val="FFFF00"/>
                          </a:highlight>
                        </a:rPr>
                        <a:t>dilapidated shack</a:t>
                      </a:r>
                      <a:r>
                        <a:rPr lang="en-US" sz="2900" b="0" i="1" dirty="0">
                          <a:effectLst/>
                        </a:rPr>
                        <a:t> is built in a </a:t>
                      </a:r>
                      <a:r>
                        <a:rPr lang="en-US" sz="2900" b="0" i="1" dirty="0">
                          <a:effectLst/>
                          <a:highlight>
                            <a:srgbClr val="FFFF00"/>
                          </a:highlight>
                        </a:rPr>
                        <a:t>dirt clearing</a:t>
                      </a:r>
                      <a:r>
                        <a:rPr lang="en-US" sz="2900" b="0" i="1" dirty="0">
                          <a:effectLst/>
                        </a:rPr>
                        <a:t> located in a </a:t>
                      </a:r>
                      <a:r>
                        <a:rPr lang="en-US" sz="2900" b="0" i="1" dirty="0">
                          <a:effectLst/>
                          <a:highlight>
                            <a:srgbClr val="FFFF00"/>
                          </a:highlight>
                        </a:rPr>
                        <a:t>wooded area</a:t>
                      </a:r>
                      <a:r>
                        <a:rPr lang="en-US" sz="2900" b="0" i="1" dirty="0">
                          <a:effectLst/>
                        </a:rPr>
                        <a:t>. </a:t>
                      </a:r>
                      <a:r>
                        <a:rPr lang="en-US" sz="2900" b="0" i="1" dirty="0" smtClean="0">
                          <a:effectLst/>
                        </a:rPr>
                        <a:t> </a:t>
                      </a:r>
                      <a:r>
                        <a:rPr lang="en-US" sz="2900" b="0" i="1" u="sng" dirty="0">
                          <a:effectLst/>
                        </a:rPr>
                        <a:t>What more do you notice?</a:t>
                      </a:r>
                      <a:r>
                        <a:rPr lang="en-US" sz="2900" b="0" i="1" dirty="0">
                          <a:effectLst/>
                        </a:rPr>
                        <a:t> </a:t>
                      </a:r>
                      <a:endParaRPr lang="en-US" sz="2900" b="0" i="1" dirty="0">
                        <a:effectLst/>
                        <a:latin typeface="Avenir Next" charset="0"/>
                        <a:ea typeface="Calibri" charset="0"/>
                        <a:cs typeface="Arial" charset="0"/>
                      </a:endParaRPr>
                    </a:p>
                  </a:txBody>
                  <a:tcPr marL="68580" marR="68580" marT="0" marB="0"/>
                </a:tc>
              </a:tr>
              <a:tr h="409575">
                <a:tc>
                  <a:txBody>
                    <a:bodyPr/>
                    <a:lstStyle/>
                    <a:p>
                      <a:pPr marL="0" marR="0" algn="r">
                        <a:spcBef>
                          <a:spcPts val="0"/>
                        </a:spcBef>
                        <a:spcAft>
                          <a:spcPts val="0"/>
                        </a:spcAft>
                      </a:pPr>
                      <a:r>
                        <a:rPr lang="en-US" sz="2000" dirty="0">
                          <a:effectLst/>
                        </a:rPr>
                        <a:t>Student B2: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900" i="1" u="sng" dirty="0">
                          <a:effectLst/>
                        </a:rPr>
                        <a:t>I heard you say</a:t>
                      </a:r>
                      <a:r>
                        <a:rPr lang="en-US" sz="2900" i="1" dirty="0">
                          <a:effectLst/>
                        </a:rPr>
                        <a:t> that the </a:t>
                      </a:r>
                      <a:r>
                        <a:rPr lang="en-US" sz="2900" i="1" dirty="0">
                          <a:effectLst/>
                          <a:highlight>
                            <a:srgbClr val="FFFF00"/>
                          </a:highlight>
                        </a:rPr>
                        <a:t>broken-down shack</a:t>
                      </a:r>
                      <a:r>
                        <a:rPr lang="en-US" sz="2900" i="1" dirty="0">
                          <a:effectLst/>
                        </a:rPr>
                        <a:t> is located in a </a:t>
                      </a:r>
                      <a:r>
                        <a:rPr lang="en-US" sz="2900" i="1" dirty="0">
                          <a:effectLst/>
                          <a:highlight>
                            <a:srgbClr val="FFFF00"/>
                          </a:highlight>
                        </a:rPr>
                        <a:t>cleared-out section</a:t>
                      </a:r>
                      <a:r>
                        <a:rPr lang="en-US" sz="2900" i="1" dirty="0">
                          <a:effectLst/>
                        </a:rPr>
                        <a:t> of the woods. </a:t>
                      </a:r>
                      <a:r>
                        <a:rPr lang="en-US" sz="2900" i="1" u="sng" dirty="0" smtClean="0">
                          <a:effectLst/>
                        </a:rPr>
                        <a:t>Additionally</a:t>
                      </a:r>
                      <a:r>
                        <a:rPr lang="en-US" sz="2900" i="1" dirty="0">
                          <a:effectLst/>
                        </a:rPr>
                        <a:t>, I notice clothes hanging on a line behind the </a:t>
                      </a:r>
                      <a:r>
                        <a:rPr lang="en-US" sz="2900" i="1" dirty="0">
                          <a:effectLst/>
                          <a:highlight>
                            <a:srgbClr val="FFFF00"/>
                          </a:highlight>
                        </a:rPr>
                        <a:t>barefoot people</a:t>
                      </a:r>
                      <a:r>
                        <a:rPr lang="en-US" sz="2900" i="1" dirty="0">
                          <a:effectLst/>
                        </a:rPr>
                        <a:t> and part of a </a:t>
                      </a:r>
                      <a:r>
                        <a:rPr lang="en-US" sz="2900" i="1" dirty="0">
                          <a:effectLst/>
                          <a:highlight>
                            <a:srgbClr val="FFFF00"/>
                          </a:highlight>
                        </a:rPr>
                        <a:t>broken bed</a:t>
                      </a:r>
                      <a:r>
                        <a:rPr lang="en-US" sz="2900" i="1" dirty="0">
                          <a:effectLst/>
                        </a:rPr>
                        <a:t> on the ground in front of them. </a:t>
                      </a:r>
                      <a:r>
                        <a:rPr lang="en-US" sz="2900" i="1" u="sng" dirty="0" smtClean="0">
                          <a:effectLst/>
                        </a:rPr>
                        <a:t>How </a:t>
                      </a:r>
                      <a:r>
                        <a:rPr lang="en-US" sz="2900" i="1" u="sng" dirty="0">
                          <a:effectLst/>
                        </a:rPr>
                        <a:t>can you add to this idea?</a:t>
                      </a:r>
                      <a:r>
                        <a:rPr lang="en-US" sz="2900" i="1" dirty="0">
                          <a:effectLst/>
                        </a:rPr>
                        <a:t> </a:t>
                      </a:r>
                      <a:endParaRPr lang="en-US" sz="2900" i="1"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9973869" y="726305"/>
            <a:ext cx="1596887" cy="1265055"/>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12702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138456" y="450246"/>
            <a:ext cx="7161635" cy="1793591"/>
          </a:xfrm>
        </p:spPr>
        <p:txBody>
          <a:bodyPr>
            <a:noAutofit/>
          </a:bodyPr>
          <a:lstStyle/>
          <a:p>
            <a:r>
              <a:rPr lang="en-US" sz="4000" dirty="0" smtClean="0"/>
              <a:t/>
            </a:r>
            <a:br>
              <a:rPr lang="en-US" sz="4000" dirty="0" smtClean="0"/>
            </a:br>
            <a:r>
              <a:rPr lang="en-US" sz="4000" dirty="0"/>
              <a:t/>
            </a:r>
            <a:br>
              <a:rPr lang="en-US" sz="4000" dirty="0"/>
            </a:br>
            <a:r>
              <a:rPr lang="en-US" sz="6000" b="1" dirty="0"/>
              <a:t>How do noun phrases </a:t>
            </a:r>
            <a:br>
              <a:rPr lang="en-US" sz="6000" b="1" dirty="0"/>
            </a:br>
            <a:r>
              <a:rPr lang="en-US" sz="6000" b="1" dirty="0"/>
              <a:t>add details?</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nvPr>
        </p:nvGraphicFramePr>
        <p:xfrm>
          <a:off x="476977" y="2539817"/>
          <a:ext cx="11334364" cy="2743200"/>
        </p:xfrm>
        <a:graphic>
          <a:graphicData uri="http://schemas.openxmlformats.org/drawingml/2006/table">
            <a:tbl>
              <a:tblPr firstRow="1" firstCol="1" bandRow="1">
                <a:tableStyleId>{8A107856-5554-42FB-B03E-39F5DBC370BA}</a:tableStyleId>
              </a:tblPr>
              <a:tblGrid>
                <a:gridCol w="1269062"/>
                <a:gridCol w="10065302"/>
              </a:tblGrid>
              <a:tr h="560070">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b="0" i="1" u="sng" dirty="0">
                          <a:effectLst/>
                        </a:rPr>
                        <a:t>I think you said</a:t>
                      </a:r>
                      <a:r>
                        <a:rPr lang="en-US" sz="3000" b="0" i="1" dirty="0">
                          <a:effectLst/>
                        </a:rPr>
                        <a:t> that they are standing behind </a:t>
                      </a:r>
                      <a:r>
                        <a:rPr lang="en-US" sz="3000" b="0" i="1" dirty="0">
                          <a:effectLst/>
                          <a:highlight>
                            <a:srgbClr val="FFFF00"/>
                          </a:highlight>
                        </a:rPr>
                        <a:t>broken furniture</a:t>
                      </a:r>
                      <a:r>
                        <a:rPr lang="en-US" sz="3000" b="0" i="1" dirty="0">
                          <a:effectLst/>
                        </a:rPr>
                        <a:t> that is on the </a:t>
                      </a:r>
                      <a:r>
                        <a:rPr lang="en-US" sz="3000" b="0" i="1" dirty="0">
                          <a:effectLst/>
                          <a:highlight>
                            <a:srgbClr val="FFFF00"/>
                          </a:highlight>
                        </a:rPr>
                        <a:t>bare ground</a:t>
                      </a:r>
                      <a:r>
                        <a:rPr lang="en-US" sz="3000" b="0" i="1" dirty="0" smtClean="0">
                          <a:effectLst/>
                        </a:rPr>
                        <a:t>. </a:t>
                      </a:r>
                      <a:r>
                        <a:rPr lang="en-US" sz="3000" b="0" i="1" u="sng" dirty="0">
                          <a:effectLst/>
                        </a:rPr>
                        <a:t>Another detail is</a:t>
                      </a:r>
                      <a:r>
                        <a:rPr lang="en-US" sz="3000" b="0" i="1" dirty="0">
                          <a:effectLst/>
                        </a:rPr>
                        <a:t> that they are wearing </a:t>
                      </a:r>
                      <a:r>
                        <a:rPr lang="en-US" sz="3000" b="0" i="1" dirty="0">
                          <a:effectLst/>
                          <a:highlight>
                            <a:srgbClr val="FFFF00"/>
                          </a:highlight>
                        </a:rPr>
                        <a:t>worn and dirty clothing</a:t>
                      </a:r>
                      <a:r>
                        <a:rPr lang="en-US" sz="3000" b="0" i="1" dirty="0">
                          <a:effectLst/>
                        </a:rPr>
                        <a:t>. </a:t>
                      </a:r>
                      <a:r>
                        <a:rPr lang="en-US" sz="3000" b="0" i="1" u="sng" dirty="0" smtClean="0">
                          <a:effectLst/>
                        </a:rPr>
                        <a:t>What </a:t>
                      </a:r>
                      <a:r>
                        <a:rPr lang="en-US" sz="3000" b="0" i="1" u="sng" dirty="0">
                          <a:effectLst/>
                        </a:rPr>
                        <a:t>else can you add?</a:t>
                      </a:r>
                      <a:r>
                        <a:rPr lang="en-US" sz="3000" b="0" i="1" dirty="0">
                          <a:effectLst/>
                        </a:rPr>
                        <a:t> [PR]</a:t>
                      </a:r>
                      <a:endParaRPr lang="en-US" sz="3000" b="0" i="1" dirty="0">
                        <a:effectLst/>
                        <a:latin typeface="Avenir Next" charset="0"/>
                        <a:ea typeface="Calibri" charset="0"/>
                        <a:cs typeface="Arial" charset="0"/>
                      </a:endParaRPr>
                    </a:p>
                  </a:txBody>
                  <a:tcPr marL="68580" marR="68580" marT="0" marB="0"/>
                </a:tc>
              </a:tr>
              <a:tr h="586740">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i="1" u="sng" dirty="0">
                          <a:effectLst/>
                        </a:rPr>
                        <a:t>In other words,</a:t>
                      </a:r>
                      <a:r>
                        <a:rPr lang="en-US" sz="3000" i="1" dirty="0">
                          <a:effectLst/>
                        </a:rPr>
                        <a:t> you are saying that these </a:t>
                      </a:r>
                      <a:r>
                        <a:rPr lang="en-US" sz="3000" i="1" dirty="0">
                          <a:effectLst/>
                          <a:highlight>
                            <a:srgbClr val="FFFF00"/>
                          </a:highlight>
                        </a:rPr>
                        <a:t>three people</a:t>
                      </a:r>
                      <a:r>
                        <a:rPr lang="en-US" sz="3000" i="1" dirty="0">
                          <a:effectLst/>
                        </a:rPr>
                        <a:t> are wearing </a:t>
                      </a:r>
                      <a:r>
                        <a:rPr lang="en-US" sz="3000" i="1" dirty="0">
                          <a:effectLst/>
                          <a:highlight>
                            <a:srgbClr val="FFFF00"/>
                          </a:highlight>
                        </a:rPr>
                        <a:t>threadbare clothes</a:t>
                      </a:r>
                      <a:r>
                        <a:rPr lang="en-US" sz="3000" i="1" dirty="0">
                          <a:effectLst/>
                        </a:rPr>
                        <a:t>. </a:t>
                      </a:r>
                      <a:r>
                        <a:rPr lang="en-US" sz="3000" i="1" dirty="0" smtClean="0">
                          <a:effectLst/>
                        </a:rPr>
                        <a:t>I </a:t>
                      </a:r>
                      <a:r>
                        <a:rPr lang="en-US" sz="3000" i="1" dirty="0">
                          <a:effectLst/>
                        </a:rPr>
                        <a:t>also notice that it looks like they are in a shantytown. </a:t>
                      </a:r>
                      <a:r>
                        <a:rPr lang="en-US" sz="3000" i="1" u="sng" dirty="0" smtClean="0">
                          <a:effectLst/>
                        </a:rPr>
                        <a:t>What </a:t>
                      </a:r>
                      <a:r>
                        <a:rPr lang="en-US" sz="3000" i="1" u="sng" dirty="0">
                          <a:effectLst/>
                        </a:rPr>
                        <a:t>else can you add about the people?</a:t>
                      </a:r>
                      <a:r>
                        <a:rPr lang="en-US" sz="3000" i="1" dirty="0">
                          <a:effectLst/>
                        </a:rPr>
                        <a:t> </a:t>
                      </a:r>
                      <a:endParaRPr lang="en-US" sz="3000" i="1"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10379427" y="848630"/>
            <a:ext cx="1431914" cy="1295072"/>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3438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91889" y="152000"/>
            <a:ext cx="7349391" cy="1807522"/>
          </a:xfrm>
        </p:spPr>
        <p:txBody>
          <a:bodyPr anchor="ctr">
            <a:noAutofit/>
          </a:bodyPr>
          <a:lstStyle/>
          <a:p>
            <a:r>
              <a:rPr lang="en-US" sz="4000" dirty="0" smtClean="0"/>
              <a:t/>
            </a:r>
            <a:br>
              <a:rPr lang="en-US" sz="4000" dirty="0" smtClean="0"/>
            </a:br>
            <a:r>
              <a:rPr lang="en-US" sz="6000" b="1" dirty="0"/>
              <a:t>How do noun phrases </a:t>
            </a:r>
            <a:br>
              <a:rPr lang="en-US" sz="6000" b="1" dirty="0"/>
            </a:br>
            <a:r>
              <a:rPr lang="en-US" sz="6000" b="1" dirty="0"/>
              <a:t>add details?</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17860595"/>
              </p:ext>
            </p:extLst>
          </p:nvPr>
        </p:nvGraphicFramePr>
        <p:xfrm>
          <a:off x="476977" y="2573566"/>
          <a:ext cx="11334364" cy="3337114"/>
        </p:xfrm>
        <a:graphic>
          <a:graphicData uri="http://schemas.openxmlformats.org/drawingml/2006/table">
            <a:tbl>
              <a:tblPr firstRow="1" firstCol="1" bandRow="1">
                <a:tableStyleId>{8A107856-5554-42FB-B03E-39F5DBC370BA}</a:tableStyleId>
              </a:tblPr>
              <a:tblGrid>
                <a:gridCol w="965146"/>
                <a:gridCol w="10369218"/>
              </a:tblGrid>
              <a:tr h="1929719">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0" i="1" u="sng" dirty="0">
                          <a:effectLst/>
                        </a:rPr>
                        <a:t>In other words</a:t>
                      </a:r>
                      <a:r>
                        <a:rPr lang="en-US" sz="2600" b="0" i="1" dirty="0">
                          <a:effectLst/>
                        </a:rPr>
                        <a:t>, you are saying that this is a </a:t>
                      </a:r>
                      <a:r>
                        <a:rPr lang="en-US" sz="2600" b="0" i="1" dirty="0">
                          <a:effectLst/>
                          <a:highlight>
                            <a:srgbClr val="FFFF00"/>
                          </a:highlight>
                        </a:rPr>
                        <a:t>rustic encampment</a:t>
                      </a:r>
                      <a:r>
                        <a:rPr lang="en-US" sz="2600" b="0" i="1" dirty="0">
                          <a:effectLst/>
                        </a:rPr>
                        <a:t> where people live</a:t>
                      </a:r>
                      <a:r>
                        <a:rPr lang="en-US" sz="2600" b="0" i="1" dirty="0" smtClean="0">
                          <a:effectLst/>
                        </a:rPr>
                        <a:t>. </a:t>
                      </a:r>
                      <a:r>
                        <a:rPr lang="en-US" sz="2600" b="0" i="1" u="sng" dirty="0">
                          <a:effectLst/>
                        </a:rPr>
                        <a:t>I want to add</a:t>
                      </a:r>
                      <a:r>
                        <a:rPr lang="en-US" sz="2600" b="0" i="1" dirty="0">
                          <a:effectLst/>
                        </a:rPr>
                        <a:t> that the boy and the woman are looking away from the camera in the same direction</a:t>
                      </a:r>
                      <a:r>
                        <a:rPr lang="en-US" sz="2600" b="0" i="1" dirty="0" smtClean="0">
                          <a:effectLst/>
                        </a:rPr>
                        <a:t>. </a:t>
                      </a:r>
                      <a:r>
                        <a:rPr lang="en-US" sz="2600" b="0" i="1" dirty="0">
                          <a:effectLst/>
                        </a:rPr>
                        <a:t>The woman is rubbing her neck. The boy is holding his hands together</a:t>
                      </a:r>
                      <a:r>
                        <a:rPr lang="en-US" sz="2600" b="0" i="1" dirty="0" smtClean="0">
                          <a:effectLst/>
                        </a:rPr>
                        <a:t>. </a:t>
                      </a:r>
                      <a:r>
                        <a:rPr lang="en-US" sz="2600" b="0" i="1" dirty="0">
                          <a:effectLst/>
                        </a:rPr>
                        <a:t>The girl has her hands in her pockets and is looking down</a:t>
                      </a:r>
                      <a:r>
                        <a:rPr lang="en-US" sz="2600" b="0" i="1" dirty="0" smtClean="0">
                          <a:effectLst/>
                        </a:rPr>
                        <a:t>. </a:t>
                      </a:r>
                      <a:r>
                        <a:rPr lang="en-US" sz="2600" b="0" i="1" u="sng" dirty="0">
                          <a:effectLst/>
                        </a:rPr>
                        <a:t>What else do you notice? </a:t>
                      </a:r>
                      <a:endParaRPr lang="en-US" sz="2600" b="0" i="1" dirty="0">
                        <a:effectLst/>
                        <a:latin typeface="Avenir Next" charset="0"/>
                        <a:ea typeface="Calibri" charset="0"/>
                        <a:cs typeface="Arial" charset="0"/>
                      </a:endParaRPr>
                    </a:p>
                  </a:txBody>
                  <a:tcPr marL="68580" marR="68580" marT="0" marB="0"/>
                </a:tc>
              </a:tr>
              <a:tr h="1355914">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i="1" u="sng" dirty="0">
                          <a:effectLst/>
                        </a:rPr>
                        <a:t>What I heard you say</a:t>
                      </a:r>
                      <a:r>
                        <a:rPr lang="en-US" sz="2600" i="1" dirty="0">
                          <a:effectLst/>
                        </a:rPr>
                        <a:t> was the people are not looking at the photographer. They are looking away</a:t>
                      </a:r>
                      <a:r>
                        <a:rPr lang="en-US" sz="2600" i="1" dirty="0" smtClean="0">
                          <a:effectLst/>
                        </a:rPr>
                        <a:t>. </a:t>
                      </a:r>
                      <a:r>
                        <a:rPr lang="en-US" sz="2600" i="1" u="sng" dirty="0">
                          <a:effectLst/>
                        </a:rPr>
                        <a:t>I would like to add</a:t>
                      </a:r>
                      <a:r>
                        <a:rPr lang="en-US" sz="2600" i="1" dirty="0">
                          <a:effectLst/>
                        </a:rPr>
                        <a:t> that there is debris in </a:t>
                      </a:r>
                      <a:r>
                        <a:rPr lang="en-US" sz="2600" i="1" dirty="0">
                          <a:effectLst/>
                          <a:highlight>
                            <a:srgbClr val="FFFF00"/>
                          </a:highlight>
                        </a:rPr>
                        <a:t>several areas</a:t>
                      </a:r>
                      <a:r>
                        <a:rPr lang="en-US" sz="2600" i="1" dirty="0">
                          <a:effectLst/>
                        </a:rPr>
                        <a:t> on the ground</a:t>
                      </a:r>
                      <a:r>
                        <a:rPr lang="en-US" sz="2600" i="1" dirty="0" smtClean="0">
                          <a:effectLst/>
                        </a:rPr>
                        <a:t>.</a:t>
                      </a:r>
                      <a:endParaRPr lang="en-US" sz="2600" i="1"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10399984" y="518455"/>
            <a:ext cx="1411357" cy="1284933"/>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60760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at Depression visual"/>
          <p:cNvPicPr/>
          <p:nvPr/>
        </p:nvPicPr>
        <p:blipFill>
          <a:blip r:embed="rId5">
            <a:extLst>
              <a:ext uri="{28A0092B-C50C-407E-A947-70E740481C1C}">
                <a14:useLocalDpi xmlns:a14="http://schemas.microsoft.com/office/drawing/2010/main" val="0"/>
              </a:ext>
            </a:extLst>
          </a:blip>
          <a:srcRect/>
          <a:stretch>
            <a:fillRect/>
          </a:stretch>
        </p:blipFill>
        <p:spPr bwMode="auto">
          <a:xfrm>
            <a:off x="5074881" y="-63386"/>
            <a:ext cx="7117119" cy="6320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92217" y="144517"/>
            <a:ext cx="3890133" cy="3170099"/>
          </a:xfrm>
          <a:prstGeom prst="rect">
            <a:avLst/>
          </a:prstGeom>
          <a:noFill/>
        </p:spPr>
        <p:txBody>
          <a:bodyPr wrap="square" rtlCol="0">
            <a:spAutoFit/>
          </a:bodyPr>
          <a:lstStyle/>
          <a:p>
            <a:pPr algn="ctr"/>
            <a:r>
              <a:rPr lang="en-US" sz="3200" b="1" dirty="0"/>
              <a:t>Listen to the Non-Model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smtClean="0"/>
          </a:p>
          <a:p>
            <a:endParaRPr lang="en-US" sz="16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9775" y="1812845"/>
            <a:ext cx="1590260" cy="1484941"/>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pic>
        <p:nvPicPr>
          <p:cNvPr id="7" name="Gr4L5Non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6978" y="5382260"/>
            <a:ext cx="812800" cy="812800"/>
          </a:xfrm>
          <a:prstGeom prst="rect">
            <a:avLst/>
          </a:prstGeom>
        </p:spPr>
      </p:pic>
      <p:sp>
        <p:nvSpPr>
          <p:cNvPr id="8" name="Rectangle 7"/>
          <p:cNvSpPr/>
          <p:nvPr/>
        </p:nvSpPr>
        <p:spPr>
          <a:xfrm>
            <a:off x="471505" y="3487415"/>
            <a:ext cx="4010845" cy="2534647"/>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12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spTree>
    <p:extLst>
      <p:ext uri="{BB962C8B-B14F-4D97-AF65-F5344CB8AC3E}">
        <p14:creationId xmlns:p14="http://schemas.microsoft.com/office/powerpoint/2010/main" val="186619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333461" y="218661"/>
          <a:ext cx="7672038" cy="5935638"/>
        </p:xfrm>
        <a:graphic>
          <a:graphicData uri="http://schemas.openxmlformats.org/drawingml/2006/table">
            <a:tbl>
              <a:tblPr firstRow="1" firstCol="1" bandRow="1">
                <a:tableStyleId>{D7AC3CCA-C797-4891-BE02-D94E43425B78}</a:tableStyleId>
              </a:tblPr>
              <a:tblGrid>
                <a:gridCol w="959945"/>
                <a:gridCol w="6712093"/>
              </a:tblGrid>
              <a:tr h="646857">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 </a:t>
                      </a:r>
                      <a:r>
                        <a:rPr lang="en-US" sz="2200" b="0" dirty="0">
                          <a:effectLst/>
                        </a:rPr>
                        <a:t>There is a dark-haired woman standing barefoot. </a:t>
                      </a:r>
                      <a:endParaRPr lang="en-US" sz="2200" b="0" dirty="0">
                        <a:effectLst/>
                        <a:latin typeface="Avenir Next" charset="0"/>
                        <a:ea typeface="Calibri" charset="0"/>
                        <a:cs typeface="Arial" charset="0"/>
                      </a:endParaRPr>
                    </a:p>
                  </a:txBody>
                  <a:tcPr marL="68580" marR="68580" marT="0" marB="0"/>
                </a:tc>
              </a:tr>
              <a:tr h="646857">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notice a girl and a boy. What do you notice?</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think it is a camp because there is a shack. What do you think? </a:t>
                      </a:r>
                      <a:endParaRPr lang="en-US" sz="2200" dirty="0">
                        <a:effectLst/>
                        <a:latin typeface="Avenir Next" charset="0"/>
                        <a:ea typeface="Calibri" charset="0"/>
                        <a:cs typeface="Arial" charset="0"/>
                      </a:endParaRPr>
                    </a:p>
                  </a:txBody>
                  <a:tcPr marL="68580" marR="68580" marT="0" marB="0"/>
                </a:tc>
              </a:tr>
              <a:tr h="832659">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agree with you. I notice clothes hanging on a line behind the people. What do you think about these people?</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think so, too. They are standing behind broken furniture. What else can you add?</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The people are wearing threadbare clothes and are in a shantytown. </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agree. I want to add that the boy and the woman are looking away from the camera in the same direction. </a:t>
                      </a:r>
                      <a:endParaRPr lang="en-US" sz="2200" dirty="0">
                        <a:effectLst/>
                        <a:latin typeface="Avenir Next" charset="0"/>
                        <a:ea typeface="Calibri" charset="0"/>
                        <a:cs typeface="Arial" charset="0"/>
                      </a:endParaRPr>
                    </a:p>
                  </a:txBody>
                  <a:tcPr marL="68580" marR="68580" marT="0" marB="0"/>
                </a:tc>
              </a:tr>
              <a:tr h="646857">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No turn taken.</a:t>
                      </a:r>
                      <a:endParaRPr lang="en-US" sz="2200" dirty="0">
                        <a:effectLst/>
                        <a:latin typeface="Avenir Next" charset="0"/>
                        <a:ea typeface="Calibri" charset="0"/>
                        <a:cs typeface="Arial" charset="0"/>
                      </a:endParaRPr>
                    </a:p>
                  </a:txBody>
                  <a:tcPr marL="68580" marR="68580" marT="0" marB="0"/>
                </a:tc>
              </a:tr>
            </a:tbl>
          </a:graphicData>
        </a:graphic>
      </p:graphicFrame>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6" y="2742390"/>
            <a:ext cx="3723557" cy="3142843"/>
          </a:xfrm>
        </p:spPr>
        <p:txBody>
          <a:bodyPr>
            <a:noAutofit/>
          </a:bodyPr>
          <a:lstStyle/>
          <a:p>
            <a:pPr algn="ctr"/>
            <a:r>
              <a:rPr lang="en-US" sz="3200" b="1" dirty="0" smtClean="0"/>
              <a:t>What makes this a Non-Model Conversation? </a:t>
            </a:r>
            <a:br>
              <a:rPr lang="en-US" sz="3200" b="1" dirty="0" smtClean="0"/>
            </a:br>
            <a:r>
              <a:rPr lang="en-US" sz="2000" b="1" dirty="0" smtClean="0"/>
              <a:t/>
            </a:r>
            <a:br>
              <a:rPr lang="en-US" sz="2000" b="1" dirty="0" smtClean="0"/>
            </a:br>
            <a:r>
              <a:rPr lang="en-US" sz="3200" b="1" dirty="0" smtClean="0"/>
              <a:t>How would you improve this Non-Model?</a:t>
            </a:r>
            <a:endParaRPr lang="en-US" sz="3200" b="1" dirty="0"/>
          </a:p>
        </p:txBody>
      </p:sp>
      <p:grpSp>
        <p:nvGrpSpPr>
          <p:cNvPr id="8" name="Group 7"/>
          <p:cNvGrpSpPr/>
          <p:nvPr/>
        </p:nvGrpSpPr>
        <p:grpSpPr>
          <a:xfrm>
            <a:off x="1117833" y="722425"/>
            <a:ext cx="2046200" cy="1887648"/>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51298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30245985"/>
              </p:ext>
            </p:extLst>
          </p:nvPr>
        </p:nvGraphicFramePr>
        <p:xfrm>
          <a:off x="4333461" y="218661"/>
          <a:ext cx="7672038" cy="5935638"/>
        </p:xfrm>
        <a:graphic>
          <a:graphicData uri="http://schemas.openxmlformats.org/drawingml/2006/table">
            <a:tbl>
              <a:tblPr firstRow="1" firstCol="1" bandRow="1">
                <a:tableStyleId>{D7AC3CCA-C797-4891-BE02-D94E43425B78}</a:tableStyleId>
              </a:tblPr>
              <a:tblGrid>
                <a:gridCol w="959945"/>
                <a:gridCol w="6712093"/>
              </a:tblGrid>
              <a:tr h="646857">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 </a:t>
                      </a:r>
                      <a:r>
                        <a:rPr lang="en-US" sz="2200" b="0" dirty="0">
                          <a:effectLst/>
                        </a:rPr>
                        <a:t>There is a dark-haired woman standing barefoot. </a:t>
                      </a:r>
                      <a:endParaRPr lang="en-US" sz="2200" b="0" dirty="0">
                        <a:effectLst/>
                        <a:latin typeface="Avenir Next" charset="0"/>
                        <a:ea typeface="Calibri" charset="0"/>
                        <a:cs typeface="Arial" charset="0"/>
                      </a:endParaRPr>
                    </a:p>
                  </a:txBody>
                  <a:tcPr marL="68580" marR="68580" marT="0" marB="0"/>
                </a:tc>
              </a:tr>
              <a:tr h="646857">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notice a girl and a boy. What do you notice?</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think it is a camp because there is a shack. What do you think? </a:t>
                      </a:r>
                      <a:endParaRPr lang="en-US" sz="2200" dirty="0">
                        <a:effectLst/>
                        <a:latin typeface="Avenir Next" charset="0"/>
                        <a:ea typeface="Calibri" charset="0"/>
                        <a:cs typeface="Arial" charset="0"/>
                      </a:endParaRPr>
                    </a:p>
                  </a:txBody>
                  <a:tcPr marL="68580" marR="68580" marT="0" marB="0"/>
                </a:tc>
              </a:tr>
              <a:tr h="832659">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agree with you. I notice clothes hanging on a line behind the people. What do you think about these people?</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think so, too. They are standing behind broken furniture. What else can you add?</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The people are wearing threadbare clothes and are in a shantytown. </a:t>
                      </a:r>
                      <a:endParaRPr lang="en-US" sz="2200" dirty="0">
                        <a:effectLst/>
                        <a:latin typeface="Avenir Next" charset="0"/>
                        <a:ea typeface="Calibri" charset="0"/>
                        <a:cs typeface="Arial" charset="0"/>
                      </a:endParaRPr>
                    </a:p>
                  </a:txBody>
                  <a:tcPr marL="68580" marR="68580" marT="0" marB="0"/>
                </a:tc>
              </a:tr>
              <a:tr h="790602">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I agree. I want to add that the boy and the woman are looking away from the camera in the same direction. </a:t>
                      </a:r>
                      <a:endParaRPr lang="en-US" sz="2200" dirty="0">
                        <a:effectLst/>
                        <a:latin typeface="Avenir Next" charset="0"/>
                        <a:ea typeface="Calibri" charset="0"/>
                        <a:cs typeface="Arial" charset="0"/>
                      </a:endParaRPr>
                    </a:p>
                  </a:txBody>
                  <a:tcPr marL="68580" marR="68580" marT="0" marB="0"/>
                </a:tc>
              </a:tr>
              <a:tr h="646857">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200" dirty="0">
                          <a:effectLst/>
                        </a:rPr>
                        <a:t>No turn taken.</a:t>
                      </a:r>
                      <a:endParaRPr lang="en-US" sz="2200" dirty="0">
                        <a:effectLst/>
                        <a:latin typeface="Avenir Next" charset="0"/>
                        <a:ea typeface="Calibri" charset="0"/>
                        <a:cs typeface="Arial" charset="0"/>
                      </a:endParaRPr>
                    </a:p>
                  </a:txBody>
                  <a:tcPr marL="68580" marR="68580" marT="0" marB="0"/>
                </a:tc>
              </a:tr>
            </a:tbl>
          </a:graphicData>
        </a:graphic>
      </p:graphicFrame>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5" y="2914954"/>
            <a:ext cx="3723557" cy="3142843"/>
          </a:xfrm>
        </p:spPr>
        <p:txBody>
          <a:bodyPr>
            <a:noAutofit/>
          </a:bodyPr>
          <a:lstStyle/>
          <a:p>
            <a:pPr algn="ctr"/>
            <a:r>
              <a:rPr lang="en-US" sz="3200" b="1" dirty="0"/>
              <a:t>How can you expand noun phrases to add details</a:t>
            </a:r>
            <a:r>
              <a:rPr lang="en-US" sz="3200" b="1" dirty="0" smtClean="0"/>
              <a:t>?</a:t>
            </a:r>
            <a:br>
              <a:rPr lang="en-US" sz="3200" b="1" dirty="0" smtClean="0"/>
            </a:br>
            <a:r>
              <a:rPr lang="en-US" sz="2000" b="1" dirty="0"/>
              <a:t/>
            </a:r>
            <a:br>
              <a:rPr lang="en-US" sz="2000" b="1" dirty="0"/>
            </a:br>
            <a:r>
              <a:rPr lang="en-US" sz="3200" b="1" dirty="0"/>
              <a:t>What adjectives or other details  would you add to CLARIFY ideas?</a:t>
            </a:r>
          </a:p>
        </p:txBody>
      </p:sp>
      <p:grpSp>
        <p:nvGrpSpPr>
          <p:cNvPr id="8" name="Group 7"/>
          <p:cNvGrpSpPr/>
          <p:nvPr/>
        </p:nvGrpSpPr>
        <p:grpSpPr>
          <a:xfrm>
            <a:off x="2506717" y="1213944"/>
            <a:ext cx="1520164" cy="1316415"/>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pSp>
        <p:nvGrpSpPr>
          <p:cNvPr id="11" name="Group 10"/>
          <p:cNvGrpSpPr/>
          <p:nvPr/>
        </p:nvGrpSpPr>
        <p:grpSpPr>
          <a:xfrm>
            <a:off x="290576" y="165326"/>
            <a:ext cx="1776771" cy="1030428"/>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13" name="Text Box 5"/>
            <p:cNvSpPr txBox="1"/>
            <p:nvPr/>
          </p:nvSpPr>
          <p:spPr>
            <a:xfrm>
              <a:off x="109182" y="34028"/>
              <a:ext cx="1485265" cy="1145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9204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566212" y="223132"/>
            <a:ext cx="4504093" cy="60008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8018" y="1165986"/>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1312204" y="223132"/>
            <a:ext cx="6254008" cy="954107"/>
          </a:xfrm>
          <a:prstGeom prst="rect">
            <a:avLst/>
          </a:prstGeom>
          <a:noFill/>
        </p:spPr>
        <p:txBody>
          <a:bodyPr wrap="square" rtlCol="0">
            <a:spAutoFit/>
          </a:bodyPr>
          <a:lstStyle/>
          <a:p>
            <a:r>
              <a:rPr lang="en-US" sz="2800" b="1" dirty="0" smtClean="0"/>
              <a:t>CONSTRUCTIVE CONVERSATION GAME WITH VISUAL TEXT – CREATE &amp; CLARIFY</a:t>
            </a:r>
            <a:endParaRPr lang="en-US" sz="2800" dirty="0"/>
          </a:p>
        </p:txBody>
      </p:sp>
      <p:pic>
        <p:nvPicPr>
          <p:cNvPr id="4" name="Picture 3"/>
          <p:cNvPicPr/>
          <p:nvPr/>
        </p:nvPicPr>
        <p:blipFill rotWithShape="1">
          <a:blip r:embed="rId4">
            <a:extLst>
              <a:ext uri="{28A0092B-C50C-407E-A947-70E740481C1C}">
                <a14:useLocalDpi xmlns:a14="http://schemas.microsoft.com/office/drawing/2010/main" val="0"/>
              </a:ext>
            </a:extLst>
          </a:blip>
          <a:srcRect r="48246"/>
          <a:stretch/>
        </p:blipFill>
        <p:spPr>
          <a:xfrm rot="5400000">
            <a:off x="4495301" y="1737841"/>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0" name="Picture 9" descr="icon_QUADS.png"/>
          <p:cNvPicPr/>
          <p:nvPr/>
        </p:nvPicPr>
        <p:blipFill>
          <a:blip r:embed="rId6">
            <a:extLst>
              <a:ext uri="{28A0092B-C50C-407E-A947-70E740481C1C}">
                <a14:useLocalDpi xmlns:a14="http://schemas.microsoft.com/office/drawing/2010/main" val="0"/>
              </a:ext>
            </a:extLst>
          </a:blip>
          <a:srcRect/>
          <a:stretch>
            <a:fillRect/>
          </a:stretch>
        </p:blipFill>
        <p:spPr bwMode="auto">
          <a:xfrm>
            <a:off x="247651" y="223133"/>
            <a:ext cx="984921" cy="95410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02718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4310" y="2821449"/>
            <a:ext cx="4039185" cy="3077766"/>
          </a:xfrm>
          <a:prstGeom prst="rect">
            <a:avLst/>
          </a:prstGeom>
          <a:noFill/>
        </p:spPr>
        <p:txBody>
          <a:bodyPr wrap="square" rtlCol="0">
            <a:spAutoFit/>
          </a:bodyPr>
          <a:lstStyle/>
          <a:p>
            <a:r>
              <a:rPr lang="en-US" sz="3200" b="1" dirty="0" smtClean="0"/>
              <a:t>PROMPT: </a:t>
            </a:r>
          </a:p>
          <a:p>
            <a:endParaRPr lang="en-US" sz="1000" dirty="0"/>
          </a:p>
          <a:p>
            <a:r>
              <a:rPr lang="en-US" sz="3600" dirty="0" smtClean="0"/>
              <a:t>What do you notice in the visual text? </a:t>
            </a:r>
          </a:p>
          <a:p>
            <a:endParaRPr lang="en-US" sz="800" dirty="0"/>
          </a:p>
          <a:p>
            <a:r>
              <a:rPr lang="en-US" sz="3600" dirty="0" smtClean="0"/>
              <a:t>Cite details to CLARIFY your ideas.</a:t>
            </a:r>
            <a:endParaRPr lang="en-US" sz="3600" dirty="0"/>
          </a:p>
        </p:txBody>
      </p:sp>
      <p:sp>
        <p:nvSpPr>
          <p:cNvPr id="4" name="TextBox 3"/>
          <p:cNvSpPr txBox="1"/>
          <p:nvPr/>
        </p:nvSpPr>
        <p:spPr>
          <a:xfrm>
            <a:off x="233080" y="596293"/>
            <a:ext cx="4661647" cy="1754326"/>
          </a:xfrm>
          <a:prstGeom prst="rect">
            <a:avLst/>
          </a:prstGeom>
          <a:noFill/>
        </p:spPr>
        <p:txBody>
          <a:bodyPr wrap="square" rtlCol="0">
            <a:spAutoFit/>
          </a:bodyPr>
          <a:lstStyle/>
          <a:p>
            <a:pPr algn="ctr"/>
            <a:r>
              <a:rPr lang="en-US" sz="3600" b="1" dirty="0" smtClean="0">
                <a:latin typeface="+mj-lt"/>
              </a:rPr>
              <a:t>CONSTRUCTIVE CONVERSATION GAME WITH VISUAL TEXT</a:t>
            </a:r>
            <a:endParaRPr lang="en-US" sz="3600" dirty="0">
              <a:latin typeface="+mj-lt"/>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289176" y="-591671"/>
            <a:ext cx="6902824" cy="7449671"/>
          </a:xfrm>
          <a:prstGeom prst="rect">
            <a:avLst/>
          </a:prstGeom>
        </p:spPr>
      </p:pic>
      <p:sp>
        <p:nvSpPr>
          <p:cNvPr id="3" name="Rectangle 2"/>
          <p:cNvSpPr/>
          <p:nvPr/>
        </p:nvSpPr>
        <p:spPr>
          <a:xfrm>
            <a:off x="65463" y="6370046"/>
            <a:ext cx="2680414" cy="461665"/>
          </a:xfrm>
          <a:prstGeom prst="rect">
            <a:avLst/>
          </a:prstGeom>
        </p:spPr>
        <p:txBody>
          <a:bodyPr wrap="none">
            <a:spAutoFit/>
          </a:bodyPr>
          <a:lstStyle/>
          <a:p>
            <a:r>
              <a:rPr lang="en-US" sz="2400" b="1" dirty="0">
                <a:solidFill>
                  <a:schemeClr val="bg1"/>
                </a:solidFill>
              </a:rPr>
              <a:t>STUDENT PRACTICE</a:t>
            </a:r>
          </a:p>
        </p:txBody>
      </p:sp>
    </p:spTree>
    <p:extLst>
      <p:ext uri="{BB962C8B-B14F-4D97-AF65-F5344CB8AC3E}">
        <p14:creationId xmlns:p14="http://schemas.microsoft.com/office/powerpoint/2010/main" val="886791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6178" y="1813445"/>
            <a:ext cx="6313492" cy="1384995"/>
          </a:xfrm>
          <a:prstGeom prst="rect">
            <a:avLst/>
          </a:prstGeom>
          <a:noFill/>
        </p:spPr>
        <p:txBody>
          <a:bodyPr wrap="square" rtlCol="0">
            <a:spAutoFit/>
          </a:bodyPr>
          <a:lstStyle/>
          <a:p>
            <a:r>
              <a:rPr lang="en-US" sz="2800" b="1" smtClean="0">
                <a:solidFill>
                  <a:schemeClr val="accent2"/>
                </a:solidFill>
              </a:rPr>
              <a:t>Listen actively </a:t>
            </a:r>
            <a:r>
              <a:rPr lang="en-US" sz="2800" b="1" dirty="0" smtClean="0">
                <a:solidFill>
                  <a:schemeClr val="accent2"/>
                </a:solidFill>
              </a:rPr>
              <a:t>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the visual text?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853965"/>
            <a:ext cx="54502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9084" y="3238790"/>
            <a:ext cx="2212384" cy="2825995"/>
          </a:xfrm>
          <a:prstGeom prst="rect">
            <a:avLst/>
          </a:prstGeom>
        </p:spPr>
      </p:pic>
      <p:pic>
        <p:nvPicPr>
          <p:cNvPr id="18" name="Picture 17"/>
          <p:cNvPicPr/>
          <p:nvPr/>
        </p:nvPicPr>
        <p:blipFill>
          <a:blip r:embed="rId6">
            <a:extLst>
              <a:ext uri="{28A0092B-C50C-407E-A947-70E740481C1C}">
                <a14:useLocalDpi xmlns:a14="http://schemas.microsoft.com/office/drawing/2010/main" val="0"/>
              </a:ext>
            </a:extLst>
          </a:blip>
          <a:stretch>
            <a:fillRect/>
          </a:stretch>
        </p:blipFill>
        <p:spPr>
          <a:xfrm>
            <a:off x="9481468" y="3238790"/>
            <a:ext cx="2402541" cy="2789379"/>
          </a:xfrm>
          <a:prstGeom prst="rect">
            <a:avLst/>
          </a:prstGeom>
        </p:spPr>
      </p:pic>
      <p:pic>
        <p:nvPicPr>
          <p:cNvPr id="17" name="Picture 16"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436057" y="1882080"/>
            <a:ext cx="1010121" cy="1165459"/>
          </a:xfrm>
          <a:prstGeom prst="rect">
            <a:avLst/>
          </a:prstGeom>
          <a:noFill/>
          <a:ln>
            <a:noFill/>
          </a:ln>
        </p:spPr>
      </p:pic>
    </p:spTree>
    <p:extLst>
      <p:ext uri="{BB962C8B-B14F-4D97-AF65-F5344CB8AC3E}">
        <p14:creationId xmlns:p14="http://schemas.microsoft.com/office/powerpoint/2010/main" val="371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4"/>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the skills of CREATE and CLARIFY using a visual text</a:t>
            </a:r>
          </a:p>
          <a:p>
            <a:pPr lvl="2">
              <a:buFont typeface="ZapfDingbatsITC" charset="0"/>
              <a:buChar char="✔︎"/>
            </a:pPr>
            <a:r>
              <a:rPr lang="en-US" sz="2400" dirty="0" smtClean="0">
                <a:latin typeface="Calibri" charset="0"/>
                <a:ea typeface="Calibri" charset="0"/>
                <a:cs typeface="Calibri" charset="0"/>
              </a:rPr>
              <a:t>had a conversation with a partner and in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lesson objectives? </a:t>
            </a:r>
            <a:endParaRPr lang="en-US" sz="2400" dirty="0"/>
          </a:p>
          <a:p>
            <a:pPr lvl="2"/>
            <a:r>
              <a:rPr lang="en-US" sz="2400" i="1" dirty="0" smtClean="0"/>
              <a:t>How did the Conversation Pattern help us to CLARIFY 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82667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7231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dissolve">
                                      <p:cBhvr>
                                        <p:cTn id="47" dur="500"/>
                                        <p:tgtEl>
                                          <p:spTgt spid="10">
                                            <p:txEl>
                                              <p:pRg st="1" end="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dissolve">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883" y="1966601"/>
            <a:ext cx="5070581" cy="4132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en-US" sz="2400" b="1" dirty="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8" name="Rectangle 7"/>
          <p:cNvSpPr/>
          <p:nvPr/>
        </p:nvSpPr>
        <p:spPr>
          <a:xfrm>
            <a:off x="562075" y="2050642"/>
            <a:ext cx="5544811"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a:latin typeface="Calibri" charset="0"/>
                <a:ea typeface="Calibri" charset="0"/>
                <a:cs typeface="Calibri" charset="0"/>
              </a:rPr>
              <a:t>Constructive Conversation </a:t>
            </a:r>
            <a:r>
              <a:rPr lang="en-US" sz="2800" b="1" u="sng" dirty="0" smtClean="0">
                <a:latin typeface="Calibri" charset="0"/>
                <a:ea typeface="Calibri" charset="0"/>
                <a:cs typeface="Calibri" charset="0"/>
              </a:rPr>
              <a:t>SKILLS</a:t>
            </a:r>
            <a:r>
              <a:rPr lang="en-US" sz="2800" dirty="0" smtClean="0">
                <a:latin typeface="Calibri" charset="0"/>
                <a:ea typeface="Calibri" charset="0"/>
                <a:cs typeface="Calibri" charset="0"/>
              </a:rPr>
              <a:t>? </a:t>
            </a: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701594" y="162369"/>
            <a:ext cx="10222651"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Constructive Conversation Skills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41507"/>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8441871" y="3437037"/>
            <a:ext cx="2360039" cy="107721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chemeClr val="tx1"/>
                </a:solidFill>
              </a:rPr>
              <a:t>TURN YOUR PAPER OVER</a:t>
            </a:r>
            <a:endParaRPr lang="en-US" sz="3200" b="1" dirty="0">
              <a:solidFill>
                <a:schemeClr val="tx1"/>
              </a:solidFill>
            </a:endParaRPr>
          </a:p>
        </p:txBody>
      </p:sp>
      <p:sp>
        <p:nvSpPr>
          <p:cNvPr id="10" name="TextBox 9"/>
          <p:cNvSpPr txBox="1"/>
          <p:nvPr/>
        </p:nvSpPr>
        <p:spPr>
          <a:xfrm>
            <a:off x="9802583" y="192525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Tree>
    <p:extLst>
      <p:ext uri="{BB962C8B-B14F-4D97-AF65-F5344CB8AC3E}">
        <p14:creationId xmlns:p14="http://schemas.microsoft.com/office/powerpoint/2010/main" val="12286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ssolv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dissolve">
                                      <p:cBhvr>
                                        <p:cTn id="22" dur="500"/>
                                        <p:tgtEl>
                                          <p:spTgt spid="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dissolve">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6</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a:solidFill>
                  <a:schemeClr val="accent1"/>
                </a:solidFill>
              </a:rPr>
              <a:t>CREATE &amp; CLARIFY WITH </a:t>
            </a:r>
            <a:r>
              <a:rPr lang="en-US" sz="8000" b="1" dirty="0" smtClean="0">
                <a:solidFill>
                  <a:schemeClr val="accent1"/>
                </a:solidFill>
              </a:rPr>
              <a:t>infographic</a:t>
            </a:r>
            <a:endParaRPr lang="en-US" sz="8000" b="1" dirty="0">
              <a:solidFill>
                <a:schemeClr val="accent1"/>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9780560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a Model and Non-Model for CREATE and </a:t>
            </a:r>
            <a:r>
              <a:rPr lang="en-US" sz="3600" dirty="0" smtClean="0">
                <a:latin typeface="Calibri" charset="0"/>
                <a:ea typeface="Calibri" charset="0"/>
                <a:cs typeface="Calibri" charset="0"/>
              </a:rPr>
              <a:t>CLARIFY</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CREATE and CLARIFY with an </a:t>
            </a:r>
            <a:r>
              <a:rPr lang="en-US" sz="3600" dirty="0" smtClean="0">
                <a:latin typeface="Calibri" charset="0"/>
                <a:ea typeface="Calibri" charset="0"/>
                <a:cs typeface="Calibri" charset="0"/>
              </a:rPr>
              <a:t>Infographic</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209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blinds(horizontal)">
                                      <p:cBhvr>
                                        <p:cTn id="2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371671"/>
            <a:ext cx="6781466" cy="5078313"/>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each other’s ideas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smtClean="0"/>
          </a:p>
          <a:p>
            <a:pPr marL="285750" indent="-285750">
              <a:buFont typeface="Arial" charset="0"/>
              <a:buChar char="•"/>
              <a:defRPr/>
            </a:pPr>
            <a:r>
              <a:rPr lang="en-US" sz="2400" dirty="0" smtClean="0"/>
              <a:t>We will use what we know about CLARIFY and CREATE ideas with an infographic. </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2532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dissolv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399"/>
            <a:ext cx="3957635" cy="5220393"/>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077218"/>
          </a:xfrm>
          <a:prstGeom prst="rect">
            <a:avLst/>
          </a:prstGeom>
        </p:spPr>
        <p:txBody>
          <a:bodyPr wrap="square">
            <a:spAutoFit/>
          </a:bodyPr>
          <a:lstStyle/>
          <a:p>
            <a:r>
              <a:rPr lang="en-US" sz="2800" i="1" dirty="0"/>
              <a:t>I heard many of you say that you would </a:t>
            </a:r>
            <a:r>
              <a:rPr lang="en-US" sz="2800" i="1" dirty="0" smtClean="0"/>
              <a:t>“Use your think time,” to think about what we notice. </a:t>
            </a:r>
          </a:p>
          <a:p>
            <a:pPr marL="342900" indent="-342900">
              <a:buFont typeface="Arial" charset="0"/>
              <a:buChar char="•"/>
            </a:pPr>
            <a:endParaRPr lang="en-US" sz="800" i="1" dirty="0" smtClean="0"/>
          </a:p>
        </p:txBody>
      </p:sp>
      <p:sp>
        <p:nvSpPr>
          <p:cNvPr id="14" name="Oval 13"/>
          <p:cNvSpPr/>
          <p:nvPr/>
        </p:nvSpPr>
        <p:spPr>
          <a:xfrm>
            <a:off x="8259188" y="1500040"/>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3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125638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11936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117827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spTree>
    <p:extLst>
      <p:ext uri="{BB962C8B-B14F-4D97-AF65-F5344CB8AC3E}">
        <p14:creationId xmlns:p14="http://schemas.microsoft.com/office/powerpoint/2010/main" val="18597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1234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7339469" y="215373"/>
            <a:ext cx="4614571" cy="59398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THE CONSTRUCTIVE CONVERSATION LISTENING TASK POSTER</a:t>
            </a:r>
            <a:endParaRPr lang="en-US" sz="2400" b="1" dirty="0">
              <a:solidFill>
                <a:schemeClr val="bg1"/>
              </a:solidFill>
            </a:endParaRPr>
          </a:p>
        </p:txBody>
      </p:sp>
    </p:spTree>
    <p:extLst>
      <p:ext uri="{BB962C8B-B14F-4D97-AF65-F5344CB8AC3E}">
        <p14:creationId xmlns:p14="http://schemas.microsoft.com/office/powerpoint/2010/main" val="1286924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24065" y="1329911"/>
            <a:ext cx="600180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a:latin typeface="Calibri" charset="0"/>
                <a:ea typeface="Calibri" charset="0"/>
                <a:cs typeface="Calibri" charset="0"/>
              </a:rPr>
              <a:t>Constructive Conversation </a:t>
            </a:r>
            <a:r>
              <a:rPr lang="en-US" sz="3000" b="1" u="sng" dirty="0" smtClean="0">
                <a:latin typeface="Calibri" charset="0"/>
                <a:ea typeface="Calibri" charset="0"/>
                <a:cs typeface="Calibri" charset="0"/>
              </a:rPr>
              <a:t>SKILLS</a:t>
            </a:r>
            <a:r>
              <a:rPr lang="en-US" sz="3000" dirty="0" smtClean="0">
                <a:latin typeface="Calibri" charset="0"/>
                <a:ea typeface="Calibri" charset="0"/>
                <a:cs typeface="Calibri" charset="0"/>
              </a:rPr>
              <a:t>? </a:t>
            </a:r>
            <a:endParaRPr lang="en-US" sz="3000" dirty="0">
              <a:latin typeface="Calibri" charset="0"/>
              <a:ea typeface="Calibri" charset="0"/>
              <a:cs typeface="Calibri" charset="0"/>
            </a:endParaRP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a:t>
            </a:r>
            <a:r>
              <a:rPr lang="en-US" sz="3000" b="1" dirty="0">
                <a:latin typeface="Calibri" charset="0"/>
                <a:ea typeface="Calibri" charset="0"/>
                <a:cs typeface="Calibri" charset="0"/>
              </a:rPr>
              <a:t>look like</a:t>
            </a:r>
            <a:r>
              <a:rPr lang="en-US" sz="3000" dirty="0">
                <a:latin typeface="Calibri" charset="0"/>
                <a:ea typeface="Calibri" charset="0"/>
                <a:cs typeface="Calibri" charset="0"/>
              </a:rPr>
              <a:t> and </a:t>
            </a:r>
            <a:r>
              <a:rPr lang="en-US" sz="3000" b="1" dirty="0">
                <a:latin typeface="Calibri" charset="0"/>
                <a:ea typeface="Calibri" charset="0"/>
                <a:cs typeface="Calibri" charset="0"/>
              </a:rPr>
              <a:t>sound like </a:t>
            </a:r>
            <a:r>
              <a:rPr lang="en-US" sz="3000" dirty="0">
                <a:latin typeface="Calibri" charset="0"/>
                <a:ea typeface="Calibri" charset="0"/>
                <a:cs typeface="Calibri" charset="0"/>
              </a:rPr>
              <a:t>when you use them?</a:t>
            </a:r>
            <a:endParaRPr lang="en-US" sz="3000" dirty="0"/>
          </a:p>
        </p:txBody>
      </p:sp>
      <p:sp>
        <p:nvSpPr>
          <p:cNvPr id="9" name="Content Placeholder 2"/>
          <p:cNvSpPr txBox="1">
            <a:spLocks/>
          </p:cNvSpPr>
          <p:nvPr/>
        </p:nvSpPr>
        <p:spPr>
          <a:xfrm>
            <a:off x="324065" y="372941"/>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158" y="6341706"/>
            <a:ext cx="584200" cy="596900"/>
          </a:xfrm>
          <a:prstGeom prst="rect">
            <a:avLst/>
          </a:prstGeom>
        </p:spPr>
      </p:pic>
      <p:sp>
        <p:nvSpPr>
          <p:cNvPr id="5" name="TextBox 4"/>
          <p:cNvSpPr txBox="1"/>
          <p:nvPr/>
        </p:nvSpPr>
        <p:spPr>
          <a:xfrm>
            <a:off x="324066" y="3654392"/>
            <a:ext cx="5577256" cy="2489741"/>
          </a:xfrm>
          <a:prstGeom prst="rect">
            <a:avLst/>
          </a:prstGeom>
          <a:noFill/>
        </p:spPr>
        <p:txBody>
          <a:bodyPr wrap="square" rtlCol="0">
            <a:spAutoFit/>
          </a:bodyPr>
          <a:lstStyle/>
          <a:p>
            <a:pPr marL="342900" indent="-342900">
              <a:buFont typeface="Arial" charset="0"/>
              <a:buChar char="•"/>
            </a:pPr>
            <a:r>
              <a:rPr lang="en-US" sz="2200" i="1" dirty="0" smtClean="0"/>
              <a:t>Hmmm</a:t>
            </a:r>
            <a:r>
              <a:rPr lang="en-US" sz="2200" i="1" dirty="0"/>
              <a:t>. So, I’m going to use the </a:t>
            </a:r>
            <a:r>
              <a:rPr lang="en-US" sz="2200" i="1" dirty="0" smtClean="0"/>
              <a:t>poster </a:t>
            </a:r>
            <a:r>
              <a:rPr lang="en-US" sz="2200" i="1" dirty="0"/>
              <a:t>to remember what I know about the </a:t>
            </a:r>
            <a:r>
              <a:rPr lang="en-US" sz="2200" i="1" dirty="0" smtClean="0"/>
              <a:t>skills. </a:t>
            </a:r>
          </a:p>
          <a:p>
            <a:pPr marL="342900" indent="-342900">
              <a:buFont typeface="Arial" charset="0"/>
              <a:buChar char="•"/>
            </a:pPr>
            <a:endParaRPr lang="en-US" sz="1200" i="1" dirty="0" smtClean="0"/>
          </a:p>
          <a:p>
            <a:pPr marL="342900" indent="-342900">
              <a:buFont typeface="Arial" charset="0"/>
              <a:buChar char="•"/>
            </a:pPr>
            <a:r>
              <a:rPr lang="en-US" sz="2200" i="1" dirty="0" smtClean="0"/>
              <a:t>One </a:t>
            </a:r>
            <a:r>
              <a:rPr lang="en-US" sz="2200" i="1" dirty="0"/>
              <a:t>thing I know is that when I </a:t>
            </a:r>
            <a:r>
              <a:rPr lang="en-US" sz="2200" b="1" i="1" dirty="0"/>
              <a:t>FORTIFY</a:t>
            </a:r>
            <a:r>
              <a:rPr lang="en-US" sz="2200" i="1" dirty="0"/>
              <a:t> I support my ideas with evidence from the text. I can say, “In the text it says…” or “I know because</a:t>
            </a:r>
            <a:r>
              <a:rPr lang="en-US" sz="2200" i="1" dirty="0" smtClean="0"/>
              <a:t>…”</a:t>
            </a:r>
            <a:endParaRPr lang="en-US" sz="2400" i="1" dirty="0" smtClean="0"/>
          </a:p>
          <a:p>
            <a:pPr marL="342900" indent="-342900">
              <a:buFont typeface="Arial" charset="0"/>
              <a:buChar char="•"/>
            </a:pPr>
            <a:endParaRPr lang="en-US" sz="800" i="1" dirty="0"/>
          </a:p>
        </p:txBody>
      </p:sp>
      <p:pic>
        <p:nvPicPr>
          <p:cNvPr id="12"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626" y="146956"/>
            <a:ext cx="4872076" cy="6055483"/>
          </a:xfrm>
          <a:prstGeom prst="rect">
            <a:avLst/>
          </a:prstGeom>
          <a:ln w="25400">
            <a:solidFill>
              <a:schemeClr val="tx1"/>
            </a:solidFill>
          </a:ln>
        </p:spPr>
      </p:pic>
      <p:sp>
        <p:nvSpPr>
          <p:cNvPr id="11" name="Oval 10"/>
          <p:cNvSpPr/>
          <p:nvPr/>
        </p:nvSpPr>
        <p:spPr>
          <a:xfrm>
            <a:off x="7261820" y="3053439"/>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5730120" y="3958919"/>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98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1" presetClass="entr" presetSubtype="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INFOGRAPHIC</a:t>
            </a:r>
            <a:endParaRPr lang="en-US" sz="2400" b="1" dirty="0">
              <a:solidFill>
                <a:schemeClr val="bg1"/>
              </a:solidFill>
            </a:endParaRPr>
          </a:p>
        </p:txBody>
      </p:sp>
      <p:sp>
        <p:nvSpPr>
          <p:cNvPr id="4" name="Title 3"/>
          <p:cNvSpPr>
            <a:spLocks noGrp="1"/>
          </p:cNvSpPr>
          <p:nvPr>
            <p:ph type="title" idx="4294967295"/>
          </p:nvPr>
        </p:nvSpPr>
        <p:spPr>
          <a:xfrm>
            <a:off x="312911" y="523164"/>
            <a:ext cx="4290269" cy="1449387"/>
          </a:xfrm>
        </p:spPr>
        <p:txBody>
          <a:bodyPr>
            <a:normAutofit fontScale="90000"/>
          </a:bodyPr>
          <a:lstStyle/>
          <a:p>
            <a:pPr algn="ctr"/>
            <a:r>
              <a:rPr lang="en-US" sz="6000" b="1" dirty="0" smtClean="0"/>
              <a:t>What is an infographic?</a:t>
            </a:r>
            <a:endParaRPr lang="en-US" sz="6000" b="1" dirty="0"/>
          </a:p>
        </p:txBody>
      </p:sp>
      <p:pic>
        <p:nvPicPr>
          <p:cNvPr id="6" name="Content Placeholder 5"/>
          <p:cNvPicPr>
            <a:picLocks noGrp="1"/>
          </p:cNvPicPr>
          <p:nvPr>
            <p:ph idx="4294967295"/>
          </p:nvPr>
        </p:nvPicPr>
        <p:blipFill>
          <a:blip r:embed="rId3">
            <a:extLst>
              <a:ext uri="{28A0092B-C50C-407E-A947-70E740481C1C}">
                <a14:useLocalDpi xmlns:a14="http://schemas.microsoft.com/office/drawing/2010/main" val="0"/>
              </a:ext>
            </a:extLst>
          </a:blip>
          <a:stretch>
            <a:fillRect/>
          </a:stretch>
        </p:blipFill>
        <p:spPr>
          <a:xfrm>
            <a:off x="4750904" y="309713"/>
            <a:ext cx="7262191" cy="5865534"/>
          </a:xfrm>
          <a:prstGeom prst="rect">
            <a:avLst/>
          </a:prstGeom>
        </p:spPr>
      </p:pic>
      <p:sp>
        <p:nvSpPr>
          <p:cNvPr id="8" name="Rectangle 7"/>
          <p:cNvSpPr/>
          <p:nvPr/>
        </p:nvSpPr>
        <p:spPr>
          <a:xfrm>
            <a:off x="348653" y="2414728"/>
            <a:ext cx="4218787" cy="3108543"/>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457200" indent="-457200">
              <a:buFont typeface="Arial" charset="0"/>
              <a:buChar char="•"/>
            </a:pPr>
            <a:r>
              <a:rPr lang="en-US" sz="2400" dirty="0"/>
              <a:t>An infographic is an </a:t>
            </a:r>
            <a:r>
              <a:rPr lang="en-US" sz="2400" b="1" dirty="0"/>
              <a:t>informational text </a:t>
            </a:r>
            <a:r>
              <a:rPr lang="en-US" sz="2400" dirty="0"/>
              <a:t>that </a:t>
            </a:r>
            <a:r>
              <a:rPr lang="en-US" sz="2400" b="1" u="sng" dirty="0"/>
              <a:t>combines visuals and words. </a:t>
            </a:r>
          </a:p>
          <a:p>
            <a:pPr marL="457200" indent="-457200">
              <a:buFont typeface="Arial" charset="0"/>
              <a:buChar char="•"/>
            </a:pPr>
            <a:endParaRPr lang="en-US" sz="1200" b="1" u="sng" dirty="0"/>
          </a:p>
          <a:p>
            <a:pPr marL="457200" indent="-457200">
              <a:buFont typeface="Arial" charset="0"/>
              <a:buChar char="•"/>
            </a:pPr>
            <a:r>
              <a:rPr lang="en-US" sz="2400" dirty="0" smtClean="0"/>
              <a:t>The information </a:t>
            </a:r>
            <a:r>
              <a:rPr lang="en-US" sz="2400" dirty="0" smtClean="0"/>
              <a:t>about a  </a:t>
            </a:r>
            <a:r>
              <a:rPr lang="en-US" sz="2400" dirty="0"/>
              <a:t>topic </a:t>
            </a:r>
            <a:r>
              <a:rPr lang="en-US" sz="2400" dirty="0" smtClean="0"/>
              <a:t>is </a:t>
            </a:r>
            <a:r>
              <a:rPr lang="en-US" sz="2400" dirty="0" err="1" smtClean="0"/>
              <a:t>communicaed</a:t>
            </a:r>
            <a:r>
              <a:rPr lang="en-US" sz="2400" smtClean="0"/>
              <a:t> </a:t>
            </a:r>
            <a:r>
              <a:rPr lang="en-US" sz="2400" b="1" u="sng" smtClean="0"/>
              <a:t>clearly </a:t>
            </a:r>
            <a:r>
              <a:rPr lang="en-US" sz="2400" b="1" u="sng" dirty="0"/>
              <a:t>and concisely.</a:t>
            </a:r>
          </a:p>
          <a:p>
            <a:pPr marL="342900" indent="-342900">
              <a:buFont typeface="Arial" charset="0"/>
              <a:buChar char="•"/>
            </a:pPr>
            <a:endParaRPr lang="en-US" sz="800" dirty="0" smtClean="0"/>
          </a:p>
        </p:txBody>
      </p:sp>
      <p:sp>
        <p:nvSpPr>
          <p:cNvPr id="7" name="Oval 6"/>
          <p:cNvSpPr/>
          <p:nvPr/>
        </p:nvSpPr>
        <p:spPr>
          <a:xfrm>
            <a:off x="7394713" y="446781"/>
            <a:ext cx="2425147" cy="19679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471992" y="1972551"/>
            <a:ext cx="2425147" cy="19679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75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infographic? Cite details to </a:t>
            </a:r>
            <a:r>
              <a:rPr lang="en-US" sz="3600" b="1" i="1" dirty="0"/>
              <a:t>CLARIFY</a:t>
            </a:r>
            <a:r>
              <a:rPr lang="en-US" sz="3600" i="1" dirty="0"/>
              <a:t> your ideas</a:t>
            </a:r>
            <a:r>
              <a:rPr lang="en-US" sz="36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621741" y="-1"/>
            <a:ext cx="8570259" cy="6567056"/>
          </a:xfrm>
          <a:prstGeom prst="rect">
            <a:avLst/>
          </a:prstGeom>
        </p:spPr>
      </p:pic>
    </p:spTree>
    <p:extLst>
      <p:ext uri="{BB962C8B-B14F-4D97-AF65-F5344CB8AC3E}">
        <p14:creationId xmlns:p14="http://schemas.microsoft.com/office/powerpoint/2010/main" val="13996875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932" y="343645"/>
            <a:ext cx="3418609" cy="2862322"/>
          </a:xfrm>
          <a:prstGeom prst="rect">
            <a:avLst/>
          </a:prstGeom>
          <a:noFill/>
        </p:spPr>
        <p:txBody>
          <a:bodyPr wrap="square" rtlCol="0">
            <a:spAutoFit/>
          </a:bodyPr>
          <a:lstStyle/>
          <a:p>
            <a:pPr algn="ctr"/>
            <a:r>
              <a:rPr lang="en-US" sz="2800" b="1" dirty="0" smtClean="0"/>
              <a:t>Listen to the Model Constructive Conversation</a:t>
            </a:r>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4006734" y="68846"/>
            <a:ext cx="8185265" cy="629889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9937" y="1774806"/>
            <a:ext cx="1109869" cy="1266073"/>
          </a:xfrm>
          <a:prstGeom prst="rect">
            <a:avLst/>
          </a:prstGeom>
        </p:spPr>
      </p:pic>
      <p:sp>
        <p:nvSpPr>
          <p:cNvPr id="7" name="TextBox 6"/>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INFOGRAPHIC?  CITE DETAILS TO CLARIFY YOUR IDEAS.</a:t>
            </a:r>
            <a:endParaRPr lang="en-US" sz="2400" b="1" dirty="0">
              <a:solidFill>
                <a:schemeClr val="bg1"/>
              </a:solidFill>
            </a:endParaRPr>
          </a:p>
        </p:txBody>
      </p:sp>
      <p:pic>
        <p:nvPicPr>
          <p:cNvPr id="2" name="Gr4L6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0494" y="5353423"/>
            <a:ext cx="812800" cy="812800"/>
          </a:xfrm>
          <a:prstGeom prst="rect">
            <a:avLst/>
          </a:prstGeom>
        </p:spPr>
      </p:pic>
      <p:sp>
        <p:nvSpPr>
          <p:cNvPr id="9" name="Rectangle 8"/>
          <p:cNvSpPr/>
          <p:nvPr/>
        </p:nvSpPr>
        <p:spPr>
          <a:xfrm>
            <a:off x="144374" y="3238088"/>
            <a:ext cx="3800994" cy="2992099"/>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14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spTree>
    <p:extLst>
      <p:ext uri="{BB962C8B-B14F-4D97-AF65-F5344CB8AC3E}">
        <p14:creationId xmlns:p14="http://schemas.microsoft.com/office/powerpoint/2010/main" val="194836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673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065898418"/>
              </p:ext>
            </p:extLst>
          </p:nvPr>
        </p:nvGraphicFramePr>
        <p:xfrm>
          <a:off x="493548" y="2486518"/>
          <a:ext cx="11144378" cy="2524438"/>
        </p:xfrm>
        <a:graphic>
          <a:graphicData uri="http://schemas.openxmlformats.org/drawingml/2006/table">
            <a:tbl>
              <a:tblPr firstRow="1" firstCol="1" bandRow="1">
                <a:tableStyleId>{D7AC3CCA-C797-4891-BE02-D94E43425B78}</a:tableStyleId>
              </a:tblPr>
              <a:tblGrid>
                <a:gridCol w="1278861"/>
                <a:gridCol w="9865517"/>
              </a:tblGrid>
              <a:tr h="1427158">
                <a:tc>
                  <a:txBody>
                    <a:bodyPr/>
                    <a:lstStyle/>
                    <a:p>
                      <a:pPr marL="0" marR="0" algn="r">
                        <a:spcBef>
                          <a:spcPts val="0"/>
                        </a:spcBef>
                        <a:spcAft>
                          <a:spcPts val="0"/>
                        </a:spcAft>
                      </a:pPr>
                      <a:r>
                        <a:rPr lang="en-US" sz="2200" dirty="0">
                          <a:effectLst/>
                        </a:rPr>
                        <a:t>Student A1: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b="0" i="1" dirty="0">
                          <a:effectLst/>
                        </a:rPr>
                        <a:t>I notice the title indicates that the Great Depression lasted for ten years. What do you notice? </a:t>
                      </a:r>
                      <a:endParaRPr lang="en-US" sz="3600" b="0" i="1" dirty="0">
                        <a:solidFill>
                          <a:srgbClr val="000000"/>
                        </a:solidFill>
                        <a:effectLst/>
                        <a:latin typeface="Questrial" charset="0"/>
                        <a:ea typeface="Questrial" charset="0"/>
                        <a:cs typeface="Questrial" charset="0"/>
                      </a:endParaRPr>
                    </a:p>
                  </a:txBody>
                  <a:tcPr marL="68580" marR="68580" marT="0" marB="0"/>
                </a:tc>
              </a:tr>
              <a:tr h="582295">
                <a:tc>
                  <a:txBody>
                    <a:bodyPr/>
                    <a:lstStyle/>
                    <a:p>
                      <a:pPr marL="0" marR="0" algn="r">
                        <a:spcBef>
                          <a:spcPts val="0"/>
                        </a:spcBef>
                        <a:spcAft>
                          <a:spcPts val="0"/>
                        </a:spcAft>
                      </a:pPr>
                      <a:r>
                        <a:rPr lang="en-US" sz="2200" dirty="0">
                          <a:effectLst/>
                        </a:rPr>
                        <a:t>Student B1: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i="1" dirty="0">
                          <a:effectLst/>
                        </a:rPr>
                        <a:t>I notice it says that workers lost their jobs and families became poorer. What else do you notice? </a:t>
                      </a:r>
                      <a:endParaRPr lang="en-US" sz="36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9355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192612597"/>
              </p:ext>
            </p:extLst>
          </p:nvPr>
        </p:nvGraphicFramePr>
        <p:xfrm>
          <a:off x="337932" y="2041206"/>
          <a:ext cx="2385390" cy="3664721"/>
        </p:xfrm>
        <a:graphic>
          <a:graphicData uri="http://schemas.openxmlformats.org/drawingml/2006/table">
            <a:tbl>
              <a:tblPr>
                <a:tableStyleId>{073A0DAA-6AF3-43AB-8588-CEC1D06C72B9}</a:tableStyleId>
              </a:tblPr>
              <a:tblGrid>
                <a:gridCol w="538946"/>
                <a:gridCol w="1846444"/>
              </a:tblGrid>
              <a:tr h="1041103">
                <a:tc gridSpan="2">
                  <a:txBody>
                    <a:bodyPr/>
                    <a:lstStyle/>
                    <a:p>
                      <a:pPr marL="0" marR="0" algn="ctr">
                        <a:spcBef>
                          <a:spcPts val="0"/>
                        </a:spcBef>
                        <a:spcAft>
                          <a:spcPts val="0"/>
                        </a:spcAft>
                      </a:pPr>
                      <a:r>
                        <a:rPr lang="en-US" sz="1900" b="1" dirty="0">
                          <a:effectLst/>
                        </a:rPr>
                        <a:t>CONVERSATION CODING KEY</a:t>
                      </a:r>
                    </a:p>
                    <a:p>
                      <a:pPr marL="0" marR="0" algn="ctr">
                        <a:spcBef>
                          <a:spcPts val="0"/>
                        </a:spcBef>
                        <a:spcAft>
                          <a:spcPts val="0"/>
                        </a:spcAft>
                      </a:pPr>
                      <a:r>
                        <a:rPr lang="en-US" sz="1900" b="1" dirty="0">
                          <a:effectLst/>
                        </a:rPr>
                        <a:t>CREATE &amp; CLARIFY</a:t>
                      </a:r>
                      <a:endParaRPr lang="en-US" sz="19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51499">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1499">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1499">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1499">
                <a:tc>
                  <a:txBody>
                    <a:bodyPr/>
                    <a:lstStyle/>
                    <a:p>
                      <a:pPr marL="0" marR="0" algn="l">
                        <a:spcBef>
                          <a:spcPts val="0"/>
                        </a:spcBef>
                        <a:spcAft>
                          <a:spcPts val="0"/>
                        </a:spcAft>
                      </a:pPr>
                      <a:r>
                        <a:rPr lang="en-US" sz="2000" dirty="0">
                          <a:effectLst/>
                        </a:rPr>
                        <a:t>PR</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17622">
                <a:tc gridSpan="2">
                  <a:txBody>
                    <a:bodyPr/>
                    <a:lstStyle/>
                    <a:p>
                      <a:pPr marL="0" marR="0" algn="ctr">
                        <a:spcBef>
                          <a:spcPts val="0"/>
                        </a:spcBef>
                        <a:spcAft>
                          <a:spcPts val="0"/>
                        </a:spcAft>
                      </a:pPr>
                      <a:r>
                        <a:rPr lang="en-US" sz="1900" u="sng" cap="all" dirty="0" smtClean="0">
                          <a:effectLst/>
                        </a:rPr>
                        <a:t>UNDERLINE </a:t>
                      </a:r>
                      <a:r>
                        <a:rPr lang="en-US" sz="1900" u="sng" cap="all" dirty="0">
                          <a:effectLst/>
                        </a:rPr>
                        <a:t>Prompt &amp; Response STARTERS</a:t>
                      </a:r>
                      <a:endParaRPr lang="en-US" sz="19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26407785"/>
              </p:ext>
            </p:extLst>
          </p:nvPr>
        </p:nvGraphicFramePr>
        <p:xfrm>
          <a:off x="2858090" y="2414086"/>
          <a:ext cx="9009232" cy="3291840"/>
        </p:xfrm>
        <a:graphic>
          <a:graphicData uri="http://schemas.openxmlformats.org/drawingml/2006/table">
            <a:tbl>
              <a:tblPr firstRow="1" firstCol="1" bandRow="1">
                <a:tableStyleId>{8A107856-5554-42FB-B03E-39F5DBC370BA}</a:tableStyleId>
              </a:tblPr>
              <a:tblGrid>
                <a:gridCol w="948593"/>
                <a:gridCol w="8060639"/>
              </a:tblGrid>
              <a:tr h="371475">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600" b="0" i="1" u="sng" dirty="0">
                          <a:effectLst/>
                        </a:rPr>
                        <a:t>I notice</a:t>
                      </a:r>
                      <a:r>
                        <a:rPr lang="en-US" sz="3600" b="0" i="1" dirty="0">
                          <a:effectLst/>
                        </a:rPr>
                        <a:t> the title indicates that </a:t>
                      </a:r>
                      <a:r>
                        <a:rPr lang="en-US" sz="3600" b="0" i="1" dirty="0" smtClean="0">
                          <a:effectLst/>
                        </a:rPr>
                        <a:t>the Great Depression lasted for ten years</a:t>
                      </a:r>
                      <a:r>
                        <a:rPr lang="en-US" sz="3600" b="1" i="1" dirty="0" smtClean="0">
                          <a:effectLst/>
                        </a:rPr>
                        <a:t>. </a:t>
                      </a:r>
                      <a:r>
                        <a:rPr lang="en-US" sz="3600" b="1" i="1" dirty="0">
                          <a:effectLst/>
                        </a:rPr>
                        <a:t>[ID] </a:t>
                      </a:r>
                      <a:r>
                        <a:rPr lang="en-US" sz="3600" b="0" i="1" u="sng" dirty="0">
                          <a:effectLst/>
                        </a:rPr>
                        <a:t>What do you notice?</a:t>
                      </a:r>
                      <a:r>
                        <a:rPr lang="en-US" sz="3600" b="0" i="1" dirty="0">
                          <a:effectLst/>
                        </a:rPr>
                        <a:t> [</a:t>
                      </a:r>
                      <a:r>
                        <a:rPr lang="en-US" sz="3600" b="1" i="1" dirty="0">
                          <a:effectLst/>
                        </a:rPr>
                        <a:t>PR]</a:t>
                      </a:r>
                      <a:endParaRPr lang="en-US" sz="3600" b="1" i="1" dirty="0">
                        <a:effectLst/>
                        <a:latin typeface="Avenir Next" charset="0"/>
                        <a:ea typeface="Calibri" charset="0"/>
                        <a:cs typeface="Arial" charset="0"/>
                      </a:endParaRPr>
                    </a:p>
                  </a:txBody>
                  <a:tcPr marL="68580" marR="68580" marT="0" marB="0"/>
                </a:tc>
              </a:tr>
              <a:tr h="375285">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600" i="1" u="sng" dirty="0">
                          <a:effectLst/>
                        </a:rPr>
                        <a:t>I notice</a:t>
                      </a:r>
                      <a:r>
                        <a:rPr lang="en-US" sz="3600" i="1" dirty="0">
                          <a:effectLst/>
                        </a:rPr>
                        <a:t> it says that workers lost their jobs and families became poorer. </a:t>
                      </a:r>
                      <a:r>
                        <a:rPr lang="en-US" sz="3600" b="1" i="1" dirty="0">
                          <a:effectLst/>
                        </a:rPr>
                        <a:t>[ID] </a:t>
                      </a:r>
                      <a:r>
                        <a:rPr lang="en-US" sz="3600" i="1" u="sng" dirty="0">
                          <a:effectLst/>
                        </a:rPr>
                        <a:t>What else do you notice? </a:t>
                      </a:r>
                      <a:r>
                        <a:rPr lang="en-US" sz="3600" b="1" i="1" dirty="0">
                          <a:effectLst/>
                        </a:rPr>
                        <a:t>[PR]</a:t>
                      </a:r>
                      <a:endParaRPr lang="en-US" sz="36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5139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587862480"/>
              </p:ext>
            </p:extLst>
          </p:nvPr>
        </p:nvGraphicFramePr>
        <p:xfrm>
          <a:off x="377815" y="2403176"/>
          <a:ext cx="11444519" cy="3413760"/>
        </p:xfrm>
        <a:graphic>
          <a:graphicData uri="http://schemas.openxmlformats.org/drawingml/2006/table">
            <a:tbl>
              <a:tblPr firstRow="1" firstCol="1" bandRow="1">
                <a:tableStyleId>{D7AC3CCA-C797-4891-BE02-D94E43425B78}</a:tableStyleId>
              </a:tblPr>
              <a:tblGrid>
                <a:gridCol w="1171396"/>
                <a:gridCol w="10273123"/>
              </a:tblGrid>
              <a:tr h="805180">
                <a:tc>
                  <a:txBody>
                    <a:bodyPr/>
                    <a:lstStyle/>
                    <a:p>
                      <a:pPr marL="0" marR="0" algn="r">
                        <a:spcBef>
                          <a:spcPts val="0"/>
                        </a:spcBef>
                        <a:spcAft>
                          <a:spcPts val="0"/>
                        </a:spcAft>
                      </a:pPr>
                      <a:r>
                        <a:rPr lang="en-US" sz="2200" dirty="0">
                          <a:effectLst/>
                        </a:rPr>
                        <a:t>Student A2: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i="1" dirty="0">
                          <a:effectLst/>
                        </a:rPr>
                        <a:t>I heard you say that people were unemployed and became impoverished. I would like to add that the newspaper headlines say that there was a great market crash and prices tumbled like an avalanche. What details can you cite? </a:t>
                      </a:r>
                      <a:endParaRPr lang="en-US" sz="3200" b="0" i="1" dirty="0">
                        <a:solidFill>
                          <a:srgbClr val="000000"/>
                        </a:solidFill>
                        <a:effectLst/>
                        <a:latin typeface="Questrial" charset="0"/>
                        <a:ea typeface="Questrial" charset="0"/>
                        <a:cs typeface="Questrial" charset="0"/>
                      </a:endParaRPr>
                    </a:p>
                  </a:txBody>
                  <a:tcPr marL="68580" marR="68580" marT="0" marB="0"/>
                </a:tc>
              </a:tr>
              <a:tr h="645160">
                <a:tc>
                  <a:txBody>
                    <a:bodyPr/>
                    <a:lstStyle/>
                    <a:p>
                      <a:pPr marL="0" marR="0" algn="r">
                        <a:spcBef>
                          <a:spcPts val="0"/>
                        </a:spcBef>
                        <a:spcAft>
                          <a:spcPts val="0"/>
                        </a:spcAft>
                      </a:pPr>
                      <a:r>
                        <a:rPr lang="en-US" sz="2200" dirty="0">
                          <a:effectLst/>
                        </a:rPr>
                        <a:t>Student B2: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i="1" dirty="0">
                          <a:effectLst/>
                        </a:rPr>
                        <a:t>I heard you say that prices fell very fast like an avalanche. Another detail is that it says the market was overwhelmed with panic selling. What details can you cite?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6599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249810651"/>
              </p:ext>
            </p:extLst>
          </p:nvPr>
        </p:nvGraphicFramePr>
        <p:xfrm>
          <a:off x="2889216" y="2054829"/>
          <a:ext cx="8978106" cy="4114800"/>
        </p:xfrm>
        <a:graphic>
          <a:graphicData uri="http://schemas.openxmlformats.org/drawingml/2006/table">
            <a:tbl>
              <a:tblPr firstRow="1" firstCol="1" bandRow="1">
                <a:tableStyleId>{8A107856-5554-42FB-B03E-39F5DBC370BA}</a:tableStyleId>
              </a:tblPr>
              <a:tblGrid>
                <a:gridCol w="1086436"/>
                <a:gridCol w="7891670"/>
              </a:tblGrid>
              <a:tr h="560705">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b="0" i="1" u="sng" dirty="0">
                          <a:effectLst/>
                        </a:rPr>
                        <a:t>I heard you say</a:t>
                      </a:r>
                      <a:r>
                        <a:rPr lang="en-US" sz="3000" b="0" i="1" dirty="0">
                          <a:effectLst/>
                        </a:rPr>
                        <a:t> that people were unemployed and became impoverished. </a:t>
                      </a:r>
                      <a:r>
                        <a:rPr lang="en-US" sz="3000" b="1" i="1" dirty="0">
                          <a:effectLst/>
                        </a:rPr>
                        <a:t>[PAR] </a:t>
                      </a:r>
                      <a:r>
                        <a:rPr lang="en-US" sz="3000" b="0" i="1" u="sng" dirty="0">
                          <a:effectLst/>
                        </a:rPr>
                        <a:t>I would like to add</a:t>
                      </a:r>
                      <a:r>
                        <a:rPr lang="en-US" sz="3000" b="0" i="1" dirty="0">
                          <a:effectLst/>
                        </a:rPr>
                        <a:t> that </a:t>
                      </a:r>
                      <a:r>
                        <a:rPr lang="en-US" sz="3000" b="0" i="1" dirty="0" smtClean="0">
                          <a:effectLst/>
                        </a:rPr>
                        <a:t>the newspaper headlines say </a:t>
                      </a:r>
                      <a:r>
                        <a:rPr lang="en-US" sz="3000" b="0" i="1" dirty="0">
                          <a:effectLst/>
                        </a:rPr>
                        <a:t>that there was </a:t>
                      </a:r>
                      <a:r>
                        <a:rPr lang="en-US" sz="3000" b="0" i="1" dirty="0" smtClean="0">
                          <a:effectLst/>
                        </a:rPr>
                        <a:t>a great market crash and </a:t>
                      </a:r>
                      <a:r>
                        <a:rPr lang="en-US" sz="3000" b="0" i="1" dirty="0">
                          <a:effectLst/>
                        </a:rPr>
                        <a:t>prices tumbled like an avalanche. </a:t>
                      </a:r>
                      <a:r>
                        <a:rPr lang="en-US" sz="3000" b="1" i="1" dirty="0">
                          <a:effectLst/>
                        </a:rPr>
                        <a:t>[BO] </a:t>
                      </a:r>
                      <a:r>
                        <a:rPr lang="en-US" sz="3000" b="0" i="1" u="sng" dirty="0">
                          <a:effectLst/>
                        </a:rPr>
                        <a:t>What details can you cite?</a:t>
                      </a:r>
                      <a:r>
                        <a:rPr lang="en-US" sz="3000" b="0" i="1" dirty="0">
                          <a:effectLst/>
                        </a:rPr>
                        <a:t> </a:t>
                      </a:r>
                      <a:r>
                        <a:rPr lang="en-US" sz="3000" b="1" i="1" dirty="0">
                          <a:effectLst/>
                        </a:rPr>
                        <a:t>[PR]</a:t>
                      </a:r>
                      <a:endParaRPr lang="en-US" sz="3000" b="1" i="1" dirty="0">
                        <a:effectLst/>
                        <a:latin typeface="Avenir Next" charset="0"/>
                        <a:ea typeface="Calibri" charset="0"/>
                        <a:cs typeface="Arial" charset="0"/>
                      </a:endParaRPr>
                    </a:p>
                  </a:txBody>
                  <a:tcPr marL="68580" marR="68580" marT="0" marB="0"/>
                </a:tc>
              </a:tr>
              <a:tr h="408940">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i="1" u="sng" dirty="0">
                          <a:effectLst/>
                        </a:rPr>
                        <a:t>I heard you say</a:t>
                      </a:r>
                      <a:r>
                        <a:rPr lang="en-US" sz="3000" i="1" dirty="0">
                          <a:effectLst/>
                        </a:rPr>
                        <a:t> that prices fell very fast like an avalanche. </a:t>
                      </a:r>
                      <a:r>
                        <a:rPr lang="en-US" sz="3000" b="1" i="1" dirty="0">
                          <a:effectLst/>
                        </a:rPr>
                        <a:t>[PAR] </a:t>
                      </a:r>
                      <a:r>
                        <a:rPr lang="en-US" sz="3000" i="1" u="sng" dirty="0">
                          <a:effectLst/>
                        </a:rPr>
                        <a:t>Another detail is</a:t>
                      </a:r>
                      <a:r>
                        <a:rPr lang="en-US" sz="3000" i="1" dirty="0">
                          <a:effectLst/>
                        </a:rPr>
                        <a:t> that it says the market was overwhelmed </a:t>
                      </a:r>
                      <a:r>
                        <a:rPr lang="en-US" sz="3000" i="1" dirty="0" smtClean="0">
                          <a:effectLst/>
                        </a:rPr>
                        <a:t>with panic selling. </a:t>
                      </a:r>
                      <a:r>
                        <a:rPr lang="en-US" sz="3000" b="1" i="1" dirty="0">
                          <a:effectLst/>
                        </a:rPr>
                        <a:t>[BO] </a:t>
                      </a:r>
                      <a:r>
                        <a:rPr lang="en-US" sz="3000" i="1" u="sng" dirty="0">
                          <a:effectLst/>
                        </a:rPr>
                        <a:t>What details can you cite?</a:t>
                      </a:r>
                      <a:r>
                        <a:rPr lang="en-US" sz="3000" i="1" dirty="0">
                          <a:effectLst/>
                        </a:rPr>
                        <a:t> </a:t>
                      </a:r>
                      <a:r>
                        <a:rPr lang="en-US" sz="3000" b="1" i="1" dirty="0">
                          <a:effectLst/>
                        </a:rPr>
                        <a:t>[PR]</a:t>
                      </a:r>
                      <a:endParaRPr lang="en-US" sz="30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1727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993499095"/>
              </p:ext>
            </p:extLst>
          </p:nvPr>
        </p:nvGraphicFramePr>
        <p:xfrm>
          <a:off x="377815" y="2092573"/>
          <a:ext cx="11554596" cy="3901440"/>
        </p:xfrm>
        <a:graphic>
          <a:graphicData uri="http://schemas.openxmlformats.org/drawingml/2006/table">
            <a:tbl>
              <a:tblPr firstRow="1" firstCol="1" bandRow="1">
                <a:tableStyleId>{D7AC3CCA-C797-4891-BE02-D94E43425B78}</a:tableStyleId>
              </a:tblPr>
              <a:tblGrid>
                <a:gridCol w="1168352"/>
                <a:gridCol w="10386244"/>
              </a:tblGrid>
              <a:tr h="759460">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i="1" dirty="0">
                          <a:effectLst/>
                        </a:rPr>
                        <a:t>In other words, the newspaper reported about a big price crash and people were scared, so they sold their shares. Another detail is the caption says that banks closed after the stock market crash. How can you elaborate? </a:t>
                      </a:r>
                      <a:endParaRPr lang="en-US" sz="3200" b="0" i="1" dirty="0">
                        <a:solidFill>
                          <a:srgbClr val="000000"/>
                        </a:solidFill>
                        <a:effectLst/>
                        <a:latin typeface="Questrial" charset="0"/>
                        <a:ea typeface="Questrial" charset="0"/>
                        <a:cs typeface="Questrial" charset="0"/>
                      </a:endParaRPr>
                    </a:p>
                  </a:txBody>
                  <a:tcPr marL="68580" marR="68580" marT="0" marB="0"/>
                </a:tc>
              </a:tr>
              <a:tr h="776605">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i="1" dirty="0">
                          <a:effectLst/>
                        </a:rPr>
                        <a:t>In other words, is that banks closed because the market crashed. To elaborate, when banks closed they lost their customers’ money, so businesses and people couldn’t back the money they had deposited. What can you add?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9683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1887746680"/>
              </p:ext>
            </p:extLst>
          </p:nvPr>
        </p:nvGraphicFramePr>
        <p:xfrm>
          <a:off x="2881231" y="2041206"/>
          <a:ext cx="8947452" cy="4114800"/>
        </p:xfrm>
        <a:graphic>
          <a:graphicData uri="http://schemas.openxmlformats.org/drawingml/2006/table">
            <a:tbl>
              <a:tblPr firstRow="1" firstCol="1" bandRow="1">
                <a:tableStyleId>{8A107856-5554-42FB-B03E-39F5DBC370BA}</a:tableStyleId>
              </a:tblPr>
              <a:tblGrid>
                <a:gridCol w="1113182"/>
                <a:gridCol w="7834270"/>
              </a:tblGrid>
              <a:tr h="562610">
                <a:tc>
                  <a:txBody>
                    <a:bodyPr/>
                    <a:lstStyle/>
                    <a:p>
                      <a:pPr marL="0" marR="0" algn="r">
                        <a:spcBef>
                          <a:spcPts val="0"/>
                        </a:spcBef>
                        <a:spcAft>
                          <a:spcPts val="0"/>
                        </a:spcAft>
                      </a:pPr>
                      <a:r>
                        <a:rPr lang="en-US" sz="2200" dirty="0">
                          <a:effectLst/>
                        </a:rPr>
                        <a:t>Student A3:</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u="sng" dirty="0">
                          <a:effectLst/>
                        </a:rPr>
                        <a:t>In other words,</a:t>
                      </a:r>
                      <a:r>
                        <a:rPr lang="en-US" sz="2700" b="0" i="1" dirty="0">
                          <a:effectLst/>
                        </a:rPr>
                        <a:t> the newspaper reported about </a:t>
                      </a:r>
                      <a:r>
                        <a:rPr lang="en-US" sz="2700" b="0" i="1" dirty="0" smtClean="0">
                          <a:effectLst/>
                        </a:rPr>
                        <a:t>a big price crash and </a:t>
                      </a:r>
                      <a:r>
                        <a:rPr lang="en-US" sz="2700" b="0" i="1" dirty="0">
                          <a:effectLst/>
                        </a:rPr>
                        <a:t>people were scared, so they sold their shares. </a:t>
                      </a:r>
                      <a:r>
                        <a:rPr lang="en-US" sz="2700" b="1" i="1" dirty="0">
                          <a:effectLst/>
                        </a:rPr>
                        <a:t>[PAR] </a:t>
                      </a:r>
                      <a:r>
                        <a:rPr lang="en-US" sz="2700" b="0" i="1" u="sng" dirty="0">
                          <a:effectLst/>
                        </a:rPr>
                        <a:t>Another detail is</a:t>
                      </a:r>
                      <a:r>
                        <a:rPr lang="en-US" sz="2700" b="0" i="1" dirty="0">
                          <a:effectLst/>
                        </a:rPr>
                        <a:t> the caption says that banks closed after </a:t>
                      </a:r>
                      <a:r>
                        <a:rPr lang="en-US" sz="2700" b="0" i="1" dirty="0" smtClean="0">
                          <a:effectLst/>
                        </a:rPr>
                        <a:t>the stock market crash</a:t>
                      </a:r>
                      <a:r>
                        <a:rPr lang="en-US" sz="2700" b="1" i="1" dirty="0" smtClean="0">
                          <a:effectLst/>
                        </a:rPr>
                        <a:t>. </a:t>
                      </a:r>
                      <a:r>
                        <a:rPr lang="en-US" sz="2700" b="1" i="1" dirty="0">
                          <a:effectLst/>
                        </a:rPr>
                        <a:t>[BO] </a:t>
                      </a:r>
                      <a:r>
                        <a:rPr lang="en-US" sz="2700" b="0" i="1" u="sng" dirty="0">
                          <a:effectLst/>
                        </a:rPr>
                        <a:t>How can you elaborate?</a:t>
                      </a:r>
                      <a:r>
                        <a:rPr lang="en-US" sz="2700" b="0" i="1" dirty="0">
                          <a:effectLst/>
                        </a:rPr>
                        <a:t> </a:t>
                      </a:r>
                      <a:r>
                        <a:rPr lang="en-US" sz="2700" b="1" i="1" dirty="0">
                          <a:effectLst/>
                        </a:rPr>
                        <a:t>[PR]</a:t>
                      </a:r>
                      <a:endParaRPr lang="en-US" sz="2700" b="1" i="1" dirty="0">
                        <a:effectLst/>
                        <a:latin typeface="Avenir Next" charset="0"/>
                        <a:ea typeface="Calibri" charset="0"/>
                        <a:cs typeface="Arial" charset="0"/>
                      </a:endParaRPr>
                    </a:p>
                  </a:txBody>
                  <a:tcPr marL="68580" marR="68580" marT="0" marB="0"/>
                </a:tc>
              </a:tr>
              <a:tr h="589280">
                <a:tc>
                  <a:txBody>
                    <a:bodyPr/>
                    <a:lstStyle/>
                    <a:p>
                      <a:pPr marL="0" marR="0" algn="r">
                        <a:spcBef>
                          <a:spcPts val="0"/>
                        </a:spcBef>
                        <a:spcAft>
                          <a:spcPts val="0"/>
                        </a:spcAft>
                      </a:pPr>
                      <a:r>
                        <a:rPr lang="en-US" sz="2200" dirty="0">
                          <a:effectLst/>
                        </a:rPr>
                        <a:t>Student B3:</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i="1" u="sng" dirty="0">
                          <a:effectLst/>
                        </a:rPr>
                        <a:t>I think you said</a:t>
                      </a:r>
                      <a:r>
                        <a:rPr lang="en-US" sz="2700" i="1" dirty="0">
                          <a:effectLst/>
                        </a:rPr>
                        <a:t> the banks went out of business because the market crashed. </a:t>
                      </a:r>
                      <a:r>
                        <a:rPr lang="en-US" sz="2700" b="1" i="1" dirty="0">
                          <a:effectLst/>
                        </a:rPr>
                        <a:t>[PAR] </a:t>
                      </a:r>
                      <a:r>
                        <a:rPr lang="en-US" sz="2700" i="1" u="sng" dirty="0">
                          <a:effectLst/>
                        </a:rPr>
                        <a:t>To elaborate</a:t>
                      </a:r>
                      <a:r>
                        <a:rPr lang="en-US" sz="2700" i="1" dirty="0">
                          <a:effectLst/>
                        </a:rPr>
                        <a:t>, when banks closed they lost </a:t>
                      </a:r>
                      <a:r>
                        <a:rPr lang="en-US" sz="2700" i="1" dirty="0" smtClean="0">
                          <a:effectLst/>
                        </a:rPr>
                        <a:t>their customers’ money, </a:t>
                      </a:r>
                      <a:r>
                        <a:rPr lang="en-US" sz="2700" i="1" dirty="0">
                          <a:effectLst/>
                        </a:rPr>
                        <a:t>so businesses and people couldn’t pay back the money they had deposited. </a:t>
                      </a:r>
                      <a:r>
                        <a:rPr lang="en-US" sz="2700" b="1" i="1" dirty="0">
                          <a:effectLst/>
                        </a:rPr>
                        <a:t>[BO] </a:t>
                      </a:r>
                      <a:r>
                        <a:rPr lang="en-US" sz="2700" i="1" u="sng" dirty="0">
                          <a:effectLst/>
                        </a:rPr>
                        <a:t>What can you add?</a:t>
                      </a:r>
                      <a:r>
                        <a:rPr lang="en-US" sz="2700" i="1" dirty="0">
                          <a:effectLst/>
                        </a:rPr>
                        <a:t> </a:t>
                      </a:r>
                      <a:r>
                        <a:rPr lang="en-US" sz="2700" b="1" i="1" dirty="0">
                          <a:effectLst/>
                        </a:rPr>
                        <a:t>[PR]</a:t>
                      </a:r>
                      <a:endParaRPr lang="en-US" sz="27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7506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956415076"/>
              </p:ext>
            </p:extLst>
          </p:nvPr>
        </p:nvGraphicFramePr>
        <p:xfrm>
          <a:off x="515388" y="1995523"/>
          <a:ext cx="11306946" cy="4023360"/>
        </p:xfrm>
        <a:graphic>
          <a:graphicData uri="http://schemas.openxmlformats.org/drawingml/2006/table">
            <a:tbl>
              <a:tblPr firstRow="1" firstCol="1" bandRow="1">
                <a:tableStyleId>{D7AC3CCA-C797-4891-BE02-D94E43425B78}</a:tableStyleId>
              </a:tblPr>
              <a:tblGrid>
                <a:gridCol w="1093119"/>
                <a:gridCol w="10213827"/>
              </a:tblGrid>
              <a:tr h="822325">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400" b="0" i="1" dirty="0">
                          <a:effectLst/>
                        </a:rPr>
                        <a:t>In other words, banks closed so people couldn’t recover their money. I would like to add that it says many companies were forced to fire workers to stay in business. The unemployed workers couldn’t pay their rent. What else can you add? </a:t>
                      </a:r>
                      <a:endParaRPr lang="en-US" sz="2400" b="0" i="1" dirty="0">
                        <a:solidFill>
                          <a:srgbClr val="000000"/>
                        </a:solidFill>
                        <a:effectLst/>
                        <a:latin typeface="Questrial" charset="0"/>
                        <a:ea typeface="Questrial" charset="0"/>
                        <a:cs typeface="Questrial" charset="0"/>
                      </a:endParaRPr>
                    </a:p>
                  </a:txBody>
                  <a:tcPr marL="68580" marR="68580" marT="0" marB="0"/>
                </a:tc>
              </a:tr>
              <a:tr h="828040">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400" i="1" dirty="0">
                          <a:effectLst/>
                        </a:rPr>
                        <a:t>So what you are saying is that struggling companies fired workers, so they had no money for rent. In addition, people who couldn’t pay for proper housing camped in makeshift encampments like Pipe City for shelter. How can you add to this idea? </a:t>
                      </a:r>
                      <a:endParaRPr lang="en-US" sz="2400" i="1" dirty="0">
                        <a:solidFill>
                          <a:srgbClr val="000000"/>
                        </a:solidFill>
                        <a:effectLst/>
                        <a:latin typeface="Questrial" charset="0"/>
                        <a:ea typeface="Questrial" charset="0"/>
                        <a:cs typeface="Questrial" charset="0"/>
                      </a:endParaRPr>
                    </a:p>
                  </a:txBody>
                  <a:tcPr marL="68580" marR="68580" marT="0" marB="0"/>
                </a:tc>
              </a:tr>
              <a:tr h="765175">
                <a:tc>
                  <a:txBody>
                    <a:bodyPr/>
                    <a:lstStyle/>
                    <a:p>
                      <a:pPr marL="0" marR="0" algn="r">
                        <a:spcBef>
                          <a:spcPts val="0"/>
                        </a:spcBef>
                        <a:spcAft>
                          <a:spcPts val="0"/>
                        </a:spcAft>
                      </a:pPr>
                      <a:r>
                        <a:rPr lang="en-US" sz="2200" dirty="0">
                          <a:effectLst/>
                        </a:rPr>
                        <a:t>Student A5:</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400" i="1" dirty="0">
                          <a:effectLst/>
                        </a:rPr>
                        <a:t>I think you said that Pipe City is an example of an encampment or shantytown where people in need went to live when they couldn’t afford rent. Additionally, these shantytowns were found all over vacant land across the state. </a:t>
                      </a:r>
                      <a:endParaRPr lang="en-US" sz="24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35347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2"/>
          <p:cNvSpPr txBox="1">
            <a:spLocks/>
          </p:cNvSpPr>
          <p:nvPr/>
        </p:nvSpPr>
        <p:spPr>
          <a:xfrm>
            <a:off x="391844" y="2689074"/>
            <a:ext cx="3766503" cy="2864957"/>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400" b="1" dirty="0" smtClean="0">
                <a:solidFill>
                  <a:schemeClr val="tx1"/>
                </a:solidFill>
                <a:latin typeface="Calibri" charset="0"/>
                <a:ea typeface="Calibri" charset="0"/>
                <a:cs typeface="Calibri" charset="0"/>
              </a:rPr>
              <a:t>Write one idea in each box on the left under the heading “My 3 Ideas.” </a:t>
            </a:r>
          </a:p>
          <a:p>
            <a:pPr marL="457200" indent="-457200">
              <a:buFont typeface="+mj-lt"/>
              <a:buAutoNum type="arabicPeriod" startAt="2"/>
            </a:pPr>
            <a:r>
              <a:rPr lang="en-US" sz="2400" b="1" dirty="0" smtClean="0">
                <a:solidFill>
                  <a:schemeClr val="tx1"/>
                </a:solidFill>
                <a:latin typeface="Calibri" charset="0"/>
                <a:ea typeface="Calibri" charset="0"/>
                <a:cs typeface="Calibri" charset="0"/>
              </a:rPr>
              <a:t>Turn </a:t>
            </a:r>
            <a:r>
              <a:rPr lang="en-US" sz="24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1077218"/>
          </a:xfrm>
          <a:prstGeom prst="rect">
            <a:avLst/>
          </a:prstGeom>
          <a:noFill/>
        </p:spPr>
        <p:txBody>
          <a:bodyPr wrap="square" rtlCol="0">
            <a:spAutoFit/>
          </a:bodyPr>
          <a:lstStyle/>
          <a:p>
            <a:r>
              <a:rPr lang="en-US" sz="1600" b="1" dirty="0" smtClean="0">
                <a:solidFill>
                  <a:srgbClr val="FF0000"/>
                </a:solidFill>
              </a:rPr>
              <a:t>the skills is that when I fortify I support my ideas with evidence from the text.</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
        <p:nvSpPr>
          <p:cNvPr id="5" name="TextBox 4"/>
          <p:cNvSpPr txBox="1"/>
          <p:nvPr/>
        </p:nvSpPr>
        <p:spPr>
          <a:xfrm>
            <a:off x="261216" y="180930"/>
            <a:ext cx="4078224" cy="1692771"/>
          </a:xfrm>
          <a:prstGeom prst="rect">
            <a:avLst/>
          </a:prstGeom>
          <a:noFill/>
        </p:spPr>
        <p:txBody>
          <a:bodyPr wrap="square" rtlCol="0">
            <a:spAutoFit/>
          </a:bodyPr>
          <a:lstStyle/>
          <a:p>
            <a:r>
              <a:rPr lang="en-US" sz="2600" i="1" dirty="0"/>
              <a:t>Step 2 is to write one idea in each box on the left under the heading, “My 3 Ideas.” I will write my ideas </a:t>
            </a:r>
            <a:r>
              <a:rPr lang="en-US" sz="2600" i="1" dirty="0" smtClean="0"/>
              <a:t>here</a:t>
            </a:r>
            <a:endParaRPr lang="en-US" sz="2600" dirty="0"/>
          </a:p>
        </p:txBody>
      </p:sp>
      <p:cxnSp>
        <p:nvCxnSpPr>
          <p:cNvPr id="17" name="Straight Arrow Connector 16"/>
          <p:cNvCxnSpPr/>
          <p:nvPr/>
        </p:nvCxnSpPr>
        <p:spPr>
          <a:xfrm flipV="1">
            <a:off x="2808390" y="202066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13426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9"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dissolv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dissolve">
                                      <p:cBhvr>
                                        <p:cTn id="27" dur="500"/>
                                        <p:tgtEl>
                                          <p:spTgt spid="9">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dissolve">
                                      <p:cBhvr>
                                        <p:cTn id="30" dur="500"/>
                                        <p:tgtEl>
                                          <p:spTgt spid="9">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dissolve">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1833945142"/>
              </p:ext>
            </p:extLst>
          </p:nvPr>
        </p:nvGraphicFramePr>
        <p:xfrm>
          <a:off x="2838257" y="2108828"/>
          <a:ext cx="9029065" cy="4023360"/>
        </p:xfrm>
        <a:graphic>
          <a:graphicData uri="http://schemas.openxmlformats.org/drawingml/2006/table">
            <a:tbl>
              <a:tblPr firstRow="1" firstCol="1" bandRow="1">
                <a:tableStyleId>{8A107856-5554-42FB-B03E-39F5DBC370BA}</a:tableStyleId>
              </a:tblPr>
              <a:tblGrid>
                <a:gridCol w="1126236"/>
                <a:gridCol w="7902829"/>
              </a:tblGrid>
              <a:tr h="1033780">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200" b="0" i="1" u="sng" dirty="0">
                          <a:effectLst/>
                        </a:rPr>
                        <a:t>In other words</a:t>
                      </a:r>
                      <a:r>
                        <a:rPr lang="en-US" sz="2200" b="0" i="1" dirty="0">
                          <a:effectLst/>
                        </a:rPr>
                        <a:t>, banks closed so people couldn’t recover their money. </a:t>
                      </a:r>
                      <a:r>
                        <a:rPr lang="en-US" sz="2200" b="1" i="1" dirty="0">
                          <a:effectLst/>
                        </a:rPr>
                        <a:t>[PAR</a:t>
                      </a:r>
                      <a:r>
                        <a:rPr lang="en-US" sz="2200" b="1" i="1" u="sng" dirty="0">
                          <a:effectLst/>
                        </a:rPr>
                        <a:t>] </a:t>
                      </a:r>
                      <a:r>
                        <a:rPr lang="en-US" sz="2200" b="0" i="1" u="sng" dirty="0">
                          <a:effectLst/>
                        </a:rPr>
                        <a:t>I would like to add</a:t>
                      </a:r>
                      <a:r>
                        <a:rPr lang="en-US" sz="2200" b="0" i="1" dirty="0">
                          <a:effectLst/>
                        </a:rPr>
                        <a:t> that it </a:t>
                      </a:r>
                      <a:r>
                        <a:rPr lang="en-US" sz="2200" b="0" i="1" dirty="0" smtClean="0">
                          <a:effectLst/>
                        </a:rPr>
                        <a:t>says many companies were </a:t>
                      </a:r>
                      <a:r>
                        <a:rPr lang="en-US" sz="2200" b="0" i="1" dirty="0">
                          <a:effectLst/>
                        </a:rPr>
                        <a:t>forced to fire workers to stay in business. </a:t>
                      </a:r>
                      <a:r>
                        <a:rPr lang="en-US" sz="2200" b="1" i="1" dirty="0">
                          <a:effectLst/>
                        </a:rPr>
                        <a:t>[BO] </a:t>
                      </a:r>
                      <a:r>
                        <a:rPr lang="en-US" sz="2200" b="0" i="1" dirty="0" smtClean="0">
                          <a:effectLst/>
                        </a:rPr>
                        <a:t>The unemployed</a:t>
                      </a:r>
                      <a:r>
                        <a:rPr lang="en-US" sz="2200" b="0" i="1" baseline="0" dirty="0" smtClean="0">
                          <a:effectLst/>
                        </a:rPr>
                        <a:t> workers</a:t>
                      </a:r>
                      <a:r>
                        <a:rPr lang="en-US" sz="2200" b="0" i="1" dirty="0" smtClean="0">
                          <a:effectLst/>
                        </a:rPr>
                        <a:t> couldn’t </a:t>
                      </a:r>
                      <a:r>
                        <a:rPr lang="en-US" sz="2200" b="0" i="1" dirty="0">
                          <a:effectLst/>
                        </a:rPr>
                        <a:t>pay their rent. </a:t>
                      </a:r>
                      <a:r>
                        <a:rPr lang="en-US" sz="2200" b="1" i="1" dirty="0">
                          <a:effectLst/>
                        </a:rPr>
                        <a:t>[BO]  </a:t>
                      </a:r>
                      <a:r>
                        <a:rPr lang="en-US" sz="2200" b="0" i="1" u="sng" dirty="0">
                          <a:effectLst/>
                        </a:rPr>
                        <a:t>What else can you add?</a:t>
                      </a:r>
                      <a:r>
                        <a:rPr lang="en-US" sz="2200" b="0" i="1" dirty="0">
                          <a:effectLst/>
                        </a:rPr>
                        <a:t> </a:t>
                      </a:r>
                      <a:r>
                        <a:rPr lang="en-US" sz="2200" b="1" i="1" dirty="0">
                          <a:effectLst/>
                        </a:rPr>
                        <a:t>[PR]</a:t>
                      </a:r>
                      <a:endParaRPr lang="en-US" sz="2200" b="1" i="1" dirty="0">
                        <a:solidFill>
                          <a:schemeClr val="tx1"/>
                        </a:solidFill>
                        <a:effectLst/>
                        <a:latin typeface="Questrial" charset="0"/>
                        <a:ea typeface="Questrial" charset="0"/>
                        <a:cs typeface="Questrial" charset="0"/>
                      </a:endParaRPr>
                    </a:p>
                  </a:txBody>
                  <a:tcPr marL="68580" marR="68580" marT="0" marB="0"/>
                </a:tc>
              </a:tr>
              <a:tr h="1005205">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200" i="1" u="sng" dirty="0">
                          <a:effectLst/>
                        </a:rPr>
                        <a:t>So what you are saying is</a:t>
                      </a:r>
                      <a:r>
                        <a:rPr lang="en-US" sz="2200" i="1" dirty="0">
                          <a:effectLst/>
                        </a:rPr>
                        <a:t> </a:t>
                      </a:r>
                      <a:r>
                        <a:rPr lang="en-US" sz="2200" i="1" dirty="0" smtClean="0">
                          <a:effectLst/>
                        </a:rPr>
                        <a:t>that struggling companies fired </a:t>
                      </a:r>
                      <a:r>
                        <a:rPr lang="en-US" sz="2200" i="1" dirty="0">
                          <a:effectLst/>
                        </a:rPr>
                        <a:t>workers, so they had no money for rent. </a:t>
                      </a:r>
                      <a:r>
                        <a:rPr lang="en-US" sz="2200" b="1" i="1" dirty="0">
                          <a:effectLst/>
                        </a:rPr>
                        <a:t>[PAR] </a:t>
                      </a:r>
                      <a:r>
                        <a:rPr lang="en-US" sz="2200" i="1" u="sng" dirty="0">
                          <a:effectLst/>
                        </a:rPr>
                        <a:t>In addition</a:t>
                      </a:r>
                      <a:r>
                        <a:rPr lang="en-US" sz="2200" i="1" dirty="0">
                          <a:effectLst/>
                        </a:rPr>
                        <a:t>, people who couldn’t pay for proper housing camped </a:t>
                      </a:r>
                      <a:r>
                        <a:rPr lang="en-US" sz="2200" i="1" dirty="0" smtClean="0">
                          <a:effectLst/>
                        </a:rPr>
                        <a:t>in makeshift en</a:t>
                      </a:r>
                      <a:r>
                        <a:rPr lang="en-US" sz="2200" i="1" baseline="0" dirty="0" smtClean="0">
                          <a:effectLst/>
                        </a:rPr>
                        <a:t>campments</a:t>
                      </a:r>
                      <a:r>
                        <a:rPr lang="en-US" sz="2200" i="1" dirty="0" smtClean="0">
                          <a:effectLst/>
                        </a:rPr>
                        <a:t> like Pipe City for </a:t>
                      </a:r>
                      <a:r>
                        <a:rPr lang="en-US" sz="2200" i="1" dirty="0">
                          <a:effectLst/>
                        </a:rPr>
                        <a:t>shelter. </a:t>
                      </a:r>
                      <a:r>
                        <a:rPr lang="en-US" sz="2200" b="1" i="1" dirty="0">
                          <a:effectLst/>
                        </a:rPr>
                        <a:t>[BO] </a:t>
                      </a:r>
                      <a:r>
                        <a:rPr lang="en-US" sz="2200" i="1" u="sng" dirty="0">
                          <a:effectLst/>
                        </a:rPr>
                        <a:t>How can you add to this idea?</a:t>
                      </a:r>
                      <a:r>
                        <a:rPr lang="en-US" sz="2200" i="1" dirty="0">
                          <a:effectLst/>
                        </a:rPr>
                        <a:t> </a:t>
                      </a:r>
                      <a:r>
                        <a:rPr lang="en-US" sz="2200" b="1" i="1" dirty="0">
                          <a:effectLst/>
                        </a:rPr>
                        <a:t>[PR]</a:t>
                      </a:r>
                      <a:endParaRPr lang="en-US" sz="2200" b="1" i="1" dirty="0">
                        <a:solidFill>
                          <a:srgbClr val="000000"/>
                        </a:solidFill>
                        <a:effectLst/>
                        <a:latin typeface="Questrial" charset="0"/>
                        <a:ea typeface="Questrial" charset="0"/>
                        <a:cs typeface="Questrial" charset="0"/>
                      </a:endParaRPr>
                    </a:p>
                  </a:txBody>
                  <a:tcPr marL="68580" marR="68580" marT="0" marB="0"/>
                </a:tc>
              </a:tr>
              <a:tr h="765175">
                <a:tc>
                  <a:txBody>
                    <a:bodyPr/>
                    <a:lstStyle/>
                    <a:p>
                      <a:pPr marL="0" marR="0" algn="r">
                        <a:spcBef>
                          <a:spcPts val="0"/>
                        </a:spcBef>
                        <a:spcAft>
                          <a:spcPts val="0"/>
                        </a:spcAft>
                      </a:pPr>
                      <a:r>
                        <a:rPr lang="en-US" sz="2200" dirty="0">
                          <a:effectLst/>
                        </a:rPr>
                        <a:t>Student A5:</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200" i="1" u="sng" dirty="0">
                          <a:effectLst/>
                        </a:rPr>
                        <a:t>I think you said</a:t>
                      </a:r>
                      <a:r>
                        <a:rPr lang="en-US" sz="2200" i="1" dirty="0">
                          <a:effectLst/>
                        </a:rPr>
                        <a:t> </a:t>
                      </a:r>
                      <a:r>
                        <a:rPr lang="en-US" sz="2200" i="1" dirty="0" smtClean="0">
                          <a:effectLst/>
                        </a:rPr>
                        <a:t>that Pipe City is </a:t>
                      </a:r>
                      <a:r>
                        <a:rPr lang="en-US" sz="2200" i="1" dirty="0">
                          <a:effectLst/>
                        </a:rPr>
                        <a:t>an example of an encampment or shantytown where people in need went to live when they couldn’t afford rent. </a:t>
                      </a:r>
                      <a:r>
                        <a:rPr lang="en-US" sz="2200" b="1" i="1" dirty="0">
                          <a:effectLst/>
                        </a:rPr>
                        <a:t>[PAR]</a:t>
                      </a:r>
                      <a:r>
                        <a:rPr lang="en-US" sz="2200" i="1" dirty="0">
                          <a:effectLst/>
                        </a:rPr>
                        <a:t> </a:t>
                      </a:r>
                      <a:r>
                        <a:rPr lang="en-US" sz="2200" i="1" u="sng" dirty="0">
                          <a:effectLst/>
                        </a:rPr>
                        <a:t>Additionally,</a:t>
                      </a:r>
                      <a:r>
                        <a:rPr lang="en-US" sz="2200" i="1" dirty="0">
                          <a:effectLst/>
                        </a:rPr>
                        <a:t> these shantytowns were found all </a:t>
                      </a:r>
                      <a:r>
                        <a:rPr lang="en-US" sz="2200" i="1" dirty="0" smtClean="0">
                          <a:effectLst/>
                        </a:rPr>
                        <a:t>over vacant land across </a:t>
                      </a:r>
                      <a:r>
                        <a:rPr lang="en-US" sz="2200" i="1" dirty="0">
                          <a:effectLst/>
                        </a:rPr>
                        <a:t>the state. </a:t>
                      </a:r>
                      <a:r>
                        <a:rPr lang="en-US" sz="2200" b="1" i="1" dirty="0">
                          <a:effectLst/>
                        </a:rPr>
                        <a:t>[BO]</a:t>
                      </a:r>
                      <a:endParaRPr lang="en-US" sz="22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6467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589713" y="1203786"/>
            <a:ext cx="7277748" cy="945803"/>
          </a:xfrm>
        </p:spPr>
        <p:txBody>
          <a:bodyPr>
            <a:noAutofit/>
          </a:bodyPr>
          <a:lstStyle/>
          <a:p>
            <a:r>
              <a:rPr lang="en-US" sz="4000" dirty="0" smtClean="0"/>
              <a:t/>
            </a:r>
            <a:br>
              <a:rPr lang="en-US" sz="4000" dirty="0" smtClean="0"/>
            </a:br>
            <a:r>
              <a:rPr lang="en-US" sz="4000" dirty="0"/>
              <a:t/>
            </a:r>
            <a:br>
              <a:rPr lang="en-US" sz="4000" dirty="0"/>
            </a:br>
            <a:endParaRPr lang="en-US" sz="54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96511949"/>
              </p:ext>
            </p:extLst>
          </p:nvPr>
        </p:nvGraphicFramePr>
        <p:xfrm>
          <a:off x="633983" y="2554306"/>
          <a:ext cx="10896088" cy="2194560"/>
        </p:xfrm>
        <a:graphic>
          <a:graphicData uri="http://schemas.openxmlformats.org/drawingml/2006/table">
            <a:tbl>
              <a:tblPr firstRow="1" firstCol="1" bandRow="1">
                <a:tableStyleId>{8A107856-5554-42FB-B03E-39F5DBC370BA}</a:tableStyleId>
              </a:tblPr>
              <a:tblGrid>
                <a:gridCol w="1147262"/>
                <a:gridCol w="9748826"/>
              </a:tblGrid>
              <a:tr h="371475">
                <a:tc>
                  <a:txBody>
                    <a:bodyPr/>
                    <a:lstStyle/>
                    <a:p>
                      <a:pPr marL="0" marR="0" algn="r">
                        <a:spcBef>
                          <a:spcPts val="0"/>
                        </a:spcBef>
                        <a:spcAft>
                          <a:spcPts val="0"/>
                        </a:spcAft>
                      </a:pPr>
                      <a:r>
                        <a:rPr lang="en-US" sz="2000" dirty="0">
                          <a:effectLst/>
                        </a:rPr>
                        <a:t>Student A1:</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600" b="0" i="1" u="sng" dirty="0">
                          <a:effectLst/>
                        </a:rPr>
                        <a:t>I notice</a:t>
                      </a:r>
                      <a:r>
                        <a:rPr lang="en-US" sz="3600" b="0" i="1" dirty="0">
                          <a:effectLst/>
                        </a:rPr>
                        <a:t> the title indicates that the </a:t>
                      </a:r>
                      <a:r>
                        <a:rPr lang="en-US" sz="3600" b="0" i="1" dirty="0">
                          <a:effectLst/>
                          <a:highlight>
                            <a:srgbClr val="FFFF00"/>
                          </a:highlight>
                        </a:rPr>
                        <a:t>Great Depression</a:t>
                      </a:r>
                      <a:r>
                        <a:rPr lang="en-US" sz="3600" b="0" i="1" dirty="0">
                          <a:effectLst/>
                        </a:rPr>
                        <a:t> lasted for </a:t>
                      </a:r>
                      <a:r>
                        <a:rPr lang="en-US" sz="3600" b="0" i="1" dirty="0">
                          <a:effectLst/>
                          <a:highlight>
                            <a:srgbClr val="FFFF00"/>
                          </a:highlight>
                        </a:rPr>
                        <a:t>ten years</a:t>
                      </a:r>
                      <a:r>
                        <a:rPr lang="en-US" sz="3600" b="0" i="1" dirty="0" smtClean="0">
                          <a:effectLst/>
                        </a:rPr>
                        <a:t>. </a:t>
                      </a:r>
                      <a:r>
                        <a:rPr lang="en-US" sz="3600" b="0" i="1" u="sng" dirty="0">
                          <a:effectLst/>
                        </a:rPr>
                        <a:t>What do you notice?</a:t>
                      </a:r>
                      <a:r>
                        <a:rPr lang="en-US" sz="3600" b="0" i="1" dirty="0">
                          <a:effectLst/>
                        </a:rPr>
                        <a:t> </a:t>
                      </a:r>
                      <a:endParaRPr lang="en-US" sz="3600" b="0" i="1" dirty="0">
                        <a:effectLst/>
                        <a:latin typeface="Avenir Next" charset="0"/>
                        <a:ea typeface="Calibri" charset="0"/>
                        <a:cs typeface="Arial" charset="0"/>
                      </a:endParaRPr>
                    </a:p>
                  </a:txBody>
                  <a:tcPr marL="68580" marR="68580" marT="0" marB="0"/>
                </a:tc>
              </a:tr>
              <a:tr h="375285">
                <a:tc>
                  <a:txBody>
                    <a:bodyPr/>
                    <a:lstStyle/>
                    <a:p>
                      <a:pPr marL="0" marR="0" algn="r">
                        <a:spcBef>
                          <a:spcPts val="0"/>
                        </a:spcBef>
                        <a:spcAft>
                          <a:spcPts val="0"/>
                        </a:spcAft>
                      </a:pPr>
                      <a:r>
                        <a:rPr lang="en-US" sz="2000" dirty="0">
                          <a:effectLst/>
                        </a:rPr>
                        <a:t>Student B1:</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600" i="1" u="sng" dirty="0">
                          <a:effectLst/>
                        </a:rPr>
                        <a:t>I notice</a:t>
                      </a:r>
                      <a:r>
                        <a:rPr lang="en-US" sz="3600" i="1" dirty="0">
                          <a:effectLst/>
                        </a:rPr>
                        <a:t> it says that workers lost their jobs and families became poorer</a:t>
                      </a:r>
                      <a:r>
                        <a:rPr lang="en-US" sz="3600" i="1" dirty="0" smtClean="0">
                          <a:effectLst/>
                        </a:rPr>
                        <a:t>. </a:t>
                      </a:r>
                      <a:r>
                        <a:rPr lang="en-US" sz="3600" i="1" u="sng" dirty="0">
                          <a:effectLst/>
                        </a:rPr>
                        <a:t>What else do you notice? </a:t>
                      </a:r>
                      <a:endParaRPr lang="en-US" sz="360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098155" y="775083"/>
            <a:ext cx="1431914" cy="1295072"/>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
        <p:nvSpPr>
          <p:cNvPr id="5" name="TextBox 4"/>
          <p:cNvSpPr txBox="1"/>
          <p:nvPr/>
        </p:nvSpPr>
        <p:spPr>
          <a:xfrm>
            <a:off x="2725705" y="450246"/>
            <a:ext cx="7372450" cy="1938992"/>
          </a:xfrm>
          <a:prstGeom prst="rect">
            <a:avLst/>
          </a:prstGeom>
          <a:noFill/>
        </p:spPr>
        <p:txBody>
          <a:bodyPr wrap="square" rtlCol="0">
            <a:spAutoFit/>
          </a:bodyPr>
          <a:lstStyle/>
          <a:p>
            <a:r>
              <a:rPr lang="en-US" sz="6000" b="1" dirty="0">
                <a:latin typeface="+mj-lt"/>
              </a:rPr>
              <a:t>How do noun phrases </a:t>
            </a:r>
            <a:br>
              <a:rPr lang="en-US" sz="6000" b="1" dirty="0">
                <a:latin typeface="+mj-lt"/>
              </a:rPr>
            </a:br>
            <a:r>
              <a:rPr lang="en-US" sz="6000" b="1" dirty="0">
                <a:latin typeface="+mj-lt"/>
              </a:rPr>
              <a:t>add details?</a:t>
            </a:r>
            <a:endParaRPr lang="en-US" sz="6000" dirty="0">
              <a:latin typeface="+mj-lt"/>
            </a:endParaRPr>
          </a:p>
        </p:txBody>
      </p:sp>
    </p:spTree>
    <p:extLst>
      <p:ext uri="{BB962C8B-B14F-4D97-AF65-F5344CB8AC3E}">
        <p14:creationId xmlns:p14="http://schemas.microsoft.com/office/powerpoint/2010/main" val="9369580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988023" y="597159"/>
            <a:ext cx="7470040" cy="1645997"/>
          </a:xfrm>
        </p:spPr>
        <p:txBody>
          <a:bodyPr>
            <a:noAutofit/>
          </a:bodyPr>
          <a:lstStyle/>
          <a:p>
            <a:r>
              <a:rPr lang="en-US" sz="4000" dirty="0" smtClean="0"/>
              <a:t/>
            </a:r>
            <a:br>
              <a:rPr lang="en-US" sz="4000" dirty="0" smtClean="0"/>
            </a:br>
            <a:r>
              <a:rPr lang="en-US" sz="5400" dirty="0"/>
              <a:t/>
            </a:r>
            <a:br>
              <a:rPr lang="en-US" sz="5400" dirty="0"/>
            </a:br>
            <a:r>
              <a:rPr lang="en-US" sz="6000" b="1" dirty="0"/>
              <a:t>How do noun phrases </a:t>
            </a:r>
            <a:br>
              <a:rPr lang="en-US" sz="6000" b="1" dirty="0"/>
            </a:br>
            <a:r>
              <a:rPr lang="en-US" sz="6000" b="1" dirty="0"/>
              <a:t>add details?</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nvPr>
        </p:nvGraphicFramePr>
        <p:xfrm>
          <a:off x="476977" y="2648891"/>
          <a:ext cx="11343721" cy="3200400"/>
        </p:xfrm>
        <a:graphic>
          <a:graphicData uri="http://schemas.openxmlformats.org/drawingml/2006/table">
            <a:tbl>
              <a:tblPr firstRow="1" firstCol="1" bandRow="1">
                <a:tableStyleId>{8A107856-5554-42FB-B03E-39F5DBC370BA}</a:tableStyleId>
              </a:tblPr>
              <a:tblGrid>
                <a:gridCol w="1294202"/>
                <a:gridCol w="10049519"/>
              </a:tblGrid>
              <a:tr h="560705">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b="0" i="1" u="sng" dirty="0">
                          <a:effectLst/>
                        </a:rPr>
                        <a:t>I heard you say</a:t>
                      </a:r>
                      <a:r>
                        <a:rPr lang="en-US" sz="3000" b="0" i="1" dirty="0">
                          <a:effectLst/>
                        </a:rPr>
                        <a:t> that people were unemployed and became impoverished</a:t>
                      </a:r>
                      <a:r>
                        <a:rPr lang="en-US" sz="3000" b="0" i="1" dirty="0" smtClean="0">
                          <a:effectLst/>
                        </a:rPr>
                        <a:t>. </a:t>
                      </a:r>
                      <a:r>
                        <a:rPr lang="en-US" sz="3000" b="0" i="1" u="sng" dirty="0">
                          <a:effectLst/>
                        </a:rPr>
                        <a:t>I would like to add</a:t>
                      </a:r>
                      <a:r>
                        <a:rPr lang="en-US" sz="3000" b="0" i="1" dirty="0">
                          <a:effectLst/>
                        </a:rPr>
                        <a:t> that the </a:t>
                      </a:r>
                      <a:r>
                        <a:rPr lang="en-US" sz="3000" b="0" i="1" dirty="0">
                          <a:effectLst/>
                          <a:highlight>
                            <a:srgbClr val="FFFF00"/>
                          </a:highlight>
                        </a:rPr>
                        <a:t>newspaper headlines</a:t>
                      </a:r>
                      <a:r>
                        <a:rPr lang="en-US" sz="3000" b="0" i="1" dirty="0">
                          <a:effectLst/>
                        </a:rPr>
                        <a:t> say that there was a </a:t>
                      </a:r>
                      <a:r>
                        <a:rPr lang="en-US" sz="3000" b="0" i="1" dirty="0">
                          <a:effectLst/>
                          <a:highlight>
                            <a:srgbClr val="FFFF00"/>
                          </a:highlight>
                        </a:rPr>
                        <a:t>great market crash</a:t>
                      </a:r>
                      <a:r>
                        <a:rPr lang="en-US" sz="3000" b="0" i="1" dirty="0">
                          <a:effectLst/>
                        </a:rPr>
                        <a:t> and prices tumbled like an avalanche</a:t>
                      </a:r>
                      <a:r>
                        <a:rPr lang="en-US" sz="3000" b="0" i="1" dirty="0" smtClean="0">
                          <a:effectLst/>
                        </a:rPr>
                        <a:t>. </a:t>
                      </a:r>
                      <a:r>
                        <a:rPr lang="en-US" sz="3000" b="0" i="1" u="sng" dirty="0">
                          <a:effectLst/>
                        </a:rPr>
                        <a:t>What details can you cite?</a:t>
                      </a:r>
                      <a:r>
                        <a:rPr lang="en-US" sz="3000" b="0" i="1" dirty="0">
                          <a:effectLst/>
                        </a:rPr>
                        <a:t> </a:t>
                      </a:r>
                      <a:endParaRPr lang="en-US" sz="3000" b="0" i="1" dirty="0">
                        <a:effectLst/>
                        <a:latin typeface="Avenir Next" charset="0"/>
                        <a:ea typeface="Calibri" charset="0"/>
                        <a:cs typeface="Arial" charset="0"/>
                      </a:endParaRPr>
                    </a:p>
                  </a:txBody>
                  <a:tcPr marL="68580" marR="68580" marT="0" marB="0"/>
                </a:tc>
              </a:tr>
              <a:tr h="408940">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i="1" u="sng" dirty="0">
                          <a:effectLst/>
                        </a:rPr>
                        <a:t>I heard you say</a:t>
                      </a:r>
                      <a:r>
                        <a:rPr lang="en-US" sz="3000" i="1" dirty="0">
                          <a:effectLst/>
                        </a:rPr>
                        <a:t> that prices fell very fast like an avalanche</a:t>
                      </a:r>
                      <a:r>
                        <a:rPr lang="en-US" sz="3000" i="1" dirty="0" smtClean="0">
                          <a:effectLst/>
                        </a:rPr>
                        <a:t>. </a:t>
                      </a:r>
                      <a:r>
                        <a:rPr lang="en-US" sz="3000" i="1" u="sng" dirty="0">
                          <a:effectLst/>
                        </a:rPr>
                        <a:t>Another detail is</a:t>
                      </a:r>
                      <a:r>
                        <a:rPr lang="en-US" sz="3000" i="1" dirty="0">
                          <a:effectLst/>
                        </a:rPr>
                        <a:t> that it says the market was overwhelmed with </a:t>
                      </a:r>
                      <a:r>
                        <a:rPr lang="en-US" sz="3000" i="1" dirty="0">
                          <a:effectLst/>
                          <a:highlight>
                            <a:srgbClr val="FFFF00"/>
                          </a:highlight>
                        </a:rPr>
                        <a:t>panic selling</a:t>
                      </a:r>
                      <a:r>
                        <a:rPr lang="en-US" sz="3000" i="1" dirty="0" smtClean="0">
                          <a:effectLst/>
                        </a:rPr>
                        <a:t>. </a:t>
                      </a:r>
                      <a:r>
                        <a:rPr lang="en-US" sz="3000" i="1" u="sng" dirty="0">
                          <a:effectLst/>
                        </a:rPr>
                        <a:t>What details can you cite?</a:t>
                      </a:r>
                      <a:r>
                        <a:rPr lang="en-US" sz="3000" i="1" dirty="0">
                          <a:effectLst/>
                        </a:rPr>
                        <a:t> </a:t>
                      </a:r>
                      <a:endParaRPr lang="en-US" sz="300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388784" y="948084"/>
            <a:ext cx="1431914" cy="1295072"/>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21060719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967137" y="450246"/>
            <a:ext cx="7415020" cy="1821879"/>
          </a:xfrm>
        </p:spPr>
        <p:txBody>
          <a:bodyPr>
            <a:noAutofit/>
          </a:bodyPr>
          <a:lstStyle/>
          <a:p>
            <a:r>
              <a:rPr lang="en-US" sz="4000" dirty="0" smtClean="0"/>
              <a:t/>
            </a:r>
            <a:br>
              <a:rPr lang="en-US" sz="4000" dirty="0" smtClean="0"/>
            </a:br>
            <a:r>
              <a:rPr lang="en-US" sz="5400" dirty="0"/>
              <a:t/>
            </a:r>
            <a:br>
              <a:rPr lang="en-US" sz="5400" dirty="0"/>
            </a:br>
            <a:r>
              <a:rPr lang="en-US" sz="6000" b="1" dirty="0"/>
              <a:t>How do noun phrases </a:t>
            </a:r>
            <a:br>
              <a:rPr lang="en-US" sz="6000" b="1" dirty="0"/>
            </a:br>
            <a:r>
              <a:rPr lang="en-US" sz="6000" b="1" dirty="0"/>
              <a:t>add details?</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nvPr>
        </p:nvGraphicFramePr>
        <p:xfrm>
          <a:off x="377756" y="2471763"/>
          <a:ext cx="11412288" cy="3413760"/>
        </p:xfrm>
        <a:graphic>
          <a:graphicData uri="http://schemas.openxmlformats.org/drawingml/2006/table">
            <a:tbl>
              <a:tblPr firstRow="1" firstCol="1" bandRow="1">
                <a:tableStyleId>{8A107856-5554-42FB-B03E-39F5DBC370BA}</a:tableStyleId>
              </a:tblPr>
              <a:tblGrid>
                <a:gridCol w="1333013"/>
                <a:gridCol w="10079275"/>
              </a:tblGrid>
              <a:tr h="562610">
                <a:tc>
                  <a:txBody>
                    <a:bodyPr/>
                    <a:lstStyle/>
                    <a:p>
                      <a:pPr marL="0" marR="0" algn="r">
                        <a:spcBef>
                          <a:spcPts val="0"/>
                        </a:spcBef>
                        <a:spcAft>
                          <a:spcPts val="0"/>
                        </a:spcAft>
                      </a:pPr>
                      <a:r>
                        <a:rPr lang="en-US" sz="2200" dirty="0">
                          <a:effectLst/>
                        </a:rPr>
                        <a:t>Student A3:</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i="1" u="sng" dirty="0">
                          <a:effectLst/>
                        </a:rPr>
                        <a:t>In other words,</a:t>
                      </a:r>
                      <a:r>
                        <a:rPr lang="en-US" sz="2800" b="0" i="1" dirty="0">
                          <a:effectLst/>
                        </a:rPr>
                        <a:t> the newspaper reported about a </a:t>
                      </a:r>
                      <a:r>
                        <a:rPr lang="en-US" sz="2800" b="0" i="1" dirty="0">
                          <a:effectLst/>
                          <a:highlight>
                            <a:srgbClr val="FFFF00"/>
                          </a:highlight>
                        </a:rPr>
                        <a:t>big price crash</a:t>
                      </a:r>
                      <a:r>
                        <a:rPr lang="en-US" sz="2800" b="0" i="1" dirty="0">
                          <a:effectLst/>
                        </a:rPr>
                        <a:t> and people were scared, so they sold their shares</a:t>
                      </a:r>
                      <a:r>
                        <a:rPr lang="en-US" sz="2800" b="0" i="1" dirty="0" smtClean="0">
                          <a:effectLst/>
                        </a:rPr>
                        <a:t>. </a:t>
                      </a:r>
                      <a:r>
                        <a:rPr lang="en-US" sz="2800" b="0" i="1" u="sng" dirty="0">
                          <a:effectLst/>
                        </a:rPr>
                        <a:t>Another detail is</a:t>
                      </a:r>
                      <a:r>
                        <a:rPr lang="en-US" sz="2800" b="0" i="1" dirty="0">
                          <a:effectLst/>
                        </a:rPr>
                        <a:t> the caption says that banks closed after the </a:t>
                      </a:r>
                      <a:r>
                        <a:rPr lang="en-US" sz="2800" b="0" i="1" dirty="0">
                          <a:effectLst/>
                          <a:highlight>
                            <a:srgbClr val="FFFF00"/>
                          </a:highlight>
                        </a:rPr>
                        <a:t>stock market </a:t>
                      </a:r>
                      <a:r>
                        <a:rPr lang="en-US" sz="2800" b="0" i="1" dirty="0" smtClean="0">
                          <a:effectLst/>
                          <a:highlight>
                            <a:srgbClr val="FFFF00"/>
                          </a:highlight>
                        </a:rPr>
                        <a:t>crash</a:t>
                      </a:r>
                      <a:r>
                        <a:rPr lang="en-US" sz="2800" b="0" i="1" dirty="0" smtClean="0">
                          <a:effectLst/>
                        </a:rPr>
                        <a:t>.</a:t>
                      </a:r>
                      <a:r>
                        <a:rPr lang="en-US" sz="2800" b="0" i="1" baseline="0" dirty="0" smtClean="0">
                          <a:effectLst/>
                        </a:rPr>
                        <a:t> </a:t>
                      </a:r>
                      <a:r>
                        <a:rPr lang="en-US" sz="2800" b="0" i="1" u="sng" dirty="0" smtClean="0">
                          <a:effectLst/>
                        </a:rPr>
                        <a:t>How </a:t>
                      </a:r>
                      <a:r>
                        <a:rPr lang="en-US" sz="2800" b="0" i="1" u="sng" dirty="0">
                          <a:effectLst/>
                        </a:rPr>
                        <a:t>can you elaborate?</a:t>
                      </a:r>
                      <a:r>
                        <a:rPr lang="en-US" sz="2800" b="0" i="1" dirty="0">
                          <a:effectLst/>
                        </a:rPr>
                        <a:t> </a:t>
                      </a:r>
                      <a:endParaRPr lang="en-US" sz="2800" b="0" i="1" dirty="0">
                        <a:effectLst/>
                        <a:latin typeface="Avenir Next" charset="0"/>
                        <a:ea typeface="Calibri" charset="0"/>
                        <a:cs typeface="Arial" charset="0"/>
                      </a:endParaRPr>
                    </a:p>
                  </a:txBody>
                  <a:tcPr marL="68580" marR="68580" marT="0" marB="0"/>
                </a:tc>
              </a:tr>
              <a:tr h="589280">
                <a:tc>
                  <a:txBody>
                    <a:bodyPr/>
                    <a:lstStyle/>
                    <a:p>
                      <a:pPr marL="0" marR="0" algn="r">
                        <a:spcBef>
                          <a:spcPts val="0"/>
                        </a:spcBef>
                        <a:spcAft>
                          <a:spcPts val="0"/>
                        </a:spcAft>
                      </a:pPr>
                      <a:r>
                        <a:rPr lang="en-US" sz="2200" dirty="0">
                          <a:effectLst/>
                        </a:rPr>
                        <a:t>Student B3:</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i="1" u="sng" dirty="0">
                          <a:effectLst/>
                        </a:rPr>
                        <a:t>I think you said</a:t>
                      </a:r>
                      <a:r>
                        <a:rPr lang="en-US" sz="2800" i="1" dirty="0">
                          <a:effectLst/>
                        </a:rPr>
                        <a:t> the banks went out of business because the market crashed</a:t>
                      </a:r>
                      <a:r>
                        <a:rPr lang="en-US" sz="2800" i="1" dirty="0" smtClean="0">
                          <a:effectLst/>
                        </a:rPr>
                        <a:t>. </a:t>
                      </a:r>
                      <a:r>
                        <a:rPr lang="en-US" sz="2800" i="1" u="sng" dirty="0">
                          <a:effectLst/>
                        </a:rPr>
                        <a:t>To elaborate</a:t>
                      </a:r>
                      <a:r>
                        <a:rPr lang="en-US" sz="2800" i="1" dirty="0">
                          <a:effectLst/>
                        </a:rPr>
                        <a:t>, when banks closed they lost their </a:t>
                      </a:r>
                      <a:r>
                        <a:rPr lang="en-US" sz="2800" i="1" dirty="0">
                          <a:effectLst/>
                          <a:highlight>
                            <a:srgbClr val="FFFF00"/>
                          </a:highlight>
                        </a:rPr>
                        <a:t>customers’ money</a:t>
                      </a:r>
                      <a:r>
                        <a:rPr lang="en-US" sz="2800" i="1" dirty="0">
                          <a:effectLst/>
                        </a:rPr>
                        <a:t>, so businesses and people couldn’t pay back the money they had deposited. </a:t>
                      </a:r>
                      <a:r>
                        <a:rPr lang="en-US" sz="2800" i="1" dirty="0" smtClean="0">
                          <a:effectLst/>
                        </a:rPr>
                        <a:t> </a:t>
                      </a:r>
                      <a:r>
                        <a:rPr lang="en-US" sz="2800" i="1" u="sng" dirty="0">
                          <a:effectLst/>
                        </a:rPr>
                        <a:t>What can you add?</a:t>
                      </a:r>
                      <a:r>
                        <a:rPr lang="en-US" sz="2800" i="1" dirty="0">
                          <a:effectLst/>
                        </a:rPr>
                        <a:t> </a:t>
                      </a:r>
                      <a:endParaRPr lang="en-US" sz="280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358130" y="901307"/>
            <a:ext cx="1431914" cy="1295072"/>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11271825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88545" y="450246"/>
            <a:ext cx="7244499" cy="1854699"/>
          </a:xfrm>
        </p:spPr>
        <p:txBody>
          <a:bodyPr>
            <a:noAutofit/>
          </a:bodyPr>
          <a:lstStyle/>
          <a:p>
            <a:r>
              <a:rPr lang="en-US" sz="4000" dirty="0" smtClean="0"/>
              <a:t/>
            </a:r>
            <a:br>
              <a:rPr lang="en-US" sz="4000" dirty="0" smtClean="0"/>
            </a:br>
            <a:r>
              <a:rPr lang="en-US" sz="4000" dirty="0"/>
              <a:t/>
            </a:r>
            <a:br>
              <a:rPr lang="en-US" sz="4000" dirty="0"/>
            </a:br>
            <a:r>
              <a:rPr lang="en-US" sz="6000" b="1" dirty="0"/>
              <a:t>How do noun phrases </a:t>
            </a:r>
            <a:br>
              <a:rPr lang="en-US" sz="6000" b="1" dirty="0"/>
            </a:br>
            <a:r>
              <a:rPr lang="en-US" sz="6000" b="1" dirty="0"/>
              <a:t>add details?</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nvPr>
        </p:nvGraphicFramePr>
        <p:xfrm>
          <a:off x="476977" y="2630366"/>
          <a:ext cx="11178040" cy="3045460"/>
        </p:xfrm>
        <a:graphic>
          <a:graphicData uri="http://schemas.openxmlformats.org/drawingml/2006/table">
            <a:tbl>
              <a:tblPr firstRow="1" firstCol="1" bandRow="1">
                <a:tableStyleId>{8A107856-5554-42FB-B03E-39F5DBC370BA}</a:tableStyleId>
              </a:tblPr>
              <a:tblGrid>
                <a:gridCol w="1394287"/>
                <a:gridCol w="9783753"/>
              </a:tblGrid>
              <a:tr h="1033780">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200" b="0" i="1" u="sng" dirty="0">
                          <a:effectLst/>
                        </a:rPr>
                        <a:t>In other words</a:t>
                      </a:r>
                      <a:r>
                        <a:rPr lang="en-US" sz="2200" b="0" i="1" dirty="0">
                          <a:effectLst/>
                        </a:rPr>
                        <a:t>, banks closed so people couldn’t recover their money. </a:t>
                      </a:r>
                      <a:r>
                        <a:rPr lang="en-US" sz="2200" b="0" i="1" u="sng" dirty="0" smtClean="0">
                          <a:effectLst/>
                        </a:rPr>
                        <a:t> </a:t>
                      </a:r>
                      <a:r>
                        <a:rPr lang="en-US" sz="2200" b="0" i="1" u="sng" dirty="0">
                          <a:effectLst/>
                        </a:rPr>
                        <a:t>I would like to add</a:t>
                      </a:r>
                      <a:r>
                        <a:rPr lang="en-US" sz="2200" b="0" i="1" dirty="0">
                          <a:effectLst/>
                        </a:rPr>
                        <a:t> that it says </a:t>
                      </a:r>
                      <a:r>
                        <a:rPr lang="en-US" sz="2200" b="0" i="1" dirty="0">
                          <a:effectLst/>
                          <a:highlight>
                            <a:srgbClr val="FFFF00"/>
                          </a:highlight>
                        </a:rPr>
                        <a:t>many companies</a:t>
                      </a:r>
                      <a:r>
                        <a:rPr lang="en-US" sz="2200" b="0" i="1" dirty="0">
                          <a:effectLst/>
                        </a:rPr>
                        <a:t> were forced to fire workers to stay in business</a:t>
                      </a:r>
                      <a:r>
                        <a:rPr lang="en-US" sz="2200" b="0" i="1" dirty="0" smtClean="0">
                          <a:effectLst/>
                        </a:rPr>
                        <a:t>. </a:t>
                      </a:r>
                      <a:r>
                        <a:rPr lang="en-US" sz="2200" b="0" i="1" dirty="0">
                          <a:effectLst/>
                        </a:rPr>
                        <a:t>The </a:t>
                      </a:r>
                      <a:r>
                        <a:rPr lang="en-US" sz="2200" b="0" i="1" dirty="0">
                          <a:effectLst/>
                          <a:highlight>
                            <a:srgbClr val="FFFF00"/>
                          </a:highlight>
                        </a:rPr>
                        <a:t>unemployed workers</a:t>
                      </a:r>
                      <a:r>
                        <a:rPr lang="en-US" sz="2200" b="0" i="1" dirty="0">
                          <a:effectLst/>
                        </a:rPr>
                        <a:t> couldn’t pay their rent. </a:t>
                      </a:r>
                      <a:r>
                        <a:rPr lang="en-US" sz="2200" b="0" i="1" dirty="0" smtClean="0">
                          <a:effectLst/>
                        </a:rPr>
                        <a:t>  </a:t>
                      </a:r>
                      <a:r>
                        <a:rPr lang="en-US" sz="2200" b="0" i="1" u="sng" dirty="0">
                          <a:effectLst/>
                        </a:rPr>
                        <a:t>What else can you add?</a:t>
                      </a:r>
                      <a:r>
                        <a:rPr lang="en-US" sz="2200" b="0" i="1" dirty="0">
                          <a:effectLst/>
                        </a:rPr>
                        <a:t> </a:t>
                      </a:r>
                      <a:endParaRPr lang="en-US" sz="2200" b="0" i="1" dirty="0">
                        <a:solidFill>
                          <a:schemeClr val="tx1"/>
                        </a:solidFill>
                        <a:effectLst/>
                        <a:latin typeface="Questrial" charset="0"/>
                        <a:ea typeface="Questrial" charset="0"/>
                        <a:cs typeface="Questrial" charset="0"/>
                      </a:endParaRPr>
                    </a:p>
                  </a:txBody>
                  <a:tcPr marL="68580" marR="68580" marT="0" marB="0"/>
                </a:tc>
              </a:tr>
              <a:tr h="1005205">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200" i="1" u="sng" dirty="0">
                          <a:effectLst/>
                        </a:rPr>
                        <a:t>So what you are saying is</a:t>
                      </a:r>
                      <a:r>
                        <a:rPr lang="en-US" sz="2200" i="1" dirty="0">
                          <a:effectLst/>
                        </a:rPr>
                        <a:t> that </a:t>
                      </a:r>
                      <a:r>
                        <a:rPr lang="en-US" sz="2200" i="1" dirty="0">
                          <a:effectLst/>
                          <a:highlight>
                            <a:srgbClr val="FFFF00"/>
                          </a:highlight>
                        </a:rPr>
                        <a:t>struggling companies</a:t>
                      </a:r>
                      <a:r>
                        <a:rPr lang="en-US" sz="2200" i="1" dirty="0">
                          <a:effectLst/>
                        </a:rPr>
                        <a:t> fired workers, so they had no money for rent. </a:t>
                      </a:r>
                      <a:r>
                        <a:rPr lang="en-US" sz="2200" i="1" dirty="0" smtClean="0">
                          <a:effectLst/>
                        </a:rPr>
                        <a:t> </a:t>
                      </a:r>
                      <a:r>
                        <a:rPr lang="en-US" sz="2200" i="1" u="sng" dirty="0">
                          <a:effectLst/>
                        </a:rPr>
                        <a:t>In addition</a:t>
                      </a:r>
                      <a:r>
                        <a:rPr lang="en-US" sz="2200" i="1" dirty="0">
                          <a:effectLst/>
                        </a:rPr>
                        <a:t>, people who couldn’t pay for proper housing camped in </a:t>
                      </a:r>
                      <a:r>
                        <a:rPr lang="en-US" sz="2200" i="1" dirty="0">
                          <a:effectLst/>
                          <a:highlight>
                            <a:srgbClr val="FFFF00"/>
                          </a:highlight>
                        </a:rPr>
                        <a:t>makeshift encampments</a:t>
                      </a:r>
                      <a:r>
                        <a:rPr lang="en-US" sz="2200" i="1" dirty="0">
                          <a:effectLst/>
                        </a:rPr>
                        <a:t> like </a:t>
                      </a:r>
                      <a:r>
                        <a:rPr lang="en-US" sz="2200" i="1" dirty="0">
                          <a:effectLst/>
                          <a:highlight>
                            <a:srgbClr val="FFFF00"/>
                          </a:highlight>
                        </a:rPr>
                        <a:t>Pipe City</a:t>
                      </a:r>
                      <a:r>
                        <a:rPr lang="en-US" sz="2200" i="1" dirty="0">
                          <a:effectLst/>
                        </a:rPr>
                        <a:t> for shelter. </a:t>
                      </a:r>
                      <a:r>
                        <a:rPr lang="en-US" sz="2200" i="1" dirty="0" smtClean="0">
                          <a:effectLst/>
                        </a:rPr>
                        <a:t> </a:t>
                      </a:r>
                      <a:r>
                        <a:rPr lang="en-US" sz="2200" i="1" u="sng" dirty="0">
                          <a:effectLst/>
                        </a:rPr>
                        <a:t>How can you add to this idea?</a:t>
                      </a:r>
                      <a:r>
                        <a:rPr lang="en-US" sz="2200" i="1" dirty="0">
                          <a:effectLst/>
                        </a:rPr>
                        <a:t> [PR]</a:t>
                      </a:r>
                      <a:endParaRPr lang="en-US" sz="2200" i="1" dirty="0">
                        <a:solidFill>
                          <a:srgbClr val="000000"/>
                        </a:solidFill>
                        <a:effectLst/>
                        <a:latin typeface="Questrial" charset="0"/>
                        <a:ea typeface="Questrial" charset="0"/>
                        <a:cs typeface="Questrial" charset="0"/>
                      </a:endParaRPr>
                    </a:p>
                  </a:txBody>
                  <a:tcPr marL="68580" marR="68580" marT="0" marB="0"/>
                </a:tc>
              </a:tr>
              <a:tr h="765175">
                <a:tc>
                  <a:txBody>
                    <a:bodyPr/>
                    <a:lstStyle/>
                    <a:p>
                      <a:pPr marL="0" marR="0" algn="r">
                        <a:spcBef>
                          <a:spcPts val="0"/>
                        </a:spcBef>
                        <a:spcAft>
                          <a:spcPts val="0"/>
                        </a:spcAft>
                      </a:pPr>
                      <a:r>
                        <a:rPr lang="en-US" sz="2200" dirty="0">
                          <a:effectLst/>
                        </a:rPr>
                        <a:t>Student A5:</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200" i="1" u="sng" dirty="0">
                          <a:effectLst/>
                        </a:rPr>
                        <a:t>I think you said</a:t>
                      </a:r>
                      <a:r>
                        <a:rPr lang="en-US" sz="2200" i="1" dirty="0">
                          <a:effectLst/>
                        </a:rPr>
                        <a:t> that </a:t>
                      </a:r>
                      <a:r>
                        <a:rPr lang="en-US" sz="2200" i="1" dirty="0">
                          <a:effectLst/>
                          <a:highlight>
                            <a:srgbClr val="FFFF00"/>
                          </a:highlight>
                        </a:rPr>
                        <a:t>Pipe City</a:t>
                      </a:r>
                      <a:r>
                        <a:rPr lang="en-US" sz="2200" i="1" dirty="0">
                          <a:effectLst/>
                        </a:rPr>
                        <a:t> is an example of an encampment or shantytown where people in need went to live when they couldn’t afford rent. </a:t>
                      </a:r>
                      <a:r>
                        <a:rPr lang="en-US" sz="2200" i="1" dirty="0" smtClean="0">
                          <a:effectLst/>
                        </a:rPr>
                        <a:t> </a:t>
                      </a:r>
                      <a:r>
                        <a:rPr lang="en-US" sz="2200" i="1" u="sng" dirty="0">
                          <a:effectLst/>
                        </a:rPr>
                        <a:t>Additionally,</a:t>
                      </a:r>
                      <a:r>
                        <a:rPr lang="en-US" sz="2200" i="1" dirty="0">
                          <a:effectLst/>
                        </a:rPr>
                        <a:t> these shantytowns were found all over </a:t>
                      </a:r>
                      <a:r>
                        <a:rPr lang="en-US" sz="2200" i="1" dirty="0">
                          <a:effectLst/>
                          <a:highlight>
                            <a:srgbClr val="FFFF00"/>
                          </a:highlight>
                        </a:rPr>
                        <a:t>vacant land</a:t>
                      </a:r>
                      <a:r>
                        <a:rPr lang="en-US" sz="2200" i="1" dirty="0">
                          <a:effectLst/>
                        </a:rPr>
                        <a:t> across the state. </a:t>
                      </a:r>
                      <a:endParaRPr lang="en-US" sz="220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0" name="Group 9"/>
          <p:cNvGrpSpPr/>
          <p:nvPr/>
        </p:nvGrpSpPr>
        <p:grpSpPr>
          <a:xfrm>
            <a:off x="10223103" y="901307"/>
            <a:ext cx="1431914" cy="1295072"/>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Tree>
    <p:extLst>
      <p:ext uri="{BB962C8B-B14F-4D97-AF65-F5344CB8AC3E}">
        <p14:creationId xmlns:p14="http://schemas.microsoft.com/office/powerpoint/2010/main" val="1961289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941" y="355668"/>
            <a:ext cx="3451860" cy="2862322"/>
          </a:xfrm>
          <a:prstGeom prst="rect">
            <a:avLst/>
          </a:prstGeom>
          <a:noFill/>
        </p:spPr>
        <p:txBody>
          <a:bodyPr wrap="square" rtlCol="0">
            <a:spAutoFit/>
          </a:bodyPr>
          <a:lstStyle/>
          <a:p>
            <a:pPr algn="ctr"/>
            <a:r>
              <a:rPr lang="en-US" sz="2800" b="1" dirty="0" smtClean="0"/>
              <a:t>Listen to the Non-Model Constructive Conversation</a:t>
            </a:r>
          </a:p>
          <a:p>
            <a:endParaRPr lang="en-US" sz="1200" dirty="0" smtClean="0"/>
          </a:p>
          <a:p>
            <a:endParaRPr lang="en-US" sz="1200" dirty="0"/>
          </a:p>
          <a:p>
            <a:endParaRPr lang="en-US" sz="1200" dirty="0" smtClean="0"/>
          </a:p>
          <a:p>
            <a:endParaRPr lang="en-US" sz="1200" dirty="0" smtClean="0"/>
          </a:p>
          <a:p>
            <a:endParaRPr lang="en-US" sz="1200" dirty="0"/>
          </a:p>
          <a:p>
            <a:endParaRPr lang="en-US" sz="1200" dirty="0" smtClean="0"/>
          </a:p>
          <a:p>
            <a:endParaRPr lang="en-US" sz="1200" dirty="0"/>
          </a:p>
          <a:p>
            <a:endParaRPr lang="en-US" sz="1200" dirty="0"/>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4006734" y="120583"/>
            <a:ext cx="8017626" cy="62344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9936" y="1786829"/>
            <a:ext cx="1109869" cy="1266073"/>
          </a:xfrm>
          <a:prstGeom prst="rect">
            <a:avLst/>
          </a:prstGeom>
        </p:spPr>
      </p:pic>
      <p:sp>
        <p:nvSpPr>
          <p:cNvPr id="6" name="TextBox 5"/>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INFOGRAPHIC?  CITE DETAILS TO CLARIFY YOUR IDEAS.</a:t>
            </a:r>
            <a:endParaRPr lang="en-US" sz="2400" b="1" dirty="0">
              <a:solidFill>
                <a:schemeClr val="bg1"/>
              </a:solidFill>
            </a:endParaRPr>
          </a:p>
        </p:txBody>
      </p:sp>
      <p:pic>
        <p:nvPicPr>
          <p:cNvPr id="2" name="Gr4L6Non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2917" y="5317565"/>
            <a:ext cx="812800" cy="812800"/>
          </a:xfrm>
          <a:prstGeom prst="rect">
            <a:avLst/>
          </a:prstGeom>
        </p:spPr>
      </p:pic>
      <p:sp>
        <p:nvSpPr>
          <p:cNvPr id="7" name="Rectangle 6"/>
          <p:cNvSpPr/>
          <p:nvPr/>
        </p:nvSpPr>
        <p:spPr>
          <a:xfrm>
            <a:off x="144374" y="3238088"/>
            <a:ext cx="3800994" cy="2992099"/>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14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spTree>
    <p:extLst>
      <p:ext uri="{BB962C8B-B14F-4D97-AF65-F5344CB8AC3E}">
        <p14:creationId xmlns:p14="http://schemas.microsoft.com/office/powerpoint/2010/main" val="15832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81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6" y="2742390"/>
            <a:ext cx="3723557" cy="3142843"/>
          </a:xfrm>
        </p:spPr>
        <p:txBody>
          <a:bodyPr>
            <a:noAutofit/>
          </a:bodyPr>
          <a:lstStyle/>
          <a:p>
            <a:pPr algn="ctr"/>
            <a:r>
              <a:rPr lang="en-US" sz="3200" b="1" dirty="0" smtClean="0"/>
              <a:t>What makes this a Non-Model Conversation? </a:t>
            </a:r>
            <a:br>
              <a:rPr lang="en-US" sz="3200" b="1" dirty="0" smtClean="0"/>
            </a:br>
            <a:r>
              <a:rPr lang="en-US" sz="2000" b="1" dirty="0" smtClean="0"/>
              <a:t/>
            </a:r>
            <a:br>
              <a:rPr lang="en-US" sz="2000" b="1" dirty="0" smtClean="0"/>
            </a:br>
            <a:r>
              <a:rPr lang="en-US" sz="3200" b="1" dirty="0" smtClean="0"/>
              <a:t>How would you improve this Non-Model?</a:t>
            </a:r>
            <a:endParaRPr lang="en-US" sz="3200" b="1" dirty="0"/>
          </a:p>
        </p:txBody>
      </p:sp>
      <p:grpSp>
        <p:nvGrpSpPr>
          <p:cNvPr id="8" name="Group 7"/>
          <p:cNvGrpSpPr/>
          <p:nvPr/>
        </p:nvGrpSpPr>
        <p:grpSpPr>
          <a:xfrm>
            <a:off x="1117833" y="722425"/>
            <a:ext cx="2046200" cy="1887648"/>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1" name="Table 10"/>
          <p:cNvGraphicFramePr>
            <a:graphicFrameLocks noGrp="1"/>
          </p:cNvGraphicFramePr>
          <p:nvPr>
            <p:extLst>
              <p:ext uri="{D42A27DB-BD31-4B8C-83A1-F6EECF244321}">
                <p14:modId xmlns:p14="http://schemas.microsoft.com/office/powerpoint/2010/main" val="1344419875"/>
              </p:ext>
            </p:extLst>
          </p:nvPr>
        </p:nvGraphicFramePr>
        <p:xfrm>
          <a:off x="4014132" y="184575"/>
          <a:ext cx="7951969" cy="6065520"/>
        </p:xfrm>
        <a:graphic>
          <a:graphicData uri="http://schemas.openxmlformats.org/drawingml/2006/table">
            <a:tbl>
              <a:tblPr firstRow="1" firstCol="1" bandRow="1">
                <a:tableStyleId>{D7AC3CCA-C797-4891-BE02-D94E43425B78}</a:tableStyleId>
              </a:tblPr>
              <a:tblGrid>
                <a:gridCol w="889039"/>
                <a:gridCol w="7062930"/>
              </a:tblGrid>
              <a:tr h="578020">
                <a:tc gridSpan="2">
                  <a:txBody>
                    <a:bodyPr/>
                    <a:lstStyle/>
                    <a:p>
                      <a:pPr marL="0" marR="0" algn="ctr">
                        <a:spcBef>
                          <a:spcPts val="0"/>
                        </a:spcBef>
                        <a:spcAft>
                          <a:spcPts val="0"/>
                        </a:spcAft>
                      </a:pPr>
                      <a:r>
                        <a:rPr lang="en-US" sz="2000" dirty="0">
                          <a:effectLst/>
                        </a:rPr>
                        <a:t> </a:t>
                      </a:r>
                      <a:r>
                        <a:rPr lang="en-US" sz="2000" dirty="0" smtClean="0">
                          <a:effectLst/>
                        </a:rPr>
                        <a:t>Prompt</a:t>
                      </a:r>
                      <a:r>
                        <a:rPr lang="en-US" sz="2000" dirty="0">
                          <a:effectLst/>
                        </a:rPr>
                        <a:t>:  What do you notice in the infographic? Cite details to CLARIFY your ideas</a:t>
                      </a:r>
                      <a:r>
                        <a:rPr lang="en-US" sz="2000" dirty="0" smtClean="0">
                          <a:effectLst/>
                        </a:rPr>
                        <a:t>.</a:t>
                      </a:r>
                      <a:endParaRPr lang="en-US" sz="2000" dirty="0">
                        <a:effectLst/>
                      </a:endParaRPr>
                    </a:p>
                  </a:txBody>
                  <a:tcPr marL="52143" marR="52143" marT="0" marB="0"/>
                </a:tc>
                <a:tc hMerge="1">
                  <a:txBody>
                    <a:bodyPr/>
                    <a:lstStyle/>
                    <a:p>
                      <a:endParaRPr lang="en-US"/>
                    </a:p>
                  </a:txBody>
                  <a:tcPr/>
                </a:tc>
              </a:tr>
              <a:tr h="635822">
                <a:tc>
                  <a:txBody>
                    <a:bodyPr/>
                    <a:lstStyle/>
                    <a:p>
                      <a:pPr marL="0" marR="0" algn="r">
                        <a:spcBef>
                          <a:spcPts val="0"/>
                        </a:spcBef>
                        <a:spcAft>
                          <a:spcPts val="0"/>
                        </a:spcAft>
                      </a:pPr>
                      <a:r>
                        <a:rPr lang="en-US" sz="1800" dirty="0">
                          <a:effectLst/>
                        </a:rPr>
                        <a:t>Student A1: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a:effectLst/>
                        </a:rPr>
                        <a:t> There is a picture of a newspaper and the headline reads “GREATEST CRASH”. </a:t>
                      </a:r>
                      <a:endParaRPr lang="en-US" sz="220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B1: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notice a graph with years at the bottom. What do you notice?</a:t>
                      </a:r>
                      <a:endParaRPr lang="en-US" sz="2200" dirty="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A2: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think it is about unemployment and how people were poor. What do you think? </a:t>
                      </a:r>
                      <a:endParaRPr lang="en-US" sz="2200" dirty="0">
                        <a:solidFill>
                          <a:srgbClr val="000000"/>
                        </a:solidFill>
                        <a:effectLst/>
                        <a:latin typeface="Questrial" charset="0"/>
                        <a:ea typeface="Questrial" charset="0"/>
                        <a:cs typeface="Questrial" charset="0"/>
                      </a:endParaRPr>
                    </a:p>
                  </a:txBody>
                  <a:tcPr marL="52143" marR="52143" marT="0" marB="0"/>
                </a:tc>
              </a:tr>
              <a:tr h="953733">
                <a:tc>
                  <a:txBody>
                    <a:bodyPr/>
                    <a:lstStyle/>
                    <a:p>
                      <a:pPr marL="0" marR="0" algn="r">
                        <a:spcBef>
                          <a:spcPts val="0"/>
                        </a:spcBef>
                        <a:spcAft>
                          <a:spcPts val="0"/>
                        </a:spcAft>
                      </a:pPr>
                      <a:r>
                        <a:rPr lang="en-US" sz="1800" dirty="0">
                          <a:effectLst/>
                        </a:rPr>
                        <a:t>Student B2: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agree with you. I notice the boy holding a sign that says “Why can’t you give my Dad a job?”. What do you think about this picture?</a:t>
                      </a:r>
                      <a:endParaRPr lang="en-US" sz="2200" dirty="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A3: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think they are protesting. They are standing holding signs. What else can you add?</a:t>
                      </a:r>
                      <a:endParaRPr lang="en-US" sz="2200" dirty="0">
                        <a:solidFill>
                          <a:srgbClr val="000000"/>
                        </a:solidFill>
                        <a:effectLst/>
                        <a:latin typeface="Questrial" charset="0"/>
                        <a:ea typeface="Questrial" charset="0"/>
                        <a:cs typeface="Questrial" charset="0"/>
                      </a:endParaRPr>
                    </a:p>
                  </a:txBody>
                  <a:tcPr marL="52143" marR="52143" marT="0" marB="0"/>
                </a:tc>
              </a:tr>
              <a:tr h="520218">
                <a:tc>
                  <a:txBody>
                    <a:bodyPr/>
                    <a:lstStyle/>
                    <a:p>
                      <a:pPr marL="0" marR="0" algn="r">
                        <a:spcBef>
                          <a:spcPts val="0"/>
                        </a:spcBef>
                        <a:spcAft>
                          <a:spcPts val="0"/>
                        </a:spcAft>
                      </a:pPr>
                      <a:r>
                        <a:rPr lang="en-US" sz="1800" dirty="0">
                          <a:effectLst/>
                        </a:rPr>
                        <a:t>Student B3: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There are people standing in line getting free food. </a:t>
                      </a:r>
                      <a:endParaRPr lang="en-US" sz="2200" dirty="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A4: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a:effectLst/>
                        </a:rPr>
                        <a:t>I agree. I want to add that impoverished families waited in bread lines. </a:t>
                      </a:r>
                      <a:endParaRPr lang="en-US" sz="2200">
                        <a:solidFill>
                          <a:srgbClr val="000000"/>
                        </a:solidFill>
                        <a:effectLst/>
                        <a:latin typeface="Questrial" charset="0"/>
                        <a:ea typeface="Questrial" charset="0"/>
                        <a:cs typeface="Questrial" charset="0"/>
                      </a:endParaRPr>
                    </a:p>
                  </a:txBody>
                  <a:tcPr marL="52143" marR="52143" marT="0" marB="0"/>
                </a:tc>
              </a:tr>
              <a:tr h="520218">
                <a:tc>
                  <a:txBody>
                    <a:bodyPr/>
                    <a:lstStyle/>
                    <a:p>
                      <a:pPr marL="0" marR="0" algn="r">
                        <a:spcBef>
                          <a:spcPts val="0"/>
                        </a:spcBef>
                        <a:spcAft>
                          <a:spcPts val="0"/>
                        </a:spcAft>
                      </a:pPr>
                      <a:r>
                        <a:rPr lang="en-US" sz="1800" dirty="0">
                          <a:effectLst/>
                        </a:rPr>
                        <a:t>Student B4: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Some people donated the food.</a:t>
                      </a:r>
                      <a:endParaRPr lang="en-US" sz="2200" dirty="0">
                        <a:solidFill>
                          <a:srgbClr val="000000"/>
                        </a:solidFill>
                        <a:effectLst/>
                        <a:latin typeface="Questrial" charset="0"/>
                        <a:ea typeface="Questrial" charset="0"/>
                        <a:cs typeface="Questrial" charset="0"/>
                      </a:endParaRPr>
                    </a:p>
                  </a:txBody>
                  <a:tcPr marL="52143" marR="52143" marT="0" marB="0"/>
                </a:tc>
              </a:tr>
            </a:tbl>
          </a:graphicData>
        </a:graphic>
      </p:graphicFrame>
    </p:spTree>
    <p:extLst>
      <p:ext uri="{BB962C8B-B14F-4D97-AF65-F5344CB8AC3E}">
        <p14:creationId xmlns:p14="http://schemas.microsoft.com/office/powerpoint/2010/main" val="102035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5" y="2914954"/>
            <a:ext cx="3723557" cy="3142843"/>
          </a:xfrm>
        </p:spPr>
        <p:txBody>
          <a:bodyPr>
            <a:noAutofit/>
          </a:bodyPr>
          <a:lstStyle/>
          <a:p>
            <a:pPr algn="ctr"/>
            <a:r>
              <a:rPr lang="en-US" sz="3200" b="1" dirty="0"/>
              <a:t>How can you expand noun phrases to add details</a:t>
            </a:r>
            <a:r>
              <a:rPr lang="en-US" sz="3200" b="1" dirty="0" smtClean="0"/>
              <a:t>?</a:t>
            </a:r>
            <a:br>
              <a:rPr lang="en-US" sz="3200" b="1" dirty="0" smtClean="0"/>
            </a:br>
            <a:r>
              <a:rPr lang="en-US" sz="2000" b="1" dirty="0"/>
              <a:t/>
            </a:r>
            <a:br>
              <a:rPr lang="en-US" sz="2000" b="1" dirty="0"/>
            </a:br>
            <a:r>
              <a:rPr lang="en-US" sz="3200" b="1" dirty="0"/>
              <a:t>What adjectives or other details  would you add to CLARIFY ideas?</a:t>
            </a:r>
          </a:p>
        </p:txBody>
      </p:sp>
      <p:grpSp>
        <p:nvGrpSpPr>
          <p:cNvPr id="8" name="Group 7"/>
          <p:cNvGrpSpPr/>
          <p:nvPr/>
        </p:nvGrpSpPr>
        <p:grpSpPr>
          <a:xfrm>
            <a:off x="2207171" y="1521670"/>
            <a:ext cx="1481959" cy="1205764"/>
            <a:chOff x="587828" y="4358006"/>
            <a:chExt cx="1847691" cy="193258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358006"/>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1" name="Table 10"/>
          <p:cNvGraphicFramePr>
            <a:graphicFrameLocks noGrp="1"/>
          </p:cNvGraphicFramePr>
          <p:nvPr>
            <p:extLst>
              <p:ext uri="{D42A27DB-BD31-4B8C-83A1-F6EECF244321}">
                <p14:modId xmlns:p14="http://schemas.microsoft.com/office/powerpoint/2010/main" val="965099157"/>
              </p:ext>
            </p:extLst>
          </p:nvPr>
        </p:nvGraphicFramePr>
        <p:xfrm>
          <a:off x="4014132" y="184575"/>
          <a:ext cx="7951969" cy="6065520"/>
        </p:xfrm>
        <a:graphic>
          <a:graphicData uri="http://schemas.openxmlformats.org/drawingml/2006/table">
            <a:tbl>
              <a:tblPr firstRow="1" firstCol="1" bandRow="1">
                <a:tableStyleId>{D7AC3CCA-C797-4891-BE02-D94E43425B78}</a:tableStyleId>
              </a:tblPr>
              <a:tblGrid>
                <a:gridCol w="889039"/>
                <a:gridCol w="7062930"/>
              </a:tblGrid>
              <a:tr h="578020">
                <a:tc gridSpan="2">
                  <a:txBody>
                    <a:bodyPr/>
                    <a:lstStyle/>
                    <a:p>
                      <a:pPr marL="0" marR="0" algn="ctr">
                        <a:spcBef>
                          <a:spcPts val="0"/>
                        </a:spcBef>
                        <a:spcAft>
                          <a:spcPts val="0"/>
                        </a:spcAft>
                      </a:pPr>
                      <a:r>
                        <a:rPr lang="en-US" sz="2000" dirty="0">
                          <a:effectLst/>
                        </a:rPr>
                        <a:t> </a:t>
                      </a:r>
                      <a:r>
                        <a:rPr lang="en-US" sz="2000" dirty="0" smtClean="0">
                          <a:effectLst/>
                        </a:rPr>
                        <a:t>Prompt</a:t>
                      </a:r>
                      <a:r>
                        <a:rPr lang="en-US" sz="2000" dirty="0">
                          <a:effectLst/>
                        </a:rPr>
                        <a:t>:  What do you notice in the infographic? Cite details to CLARIFY your ideas</a:t>
                      </a:r>
                      <a:r>
                        <a:rPr lang="en-US" sz="2000" dirty="0" smtClean="0">
                          <a:effectLst/>
                        </a:rPr>
                        <a:t>.</a:t>
                      </a:r>
                      <a:endParaRPr lang="en-US" sz="2000" dirty="0">
                        <a:effectLst/>
                      </a:endParaRPr>
                    </a:p>
                  </a:txBody>
                  <a:tcPr marL="52143" marR="52143" marT="0" marB="0"/>
                </a:tc>
                <a:tc hMerge="1">
                  <a:txBody>
                    <a:bodyPr/>
                    <a:lstStyle/>
                    <a:p>
                      <a:endParaRPr lang="en-US"/>
                    </a:p>
                  </a:txBody>
                  <a:tcPr/>
                </a:tc>
              </a:tr>
              <a:tr h="635822">
                <a:tc>
                  <a:txBody>
                    <a:bodyPr/>
                    <a:lstStyle/>
                    <a:p>
                      <a:pPr marL="0" marR="0" algn="r">
                        <a:spcBef>
                          <a:spcPts val="0"/>
                        </a:spcBef>
                        <a:spcAft>
                          <a:spcPts val="0"/>
                        </a:spcAft>
                      </a:pPr>
                      <a:r>
                        <a:rPr lang="en-US" sz="1800" dirty="0">
                          <a:effectLst/>
                        </a:rPr>
                        <a:t>Student A1: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a:effectLst/>
                        </a:rPr>
                        <a:t> There is a picture of a newspaper and the headline reads “GREATEST CRASH”. </a:t>
                      </a:r>
                      <a:endParaRPr lang="en-US" sz="220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B1:</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notice a graph with years at the bottom. What do you notice?</a:t>
                      </a:r>
                      <a:endParaRPr lang="en-US" sz="2200" dirty="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A2: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think it is about unemployment and how people were poor. What do you think? </a:t>
                      </a:r>
                      <a:endParaRPr lang="en-US" sz="2200" dirty="0">
                        <a:solidFill>
                          <a:srgbClr val="000000"/>
                        </a:solidFill>
                        <a:effectLst/>
                        <a:latin typeface="Questrial" charset="0"/>
                        <a:ea typeface="Questrial" charset="0"/>
                        <a:cs typeface="Questrial" charset="0"/>
                      </a:endParaRPr>
                    </a:p>
                  </a:txBody>
                  <a:tcPr marL="52143" marR="52143" marT="0" marB="0"/>
                </a:tc>
              </a:tr>
              <a:tr h="953733">
                <a:tc>
                  <a:txBody>
                    <a:bodyPr/>
                    <a:lstStyle/>
                    <a:p>
                      <a:pPr marL="0" marR="0" algn="r">
                        <a:spcBef>
                          <a:spcPts val="0"/>
                        </a:spcBef>
                        <a:spcAft>
                          <a:spcPts val="0"/>
                        </a:spcAft>
                      </a:pPr>
                      <a:r>
                        <a:rPr lang="en-US" sz="1800" dirty="0">
                          <a:effectLst/>
                        </a:rPr>
                        <a:t>Student B2:</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agree with you. I notice the boy holding a sign that says “Why can’t you give my Dad a job?”. What do you think about this picture?</a:t>
                      </a:r>
                      <a:endParaRPr lang="en-US" sz="2200" dirty="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A3: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I think they are protesting. They are standing holding signs. What else can you add?</a:t>
                      </a:r>
                      <a:endParaRPr lang="en-US" sz="2200" dirty="0">
                        <a:solidFill>
                          <a:srgbClr val="000000"/>
                        </a:solidFill>
                        <a:effectLst/>
                        <a:latin typeface="Questrial" charset="0"/>
                        <a:ea typeface="Questrial" charset="0"/>
                        <a:cs typeface="Questrial" charset="0"/>
                      </a:endParaRPr>
                    </a:p>
                  </a:txBody>
                  <a:tcPr marL="52143" marR="52143" marT="0" marB="0"/>
                </a:tc>
              </a:tr>
              <a:tr h="520218">
                <a:tc>
                  <a:txBody>
                    <a:bodyPr/>
                    <a:lstStyle/>
                    <a:p>
                      <a:pPr marL="0" marR="0" algn="r">
                        <a:spcBef>
                          <a:spcPts val="0"/>
                        </a:spcBef>
                        <a:spcAft>
                          <a:spcPts val="0"/>
                        </a:spcAft>
                      </a:pPr>
                      <a:r>
                        <a:rPr lang="en-US" sz="1800" dirty="0">
                          <a:effectLst/>
                        </a:rPr>
                        <a:t>Student B3:</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There are people standing in line getting free food. </a:t>
                      </a:r>
                      <a:endParaRPr lang="en-US" sz="2200" dirty="0">
                        <a:solidFill>
                          <a:srgbClr val="000000"/>
                        </a:solidFill>
                        <a:effectLst/>
                        <a:latin typeface="Questrial" charset="0"/>
                        <a:ea typeface="Questrial" charset="0"/>
                        <a:cs typeface="Questrial" charset="0"/>
                      </a:endParaRPr>
                    </a:p>
                  </a:txBody>
                  <a:tcPr marL="52143" marR="52143" marT="0" marB="0"/>
                </a:tc>
              </a:tr>
              <a:tr h="635822">
                <a:tc>
                  <a:txBody>
                    <a:bodyPr/>
                    <a:lstStyle/>
                    <a:p>
                      <a:pPr marL="0" marR="0" algn="r">
                        <a:spcBef>
                          <a:spcPts val="0"/>
                        </a:spcBef>
                        <a:spcAft>
                          <a:spcPts val="0"/>
                        </a:spcAft>
                      </a:pPr>
                      <a:r>
                        <a:rPr lang="en-US" sz="1800" dirty="0">
                          <a:effectLst/>
                        </a:rPr>
                        <a:t>Student A4: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a:effectLst/>
                        </a:rPr>
                        <a:t>I agree. I want to add that impoverished families waited in bread lines. </a:t>
                      </a:r>
                      <a:endParaRPr lang="en-US" sz="2200">
                        <a:solidFill>
                          <a:srgbClr val="000000"/>
                        </a:solidFill>
                        <a:effectLst/>
                        <a:latin typeface="Questrial" charset="0"/>
                        <a:ea typeface="Questrial" charset="0"/>
                        <a:cs typeface="Questrial" charset="0"/>
                      </a:endParaRPr>
                    </a:p>
                  </a:txBody>
                  <a:tcPr marL="52143" marR="52143" marT="0" marB="0"/>
                </a:tc>
              </a:tr>
              <a:tr h="520218">
                <a:tc>
                  <a:txBody>
                    <a:bodyPr/>
                    <a:lstStyle/>
                    <a:p>
                      <a:pPr marL="0" marR="0" algn="r">
                        <a:spcBef>
                          <a:spcPts val="0"/>
                        </a:spcBef>
                        <a:spcAft>
                          <a:spcPts val="0"/>
                        </a:spcAft>
                      </a:pPr>
                      <a:r>
                        <a:rPr lang="en-US" sz="1800" dirty="0">
                          <a:effectLst/>
                        </a:rPr>
                        <a:t>Student B4:</a:t>
                      </a:r>
                      <a:endParaRPr lang="en-US" sz="1800" dirty="0">
                        <a:solidFill>
                          <a:srgbClr val="000000"/>
                        </a:solidFill>
                        <a:effectLst/>
                        <a:latin typeface="Questrial" charset="0"/>
                        <a:ea typeface="Questrial" charset="0"/>
                        <a:cs typeface="Questrial" charset="0"/>
                      </a:endParaRPr>
                    </a:p>
                  </a:txBody>
                  <a:tcPr marL="52143" marR="52143" marT="0" marB="0"/>
                </a:tc>
                <a:tc>
                  <a:txBody>
                    <a:bodyPr/>
                    <a:lstStyle/>
                    <a:p>
                      <a:pPr marL="0" marR="0">
                        <a:spcBef>
                          <a:spcPts val="0"/>
                        </a:spcBef>
                        <a:spcAft>
                          <a:spcPts val="0"/>
                        </a:spcAft>
                      </a:pPr>
                      <a:r>
                        <a:rPr lang="en-US" sz="2200" dirty="0">
                          <a:effectLst/>
                        </a:rPr>
                        <a:t>Some people donated the food.</a:t>
                      </a:r>
                      <a:endParaRPr lang="en-US" sz="2200" dirty="0">
                        <a:solidFill>
                          <a:srgbClr val="000000"/>
                        </a:solidFill>
                        <a:effectLst/>
                        <a:latin typeface="Questrial" charset="0"/>
                        <a:ea typeface="Questrial" charset="0"/>
                        <a:cs typeface="Questrial" charset="0"/>
                      </a:endParaRPr>
                    </a:p>
                  </a:txBody>
                  <a:tcPr marL="52143" marR="52143" marT="0" marB="0"/>
                </a:tc>
              </a:tr>
            </a:tbl>
          </a:graphicData>
        </a:graphic>
      </p:graphicFrame>
      <p:grpSp>
        <p:nvGrpSpPr>
          <p:cNvPr id="12" name="Group 11"/>
          <p:cNvGrpSpPr/>
          <p:nvPr/>
        </p:nvGrpSpPr>
        <p:grpSpPr>
          <a:xfrm>
            <a:off x="290575" y="184575"/>
            <a:ext cx="2040225" cy="1144797"/>
            <a:chOff x="0" y="-1492"/>
            <a:chExt cx="1714500" cy="1601692"/>
          </a:xfrm>
        </p:grpSpPr>
        <p:sp>
          <p:nvSpPr>
            <p:cNvPr id="13" name="Rounded Rectangle 12"/>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14" name="Text Box 5"/>
            <p:cNvSpPr txBox="1"/>
            <p:nvPr/>
          </p:nvSpPr>
          <p:spPr>
            <a:xfrm>
              <a:off x="140023" y="-1492"/>
              <a:ext cx="1470585" cy="147725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82469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566212" y="223132"/>
            <a:ext cx="4504093" cy="60008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8018" y="1301509"/>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2037774" y="223132"/>
            <a:ext cx="5152395" cy="1384995"/>
          </a:xfrm>
          <a:prstGeom prst="rect">
            <a:avLst/>
          </a:prstGeom>
          <a:noFill/>
        </p:spPr>
        <p:txBody>
          <a:bodyPr wrap="square" rtlCol="0">
            <a:spAutoFit/>
          </a:bodyPr>
          <a:lstStyle/>
          <a:p>
            <a:r>
              <a:rPr lang="en-US" sz="2800" b="1" dirty="0" smtClean="0">
                <a:latin typeface="Calibri" charset="0"/>
                <a:ea typeface="Calibri" charset="0"/>
                <a:cs typeface="Calibri" charset="0"/>
              </a:rPr>
              <a:t>CONSTRUCTIVE CONVERSATION GAME WITH VISUAL TEXT – CREATE &amp; CLARIFY</a:t>
            </a:r>
            <a:endParaRPr lang="en-US" sz="2800" b="1" dirty="0">
              <a:latin typeface="Calibri" charset="0"/>
              <a:ea typeface="Calibri" charset="0"/>
              <a:cs typeface="Calibri" charset="0"/>
            </a:endParaRPr>
          </a:p>
        </p:txBody>
      </p:sp>
      <p:pic>
        <p:nvPicPr>
          <p:cNvPr id="4" name="Picture 3"/>
          <p:cNvPicPr/>
          <p:nvPr/>
        </p:nvPicPr>
        <p:blipFill rotWithShape="1">
          <a:blip r:embed="rId4">
            <a:extLst>
              <a:ext uri="{28A0092B-C50C-407E-A947-70E740481C1C}">
                <a14:useLocalDpi xmlns:a14="http://schemas.microsoft.com/office/drawing/2010/main" val="0"/>
              </a:ext>
            </a:extLst>
          </a:blip>
          <a:srcRect r="48246"/>
          <a:stretch/>
        </p:blipFill>
        <p:spPr>
          <a:xfrm rot="5400000">
            <a:off x="4495301" y="1737841"/>
            <a:ext cx="1157445" cy="320951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a:t>
            </a:r>
            <a:endParaRPr lang="en-US" sz="2400" b="1" dirty="0">
              <a:solidFill>
                <a:schemeClr val="bg1"/>
              </a:solidFill>
            </a:endParaRPr>
          </a:p>
        </p:txBody>
      </p:sp>
      <p:pic>
        <p:nvPicPr>
          <p:cNvPr id="8" name="Picture 7" descr="icon_QUADS.png"/>
          <p:cNvPicPr/>
          <p:nvPr/>
        </p:nvPicPr>
        <p:blipFill>
          <a:blip r:embed="rId5">
            <a:extLst>
              <a:ext uri="{28A0092B-C50C-407E-A947-70E740481C1C}">
                <a14:useLocalDpi xmlns:a14="http://schemas.microsoft.com/office/drawing/2010/main" val="0"/>
              </a:ext>
            </a:extLst>
          </a:blip>
          <a:srcRect/>
          <a:stretch>
            <a:fillRect/>
          </a:stretch>
        </p:blipFill>
        <p:spPr bwMode="auto">
          <a:xfrm>
            <a:off x="384031" y="309305"/>
            <a:ext cx="1086181" cy="99220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06009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693" y="2590730"/>
            <a:ext cx="4563036" cy="3077766"/>
          </a:xfrm>
          <a:prstGeom prst="rect">
            <a:avLst/>
          </a:prstGeom>
          <a:noFill/>
        </p:spPr>
        <p:txBody>
          <a:bodyPr wrap="square" rtlCol="0">
            <a:spAutoFit/>
          </a:bodyPr>
          <a:lstStyle/>
          <a:p>
            <a:r>
              <a:rPr lang="en-US" sz="3200" b="1" dirty="0" smtClean="0"/>
              <a:t>PROMPT</a:t>
            </a:r>
            <a:r>
              <a:rPr lang="en-US" sz="3200" dirty="0" smtClean="0"/>
              <a:t>: </a:t>
            </a:r>
          </a:p>
          <a:p>
            <a:endParaRPr lang="en-US" sz="1000" dirty="0"/>
          </a:p>
          <a:p>
            <a:r>
              <a:rPr lang="en-US" sz="3600" dirty="0" smtClean="0"/>
              <a:t>What do you notice in the infographic? </a:t>
            </a:r>
          </a:p>
          <a:p>
            <a:endParaRPr lang="en-US" sz="800" dirty="0"/>
          </a:p>
          <a:p>
            <a:r>
              <a:rPr lang="en-US" sz="3600" dirty="0" smtClean="0"/>
              <a:t>Cite details to </a:t>
            </a:r>
            <a:r>
              <a:rPr lang="en-US" sz="3600" b="1" dirty="0" smtClean="0"/>
              <a:t>CLARIFY</a:t>
            </a:r>
            <a:r>
              <a:rPr lang="en-US" sz="3600" dirty="0" smtClean="0"/>
              <a:t> your ideas.</a:t>
            </a:r>
            <a:endParaRPr lang="en-US" sz="3600" dirty="0"/>
          </a:p>
        </p:txBody>
      </p:sp>
      <p:sp>
        <p:nvSpPr>
          <p:cNvPr id="4" name="TextBox 3"/>
          <p:cNvSpPr txBox="1"/>
          <p:nvPr/>
        </p:nvSpPr>
        <p:spPr>
          <a:xfrm>
            <a:off x="233082" y="282406"/>
            <a:ext cx="4661647" cy="2308324"/>
          </a:xfrm>
          <a:prstGeom prst="rect">
            <a:avLst/>
          </a:prstGeom>
          <a:noFill/>
        </p:spPr>
        <p:txBody>
          <a:bodyPr wrap="square" rtlCol="0">
            <a:spAutoFit/>
          </a:bodyPr>
          <a:lstStyle/>
          <a:p>
            <a:pPr algn="ctr"/>
            <a:r>
              <a:rPr lang="en-US" sz="3600" b="1" dirty="0" smtClean="0">
                <a:latin typeface="Calibri" charset="0"/>
                <a:ea typeface="Calibri" charset="0"/>
                <a:cs typeface="Calibri" charset="0"/>
              </a:rPr>
              <a:t>CONSTRUCTIVE CONVERSATION GAME WITH VISUAL INFOGRAPHIC</a:t>
            </a:r>
            <a:endParaRPr lang="en-US" sz="3600" b="1" dirty="0">
              <a:latin typeface="Calibri" charset="0"/>
              <a:ea typeface="Calibri" charset="0"/>
              <a:cs typeface="Calibri" charset="0"/>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894729" y="-197222"/>
            <a:ext cx="7444293" cy="6619288"/>
          </a:xfrm>
          <a:prstGeom prst="rect">
            <a:avLst/>
          </a:prstGeom>
          <a:solidFill>
            <a:schemeClr val="bg1"/>
          </a:solidFill>
        </p:spPr>
      </p:pic>
    </p:spTree>
    <p:extLst>
      <p:ext uri="{BB962C8B-B14F-4D97-AF65-F5344CB8AC3E}">
        <p14:creationId xmlns:p14="http://schemas.microsoft.com/office/powerpoint/2010/main" val="1405452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mr-IN" sz="2400" b="1" dirty="0" smtClean="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6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6178" y="1816758"/>
            <a:ext cx="6313492" cy="1384995"/>
          </a:xfrm>
          <a:prstGeom prst="rect">
            <a:avLst/>
          </a:prstGeom>
          <a:noFill/>
        </p:spPr>
        <p:txBody>
          <a:bodyPr wrap="square" rtlCol="0">
            <a:spAutoFit/>
          </a:bodyPr>
          <a:lstStyle/>
          <a:p>
            <a:r>
              <a:rPr lang="en-US" sz="2800" b="1" dirty="0" smtClean="0">
                <a:solidFill>
                  <a:schemeClr val="accent2"/>
                </a:solidFill>
              </a:rPr>
              <a:t>Listen actively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the infographic?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853965"/>
            <a:ext cx="54502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626" y="3238790"/>
            <a:ext cx="2212384" cy="2789379"/>
          </a:xfrm>
          <a:prstGeom prst="rect">
            <a:avLst/>
          </a:prstGeom>
        </p:spPr>
      </p:pic>
      <p:pic>
        <p:nvPicPr>
          <p:cNvPr id="17" name="Picture 16"/>
          <p:cNvPicPr/>
          <p:nvPr/>
        </p:nvPicPr>
        <p:blipFill>
          <a:blip r:embed="rId6">
            <a:extLst>
              <a:ext uri="{28A0092B-C50C-407E-A947-70E740481C1C}">
                <a14:useLocalDpi xmlns:a14="http://schemas.microsoft.com/office/drawing/2010/main" val="0"/>
              </a:ext>
            </a:extLst>
          </a:blip>
          <a:stretch>
            <a:fillRect/>
          </a:stretch>
        </p:blipFill>
        <p:spPr>
          <a:xfrm>
            <a:off x="9593694" y="3238790"/>
            <a:ext cx="2477846" cy="2758751"/>
          </a:xfrm>
          <a:prstGeom prst="rect">
            <a:avLst/>
          </a:prstGeom>
          <a:solidFill>
            <a:schemeClr val="bg1"/>
          </a:solidFill>
        </p:spPr>
      </p:pic>
      <p:pic>
        <p:nvPicPr>
          <p:cNvPr id="18" name="Picture 17"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335549" y="1847386"/>
            <a:ext cx="1010121" cy="1165459"/>
          </a:xfrm>
          <a:prstGeom prst="rect">
            <a:avLst/>
          </a:prstGeom>
          <a:noFill/>
          <a:ln>
            <a:noFill/>
          </a:ln>
        </p:spPr>
      </p:pic>
    </p:spTree>
    <p:extLst>
      <p:ext uri="{BB962C8B-B14F-4D97-AF65-F5344CB8AC3E}">
        <p14:creationId xmlns:p14="http://schemas.microsoft.com/office/powerpoint/2010/main" val="1823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9"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472954"/>
            <a:ext cx="11211337" cy="2891397"/>
          </a:xfrm>
        </p:spPr>
        <p:txBody>
          <a:bodyPr>
            <a:noAutofit/>
          </a:bodyPr>
          <a:lstStyle/>
          <a:p>
            <a:pPr marL="0" indent="0">
              <a:buNone/>
            </a:pPr>
            <a:r>
              <a:rPr lang="en-US" sz="2200" dirty="0">
                <a:latin typeface="Calibri" charset="0"/>
                <a:ea typeface="Calibri" charset="0"/>
                <a:cs typeface="Calibri" charset="0"/>
              </a:rPr>
              <a:t>In this lesson, </a:t>
            </a:r>
            <a:r>
              <a:rPr lang="en-US" sz="2200" dirty="0" smtClean="0">
                <a:latin typeface="Calibri" charset="0"/>
                <a:ea typeface="Calibri" charset="0"/>
                <a:cs typeface="Calibri" charset="0"/>
              </a:rPr>
              <a:t>we…</a:t>
            </a:r>
            <a:endParaRPr lang="en-US" sz="2200" dirty="0">
              <a:latin typeface="Calibri" charset="0"/>
              <a:ea typeface="Calibri" charset="0"/>
              <a:cs typeface="Calibri" charset="0"/>
            </a:endParaRPr>
          </a:p>
          <a:p>
            <a:pPr lvl="2">
              <a:buFont typeface="ZapfDingbatsITC" charset="0"/>
              <a:buChar char="✔︎"/>
            </a:pPr>
            <a:r>
              <a:rPr lang="en-US" sz="2200" dirty="0" smtClean="0">
                <a:latin typeface="Calibri" charset="0"/>
                <a:ea typeface="Calibri" charset="0"/>
                <a:cs typeface="Calibri" charset="0"/>
              </a:rPr>
              <a:t>reviewed the Conversation Pattern</a:t>
            </a:r>
          </a:p>
          <a:p>
            <a:pPr lvl="2">
              <a:buFont typeface="ZapfDingbatsITC" charset="0"/>
              <a:buChar char="✔︎"/>
            </a:pPr>
            <a:r>
              <a:rPr lang="en-US" sz="2200" dirty="0" smtClean="0">
                <a:latin typeface="Calibri" charset="0"/>
                <a:ea typeface="Calibri" charset="0"/>
                <a:cs typeface="Calibri" charset="0"/>
              </a:rPr>
              <a:t>listened to a Model and Non-Model for CREATE and CLARIFY</a:t>
            </a:r>
          </a:p>
          <a:p>
            <a:pPr lvl="2">
              <a:buFont typeface="ZapfDingbatsITC" charset="0"/>
              <a:buChar char="✔︎"/>
            </a:pPr>
            <a:r>
              <a:rPr lang="en-US" sz="2200" dirty="0" smtClean="0">
                <a:latin typeface="Calibri" charset="0"/>
                <a:ea typeface="Calibri" charset="0"/>
                <a:cs typeface="Calibri" charset="0"/>
              </a:rPr>
              <a:t>practiced CREATE and CLARIFY with an infographic</a:t>
            </a:r>
          </a:p>
          <a:p>
            <a:pPr lvl="2">
              <a:buFont typeface="ZapfDingbatsITC" charset="0"/>
              <a:buChar char="✔︎"/>
            </a:pPr>
            <a:r>
              <a:rPr lang="en-US" sz="2200" dirty="0" smtClean="0">
                <a:latin typeface="Calibri" charset="0"/>
                <a:ea typeface="Calibri" charset="0"/>
                <a:cs typeface="Calibri" charset="0"/>
              </a:rPr>
              <a:t>had a conversation with a partner and in a small group</a:t>
            </a:r>
            <a:endParaRPr lang="en-US" sz="2200" dirty="0">
              <a:latin typeface="Calibri" charset="0"/>
              <a:ea typeface="Calibri" charset="0"/>
              <a:cs typeface="Calibri" charset="0"/>
            </a:endParaRPr>
          </a:p>
          <a:p>
            <a:r>
              <a:rPr lang="en-US" sz="2200" i="1" dirty="0" smtClean="0"/>
              <a:t>Think</a:t>
            </a:r>
            <a:r>
              <a:rPr lang="mr-IN" sz="2200" i="1" dirty="0" smtClean="0"/>
              <a:t>…</a:t>
            </a:r>
            <a:endParaRPr lang="en-US" sz="2200" i="1" dirty="0" smtClean="0"/>
          </a:p>
          <a:p>
            <a:pPr lvl="2"/>
            <a:r>
              <a:rPr lang="en-US" sz="2200" i="1" dirty="0" smtClean="0"/>
              <a:t>How </a:t>
            </a:r>
            <a:r>
              <a:rPr lang="en-US" sz="2200" i="1" dirty="0"/>
              <a:t>did we meet </a:t>
            </a:r>
            <a:r>
              <a:rPr lang="en-US" sz="2200" i="1" dirty="0" smtClean="0"/>
              <a:t>our lesson objectives? </a:t>
            </a:r>
            <a:endParaRPr lang="en-US" sz="2200" dirty="0"/>
          </a:p>
          <a:p>
            <a:pPr lvl="2"/>
            <a:r>
              <a:rPr lang="en-US" sz="2200" i="1" dirty="0" smtClean="0"/>
              <a:t>How did the Conversation Pattern help us to CLARIFY our ideas?</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4657293"/>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56840"/>
            <a:ext cx="4115597" cy="1299662"/>
          </a:xfrm>
          <a:prstGeom prst="rect">
            <a:avLst/>
          </a:prstGeom>
        </p:spPr>
      </p:pic>
      <p:grpSp>
        <p:nvGrpSpPr>
          <p:cNvPr id="7" name="Group 6"/>
          <p:cNvGrpSpPr/>
          <p:nvPr/>
        </p:nvGrpSpPr>
        <p:grpSpPr>
          <a:xfrm>
            <a:off x="10393847" y="4595513"/>
            <a:ext cx="1335058" cy="1546148"/>
            <a:chOff x="587828" y="4231661"/>
            <a:chExt cx="1847691" cy="2093144"/>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587828" y="5955473"/>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595513"/>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3345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dissolve">
                                      <p:cBhvr>
                                        <p:cTn id="44" dur="500"/>
                                        <p:tgtEl>
                                          <p:spTgt spid="10">
                                            <p:txEl>
                                              <p:pRg st="0" end="0"/>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dissolve">
                                      <p:cBhvr>
                                        <p:cTn id="52" dur="500"/>
                                        <p:tgtEl>
                                          <p:spTgt spid="10">
                                            <p:txEl>
                                              <p:pRg st="1" end="1"/>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dissolve">
                                      <p:cBhvr>
                                        <p:cTn id="5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2728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879" y="1746742"/>
            <a:ext cx="3017304" cy="2246769"/>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1200" dirty="0" smtClean="0"/>
          </a:p>
          <a:p>
            <a:pPr marL="285750" indent="-285750">
              <a:buFont typeface="Arial" charset="0"/>
              <a:buChar char="•"/>
            </a:pPr>
            <a:r>
              <a:rPr lang="en-US" sz="2400" dirty="0" smtClean="0"/>
              <a:t>Each of you needs two cards for CREATE, CLARIFY, &amp; FORTIFY</a:t>
            </a:r>
          </a:p>
        </p:txBody>
      </p:sp>
      <p:sp>
        <p:nvSpPr>
          <p:cNvPr id="6" name="TextBox 5"/>
          <p:cNvSpPr txBox="1"/>
          <p:nvPr/>
        </p:nvSpPr>
        <p:spPr>
          <a:xfrm>
            <a:off x="1476000" y="359285"/>
            <a:ext cx="6454589" cy="1077218"/>
          </a:xfrm>
          <a:prstGeom prst="rect">
            <a:avLst/>
          </a:prstGeom>
          <a:noFill/>
        </p:spPr>
        <p:txBody>
          <a:bodyPr wrap="square" rtlCol="0">
            <a:spAutoFit/>
          </a:bodyPr>
          <a:lstStyle/>
          <a:p>
            <a:r>
              <a:rPr lang="en-US" sz="3200" b="1" dirty="0" smtClean="0">
                <a:latin typeface="+mj-lt"/>
              </a:rPr>
              <a:t>CONSTRUCTIVE CONVERSATION GAME WITH VISUAL TEXT </a:t>
            </a:r>
            <a:endParaRPr lang="en-US" sz="3200" b="1" dirty="0">
              <a:latin typeface="+mj-lt"/>
            </a:endParaRPr>
          </a:p>
        </p:txBody>
      </p:sp>
      <p:sp>
        <p:nvSpPr>
          <p:cNvPr id="9" name="TextBox 8"/>
          <p:cNvSpPr txBox="1"/>
          <p:nvPr/>
        </p:nvSpPr>
        <p:spPr>
          <a:xfrm>
            <a:off x="49640" y="6396335"/>
            <a:ext cx="11299678"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          SPF 1.0</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320" y="2552190"/>
            <a:ext cx="1643363" cy="1323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sp>
        <p:nvSpPr>
          <p:cNvPr id="3" name="Rectangle 2"/>
          <p:cNvSpPr/>
          <p:nvPr/>
        </p:nvSpPr>
        <p:spPr>
          <a:xfrm>
            <a:off x="411695" y="4082595"/>
            <a:ext cx="7030595" cy="1754326"/>
          </a:xfrm>
          <a:prstGeom prst="rect">
            <a:avLst/>
          </a:prstGeom>
        </p:spPr>
        <p:txBody>
          <a:bodyPr wrap="square">
            <a:spAutoFit/>
          </a:bodyPr>
          <a:lstStyle/>
          <a:p>
            <a:pPr marL="285750" indent="-285750">
              <a:buFont typeface="Arial" charset="0"/>
              <a:buChar char="•"/>
            </a:pPr>
            <a:r>
              <a:rPr lang="en-US" sz="2400" dirty="0"/>
              <a:t>Take turns sharing in round robin fashion until all cards have been played</a:t>
            </a:r>
          </a:p>
          <a:p>
            <a:pPr marL="285750" indent="-285750">
              <a:buFont typeface="Arial" charset="0"/>
              <a:buChar char="•"/>
            </a:pPr>
            <a:endParaRPr lang="en-US" sz="1200" dirty="0"/>
          </a:p>
          <a:p>
            <a:pPr marL="285750" indent="-285750">
              <a:buFont typeface="Arial" charset="0"/>
              <a:buChar char="•"/>
            </a:pPr>
            <a:r>
              <a:rPr lang="en-US" sz="2400" dirty="0"/>
              <a:t>Remember to use the </a:t>
            </a:r>
            <a:r>
              <a:rPr lang="en-US" sz="2400" b="1" u="sng" dirty="0"/>
              <a:t>Constructive Conversation Norms</a:t>
            </a:r>
            <a:r>
              <a:rPr lang="en-US" sz="2400" dirty="0"/>
              <a:t> and </a:t>
            </a:r>
            <a:r>
              <a:rPr lang="en-US" sz="2400" b="1" u="sng" dirty="0"/>
              <a:t>Skills</a:t>
            </a:r>
            <a:r>
              <a:rPr lang="en-US" sz="2400" dirty="0"/>
              <a:t> as you play the </a:t>
            </a:r>
            <a:r>
              <a:rPr lang="en-US" sz="2400" dirty="0" smtClean="0"/>
              <a:t>game </a:t>
            </a:r>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3488" y="6331019"/>
            <a:ext cx="508000" cy="508000"/>
          </a:xfrm>
          <a:prstGeom prst="rect">
            <a:avLst/>
          </a:prstGeom>
        </p:spPr>
      </p:pic>
      <p:pic>
        <p:nvPicPr>
          <p:cNvPr id="12" name="Picture 11" descr="icon_QUADS.png"/>
          <p:cNvPicPr/>
          <p:nvPr/>
        </p:nvPicPr>
        <p:blipFill>
          <a:blip r:embed="rId7">
            <a:extLst>
              <a:ext uri="{28A0092B-C50C-407E-A947-70E740481C1C}">
                <a14:useLocalDpi xmlns:a14="http://schemas.microsoft.com/office/drawing/2010/main" val="0"/>
              </a:ext>
            </a:extLst>
          </a:blip>
          <a:srcRect/>
          <a:stretch>
            <a:fillRect/>
          </a:stretch>
        </p:blipFill>
        <p:spPr bwMode="auto">
          <a:xfrm>
            <a:off x="411694" y="359286"/>
            <a:ext cx="1064306" cy="1077218"/>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2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dissolve">
                                      <p:cBhvr>
                                        <p:cTn id="30" dur="500"/>
                                        <p:tgtEl>
                                          <p:spTgt spid="13">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dissolve">
                                      <p:cBhvr>
                                        <p:cTn id="33" dur="500"/>
                                        <p:tgtEl>
                                          <p:spTgt spid="13">
                                            <p:txEl>
                                              <p:pRg st="1" end="1"/>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5630" y="1797949"/>
            <a:ext cx="6313492" cy="1384995"/>
          </a:xfrm>
          <a:prstGeom prst="rect">
            <a:avLst/>
          </a:prstGeom>
          <a:noFill/>
        </p:spPr>
        <p:txBody>
          <a:bodyPr wrap="square" rtlCol="0">
            <a:spAutoFit/>
          </a:bodyPr>
          <a:lstStyle/>
          <a:p>
            <a:r>
              <a:rPr lang="en-US" sz="2800" b="1" dirty="0" smtClean="0">
                <a:solidFill>
                  <a:schemeClr val="accent2"/>
                </a:solidFill>
              </a:rPr>
              <a:t>Listen actively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142360"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348" y="6396335"/>
            <a:ext cx="822952" cy="438907"/>
          </a:xfrm>
          <a:prstGeom prst="rect">
            <a:avLst/>
          </a:prstGeom>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484633"/>
            <a:ext cx="54502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demonstrate </a:t>
            </a:r>
            <a:r>
              <a:rPr kumimoji="0" lang="en-US" altLang="en-US" sz="2400" b="0" i="1" u="none" strike="noStrike" cap="none" normalizeH="0" baseline="0" dirty="0">
                <a:ln>
                  <a:noFill/>
                </a:ln>
                <a:solidFill>
                  <a:schemeClr val="tx1"/>
                </a:solidFill>
                <a:effectLst/>
                <a:latin typeface="Arial" charset="0"/>
              </a:rPr>
              <a:t>the use of the Conversation </a:t>
            </a:r>
            <a:r>
              <a:rPr kumimoji="0" lang="en-US" altLang="en-US" sz="2400" b="0" i="1" u="none" strike="noStrike" cap="none" normalizeH="0" baseline="0" dirty="0" smtClean="0">
                <a:ln>
                  <a:noFill/>
                </a:ln>
                <a:solidFill>
                  <a:schemeClr val="tx1"/>
                </a:solidFill>
                <a:effectLst/>
                <a:latin typeface="Arial" charset="0"/>
              </a:rPr>
              <a:t>Norms?</a:t>
            </a:r>
            <a:r>
              <a:rPr kumimoji="0" lang="en-US" altLang="en-US" sz="2400" b="0" i="0"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a:latin typeface="Arial" charset="0"/>
              </a:rPr>
              <a:t>How </a:t>
            </a:r>
            <a:r>
              <a:rPr lang="en-US" altLang="en-US" sz="2400" i="1" dirty="0" smtClean="0">
                <a:latin typeface="Arial" charset="0"/>
              </a:rPr>
              <a:t>did </a:t>
            </a:r>
            <a:r>
              <a:rPr lang="en-US" altLang="en-US" sz="2400" i="1" dirty="0">
                <a:latin typeface="Arial" charset="0"/>
              </a:rPr>
              <a:t>they demonstrate the use of the </a:t>
            </a:r>
            <a:r>
              <a:rPr lang="en-US" altLang="en-US" sz="2400" i="1" dirty="0" smtClean="0">
                <a:latin typeface="Arial" charset="0"/>
              </a:rPr>
              <a:t>Constructive Conversation </a:t>
            </a:r>
            <a:r>
              <a:rPr lang="en-US" altLang="en-US" sz="2400" i="1" dirty="0">
                <a:latin typeface="Arial" charset="0"/>
              </a:rPr>
              <a:t>Skills?</a:t>
            </a:r>
            <a:r>
              <a:rPr lang="en-US" altLang="en-US" sz="2400" dirty="0">
                <a:latin typeface="Arial" charset="0"/>
              </a:rPr>
              <a:t> </a:t>
            </a:r>
          </a:p>
        </p:txBody>
      </p:sp>
      <p:pic>
        <p:nvPicPr>
          <p:cNvPr id="16" name="Picture 15"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335549" y="1927016"/>
            <a:ext cx="1010121" cy="1165459"/>
          </a:xfrm>
          <a:prstGeom prst="rect">
            <a:avLst/>
          </a:prstGeom>
          <a:noFill/>
          <a:ln>
            <a:noFill/>
          </a:ln>
        </p:spPr>
      </p:pic>
    </p:spTree>
    <p:extLst>
      <p:ext uri="{BB962C8B-B14F-4D97-AF65-F5344CB8AC3E}">
        <p14:creationId xmlns:p14="http://schemas.microsoft.com/office/powerpoint/2010/main" val="1865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dissolve">
                                      <p:cBhvr>
                                        <p:cTn id="15" dur="500"/>
                                        <p:tgtEl>
                                          <p:spTgt spid="13">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dissolve">
                                      <p:cBhvr>
                                        <p:cTn id="18" dur="500"/>
                                        <p:tgtEl>
                                          <p:spTgt spid="13">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dissolve">
                                      <p:cBhvr>
                                        <p:cTn id="29" dur="500"/>
                                        <p:tgtEl>
                                          <p:spTgt spid="15">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dissolve">
                                      <p:cBhvr>
                                        <p:cTn id="3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87835"/>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shared what we know about Constructive Conversations</a:t>
            </a:r>
          </a:p>
          <a:p>
            <a:pPr lvl="2">
              <a:buFont typeface="ZapfDingbatsITC" charset="0"/>
              <a:buChar char="✔︎"/>
            </a:pPr>
            <a:r>
              <a:rPr lang="en-US" sz="2400" dirty="0" smtClean="0">
                <a:latin typeface="Calibri" charset="0"/>
                <a:ea typeface="Calibri" charset="0"/>
                <a:cs typeface="Calibri" charset="0"/>
              </a:rPr>
              <a:t>had a conversation with a partner and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our objectives in this lesson? </a:t>
            </a:r>
            <a:endParaRPr lang="en-US" sz="2400" dirty="0"/>
          </a:p>
          <a:p>
            <a:pPr lvl="2"/>
            <a:r>
              <a:rPr lang="en-US" sz="2400" i="1" dirty="0"/>
              <a:t>How did the Norms and Skills help us to have a Constructive Conversation</a:t>
            </a:r>
            <a:r>
              <a:rPr lang="en-US" sz="2400" i="1" dirty="0" smtClean="0"/>
              <a: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38665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24212" y="4364176"/>
            <a:ext cx="8780000"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thing that you did well and one thing you want to improve</a:t>
            </a:r>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9604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dissolve">
                                      <p:cBhvr>
                                        <p:cTn id="33" dur="500"/>
                                        <p:tgtEl>
                                          <p:spTgt spid="10">
                                            <p:txEl>
                                              <p:pRg st="0" end="0"/>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dissolve">
                                      <p:cBhvr>
                                        <p:cTn id="41" dur="500"/>
                                        <p:tgtEl>
                                          <p:spTgt spid="10">
                                            <p:txEl>
                                              <p:pRg st="1" end="1"/>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dissolve">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2</a:t>
            </a:r>
            <a:endParaRPr lang="en-US" b="1" dirty="0"/>
          </a:p>
        </p:txBody>
      </p:sp>
      <p:sp>
        <p:nvSpPr>
          <p:cNvPr id="3" name="Content Placeholder 2"/>
          <p:cNvSpPr>
            <a:spLocks noGrp="1"/>
          </p:cNvSpPr>
          <p:nvPr>
            <p:ph type="body" idx="1"/>
          </p:nvPr>
        </p:nvSpPr>
        <p:spPr/>
        <p:txBody>
          <a:bodyPr>
            <a:normAutofit fontScale="77500" lnSpcReduction="20000"/>
          </a:bodyPr>
          <a:lstStyle/>
          <a:p>
            <a:pPr algn="ctr"/>
            <a:r>
              <a:rPr lang="en-US" sz="8000" b="1" dirty="0" smtClean="0">
                <a:solidFill>
                  <a:schemeClr val="accent2"/>
                </a:solidFill>
              </a:rPr>
              <a:t>CLARIFY BY PARAPHRASING</a:t>
            </a:r>
          </a:p>
        </p:txBody>
      </p:sp>
      <p:pic>
        <p:nvPicPr>
          <p:cNvPr id="4" name="Picture 3"/>
          <p:cNvPicPr>
            <a:picLocks noChangeAspect="1"/>
          </p:cNvPicPr>
          <p:nvPr/>
        </p:nvPicPr>
        <p:blipFill>
          <a:blip r:embed="rId2"/>
          <a:stretch>
            <a:fillRect/>
          </a:stretch>
        </p:blipFill>
        <p:spPr>
          <a:xfrm>
            <a:off x="9230938" y="333650"/>
            <a:ext cx="2466414" cy="2406258"/>
          </a:xfrm>
          <a:prstGeom prst="rect">
            <a:avLst/>
          </a:prstGeom>
        </p:spPr>
      </p:pic>
    </p:spTree>
    <p:extLst>
      <p:ext uri="{BB962C8B-B14F-4D97-AF65-F5344CB8AC3E}">
        <p14:creationId xmlns:p14="http://schemas.microsoft.com/office/powerpoint/2010/main" val="1715267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1</a:t>
            </a:r>
            <a:endParaRPr lang="en-US" b="1" dirty="0"/>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2"/>
                </a:solidFill>
              </a:rPr>
              <a:t>REVIEW </a:t>
            </a:r>
            <a:r>
              <a:rPr lang="en-US" sz="8000" b="1" dirty="0">
                <a:solidFill>
                  <a:schemeClr val="accent2"/>
                </a:solidFill>
              </a:rPr>
              <a:t>NORMS </a:t>
            </a:r>
            <a:r>
              <a:rPr lang="en-US" sz="8000" b="1" dirty="0" smtClean="0">
                <a:solidFill>
                  <a:schemeClr val="accent2"/>
                </a:solidFill>
              </a:rPr>
              <a:t>&amp; SKILLS</a:t>
            </a:r>
          </a:p>
        </p:txBody>
      </p:sp>
      <p:pic>
        <p:nvPicPr>
          <p:cNvPr id="4" name="Picture 3"/>
          <p:cNvPicPr>
            <a:picLocks noChangeAspect="1"/>
          </p:cNvPicPr>
          <p:nvPr/>
        </p:nvPicPr>
        <p:blipFill>
          <a:blip r:embed="rId2"/>
          <a:stretch>
            <a:fillRect/>
          </a:stretch>
        </p:blipFill>
        <p:spPr>
          <a:xfrm>
            <a:off x="8997022" y="354915"/>
            <a:ext cx="2466414" cy="2406258"/>
          </a:xfrm>
          <a:prstGeom prst="rect">
            <a:avLst/>
          </a:prstGeom>
        </p:spPr>
      </p:pic>
    </p:spTree>
    <p:extLst>
      <p:ext uri="{BB962C8B-B14F-4D97-AF65-F5344CB8AC3E}">
        <p14:creationId xmlns:p14="http://schemas.microsoft.com/office/powerpoint/2010/main" val="701765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introduce </a:t>
            </a:r>
            <a:r>
              <a:rPr lang="en-US" sz="3600" dirty="0" smtClean="0">
                <a:latin typeface="Calibri" charset="0"/>
                <a:ea typeface="Calibri" charset="0"/>
                <a:cs typeface="Calibri" charset="0"/>
              </a:rPr>
              <a:t>the Conversation Pattern</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partner’s </a:t>
            </a:r>
            <a:r>
              <a:rPr lang="en-US" sz="3600" dirty="0" smtClean="0">
                <a:latin typeface="Calibri" charset="0"/>
                <a:ea typeface="Calibri" charset="0"/>
                <a:cs typeface="Calibri" charset="0"/>
              </a:rPr>
              <a:t>ideas</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paraphrasing a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5567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708981"/>
          </a:xfrm>
          <a:prstGeom prst="rect">
            <a:avLst/>
          </a:prstGeom>
        </p:spPr>
        <p:txBody>
          <a:bodyPr wrap="square">
            <a:spAutoFit/>
          </a:bodyPr>
          <a:lstStyle/>
          <a:p>
            <a:pPr marL="285750" indent="-285750">
              <a:buFont typeface="Arial" charset="0"/>
              <a:buChar char="•"/>
              <a:defRPr/>
            </a:pPr>
            <a:r>
              <a:rPr lang="en-US" sz="2400" i="1" dirty="0"/>
              <a:t>We will learn 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One </a:t>
            </a:r>
            <a:r>
              <a:rPr lang="en-US" sz="2400" i="1" dirty="0"/>
              <a:t>way to </a:t>
            </a:r>
            <a:r>
              <a:rPr lang="en-US" sz="2400" b="1" i="1" dirty="0"/>
              <a:t>CLARIFY </a:t>
            </a:r>
            <a:r>
              <a:rPr lang="en-US" sz="2400" i="1" dirty="0"/>
              <a:t>is to repeat </a:t>
            </a:r>
            <a:r>
              <a:rPr lang="en-US" sz="2400" i="1" dirty="0" smtClean="0"/>
              <a:t>or </a:t>
            </a:r>
            <a:r>
              <a:rPr lang="en-US" sz="2400" b="1" i="1" dirty="0" smtClean="0"/>
              <a:t>paraphrase</a:t>
            </a:r>
            <a:r>
              <a:rPr lang="en-US" sz="2400" i="1" dirty="0" smtClean="0"/>
              <a:t> your </a:t>
            </a:r>
            <a:r>
              <a:rPr lang="en-US" sz="2400" i="1" dirty="0"/>
              <a:t>partner’s thoughts in </a:t>
            </a:r>
            <a:r>
              <a:rPr lang="en-US" sz="2400" i="1" dirty="0" smtClean="0"/>
              <a:t>your </a:t>
            </a:r>
            <a:r>
              <a:rPr lang="en-US" sz="2400" i="1" dirty="0"/>
              <a:t>own words after </a:t>
            </a:r>
            <a:r>
              <a:rPr lang="en-US" sz="2400" i="1" dirty="0" smtClean="0"/>
              <a:t>you </a:t>
            </a:r>
            <a:r>
              <a:rPr lang="en-US" sz="2400" i="1" dirty="0"/>
              <a:t>listen to </a:t>
            </a:r>
            <a:r>
              <a:rPr lang="en-US" sz="2400" i="1" dirty="0" smtClean="0"/>
              <a:t>them. </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a:t>paraphrase </a:t>
            </a:r>
            <a:r>
              <a:rPr lang="en-US" sz="2400" i="1" dirty="0"/>
              <a:t>your partner’s ideas during 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Paraphrasing</a:t>
            </a:r>
            <a:endParaRPr lang="en-US" sz="3600" b="1" dirty="0">
              <a:solidFill>
                <a:schemeClr val="accent2"/>
              </a:solidFill>
              <a:latin typeface="+mj-lt"/>
            </a:endParaRPr>
          </a:p>
        </p:txBody>
      </p:sp>
      <p:sp>
        <p:nvSpPr>
          <p:cNvPr id="9" name="Oval 8"/>
          <p:cNvSpPr/>
          <p:nvPr/>
        </p:nvSpPr>
        <p:spPr>
          <a:xfrm>
            <a:off x="7488382" y="831690"/>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paraphrase</a:t>
            </a:r>
            <a:r>
              <a:rPr lang="en-US" sz="4000" dirty="0">
                <a:ea typeface="Calibri" charset="0"/>
                <a:cs typeface="Arial" charset="0"/>
              </a:rPr>
              <a:t>?</a:t>
            </a:r>
            <a:r>
              <a:rPr lang="en-US" sz="4000" b="1" dirty="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353314" y="3939843"/>
            <a:ext cx="7768710" cy="2062103"/>
          </a:xfrm>
          <a:prstGeom prst="rect">
            <a:avLst/>
          </a:prstGeom>
        </p:spPr>
        <p:txBody>
          <a:bodyPr wrap="square">
            <a:spAutoFit/>
          </a:bodyPr>
          <a:lstStyle/>
          <a:p>
            <a:pPr marL="342900" indent="-342900">
              <a:buFont typeface="Arial" charset="0"/>
              <a:buChar char="•"/>
            </a:pPr>
            <a:r>
              <a:rPr lang="en-US" sz="2400" i="1" dirty="0"/>
              <a:t>I heard many of you say that you would “Listen </a:t>
            </a:r>
            <a:r>
              <a:rPr lang="en-US" sz="2400" i="1" dirty="0" smtClean="0"/>
              <a:t>respectfully.” </a:t>
            </a:r>
          </a:p>
          <a:p>
            <a:pPr marL="342900" indent="-342900">
              <a:buFont typeface="Arial" charset="0"/>
              <a:buChar char="•"/>
            </a:pPr>
            <a:endParaRPr lang="en-US" sz="800" i="1" dirty="0" smtClean="0"/>
          </a:p>
          <a:p>
            <a:pPr marL="342900" indent="-342900">
              <a:buFont typeface="Arial" charset="0"/>
              <a:buChar char="•"/>
            </a:pPr>
            <a:r>
              <a:rPr lang="en-US" sz="2400" i="1" dirty="0" smtClean="0"/>
              <a:t>Listening respectfully will help you to understand what your partner said, so that you can restate or paraphrase their idea.</a:t>
            </a:r>
            <a:endParaRPr lang="en-US" sz="2400" dirty="0"/>
          </a:p>
        </p:txBody>
      </p:sp>
      <p:sp>
        <p:nvSpPr>
          <p:cNvPr id="14" name="Oval 13"/>
          <p:cNvSpPr/>
          <p:nvPr/>
        </p:nvSpPr>
        <p:spPr>
          <a:xfrm>
            <a:off x="10040469" y="2043954"/>
            <a:ext cx="1762777" cy="155217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Learn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we get more information, ask for clarification or for new ideas to continue the </a:t>
            </a:r>
            <a:r>
              <a:rPr lang="en-US" sz="2000" dirty="0" smtClean="0"/>
              <a:t>Constructive </a:t>
            </a:r>
            <a:r>
              <a:rPr lang="en-US" sz="2000" dirty="0"/>
              <a:t>Conversation. When prompting, we think about what we did understand and what more we need to understand fully. </a:t>
            </a:r>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42962" y="1541569"/>
            <a:ext cx="6472520" cy="1266249"/>
          </a:xfrm>
          <a:solidFill>
            <a:schemeClr val="accent1">
              <a:lumMod val="20000"/>
              <a:lumOff val="80000"/>
              <a:alpha val="50000"/>
            </a:schemeClr>
          </a:solidFill>
          <a:ln w="38100">
            <a:solidFill>
              <a:schemeClr val="accent1"/>
            </a:solidFill>
          </a:ln>
        </p:spPr>
        <p:txBody>
          <a:bodyPr anchor="ctr" anchorCtr="0">
            <a:noAutofit/>
          </a:bodyPr>
          <a:lstStyle/>
          <a:p>
            <a:pPr algn="ctr"/>
            <a:r>
              <a:rPr lang="en-US" sz="2400" b="1" dirty="0" smtClean="0">
                <a:latin typeface="+mn-lt"/>
              </a:rPr>
              <a:t>Paraphrase Gesture:</a:t>
            </a:r>
            <a:r>
              <a:rPr lang="en-US" sz="2400" dirty="0" smtClean="0">
                <a:latin typeface="+mn-lt"/>
              </a:rPr>
              <a:t> Point </a:t>
            </a:r>
            <a:r>
              <a:rPr lang="en-US" sz="2400" dirty="0">
                <a:latin typeface="+mn-lt"/>
              </a:rPr>
              <a:t>index finger to ear and whoosh hand out in front of mouth to symbolize listening and then paraphrasing what was heard. </a:t>
            </a: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PARAPHRASE</a:t>
            </a:r>
            <a:endParaRPr lang="en-US" sz="2400" b="1" dirty="0">
              <a:solidFill>
                <a:schemeClr val="bg1"/>
              </a:solidFill>
            </a:endParaRPr>
          </a:p>
        </p:txBody>
      </p:sp>
      <p:sp>
        <p:nvSpPr>
          <p:cNvPr id="8" name="TextBox 7"/>
          <p:cNvSpPr txBox="1"/>
          <p:nvPr/>
        </p:nvSpPr>
        <p:spPr>
          <a:xfrm>
            <a:off x="335383" y="3009333"/>
            <a:ext cx="4738639" cy="3185487"/>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Paraphrase </a:t>
            </a:r>
            <a:r>
              <a:rPr lang="en-US" sz="2500" b="1" dirty="0"/>
              <a:t>to CLARIFY </a:t>
            </a:r>
            <a:r>
              <a:rPr lang="en-US" sz="2500" dirty="0"/>
              <a:t>and make sure </a:t>
            </a:r>
            <a:r>
              <a:rPr lang="en-US" sz="2500" dirty="0" smtClean="0"/>
              <a:t>you </a:t>
            </a:r>
            <a:r>
              <a:rPr lang="en-US" sz="2500" dirty="0"/>
              <a:t>understand what </a:t>
            </a:r>
            <a:r>
              <a:rPr lang="en-US" sz="2500" dirty="0" smtClean="0"/>
              <a:t>your </a:t>
            </a:r>
            <a:r>
              <a:rPr lang="en-US" sz="2500" dirty="0"/>
              <a:t>partner </a:t>
            </a:r>
            <a:r>
              <a:rPr lang="en-US" sz="2500" dirty="0" smtClean="0"/>
              <a:t>said.</a:t>
            </a:r>
          </a:p>
          <a:p>
            <a:endParaRPr lang="en-US" sz="1400" dirty="0" smtClean="0"/>
          </a:p>
          <a:p>
            <a:pPr marL="914400" lvl="1" indent="-457200">
              <a:buFont typeface="Wingdings" charset="2"/>
              <a:buChar char="ü"/>
            </a:pPr>
            <a:r>
              <a:rPr lang="en-US" sz="2500" dirty="0" smtClean="0"/>
              <a:t>listen actively to your partner</a:t>
            </a:r>
          </a:p>
          <a:p>
            <a:pPr marL="914400" lvl="1" indent="-457200">
              <a:buFont typeface="Wingdings" charset="2"/>
              <a:buChar char="ü"/>
            </a:pPr>
            <a:endParaRPr lang="en-US" sz="1400" dirty="0"/>
          </a:p>
          <a:p>
            <a:pPr marL="800100" lvl="1" indent="-342900">
              <a:buFont typeface="Wingdings" charset="2"/>
              <a:buChar char="ü"/>
            </a:pPr>
            <a:r>
              <a:rPr lang="en-US" sz="2500" dirty="0" smtClean="0"/>
              <a:t>restate your </a:t>
            </a:r>
            <a:r>
              <a:rPr lang="en-US" sz="2500" dirty="0"/>
              <a:t>partner’s thoughts in our own </a:t>
            </a:r>
            <a:r>
              <a:rPr lang="en-US" sz="2500" dirty="0" smtClean="0"/>
              <a:t>words</a:t>
            </a:r>
            <a:endParaRPr lang="en-US" sz="25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1559337"/>
            <a:ext cx="4738639" cy="1251020"/>
          </a:xfrm>
          <a:prstGeom prst="rect">
            <a:avLst/>
          </a:prstGeom>
          <a:ln w="38100">
            <a:solidFill>
              <a:schemeClr val="accent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78820" y="3657598"/>
            <a:ext cx="1828803" cy="1807399"/>
            <a:chOff x="587828" y="4231661"/>
            <a:chExt cx="1847691" cy="2361053"/>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422774" y="3146485"/>
            <a:ext cx="4392708" cy="2893100"/>
          </a:xfrm>
          <a:prstGeom prst="rect">
            <a:avLst/>
          </a:prstGeom>
        </p:spPr>
        <p:txBody>
          <a:bodyPr wrap="square">
            <a:spAutoFit/>
          </a:bodyPr>
          <a:lstStyle/>
          <a:p>
            <a:pPr marL="285750" indent="-285750">
              <a:buFont typeface="Arial" charset="0"/>
              <a:buChar char="•"/>
            </a:pPr>
            <a:r>
              <a:rPr lang="en-US" sz="2800" i="1" dirty="0"/>
              <a:t>We know that in order to </a:t>
            </a:r>
            <a:r>
              <a:rPr lang="en-US" sz="2800" b="1" i="1" dirty="0"/>
              <a:t>paraphrase </a:t>
            </a:r>
            <a:r>
              <a:rPr lang="en-US" sz="2800" i="1" dirty="0"/>
              <a:t>we need to</a:t>
            </a:r>
            <a:r>
              <a:rPr lang="en-US" sz="2800" b="1" i="1" dirty="0"/>
              <a:t> </a:t>
            </a:r>
            <a:r>
              <a:rPr lang="en-US" sz="2800" i="1" dirty="0"/>
              <a:t>listen to our partner’s ideas.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Why </a:t>
            </a:r>
            <a:r>
              <a:rPr lang="en-US" sz="2800" i="1" dirty="0"/>
              <a:t>is it important to listen actively? </a:t>
            </a:r>
            <a:endParaRPr lang="en-US" sz="2800" dirty="0"/>
          </a:p>
        </p:txBody>
      </p:sp>
      <p:sp>
        <p:nvSpPr>
          <p:cNvPr id="7" name="TextBox 6"/>
          <p:cNvSpPr txBox="1"/>
          <p:nvPr/>
        </p:nvSpPr>
        <p:spPr>
          <a:xfrm>
            <a:off x="1224566" y="369097"/>
            <a:ext cx="8873839" cy="830997"/>
          </a:xfrm>
          <a:prstGeom prst="rect">
            <a:avLst/>
          </a:prstGeom>
          <a:noFill/>
        </p:spPr>
        <p:txBody>
          <a:bodyPr wrap="none" rtlCol="0">
            <a:spAutoFit/>
          </a:bodyPr>
          <a:lstStyle/>
          <a:p>
            <a:r>
              <a:rPr lang="en-US" sz="4800" b="1" dirty="0" smtClean="0">
                <a:latin typeface="+mj-lt"/>
              </a:rPr>
              <a:t>What does it mean to  paraphrase?</a:t>
            </a:r>
            <a:endParaRPr lang="en-US" sz="4800" b="1" dirty="0">
              <a:latin typeface="+mj-lt"/>
            </a:endParaRPr>
          </a:p>
        </p:txBody>
      </p:sp>
    </p:spTree>
    <p:extLst>
      <p:ext uri="{BB962C8B-B14F-4D97-AF65-F5344CB8AC3E}">
        <p14:creationId xmlns:p14="http://schemas.microsoft.com/office/powerpoint/2010/main" val="13831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0651294"/>
              </p:ext>
            </p:extLst>
          </p:nvPr>
        </p:nvGraphicFramePr>
        <p:xfrm>
          <a:off x="374486" y="1709564"/>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520765" y="328475"/>
            <a:ext cx="8104093" cy="807671"/>
          </a:xfrm>
        </p:spPr>
        <p:txBody>
          <a:bodyPr>
            <a:normAutofit/>
          </a:bodyPr>
          <a:lstStyle/>
          <a:p>
            <a:r>
              <a:rPr lang="en-US" sz="4000" dirty="0" smtClean="0">
                <a:latin typeface="Calibri" charset="0"/>
                <a:ea typeface="Calibri" charset="0"/>
                <a:cs typeface="Arial" charset="0"/>
              </a:rPr>
              <a:t>What do we say when we paraphrase?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286051"/>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672175"/>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a:latin typeface="Calibri" charset="0"/>
                <a:ea typeface="Calibri" charset="0"/>
                <a:cs typeface="Arial" charset="0"/>
              </a:rPr>
              <a:t>help </a:t>
            </a:r>
            <a:r>
              <a:rPr lang="en-US" sz="2800" i="1" smtClean="0">
                <a:latin typeface="Calibri" charset="0"/>
                <a:ea typeface="Calibri" charset="0"/>
                <a:cs typeface="Arial" charset="0"/>
              </a:rPr>
              <a:t>you </a:t>
            </a:r>
            <a:r>
              <a:rPr lang="en-US" sz="2800" b="1" i="1" dirty="0">
                <a:latin typeface="Calibri" charset="0"/>
                <a:ea typeface="Calibri" charset="0"/>
                <a:cs typeface="Arial" charset="0"/>
              </a:rPr>
              <a:t>paraphrase</a:t>
            </a:r>
            <a:r>
              <a:rPr lang="en-US" sz="2800" i="1" dirty="0">
                <a:latin typeface="Calibri" charset="0"/>
                <a:ea typeface="Calibri" charset="0"/>
                <a:cs typeface="Arial" charset="0"/>
              </a:rPr>
              <a:t>.</a:t>
            </a:r>
            <a:r>
              <a:rPr lang="en-US" sz="2800" dirty="0"/>
              <a:t> </a:t>
            </a:r>
          </a:p>
        </p:txBody>
      </p:sp>
      <p:sp>
        <p:nvSpPr>
          <p:cNvPr id="4" name="Rectangle 3"/>
          <p:cNvSpPr/>
          <p:nvPr/>
        </p:nvSpPr>
        <p:spPr>
          <a:xfrm>
            <a:off x="7434237" y="1709564"/>
            <a:ext cx="4381243"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3200" b="1" i="1" dirty="0" smtClean="0"/>
              <a:t>Example</a:t>
            </a:r>
          </a:p>
          <a:p>
            <a:endParaRPr lang="en-US" sz="800" b="1" i="1" dirty="0" smtClean="0"/>
          </a:p>
          <a:p>
            <a:pPr marL="457200" indent="-457200">
              <a:buFont typeface="Arial" charset="0"/>
              <a:buChar char="•"/>
            </a:pPr>
            <a:r>
              <a:rPr lang="en-US" sz="3200" i="1" dirty="0" smtClean="0"/>
              <a:t>Someone </a:t>
            </a:r>
            <a:r>
              <a:rPr lang="en-US" sz="3200" i="1" dirty="0"/>
              <a:t>says, “I notice that the dog is wagging its tail</a:t>
            </a:r>
            <a:r>
              <a:rPr lang="en-US" sz="3200" i="1" dirty="0" smtClean="0"/>
              <a:t>.”</a:t>
            </a:r>
          </a:p>
          <a:p>
            <a:pPr marL="457200" indent="-457200">
              <a:buFont typeface="Arial" charset="0"/>
              <a:buChar char="•"/>
            </a:pPr>
            <a:endParaRPr lang="en-US" sz="1600" i="1" dirty="0" smtClean="0"/>
          </a:p>
          <a:p>
            <a:pPr marL="457200" indent="-457200">
              <a:buFont typeface="Arial" charset="0"/>
              <a:buChar char="•"/>
            </a:pPr>
            <a:r>
              <a:rPr lang="en-US" sz="3200" i="1" dirty="0" smtClean="0"/>
              <a:t>Which </a:t>
            </a:r>
            <a:r>
              <a:rPr lang="en-US" sz="3200" i="1" dirty="0"/>
              <a:t>response starter could you use to help you paraphrase? </a:t>
            </a:r>
            <a:endParaRPr lang="en-US" sz="3200" dirty="0"/>
          </a:p>
        </p:txBody>
      </p:sp>
      <p:grpSp>
        <p:nvGrpSpPr>
          <p:cNvPr id="11" name="Group 10"/>
          <p:cNvGrpSpPr/>
          <p:nvPr/>
        </p:nvGrpSpPr>
        <p:grpSpPr>
          <a:xfrm>
            <a:off x="5123497" y="4249771"/>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593" y="1887733"/>
            <a:ext cx="2094753" cy="1714657"/>
          </a:xfrm>
          <a:prstGeom prst="rect">
            <a:avLst/>
          </a:prstGeom>
        </p:spPr>
      </p:pic>
    </p:spTree>
    <p:extLst>
      <p:ext uri="{BB962C8B-B14F-4D97-AF65-F5344CB8AC3E}">
        <p14:creationId xmlns:p14="http://schemas.microsoft.com/office/powerpoint/2010/main" val="106119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dissolve">
                                      <p:cBhvr>
                                        <p:cTn id="28" dur="500"/>
                                        <p:tgtEl>
                                          <p:spTgt spid="4">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graphicFrame>
        <p:nvGraphicFramePr>
          <p:cNvPr id="8" name="Table 7"/>
          <p:cNvGraphicFramePr>
            <a:graphicFrameLocks noGrp="1"/>
          </p:cNvGraphicFramePr>
          <p:nvPr>
            <p:extLst>
              <p:ext uri="{D42A27DB-BD31-4B8C-83A1-F6EECF244321}">
                <p14:modId xmlns:p14="http://schemas.microsoft.com/office/powerpoint/2010/main" val="1941387069"/>
              </p:ext>
            </p:extLst>
          </p:nvPr>
        </p:nvGraphicFramePr>
        <p:xfrm>
          <a:off x="248979" y="1157801"/>
          <a:ext cx="4419057" cy="2105438"/>
        </p:xfrm>
        <a:graphic>
          <a:graphicData uri="http://schemas.openxmlformats.org/drawingml/2006/table">
            <a:tbl>
              <a:tblPr firstRow="1" bandRow="1">
                <a:tableStyleId>{073A0DAA-6AF3-43AB-8588-CEC1D06C72B9}</a:tableStyleId>
              </a:tblPr>
              <a:tblGrid>
                <a:gridCol w="4419057"/>
              </a:tblGrid>
              <a:tr h="397399">
                <a:tc>
                  <a:txBody>
                    <a:bodyPr/>
                    <a:lstStyle/>
                    <a:p>
                      <a:pPr algn="ctr"/>
                      <a:r>
                        <a:rPr lang="en-US" sz="2000" dirty="0" smtClean="0">
                          <a:solidFill>
                            <a:schemeClr val="bg1"/>
                          </a:solidFill>
                        </a:rPr>
                        <a:t>RESPONSE</a:t>
                      </a:r>
                      <a:r>
                        <a:rPr lang="en-US" sz="2000" baseline="0" dirty="0" smtClean="0">
                          <a:solidFill>
                            <a:schemeClr val="bg1"/>
                          </a:solidFill>
                        </a:rPr>
                        <a:t> STARTERS</a:t>
                      </a:r>
                      <a:endParaRPr 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97399">
                <a:tc>
                  <a:txBody>
                    <a:bodyPr/>
                    <a:lstStyle/>
                    <a:p>
                      <a:pPr algn="ctr"/>
                      <a:r>
                        <a:rPr lang="en-US" sz="2000" b="1" dirty="0" smtClean="0"/>
                        <a:t> Paraphrasing</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888304">
                <a:tc>
                  <a:txBody>
                    <a:bodyPr/>
                    <a:lstStyle/>
                    <a:p>
                      <a:pPr algn="ctr"/>
                      <a:r>
                        <a:rPr lang="en-US" sz="2000" dirty="0" smtClean="0"/>
                        <a:t>I heard you say…</a:t>
                      </a:r>
                    </a:p>
                    <a:p>
                      <a:endParaRPr lang="en-US" sz="1400" dirty="0" smtClean="0"/>
                    </a:p>
                    <a:p>
                      <a:pPr algn="ctr"/>
                      <a:r>
                        <a:rPr lang="en-US" sz="2000" dirty="0" smtClean="0"/>
                        <a:t>I think you said…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380574">
                <a:tc>
                  <a:txBody>
                    <a:bodyPr/>
                    <a:lstStyle/>
                    <a:p>
                      <a:pPr lvl="0" algn="ctr"/>
                      <a:r>
                        <a:rPr lang="en-US" sz="2000" b="1" dirty="0" smtClean="0">
                          <a:solidFill>
                            <a:schemeClr val="bg1"/>
                          </a:solidFill>
                        </a:rPr>
                        <a:t>EXPANDING</a:t>
                      </a:r>
                      <a:endParaRPr 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978" y="3441113"/>
            <a:ext cx="4419057" cy="2739211"/>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2400" dirty="0" smtClean="0"/>
          </a:p>
          <a:p>
            <a:endParaRPr lang="en-US" sz="1200" dirty="0"/>
          </a:p>
          <a:p>
            <a:pPr marL="342900" indent="-342900">
              <a:buFont typeface="Arial" charset="0"/>
              <a:buChar char="•"/>
            </a:pPr>
            <a:r>
              <a:rPr lang="en-US" sz="2400" dirty="0" smtClean="0"/>
              <a:t>Let’s </a:t>
            </a:r>
            <a:r>
              <a:rPr lang="en-US" sz="2400" dirty="0"/>
              <a:t>add the response starter(s) we learned to our Conversation Pattern Guides</a:t>
            </a:r>
            <a:r>
              <a:rPr lang="en-US" sz="2400" dirty="0" smtClean="0"/>
              <a:t>.</a:t>
            </a:r>
          </a:p>
          <a:p>
            <a:pPr marL="342900" indent="-342900">
              <a:buFont typeface="Arial" charset="0"/>
              <a:buChar char="•"/>
            </a:pPr>
            <a:endParaRPr lang="en-US" sz="800" dirty="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96489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773803" y="0"/>
            <a:ext cx="8418197" cy="6862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spTree>
    <p:extLst>
      <p:ext uri="{BB962C8B-B14F-4D97-AF65-F5344CB8AC3E}">
        <p14:creationId xmlns:p14="http://schemas.microsoft.com/office/powerpoint/2010/main" val="1788204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10" name="Table 9"/>
          <p:cNvGraphicFramePr>
            <a:graphicFrameLocks noGrp="1"/>
          </p:cNvGraphicFramePr>
          <p:nvPr>
            <p:extLst>
              <p:ext uri="{D42A27DB-BD31-4B8C-83A1-F6EECF244321}">
                <p14:modId xmlns:p14="http://schemas.microsoft.com/office/powerpoint/2010/main" val="697495057"/>
              </p:ext>
            </p:extLst>
          </p:nvPr>
        </p:nvGraphicFramePr>
        <p:xfrm>
          <a:off x="322728" y="4513575"/>
          <a:ext cx="11510681" cy="1672072"/>
        </p:xfrm>
        <a:graphic>
          <a:graphicData uri="http://schemas.openxmlformats.org/drawingml/2006/table">
            <a:tbl>
              <a:tblPr firstRow="1" firstCol="1" bandRow="1">
                <a:tableStyleId>{D7AC3CCA-C797-4891-BE02-D94E43425B78}</a:tableStyleId>
              </a:tblPr>
              <a:tblGrid>
                <a:gridCol w="1611592"/>
                <a:gridCol w="9899089"/>
              </a:tblGrid>
              <a:tr h="87832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there are two women holding things in their hands. One is holding a soup ladle while the other is holding a piece of bread.</a:t>
                      </a:r>
                      <a:endParaRPr lang="en-US" sz="2400" b="0" i="1" dirty="0">
                        <a:effectLst/>
                        <a:latin typeface="Avenir Next" charset="0"/>
                        <a:ea typeface="Calibri" charset="0"/>
                        <a:cs typeface="Arial" charset="0"/>
                      </a:endParaRPr>
                    </a:p>
                  </a:txBody>
                  <a:tcPr marL="68580" marR="68580" marT="0" marB="0"/>
                </a:tc>
              </a:tr>
              <a:tr h="793747">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1" i="1" u="sng" dirty="0">
                          <a:effectLst/>
                        </a:rPr>
                        <a:t>I heard you </a:t>
                      </a:r>
                      <a:r>
                        <a:rPr lang="en-US" sz="2400" b="1" i="1" u="sng" dirty="0" smtClean="0">
                          <a:effectLst/>
                        </a:rPr>
                        <a:t>say</a:t>
                      </a:r>
                      <a:r>
                        <a:rPr lang="en-US" sz="2400" b="1" i="1" dirty="0" smtClean="0">
                          <a:effectLst/>
                        </a:rPr>
                        <a:t> </a:t>
                      </a:r>
                      <a:r>
                        <a:rPr lang="en-US" sz="2400" i="1" dirty="0">
                          <a:effectLst/>
                        </a:rPr>
                        <a:t>that there are a couple of ladies and each has an item in their hands. </a:t>
                      </a:r>
                      <a:endParaRPr lang="en-US" sz="24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9746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7" name="Table 16"/>
          <p:cNvGraphicFramePr>
            <a:graphicFrameLocks noGrp="1"/>
          </p:cNvGraphicFramePr>
          <p:nvPr>
            <p:extLst>
              <p:ext uri="{D42A27DB-BD31-4B8C-83A1-F6EECF244321}">
                <p14:modId xmlns:p14="http://schemas.microsoft.com/office/powerpoint/2010/main" val="920450852"/>
              </p:ext>
            </p:extLst>
          </p:nvPr>
        </p:nvGraphicFramePr>
        <p:xfrm>
          <a:off x="322728" y="4386575"/>
          <a:ext cx="11510681" cy="1672072"/>
        </p:xfrm>
        <a:graphic>
          <a:graphicData uri="http://schemas.openxmlformats.org/drawingml/2006/table">
            <a:tbl>
              <a:tblPr firstRow="1" firstCol="1" bandRow="1">
                <a:tableStyleId>{D7AC3CCA-C797-4891-BE02-D94E43425B78}</a:tableStyleId>
              </a:tblPr>
              <a:tblGrid>
                <a:gridCol w="1611592"/>
                <a:gridCol w="9899089"/>
              </a:tblGrid>
              <a:tr h="87832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there are two women holding things in their hands. One is holding a soup ladle while the other is holding a piece of bread.</a:t>
                      </a:r>
                      <a:endParaRPr lang="en-US" sz="2400" b="0" i="1" dirty="0">
                        <a:effectLst/>
                        <a:latin typeface="Avenir Next" charset="0"/>
                        <a:ea typeface="Calibri" charset="0"/>
                        <a:cs typeface="Arial" charset="0"/>
                      </a:endParaRPr>
                    </a:p>
                  </a:txBody>
                  <a:tcPr marL="68580" marR="68580" marT="0" marB="0"/>
                </a:tc>
              </a:tr>
              <a:tr h="793747">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1" i="1" u="sng" dirty="0">
                          <a:effectLst/>
                        </a:rPr>
                        <a:t>I heard you </a:t>
                      </a:r>
                      <a:r>
                        <a:rPr lang="en-US" sz="2400" b="1" i="1" u="sng" dirty="0" smtClean="0">
                          <a:effectLst/>
                        </a:rPr>
                        <a:t>say</a:t>
                      </a:r>
                      <a:r>
                        <a:rPr lang="en-US" sz="2400" b="1" i="1" dirty="0" smtClean="0">
                          <a:effectLst/>
                        </a:rPr>
                        <a:t> </a:t>
                      </a:r>
                      <a:r>
                        <a:rPr lang="en-US" sz="2400" i="1" dirty="0">
                          <a:effectLst/>
                        </a:rPr>
                        <a:t>that there are a couple of ladies and each has an item in their hands. </a:t>
                      </a:r>
                      <a:endParaRPr lang="en-US" sz="2400" i="1" dirty="0">
                        <a:effectLst/>
                        <a:latin typeface="Avenir Next" charset="0"/>
                        <a:ea typeface="Calibri" charset="0"/>
                        <a:cs typeface="Arial" charset="0"/>
                      </a:endParaRPr>
                    </a:p>
                  </a:txBody>
                  <a:tcPr marL="68580" marR="68580" marT="0" marB="0"/>
                </a:tc>
              </a:tr>
            </a:tbl>
          </a:graphicData>
        </a:graphic>
      </p:graphicFrame>
      <p:pic>
        <p:nvPicPr>
          <p:cNvPr id="18" name="Picture 17"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0101" y="305117"/>
            <a:ext cx="1154939" cy="1117283"/>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8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1350" y="1950262"/>
            <a:ext cx="10058400" cy="4022725"/>
          </a:xfrm>
        </p:spPr>
        <p:txBody>
          <a:bodyPr>
            <a:noAutofit/>
          </a:bodyPr>
          <a:lstStyle/>
          <a:p>
            <a:pPr marL="0" indent="0">
              <a:buNone/>
            </a:pPr>
            <a:r>
              <a:rPr lang="en-US" sz="3800" dirty="0">
                <a:latin typeface="Calibri" charset="0"/>
                <a:ea typeface="Calibri" charset="0"/>
                <a:cs typeface="Calibri" charset="0"/>
              </a:rPr>
              <a:t>In this lesson, we will... </a:t>
            </a:r>
            <a:endParaRPr lang="en-US" sz="38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800" dirty="0">
                <a:latin typeface="Calibri" charset="0"/>
                <a:ea typeface="Calibri" charset="0"/>
                <a:cs typeface="Calibri" charset="0"/>
              </a:rPr>
              <a:t>share what we know about Constructive Conversations </a:t>
            </a:r>
            <a:endParaRPr lang="en-US" sz="3800" dirty="0" smtClean="0">
              <a:latin typeface="Calibri" charset="0"/>
              <a:ea typeface="Calibri" charset="0"/>
              <a:cs typeface="Calibri" charset="0"/>
            </a:endParaRPr>
          </a:p>
          <a:p>
            <a:pPr lvl="1"/>
            <a:endParaRPr lang="en-US" sz="1400" dirty="0">
              <a:latin typeface="Calibri" charset="0"/>
              <a:ea typeface="Calibri" charset="0"/>
              <a:cs typeface="Calibri" charset="0"/>
            </a:endParaRPr>
          </a:p>
          <a:p>
            <a:pPr lvl="1"/>
            <a:r>
              <a:rPr lang="en-US" sz="3800" dirty="0">
                <a:latin typeface="Calibri" charset="0"/>
                <a:ea typeface="Calibri" charset="0"/>
                <a:cs typeface="Calibri" charset="0"/>
              </a:rPr>
              <a:t>have a conversation with a partner and in a small group </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173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8" name="Table 7"/>
          <p:cNvGraphicFramePr>
            <a:graphicFrameLocks noGrp="1"/>
          </p:cNvGraphicFramePr>
          <p:nvPr>
            <p:extLst>
              <p:ext uri="{D42A27DB-BD31-4B8C-83A1-F6EECF244321}">
                <p14:modId xmlns:p14="http://schemas.microsoft.com/office/powerpoint/2010/main" val="831842798"/>
              </p:ext>
            </p:extLst>
          </p:nvPr>
        </p:nvGraphicFramePr>
        <p:xfrm>
          <a:off x="347655" y="4357733"/>
          <a:ext cx="11485757" cy="1828800"/>
        </p:xfrm>
        <a:graphic>
          <a:graphicData uri="http://schemas.openxmlformats.org/drawingml/2006/table">
            <a:tbl>
              <a:tblPr firstRow="1" firstCol="1" bandRow="1">
                <a:tableStyleId>{D7AC3CCA-C797-4891-BE02-D94E43425B78}</a:tableStyleId>
              </a:tblPr>
              <a:tblGrid>
                <a:gridCol w="1608100"/>
                <a:gridCol w="9877657"/>
              </a:tblGrid>
              <a:tr h="38671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 woman in the black jacket is scooping something out of the huge bowl with her right hand. </a:t>
                      </a:r>
                      <a:r>
                        <a:rPr lang="en-US" sz="2400" b="0" i="1" dirty="0" smtClean="0">
                          <a:effectLst/>
                        </a:rPr>
                        <a:t>She </a:t>
                      </a:r>
                      <a:r>
                        <a:rPr lang="en-US" sz="2400" b="0" i="1" dirty="0">
                          <a:effectLst/>
                        </a:rPr>
                        <a:t>is holding a metal cup in her left hand while the boy at the front of the line is looking in the direction of the bowl.</a:t>
                      </a:r>
                      <a:r>
                        <a:rPr lang="en-US" sz="2400" i="1" dirty="0">
                          <a:effectLst/>
                        </a:rPr>
                        <a:t> </a:t>
                      </a:r>
                      <a:endParaRPr lang="en-US" sz="2400" i="1" dirty="0">
                        <a:effectLst/>
                        <a:latin typeface="Avenir Next" charset="0"/>
                        <a:ea typeface="Calibri" charset="0"/>
                        <a:cs typeface="Arial" charset="0"/>
                      </a:endParaRPr>
                    </a:p>
                  </a:txBody>
                  <a:tcPr marL="68580" marR="68580" marT="0" marB="0"/>
                </a:tc>
              </a:tr>
              <a:tr h="23812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1" i="1" u="sng" dirty="0">
                          <a:effectLst/>
                        </a:rPr>
                        <a:t>I heard you </a:t>
                      </a:r>
                      <a:r>
                        <a:rPr lang="en-US" sz="2400" b="1" i="1" u="sng" dirty="0" smtClean="0">
                          <a:effectLst/>
                        </a:rPr>
                        <a:t>say</a:t>
                      </a:r>
                      <a:r>
                        <a:rPr lang="en-US" sz="2400" b="1" i="1" dirty="0" smtClean="0">
                          <a:effectLst/>
                        </a:rPr>
                        <a:t> </a:t>
                      </a:r>
                      <a:r>
                        <a:rPr lang="en-US" sz="2400" i="1" dirty="0">
                          <a:effectLst/>
                        </a:rPr>
                        <a:t>that the woman is ladling something from a large bowl and the boy is watching.</a:t>
                      </a:r>
                      <a:endParaRPr lang="en-US" sz="24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21108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8" name="Table 17"/>
          <p:cNvGraphicFramePr>
            <a:graphicFrameLocks noGrp="1"/>
          </p:cNvGraphicFramePr>
          <p:nvPr>
            <p:extLst>
              <p:ext uri="{D42A27DB-BD31-4B8C-83A1-F6EECF244321}">
                <p14:modId xmlns:p14="http://schemas.microsoft.com/office/powerpoint/2010/main" val="218199437"/>
              </p:ext>
            </p:extLst>
          </p:nvPr>
        </p:nvGraphicFramePr>
        <p:xfrm>
          <a:off x="347655" y="4306933"/>
          <a:ext cx="11485757" cy="1828800"/>
        </p:xfrm>
        <a:graphic>
          <a:graphicData uri="http://schemas.openxmlformats.org/drawingml/2006/table">
            <a:tbl>
              <a:tblPr firstRow="1" firstCol="1" bandRow="1">
                <a:tableStyleId>{D7AC3CCA-C797-4891-BE02-D94E43425B78}</a:tableStyleId>
              </a:tblPr>
              <a:tblGrid>
                <a:gridCol w="1608100"/>
                <a:gridCol w="9877657"/>
              </a:tblGrid>
              <a:tr h="38671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 woman in the black jacket is scooping something out of the huge bowl with her right hand. </a:t>
                      </a:r>
                      <a:r>
                        <a:rPr lang="en-US" sz="2400" b="0" i="1" dirty="0" smtClean="0">
                          <a:effectLst/>
                        </a:rPr>
                        <a:t>She </a:t>
                      </a:r>
                      <a:r>
                        <a:rPr lang="en-US" sz="2400" b="0" i="1" dirty="0">
                          <a:effectLst/>
                        </a:rPr>
                        <a:t>is holding a metal cup in her left hand while the boy at the front of the line is looking in the direction of the bowl.</a:t>
                      </a:r>
                      <a:r>
                        <a:rPr lang="en-US" sz="2400" i="1" dirty="0">
                          <a:effectLst/>
                        </a:rPr>
                        <a:t> </a:t>
                      </a:r>
                      <a:endParaRPr lang="en-US" sz="2400" i="1" dirty="0">
                        <a:effectLst/>
                        <a:latin typeface="Avenir Next" charset="0"/>
                        <a:ea typeface="Calibri" charset="0"/>
                        <a:cs typeface="Arial" charset="0"/>
                      </a:endParaRPr>
                    </a:p>
                  </a:txBody>
                  <a:tcPr marL="68580" marR="68580" marT="0" marB="0"/>
                </a:tc>
              </a:tr>
              <a:tr h="23812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1" i="1" u="sng" dirty="0">
                          <a:effectLst/>
                        </a:rPr>
                        <a:t>I heard you </a:t>
                      </a:r>
                      <a:r>
                        <a:rPr lang="en-US" sz="2400" b="1" i="1" u="sng" dirty="0" smtClean="0">
                          <a:effectLst/>
                        </a:rPr>
                        <a:t>say</a:t>
                      </a:r>
                      <a:r>
                        <a:rPr lang="en-US" sz="2400" b="1" i="1" dirty="0" smtClean="0">
                          <a:effectLst/>
                        </a:rPr>
                        <a:t> </a:t>
                      </a:r>
                      <a:r>
                        <a:rPr lang="en-US" sz="2400" i="1" dirty="0">
                          <a:effectLst/>
                        </a:rPr>
                        <a:t>that the woman is ladling something from a large bowl and the boy is watching.</a:t>
                      </a:r>
                      <a:endParaRPr lang="en-US" sz="2400" i="1"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0101" y="305117"/>
            <a:ext cx="1154939" cy="1117283"/>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08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10" name="Table 9"/>
          <p:cNvGraphicFramePr>
            <a:graphicFrameLocks noGrp="1"/>
          </p:cNvGraphicFramePr>
          <p:nvPr>
            <p:extLst>
              <p:ext uri="{D42A27DB-BD31-4B8C-83A1-F6EECF244321}">
                <p14:modId xmlns:p14="http://schemas.microsoft.com/office/powerpoint/2010/main" val="1411255437"/>
              </p:ext>
            </p:extLst>
          </p:nvPr>
        </p:nvGraphicFramePr>
        <p:xfrm>
          <a:off x="434274" y="4625177"/>
          <a:ext cx="11327419" cy="1574814"/>
        </p:xfrm>
        <a:graphic>
          <a:graphicData uri="http://schemas.openxmlformats.org/drawingml/2006/table">
            <a:tbl>
              <a:tblPr firstRow="1" firstCol="1" bandRow="1">
                <a:tableStyleId>{D7AC3CCA-C797-4891-BE02-D94E43425B78}</a:tableStyleId>
              </a:tblPr>
              <a:tblGrid>
                <a:gridCol w="1565268"/>
                <a:gridCol w="9762151"/>
              </a:tblGrid>
              <a:tr h="843294">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 boy wearing the hat is holding a tall cup and is watching the woman as well.</a:t>
                      </a:r>
                      <a:endParaRPr lang="en-US" sz="2400" b="0" i="1" dirty="0">
                        <a:effectLst/>
                        <a:latin typeface="Avenir Next" charset="0"/>
                        <a:ea typeface="Calibri" charset="0"/>
                        <a:cs typeface="Arial" charset="0"/>
                      </a:endParaRPr>
                    </a:p>
                  </a:txBody>
                  <a:tcPr marL="68580" marR="68580" marT="0" marB="0"/>
                </a:tc>
              </a:tr>
              <a:tr h="22669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2223248" y="5584438"/>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a:t>
            </a:r>
            <a:r>
              <a:rPr lang="en-US" sz="2800" b="1" i="1">
                <a:solidFill>
                  <a:srgbClr val="FF0000"/>
                </a:solidFill>
                <a:latin typeface="Avenir Next" charset="0"/>
                <a:ea typeface="Calibri" charset="0"/>
                <a:cs typeface="Arial" charset="0"/>
              </a:rPr>
              <a:t>you </a:t>
            </a:r>
            <a:r>
              <a:rPr lang="en-US" sz="2800" b="1" i="1"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spTree>
    <p:extLst>
      <p:ext uri="{BB962C8B-B14F-4D97-AF65-F5344CB8AC3E}">
        <p14:creationId xmlns:p14="http://schemas.microsoft.com/office/powerpoint/2010/main" val="693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71687699"/>
              </p:ext>
            </p:extLst>
          </p:nvPr>
        </p:nvGraphicFramePr>
        <p:xfrm>
          <a:off x="336299" y="4469363"/>
          <a:ext cx="11425396" cy="1769450"/>
        </p:xfrm>
        <a:graphic>
          <a:graphicData uri="http://schemas.openxmlformats.org/drawingml/2006/table">
            <a:tbl>
              <a:tblPr firstRow="1" firstCol="1" bandRow="1">
                <a:tableStyleId>{D7AC3CCA-C797-4891-BE02-D94E43425B78}</a:tableStyleId>
              </a:tblPr>
              <a:tblGrid>
                <a:gridCol w="1560838"/>
                <a:gridCol w="9864558"/>
              </a:tblGrid>
              <a:tr h="1008255">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a:effectLst/>
                        </a:rPr>
                        <a:t>I notice that there are other children standing in line holding cups in the air. The children toward the front of the line are crowded around the two large pots.</a:t>
                      </a:r>
                      <a:endParaRPr lang="en-US" sz="2400" b="0" i="1" dirty="0">
                        <a:effectLst/>
                        <a:latin typeface="Avenir Next" charset="0"/>
                        <a:ea typeface="Calibri" charset="0"/>
                        <a:cs typeface="Arial" charset="0"/>
                      </a:endParaRPr>
                    </a:p>
                  </a:txBody>
                  <a:tcPr marL="68580" marR="68580" marT="0" marB="0"/>
                </a:tc>
              </a:tr>
              <a:tr h="67217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endParaRPr lang="en-US" sz="2400" dirty="0" smtClean="0">
                        <a:effectLst/>
                        <a:latin typeface="Avenir Next" charset="0"/>
                        <a:ea typeface="Calibri" charset="0"/>
                        <a:cs typeface="Arial" charset="0"/>
                      </a:endParaRPr>
                    </a:p>
                  </a:txBody>
                  <a:tcPr marL="68580" marR="68580" marT="0" marB="0"/>
                </a:tc>
              </a:tr>
            </a:tbl>
          </a:graphicData>
        </a:graphic>
      </p:graphicFrame>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2169459" y="5675027"/>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you </a:t>
            </a:r>
            <a:r>
              <a:rPr lang="en-US" sz="2800" b="1" i="1" dirty="0"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spTree>
    <p:extLst>
      <p:ext uri="{BB962C8B-B14F-4D97-AF65-F5344CB8AC3E}">
        <p14:creationId xmlns:p14="http://schemas.microsoft.com/office/powerpoint/2010/main" val="9261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20001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Content Placeholder 7"/>
          <p:cNvPicPr>
            <a:picLocks/>
          </p:cNvPicPr>
          <p:nvPr/>
        </p:nvPicPr>
        <p:blipFill>
          <a:blip r:embed="rId4">
            <a:extLst>
              <a:ext uri="{28A0092B-C50C-407E-A947-70E740481C1C}">
                <a14:useLocalDpi xmlns:a14="http://schemas.microsoft.com/office/drawing/2010/main" val="0"/>
              </a:ext>
            </a:extLst>
          </a:blip>
          <a:stretch>
            <a:fillRect/>
          </a:stretch>
        </p:blipFill>
        <p:spPr>
          <a:xfrm>
            <a:off x="3675529" y="-1"/>
            <a:ext cx="8516471" cy="7279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131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754600"/>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a:t>paraphrasing </a:t>
            </a:r>
            <a:r>
              <a:rPr lang="en-US" sz="2600" dirty="0"/>
              <a:t>what your partner said.</a:t>
            </a:r>
          </a:p>
        </p:txBody>
      </p:sp>
      <p:pic>
        <p:nvPicPr>
          <p:cNvPr id="7" name="Content Placeholder 7"/>
          <p:cNvPicPr>
            <a:picLocks/>
          </p:cNvPicPr>
          <p:nvPr/>
        </p:nvPicPr>
        <p:blipFill>
          <a:blip r:embed="rId3">
            <a:extLst>
              <a:ext uri="{28A0092B-C50C-407E-A947-70E740481C1C}">
                <a14:useLocalDpi xmlns:a14="http://schemas.microsoft.com/office/drawing/2010/main" val="0"/>
              </a:ext>
            </a:extLst>
          </a:blip>
          <a:stretch>
            <a:fillRect/>
          </a:stretch>
        </p:blipFill>
        <p:spPr>
          <a:xfrm>
            <a:off x="4105836" y="143435"/>
            <a:ext cx="7942730" cy="6042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02" y="5363629"/>
            <a:ext cx="3336109" cy="769011"/>
          </a:xfrm>
          <a:prstGeom prst="rect">
            <a:avLst/>
          </a:prstGeom>
          <a:ln w="38100">
            <a:solidFill>
              <a:schemeClr val="accent1"/>
            </a:solidFill>
          </a:ln>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spTree>
    <p:extLst>
      <p:ext uri="{BB962C8B-B14F-4D97-AF65-F5344CB8AC3E}">
        <p14:creationId xmlns:p14="http://schemas.microsoft.com/office/powerpoint/2010/main" val="1534184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paraphrasing what your partner said.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paraphrasing</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7" name="Content Placeholder 7"/>
          <p:cNvPicPr>
            <a:picLocks/>
          </p:cNvPicPr>
          <p:nvPr/>
        </p:nvPicPr>
        <p:blipFill>
          <a:blip r:embed="rId4">
            <a:extLst>
              <a:ext uri="{28A0092B-C50C-407E-A947-70E740481C1C}">
                <a14:useLocalDpi xmlns:a14="http://schemas.microsoft.com/office/drawing/2010/main" val="0"/>
              </a:ext>
            </a:extLst>
          </a:blip>
          <a:stretch>
            <a:fillRect/>
          </a:stretch>
        </p:blipFill>
        <p:spPr>
          <a:xfrm>
            <a:off x="7340753" y="2782625"/>
            <a:ext cx="4595024" cy="3278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0754" y="1649445"/>
            <a:ext cx="4595024" cy="928211"/>
          </a:xfrm>
          <a:prstGeom prst="rect">
            <a:avLst/>
          </a:prstGeom>
          <a:ln w="38100">
            <a:solidFill>
              <a:schemeClr val="accent1"/>
            </a:solid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9333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listened to a partner’s ideas</a:t>
            </a: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to CLARIFY by paraphrasing a partner’s ideas</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today’s objectives? </a:t>
            </a:r>
            <a:endParaRPr lang="en-US" sz="2400" dirty="0"/>
          </a:p>
          <a:p>
            <a:pPr lvl="2"/>
            <a:r>
              <a:rPr lang="en-US" sz="2400" i="1" dirty="0"/>
              <a:t>How did </a:t>
            </a:r>
            <a:r>
              <a:rPr lang="en-US" sz="2400" i="1" dirty="0" smtClean="0"/>
              <a:t>paraphrasing help you and your partner CLARIFY your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52315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5" y="451681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8191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dissolve">
                                      <p:cBhvr>
                                        <p:cTn id="36" dur="500"/>
                                        <p:tgtEl>
                                          <p:spTgt spid="1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dissolve">
                                      <p:cBhvr>
                                        <p:cTn id="44" dur="500"/>
                                        <p:tgtEl>
                                          <p:spTgt spid="10">
                                            <p:txEl>
                                              <p:pRg st="1" end="1"/>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dissolve">
                                      <p:cBhvr>
                                        <p:cTn id="4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3</a:t>
            </a:r>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1"/>
                </a:solidFill>
              </a:rPr>
              <a:t>CLARIFY BY BUILDING ON </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21287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226842"/>
            <a:ext cx="10058400" cy="1266695"/>
          </a:xfrm>
        </p:spPr>
        <p:txBody>
          <a:bodyPr>
            <a:normAutofit/>
          </a:bodyPr>
          <a:lstStyle/>
          <a:p>
            <a:r>
              <a:rPr lang="en-US" sz="4000" b="1" dirty="0">
                <a:ea typeface="Calibri" charset="0"/>
                <a:cs typeface="Calibri" charset="0"/>
              </a:rPr>
              <a:t>What </a:t>
            </a:r>
            <a:r>
              <a:rPr lang="en-US" sz="4000" b="1" dirty="0" smtClean="0">
                <a:ea typeface="Calibri" charset="0"/>
                <a:cs typeface="Calibri" charset="0"/>
              </a:rPr>
              <a:t>do </a:t>
            </a:r>
            <a:r>
              <a:rPr lang="en-US" sz="4000" b="1" dirty="0">
                <a:ea typeface="Calibri" charset="0"/>
                <a:cs typeface="Calibri" charset="0"/>
              </a:rPr>
              <a:t>we already know about Constructive Conversation Norms and Skills</a:t>
            </a:r>
            <a:r>
              <a:rPr lang="en-US" sz="4000" b="1" dirty="0" smtClean="0">
                <a:ea typeface="Calibri" charset="0"/>
                <a:cs typeface="Calibri" charset="0"/>
              </a:rPr>
              <a:t>?</a:t>
            </a:r>
            <a:endParaRPr lang="en-US" sz="4000" b="1" dirty="0"/>
          </a:p>
        </p:txBody>
      </p:sp>
      <p:pic>
        <p:nvPicPr>
          <p:cNvPr id="9" name="Content Placeholder 8" descr="Screen Shot 2016-03-16 at 2.53.11 PM.png"/>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152803" y="1857462"/>
            <a:ext cx="3322638" cy="4337050"/>
          </a:xfrm>
          <a:prstGeom prst="rect">
            <a:avLst/>
          </a:prstGeom>
          <a:ln w="12700">
            <a:solidFill>
              <a:schemeClr val="tx1"/>
            </a:solidFill>
          </a:ln>
        </p:spPr>
      </p:pic>
      <p:pic>
        <p:nvPicPr>
          <p:cNvPr id="11" name="Content Placeholder 10" descr="Screen Shot 2016-03-16 at 2.54.01 PM.png"/>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723347" y="1773325"/>
            <a:ext cx="3370262" cy="4421187"/>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5175548" y="3036444"/>
            <a:ext cx="1847691" cy="2058925"/>
            <a:chOff x="587828" y="4231661"/>
            <a:chExt cx="1847691" cy="2058925"/>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8744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adding </a:t>
            </a:r>
            <a:r>
              <a:rPr lang="en-US" sz="3600" dirty="0" smtClean="0">
                <a:latin typeface="Calibri" charset="0"/>
                <a:ea typeface="Calibri" charset="0"/>
                <a:cs typeface="Calibri" charset="0"/>
              </a:rPr>
              <a:t>details</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building on our own and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42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a:t>
            </a:r>
            <a:r>
              <a:rPr lang="en-US" sz="2400" b="1" i="1" dirty="0"/>
              <a:t>building on</a:t>
            </a:r>
            <a:r>
              <a:rPr lang="en-US" sz="2400" i="1" dirty="0"/>
              <a:t>,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build on </a:t>
            </a:r>
            <a:r>
              <a:rPr lang="en-US" sz="2400" i="1" dirty="0" smtClean="0"/>
              <a:t>your own and your partner’s ideas</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build on each other’s ideas </a:t>
            </a:r>
            <a:r>
              <a:rPr lang="en-US" sz="2400" i="1" dirty="0" smtClean="0"/>
              <a:t>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Building On</a:t>
            </a:r>
            <a:endParaRPr lang="en-US" sz="3600" b="1" dirty="0">
              <a:solidFill>
                <a:schemeClr val="accent2"/>
              </a:solidFill>
              <a:latin typeface="+mj-lt"/>
            </a:endParaRPr>
          </a:p>
        </p:txBody>
      </p:sp>
      <p:sp>
        <p:nvSpPr>
          <p:cNvPr id="9" name="Oval 8"/>
          <p:cNvSpPr/>
          <p:nvPr/>
        </p:nvSpPr>
        <p:spPr>
          <a:xfrm>
            <a:off x="7532121" y="209774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4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build on</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50537" y="3972338"/>
            <a:ext cx="7374262" cy="2062103"/>
          </a:xfrm>
          <a:prstGeom prst="rect">
            <a:avLst/>
          </a:prstGeom>
        </p:spPr>
        <p:txBody>
          <a:bodyPr wrap="square">
            <a:spAutoFit/>
          </a:bodyPr>
          <a:lstStyle/>
          <a:p>
            <a:pPr marL="342900" indent="-342900">
              <a:buFont typeface="Arial" charset="0"/>
              <a:buChar char="•"/>
            </a:pPr>
            <a:r>
              <a:rPr lang="en-US" sz="2400" i="1" dirty="0"/>
              <a:t>I heard many of you say that you would </a:t>
            </a:r>
            <a:r>
              <a:rPr lang="en-US" sz="2400" i="1" dirty="0" smtClean="0"/>
              <a:t>“Take turns and build on each other’s ideas.”</a:t>
            </a:r>
          </a:p>
          <a:p>
            <a:pPr marL="342900" indent="-342900">
              <a:buFont typeface="Arial" charset="0"/>
              <a:buChar char="•"/>
            </a:pPr>
            <a:endParaRPr lang="en-US" sz="800" i="1" dirty="0" smtClean="0"/>
          </a:p>
          <a:p>
            <a:pPr marL="342900" indent="-342900">
              <a:buFont typeface="Arial" charset="0"/>
              <a:buChar char="•"/>
            </a:pPr>
            <a:r>
              <a:rPr lang="en-US" sz="2400" i="1" dirty="0" smtClean="0"/>
              <a:t>Taking turns will help you and your partner Clarify and build up ideas that weren’t in your mind before  talking.</a:t>
            </a:r>
            <a:endParaRPr lang="en-US" sz="2400" dirty="0"/>
          </a:p>
        </p:txBody>
      </p:sp>
      <p:sp>
        <p:nvSpPr>
          <p:cNvPr id="14" name="Oval 13"/>
          <p:cNvSpPr/>
          <p:nvPr/>
        </p:nvSpPr>
        <p:spPr>
          <a:xfrm>
            <a:off x="8480611" y="3596130"/>
            <a:ext cx="2133600" cy="10522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845" y="5003390"/>
            <a:ext cx="3525008" cy="1102279"/>
          </a:xfrm>
          <a:prstGeom prst="rect">
            <a:avLst/>
          </a:prstGeom>
          <a:ln w="38100">
            <a:solidFill>
              <a:schemeClr val="accent1"/>
            </a:solidFill>
          </a:ln>
        </p:spPr>
      </p:pic>
    </p:spTree>
    <p:extLst>
      <p:ext uri="{BB962C8B-B14F-4D97-AF65-F5344CB8AC3E}">
        <p14:creationId xmlns:p14="http://schemas.microsoft.com/office/powerpoint/2010/main" val="13621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we get more information, ask for clarification or for new ideas to continue the </a:t>
            </a:r>
            <a:r>
              <a:rPr lang="en-US" sz="2000" dirty="0" smtClean="0"/>
              <a:t>Constructive </a:t>
            </a:r>
            <a:r>
              <a:rPr lang="en-US" sz="2000" dirty="0"/>
              <a:t>Conversation. When prompting, we think about what we did understand and what more we need to understand fully. </a:t>
            </a:r>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6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78820" y="1541569"/>
            <a:ext cx="6472520"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600" b="1" dirty="0" smtClean="0">
                <a:latin typeface="+mn-lt"/>
              </a:rPr>
              <a:t>Build On Gesture:</a:t>
            </a:r>
            <a:r>
              <a:rPr lang="en-US" sz="3600" dirty="0" smtClean="0">
                <a:latin typeface="+mn-lt"/>
              </a:rPr>
              <a:t> </a:t>
            </a:r>
            <a:r>
              <a:rPr lang="en-US" sz="3600" dirty="0"/>
              <a:t>Make stacking motion with hands</a:t>
            </a:r>
            <a:r>
              <a:rPr lang="en-US" sz="3600" dirty="0" smtClean="0"/>
              <a:t>. </a:t>
            </a:r>
            <a:endParaRPr lang="en-US" sz="3600" dirty="0">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BUILDING ON</a:t>
            </a:r>
            <a:endParaRPr lang="en-US" sz="2400" b="1" dirty="0">
              <a:solidFill>
                <a:schemeClr val="bg1"/>
              </a:solidFill>
            </a:endParaRPr>
          </a:p>
        </p:txBody>
      </p:sp>
      <p:sp>
        <p:nvSpPr>
          <p:cNvPr id="8" name="TextBox 7"/>
          <p:cNvSpPr txBox="1"/>
          <p:nvPr/>
        </p:nvSpPr>
        <p:spPr>
          <a:xfrm>
            <a:off x="335383" y="2937617"/>
            <a:ext cx="4738639" cy="3216265"/>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Build on </a:t>
            </a:r>
            <a:r>
              <a:rPr lang="en-US" sz="2500" b="1" dirty="0"/>
              <a:t>to CLARIFY </a:t>
            </a:r>
            <a:r>
              <a:rPr lang="en-US" sz="2500" dirty="0" smtClean="0"/>
              <a:t>to develop a clearer, more precise  and complete idea.</a:t>
            </a:r>
          </a:p>
          <a:p>
            <a:endParaRPr lang="en-US" sz="1400" dirty="0" smtClean="0"/>
          </a:p>
          <a:p>
            <a:pPr marL="914400" lvl="1" indent="-457200">
              <a:buFont typeface="Wingdings" charset="2"/>
              <a:buChar char="ü"/>
            </a:pPr>
            <a:r>
              <a:rPr lang="en-US" sz="2500" dirty="0" smtClean="0"/>
              <a:t>listen actively to your partner’s ideas</a:t>
            </a:r>
          </a:p>
          <a:p>
            <a:pPr marL="914400" lvl="1" indent="-457200">
              <a:buFont typeface="Wingdings" charset="2"/>
              <a:buChar char="ü"/>
            </a:pPr>
            <a:endParaRPr lang="en-US" sz="1400" dirty="0"/>
          </a:p>
          <a:p>
            <a:pPr marL="800100" lvl="1" indent="-342900">
              <a:buFont typeface="Wingdings" charset="2"/>
              <a:buChar char="ü"/>
            </a:pPr>
            <a:r>
              <a:rPr lang="en-US" sz="2500" dirty="0" smtClean="0"/>
              <a:t>add details that build on your or your partner’s idea</a:t>
            </a:r>
            <a:endParaRPr lang="en-US" sz="25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00209"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230927" y="3130024"/>
            <a:ext cx="4536144" cy="2893100"/>
          </a:xfrm>
          <a:prstGeom prst="rect">
            <a:avLst/>
          </a:prstGeom>
        </p:spPr>
        <p:txBody>
          <a:bodyPr wrap="square">
            <a:spAutoFit/>
          </a:bodyPr>
          <a:lstStyle/>
          <a:p>
            <a:pPr marL="285750" indent="-285750">
              <a:buFont typeface="Arial" charset="0"/>
              <a:buChar char="•"/>
            </a:pPr>
            <a:r>
              <a:rPr lang="en-US" sz="2800" i="1" dirty="0"/>
              <a:t>In the last lesson we worked on</a:t>
            </a:r>
            <a:r>
              <a:rPr lang="en-US" sz="2800" b="1" i="1" dirty="0"/>
              <a:t> </a:t>
            </a:r>
            <a:r>
              <a:rPr lang="en-US" sz="2800" b="1" i="1" dirty="0" smtClean="0"/>
              <a:t>paraphrasing</a:t>
            </a:r>
            <a:r>
              <a:rPr lang="en-US" sz="2800" i="1" dirty="0" smtClean="0"/>
              <a:t>. What </a:t>
            </a:r>
            <a:r>
              <a:rPr lang="en-US" sz="2800" i="1" dirty="0"/>
              <a:t>is </a:t>
            </a:r>
            <a:r>
              <a:rPr lang="en-US" sz="2800" b="1" i="1" dirty="0"/>
              <a:t>paraphrasing</a:t>
            </a:r>
            <a:r>
              <a:rPr lang="en-US" sz="2800" i="1" dirty="0"/>
              <a:t>?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How will paraphrasing help you to </a:t>
            </a:r>
            <a:r>
              <a:rPr lang="en-US" sz="2800" b="1" i="1" dirty="0" smtClean="0"/>
              <a:t>build on each other’s ideas</a:t>
            </a:r>
            <a:r>
              <a:rPr lang="en-US" sz="2800" i="1" dirty="0" smtClean="0"/>
              <a:t>?</a:t>
            </a:r>
          </a:p>
        </p:txBody>
      </p:sp>
      <p:sp>
        <p:nvSpPr>
          <p:cNvPr id="7" name="TextBox 6"/>
          <p:cNvSpPr txBox="1"/>
          <p:nvPr/>
        </p:nvSpPr>
        <p:spPr>
          <a:xfrm>
            <a:off x="1224566" y="369097"/>
            <a:ext cx="10511917" cy="707886"/>
          </a:xfrm>
          <a:prstGeom prst="rect">
            <a:avLst/>
          </a:prstGeom>
          <a:noFill/>
        </p:spPr>
        <p:txBody>
          <a:bodyPr wrap="none" rtlCol="0">
            <a:spAutoFit/>
          </a:bodyPr>
          <a:lstStyle/>
          <a:p>
            <a:r>
              <a:rPr lang="en-US" sz="4000" b="1" dirty="0" smtClean="0">
                <a:latin typeface="+mj-lt"/>
              </a:rPr>
              <a:t>What does it mean to build on each other’s ideas?</a:t>
            </a:r>
            <a:endParaRPr lang="en-US" sz="4000" b="1" dirty="0">
              <a:latin typeface="+mj-lt"/>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4" y="1541569"/>
            <a:ext cx="4720708" cy="1215245"/>
          </a:xfrm>
          <a:prstGeom prst="rect">
            <a:avLst/>
          </a:prstGeom>
          <a:ln w="38100">
            <a:solidFill>
              <a:schemeClr val="accent1"/>
            </a:solidFill>
          </a:ln>
        </p:spPr>
      </p:pic>
    </p:spTree>
    <p:extLst>
      <p:ext uri="{BB962C8B-B14F-4D97-AF65-F5344CB8AC3E}">
        <p14:creationId xmlns:p14="http://schemas.microsoft.com/office/powerpoint/2010/main" val="16561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32325538"/>
              </p:ext>
            </p:extLst>
          </p:nvPr>
        </p:nvGraphicFramePr>
        <p:xfrm>
          <a:off x="374486" y="1709564"/>
          <a:ext cx="4269232" cy="2880904"/>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5093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effectLst/>
                        </a:rPr>
                        <a:t>I would like to add…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dirty="0" smtClean="0">
                        <a:effectLst/>
                      </a:endParaRPr>
                    </a:p>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797184"/>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build on each other’s ideas</a:t>
            </a:r>
            <a:r>
              <a:rPr lang="en-US" sz="2800" i="1" dirty="0" smtClean="0">
                <a:latin typeface="Calibri" charset="0"/>
                <a:ea typeface="Calibri" charset="0"/>
                <a:cs typeface="Arial" charset="0"/>
              </a:rPr>
              <a:t>.</a:t>
            </a:r>
            <a:r>
              <a:rPr lang="en-US" sz="2800" dirty="0" smtClean="0"/>
              <a:t> </a:t>
            </a:r>
            <a:endParaRPr lang="en-US" sz="2800" dirty="0"/>
          </a:p>
        </p:txBody>
      </p:sp>
      <p:sp>
        <p:nvSpPr>
          <p:cNvPr id="4" name="Rectangle 3"/>
          <p:cNvSpPr/>
          <p:nvPr/>
        </p:nvSpPr>
        <p:spPr>
          <a:xfrm>
            <a:off x="7567371" y="1699845"/>
            <a:ext cx="4283969" cy="4508927"/>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 How can you add to this idea?”</a:t>
            </a:r>
          </a:p>
          <a:p>
            <a:pPr marL="457200" indent="-457200">
              <a:buFont typeface="Arial" charset="0"/>
              <a:buChar char="•"/>
            </a:pPr>
            <a:endParaRPr lang="en-US" sz="2000" i="1" dirty="0" smtClean="0"/>
          </a:p>
          <a:p>
            <a:pPr marL="457200" indent="-457200">
              <a:buFont typeface="Arial" charset="0"/>
              <a:buChar char="•"/>
            </a:pPr>
            <a:r>
              <a:rPr lang="en-US" sz="2900" i="1" dirty="0" smtClean="0"/>
              <a:t>Which </a:t>
            </a:r>
            <a:r>
              <a:rPr lang="en-US" sz="2900" i="1" dirty="0"/>
              <a:t>response starter could you use to help you </a:t>
            </a:r>
            <a:r>
              <a:rPr lang="en-US" sz="2900" b="1" i="1" dirty="0" smtClean="0"/>
              <a:t>build on</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310839" y="41864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65" y="1852599"/>
            <a:ext cx="2094753" cy="1714657"/>
          </a:xfrm>
          <a:prstGeom prst="rect">
            <a:avLst/>
          </a:prstGeom>
        </p:spPr>
      </p:pic>
    </p:spTree>
    <p:extLst>
      <p:ext uri="{BB962C8B-B14F-4D97-AF65-F5344CB8AC3E}">
        <p14:creationId xmlns:p14="http://schemas.microsoft.com/office/powerpoint/2010/main" val="8897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9" y="3948747"/>
            <a:ext cx="4419057" cy="2246769"/>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r>
              <a:rPr lang="en-US" sz="2200" dirty="0" smtClean="0"/>
              <a:t>You </a:t>
            </a:r>
            <a:r>
              <a:rPr lang="en-US" sz="2200" dirty="0"/>
              <a:t>will use the </a:t>
            </a:r>
            <a:r>
              <a:rPr lang="en-US" sz="2200" b="1" u="sng" dirty="0"/>
              <a:t>Conversation Pattern Guide</a:t>
            </a:r>
            <a:r>
              <a:rPr lang="en-US" sz="2200" u="sng" dirty="0"/>
              <a:t> </a:t>
            </a:r>
            <a:r>
              <a:rPr lang="en-US" sz="2200" dirty="0"/>
              <a:t>to remind you of the pattern. </a:t>
            </a:r>
            <a:endParaRPr lang="en-US" sz="2200" dirty="0" smtClean="0"/>
          </a:p>
          <a:p>
            <a:endParaRPr lang="en-US" sz="800" dirty="0"/>
          </a:p>
          <a:p>
            <a:pPr marL="342900" indent="-342900">
              <a:buFont typeface="Arial" charset="0"/>
              <a:buChar char="•"/>
            </a:pPr>
            <a:r>
              <a:rPr lang="en-US" sz="2200" dirty="0" smtClean="0"/>
              <a:t>Let’s </a:t>
            </a:r>
            <a:r>
              <a:rPr lang="en-US" sz="2200" dirty="0"/>
              <a:t>add the response starter(s) we learned to our Conversation Pattern Guides</a:t>
            </a:r>
            <a:r>
              <a:rPr lang="en-US" sz="2200" dirty="0" smtClean="0"/>
              <a:t>.</a:t>
            </a:r>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68954077"/>
              </p:ext>
            </p:extLst>
          </p:nvPr>
        </p:nvGraphicFramePr>
        <p:xfrm>
          <a:off x="248659" y="1163060"/>
          <a:ext cx="4419057" cy="2486369"/>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114769">
                <a:tc>
                  <a:txBody>
                    <a:bodyPr/>
                    <a:lstStyle/>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479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773803" y="0"/>
            <a:ext cx="8418197" cy="6862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spTree>
    <p:extLst>
      <p:ext uri="{BB962C8B-B14F-4D97-AF65-F5344CB8AC3E}">
        <p14:creationId xmlns:p14="http://schemas.microsoft.com/office/powerpoint/2010/main" val="344507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288741" y="316137"/>
            <a:ext cx="5611906" cy="354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960748446"/>
              </p:ext>
            </p:extLst>
          </p:nvPr>
        </p:nvGraphicFramePr>
        <p:xfrm>
          <a:off x="322728" y="4161411"/>
          <a:ext cx="11654119" cy="1937719"/>
        </p:xfrm>
        <a:graphic>
          <a:graphicData uri="http://schemas.openxmlformats.org/drawingml/2006/table">
            <a:tbl>
              <a:tblPr firstRow="1" firstCol="1" bandRow="1">
                <a:tableStyleId>{D7AC3CCA-C797-4891-BE02-D94E43425B78}</a:tableStyleId>
              </a:tblPr>
              <a:tblGrid>
                <a:gridCol w="1165413"/>
                <a:gridCol w="10488706"/>
              </a:tblGrid>
              <a:tr h="808166">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kern="1200" dirty="0" smtClean="0">
                          <a:solidFill>
                            <a:schemeClr val="dk1"/>
                          </a:solidFill>
                          <a:effectLst/>
                          <a:latin typeface="+mn-lt"/>
                          <a:ea typeface="+mn-ea"/>
                          <a:cs typeface="+mn-cs"/>
                        </a:rPr>
                        <a:t>I notice that there are two women holding things in their hands. One is holding a soup ladle and the other is holding a piece of bread.</a:t>
                      </a:r>
                      <a:r>
                        <a:rPr lang="en-US" sz="2200" b="0" dirty="0" smtClean="0">
                          <a:effectLst/>
                        </a:rPr>
                        <a:t> </a:t>
                      </a:r>
                      <a:endParaRPr lang="en-US" sz="22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1" i="1" u="sng" kern="1200" dirty="0" smtClean="0">
                          <a:solidFill>
                            <a:schemeClr val="dk1"/>
                          </a:solidFill>
                          <a:effectLst/>
                          <a:latin typeface="+mn-lt"/>
                          <a:ea typeface="+mn-ea"/>
                          <a:cs typeface="+mn-cs"/>
                        </a:rPr>
                        <a:t>I heard you say</a:t>
                      </a:r>
                      <a:r>
                        <a:rPr lang="en-US" sz="2200" i="1" kern="1200" dirty="0" smtClean="0">
                          <a:solidFill>
                            <a:schemeClr val="dk1"/>
                          </a:solidFill>
                          <a:effectLst/>
                          <a:latin typeface="+mn-lt"/>
                          <a:ea typeface="+mn-ea"/>
                          <a:cs typeface="+mn-cs"/>
                        </a:rPr>
                        <a:t> that there are a couple of ladies and each has an item in their hands. </a:t>
                      </a:r>
                      <a:r>
                        <a:rPr lang="en-US" sz="2200" b="1" i="1" u="sng" kern="1200" dirty="0" smtClean="0">
                          <a:solidFill>
                            <a:schemeClr val="dk1"/>
                          </a:solidFill>
                          <a:effectLst/>
                          <a:latin typeface="+mn-lt"/>
                          <a:ea typeface="+mn-ea"/>
                          <a:cs typeface="+mn-cs"/>
                        </a:rPr>
                        <a:t>I would like to add</a:t>
                      </a:r>
                      <a:r>
                        <a:rPr lang="en-US" sz="2200" b="1" i="1" kern="1200" dirty="0" smtClean="0">
                          <a:solidFill>
                            <a:schemeClr val="dk1"/>
                          </a:solidFill>
                          <a:effectLst/>
                          <a:latin typeface="+mn-lt"/>
                          <a:ea typeface="+mn-ea"/>
                          <a:cs typeface="+mn-cs"/>
                        </a:rPr>
                        <a:t> </a:t>
                      </a:r>
                      <a:r>
                        <a:rPr lang="en-US" sz="2200" i="1" kern="1200" dirty="0" smtClean="0">
                          <a:solidFill>
                            <a:schemeClr val="dk1"/>
                          </a:solidFill>
                          <a:effectLst/>
                          <a:latin typeface="+mn-lt"/>
                          <a:ea typeface="+mn-ea"/>
                          <a:cs typeface="+mn-cs"/>
                        </a:rPr>
                        <a:t>that the woman in the dark jacket has a ladle in her right hand and is using it to scoop something out of the large pot while she holds a metal cup in her left hand.</a:t>
                      </a:r>
                      <a:r>
                        <a:rPr lang="en-US" sz="2200" dirty="0" smtClean="0">
                          <a:effectLst/>
                        </a:rPr>
                        <a:t> </a:t>
                      </a:r>
                      <a:endParaRPr lang="en-US" sz="2200" i="1"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spTree>
    <p:extLst>
      <p:ext uri="{BB962C8B-B14F-4D97-AF65-F5344CB8AC3E}">
        <p14:creationId xmlns:p14="http://schemas.microsoft.com/office/powerpoint/2010/main" val="13108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graphicFrame>
        <p:nvGraphicFramePr>
          <p:cNvPr id="10" name="Table 9"/>
          <p:cNvGraphicFramePr>
            <a:graphicFrameLocks noGrp="1"/>
          </p:cNvGraphicFramePr>
          <p:nvPr>
            <p:extLst/>
          </p:nvPr>
        </p:nvGraphicFramePr>
        <p:xfrm>
          <a:off x="322728" y="4161411"/>
          <a:ext cx="11654119" cy="1937719"/>
        </p:xfrm>
        <a:graphic>
          <a:graphicData uri="http://schemas.openxmlformats.org/drawingml/2006/table">
            <a:tbl>
              <a:tblPr firstRow="1" firstCol="1" bandRow="1">
                <a:tableStyleId>{D7AC3CCA-C797-4891-BE02-D94E43425B78}</a:tableStyleId>
              </a:tblPr>
              <a:tblGrid>
                <a:gridCol w="1165413"/>
                <a:gridCol w="10488706"/>
              </a:tblGrid>
              <a:tr h="808166">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kern="1200" dirty="0" smtClean="0">
                          <a:solidFill>
                            <a:schemeClr val="dk1"/>
                          </a:solidFill>
                          <a:effectLst/>
                          <a:latin typeface="+mn-lt"/>
                          <a:ea typeface="+mn-ea"/>
                          <a:cs typeface="+mn-cs"/>
                        </a:rPr>
                        <a:t>I notice that there are two women holding things in their hands. One is holding a soup ladle and the other is holding a piece of bread.</a:t>
                      </a:r>
                      <a:r>
                        <a:rPr lang="en-US" sz="2200" b="0" dirty="0" smtClean="0">
                          <a:effectLst/>
                        </a:rPr>
                        <a:t> </a:t>
                      </a:r>
                      <a:endParaRPr lang="en-US" sz="22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1" i="1" u="sng" kern="1200" dirty="0" smtClean="0">
                          <a:solidFill>
                            <a:schemeClr val="dk1"/>
                          </a:solidFill>
                          <a:effectLst/>
                          <a:latin typeface="+mn-lt"/>
                          <a:ea typeface="+mn-ea"/>
                          <a:cs typeface="+mn-cs"/>
                        </a:rPr>
                        <a:t>I heard you say</a:t>
                      </a:r>
                      <a:r>
                        <a:rPr lang="en-US" sz="2200" i="1" kern="1200" dirty="0" smtClean="0">
                          <a:solidFill>
                            <a:schemeClr val="dk1"/>
                          </a:solidFill>
                          <a:effectLst/>
                          <a:latin typeface="+mn-lt"/>
                          <a:ea typeface="+mn-ea"/>
                          <a:cs typeface="+mn-cs"/>
                        </a:rPr>
                        <a:t> that there are a couple of ladies and each has an item in their hands. </a:t>
                      </a:r>
                      <a:r>
                        <a:rPr lang="en-US" sz="2200" b="1" i="1" u="sng" kern="1200" dirty="0" smtClean="0">
                          <a:solidFill>
                            <a:schemeClr val="dk1"/>
                          </a:solidFill>
                          <a:effectLst/>
                          <a:latin typeface="+mn-lt"/>
                          <a:ea typeface="+mn-ea"/>
                          <a:cs typeface="+mn-cs"/>
                        </a:rPr>
                        <a:t>I would like to add</a:t>
                      </a:r>
                      <a:r>
                        <a:rPr lang="en-US" sz="2200" b="1" i="1" kern="1200" dirty="0" smtClean="0">
                          <a:solidFill>
                            <a:schemeClr val="dk1"/>
                          </a:solidFill>
                          <a:effectLst/>
                          <a:latin typeface="+mn-lt"/>
                          <a:ea typeface="+mn-ea"/>
                          <a:cs typeface="+mn-cs"/>
                        </a:rPr>
                        <a:t> </a:t>
                      </a:r>
                      <a:r>
                        <a:rPr lang="en-US" sz="2200" i="1" kern="1200" dirty="0" smtClean="0">
                          <a:solidFill>
                            <a:schemeClr val="dk1"/>
                          </a:solidFill>
                          <a:effectLst/>
                          <a:latin typeface="+mn-lt"/>
                          <a:ea typeface="+mn-ea"/>
                          <a:cs typeface="+mn-cs"/>
                        </a:rPr>
                        <a:t>that the woman in the dark jacket has a ladle in her right hand and is using it to scoop something out of the large pot while she holds a metal cup in her left hand.</a:t>
                      </a:r>
                      <a:r>
                        <a:rPr lang="en-US" sz="2200" dirty="0" smtClean="0">
                          <a:effectLst/>
                        </a:rPr>
                        <a:t> </a:t>
                      </a:r>
                      <a:endParaRPr lang="en-US" sz="2200" i="1"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770783" y="305118"/>
            <a:ext cx="1044257" cy="102399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37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386" y="1819962"/>
            <a:ext cx="5217538" cy="425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a:t>
            </a:r>
            <a:r>
              <a:rPr lang="en-US" sz="2400" b="1" smtClean="0">
                <a:solidFill>
                  <a:schemeClr val="bg1"/>
                </a:solidFill>
              </a:rPr>
              <a:t>ONE-GET ONE - CONVERSATION </a:t>
            </a:r>
            <a:r>
              <a:rPr lang="en-US" sz="2400" b="1" dirty="0" smtClean="0">
                <a:solidFill>
                  <a:schemeClr val="bg1"/>
                </a:solidFill>
              </a:rPr>
              <a:t>NORMS</a:t>
            </a:r>
            <a:endParaRPr lang="en-US" sz="2400" dirty="0">
              <a:solidFill>
                <a:schemeClr val="bg1"/>
              </a:solidFill>
            </a:endParaRPr>
          </a:p>
        </p:txBody>
      </p:sp>
      <p:sp>
        <p:nvSpPr>
          <p:cNvPr id="8" name="Rectangle 7"/>
          <p:cNvSpPr/>
          <p:nvPr/>
        </p:nvSpPr>
        <p:spPr>
          <a:xfrm>
            <a:off x="562075" y="1853366"/>
            <a:ext cx="5267225"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a:t>
            </a:r>
            <a:r>
              <a:rPr lang="en-US" sz="2800" b="1" u="sng" dirty="0">
                <a:latin typeface="Calibri" charset="0"/>
                <a:ea typeface="Calibri" charset="0"/>
                <a:cs typeface="Calibri" charset="0"/>
              </a:rPr>
              <a:t>NORMS</a:t>
            </a:r>
            <a:r>
              <a:rPr lang="en-US" sz="2800" dirty="0">
                <a:latin typeface="Calibri" charset="0"/>
                <a:ea typeface="Calibri" charset="0"/>
                <a:cs typeface="Calibri" charset="0"/>
              </a:rPr>
              <a:t>? </a:t>
            </a:r>
            <a:endParaRPr lang="en-US" sz="2800" dirty="0" smtClean="0">
              <a:latin typeface="Calibri" charset="0"/>
              <a:ea typeface="Calibri" charset="0"/>
              <a:cs typeface="Calibri" charset="0"/>
            </a:endParaRP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77558" y="165939"/>
            <a:ext cx="8838042"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Conversation Norms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14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dissolve">
                                      <p:cBhvr>
                                        <p:cTn id="7" dur="500"/>
                                        <p:tgtEl>
                                          <p:spTgt spid="8">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dissolve">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288741" y="316137"/>
            <a:ext cx="5611906" cy="354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graphicFrame>
        <p:nvGraphicFramePr>
          <p:cNvPr id="11" name="Table 10"/>
          <p:cNvGraphicFramePr>
            <a:graphicFrameLocks noGrp="1"/>
          </p:cNvGraphicFramePr>
          <p:nvPr>
            <p:extLst>
              <p:ext uri="{D42A27DB-BD31-4B8C-83A1-F6EECF244321}">
                <p14:modId xmlns:p14="http://schemas.microsoft.com/office/powerpoint/2010/main" val="998415593"/>
              </p:ext>
            </p:extLst>
          </p:nvPr>
        </p:nvGraphicFramePr>
        <p:xfrm>
          <a:off x="246528" y="4161411"/>
          <a:ext cx="11679519" cy="1800113"/>
        </p:xfrm>
        <a:graphic>
          <a:graphicData uri="http://schemas.openxmlformats.org/drawingml/2006/table">
            <a:tbl>
              <a:tblPr firstRow="1" firstCol="1" bandRow="1">
                <a:tableStyleId>{D7AC3CCA-C797-4891-BE02-D94E43425B78}</a:tableStyleId>
              </a:tblPr>
              <a:tblGrid>
                <a:gridCol w="1167953"/>
                <a:gridCol w="10511566"/>
              </a:tblGrid>
              <a:tr h="639189">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kern="1200" dirty="0" smtClean="0">
                          <a:solidFill>
                            <a:schemeClr val="dk1"/>
                          </a:solidFill>
                          <a:effectLst/>
                          <a:latin typeface="+mn-lt"/>
                          <a:ea typeface="+mn-ea"/>
                          <a:cs typeface="+mn-cs"/>
                        </a:rPr>
                        <a:t>I notice that the boy at the front of the line does not have a cup and is looking down at the metal cup that the woman is holding. </a:t>
                      </a:r>
                      <a:endParaRPr lang="en-US" sz="22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200" b="1" i="1" u="sng" kern="1200" dirty="0" smtClean="0">
                          <a:solidFill>
                            <a:schemeClr val="dk1"/>
                          </a:solidFill>
                          <a:effectLst/>
                          <a:latin typeface="+mn-lt"/>
                          <a:ea typeface="+mn-ea"/>
                          <a:cs typeface="+mn-cs"/>
                        </a:rPr>
                        <a:t>I heard you say</a:t>
                      </a:r>
                      <a:r>
                        <a:rPr lang="en-US" sz="2200" kern="1200" dirty="0" smtClean="0">
                          <a:solidFill>
                            <a:schemeClr val="dk1"/>
                          </a:solidFill>
                          <a:effectLst/>
                          <a:latin typeface="+mn-lt"/>
                          <a:ea typeface="+mn-ea"/>
                          <a:cs typeface="+mn-cs"/>
                        </a:rPr>
                        <a:t> </a:t>
                      </a:r>
                      <a:r>
                        <a:rPr lang="en-US" sz="2200" i="1" kern="1200" dirty="0" smtClean="0">
                          <a:solidFill>
                            <a:schemeClr val="dk1"/>
                          </a:solidFill>
                          <a:effectLst/>
                          <a:latin typeface="+mn-lt"/>
                          <a:ea typeface="+mn-ea"/>
                          <a:cs typeface="+mn-cs"/>
                        </a:rPr>
                        <a:t>that the boy doesn’t have a cup and is looking down at the cup in the woman’s hand. </a:t>
                      </a:r>
                      <a:r>
                        <a:rPr lang="en-US" sz="2200" b="1" i="1" u="sng" kern="1200" dirty="0" smtClean="0">
                          <a:solidFill>
                            <a:schemeClr val="dk1"/>
                          </a:solidFill>
                          <a:effectLst/>
                          <a:latin typeface="+mn-lt"/>
                          <a:ea typeface="+mn-ea"/>
                          <a:cs typeface="+mn-cs"/>
                        </a:rPr>
                        <a:t>I would like to add</a:t>
                      </a:r>
                      <a:r>
                        <a:rPr lang="en-US" sz="2200" b="1" i="1" kern="1200" dirty="0" smtClean="0">
                          <a:solidFill>
                            <a:schemeClr val="dk1"/>
                          </a:solidFill>
                          <a:effectLst/>
                          <a:latin typeface="+mn-lt"/>
                          <a:ea typeface="+mn-ea"/>
                          <a:cs typeface="+mn-cs"/>
                        </a:rPr>
                        <a:t> </a:t>
                      </a:r>
                      <a:r>
                        <a:rPr lang="en-US" sz="2200" i="1" kern="1200" dirty="0" smtClean="0">
                          <a:solidFill>
                            <a:schemeClr val="dk1"/>
                          </a:solidFill>
                          <a:effectLst/>
                          <a:latin typeface="+mn-lt"/>
                          <a:ea typeface="+mn-ea"/>
                          <a:cs typeface="+mn-cs"/>
                        </a:rPr>
                        <a:t>that he is not wearing any shoes and is the only child in the photograph who appears to be barefoot. </a:t>
                      </a:r>
                      <a:r>
                        <a:rPr lang="en-US" sz="2200" dirty="0" smtClean="0">
                          <a:effectLst/>
                        </a:rPr>
                        <a:t> </a:t>
                      </a:r>
                      <a:endParaRPr lang="en-US" sz="22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04593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graphicFrame>
        <p:nvGraphicFramePr>
          <p:cNvPr id="10" name="Table 9"/>
          <p:cNvGraphicFramePr>
            <a:graphicFrameLocks noGrp="1"/>
          </p:cNvGraphicFramePr>
          <p:nvPr>
            <p:extLst>
              <p:ext uri="{D42A27DB-BD31-4B8C-83A1-F6EECF244321}">
                <p14:modId xmlns:p14="http://schemas.microsoft.com/office/powerpoint/2010/main" val="1170489977"/>
              </p:ext>
            </p:extLst>
          </p:nvPr>
        </p:nvGraphicFramePr>
        <p:xfrm>
          <a:off x="226186" y="4246345"/>
          <a:ext cx="11679519" cy="1800113"/>
        </p:xfrm>
        <a:graphic>
          <a:graphicData uri="http://schemas.openxmlformats.org/drawingml/2006/table">
            <a:tbl>
              <a:tblPr firstRow="1" firstCol="1" bandRow="1">
                <a:tableStyleId>{D7AC3CCA-C797-4891-BE02-D94E43425B78}</a:tableStyleId>
              </a:tblPr>
              <a:tblGrid>
                <a:gridCol w="1167953"/>
                <a:gridCol w="10511566"/>
              </a:tblGrid>
              <a:tr h="639189">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kern="1200" dirty="0" smtClean="0">
                          <a:solidFill>
                            <a:schemeClr val="dk1"/>
                          </a:solidFill>
                          <a:effectLst/>
                          <a:latin typeface="+mn-lt"/>
                          <a:ea typeface="+mn-ea"/>
                          <a:cs typeface="+mn-cs"/>
                        </a:rPr>
                        <a:t>I notice that the boy at the front of the line does not have a cup and is looking down at the metal cup that the woman is holding. </a:t>
                      </a:r>
                      <a:endParaRPr lang="en-US" sz="22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200" b="1" i="1" u="sng" kern="1200" dirty="0" smtClean="0">
                          <a:solidFill>
                            <a:schemeClr val="dk1"/>
                          </a:solidFill>
                          <a:effectLst/>
                          <a:latin typeface="+mn-lt"/>
                          <a:ea typeface="+mn-ea"/>
                          <a:cs typeface="+mn-cs"/>
                        </a:rPr>
                        <a:t>I heard you say</a:t>
                      </a:r>
                      <a:r>
                        <a:rPr lang="en-US" sz="2200" kern="1200" dirty="0" smtClean="0">
                          <a:solidFill>
                            <a:schemeClr val="dk1"/>
                          </a:solidFill>
                          <a:effectLst/>
                          <a:latin typeface="+mn-lt"/>
                          <a:ea typeface="+mn-ea"/>
                          <a:cs typeface="+mn-cs"/>
                        </a:rPr>
                        <a:t> </a:t>
                      </a:r>
                      <a:r>
                        <a:rPr lang="en-US" sz="2200" i="1" kern="1200" dirty="0" smtClean="0">
                          <a:solidFill>
                            <a:schemeClr val="dk1"/>
                          </a:solidFill>
                          <a:effectLst/>
                          <a:latin typeface="+mn-lt"/>
                          <a:ea typeface="+mn-ea"/>
                          <a:cs typeface="+mn-cs"/>
                        </a:rPr>
                        <a:t>that the boy doesn’t have a cup and is looking down at the cup in the woman’s hand. </a:t>
                      </a:r>
                      <a:r>
                        <a:rPr lang="en-US" sz="2200" b="1" i="1" u="sng" kern="1200" dirty="0" smtClean="0">
                          <a:solidFill>
                            <a:schemeClr val="dk1"/>
                          </a:solidFill>
                          <a:effectLst/>
                          <a:latin typeface="+mn-lt"/>
                          <a:ea typeface="+mn-ea"/>
                          <a:cs typeface="+mn-cs"/>
                        </a:rPr>
                        <a:t>I would like to add</a:t>
                      </a:r>
                      <a:r>
                        <a:rPr lang="en-US" sz="2200" i="1" kern="1200" dirty="0" smtClean="0">
                          <a:solidFill>
                            <a:schemeClr val="dk1"/>
                          </a:solidFill>
                          <a:effectLst/>
                          <a:latin typeface="+mn-lt"/>
                          <a:ea typeface="+mn-ea"/>
                          <a:cs typeface="+mn-cs"/>
                        </a:rPr>
                        <a:t> that he is not wearing any shoes and is the only child in the photograph who appears to be barefoot. </a:t>
                      </a:r>
                      <a:r>
                        <a:rPr lang="en-US" sz="2200" dirty="0" smtClean="0">
                          <a:effectLst/>
                        </a:rPr>
                        <a:t> </a:t>
                      </a:r>
                      <a:endParaRPr lang="en-US" sz="2200" i="1"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51513" y="305118"/>
            <a:ext cx="1163527" cy="102399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4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887881277"/>
              </p:ext>
            </p:extLst>
          </p:nvPr>
        </p:nvGraphicFramePr>
        <p:xfrm>
          <a:off x="290312" y="4302253"/>
          <a:ext cx="11514139" cy="1950720"/>
        </p:xfrm>
        <a:graphic>
          <a:graphicData uri="http://schemas.openxmlformats.org/drawingml/2006/table">
            <a:tbl>
              <a:tblPr firstRow="1" firstCol="1" bandRow="1">
                <a:tableStyleId>{D7AC3CCA-C797-4891-BE02-D94E43425B78}</a:tableStyleId>
              </a:tblPr>
              <a:tblGrid>
                <a:gridCol w="1001775"/>
                <a:gridCol w="10512364"/>
              </a:tblGrid>
              <a:tr h="952350">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A:</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kern="1200" dirty="0" smtClean="0">
                          <a:solidFill>
                            <a:schemeClr val="dk1"/>
                          </a:solidFill>
                          <a:effectLst/>
                          <a:latin typeface="+mn-lt"/>
                          <a:ea typeface="+mn-ea"/>
                          <a:cs typeface="+mn-cs"/>
                        </a:rPr>
                        <a:t>I notice that the boy with the hat is standing behind the barefoot boy. He has a tall cup and is watching the lady, too. There are other children standing in the line holding cups in the air.</a:t>
                      </a:r>
                      <a:r>
                        <a:rPr lang="en-US" sz="2200" b="0" dirty="0" smtClean="0">
                          <a:effectLst/>
                        </a:rPr>
                        <a:t> </a:t>
                      </a:r>
                      <a:endParaRPr lang="en-US" sz="2200" b="0" i="1" dirty="0">
                        <a:effectLst/>
                        <a:latin typeface="Avenir Next" charset="0"/>
                        <a:ea typeface="Calibri" charset="0"/>
                        <a:cs typeface="Arial" charset="0"/>
                      </a:endParaRPr>
                    </a:p>
                  </a:txBody>
                  <a:tcPr marL="68580" marR="68580" marT="0" marB="0"/>
                </a:tc>
              </a:tr>
              <a:tr h="692618">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B:</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tabLst>
                          <a:tab pos="5130800" algn="l"/>
                        </a:tabLst>
                      </a:pPr>
                      <a:r>
                        <a:rPr lang="en-US" sz="2200" b="1" i="1" u="sng" dirty="0" smtClean="0">
                          <a:solidFill>
                            <a:schemeClr val="tx1"/>
                          </a:solidFill>
                          <a:effectLst/>
                          <a:latin typeface="+mn-lt"/>
                          <a:ea typeface="Calibri" charset="0"/>
                          <a:cs typeface="Arial" charset="0"/>
                        </a:rPr>
                        <a:t>I</a:t>
                      </a:r>
                      <a:r>
                        <a:rPr lang="en-US" sz="2200" b="1" i="1" u="sng" baseline="0" dirty="0" smtClean="0">
                          <a:solidFill>
                            <a:schemeClr val="tx1"/>
                          </a:solidFill>
                          <a:effectLst/>
                          <a:latin typeface="+mn-lt"/>
                          <a:ea typeface="Calibri" charset="0"/>
                          <a:cs typeface="Arial" charset="0"/>
                        </a:rPr>
                        <a:t> heard you say </a:t>
                      </a:r>
                      <a:r>
                        <a:rPr lang="en-US" sz="2200" b="0" i="1" baseline="0" dirty="0" smtClean="0">
                          <a:solidFill>
                            <a:schemeClr val="tx1"/>
                          </a:solidFill>
                          <a:effectLst/>
                          <a:latin typeface="+mn-lt"/>
                          <a:ea typeface="Calibri" charset="0"/>
                          <a:cs typeface="Arial" charset="0"/>
                        </a:rPr>
                        <a:t>that there are children in line holding cups including the boy wearing a hat.</a:t>
                      </a:r>
                      <a:endParaRPr lang="en-US" sz="2200" b="0" i="1" dirty="0" smtClean="0">
                        <a:solidFill>
                          <a:schemeClr val="tx1"/>
                        </a:solidFill>
                        <a:effectLst/>
                        <a:latin typeface="+mn-lt"/>
                        <a:ea typeface="Calibri" charset="0"/>
                        <a:cs typeface="Arial" charset="0"/>
                      </a:endParaRPr>
                    </a:p>
                    <a:p>
                      <a:pPr marL="0" marR="0" algn="ctr">
                        <a:spcBef>
                          <a:spcPts val="0"/>
                        </a:spcBef>
                        <a:spcAft>
                          <a:spcPts val="0"/>
                        </a:spcAft>
                        <a:tabLst>
                          <a:tab pos="5130800" algn="l"/>
                        </a:tabLst>
                      </a:pPr>
                      <a:endParaRPr lang="en-US" sz="800" b="0"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0"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0"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311964" y="5693712"/>
            <a:ext cx="10714383" cy="1261884"/>
          </a:xfrm>
          <a:prstGeom prst="rect">
            <a:avLst/>
          </a:prstGeom>
          <a:noFill/>
        </p:spPr>
        <p:txBody>
          <a:bodyPr wrap="square" rtlCol="0">
            <a:spAutoFit/>
          </a:bodyPr>
          <a:lstStyle/>
          <a:p>
            <a:r>
              <a:rPr lang="en-US" sz="2200" b="1" i="1" dirty="0">
                <a:solidFill>
                  <a:srgbClr val="FF0000"/>
                </a:solidFill>
              </a:rPr>
              <a:t>How can you build on this idea by adding </a:t>
            </a:r>
            <a:r>
              <a:rPr lang="en-US" sz="2200" b="1" i="1" dirty="0" smtClean="0">
                <a:solidFill>
                  <a:srgbClr val="FF0000"/>
                </a:solidFill>
              </a:rPr>
              <a:t>details?</a:t>
            </a:r>
            <a:r>
              <a:rPr lang="en-US" sz="2200" b="1" dirty="0" smtClean="0">
                <a:solidFill>
                  <a:srgbClr val="FF0000"/>
                </a:solidFill>
              </a:rPr>
              <a:t> </a:t>
            </a:r>
            <a:r>
              <a:rPr lang="en-US" sz="2200" b="1" i="1" dirty="0">
                <a:solidFill>
                  <a:srgbClr val="FF0000"/>
                </a:solidFill>
              </a:rPr>
              <a:t>How would you respond to Student A</a:t>
            </a:r>
            <a:r>
              <a:rPr lang="en-US" sz="2200" b="1" i="1" dirty="0" smtClean="0">
                <a:solidFill>
                  <a:srgbClr val="FF0000"/>
                </a:solidFill>
              </a:rPr>
              <a:t>?</a:t>
            </a:r>
          </a:p>
          <a:p>
            <a:endParaRPr lang="en-US" sz="2400" b="1" i="1" dirty="0" smtClean="0">
              <a:solidFill>
                <a:srgbClr val="FF0000"/>
              </a:solidFill>
            </a:endParaRPr>
          </a:p>
          <a:p>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spTree>
    <p:extLst>
      <p:ext uri="{BB962C8B-B14F-4D97-AF65-F5344CB8AC3E}">
        <p14:creationId xmlns:p14="http://schemas.microsoft.com/office/powerpoint/2010/main" val="15309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523561202"/>
              </p:ext>
            </p:extLst>
          </p:nvPr>
        </p:nvGraphicFramePr>
        <p:xfrm>
          <a:off x="366179" y="4398477"/>
          <a:ext cx="11438272" cy="1683870"/>
        </p:xfrm>
        <a:graphic>
          <a:graphicData uri="http://schemas.openxmlformats.org/drawingml/2006/table">
            <a:tbl>
              <a:tblPr firstRow="1" firstCol="1" bandRow="1">
                <a:tableStyleId>{D7AC3CCA-C797-4891-BE02-D94E43425B78}</a:tableStyleId>
              </a:tblPr>
              <a:tblGrid>
                <a:gridCol w="1335621"/>
                <a:gridCol w="10102651"/>
              </a:tblGrid>
              <a:tr h="9523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r>
                        <a:rPr lang="en-US" sz="2400" b="0" i="1" kern="1200" dirty="0" smtClean="0">
                          <a:solidFill>
                            <a:schemeClr val="tx1"/>
                          </a:solidFill>
                          <a:effectLst/>
                          <a:latin typeface="+mn-lt"/>
                          <a:ea typeface="+mn-ea"/>
                          <a:cs typeface="+mn-cs"/>
                        </a:rPr>
                        <a:t>I notice that there is girl toward the right of the photograph who appears to be sitting down and looking away from the line. </a:t>
                      </a:r>
                      <a:endParaRPr lang="en-US" sz="2400" b="0" kern="1200" dirty="0" smtClean="0">
                        <a:solidFill>
                          <a:schemeClr val="tx1"/>
                        </a:solidFill>
                        <a:effectLst/>
                        <a:latin typeface="+mn-lt"/>
                        <a:ea typeface="+mn-ea"/>
                        <a:cs typeface="+mn-cs"/>
                      </a:endParaRPr>
                    </a:p>
                  </a:txBody>
                  <a:tcPr marL="68580" marR="68580" marT="0" marB="0"/>
                </a:tc>
              </a:tr>
              <a:tr h="692618">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736265" y="5290138"/>
            <a:ext cx="9882094" cy="923330"/>
          </a:xfrm>
          <a:prstGeom prst="rect">
            <a:avLst/>
          </a:prstGeom>
          <a:noFill/>
        </p:spPr>
        <p:txBody>
          <a:bodyPr wrap="square" rtlCol="0">
            <a:spAutoFit/>
          </a:bodyPr>
          <a:lstStyle/>
          <a:p>
            <a:r>
              <a:rPr lang="en-US" sz="2400" b="1" i="1" dirty="0">
                <a:solidFill>
                  <a:srgbClr val="FF0000"/>
                </a:solidFill>
              </a:rPr>
              <a:t>How can you build on this idea by adding </a:t>
            </a:r>
            <a:r>
              <a:rPr lang="en-US" sz="2400" b="1" i="1" dirty="0" smtClean="0">
                <a:solidFill>
                  <a:srgbClr val="FF0000"/>
                </a:solidFill>
              </a:rPr>
              <a:t>details?</a:t>
            </a:r>
            <a:r>
              <a:rPr lang="en-US" sz="2400" b="1" dirty="0"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spTree>
    <p:extLst>
      <p:ext uri="{BB962C8B-B14F-4D97-AF65-F5344CB8AC3E}">
        <p14:creationId xmlns:p14="http://schemas.microsoft.com/office/powerpoint/2010/main" val="19145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993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each other’s ideas</a:t>
            </a:r>
            <a:r>
              <a:rPr lang="en-US" sz="2600" dirty="0" smtClean="0"/>
              <a:t>.</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Content Placeholder 7"/>
          <p:cNvPicPr>
            <a:picLocks/>
          </p:cNvPicPr>
          <p:nvPr/>
        </p:nvPicPr>
        <p:blipFill>
          <a:blip r:embed="rId4">
            <a:extLst>
              <a:ext uri="{28A0092B-C50C-407E-A947-70E740481C1C}">
                <a14:useLocalDpi xmlns:a14="http://schemas.microsoft.com/office/drawing/2010/main" val="0"/>
              </a:ext>
            </a:extLst>
          </a:blip>
          <a:stretch>
            <a:fillRect/>
          </a:stretch>
        </p:blipFill>
        <p:spPr>
          <a:xfrm>
            <a:off x="3675529" y="-1"/>
            <a:ext cx="8516471" cy="7279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17734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a:t>building on each other’s ideas</a:t>
            </a:r>
            <a:r>
              <a:rPr lang="en-US" sz="2800" dirty="0"/>
              <a:t>.</a:t>
            </a:r>
          </a:p>
        </p:txBody>
      </p:sp>
      <p:pic>
        <p:nvPicPr>
          <p:cNvPr id="7" name="Content Placeholder 7"/>
          <p:cNvPicPr>
            <a:picLocks/>
          </p:cNvPicPr>
          <p:nvPr/>
        </p:nvPicPr>
        <p:blipFill>
          <a:blip r:embed="rId3">
            <a:extLst>
              <a:ext uri="{28A0092B-C50C-407E-A947-70E740481C1C}">
                <a14:useLocalDpi xmlns:a14="http://schemas.microsoft.com/office/drawing/2010/main" val="0"/>
              </a:ext>
            </a:extLst>
          </a:blip>
          <a:stretch>
            <a:fillRect/>
          </a:stretch>
        </p:blipFill>
        <p:spPr>
          <a:xfrm>
            <a:off x="4105836" y="143435"/>
            <a:ext cx="7942730" cy="6042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70" y="5307624"/>
            <a:ext cx="3374641" cy="845687"/>
          </a:xfrm>
          <a:prstGeom prst="rect">
            <a:avLst/>
          </a:prstGeom>
          <a:ln w="38100">
            <a:solidFill>
              <a:schemeClr val="accent1"/>
            </a:solidFill>
          </a:ln>
        </p:spPr>
      </p:pic>
    </p:spTree>
    <p:extLst>
      <p:ext uri="{BB962C8B-B14F-4D97-AF65-F5344CB8AC3E}">
        <p14:creationId xmlns:p14="http://schemas.microsoft.com/office/powerpoint/2010/main" val="14815285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building on each other’s ideas.</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building on each other’s ideas</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7" name="Content Placeholder 7"/>
          <p:cNvPicPr>
            <a:picLocks/>
          </p:cNvPicPr>
          <p:nvPr/>
        </p:nvPicPr>
        <p:blipFill>
          <a:blip r:embed="rId4">
            <a:extLst>
              <a:ext uri="{28A0092B-C50C-407E-A947-70E740481C1C}">
                <a14:useLocalDpi xmlns:a14="http://schemas.microsoft.com/office/drawing/2010/main" val="0"/>
              </a:ext>
            </a:extLst>
          </a:blip>
          <a:stretch>
            <a:fillRect/>
          </a:stretch>
        </p:blipFill>
        <p:spPr>
          <a:xfrm>
            <a:off x="7340753" y="2782625"/>
            <a:ext cx="4595024" cy="3278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0753" y="1624332"/>
            <a:ext cx="4595024" cy="992611"/>
          </a:xfrm>
          <a:prstGeom prst="rect">
            <a:avLst/>
          </a:prstGeom>
          <a:ln w="38100">
            <a:solidFill>
              <a:schemeClr val="accent1"/>
            </a:solidFill>
          </a:ln>
        </p:spPr>
      </p:pic>
    </p:spTree>
    <p:extLst>
      <p:ext uri="{BB962C8B-B14F-4D97-AF65-F5344CB8AC3E}">
        <p14:creationId xmlns:p14="http://schemas.microsoft.com/office/powerpoint/2010/main" val="18869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adding details</a:t>
            </a: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to </a:t>
            </a:r>
            <a:r>
              <a:rPr lang="en-US" sz="2400" b="1" dirty="0" smtClean="0">
                <a:latin typeface="Calibri" charset="0"/>
                <a:ea typeface="Calibri" charset="0"/>
                <a:cs typeface="Calibri" charset="0"/>
              </a:rPr>
              <a:t>CLARIFY</a:t>
            </a:r>
            <a:r>
              <a:rPr lang="en-US" sz="2400" dirty="0" smtClean="0">
                <a:latin typeface="Calibri" charset="0"/>
                <a:ea typeface="Calibri" charset="0"/>
                <a:cs typeface="Calibri" charset="0"/>
              </a:rPr>
              <a:t> by </a:t>
            </a:r>
            <a:r>
              <a:rPr lang="en-US" sz="2400" b="1" dirty="0" smtClean="0">
                <a:latin typeface="Calibri" charset="0"/>
                <a:ea typeface="Calibri" charset="0"/>
                <a:cs typeface="Calibri" charset="0"/>
              </a:rPr>
              <a:t>building on each other’s ideas</a:t>
            </a:r>
            <a:endParaRPr lang="en-US" sz="800" b="1"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today’s objectives? </a:t>
            </a:r>
            <a:endParaRPr lang="en-US" sz="2400" dirty="0"/>
          </a:p>
          <a:p>
            <a:pPr lvl="2"/>
            <a:r>
              <a:rPr lang="en-US" sz="2400" i="1" dirty="0"/>
              <a:t>What is building on? How did we build on each other’s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52315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5" y="451681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87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dissolve">
                                      <p:cBhvr>
                                        <p:cTn id="38" dur="500"/>
                                        <p:tgtEl>
                                          <p:spTgt spid="10">
                                            <p:txEl>
                                              <p:pRg st="0" end="0"/>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0">
                                            <p:txEl>
                                              <p:pRg st="1" end="1"/>
                                            </p:txEl>
                                          </p:spTgt>
                                        </p:tgtEl>
                                        <p:attrNameLst>
                                          <p:attrName>style.visibility</p:attrName>
                                        </p:attrNameLst>
                                      </p:cBhvr>
                                      <p:to>
                                        <p:strVal val="visible"/>
                                      </p:to>
                                    </p:set>
                                    <p:animEffect transition="in" filter="dissolve">
                                      <p:cBhvr>
                                        <p:cTn id="46" dur="500"/>
                                        <p:tgtEl>
                                          <p:spTgt spid="10">
                                            <p:txEl>
                                              <p:pRg st="1" end="1"/>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dissolve">
                                      <p:cBhvr>
                                        <p:cTn id="4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4</a:t>
            </a:r>
          </a:p>
        </p:txBody>
      </p:sp>
      <p:sp>
        <p:nvSpPr>
          <p:cNvPr id="3" name="Content Placeholder 2"/>
          <p:cNvSpPr>
            <a:spLocks noGrp="1"/>
          </p:cNvSpPr>
          <p:nvPr>
            <p:ph type="body" idx="1"/>
          </p:nvPr>
        </p:nvSpPr>
        <p:spPr/>
        <p:txBody>
          <a:bodyPr>
            <a:normAutofit fontScale="92500"/>
          </a:bodyPr>
          <a:lstStyle/>
          <a:p>
            <a:pPr algn="ctr"/>
            <a:r>
              <a:rPr lang="en-US" sz="8000" b="1" dirty="0" smtClean="0">
                <a:solidFill>
                  <a:schemeClr val="accent1"/>
                </a:solidFill>
              </a:rPr>
              <a:t>CLARIFY BY PROMPTING</a:t>
            </a: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057415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82331" y="591439"/>
            <a:ext cx="7772400" cy="873459"/>
          </a:xfrm>
        </p:spPr>
        <p:txBody>
          <a:bodyPr/>
          <a:lstStyle/>
          <a:p>
            <a:r>
              <a:rPr lang="en-US" b="1" dirty="0" smtClean="0"/>
              <a:t>GIVE ONE-GET ONE PROTOCOL</a:t>
            </a:r>
            <a:endParaRPr lang="en-US" b="1" dirty="0"/>
          </a:p>
        </p:txBody>
      </p:sp>
      <p:sp>
        <p:nvSpPr>
          <p:cNvPr id="3" name="Content Placeholder 2"/>
          <p:cNvSpPr>
            <a:spLocks noGrp="1"/>
          </p:cNvSpPr>
          <p:nvPr>
            <p:ph idx="4294967295"/>
          </p:nvPr>
        </p:nvSpPr>
        <p:spPr>
          <a:xfrm>
            <a:off x="526584" y="1973371"/>
            <a:ext cx="11264363" cy="4249738"/>
          </a:xfrm>
        </p:spPr>
        <p:txBody>
          <a:bodyPr>
            <a:normAutofit lnSpcReduction="10000"/>
          </a:bodyPr>
          <a:lstStyle/>
          <a:p>
            <a:pPr marL="342900" indent="-342900">
              <a:buFont typeface="+mj-lt"/>
              <a:buAutoNum type="arabicPeriod"/>
            </a:pPr>
            <a:r>
              <a:rPr lang="en-US" sz="2400" dirty="0" smtClean="0">
                <a:solidFill>
                  <a:schemeClr val="tx1"/>
                </a:solidFill>
                <a:latin typeface="Calibri" charset="0"/>
                <a:ea typeface="Calibri" charset="0"/>
                <a:cs typeface="Calibri" charset="0"/>
              </a:rPr>
              <a:t>Think </a:t>
            </a:r>
            <a:r>
              <a:rPr lang="en-US" sz="2400" dirty="0">
                <a:solidFill>
                  <a:schemeClr val="tx1"/>
                </a:solidFill>
                <a:latin typeface="Calibri" charset="0"/>
                <a:ea typeface="Calibri" charset="0"/>
                <a:cs typeface="Calibri" charset="0"/>
              </a:rPr>
              <a:t>about the prompt.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Write </a:t>
            </a:r>
            <a:r>
              <a:rPr lang="en-US" sz="2400" dirty="0">
                <a:solidFill>
                  <a:schemeClr val="tx1"/>
                </a:solidFill>
                <a:latin typeface="Calibri" charset="0"/>
                <a:ea typeface="Calibri" charset="0"/>
                <a:cs typeface="Calibri" charset="0"/>
              </a:rPr>
              <a:t>one idea in each box on the left </a:t>
            </a:r>
            <a:r>
              <a:rPr lang="en-US" sz="2400" dirty="0" smtClean="0">
                <a:solidFill>
                  <a:schemeClr val="tx1"/>
                </a:solidFill>
                <a:latin typeface="Calibri" charset="0"/>
                <a:ea typeface="Calibri" charset="0"/>
                <a:cs typeface="Calibri" charset="0"/>
              </a:rPr>
              <a:t>under </a:t>
            </a:r>
            <a:r>
              <a:rPr lang="en-US" sz="2400" dirty="0">
                <a:solidFill>
                  <a:schemeClr val="tx1"/>
                </a:solidFill>
                <a:latin typeface="Calibri" charset="0"/>
                <a:ea typeface="Calibri" charset="0"/>
                <a:cs typeface="Calibri" charset="0"/>
              </a:rPr>
              <a:t>the heading “My 3 Ideas.”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Turn </a:t>
            </a:r>
            <a:r>
              <a:rPr lang="en-US" sz="2400" dirty="0">
                <a:solidFill>
                  <a:schemeClr val="tx1"/>
                </a:solidFill>
                <a:latin typeface="Calibri" charset="0"/>
                <a:ea typeface="Calibri" charset="0"/>
                <a:cs typeface="Calibri" charset="0"/>
              </a:rPr>
              <a:t>and face the teacher when ready to </a:t>
            </a:r>
            <a:r>
              <a:rPr lang="en-US" sz="2400" dirty="0" smtClean="0">
                <a:solidFill>
                  <a:schemeClr val="tx1"/>
                </a:solidFill>
                <a:latin typeface="Calibri" charset="0"/>
                <a:ea typeface="Calibri" charset="0"/>
                <a:cs typeface="Calibri" charset="0"/>
              </a:rPr>
              <a:t>share</a:t>
            </a:r>
            <a:r>
              <a:rPr lang="en-US" sz="2400" dirty="0">
                <a:solidFill>
                  <a:schemeClr val="tx1"/>
                </a:solidFill>
                <a:latin typeface="Calibri" charset="0"/>
                <a:ea typeface="Calibri" charset="0"/>
                <a:cs typeface="Calibri" charset="0"/>
              </a:rPr>
              <a: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#1.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With </a:t>
            </a:r>
            <a:r>
              <a:rPr lang="en-US" sz="2400" dirty="0">
                <a:solidFill>
                  <a:schemeClr val="tx1"/>
                </a:solidFill>
                <a:latin typeface="Calibri" charset="0"/>
                <a:ea typeface="Calibri" charset="0"/>
                <a:cs typeface="Calibri" charset="0"/>
              </a:rPr>
              <a:t>your partner “Give One” idea and </a:t>
            </a:r>
            <a:r>
              <a:rPr lang="en-US" sz="2400" dirty="0" smtClean="0">
                <a:solidFill>
                  <a:schemeClr val="tx1"/>
                </a:solidFill>
                <a:latin typeface="Calibri" charset="0"/>
                <a:ea typeface="Calibri" charset="0"/>
                <a:cs typeface="Calibri" charset="0"/>
              </a:rPr>
              <a:t>listen </a:t>
            </a:r>
            <a:r>
              <a:rPr lang="en-US" sz="2400" dirty="0">
                <a:solidFill>
                  <a:schemeClr val="tx1"/>
                </a:solidFill>
                <a:latin typeface="Calibri" charset="0"/>
                <a:ea typeface="Calibri" charset="0"/>
                <a:cs typeface="Calibri" charset="0"/>
              </a:rPr>
              <a:t>to “Get One” idea.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After </a:t>
            </a:r>
            <a:r>
              <a:rPr lang="en-US" sz="2400" dirty="0">
                <a:solidFill>
                  <a:schemeClr val="tx1"/>
                </a:solidFill>
                <a:latin typeface="Calibri" charset="0"/>
                <a:ea typeface="Calibri" charset="0"/>
                <a:cs typeface="Calibri" charset="0"/>
              </a:rPr>
              <a:t>you have both shared, write the </a:t>
            </a:r>
            <a:r>
              <a:rPr lang="en-US" sz="2400" dirty="0" smtClean="0">
                <a:solidFill>
                  <a:schemeClr val="tx1"/>
                </a:solidFill>
                <a:latin typeface="Calibri" charset="0"/>
                <a:ea typeface="Calibri" charset="0"/>
                <a:cs typeface="Calibri" charset="0"/>
              </a:rPr>
              <a:t>new </a:t>
            </a:r>
            <a:r>
              <a:rPr lang="en-US" sz="2400" dirty="0">
                <a:solidFill>
                  <a:schemeClr val="tx1"/>
                </a:solidFill>
                <a:latin typeface="Calibri" charset="0"/>
                <a:ea typeface="Calibri" charset="0"/>
                <a:cs typeface="Calibri" charset="0"/>
              </a:rPr>
              <a:t>idea in the “Get One” column and write the initials of the person who gave the information.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#2. Follow steps 5-6 with this partner.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the </a:t>
            </a:r>
            <a:r>
              <a:rPr lang="en-US" sz="2400" dirty="0">
                <a:solidFill>
                  <a:schemeClr val="tx1"/>
                </a:solidFill>
                <a:latin typeface="Calibri" charset="0"/>
                <a:ea typeface="Calibri" charset="0"/>
                <a:cs typeface="Calibri" charset="0"/>
              </a:rPr>
              <a:t>signal, find Partner #3. Follow steps 5-6 with this partner. </a:t>
            </a:r>
          </a:p>
          <a:p>
            <a:endParaRPr lang="en-US" dirty="0"/>
          </a:p>
        </p:txBody>
      </p:sp>
      <p:sp>
        <p:nvSpPr>
          <p:cNvPr id="5" name="TextBox 4"/>
          <p:cNvSpPr txBox="1"/>
          <p:nvPr/>
        </p:nvSpPr>
        <p:spPr>
          <a:xfrm>
            <a:off x="31810" y="6366596"/>
            <a:ext cx="5911790" cy="461665"/>
          </a:xfrm>
          <a:prstGeom prst="rect">
            <a:avLst/>
          </a:prstGeom>
          <a:noFill/>
        </p:spPr>
        <p:txBody>
          <a:bodyPr wrap="square" rtlCol="0">
            <a:spAutoFit/>
          </a:bodyPr>
          <a:lstStyle/>
          <a:p>
            <a:r>
              <a:rPr lang="en-US" sz="2400" b="1" smtClean="0">
                <a:solidFill>
                  <a:schemeClr val="bg1"/>
                </a:solidFill>
              </a:rPr>
              <a:t>GIVE ONE-GET ONE PROTOCOL DIRECTIONS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32" y="430219"/>
            <a:ext cx="1080431" cy="120696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055" y="460006"/>
            <a:ext cx="1875892" cy="129714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31758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5036" y="1352683"/>
            <a:ext cx="10952763" cy="4737092"/>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a:t>
            </a:r>
            <a:r>
              <a:rPr lang="en-US" sz="3600" b="1" dirty="0">
                <a:latin typeface="Calibri" charset="0"/>
                <a:ea typeface="Calibri" charset="0"/>
                <a:cs typeface="Calibri" charset="0"/>
              </a:rPr>
              <a:t>CLARIFY</a:t>
            </a:r>
            <a:r>
              <a:rPr lang="en-US" sz="3600" dirty="0">
                <a:latin typeface="Calibri" charset="0"/>
                <a:ea typeface="Calibri" charset="0"/>
                <a:cs typeface="Calibri" charset="0"/>
              </a:rPr>
              <a:t> by </a:t>
            </a:r>
            <a:r>
              <a:rPr lang="en-US" sz="3600" b="1" dirty="0">
                <a:latin typeface="Calibri" charset="0"/>
                <a:ea typeface="Calibri" charset="0"/>
                <a:cs typeface="Calibri" charset="0"/>
              </a:rPr>
              <a:t>prompting</a:t>
            </a:r>
            <a:r>
              <a:rPr lang="en-US" sz="3600" dirty="0">
                <a:latin typeface="Calibri" charset="0"/>
                <a:ea typeface="Calibri" charset="0"/>
                <a:cs typeface="Calibri" charset="0"/>
              </a:rPr>
              <a:t> a </a:t>
            </a:r>
            <a:r>
              <a:rPr lang="en-US" sz="3600" dirty="0" smtClean="0">
                <a:latin typeface="Calibri" charset="0"/>
                <a:ea typeface="Calibri" charset="0"/>
                <a:cs typeface="Calibri" charset="0"/>
              </a:rPr>
              <a:t>partner</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t>
            </a:r>
            <a:r>
              <a:rPr lang="en-US" sz="3600" b="1" dirty="0" smtClean="0">
                <a:latin typeface="Calibri" charset="0"/>
                <a:ea typeface="Calibri" charset="0"/>
                <a:cs typeface="Calibri" charset="0"/>
              </a:rPr>
              <a:t>prompting</a:t>
            </a:r>
          </a:p>
          <a:p>
            <a:pPr lvl="1"/>
            <a:endParaRPr lang="en-US" sz="800" b="1" dirty="0">
              <a:latin typeface="Calibri" charset="0"/>
              <a:ea typeface="Calibri" charset="0"/>
              <a:cs typeface="Calibri" charset="0"/>
            </a:endParaRPr>
          </a:p>
          <a:p>
            <a:pPr lvl="1"/>
            <a:r>
              <a:rPr lang="en-US" sz="3600" dirty="0">
                <a:latin typeface="Calibri" charset="0"/>
                <a:ea typeface="Calibri" charset="0"/>
                <a:cs typeface="Calibri" charset="0"/>
              </a:rPr>
              <a:t>learn to get clarification of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509772" y="468550"/>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8371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prompt </a:t>
            </a:r>
            <a:r>
              <a:rPr lang="en-US" sz="2400" i="1" dirty="0" smtClean="0"/>
              <a:t>your partner to get more information.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prompt  </a:t>
            </a:r>
            <a:r>
              <a:rPr lang="en-US" sz="2400" i="1" dirty="0" smtClean="0"/>
              <a:t>your  partner 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Prompting</a:t>
            </a:r>
            <a:endParaRPr lang="en-US" sz="3600" b="1" dirty="0">
              <a:solidFill>
                <a:schemeClr val="accent2"/>
              </a:solidFill>
              <a:latin typeface="+mj-lt"/>
            </a:endParaRPr>
          </a:p>
        </p:txBody>
      </p:sp>
      <p:sp>
        <p:nvSpPr>
          <p:cNvPr id="9" name="Oval 8"/>
          <p:cNvSpPr/>
          <p:nvPr/>
        </p:nvSpPr>
        <p:spPr>
          <a:xfrm>
            <a:off x="7506316" y="386041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0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776" y="465481"/>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prompt your partner</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your think time,” to think about what you </a:t>
            </a:r>
            <a:r>
              <a:rPr lang="en-US" sz="2800" b="1" i="1" dirty="0" smtClean="0"/>
              <a:t>did</a:t>
            </a:r>
            <a:r>
              <a:rPr lang="en-US" sz="2800" i="1" dirty="0" smtClean="0"/>
              <a:t> understand and what </a:t>
            </a:r>
            <a:r>
              <a:rPr lang="en-US" sz="2800" b="1" i="1" dirty="0" smtClean="0"/>
              <a:t>more</a:t>
            </a:r>
            <a:r>
              <a:rPr lang="en-US" sz="2800" i="1" dirty="0" smtClean="0"/>
              <a:t> you want to know.</a:t>
            </a:r>
          </a:p>
          <a:p>
            <a:pPr marL="342900" indent="-342900">
              <a:buFont typeface="Arial" charset="0"/>
              <a:buChar char="•"/>
            </a:pPr>
            <a:endParaRPr lang="en-US" sz="800" i="1" dirty="0" smtClean="0"/>
          </a:p>
        </p:txBody>
      </p:sp>
      <p:sp>
        <p:nvSpPr>
          <p:cNvPr id="14" name="Oval 13"/>
          <p:cNvSpPr/>
          <p:nvPr/>
        </p:nvSpPr>
        <p:spPr>
          <a:xfrm>
            <a:off x="8573196" y="891918"/>
            <a:ext cx="1434404" cy="139408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596" y="5040112"/>
            <a:ext cx="3517257" cy="9784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83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we get more information, ask for clarification or for new ideas to continue the </a:t>
            </a:r>
            <a:r>
              <a:rPr lang="en-US" sz="2000" dirty="0" smtClean="0"/>
              <a:t>Constructive </a:t>
            </a:r>
            <a:r>
              <a:rPr lang="en-US" sz="2000" dirty="0"/>
              <a:t>Conversation. When prompting, we think about what we did understand and what more we need to understand fully. </a:t>
            </a:r>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2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553330" y="1541569"/>
            <a:ext cx="6298009"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200" b="1" dirty="0" smtClean="0">
                <a:latin typeface="+mn-lt"/>
              </a:rPr>
              <a:t>Prompting Gesture:</a:t>
            </a:r>
            <a:r>
              <a:rPr lang="en-US" sz="3200" dirty="0" smtClean="0">
                <a:latin typeface="+mn-lt"/>
              </a:rPr>
              <a:t> </a:t>
            </a:r>
            <a:r>
              <a:rPr lang="en-US" sz="3200" dirty="0"/>
              <a:t>Shrug shoulders then point to partner with index finger. </a:t>
            </a:r>
            <a:endParaRPr lang="en-US" sz="3200" dirty="0">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PROMPTING</a:t>
            </a:r>
            <a:endParaRPr lang="en-US" sz="2400" b="1" dirty="0">
              <a:solidFill>
                <a:schemeClr val="bg1"/>
              </a:solidFill>
            </a:endParaRPr>
          </a:p>
        </p:txBody>
      </p:sp>
      <p:sp>
        <p:nvSpPr>
          <p:cNvPr id="8" name="TextBox 7"/>
          <p:cNvSpPr txBox="1"/>
          <p:nvPr/>
        </p:nvSpPr>
        <p:spPr>
          <a:xfrm>
            <a:off x="335383" y="2937617"/>
            <a:ext cx="5038369" cy="3293209"/>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t>Prompt </a:t>
            </a:r>
            <a:r>
              <a:rPr lang="en-US" sz="2400" dirty="0" smtClean="0"/>
              <a:t>or</a:t>
            </a:r>
            <a:r>
              <a:rPr lang="en-US" sz="2400" b="1" dirty="0" smtClean="0"/>
              <a:t> </a:t>
            </a:r>
            <a:r>
              <a:rPr lang="en-US" sz="2400" dirty="0" smtClean="0"/>
              <a:t>question your partner</a:t>
            </a:r>
            <a:r>
              <a:rPr lang="en-US" sz="2400" b="1" dirty="0" smtClean="0"/>
              <a:t> </a:t>
            </a:r>
            <a:r>
              <a:rPr lang="en-US" sz="2400" dirty="0" smtClean="0"/>
              <a:t>to get more information.</a:t>
            </a:r>
          </a:p>
          <a:p>
            <a:endParaRPr lang="en-US" sz="800" dirty="0" smtClean="0"/>
          </a:p>
          <a:p>
            <a:pPr marL="457200" indent="-457200">
              <a:buFont typeface="Wingdings" charset="2"/>
              <a:buChar char="ü"/>
            </a:pPr>
            <a:r>
              <a:rPr lang="en-US" sz="2400" dirty="0" smtClean="0"/>
              <a:t>listen actively to your partner’s ideas</a:t>
            </a:r>
          </a:p>
          <a:p>
            <a:pPr marL="914400" lvl="1" indent="-457200">
              <a:buFont typeface="Wingdings" charset="2"/>
              <a:buChar char="ü"/>
            </a:pPr>
            <a:endParaRPr lang="en-US" sz="800" dirty="0"/>
          </a:p>
          <a:p>
            <a:pPr marL="342900" indent="-342900">
              <a:buFont typeface="Wingdings" charset="2"/>
              <a:buChar char="ü"/>
            </a:pPr>
            <a:r>
              <a:rPr lang="en-US" sz="2400" dirty="0" smtClean="0"/>
              <a:t>think about what you understand and what you need more information about; then ask a question about it</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680331"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561713" y="3242732"/>
            <a:ext cx="4332358" cy="2800767"/>
          </a:xfrm>
          <a:prstGeom prst="rect">
            <a:avLst/>
          </a:prstGeom>
        </p:spPr>
        <p:txBody>
          <a:bodyPr wrap="square">
            <a:spAutoFit/>
          </a:bodyPr>
          <a:lstStyle/>
          <a:p>
            <a:pPr marL="457200" indent="-457200">
              <a:buFont typeface="Arial" charset="0"/>
              <a:buChar char="•"/>
            </a:pPr>
            <a:r>
              <a:rPr lang="en-US" sz="2400" i="1" dirty="0"/>
              <a:t>In the last lesson we worked on</a:t>
            </a:r>
            <a:r>
              <a:rPr lang="en-US" sz="2400" b="1" i="1" dirty="0"/>
              <a:t> building each other’s ideas</a:t>
            </a:r>
            <a:r>
              <a:rPr lang="en-US" sz="2400" i="1" dirty="0"/>
              <a:t>. </a:t>
            </a:r>
            <a:endParaRPr lang="en-US" sz="24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What </a:t>
            </a:r>
            <a:r>
              <a:rPr lang="en-US" sz="2400" i="1" dirty="0"/>
              <a:t>is</a:t>
            </a:r>
            <a:r>
              <a:rPr lang="en-US" sz="2400" b="1" i="1" dirty="0"/>
              <a:t> building each other’s ideas</a:t>
            </a:r>
            <a:r>
              <a:rPr lang="en-US" sz="2400" i="1" dirty="0"/>
              <a:t>? How does </a:t>
            </a:r>
            <a:r>
              <a:rPr lang="en-US" sz="2400" b="1" i="1" dirty="0" smtClean="0"/>
              <a:t>prompting</a:t>
            </a:r>
            <a:r>
              <a:rPr lang="en-US" sz="2400" i="1" dirty="0" smtClean="0"/>
              <a:t> help us build on each other’s ideas? </a:t>
            </a:r>
          </a:p>
        </p:txBody>
      </p:sp>
      <p:sp>
        <p:nvSpPr>
          <p:cNvPr id="7" name="TextBox 6"/>
          <p:cNvSpPr txBox="1"/>
          <p:nvPr/>
        </p:nvSpPr>
        <p:spPr>
          <a:xfrm>
            <a:off x="1224566" y="369097"/>
            <a:ext cx="9221563" cy="707886"/>
          </a:xfrm>
          <a:prstGeom prst="rect">
            <a:avLst/>
          </a:prstGeom>
          <a:noFill/>
        </p:spPr>
        <p:txBody>
          <a:bodyPr wrap="none" rtlCol="0">
            <a:spAutoFit/>
          </a:bodyPr>
          <a:lstStyle/>
          <a:p>
            <a:r>
              <a:rPr lang="en-US" sz="4000" b="1" dirty="0" smtClean="0">
                <a:latin typeface="+mj-lt"/>
              </a:rPr>
              <a:t>What does it mean to prompt your partner?</a:t>
            </a:r>
            <a:endParaRPr lang="en-US" sz="4000" b="1" dirty="0">
              <a:latin typeface="+mj-l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5" y="1541569"/>
            <a:ext cx="5020437" cy="119996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25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33707815"/>
              </p:ext>
            </p:extLst>
          </p:nvPr>
        </p:nvGraphicFramePr>
        <p:xfrm>
          <a:off x="374486" y="1945437"/>
          <a:ext cx="4269232" cy="1973436"/>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PROMPT</a:t>
                      </a:r>
                      <a:r>
                        <a:rPr lang="en-US" sz="2400" baseline="0" dirty="0" smtClean="0">
                          <a:solidFill>
                            <a:schemeClr val="bg1"/>
                          </a:solidFill>
                        </a:rPr>
                        <a:t> STARTER</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01836">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269779"/>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a:t>
            </a:r>
            <a:r>
              <a:rPr lang="en-US" sz="2800" i="1" dirty="0" smtClean="0">
                <a:latin typeface="Calibri" charset="0"/>
                <a:ea typeface="Calibri" charset="0"/>
                <a:cs typeface="Arial" charset="0"/>
              </a:rPr>
              <a:t>this prompt </a:t>
            </a:r>
            <a:r>
              <a:rPr lang="en-US" sz="2800" i="1" dirty="0">
                <a:latin typeface="Calibri" charset="0"/>
                <a:ea typeface="Calibri" charset="0"/>
                <a:cs typeface="Arial" charset="0"/>
              </a:rPr>
              <a:t>starters </a:t>
            </a:r>
            <a:r>
              <a:rPr lang="en-US" sz="2800" i="1" dirty="0" smtClean="0">
                <a:latin typeface="Calibri" charset="0"/>
                <a:ea typeface="Calibri" charset="0"/>
                <a:cs typeface="Arial" charset="0"/>
              </a:rPr>
              <a:t>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build on each other’s ideas</a:t>
            </a:r>
            <a:r>
              <a:rPr lang="en-US" sz="2800" i="1" dirty="0" smtClean="0">
                <a:latin typeface="Calibri" charset="0"/>
                <a:ea typeface="Calibri" charset="0"/>
                <a:cs typeface="Arial" charset="0"/>
              </a:rPr>
              <a:t>.</a:t>
            </a:r>
            <a:r>
              <a:rPr lang="en-US" sz="2800" dirty="0" smtClean="0"/>
              <a:t> </a:t>
            </a:r>
            <a:endParaRPr lang="en-US" sz="2800" dirty="0"/>
          </a:p>
        </p:txBody>
      </p:sp>
      <p:sp>
        <p:nvSpPr>
          <p:cNvPr id="4" name="Rectangle 3"/>
          <p:cNvSpPr/>
          <p:nvPr/>
        </p:nvSpPr>
        <p:spPr>
          <a:xfrm>
            <a:off x="7567371" y="1699845"/>
            <a:ext cx="4283969" cy="4401205"/>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a:t>
            </a:r>
          </a:p>
          <a:p>
            <a:pPr marL="457200" indent="-457200">
              <a:buFont typeface="Arial" charset="0"/>
              <a:buChar char="•"/>
            </a:pPr>
            <a:endParaRPr lang="en-US" sz="2000" i="1" dirty="0" smtClean="0"/>
          </a:p>
          <a:p>
            <a:pPr marL="457200" indent="-457200">
              <a:buFont typeface="Arial" charset="0"/>
              <a:buChar char="•"/>
            </a:pPr>
            <a:r>
              <a:rPr lang="en-US" sz="2900" i="1" dirty="0" smtClean="0"/>
              <a:t>Which prompt </a:t>
            </a:r>
            <a:r>
              <a:rPr lang="en-US" sz="2900" i="1" dirty="0"/>
              <a:t>starter could you use to help you </a:t>
            </a:r>
            <a:r>
              <a:rPr lang="en-US" sz="2900" b="1" i="1" dirty="0" smtClean="0"/>
              <a:t>prompt your partner</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310839" y="41864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65" y="1852599"/>
            <a:ext cx="2094753" cy="1714657"/>
          </a:xfrm>
          <a:prstGeom prst="rect">
            <a:avLst/>
          </a:prstGeom>
        </p:spPr>
      </p:pic>
    </p:spTree>
    <p:extLst>
      <p:ext uri="{BB962C8B-B14F-4D97-AF65-F5344CB8AC3E}">
        <p14:creationId xmlns:p14="http://schemas.microsoft.com/office/powerpoint/2010/main" val="17714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8" y="3354416"/>
            <a:ext cx="4419057" cy="283154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smtClean="0"/>
          </a:p>
          <a:p>
            <a:pPr marL="342900" indent="-342900">
              <a:buFont typeface="Arial" charset="0"/>
              <a:buChar char="•"/>
            </a:pPr>
            <a:r>
              <a:rPr lang="en-US" sz="2500" dirty="0" smtClean="0"/>
              <a:t>You </a:t>
            </a:r>
            <a:r>
              <a:rPr lang="en-US" sz="2500" dirty="0"/>
              <a:t>will use the </a:t>
            </a:r>
            <a:r>
              <a:rPr lang="en-US" sz="2500" b="1" u="sng" dirty="0"/>
              <a:t>Conversation Pattern Guide</a:t>
            </a:r>
            <a:r>
              <a:rPr lang="en-US" sz="2500" u="sng" dirty="0"/>
              <a:t> </a:t>
            </a:r>
            <a:r>
              <a:rPr lang="en-US" sz="2500" dirty="0"/>
              <a:t>to remind you of the pattern. </a:t>
            </a:r>
            <a:endParaRPr lang="en-US" sz="2500" dirty="0" smtClean="0"/>
          </a:p>
          <a:p>
            <a:endParaRPr lang="en-US" sz="1200" dirty="0"/>
          </a:p>
          <a:p>
            <a:pPr marL="342900" indent="-342900">
              <a:buFont typeface="Arial" charset="0"/>
              <a:buChar char="•"/>
            </a:pPr>
            <a:r>
              <a:rPr lang="en-US" sz="2500" dirty="0" smtClean="0"/>
              <a:t>Let’s </a:t>
            </a:r>
            <a:r>
              <a:rPr lang="en-US" sz="2500" dirty="0"/>
              <a:t>add the </a:t>
            </a:r>
            <a:r>
              <a:rPr lang="en-US" sz="2500" dirty="0" smtClean="0"/>
              <a:t>prompt starter </a:t>
            </a:r>
            <a:r>
              <a:rPr lang="en-US" sz="2500" dirty="0"/>
              <a:t>we learned to our Conversation Pattern Guides</a:t>
            </a:r>
            <a:r>
              <a:rPr lang="en-US" sz="2500" dirty="0" smtClean="0"/>
              <a:t>.</a:t>
            </a:r>
          </a:p>
          <a:p>
            <a:pPr marL="342900" indent="-342900">
              <a:buFont typeface="Arial" charset="0"/>
              <a:buChar char="•"/>
            </a:pPr>
            <a:endParaRPr lang="en-US" sz="800" dirty="0" smtClean="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304700389"/>
              </p:ext>
            </p:extLst>
          </p:nvPr>
        </p:nvGraphicFramePr>
        <p:xfrm>
          <a:off x="248659" y="1163060"/>
          <a:ext cx="4419057" cy="1884940"/>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513340">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60054"/>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spTree>
    <p:extLst>
      <p:ext uri="{BB962C8B-B14F-4D97-AF65-F5344CB8AC3E}">
        <p14:creationId xmlns:p14="http://schemas.microsoft.com/office/powerpoint/2010/main" val="15920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773803" y="0"/>
            <a:ext cx="8418197" cy="6862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spTree>
    <p:extLst>
      <p:ext uri="{BB962C8B-B14F-4D97-AF65-F5344CB8AC3E}">
        <p14:creationId xmlns:p14="http://schemas.microsoft.com/office/powerpoint/2010/main" val="2020464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288741" y="316137"/>
            <a:ext cx="5611906" cy="354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848322441"/>
              </p:ext>
            </p:extLst>
          </p:nvPr>
        </p:nvGraphicFramePr>
        <p:xfrm>
          <a:off x="176424" y="4106547"/>
          <a:ext cx="11838792" cy="2062605"/>
        </p:xfrm>
        <a:graphic>
          <a:graphicData uri="http://schemas.openxmlformats.org/drawingml/2006/table">
            <a:tbl>
              <a:tblPr firstRow="1" firstCol="1" bandRow="1">
                <a:tableStyleId>{D7AC3CCA-C797-4891-BE02-D94E43425B78}</a:tableStyleId>
              </a:tblPr>
              <a:tblGrid>
                <a:gridCol w="1067160"/>
                <a:gridCol w="10771632"/>
              </a:tblGrid>
              <a:tr h="721485">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a:effectLst/>
                        </a:rPr>
                        <a:t>I notice that there are two women holding things in their hands. One is holding a soup ladle and the other is holding a piece of bread.</a:t>
                      </a:r>
                      <a:endParaRPr lang="en-US" sz="22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1" i="1" u="sng" dirty="0" smtClean="0">
                          <a:effectLst/>
                        </a:rPr>
                        <a:t>I heard you say</a:t>
                      </a:r>
                      <a:r>
                        <a:rPr lang="en-US" sz="2200" b="1" i="1" dirty="0" smtClean="0">
                          <a:effectLst/>
                        </a:rPr>
                        <a:t> </a:t>
                      </a:r>
                      <a:r>
                        <a:rPr lang="en-US" sz="2200" i="1" dirty="0" smtClean="0">
                          <a:effectLst/>
                        </a:rPr>
                        <a:t>that there are a couple of ladies and each has an item in their hands.  </a:t>
                      </a:r>
                      <a:r>
                        <a:rPr lang="en-US" sz="2200" b="1" i="1" u="sng" dirty="0" smtClean="0">
                          <a:effectLst/>
                        </a:rPr>
                        <a:t>I would like to add</a:t>
                      </a:r>
                      <a:r>
                        <a:rPr lang="en-US" sz="2200" b="1" i="1" dirty="0" smtClean="0">
                          <a:effectLst/>
                        </a:rPr>
                        <a:t> </a:t>
                      </a:r>
                      <a:r>
                        <a:rPr lang="en-US" sz="2200" i="1" dirty="0" smtClean="0">
                          <a:effectLst/>
                        </a:rPr>
                        <a:t>that the woman in the dark jacket has a ladle in her right hand and is using it to scoop something out of the large pot while she holds a metal cup in her left hand. </a:t>
                      </a:r>
                      <a:r>
                        <a:rPr lang="en-US" sz="2200" b="1" i="1" u="sng" dirty="0" smtClean="0">
                          <a:effectLst/>
                        </a:rPr>
                        <a:t>What else do you notice?</a:t>
                      </a:r>
                      <a:r>
                        <a:rPr lang="en-US" sz="2200" b="1" i="1" dirty="0" smtClean="0">
                          <a:effectLst/>
                        </a:rPr>
                        <a:t> </a:t>
                      </a:r>
                      <a:endParaRPr lang="en-US" sz="2200" b="1" i="1" dirty="0">
                        <a:effectLst/>
                        <a:latin typeface="Avenir Next" charset="0"/>
                        <a:ea typeface="Calibri" charset="0"/>
                        <a:cs typeface="Arial" charset="0"/>
                      </a:endParaRPr>
                    </a:p>
                  </a:txBody>
                  <a:tcPr marL="68580" marR="68580" marT="0" marB="0"/>
                </a:tc>
              </a:tr>
            </a:tbl>
          </a:graphicData>
        </a:graphic>
      </p:graphicFrame>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316136"/>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82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“How can you add to this idea?” This will help Partner A know that more information is needed. </a:t>
            </a:r>
            <a:endParaRPr lang="en-US" sz="2400" i="1" dirty="0" smtClean="0"/>
          </a:p>
          <a:p>
            <a:pPr marL="342900" indent="-342900">
              <a:buFont typeface="Arial" charset="0"/>
              <a:buChar char="•"/>
            </a:pPr>
            <a:endParaRPr lang="en-US" sz="12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graphicFrame>
        <p:nvGraphicFramePr>
          <p:cNvPr id="10" name="Table 9"/>
          <p:cNvGraphicFramePr>
            <a:graphicFrameLocks noGrp="1"/>
          </p:cNvGraphicFramePr>
          <p:nvPr>
            <p:extLst>
              <p:ext uri="{D42A27DB-BD31-4B8C-83A1-F6EECF244321}">
                <p14:modId xmlns:p14="http://schemas.microsoft.com/office/powerpoint/2010/main" val="1185658562"/>
              </p:ext>
            </p:extLst>
          </p:nvPr>
        </p:nvGraphicFramePr>
        <p:xfrm>
          <a:off x="267864" y="4088259"/>
          <a:ext cx="11654119" cy="2149286"/>
        </p:xfrm>
        <a:graphic>
          <a:graphicData uri="http://schemas.openxmlformats.org/drawingml/2006/table">
            <a:tbl>
              <a:tblPr firstRow="1" firstCol="1" bandRow="1">
                <a:tableStyleId>{D7AC3CCA-C797-4891-BE02-D94E43425B78}</a:tableStyleId>
              </a:tblPr>
              <a:tblGrid>
                <a:gridCol w="1165413"/>
                <a:gridCol w="10488706"/>
              </a:tblGrid>
              <a:tr h="808166">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200" b="0" i="1" dirty="0" smtClean="0">
                          <a:effectLst/>
                        </a:rPr>
                        <a:t>I notice that there are two women holding things in their hands. One is holding a soup ladle and the other is holding a piece of bread.</a:t>
                      </a:r>
                      <a:endParaRPr lang="en-US" sz="22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200" b="1" i="1" u="sng" dirty="0" smtClean="0">
                          <a:effectLst/>
                        </a:rPr>
                        <a:t>I heard you say</a:t>
                      </a:r>
                      <a:r>
                        <a:rPr lang="en-US" sz="2200" b="1" i="1" dirty="0" smtClean="0">
                          <a:effectLst/>
                        </a:rPr>
                        <a:t> </a:t>
                      </a:r>
                      <a:r>
                        <a:rPr lang="en-US" sz="2200" i="1" dirty="0" smtClean="0">
                          <a:effectLst/>
                        </a:rPr>
                        <a:t>that there are a couple of ladies and each has an item in their hands.  </a:t>
                      </a:r>
                      <a:r>
                        <a:rPr lang="en-US" sz="2200" b="1" i="1" u="sng" dirty="0" smtClean="0">
                          <a:effectLst/>
                        </a:rPr>
                        <a:t>I would like to add</a:t>
                      </a:r>
                      <a:r>
                        <a:rPr lang="en-US" sz="2200" i="1" dirty="0" smtClean="0">
                          <a:effectLst/>
                        </a:rPr>
                        <a:t> that the woman in the dark jacket has a ladle in her right hand and is using it to scoop something out of the large pot while she holds a metal cup in her left hand. </a:t>
                      </a:r>
                      <a:r>
                        <a:rPr lang="en-US" sz="2200" b="1" i="1" u="sng" dirty="0" smtClean="0">
                          <a:effectLst/>
                        </a:rPr>
                        <a:t>What else do you notice?</a:t>
                      </a:r>
                      <a:r>
                        <a:rPr lang="en-US" sz="2200" b="1" i="1" dirty="0" smtClean="0">
                          <a:effectLst/>
                        </a:rPr>
                        <a:t>  </a:t>
                      </a:r>
                      <a:endParaRPr lang="en-US" sz="2200" b="1" i="1" dirty="0">
                        <a:effectLst/>
                        <a:latin typeface="Avenir Next" charset="0"/>
                        <a:ea typeface="Calibri" charset="0"/>
                        <a:cs typeface="Arial" charset="0"/>
                      </a:endParaRPr>
                    </a:p>
                  </a:txBody>
                  <a:tcPr marL="68580" marR="68580" marT="0" marB="0"/>
                </a:tc>
              </a:tr>
            </a:tbl>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52" y="316136"/>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71391" y="305118"/>
            <a:ext cx="1143649" cy="97489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4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66344" y="1388660"/>
            <a:ext cx="591414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smtClean="0">
                <a:latin typeface="Calibri" charset="0"/>
                <a:ea typeface="Calibri" charset="0"/>
                <a:cs typeface="Calibri" charset="0"/>
              </a:rPr>
              <a:t>Conversation </a:t>
            </a:r>
            <a:r>
              <a:rPr lang="en-US" sz="3000" b="1" u="sng" dirty="0">
                <a:latin typeface="Calibri" charset="0"/>
                <a:ea typeface="Calibri" charset="0"/>
                <a:cs typeface="Calibri" charset="0"/>
              </a:rPr>
              <a:t>NORMS</a:t>
            </a:r>
            <a:r>
              <a:rPr lang="en-US" sz="3000" dirty="0">
                <a:latin typeface="Calibri" charset="0"/>
                <a:ea typeface="Calibri" charset="0"/>
                <a:cs typeface="Calibri" charset="0"/>
              </a:rPr>
              <a:t>? </a:t>
            </a: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look like and sound like when you use them?</a:t>
            </a:r>
            <a:endParaRPr lang="en-US" sz="3000" dirty="0"/>
          </a:p>
        </p:txBody>
      </p:sp>
      <p:sp>
        <p:nvSpPr>
          <p:cNvPr id="9" name="Content Placeholder 2"/>
          <p:cNvSpPr txBox="1">
            <a:spLocks/>
          </p:cNvSpPr>
          <p:nvPr/>
        </p:nvSpPr>
        <p:spPr>
          <a:xfrm>
            <a:off x="366344" y="419037"/>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10"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648" y="308375"/>
            <a:ext cx="4564371" cy="59578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158" y="6341706"/>
            <a:ext cx="584200" cy="596900"/>
          </a:xfrm>
          <a:prstGeom prst="rect">
            <a:avLst/>
          </a:prstGeom>
        </p:spPr>
      </p:pic>
      <p:sp>
        <p:nvSpPr>
          <p:cNvPr id="5" name="TextBox 4"/>
          <p:cNvSpPr txBox="1"/>
          <p:nvPr/>
        </p:nvSpPr>
        <p:spPr>
          <a:xfrm>
            <a:off x="433138" y="3759244"/>
            <a:ext cx="5518484" cy="2431435"/>
          </a:xfrm>
          <a:prstGeom prst="rect">
            <a:avLst/>
          </a:prstGeom>
          <a:noFill/>
        </p:spPr>
        <p:txBody>
          <a:bodyPr wrap="square" rtlCol="0">
            <a:spAutoFit/>
          </a:bodyPr>
          <a:lstStyle/>
          <a:p>
            <a:pPr marL="342900" indent="-342900">
              <a:buFont typeface="Arial" charset="0"/>
              <a:buChar char="•"/>
            </a:pPr>
            <a:r>
              <a:rPr lang="en-US" sz="2400" i="1" dirty="0" smtClean="0"/>
              <a:t>Hmmm</a:t>
            </a:r>
            <a:r>
              <a:rPr lang="mr-IN" sz="2400" i="1" dirty="0" smtClean="0"/>
              <a:t>…</a:t>
            </a:r>
            <a:r>
              <a:rPr lang="en-US" sz="2400" i="1" dirty="0" smtClean="0"/>
              <a:t>I think I’m </a:t>
            </a:r>
            <a:r>
              <a:rPr lang="en-US" sz="2400" i="1" dirty="0"/>
              <a:t>going to use the </a:t>
            </a:r>
            <a:r>
              <a:rPr lang="en-US" sz="2400" i="1" dirty="0" smtClean="0"/>
              <a:t>poster </a:t>
            </a:r>
            <a:r>
              <a:rPr lang="en-US" sz="2400" i="1" dirty="0"/>
              <a:t>to remind me of what I know about the </a:t>
            </a:r>
            <a:r>
              <a:rPr lang="en-US" sz="2400" i="1" dirty="0" smtClean="0"/>
              <a:t>Norms. </a:t>
            </a:r>
          </a:p>
          <a:p>
            <a:pPr marL="342900" indent="-342900">
              <a:buFont typeface="Arial" charset="0"/>
              <a:buChar char="•"/>
            </a:pPr>
            <a:endParaRPr lang="en-US" sz="800" i="1" dirty="0"/>
          </a:p>
          <a:p>
            <a:pPr marL="342900" indent="-342900">
              <a:buFont typeface="Arial" charset="0"/>
              <a:buChar char="•"/>
            </a:pPr>
            <a:r>
              <a:rPr lang="en-US" sz="2400" i="1" dirty="0" smtClean="0"/>
              <a:t>One </a:t>
            </a:r>
            <a:r>
              <a:rPr lang="en-US" sz="2400" i="1" dirty="0"/>
              <a:t>thing I know is that I need to use my think time just like I’m doing right now.</a:t>
            </a:r>
            <a:r>
              <a:rPr lang="en-US" sz="2400" dirty="0"/>
              <a:t> </a:t>
            </a:r>
          </a:p>
        </p:txBody>
      </p:sp>
      <p:sp>
        <p:nvSpPr>
          <p:cNvPr id="11" name="Oval 10"/>
          <p:cNvSpPr/>
          <p:nvPr/>
        </p:nvSpPr>
        <p:spPr>
          <a:xfrm>
            <a:off x="7591258" y="938463"/>
            <a:ext cx="1953323" cy="181167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5813749" y="4123124"/>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288741" y="316137"/>
            <a:ext cx="5611906" cy="354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1" name="Table 10"/>
          <p:cNvGraphicFramePr>
            <a:graphicFrameLocks noGrp="1"/>
          </p:cNvGraphicFramePr>
          <p:nvPr>
            <p:extLst>
              <p:ext uri="{D42A27DB-BD31-4B8C-83A1-F6EECF244321}">
                <p14:modId xmlns:p14="http://schemas.microsoft.com/office/powerpoint/2010/main" val="1617720433"/>
              </p:ext>
            </p:extLst>
          </p:nvPr>
        </p:nvGraphicFramePr>
        <p:xfrm>
          <a:off x="246528" y="4161411"/>
          <a:ext cx="11679519" cy="1979054"/>
        </p:xfrm>
        <a:graphic>
          <a:graphicData uri="http://schemas.openxmlformats.org/drawingml/2006/table">
            <a:tbl>
              <a:tblPr firstRow="1" firstCol="1" bandRow="1">
                <a:tableStyleId>{D7AC3CCA-C797-4891-BE02-D94E43425B78}</a:tableStyleId>
              </a:tblPr>
              <a:tblGrid>
                <a:gridCol w="1167953"/>
                <a:gridCol w="10511566"/>
              </a:tblGrid>
              <a:tr h="849501">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300" b="0" i="1" dirty="0" smtClean="0">
                          <a:effectLst/>
                        </a:rPr>
                        <a:t>I notice that the boy in the front of the line does not have a cup and is looking down toward the metal cup that the woman in the dark jacket is holding. </a:t>
                      </a:r>
                      <a:endParaRPr lang="en-US" sz="23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300" b="1" i="1" u="sng" dirty="0" smtClean="0">
                          <a:effectLst/>
                        </a:rPr>
                        <a:t>I heard you say</a:t>
                      </a:r>
                      <a:r>
                        <a:rPr lang="en-US" sz="2300" b="1" i="1" dirty="0" smtClean="0">
                          <a:effectLst/>
                        </a:rPr>
                        <a:t> </a:t>
                      </a:r>
                      <a:r>
                        <a:rPr lang="en-US" sz="2300" i="1" dirty="0" smtClean="0">
                          <a:effectLst/>
                        </a:rPr>
                        <a:t>that the boy without a cup is looking down at the cup in the woman’s hand. </a:t>
                      </a:r>
                      <a:r>
                        <a:rPr lang="en-US" sz="2300" b="1" i="1" u="sng" dirty="0" smtClean="0">
                          <a:effectLst/>
                        </a:rPr>
                        <a:t>I would like to add</a:t>
                      </a:r>
                      <a:r>
                        <a:rPr lang="en-US" sz="2300" b="1" i="1" dirty="0" smtClean="0">
                          <a:effectLst/>
                        </a:rPr>
                        <a:t> </a:t>
                      </a:r>
                      <a:r>
                        <a:rPr lang="en-US" sz="2300" i="1" dirty="0" smtClean="0">
                          <a:effectLst/>
                        </a:rPr>
                        <a:t>that he is not wearing any shoes and is the only child in the photograph who appears to be barefoot. </a:t>
                      </a:r>
                      <a:r>
                        <a:rPr lang="en-US" sz="2300" b="1" i="1" u="sng" dirty="0" smtClean="0">
                          <a:effectLst/>
                        </a:rPr>
                        <a:t>How can you add to this idea?</a:t>
                      </a:r>
                      <a:r>
                        <a:rPr lang="en-US" sz="2300" b="1" i="1" dirty="0" smtClean="0">
                          <a:effectLst/>
                        </a:rPr>
                        <a:t> </a:t>
                      </a:r>
                      <a:endParaRPr lang="en-US" sz="2300" b="1" i="1" dirty="0">
                        <a:effectLst/>
                        <a:latin typeface="Avenir Next" charset="0"/>
                        <a:ea typeface="Calibri" charset="0"/>
                        <a:cs typeface="Arial" charset="0"/>
                      </a:endParaRPr>
                    </a:p>
                  </a:txBody>
                  <a:tcPr marL="68580" marR="68580" marT="0" marB="0"/>
                </a:tc>
              </a:tr>
            </a:tbl>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316137"/>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964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44162913"/>
              </p:ext>
            </p:extLst>
          </p:nvPr>
        </p:nvGraphicFramePr>
        <p:xfrm>
          <a:off x="246528" y="4216275"/>
          <a:ext cx="11679519" cy="1830593"/>
        </p:xfrm>
        <a:graphic>
          <a:graphicData uri="http://schemas.openxmlformats.org/drawingml/2006/table">
            <a:tbl>
              <a:tblPr firstRow="1" firstCol="1" bandRow="1">
                <a:tableStyleId>{D7AC3CCA-C797-4891-BE02-D94E43425B78}</a:tableStyleId>
              </a:tblPr>
              <a:tblGrid>
                <a:gridCol w="1167953"/>
                <a:gridCol w="10511566"/>
              </a:tblGrid>
              <a:tr h="639189">
                <a:tc>
                  <a:txBody>
                    <a:bodyPr/>
                    <a:lstStyle/>
                    <a:p>
                      <a:pPr marL="0" marR="0" algn="r">
                        <a:spcBef>
                          <a:spcPts val="0"/>
                        </a:spcBef>
                        <a:spcAft>
                          <a:spcPts val="0"/>
                        </a:spcAft>
                        <a:tabLst>
                          <a:tab pos="5130800" algn="l"/>
                        </a:tabLst>
                      </a:pPr>
                      <a:r>
                        <a:rPr lang="en-US" sz="2200" dirty="0" smtClean="0">
                          <a:effectLst/>
                        </a:rPr>
                        <a:t>Student 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300" b="0" i="1" smtClean="0">
                          <a:effectLst/>
                        </a:rPr>
                        <a:t>I notice that the boy in the front of the line does not have a cup and is looking down toward the metal cup that the woman in the dark jacket is holding. </a:t>
                      </a:r>
                      <a:endParaRPr lang="en-US" sz="2300" b="0" i="1"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smtClean="0">
                          <a:effectLst/>
                        </a:rPr>
                        <a:t>Student 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300" b="1" i="1" u="sng" dirty="0" smtClean="0">
                          <a:effectLst/>
                        </a:rPr>
                        <a:t>I heard you say</a:t>
                      </a:r>
                      <a:r>
                        <a:rPr lang="en-US" sz="2300" b="1" i="1" dirty="0" smtClean="0">
                          <a:effectLst/>
                        </a:rPr>
                        <a:t> </a:t>
                      </a:r>
                      <a:r>
                        <a:rPr lang="en-US" sz="2300" i="1" dirty="0" smtClean="0">
                          <a:effectLst/>
                        </a:rPr>
                        <a:t>that the boy without a cup is looking down at the cup in the woman’s hand. </a:t>
                      </a:r>
                      <a:r>
                        <a:rPr lang="en-US" sz="2300" b="1" i="1" u="sng" dirty="0" smtClean="0">
                          <a:effectLst/>
                        </a:rPr>
                        <a:t>I would like to add</a:t>
                      </a:r>
                      <a:r>
                        <a:rPr lang="en-US" sz="2300" b="1" i="1" dirty="0" smtClean="0">
                          <a:effectLst/>
                        </a:rPr>
                        <a:t> </a:t>
                      </a:r>
                      <a:r>
                        <a:rPr lang="en-US" sz="2300" i="1" dirty="0" smtClean="0">
                          <a:effectLst/>
                        </a:rPr>
                        <a:t>that he is not wearing any shoes and is the only child in the photograph who appears to be barefoot. </a:t>
                      </a:r>
                      <a:r>
                        <a:rPr lang="en-US" sz="2300" b="1" i="1" u="sng" dirty="0" smtClean="0">
                          <a:effectLst/>
                        </a:rPr>
                        <a:t>How can you add to this idea?</a:t>
                      </a:r>
                      <a:r>
                        <a:rPr lang="en-US" sz="2300" b="1" i="1" dirty="0" smtClean="0">
                          <a:effectLst/>
                        </a:rPr>
                        <a:t> </a:t>
                      </a:r>
                      <a:endParaRPr lang="en-US" sz="2300" b="1" i="1" dirty="0">
                        <a:effectLst/>
                        <a:latin typeface="Avenir Next" charset="0"/>
                        <a:ea typeface="Calibri" charset="0"/>
                        <a:cs typeface="Arial" charset="0"/>
                      </a:endParaRPr>
                    </a:p>
                  </a:txBody>
                  <a:tcPr marL="68580" marR="68580" marT="0" marB="0"/>
                </a:tc>
              </a:tr>
            </a:tbl>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52" y="316136"/>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“How can you add to this idea?” This will help Partner A know that more information is needed. </a:t>
            </a:r>
            <a:endParaRPr lang="en-US" sz="2400" i="1" dirty="0" smtClean="0"/>
          </a:p>
          <a:p>
            <a:pPr marL="342900" indent="-342900">
              <a:buFont typeface="Arial" charset="0"/>
              <a:buChar char="•"/>
            </a:pPr>
            <a:endParaRPr lang="en-US" sz="12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pic>
        <p:nvPicPr>
          <p:cNvPr id="18" name="Picture 17"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91270" y="305118"/>
            <a:ext cx="1123770" cy="97489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05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dissolv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dissolve">
                                      <p:cBhvr>
                                        <p:cTn id="1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47656350"/>
              </p:ext>
            </p:extLst>
          </p:nvPr>
        </p:nvGraphicFramePr>
        <p:xfrm>
          <a:off x="366179" y="4398477"/>
          <a:ext cx="11438272" cy="1828800"/>
        </p:xfrm>
        <a:graphic>
          <a:graphicData uri="http://schemas.openxmlformats.org/drawingml/2006/table">
            <a:tbl>
              <a:tblPr firstRow="1" firstCol="1" bandRow="1">
                <a:tableStyleId>{D7AC3CCA-C797-4891-BE02-D94E43425B78}</a:tableStyleId>
              </a:tblPr>
              <a:tblGrid>
                <a:gridCol w="1335621"/>
                <a:gridCol w="10102651"/>
              </a:tblGrid>
              <a:tr h="9523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dirty="0" smtClean="0">
                          <a:effectLst/>
                        </a:rPr>
                        <a:t>I notice that the boy with the hat is standing behind the barefoot boy. He has a tall cup and is watching the lady, too. There are other children standing in the line holding cups in the air.</a:t>
                      </a:r>
                      <a:endParaRPr lang="en-US" sz="2400" b="0" i="1" dirty="0">
                        <a:effectLst/>
                        <a:latin typeface="Avenir Next" charset="0"/>
                        <a:ea typeface="Calibri" charset="0"/>
                        <a:cs typeface="Arial" charset="0"/>
                      </a:endParaRPr>
                    </a:p>
                  </a:txBody>
                  <a:tcPr marL="68580" marR="68580" marT="0" marB="0"/>
                </a:tc>
              </a:tr>
              <a:tr h="692618">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2025904" y="5444233"/>
            <a:ext cx="9550400" cy="923330"/>
          </a:xfrm>
          <a:prstGeom prst="rect">
            <a:avLst/>
          </a:prstGeom>
          <a:noFill/>
        </p:spPr>
        <p:txBody>
          <a:bodyPr wrap="square" rtlCol="0">
            <a:spAutoFit/>
          </a:bodyPr>
          <a:lstStyle/>
          <a:p>
            <a:r>
              <a:rPr lang="en-US" sz="2400" b="1" i="1" dirty="0">
                <a:solidFill>
                  <a:srgbClr val="FF0000"/>
                </a:solidFill>
              </a:rPr>
              <a:t>How can you </a:t>
            </a:r>
            <a:r>
              <a:rPr lang="en-US" sz="2400" b="1" i="1" dirty="0" smtClean="0">
                <a:solidFill>
                  <a:srgbClr val="FF0000"/>
                </a:solidFill>
              </a:rPr>
              <a:t>prompt your partner for </a:t>
            </a:r>
            <a:r>
              <a:rPr lang="en-US" sz="2400" b="1" i="1" smtClean="0">
                <a:solidFill>
                  <a:srgbClr val="FF0000"/>
                </a:solidFill>
              </a:rPr>
              <a:t>more information?</a:t>
            </a:r>
            <a:r>
              <a:rPr lang="en-US" sz="2400" b="1"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54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167718" y="342613"/>
            <a:ext cx="5593976" cy="3819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262576313"/>
              </p:ext>
            </p:extLst>
          </p:nvPr>
        </p:nvGraphicFramePr>
        <p:xfrm>
          <a:off x="366179" y="4435053"/>
          <a:ext cx="11438272" cy="1683870"/>
        </p:xfrm>
        <a:graphic>
          <a:graphicData uri="http://schemas.openxmlformats.org/drawingml/2006/table">
            <a:tbl>
              <a:tblPr firstRow="1" firstCol="1" bandRow="1">
                <a:tableStyleId>{D7AC3CCA-C797-4891-BE02-D94E43425B78}</a:tableStyleId>
              </a:tblPr>
              <a:tblGrid>
                <a:gridCol w="1335621"/>
                <a:gridCol w="10102651"/>
              </a:tblGrid>
              <a:tr h="9523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r>
                        <a:rPr lang="en-US" sz="2400" b="0" i="1" kern="1200" dirty="0" smtClean="0">
                          <a:solidFill>
                            <a:schemeClr val="tx1"/>
                          </a:solidFill>
                          <a:effectLst/>
                          <a:latin typeface="+mn-lt"/>
                          <a:ea typeface="+mn-ea"/>
                          <a:cs typeface="+mn-cs"/>
                        </a:rPr>
                        <a:t>I notice that there is girl toward the right of the photograph who appears to be sitting down and looking away from the line. </a:t>
                      </a:r>
                      <a:endParaRPr lang="en-US" sz="2400" b="0" kern="1200" dirty="0" smtClean="0">
                        <a:solidFill>
                          <a:schemeClr val="tx1"/>
                        </a:solidFill>
                        <a:effectLst/>
                        <a:latin typeface="+mn-lt"/>
                        <a:ea typeface="+mn-ea"/>
                        <a:cs typeface="+mn-cs"/>
                      </a:endParaRPr>
                    </a:p>
                  </a:txBody>
                  <a:tcPr marL="68580" marR="68580" marT="0" marB="0"/>
                </a:tc>
              </a:tr>
              <a:tr h="692618">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736265" y="5290138"/>
            <a:ext cx="9882094" cy="923330"/>
          </a:xfrm>
          <a:prstGeom prst="rect">
            <a:avLst/>
          </a:prstGeom>
          <a:noFill/>
        </p:spPr>
        <p:txBody>
          <a:bodyPr wrap="square" rtlCol="0">
            <a:spAutoFit/>
          </a:bodyPr>
          <a:lstStyle/>
          <a:p>
            <a:r>
              <a:rPr lang="en-US" sz="2400" b="1" i="1" dirty="0">
                <a:solidFill>
                  <a:srgbClr val="FF0000"/>
                </a:solidFill>
              </a:rPr>
              <a:t>How can you </a:t>
            </a:r>
            <a:r>
              <a:rPr lang="en-US" sz="2400" b="1" i="1" dirty="0" smtClean="0">
                <a:solidFill>
                  <a:srgbClr val="FF0000"/>
                </a:solidFill>
              </a:rPr>
              <a:t>prompt your partner for more information?</a:t>
            </a:r>
            <a:r>
              <a:rPr lang="en-US" sz="2400" b="1" dirty="0"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38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5685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Content Placeholder 7"/>
          <p:cNvPicPr>
            <a:picLocks/>
          </p:cNvPicPr>
          <p:nvPr/>
        </p:nvPicPr>
        <p:blipFill>
          <a:blip r:embed="rId4">
            <a:extLst>
              <a:ext uri="{28A0092B-C50C-407E-A947-70E740481C1C}">
                <a14:useLocalDpi xmlns:a14="http://schemas.microsoft.com/office/drawing/2010/main" val="0"/>
              </a:ext>
            </a:extLst>
          </a:blip>
          <a:stretch>
            <a:fillRect/>
          </a:stretch>
        </p:blipFill>
        <p:spPr>
          <a:xfrm>
            <a:off x="3675529" y="-1"/>
            <a:ext cx="8516471" cy="7279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9305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smtClean="0"/>
              <a:t>prompting </a:t>
            </a:r>
            <a:r>
              <a:rPr lang="en-US" sz="2800" dirty="0" smtClean="0"/>
              <a:t>your partner.</a:t>
            </a:r>
            <a:endParaRPr lang="en-US" sz="2800" dirty="0"/>
          </a:p>
        </p:txBody>
      </p:sp>
      <p:pic>
        <p:nvPicPr>
          <p:cNvPr id="7" name="Content Placeholder 7"/>
          <p:cNvPicPr>
            <a:picLocks/>
          </p:cNvPicPr>
          <p:nvPr/>
        </p:nvPicPr>
        <p:blipFill>
          <a:blip r:embed="rId3">
            <a:extLst>
              <a:ext uri="{28A0092B-C50C-407E-A947-70E740481C1C}">
                <a14:useLocalDpi xmlns:a14="http://schemas.microsoft.com/office/drawing/2010/main" val="0"/>
              </a:ext>
            </a:extLst>
          </a:blip>
          <a:stretch>
            <a:fillRect/>
          </a:stretch>
        </p:blipFill>
        <p:spPr>
          <a:xfrm>
            <a:off x="4105836" y="143435"/>
            <a:ext cx="7942730" cy="6042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70" y="5344039"/>
            <a:ext cx="3374641" cy="76415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3331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prompting your partner.</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156064"/>
            <a:ext cx="526714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prompting </a:t>
            </a:r>
            <a:r>
              <a:rPr kumimoji="0" lang="en-US" altLang="en-US" sz="2600" i="1" u="none" strike="noStrike" cap="none" normalizeH="0" baseline="0" dirty="0" smtClean="0">
                <a:ln>
                  <a:noFill/>
                </a:ln>
                <a:solidFill>
                  <a:schemeClr val="tx1"/>
                </a:solidFill>
                <a:effectLst/>
              </a:rPr>
              <a:t>their</a:t>
            </a:r>
            <a:r>
              <a:rPr kumimoji="0" lang="en-US" altLang="en-US" sz="2600" i="1" u="none" strike="noStrike" cap="none" normalizeH="0" dirty="0" smtClean="0">
                <a:ln>
                  <a:noFill/>
                </a:ln>
                <a:solidFill>
                  <a:schemeClr val="tx1"/>
                </a:solidFill>
                <a:effectLst/>
              </a:rPr>
              <a:t> partner for more information</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7" name="Content Placeholder 7"/>
          <p:cNvPicPr>
            <a:picLocks/>
          </p:cNvPicPr>
          <p:nvPr/>
        </p:nvPicPr>
        <p:blipFill>
          <a:blip r:embed="rId4">
            <a:extLst>
              <a:ext uri="{28A0092B-C50C-407E-A947-70E740481C1C}">
                <a14:useLocalDpi xmlns:a14="http://schemas.microsoft.com/office/drawing/2010/main" val="0"/>
              </a:ext>
            </a:extLst>
          </a:blip>
          <a:stretch>
            <a:fillRect/>
          </a:stretch>
        </p:blipFill>
        <p:spPr>
          <a:xfrm>
            <a:off x="7340753" y="2819201"/>
            <a:ext cx="4595024" cy="3307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0753" y="1635397"/>
            <a:ext cx="4595024"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11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8564" y="1568612"/>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prompting</a:t>
            </a:r>
          </a:p>
          <a:p>
            <a:pPr lvl="2">
              <a:buFont typeface="ZapfDingbatsITC" charset="0"/>
              <a:buChar char="✔︎"/>
            </a:pPr>
            <a:r>
              <a:rPr lang="en-US" sz="2400" dirty="0" smtClean="0">
                <a:latin typeface="Calibri" charset="0"/>
                <a:ea typeface="Calibri" charset="0"/>
                <a:cs typeface="Calibri" charset="0"/>
              </a:rPr>
              <a:t>learned to CLARIFY by prompting a partner</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objectives in this lesson? </a:t>
            </a:r>
            <a:endParaRPr lang="en-US" sz="2400" dirty="0"/>
          </a:p>
          <a:p>
            <a:pPr lvl="2"/>
            <a:r>
              <a:rPr lang="en-US" sz="2400" i="1" dirty="0" smtClean="0"/>
              <a:t>What is prompting? How did we prompt?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4" y="5109741"/>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098405" y="4394038"/>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639635" y="4615702"/>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1257300" lvl="2"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1257300" lvl="2"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748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dissolve">
                                      <p:cBhvr>
                                        <p:cTn id="47" dur="500"/>
                                        <p:tgtEl>
                                          <p:spTgt spid="10">
                                            <p:txEl>
                                              <p:pRg st="1" end="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dissolve">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5</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smtClean="0">
                <a:solidFill>
                  <a:schemeClr val="accent1"/>
                </a:solidFill>
              </a:rPr>
              <a:t>CREATE &amp; CLARIFY WITH VISUAL TEXT</a:t>
            </a:r>
            <a:endParaRPr lang="en-US" sz="8000" b="1" dirty="0">
              <a:solidFill>
                <a:schemeClr val="accent1"/>
              </a:solidFill>
            </a:endParaRPr>
          </a:p>
          <a:p>
            <a:pPr algn="ctr"/>
            <a:endParaRPr lang="en-US" sz="8000" b="1" dirty="0" smtClean="0">
              <a:solidFill>
                <a:schemeClr val="accent2">
                  <a:lumMod val="60000"/>
                  <a:lumOff val="40000"/>
                </a:schemeClr>
              </a:solidFill>
            </a:endParaRP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544592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2887854"/>
            <a:ext cx="3766503" cy="2864957"/>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400" b="1" dirty="0" smtClean="0">
                <a:solidFill>
                  <a:schemeClr val="tx1"/>
                </a:solidFill>
                <a:latin typeface="Calibri" charset="0"/>
                <a:ea typeface="Calibri" charset="0"/>
                <a:cs typeface="Calibri" charset="0"/>
              </a:rPr>
              <a:t>Write one idea in each box on the left under the heading “My 3 Ideas.” </a:t>
            </a:r>
          </a:p>
          <a:p>
            <a:pPr marL="457200" indent="-457200">
              <a:buFont typeface="+mj-lt"/>
              <a:buAutoNum type="arabicPeriod" startAt="2"/>
            </a:pPr>
            <a:r>
              <a:rPr lang="en-US" sz="2400" b="1" dirty="0" smtClean="0">
                <a:solidFill>
                  <a:schemeClr val="tx1"/>
                </a:solidFill>
                <a:latin typeface="Calibri" charset="0"/>
                <a:ea typeface="Calibri" charset="0"/>
                <a:cs typeface="Calibri" charset="0"/>
              </a:rPr>
              <a:t>Turn </a:t>
            </a:r>
            <a:r>
              <a:rPr lang="en-US" sz="24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830997"/>
          </a:xfrm>
          <a:prstGeom prst="rect">
            <a:avLst/>
          </a:prstGeom>
          <a:noFill/>
        </p:spPr>
        <p:txBody>
          <a:bodyPr wrap="square" rtlCol="0">
            <a:spAutoFit/>
          </a:bodyPr>
          <a:lstStyle/>
          <a:p>
            <a:r>
              <a:rPr lang="en-US" sz="1600" b="1" dirty="0" smtClean="0">
                <a:solidFill>
                  <a:srgbClr val="FF0000"/>
                </a:solidFill>
              </a:rPr>
              <a:t>the norms is that I need to use my think time to gather ideas.</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sp>
        <p:nvSpPr>
          <p:cNvPr id="5" name="TextBox 4"/>
          <p:cNvSpPr txBox="1"/>
          <p:nvPr/>
        </p:nvSpPr>
        <p:spPr>
          <a:xfrm>
            <a:off x="261216" y="180930"/>
            <a:ext cx="4078224" cy="1692771"/>
          </a:xfrm>
          <a:prstGeom prst="rect">
            <a:avLst/>
          </a:prstGeom>
          <a:noFill/>
        </p:spPr>
        <p:txBody>
          <a:bodyPr wrap="square" rtlCol="0">
            <a:spAutoFit/>
          </a:bodyPr>
          <a:lstStyle/>
          <a:p>
            <a:r>
              <a:rPr lang="en-US" sz="2600" i="1" dirty="0"/>
              <a:t>Step 2 is to write one idea in each box on the left under the heading, “My 3 Ideas.” I will write my ideas </a:t>
            </a:r>
            <a:r>
              <a:rPr lang="en-US" sz="2600" i="1" dirty="0" smtClean="0"/>
              <a:t>here</a:t>
            </a:r>
            <a:endParaRPr lang="en-US" sz="2600" dirty="0"/>
          </a:p>
        </p:txBody>
      </p:sp>
      <p:cxnSp>
        <p:nvCxnSpPr>
          <p:cNvPr id="17" name="Straight Arrow Connector 16"/>
          <p:cNvCxnSpPr/>
          <p:nvPr/>
        </p:nvCxnSpPr>
        <p:spPr>
          <a:xfrm flipV="1">
            <a:off x="2808390" y="202066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1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9"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dissolv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dissolve">
                                      <p:cBhvr>
                                        <p:cTn id="27" dur="500"/>
                                        <p:tgtEl>
                                          <p:spTgt spid="9">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dissolve">
                                      <p:cBhvr>
                                        <p:cTn id="30" dur="500"/>
                                        <p:tgtEl>
                                          <p:spTgt spid="9">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dissolve">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a:t>
            </a:r>
            <a:r>
              <a:rPr lang="en-US" sz="3600" dirty="0" smtClean="0">
                <a:latin typeface="Calibri" charset="0"/>
                <a:ea typeface="Calibri" charset="0"/>
                <a:cs typeface="Calibri" charset="0"/>
              </a:rPr>
              <a:t>the skills of CREATE </a:t>
            </a:r>
            <a:r>
              <a:rPr lang="en-US" sz="3600" dirty="0">
                <a:latin typeface="Calibri" charset="0"/>
                <a:ea typeface="Calibri" charset="0"/>
                <a:cs typeface="Calibri" charset="0"/>
              </a:rPr>
              <a:t>and CLARIFY </a:t>
            </a:r>
            <a:r>
              <a:rPr lang="en-US" sz="3600" dirty="0" smtClean="0">
                <a:latin typeface="Calibri" charset="0"/>
                <a:ea typeface="Calibri" charset="0"/>
                <a:cs typeface="Calibri" charset="0"/>
              </a:rPr>
              <a:t>using a visual 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4645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7327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400"/>
            <a:ext cx="3957635" cy="5363195"/>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the language of the skill,” to speak in complete sentences as we </a:t>
            </a:r>
            <a:r>
              <a:rPr lang="en-US" sz="2800" b="1" i="1" dirty="0" smtClean="0"/>
              <a:t>CREATE</a:t>
            </a:r>
            <a:r>
              <a:rPr lang="en-US" sz="2800" i="1" dirty="0" smtClean="0"/>
              <a:t> and </a:t>
            </a:r>
            <a:r>
              <a:rPr lang="en-US" sz="2800" b="1" i="1" dirty="0" smtClean="0"/>
              <a:t>CLARIFY</a:t>
            </a:r>
            <a:r>
              <a:rPr lang="en-US" sz="2800" i="1" dirty="0" smtClean="0"/>
              <a:t> ideas. </a:t>
            </a:r>
          </a:p>
          <a:p>
            <a:pPr marL="342900" indent="-342900">
              <a:buFont typeface="Arial" charset="0"/>
              <a:buChar char="•"/>
            </a:pPr>
            <a:endParaRPr lang="en-US" sz="800" i="1" dirty="0" smtClean="0"/>
          </a:p>
        </p:txBody>
      </p:sp>
      <p:sp>
        <p:nvSpPr>
          <p:cNvPr id="14" name="Oval 13"/>
          <p:cNvSpPr/>
          <p:nvPr/>
        </p:nvSpPr>
        <p:spPr>
          <a:xfrm>
            <a:off x="9878215" y="1473872"/>
            <a:ext cx="1792854" cy="170159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0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14598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17758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6379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5879057"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pic>
        <p:nvPicPr>
          <p:cNvPr id="8" name="Picture 7"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6237643" y="158064"/>
            <a:ext cx="1005839" cy="953277"/>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3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detail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85736490"/>
              </p:ext>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4512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7339469" y="215373"/>
            <a:ext cx="4614571" cy="59398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THE CONSTRUCTIVE CONVERSATION LISTENING TASK POSTER</a:t>
            </a:r>
            <a:endParaRPr lang="en-US" sz="2400" b="1" dirty="0">
              <a:solidFill>
                <a:schemeClr val="bg1"/>
              </a:solidFill>
            </a:endParaRPr>
          </a:p>
        </p:txBody>
      </p:sp>
    </p:spTree>
    <p:extLst>
      <p:ext uri="{BB962C8B-B14F-4D97-AF65-F5344CB8AC3E}">
        <p14:creationId xmlns:p14="http://schemas.microsoft.com/office/powerpoint/2010/main" val="19236017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visual text? Cite details to </a:t>
            </a:r>
            <a:r>
              <a:rPr lang="en-US" sz="3600" b="1" i="1" dirty="0"/>
              <a:t>CLARIFY</a:t>
            </a:r>
            <a:r>
              <a:rPr lang="en-US" sz="3600" i="1" dirty="0"/>
              <a:t> your ideas</a:t>
            </a:r>
            <a:endParaRPr lang="en-US" sz="3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Great Depression visual"/>
          <p:cNvPicPr/>
          <p:nvPr/>
        </p:nvPicPr>
        <p:blipFill>
          <a:blip r:embed="rId4">
            <a:extLst>
              <a:ext uri="{28A0092B-C50C-407E-A947-70E740481C1C}">
                <a14:useLocalDpi xmlns:a14="http://schemas.microsoft.com/office/drawing/2010/main" val="0"/>
              </a:ext>
            </a:extLst>
          </a:blip>
          <a:srcRect/>
          <a:stretch>
            <a:fillRect/>
          </a:stretch>
        </p:blipFill>
        <p:spPr bwMode="auto">
          <a:xfrm>
            <a:off x="4285129" y="0"/>
            <a:ext cx="7853084" cy="6857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2846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59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at Depression visual"/>
          <p:cNvPicPr/>
          <p:nvPr/>
        </p:nvPicPr>
        <p:blipFill>
          <a:blip r:embed="rId5">
            <a:extLst>
              <a:ext uri="{28A0092B-C50C-407E-A947-70E740481C1C}">
                <a14:useLocalDpi xmlns:a14="http://schemas.microsoft.com/office/drawing/2010/main" val="0"/>
              </a:ext>
            </a:extLst>
          </a:blip>
          <a:srcRect/>
          <a:stretch>
            <a:fillRect/>
          </a:stretch>
        </p:blipFill>
        <p:spPr bwMode="auto">
          <a:xfrm>
            <a:off x="4817327" y="-267629"/>
            <a:ext cx="7320886" cy="6542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45942" y="247005"/>
            <a:ext cx="4105836" cy="2923877"/>
          </a:xfrm>
          <a:prstGeom prst="rect">
            <a:avLst/>
          </a:prstGeom>
          <a:noFill/>
        </p:spPr>
        <p:txBody>
          <a:bodyPr wrap="square" rtlCol="0">
            <a:spAutoFit/>
          </a:bodyPr>
          <a:lstStyle/>
          <a:p>
            <a:pPr algn="ctr"/>
            <a:r>
              <a:rPr lang="en-US" sz="32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5577" y="1824848"/>
            <a:ext cx="1446566" cy="1650157"/>
          </a:xfrm>
          <a:prstGeom prst="rect">
            <a:avLst/>
          </a:prstGeom>
        </p:spPr>
      </p:pic>
      <p:pic>
        <p:nvPicPr>
          <p:cNvPr id="2" name="Gr4L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7793" y="5220896"/>
            <a:ext cx="812800" cy="812800"/>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sp>
        <p:nvSpPr>
          <p:cNvPr id="8" name="Rectangle 7"/>
          <p:cNvSpPr/>
          <p:nvPr/>
        </p:nvSpPr>
        <p:spPr>
          <a:xfrm>
            <a:off x="437322" y="3535195"/>
            <a:ext cx="3914456" cy="2498501"/>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16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spTree>
    <p:extLst>
      <p:ext uri="{BB962C8B-B14F-4D97-AF65-F5344CB8AC3E}">
        <p14:creationId xmlns:p14="http://schemas.microsoft.com/office/powerpoint/2010/main" val="12111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 y="45684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28638" y="330772"/>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8" name="Table 7"/>
          <p:cNvGraphicFramePr>
            <a:graphicFrameLocks noGrp="1"/>
          </p:cNvGraphicFramePr>
          <p:nvPr>
            <p:extLst>
              <p:ext uri="{D42A27DB-BD31-4B8C-83A1-F6EECF244321}">
                <p14:modId xmlns:p14="http://schemas.microsoft.com/office/powerpoint/2010/main" val="1046846065"/>
              </p:ext>
            </p:extLst>
          </p:nvPr>
        </p:nvGraphicFramePr>
        <p:xfrm>
          <a:off x="427596" y="2302973"/>
          <a:ext cx="11504815" cy="3685708"/>
        </p:xfrm>
        <a:graphic>
          <a:graphicData uri="http://schemas.openxmlformats.org/drawingml/2006/table">
            <a:tbl>
              <a:tblPr firstRow="1" firstCol="1" bandRow="1">
                <a:tableStyleId>{D7AC3CCA-C797-4891-BE02-D94E43425B78}</a:tableStyleId>
              </a:tblPr>
              <a:tblGrid>
                <a:gridCol w="1227080"/>
                <a:gridCol w="10277735"/>
              </a:tblGrid>
              <a:tr h="1320195">
                <a:tc>
                  <a:txBody>
                    <a:bodyPr/>
                    <a:lstStyle/>
                    <a:p>
                      <a:pPr marL="0" marR="0" algn="r">
                        <a:spcBef>
                          <a:spcPts val="0"/>
                        </a:spcBef>
                        <a:spcAft>
                          <a:spcPts val="0"/>
                        </a:spcAft>
                      </a:pPr>
                      <a:r>
                        <a:rPr lang="en-US" sz="2200" b="1" dirty="0">
                          <a:effectLst/>
                        </a:rPr>
                        <a:t>Student A1:</a:t>
                      </a:r>
                      <a:endParaRPr lang="en-US" sz="2200" b="1"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b="0" i="1" dirty="0">
                          <a:effectLst/>
                        </a:rPr>
                        <a:t>I notice a dark-haired woman standing barefoot in an outside area. </a:t>
                      </a:r>
                      <a:r>
                        <a:rPr lang="en-US" sz="3600" b="0" i="1" dirty="0" smtClean="0">
                          <a:effectLst/>
                        </a:rPr>
                        <a:t>What </a:t>
                      </a:r>
                      <a:r>
                        <a:rPr lang="en-US" sz="3600" b="0" i="1" dirty="0">
                          <a:effectLst/>
                        </a:rPr>
                        <a:t>do you notice?</a:t>
                      </a:r>
                      <a:endParaRPr lang="en-US" sz="3600" b="0" i="1" dirty="0">
                        <a:solidFill>
                          <a:srgbClr val="000000"/>
                        </a:solidFill>
                        <a:effectLst/>
                        <a:latin typeface="Questrial" charset="0"/>
                        <a:ea typeface="Questrial" charset="0"/>
                        <a:cs typeface="Questrial" charset="0"/>
                      </a:endParaRPr>
                    </a:p>
                  </a:txBody>
                  <a:tcPr marL="68580" marR="68580" marT="0" marB="0"/>
                </a:tc>
              </a:tr>
              <a:tr h="2365513">
                <a:tc>
                  <a:txBody>
                    <a:bodyPr/>
                    <a:lstStyle/>
                    <a:p>
                      <a:pPr marL="0" marR="0" algn="r">
                        <a:spcBef>
                          <a:spcPts val="0"/>
                        </a:spcBef>
                        <a:spcAft>
                          <a:spcPts val="0"/>
                        </a:spcAft>
                      </a:pPr>
                      <a:r>
                        <a:rPr lang="en-US" sz="2200" b="1" dirty="0">
                          <a:effectLst/>
                        </a:rPr>
                        <a:t>Student B1:</a:t>
                      </a:r>
                      <a:endParaRPr lang="en-US" sz="2200" b="1"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i="1" dirty="0">
                          <a:effectLst/>
                        </a:rPr>
                        <a:t>I notice a dark-haired girl and a dark-haired boy. They are both standing in their bare feet in front of a dilapidated shack, which is surrounded by trees. What else do you notice?</a:t>
                      </a:r>
                      <a:endParaRPr lang="en-US" sz="360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8417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666598876"/>
              </p:ext>
            </p:extLst>
          </p:nvPr>
        </p:nvGraphicFramePr>
        <p:xfrm>
          <a:off x="2842591" y="2041207"/>
          <a:ext cx="9024731" cy="4090981"/>
        </p:xfrm>
        <a:graphic>
          <a:graphicData uri="http://schemas.openxmlformats.org/drawingml/2006/table">
            <a:tbl>
              <a:tblPr firstRow="1" firstCol="1" bandRow="1">
                <a:tableStyleId>{8A107856-5554-42FB-B03E-39F5DBC370BA}</a:tableStyleId>
              </a:tblPr>
              <a:tblGrid>
                <a:gridCol w="1192696"/>
                <a:gridCol w="7832035"/>
              </a:tblGrid>
              <a:tr h="1652581">
                <a:tc>
                  <a:txBody>
                    <a:bodyPr/>
                    <a:lstStyle/>
                    <a:p>
                      <a:pPr marL="0" marR="0" algn="r">
                        <a:spcBef>
                          <a:spcPts val="0"/>
                        </a:spcBef>
                        <a:spcAft>
                          <a:spcPts val="0"/>
                        </a:spcAft>
                      </a:pPr>
                      <a:r>
                        <a:rPr lang="en-US" sz="2400" dirty="0">
                          <a:effectLst/>
                        </a:rPr>
                        <a:t>Student A1: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i="1" u="sng" dirty="0">
                          <a:effectLst/>
                        </a:rPr>
                        <a:t>I notice</a:t>
                      </a:r>
                      <a:r>
                        <a:rPr lang="en-US" sz="3200" b="0" i="1" dirty="0">
                          <a:effectLst/>
                        </a:rPr>
                        <a:t> a </a:t>
                      </a:r>
                      <a:r>
                        <a:rPr lang="en-US" sz="3200" b="0" i="1" dirty="0" smtClean="0">
                          <a:effectLst/>
                        </a:rPr>
                        <a:t>dark-haired</a:t>
                      </a:r>
                      <a:r>
                        <a:rPr lang="en-US" sz="3200" b="0" i="1" baseline="0" dirty="0" smtClean="0">
                          <a:effectLst/>
                        </a:rPr>
                        <a:t> woman </a:t>
                      </a:r>
                      <a:r>
                        <a:rPr lang="en-US" sz="3200" b="0" i="1" dirty="0" smtClean="0">
                          <a:effectLst/>
                        </a:rPr>
                        <a:t>standing </a:t>
                      </a:r>
                      <a:r>
                        <a:rPr lang="en-US" sz="3200" b="0" i="1" dirty="0">
                          <a:effectLst/>
                        </a:rPr>
                        <a:t>barefoot in </a:t>
                      </a:r>
                      <a:r>
                        <a:rPr lang="en-US" sz="3200" b="0" i="1" dirty="0" smtClean="0">
                          <a:effectLst/>
                        </a:rPr>
                        <a:t>an outside area . </a:t>
                      </a:r>
                      <a:r>
                        <a:rPr lang="en-US" sz="3200" b="1" i="1" dirty="0">
                          <a:effectLst/>
                        </a:rPr>
                        <a:t>[</a:t>
                      </a:r>
                      <a:r>
                        <a:rPr lang="en-US" sz="3200" b="1" i="1" dirty="0" smtClean="0">
                          <a:effectLst/>
                        </a:rPr>
                        <a:t>ID]</a:t>
                      </a:r>
                      <a:r>
                        <a:rPr lang="en-US" sz="3200" b="1" i="1" baseline="0" dirty="0" smtClean="0">
                          <a:effectLst/>
                        </a:rPr>
                        <a:t> </a:t>
                      </a:r>
                      <a:r>
                        <a:rPr lang="en-US" sz="3200" b="0" i="1" u="sng" dirty="0" smtClean="0">
                          <a:effectLst/>
                        </a:rPr>
                        <a:t>What </a:t>
                      </a:r>
                      <a:r>
                        <a:rPr lang="en-US" sz="3200" b="0" i="1" u="sng" dirty="0">
                          <a:effectLst/>
                        </a:rPr>
                        <a:t>do you notice?</a:t>
                      </a:r>
                      <a:r>
                        <a:rPr lang="en-US" sz="3200" b="0" i="1" dirty="0">
                          <a:effectLst/>
                        </a:rPr>
                        <a:t> </a:t>
                      </a:r>
                      <a:r>
                        <a:rPr lang="en-US" sz="3200" b="1" i="1" dirty="0">
                          <a:effectLst/>
                        </a:rPr>
                        <a:t>[PR</a:t>
                      </a:r>
                      <a:r>
                        <a:rPr lang="en-US" sz="3200" b="1" i="1" dirty="0" smtClean="0">
                          <a:effectLst/>
                        </a:rPr>
                        <a:t>]</a:t>
                      </a:r>
                    </a:p>
                  </a:txBody>
                  <a:tcPr marL="68580" marR="68580" marT="0" marB="0"/>
                </a:tc>
              </a:tr>
              <a:tr h="2107096">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i="1" u="sng" dirty="0">
                          <a:effectLst/>
                        </a:rPr>
                        <a:t>I notice</a:t>
                      </a:r>
                      <a:r>
                        <a:rPr lang="en-US" sz="3200" i="1" dirty="0">
                          <a:effectLst/>
                        </a:rPr>
                        <a:t> </a:t>
                      </a:r>
                      <a:r>
                        <a:rPr lang="en-US" sz="3200" i="1" dirty="0" smtClean="0">
                          <a:effectLst/>
                        </a:rPr>
                        <a:t>a dark-haired</a:t>
                      </a:r>
                      <a:r>
                        <a:rPr lang="en-US" sz="3200" i="1" baseline="0" dirty="0" smtClean="0">
                          <a:effectLst/>
                        </a:rPr>
                        <a:t> girl</a:t>
                      </a:r>
                      <a:r>
                        <a:rPr lang="en-US" sz="3200" i="1" dirty="0" smtClean="0">
                          <a:effectLst/>
                        </a:rPr>
                        <a:t> and a dark-haired</a:t>
                      </a:r>
                      <a:r>
                        <a:rPr lang="en-US" sz="3200" i="1" baseline="0" dirty="0" smtClean="0">
                          <a:effectLst/>
                        </a:rPr>
                        <a:t> boy</a:t>
                      </a:r>
                      <a:r>
                        <a:rPr lang="en-US" sz="3200" i="1" dirty="0" smtClean="0">
                          <a:effectLst/>
                        </a:rPr>
                        <a:t>. </a:t>
                      </a:r>
                      <a:r>
                        <a:rPr lang="en-US" sz="3200" i="1" dirty="0">
                          <a:effectLst/>
                        </a:rPr>
                        <a:t>They are both standing in </a:t>
                      </a:r>
                      <a:r>
                        <a:rPr lang="en-US" sz="3200" i="1" dirty="0" smtClean="0">
                          <a:effectLst/>
                        </a:rPr>
                        <a:t>their bare feet in </a:t>
                      </a:r>
                      <a:r>
                        <a:rPr lang="en-US" sz="3200" i="1" dirty="0">
                          <a:effectLst/>
                        </a:rPr>
                        <a:t>front of a </a:t>
                      </a:r>
                      <a:r>
                        <a:rPr lang="en-US" sz="3200" i="1" dirty="0" smtClean="0">
                          <a:effectLst/>
                        </a:rPr>
                        <a:t>dilapidated shack,</a:t>
                      </a:r>
                      <a:r>
                        <a:rPr lang="en-US" sz="3200" i="1" baseline="0" dirty="0" smtClean="0">
                          <a:effectLst/>
                        </a:rPr>
                        <a:t> </a:t>
                      </a:r>
                      <a:r>
                        <a:rPr lang="en-US" sz="3200" i="1" dirty="0" smtClean="0">
                          <a:effectLst/>
                        </a:rPr>
                        <a:t>which </a:t>
                      </a:r>
                      <a:r>
                        <a:rPr lang="en-US" sz="3200" i="1" dirty="0">
                          <a:effectLst/>
                        </a:rPr>
                        <a:t>is surrounded by trees. </a:t>
                      </a:r>
                      <a:r>
                        <a:rPr lang="en-US" sz="3200" b="1" i="1" dirty="0">
                          <a:effectLst/>
                        </a:rPr>
                        <a:t>[ID] </a:t>
                      </a:r>
                      <a:r>
                        <a:rPr lang="en-US" sz="3200" i="1" u="sng" dirty="0">
                          <a:effectLst/>
                        </a:rPr>
                        <a:t>What else do you notice?</a:t>
                      </a:r>
                      <a:r>
                        <a:rPr lang="en-US" sz="3200" i="1" dirty="0">
                          <a:effectLst/>
                        </a:rPr>
                        <a:t> </a:t>
                      </a:r>
                      <a:r>
                        <a:rPr lang="en-US" sz="3200" b="1" i="1" dirty="0">
                          <a:effectLst/>
                        </a:rPr>
                        <a:t>[PR]</a:t>
                      </a:r>
                      <a:endParaRPr lang="en-US" sz="3200" b="1" i="1" dirty="0">
                        <a:solidFill>
                          <a:srgbClr val="000000"/>
                        </a:solidFill>
                        <a:effectLst/>
                        <a:latin typeface="Questrial" charset="0"/>
                        <a:ea typeface="Questrial" charset="0"/>
                        <a:cs typeface="Quest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30275919"/>
              </p:ext>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850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42" y="266504"/>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56082" y="266504"/>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44306141"/>
              </p:ext>
            </p:extLst>
          </p:nvPr>
        </p:nvGraphicFramePr>
        <p:xfrm>
          <a:off x="424042" y="1879823"/>
          <a:ext cx="11255432" cy="4406729"/>
        </p:xfrm>
        <a:graphic>
          <a:graphicData uri="http://schemas.openxmlformats.org/drawingml/2006/table">
            <a:tbl>
              <a:tblPr firstRow="1" firstCol="1" bandRow="1">
                <a:tableStyleId>{D7AC3CCA-C797-4891-BE02-D94E43425B78}</a:tableStyleId>
              </a:tblPr>
              <a:tblGrid>
                <a:gridCol w="1124443"/>
                <a:gridCol w="10130989"/>
              </a:tblGrid>
              <a:tr h="1968329">
                <a:tc>
                  <a:txBody>
                    <a:bodyPr/>
                    <a:lstStyle/>
                    <a:p>
                      <a:pPr marL="0" marR="0" algn="r">
                        <a:spcBef>
                          <a:spcPts val="0"/>
                        </a:spcBef>
                        <a:spcAft>
                          <a:spcPts val="0"/>
                        </a:spcAft>
                      </a:pPr>
                      <a:r>
                        <a:rPr lang="en-US" sz="2000" dirty="0">
                          <a:effectLst/>
                        </a:rPr>
                        <a:t>Student A2: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i="1" dirty="0">
                          <a:effectLst/>
                        </a:rPr>
                        <a:t>I think you said a boy and girl are standing in front of a small, run-down </a:t>
                      </a:r>
                      <a:r>
                        <a:rPr lang="en-US" sz="3200" b="0" i="1" dirty="0" smtClean="0">
                          <a:effectLst/>
                        </a:rPr>
                        <a:t>house.</a:t>
                      </a:r>
                      <a:r>
                        <a:rPr lang="en-US" sz="3200" b="0" i="1" baseline="0" dirty="0" smtClean="0">
                          <a:effectLst/>
                        </a:rPr>
                        <a:t> </a:t>
                      </a:r>
                      <a:r>
                        <a:rPr lang="en-US" sz="3200" b="0" i="1" dirty="0" smtClean="0">
                          <a:effectLst/>
                        </a:rPr>
                        <a:t>I </a:t>
                      </a:r>
                      <a:r>
                        <a:rPr lang="en-US" sz="3200" b="0" i="1" dirty="0">
                          <a:effectLst/>
                        </a:rPr>
                        <a:t>would like to add that the dilapidated shack is built in a dirt clearing located in a wooded area. What more do you notice? </a:t>
                      </a:r>
                      <a:endParaRPr lang="en-US" sz="3200" b="0" i="1" dirty="0">
                        <a:solidFill>
                          <a:srgbClr val="000000"/>
                        </a:solidFill>
                        <a:effectLst/>
                        <a:latin typeface="Questrial" charset="0"/>
                        <a:ea typeface="Questrial" charset="0"/>
                        <a:cs typeface="Questrial" charset="0"/>
                      </a:endParaRPr>
                    </a:p>
                  </a:txBody>
                  <a:tcPr marL="68580" marR="68580" marT="0" marB="0"/>
                </a:tc>
              </a:tr>
              <a:tr h="1968329">
                <a:tc>
                  <a:txBody>
                    <a:bodyPr/>
                    <a:lstStyle/>
                    <a:p>
                      <a:pPr marL="0" marR="0" algn="r">
                        <a:spcBef>
                          <a:spcPts val="0"/>
                        </a:spcBef>
                        <a:spcAft>
                          <a:spcPts val="0"/>
                        </a:spcAft>
                      </a:pPr>
                      <a:r>
                        <a:rPr lang="en-US" sz="2000" dirty="0">
                          <a:effectLst/>
                        </a:rPr>
                        <a:t>Student B2: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i="1" dirty="0">
                          <a:effectLst/>
                        </a:rPr>
                        <a:t>I heard you say that the broken-down shack is located in a cleared-out section of the woods. Additionally, I notice clothes hanging on a line behind the barefoot people and part of a broken bed on the ground in front of them. How can you add to this idea?</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48495" y="266504"/>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2666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594237279"/>
              </p:ext>
            </p:extLst>
          </p:nvPr>
        </p:nvGraphicFramePr>
        <p:xfrm>
          <a:off x="2842592" y="1987825"/>
          <a:ext cx="9110299" cy="4267200"/>
        </p:xfrm>
        <a:graphic>
          <a:graphicData uri="http://schemas.openxmlformats.org/drawingml/2006/table">
            <a:tbl>
              <a:tblPr firstRow="1" firstCol="1" bandRow="1">
                <a:tableStyleId>{8A107856-5554-42FB-B03E-39F5DBC370BA}</a:tableStyleId>
              </a:tblPr>
              <a:tblGrid>
                <a:gridCol w="993912"/>
                <a:gridCol w="8116387"/>
              </a:tblGrid>
              <a:tr h="638810">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i="1" u="sng" dirty="0">
                          <a:effectLst/>
                        </a:rPr>
                        <a:t>I think you said</a:t>
                      </a:r>
                      <a:r>
                        <a:rPr lang="en-US" sz="2800" b="0" i="1" dirty="0">
                          <a:effectLst/>
                        </a:rPr>
                        <a:t> a boy and girl are standing in front of </a:t>
                      </a:r>
                      <a:r>
                        <a:rPr lang="en-US" sz="2800" b="0" i="1" dirty="0" smtClean="0">
                          <a:effectLst/>
                        </a:rPr>
                        <a:t>a small,</a:t>
                      </a:r>
                      <a:r>
                        <a:rPr lang="en-US" sz="2800" b="0" i="1" baseline="0" dirty="0" smtClean="0">
                          <a:effectLst/>
                        </a:rPr>
                        <a:t> run-down house.</a:t>
                      </a:r>
                      <a:r>
                        <a:rPr lang="en-US" sz="2800" b="0" i="1" dirty="0" smtClean="0">
                          <a:effectLst/>
                        </a:rPr>
                        <a:t> </a:t>
                      </a:r>
                      <a:r>
                        <a:rPr lang="en-US" sz="2800" b="1" i="1" dirty="0" smtClean="0">
                          <a:effectLst/>
                        </a:rPr>
                        <a:t>[</a:t>
                      </a:r>
                      <a:r>
                        <a:rPr lang="en-US" sz="2800" b="1" i="1" dirty="0">
                          <a:effectLst/>
                        </a:rPr>
                        <a:t>PAR] </a:t>
                      </a:r>
                      <a:r>
                        <a:rPr lang="en-US" sz="2800" b="0" i="1" u="sng" dirty="0">
                          <a:effectLst/>
                        </a:rPr>
                        <a:t>I would like to add</a:t>
                      </a:r>
                      <a:r>
                        <a:rPr lang="en-US" sz="2800" b="0" i="1" dirty="0">
                          <a:effectLst/>
                        </a:rPr>
                        <a:t> that the </a:t>
                      </a:r>
                      <a:r>
                        <a:rPr lang="en-US" sz="2800" b="0" i="1" dirty="0" smtClean="0">
                          <a:effectLst/>
                        </a:rPr>
                        <a:t>dilapidated shack is </a:t>
                      </a:r>
                      <a:r>
                        <a:rPr lang="en-US" sz="2800" b="0" i="1" dirty="0">
                          <a:effectLst/>
                        </a:rPr>
                        <a:t>built </a:t>
                      </a:r>
                      <a:r>
                        <a:rPr lang="en-US" sz="2800" b="0" i="1" dirty="0" smtClean="0">
                          <a:effectLst/>
                        </a:rPr>
                        <a:t>in a dirt clearing located </a:t>
                      </a:r>
                      <a:r>
                        <a:rPr lang="en-US" sz="2800" b="0" i="1" dirty="0">
                          <a:effectLst/>
                        </a:rPr>
                        <a:t>in </a:t>
                      </a:r>
                      <a:r>
                        <a:rPr lang="en-US" sz="2800" b="0" i="1" dirty="0" smtClean="0">
                          <a:effectLst/>
                        </a:rPr>
                        <a:t>a</a:t>
                      </a:r>
                      <a:r>
                        <a:rPr lang="en-US" sz="2800" b="0" i="1" baseline="0" dirty="0" smtClean="0">
                          <a:effectLst/>
                        </a:rPr>
                        <a:t> wooden area</a:t>
                      </a:r>
                      <a:r>
                        <a:rPr lang="en-US" sz="2800" b="0" i="1" dirty="0" smtClean="0">
                          <a:effectLst/>
                        </a:rPr>
                        <a:t>. </a:t>
                      </a:r>
                      <a:r>
                        <a:rPr lang="en-US" sz="2800" b="1" i="1" dirty="0">
                          <a:effectLst/>
                        </a:rPr>
                        <a:t>[BO] </a:t>
                      </a:r>
                      <a:r>
                        <a:rPr lang="en-US" sz="2800" b="0" i="1" u="sng" dirty="0">
                          <a:effectLst/>
                        </a:rPr>
                        <a:t>What more do you notice?</a:t>
                      </a:r>
                      <a:r>
                        <a:rPr lang="en-US" sz="2800" b="0" i="1" dirty="0">
                          <a:effectLst/>
                        </a:rPr>
                        <a:t> </a:t>
                      </a:r>
                      <a:r>
                        <a:rPr lang="en-US" sz="2800" b="1" i="1" dirty="0">
                          <a:effectLst/>
                        </a:rPr>
                        <a:t>[PR]</a:t>
                      </a:r>
                      <a:endParaRPr lang="en-US" sz="2800" b="1" i="1" dirty="0">
                        <a:effectLst/>
                        <a:latin typeface="Avenir Next" charset="0"/>
                        <a:ea typeface="Calibri" charset="0"/>
                        <a:cs typeface="Arial" charset="0"/>
                      </a:endParaRPr>
                    </a:p>
                  </a:txBody>
                  <a:tcPr marL="68580" marR="68580" marT="0" marB="0"/>
                </a:tc>
              </a:tr>
              <a:tr h="409575">
                <a:tc>
                  <a:txBody>
                    <a:bodyPr/>
                    <a:lstStyle/>
                    <a:p>
                      <a:pPr marL="0" marR="0" algn="r">
                        <a:spcBef>
                          <a:spcPts val="0"/>
                        </a:spcBef>
                        <a:spcAft>
                          <a:spcPts val="0"/>
                        </a:spcAft>
                      </a:pPr>
                      <a:r>
                        <a:rPr lang="en-US" sz="2000" dirty="0">
                          <a:effectLst/>
                        </a:rPr>
                        <a:t>Student B2: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i="1" u="sng" dirty="0">
                          <a:effectLst/>
                        </a:rPr>
                        <a:t>I heard you say</a:t>
                      </a:r>
                      <a:r>
                        <a:rPr lang="en-US" sz="2800" i="1" dirty="0">
                          <a:effectLst/>
                        </a:rPr>
                        <a:t> that the </a:t>
                      </a:r>
                      <a:r>
                        <a:rPr lang="en-US" sz="2800" i="1" dirty="0" smtClean="0">
                          <a:effectLst/>
                        </a:rPr>
                        <a:t>broken</a:t>
                      </a:r>
                      <a:r>
                        <a:rPr lang="en-US" sz="2800" i="1" baseline="0" dirty="0" smtClean="0">
                          <a:effectLst/>
                        </a:rPr>
                        <a:t>-down shack </a:t>
                      </a:r>
                      <a:r>
                        <a:rPr lang="en-US" sz="2800" i="1" dirty="0" smtClean="0">
                          <a:effectLst/>
                        </a:rPr>
                        <a:t>is </a:t>
                      </a:r>
                      <a:r>
                        <a:rPr lang="en-US" sz="2800" i="1" dirty="0">
                          <a:effectLst/>
                        </a:rPr>
                        <a:t>located in </a:t>
                      </a:r>
                      <a:r>
                        <a:rPr lang="en-US" sz="2800" i="1" dirty="0" smtClean="0">
                          <a:effectLst/>
                        </a:rPr>
                        <a:t>a</a:t>
                      </a:r>
                      <a:r>
                        <a:rPr lang="en-US" sz="2800" i="1" baseline="0" dirty="0" smtClean="0">
                          <a:effectLst/>
                        </a:rPr>
                        <a:t> cleared-out section</a:t>
                      </a:r>
                      <a:r>
                        <a:rPr lang="en-US" sz="2800" i="1" dirty="0" smtClean="0">
                          <a:effectLst/>
                        </a:rPr>
                        <a:t> of </a:t>
                      </a:r>
                      <a:r>
                        <a:rPr lang="en-US" sz="2800" i="1" dirty="0">
                          <a:effectLst/>
                        </a:rPr>
                        <a:t>the woods. </a:t>
                      </a:r>
                      <a:r>
                        <a:rPr lang="en-US" sz="2800" b="1" i="1" dirty="0">
                          <a:effectLst/>
                        </a:rPr>
                        <a:t>[PAR] </a:t>
                      </a:r>
                      <a:r>
                        <a:rPr lang="en-US" sz="2800" i="1" u="sng" dirty="0">
                          <a:effectLst/>
                        </a:rPr>
                        <a:t>Additionally</a:t>
                      </a:r>
                      <a:r>
                        <a:rPr lang="en-US" sz="2800" i="1" dirty="0">
                          <a:effectLst/>
                        </a:rPr>
                        <a:t>, I notice clothes hanging on a line behind </a:t>
                      </a:r>
                      <a:r>
                        <a:rPr lang="en-US" sz="2800" i="1" dirty="0" smtClean="0">
                          <a:effectLst/>
                        </a:rPr>
                        <a:t>the</a:t>
                      </a:r>
                      <a:r>
                        <a:rPr lang="en-US" sz="2800" i="1" baseline="0" dirty="0" smtClean="0">
                          <a:effectLst/>
                        </a:rPr>
                        <a:t> barefoot people </a:t>
                      </a:r>
                      <a:r>
                        <a:rPr lang="en-US" sz="2800" i="1" dirty="0" smtClean="0">
                          <a:effectLst/>
                        </a:rPr>
                        <a:t>and </a:t>
                      </a:r>
                      <a:r>
                        <a:rPr lang="en-US" sz="2800" i="1" dirty="0">
                          <a:effectLst/>
                        </a:rPr>
                        <a:t>part of a </a:t>
                      </a:r>
                      <a:r>
                        <a:rPr lang="en-US" sz="2800" i="1" dirty="0" smtClean="0">
                          <a:effectLst/>
                        </a:rPr>
                        <a:t>broken</a:t>
                      </a:r>
                      <a:r>
                        <a:rPr lang="en-US" sz="2800" i="1" baseline="0" dirty="0" smtClean="0">
                          <a:effectLst/>
                        </a:rPr>
                        <a:t> bed </a:t>
                      </a:r>
                      <a:r>
                        <a:rPr lang="en-US" sz="2800" i="1" dirty="0" smtClean="0">
                          <a:effectLst/>
                        </a:rPr>
                        <a:t>on </a:t>
                      </a:r>
                      <a:r>
                        <a:rPr lang="en-US" sz="2800" i="1" dirty="0">
                          <a:effectLst/>
                        </a:rPr>
                        <a:t>the ground in front of them. </a:t>
                      </a:r>
                      <a:r>
                        <a:rPr lang="en-US" sz="2800" b="1" i="1" dirty="0">
                          <a:effectLst/>
                        </a:rPr>
                        <a:t>[BO] </a:t>
                      </a:r>
                      <a:r>
                        <a:rPr lang="en-US" sz="2800" i="1" u="sng" dirty="0">
                          <a:effectLst/>
                        </a:rPr>
                        <a:t>How can you add to this idea?</a:t>
                      </a:r>
                      <a:r>
                        <a:rPr lang="en-US" sz="2800" i="1" dirty="0">
                          <a:effectLst/>
                        </a:rPr>
                        <a:t> </a:t>
                      </a:r>
                      <a:r>
                        <a:rPr lang="en-US" sz="2800" b="1" i="1" dirty="0">
                          <a:effectLst/>
                        </a:rPr>
                        <a:t>[PR]</a:t>
                      </a:r>
                      <a:endParaRPr lang="en-US" sz="28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8299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782456029"/>
              </p:ext>
            </p:extLst>
          </p:nvPr>
        </p:nvGraphicFramePr>
        <p:xfrm>
          <a:off x="493547" y="1857821"/>
          <a:ext cx="11096279" cy="4389120"/>
        </p:xfrm>
        <a:graphic>
          <a:graphicData uri="http://schemas.openxmlformats.org/drawingml/2006/table">
            <a:tbl>
              <a:tblPr firstRow="1" firstCol="1" bandRow="1">
                <a:tableStyleId>{D7AC3CCA-C797-4891-BE02-D94E43425B78}</a:tableStyleId>
              </a:tblPr>
              <a:tblGrid>
                <a:gridCol w="1208192"/>
                <a:gridCol w="9888087"/>
              </a:tblGrid>
              <a:tr h="816610">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b="0" i="1" dirty="0">
                          <a:effectLst/>
                        </a:rPr>
                        <a:t>I think you said that they are standing behind broken furniture that is on the bare ground. Another detail is that they are wearing worn and dirty clothing</a:t>
                      </a:r>
                      <a:r>
                        <a:rPr lang="en-US" sz="3600" b="0" i="1" dirty="0" smtClean="0">
                          <a:effectLst/>
                        </a:rPr>
                        <a:t>. </a:t>
                      </a:r>
                      <a:r>
                        <a:rPr lang="en-US" sz="3600" b="0" i="1" dirty="0">
                          <a:effectLst/>
                        </a:rPr>
                        <a:t>What else can you add? </a:t>
                      </a:r>
                      <a:endParaRPr lang="en-US" sz="3600" b="0" i="1" dirty="0">
                        <a:solidFill>
                          <a:srgbClr val="000000"/>
                        </a:solidFill>
                        <a:effectLst/>
                        <a:latin typeface="Questrial" charset="0"/>
                        <a:ea typeface="Questrial" charset="0"/>
                        <a:cs typeface="Questrial" charset="0"/>
                      </a:endParaRPr>
                    </a:p>
                  </a:txBody>
                  <a:tcPr marL="68580" marR="68580" marT="0" marB="0"/>
                </a:tc>
              </a:tr>
              <a:tr h="862330">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b="0" i="1" dirty="0">
                          <a:effectLst/>
                        </a:rPr>
                        <a:t>In other words, you are saying that these three people are wearing threadbare clothes. I also notice that it looks like they are in a shantytown. What else can you add about the people?</a:t>
                      </a:r>
                      <a:endParaRPr lang="en-US" sz="3600" b="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2015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205424871"/>
              </p:ext>
            </p:extLst>
          </p:nvPr>
        </p:nvGraphicFramePr>
        <p:xfrm>
          <a:off x="2898573" y="2029297"/>
          <a:ext cx="8968749" cy="4114800"/>
        </p:xfrm>
        <a:graphic>
          <a:graphicData uri="http://schemas.openxmlformats.org/drawingml/2006/table">
            <a:tbl>
              <a:tblPr firstRow="1" firstCol="1" bandRow="1">
                <a:tableStyleId>{8A107856-5554-42FB-B03E-39F5DBC370BA}</a:tableStyleId>
              </a:tblPr>
              <a:tblGrid>
                <a:gridCol w="1004194"/>
                <a:gridCol w="7964555"/>
              </a:tblGrid>
              <a:tr h="560070">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b="0" i="1" u="sng" dirty="0">
                          <a:effectLst/>
                        </a:rPr>
                        <a:t>I think you said</a:t>
                      </a:r>
                      <a:r>
                        <a:rPr lang="en-US" sz="3000" b="0" i="1" dirty="0">
                          <a:effectLst/>
                        </a:rPr>
                        <a:t> that they are standing behind </a:t>
                      </a:r>
                      <a:r>
                        <a:rPr lang="en-US" sz="3000" b="0" i="1" dirty="0" smtClean="0">
                          <a:effectLst/>
                        </a:rPr>
                        <a:t>broken furniture</a:t>
                      </a:r>
                      <a:r>
                        <a:rPr lang="en-US" sz="3000" b="0" i="1" baseline="0" dirty="0" smtClean="0">
                          <a:effectLst/>
                        </a:rPr>
                        <a:t> </a:t>
                      </a:r>
                      <a:r>
                        <a:rPr lang="en-US" sz="3000" b="0" i="1" dirty="0" smtClean="0">
                          <a:effectLst/>
                        </a:rPr>
                        <a:t>that </a:t>
                      </a:r>
                      <a:r>
                        <a:rPr lang="en-US" sz="3000" b="0" i="1" dirty="0">
                          <a:effectLst/>
                        </a:rPr>
                        <a:t>is on </a:t>
                      </a:r>
                      <a:r>
                        <a:rPr lang="en-US" sz="3000" b="0" i="1" dirty="0" smtClean="0">
                          <a:effectLst/>
                        </a:rPr>
                        <a:t>the</a:t>
                      </a:r>
                      <a:r>
                        <a:rPr lang="en-US" sz="3000" b="0" i="1" baseline="0" dirty="0" smtClean="0">
                          <a:effectLst/>
                        </a:rPr>
                        <a:t> bare ground </a:t>
                      </a:r>
                      <a:r>
                        <a:rPr lang="en-US" sz="3000" b="1" i="1" dirty="0" smtClean="0">
                          <a:effectLst/>
                        </a:rPr>
                        <a:t>[PAR</a:t>
                      </a:r>
                      <a:r>
                        <a:rPr lang="en-US" sz="3000" b="1" i="1" dirty="0">
                          <a:effectLst/>
                        </a:rPr>
                        <a:t>] </a:t>
                      </a:r>
                      <a:r>
                        <a:rPr lang="en-US" sz="3000" b="0" i="1" u="sng" dirty="0">
                          <a:effectLst/>
                        </a:rPr>
                        <a:t>Another detail is</a:t>
                      </a:r>
                      <a:r>
                        <a:rPr lang="en-US" sz="3000" b="0" i="1" dirty="0">
                          <a:effectLst/>
                        </a:rPr>
                        <a:t> that they are wearing </a:t>
                      </a:r>
                      <a:r>
                        <a:rPr lang="en-US" sz="3000" b="0" i="1" dirty="0" smtClean="0">
                          <a:effectLst/>
                        </a:rPr>
                        <a:t>worn</a:t>
                      </a:r>
                      <a:r>
                        <a:rPr lang="en-US" sz="3000" b="0" i="1" baseline="0" dirty="0" smtClean="0">
                          <a:effectLst/>
                        </a:rPr>
                        <a:t> and dirty clothing </a:t>
                      </a:r>
                      <a:r>
                        <a:rPr lang="en-US" sz="3000" b="1" i="1" dirty="0" smtClean="0">
                          <a:effectLst/>
                        </a:rPr>
                        <a:t>[BO</a:t>
                      </a:r>
                      <a:r>
                        <a:rPr lang="en-US" sz="3000" b="1" i="1" dirty="0">
                          <a:effectLst/>
                        </a:rPr>
                        <a:t>] </a:t>
                      </a:r>
                      <a:r>
                        <a:rPr lang="en-US" sz="3000" b="0" i="1" u="sng" dirty="0">
                          <a:effectLst/>
                        </a:rPr>
                        <a:t>What else can you add?</a:t>
                      </a:r>
                      <a:r>
                        <a:rPr lang="en-US" sz="3000" b="0" i="1" dirty="0">
                          <a:effectLst/>
                        </a:rPr>
                        <a:t> </a:t>
                      </a:r>
                      <a:r>
                        <a:rPr lang="en-US" sz="3000" b="1" i="1" dirty="0">
                          <a:effectLst/>
                        </a:rPr>
                        <a:t>[PR]</a:t>
                      </a:r>
                      <a:endParaRPr lang="en-US" sz="3000" b="1" i="1" dirty="0">
                        <a:effectLst/>
                        <a:latin typeface="Avenir Next" charset="0"/>
                        <a:ea typeface="Calibri" charset="0"/>
                        <a:cs typeface="Arial" charset="0"/>
                      </a:endParaRPr>
                    </a:p>
                  </a:txBody>
                  <a:tcPr marL="68580" marR="68580" marT="0" marB="0"/>
                </a:tc>
              </a:tr>
              <a:tr h="586740">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i="1" u="sng" dirty="0">
                          <a:effectLst/>
                        </a:rPr>
                        <a:t>In other words,</a:t>
                      </a:r>
                      <a:r>
                        <a:rPr lang="en-US" sz="3000" i="1" dirty="0">
                          <a:effectLst/>
                        </a:rPr>
                        <a:t> you are saying that these </a:t>
                      </a:r>
                      <a:r>
                        <a:rPr lang="en-US" sz="3000" i="1" dirty="0" smtClean="0">
                          <a:effectLst/>
                        </a:rPr>
                        <a:t>three</a:t>
                      </a:r>
                      <a:r>
                        <a:rPr lang="en-US" sz="3000" i="1" baseline="0" dirty="0" smtClean="0">
                          <a:effectLst/>
                        </a:rPr>
                        <a:t> people </a:t>
                      </a:r>
                      <a:r>
                        <a:rPr lang="en-US" sz="3000" i="1" dirty="0" smtClean="0">
                          <a:effectLst/>
                        </a:rPr>
                        <a:t>are wearing threadbare clothes.</a:t>
                      </a:r>
                      <a:r>
                        <a:rPr lang="en-US" sz="3000" i="1" baseline="0" dirty="0" smtClean="0">
                          <a:effectLst/>
                        </a:rPr>
                        <a:t> </a:t>
                      </a:r>
                      <a:r>
                        <a:rPr lang="en-US" sz="3000" b="1" i="1" dirty="0" smtClean="0">
                          <a:effectLst/>
                        </a:rPr>
                        <a:t>[PAR</a:t>
                      </a:r>
                      <a:r>
                        <a:rPr lang="en-US" sz="3000" b="1" i="1" dirty="0">
                          <a:effectLst/>
                        </a:rPr>
                        <a:t>] </a:t>
                      </a:r>
                      <a:r>
                        <a:rPr lang="en-US" sz="3000" i="1" dirty="0">
                          <a:effectLst/>
                        </a:rPr>
                        <a:t>I also notice that it looks like they are in a shantytown. </a:t>
                      </a:r>
                      <a:r>
                        <a:rPr lang="en-US" sz="3000" b="1" i="1" dirty="0">
                          <a:effectLst/>
                        </a:rPr>
                        <a:t>[BO] </a:t>
                      </a:r>
                      <a:r>
                        <a:rPr lang="en-US" sz="3000" i="1" u="sng" dirty="0">
                          <a:effectLst/>
                        </a:rPr>
                        <a:t>What else can you add about the people?</a:t>
                      </a:r>
                      <a:r>
                        <a:rPr lang="en-US" sz="3000" i="1" dirty="0">
                          <a:effectLst/>
                        </a:rPr>
                        <a:t> </a:t>
                      </a:r>
                      <a:r>
                        <a:rPr lang="en-US" sz="3000" b="1" i="1" dirty="0">
                          <a:effectLst/>
                        </a:rPr>
                        <a:t>[PR]</a:t>
                      </a:r>
                      <a:endParaRPr lang="en-US" sz="30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3018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85" y="26063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46046" y="236806"/>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5" name="Table 4"/>
          <p:cNvGraphicFramePr>
            <a:graphicFrameLocks noGrp="1"/>
          </p:cNvGraphicFramePr>
          <p:nvPr>
            <p:extLst>
              <p:ext uri="{D42A27DB-BD31-4B8C-83A1-F6EECF244321}">
                <p14:modId xmlns:p14="http://schemas.microsoft.com/office/powerpoint/2010/main" val="462797067"/>
              </p:ext>
            </p:extLst>
          </p:nvPr>
        </p:nvGraphicFramePr>
        <p:xfrm>
          <a:off x="161842" y="1867487"/>
          <a:ext cx="11775235" cy="4389120"/>
        </p:xfrm>
        <a:graphic>
          <a:graphicData uri="http://schemas.openxmlformats.org/drawingml/2006/table">
            <a:tbl>
              <a:tblPr firstRow="1" firstCol="1" bandRow="1">
                <a:tableStyleId>{D7AC3CCA-C797-4891-BE02-D94E43425B78}</a:tableStyleId>
              </a:tblPr>
              <a:tblGrid>
                <a:gridCol w="1170001"/>
                <a:gridCol w="10605234"/>
              </a:tblGrid>
              <a:tr h="1273810">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i="1" dirty="0">
                          <a:effectLst/>
                        </a:rPr>
                        <a:t>In other words, you are saying that this is a rustic encampment where people live. I want to add that the boy and the woman are looking away from the camera in the same direction. The woman is rubbing her neck. The boy is holding his hands together. The girl has her hands in her pockets and is looking down. What else do you notice?</a:t>
                      </a:r>
                      <a:endParaRPr lang="en-US" sz="3200" b="0" i="1" dirty="0">
                        <a:solidFill>
                          <a:srgbClr val="000000"/>
                        </a:solidFill>
                        <a:effectLst/>
                        <a:latin typeface="Questrial" charset="0"/>
                        <a:ea typeface="Questrial" charset="0"/>
                        <a:cs typeface="Questrial" charset="0"/>
                      </a:endParaRPr>
                    </a:p>
                  </a:txBody>
                  <a:tcPr marL="68580" marR="68580" marT="0" marB="0"/>
                </a:tc>
              </a:tr>
              <a:tr h="833755">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i="1" dirty="0">
                          <a:effectLst/>
                        </a:rPr>
                        <a:t>What I heard you say was the people are not looking at the photographer. They are looking away. I would like to add that there is debris in several areas on the ground.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72199" y="236806"/>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9584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466230126"/>
              </p:ext>
            </p:extLst>
          </p:nvPr>
        </p:nvGraphicFramePr>
        <p:xfrm>
          <a:off x="2842592" y="2041206"/>
          <a:ext cx="9180736" cy="4026691"/>
        </p:xfrm>
        <a:graphic>
          <a:graphicData uri="http://schemas.openxmlformats.org/drawingml/2006/table">
            <a:tbl>
              <a:tblPr firstRow="1" firstCol="1" bandRow="1">
                <a:tableStyleId>{8A107856-5554-42FB-B03E-39F5DBC370BA}</a:tableStyleId>
              </a:tblPr>
              <a:tblGrid>
                <a:gridCol w="969475"/>
                <a:gridCol w="8211261"/>
              </a:tblGrid>
              <a:tr h="2818684">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0" i="1" u="sng" dirty="0">
                          <a:effectLst/>
                        </a:rPr>
                        <a:t>In other words</a:t>
                      </a:r>
                      <a:r>
                        <a:rPr lang="en-US" sz="2600" b="0" i="1" dirty="0">
                          <a:effectLst/>
                        </a:rPr>
                        <a:t>, you are saying that this is </a:t>
                      </a:r>
                      <a:r>
                        <a:rPr lang="en-US" sz="2600" b="0" i="1" dirty="0" smtClean="0">
                          <a:effectLst/>
                        </a:rPr>
                        <a:t>a rustic encampment where </a:t>
                      </a:r>
                      <a:r>
                        <a:rPr lang="en-US" sz="2600" b="0" i="1" dirty="0">
                          <a:effectLst/>
                        </a:rPr>
                        <a:t>people live. </a:t>
                      </a:r>
                      <a:r>
                        <a:rPr lang="en-US" sz="2600" b="1" i="1" dirty="0">
                          <a:effectLst/>
                        </a:rPr>
                        <a:t>[PAR] </a:t>
                      </a:r>
                      <a:r>
                        <a:rPr lang="en-US" sz="2600" b="0" i="1" u="sng" dirty="0">
                          <a:effectLst/>
                        </a:rPr>
                        <a:t>I want to add</a:t>
                      </a:r>
                      <a:r>
                        <a:rPr lang="en-US" sz="2600" b="0" i="1" dirty="0">
                          <a:effectLst/>
                        </a:rPr>
                        <a:t> that the boy and the woman are looking away from the camera in the same direction. </a:t>
                      </a:r>
                      <a:r>
                        <a:rPr lang="en-US" sz="2600" b="1" i="1" dirty="0">
                          <a:effectLst/>
                        </a:rPr>
                        <a:t>[BO] </a:t>
                      </a:r>
                      <a:r>
                        <a:rPr lang="en-US" sz="2600" b="0" i="1" dirty="0">
                          <a:effectLst/>
                        </a:rPr>
                        <a:t>The woman is rubbing her neck. The boy is holding his hands together. </a:t>
                      </a:r>
                      <a:r>
                        <a:rPr lang="en-US" sz="2600" b="1" i="1" dirty="0">
                          <a:effectLst/>
                        </a:rPr>
                        <a:t>[BO] </a:t>
                      </a:r>
                      <a:r>
                        <a:rPr lang="en-US" sz="2600" b="0" i="1" dirty="0">
                          <a:effectLst/>
                        </a:rPr>
                        <a:t>The girl has her hands in her pockets and is looking down. </a:t>
                      </a:r>
                      <a:r>
                        <a:rPr lang="en-US" sz="2600" b="1" i="1" dirty="0">
                          <a:effectLst/>
                        </a:rPr>
                        <a:t>[BO] </a:t>
                      </a:r>
                      <a:r>
                        <a:rPr lang="en-US" sz="2600" b="0" i="1" u="sng" dirty="0">
                          <a:effectLst/>
                        </a:rPr>
                        <a:t>What else do you notice? </a:t>
                      </a:r>
                      <a:r>
                        <a:rPr lang="en-US" sz="2600" b="1" i="1" dirty="0">
                          <a:effectLst/>
                        </a:rPr>
                        <a:t>[PR]</a:t>
                      </a:r>
                      <a:endParaRPr lang="en-US" sz="2600" b="1" i="1" dirty="0">
                        <a:effectLst/>
                        <a:latin typeface="Avenir Next" charset="0"/>
                        <a:ea typeface="Calibri" charset="0"/>
                        <a:cs typeface="Arial" charset="0"/>
                      </a:endParaRPr>
                    </a:p>
                  </a:txBody>
                  <a:tcPr marL="68580" marR="68580" marT="0" marB="0"/>
                </a:tc>
              </a:tr>
              <a:tr h="1208007">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i="1" u="sng" dirty="0">
                          <a:effectLst/>
                        </a:rPr>
                        <a:t>What I heard you say</a:t>
                      </a:r>
                      <a:r>
                        <a:rPr lang="en-US" sz="2600" i="1" dirty="0">
                          <a:effectLst/>
                        </a:rPr>
                        <a:t> was the people are not looking at the photographer. They are looking away. </a:t>
                      </a:r>
                      <a:r>
                        <a:rPr lang="en-US" sz="2600" b="1" i="1" dirty="0">
                          <a:effectLst/>
                        </a:rPr>
                        <a:t>[PAR] </a:t>
                      </a:r>
                      <a:r>
                        <a:rPr lang="en-US" sz="2600" i="1" u="sng" dirty="0">
                          <a:effectLst/>
                        </a:rPr>
                        <a:t>I would like to add</a:t>
                      </a:r>
                      <a:r>
                        <a:rPr lang="en-US" sz="2600" i="1" dirty="0">
                          <a:effectLst/>
                        </a:rPr>
                        <a:t> that there is debris </a:t>
                      </a:r>
                      <a:r>
                        <a:rPr lang="en-US" sz="2600" i="1" dirty="0" smtClean="0">
                          <a:effectLst/>
                        </a:rPr>
                        <a:t>in several areas on </a:t>
                      </a:r>
                      <a:r>
                        <a:rPr lang="en-US" sz="2600" i="1" dirty="0">
                          <a:effectLst/>
                        </a:rPr>
                        <a:t>the ground</a:t>
                      </a:r>
                      <a:r>
                        <a:rPr lang="en-US" sz="2600" b="1" i="1" dirty="0">
                          <a:effectLst/>
                        </a:rPr>
                        <a:t>. [BO]</a:t>
                      </a:r>
                      <a:endParaRPr lang="en-US" sz="26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33403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711973" y="103078"/>
            <a:ext cx="6988619" cy="1954155"/>
          </a:xfrm>
        </p:spPr>
        <p:txBody>
          <a:bodyPr anchor="t">
            <a:noAutofit/>
          </a:bodyPr>
          <a:lstStyle/>
          <a:p>
            <a:r>
              <a:rPr lang="en-US" sz="4000" dirty="0" smtClean="0"/>
              <a:t/>
            </a:r>
            <a:br>
              <a:rPr lang="en-US" sz="4000" dirty="0" smtClean="0"/>
            </a:br>
            <a:r>
              <a:rPr lang="en-US" sz="6000" b="1" dirty="0" smtClean="0"/>
              <a:t>How do noun phrases </a:t>
            </a:r>
            <a:br>
              <a:rPr lang="en-US" sz="6000" b="1" dirty="0" smtClean="0"/>
            </a:br>
            <a:r>
              <a:rPr lang="en-US" sz="6000" b="1" dirty="0" smtClean="0"/>
              <a:t>add </a:t>
            </a:r>
            <a:r>
              <a:rPr lang="en-US" sz="6000" b="1" dirty="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987927" cy="1826476"/>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6" name="Table 15"/>
          <p:cNvGraphicFramePr>
            <a:graphicFrameLocks noGrp="1"/>
          </p:cNvGraphicFramePr>
          <p:nvPr>
            <p:extLst/>
          </p:nvPr>
        </p:nvGraphicFramePr>
        <p:xfrm>
          <a:off x="476977" y="2485163"/>
          <a:ext cx="11370465" cy="3610067"/>
        </p:xfrm>
        <a:graphic>
          <a:graphicData uri="http://schemas.openxmlformats.org/drawingml/2006/table">
            <a:tbl>
              <a:tblPr firstRow="1" firstCol="1" bandRow="1">
                <a:tableStyleId>{8A107856-5554-42FB-B03E-39F5DBC370BA}</a:tableStyleId>
              </a:tblPr>
              <a:tblGrid>
                <a:gridCol w="1530727"/>
                <a:gridCol w="9839738"/>
              </a:tblGrid>
              <a:tr h="1374756">
                <a:tc>
                  <a:txBody>
                    <a:bodyPr/>
                    <a:lstStyle/>
                    <a:p>
                      <a:pPr marL="0" marR="0" algn="r">
                        <a:spcBef>
                          <a:spcPts val="0"/>
                        </a:spcBef>
                        <a:spcAft>
                          <a:spcPts val="0"/>
                        </a:spcAft>
                      </a:pPr>
                      <a:r>
                        <a:rPr lang="en-US" sz="2800" dirty="0">
                          <a:effectLst/>
                        </a:rPr>
                        <a:t>Student A1:</a:t>
                      </a:r>
                      <a:endParaRPr lang="en-US" sz="28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b="0" i="1" u="sng" dirty="0">
                          <a:effectLst/>
                        </a:rPr>
                        <a:t>I notice</a:t>
                      </a:r>
                      <a:r>
                        <a:rPr lang="en-US" sz="3600" b="0" i="1" dirty="0">
                          <a:effectLst/>
                        </a:rPr>
                        <a:t> a </a:t>
                      </a:r>
                      <a:r>
                        <a:rPr lang="en-US" sz="3600" b="0" i="1" dirty="0">
                          <a:effectLst/>
                          <a:highlight>
                            <a:srgbClr val="FFFF00"/>
                          </a:highlight>
                        </a:rPr>
                        <a:t>dark-haired woman</a:t>
                      </a:r>
                      <a:r>
                        <a:rPr lang="en-US" sz="3600" b="0" i="1" dirty="0">
                          <a:effectLst/>
                        </a:rPr>
                        <a:t> standing barefoot in an </a:t>
                      </a:r>
                      <a:r>
                        <a:rPr lang="en-US" sz="3600" b="0" i="1" dirty="0">
                          <a:effectLst/>
                          <a:highlight>
                            <a:srgbClr val="FFFF00"/>
                          </a:highlight>
                        </a:rPr>
                        <a:t>outside area</a:t>
                      </a:r>
                      <a:r>
                        <a:rPr lang="en-US" sz="3600" b="0" i="1" dirty="0">
                          <a:effectLst/>
                        </a:rPr>
                        <a:t>. </a:t>
                      </a:r>
                      <a:r>
                        <a:rPr lang="en-US" sz="3600" b="0" i="1" u="sng" dirty="0" smtClean="0">
                          <a:effectLst/>
                        </a:rPr>
                        <a:t>What </a:t>
                      </a:r>
                      <a:r>
                        <a:rPr lang="en-US" sz="3600" b="0" i="1" u="sng" dirty="0">
                          <a:effectLst/>
                        </a:rPr>
                        <a:t>do you notice?</a:t>
                      </a:r>
                      <a:r>
                        <a:rPr lang="en-US" sz="3600" b="0" i="1" dirty="0">
                          <a:effectLst/>
                        </a:rPr>
                        <a:t> </a:t>
                      </a:r>
                      <a:endParaRPr lang="en-US" sz="3600" b="1" i="1" dirty="0">
                        <a:solidFill>
                          <a:srgbClr val="000000"/>
                        </a:solidFill>
                        <a:effectLst/>
                        <a:latin typeface="Questrial" charset="0"/>
                        <a:ea typeface="Questrial" charset="0"/>
                        <a:cs typeface="Questrial" charset="0"/>
                      </a:endParaRPr>
                    </a:p>
                  </a:txBody>
                  <a:tcPr marL="68580" marR="68580" marT="0" marB="0"/>
                </a:tc>
              </a:tr>
              <a:tr h="2235311">
                <a:tc>
                  <a:txBody>
                    <a:bodyPr/>
                    <a:lstStyle/>
                    <a:p>
                      <a:pPr marL="0" marR="0" algn="r">
                        <a:spcBef>
                          <a:spcPts val="0"/>
                        </a:spcBef>
                        <a:spcAft>
                          <a:spcPts val="0"/>
                        </a:spcAft>
                      </a:pPr>
                      <a:r>
                        <a:rPr lang="en-US" sz="2800" dirty="0">
                          <a:effectLst/>
                        </a:rPr>
                        <a:t>Student B1:</a:t>
                      </a:r>
                      <a:endParaRPr lang="en-US" sz="28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i="1" u="sng" dirty="0">
                          <a:effectLst/>
                        </a:rPr>
                        <a:t>I notice</a:t>
                      </a:r>
                      <a:r>
                        <a:rPr lang="en-US" sz="3600" i="1" dirty="0">
                          <a:effectLst/>
                        </a:rPr>
                        <a:t> a </a:t>
                      </a:r>
                      <a:r>
                        <a:rPr lang="en-US" sz="3600" i="1" dirty="0">
                          <a:effectLst/>
                          <a:highlight>
                            <a:srgbClr val="FFFF00"/>
                          </a:highlight>
                        </a:rPr>
                        <a:t>dark-haired girl</a:t>
                      </a:r>
                      <a:r>
                        <a:rPr lang="en-US" sz="3600" i="1" dirty="0">
                          <a:effectLst/>
                        </a:rPr>
                        <a:t> and a </a:t>
                      </a:r>
                      <a:r>
                        <a:rPr lang="en-US" sz="3600" i="1" dirty="0">
                          <a:effectLst/>
                          <a:highlight>
                            <a:srgbClr val="FFFF00"/>
                          </a:highlight>
                        </a:rPr>
                        <a:t>dark-haired boy</a:t>
                      </a:r>
                      <a:r>
                        <a:rPr lang="en-US" sz="3600" i="1" dirty="0">
                          <a:effectLst/>
                        </a:rPr>
                        <a:t>. They are both standing in their </a:t>
                      </a:r>
                      <a:r>
                        <a:rPr lang="en-US" sz="3600" i="1" dirty="0">
                          <a:effectLst/>
                          <a:highlight>
                            <a:srgbClr val="FFFF00"/>
                          </a:highlight>
                        </a:rPr>
                        <a:t>bare feet</a:t>
                      </a:r>
                      <a:r>
                        <a:rPr lang="en-US" sz="3600" i="1" dirty="0">
                          <a:effectLst/>
                        </a:rPr>
                        <a:t> in front of a </a:t>
                      </a:r>
                      <a:r>
                        <a:rPr lang="en-US" sz="3600" i="1" dirty="0">
                          <a:effectLst/>
                          <a:highlight>
                            <a:srgbClr val="FFFF00"/>
                          </a:highlight>
                        </a:rPr>
                        <a:t>dilapidated shack</a:t>
                      </a:r>
                      <a:r>
                        <a:rPr lang="en-US" sz="3600" i="1" dirty="0">
                          <a:effectLst/>
                        </a:rPr>
                        <a:t>, which is surrounded by trees. </a:t>
                      </a:r>
                      <a:r>
                        <a:rPr lang="en-US" sz="3600" i="1" u="sng" dirty="0" smtClean="0">
                          <a:effectLst/>
                        </a:rPr>
                        <a:t>What </a:t>
                      </a:r>
                      <a:r>
                        <a:rPr lang="en-US" sz="3600" i="1" u="sng" dirty="0">
                          <a:effectLst/>
                        </a:rPr>
                        <a:t>else do you notice?</a:t>
                      </a:r>
                      <a:r>
                        <a:rPr lang="en-US" sz="3600" i="1" dirty="0">
                          <a:effectLst/>
                        </a:rPr>
                        <a:t> </a:t>
                      </a:r>
                      <a:endParaRPr lang="en-US" sz="3600" b="1" i="1" dirty="0">
                        <a:solidFill>
                          <a:srgbClr val="000000"/>
                        </a:solidFill>
                        <a:effectLst/>
                        <a:latin typeface="Questrial" charset="0"/>
                        <a:ea typeface="Questrial" charset="0"/>
                        <a:cs typeface="Questrial" charset="0"/>
                      </a:endParaRPr>
                    </a:p>
                  </a:txBody>
                  <a:tcPr marL="68580" marR="68580" marT="0" marB="0"/>
                </a:tc>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pSp>
        <p:nvGrpSpPr>
          <p:cNvPr id="17" name="Group 16"/>
          <p:cNvGrpSpPr/>
          <p:nvPr/>
        </p:nvGrpSpPr>
        <p:grpSpPr>
          <a:xfrm>
            <a:off x="9832890" y="717493"/>
            <a:ext cx="1969873" cy="1339740"/>
            <a:chOff x="0" y="0"/>
            <a:chExt cx="1714500" cy="1600200"/>
          </a:xfrm>
        </p:grpSpPr>
        <p:sp>
          <p:nvSpPr>
            <p:cNvPr id="19" name="Rounded Rectangle 18"/>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Text Box 5"/>
            <p:cNvSpPr txBox="1"/>
            <p:nvPr/>
          </p:nvSpPr>
          <p:spPr>
            <a:xfrm>
              <a:off x="60762" y="195577"/>
              <a:ext cx="1605319" cy="12949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a:effectLst/>
                  <a:ea typeface="DengXian" charset="-122"/>
                  <a:cs typeface="Arial" charset="0"/>
                </a:rPr>
                <a:t>ELD</a:t>
              </a:r>
              <a:endParaRPr lang="en-US" sz="2800" dirty="0">
                <a:effectLst/>
                <a:ea typeface="DengXian" charset="-122"/>
                <a:cs typeface="Arial" charset="0"/>
              </a:endParaRPr>
            </a:p>
            <a:p>
              <a:pPr marL="0" marR="0" algn="ctr">
                <a:spcBef>
                  <a:spcPts val="0"/>
                </a:spcBef>
                <a:spcAft>
                  <a:spcPts val="0"/>
                </a:spcAft>
              </a:pPr>
              <a:r>
                <a:rPr lang="en-US" sz="2800" b="1" dirty="0">
                  <a:effectLst/>
                  <a:ea typeface="DengXian" charset="-122"/>
                  <a:cs typeface="Arial" charset="0"/>
                </a:rPr>
                <a:t>PART II</a:t>
              </a:r>
              <a:endParaRPr lang="en-US" sz="2800" dirty="0">
                <a:effectLst/>
                <a:ea typeface="DengXian" charset="-122"/>
                <a:cs typeface="Arial" charset="0"/>
              </a:endParaRPr>
            </a:p>
          </p:txBody>
        </p:sp>
      </p:grpSp>
      <p:sp>
        <p:nvSpPr>
          <p:cNvPr id="22" name="Text Box 9"/>
          <p:cNvSpPr txBox="1"/>
          <p:nvPr/>
        </p:nvSpPr>
        <p:spPr>
          <a:xfrm>
            <a:off x="10312527" y="4107846"/>
            <a:ext cx="1828165" cy="6813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a:ln w="15875" cap="flat" cmpd="sng" algn="ctr">
                  <a:solidFill>
                    <a:srgbClr val="00B0F0"/>
                  </a:solidFill>
                  <a:prstDash val="solid"/>
                  <a:round/>
                </a:ln>
                <a:solidFill>
                  <a:srgbClr val="00B0F0"/>
                </a:solidFill>
                <a:effectLst>
                  <a:outerShdw blurRad="38100" dist="19050" dir="2700000" algn="tl">
                    <a:schemeClr val="dk1">
                      <a:alpha val="40000"/>
                    </a:schemeClr>
                  </a:outerShdw>
                </a:effectLst>
                <a:ea typeface="DengXian" charset="-122"/>
                <a:cs typeface="Arial" charset="0"/>
              </a:rPr>
              <a:t>ROWS OF COMMUNICATION</a:t>
            </a:r>
            <a:endParaRPr lang="en-US" sz="1200">
              <a:effectLst/>
              <a:ea typeface="DengXian" charset="-122"/>
              <a:cs typeface="Arial" charset="0"/>
            </a:endParaRPr>
          </a:p>
        </p:txBody>
      </p:sp>
      <p:sp>
        <p:nvSpPr>
          <p:cNvPr id="5" name="Rectangle 7"/>
          <p:cNvSpPr>
            <a:spLocks noChangeArrowheads="1"/>
          </p:cNvSpPr>
          <p:nvPr/>
        </p:nvSpPr>
        <p:spPr bwMode="auto">
          <a:xfrm>
            <a:off x="7015607" y="-183765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0"/>
          <p:cNvSpPr>
            <a:spLocks noChangeArrowheads="1"/>
          </p:cNvSpPr>
          <p:nvPr/>
        </p:nvSpPr>
        <p:spPr bwMode="auto">
          <a:xfrm>
            <a:off x="7015607" y="-13804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1"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05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4827</TotalTime>
  <Words>16303</Words>
  <Application>Microsoft Macintosh PowerPoint</Application>
  <PresentationFormat>Widescreen</PresentationFormat>
  <Paragraphs>1989</Paragraphs>
  <Slides>141</Slides>
  <Notes>137</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141</vt:i4>
      </vt:variant>
    </vt:vector>
  </HeadingPairs>
  <TitlesOfParts>
    <vt:vector size="151" baseType="lpstr">
      <vt:lpstr>Avenir Next</vt:lpstr>
      <vt:lpstr>Calibri</vt:lpstr>
      <vt:lpstr>Calibri Light</vt:lpstr>
      <vt:lpstr>DengXian</vt:lpstr>
      <vt:lpstr>Mangal</vt:lpstr>
      <vt:lpstr>Questrial</vt:lpstr>
      <vt:lpstr>Wingdings</vt:lpstr>
      <vt:lpstr>ZapfDingbatsITC</vt:lpstr>
      <vt:lpstr>Arial</vt:lpstr>
      <vt:lpstr>Retrospect</vt:lpstr>
      <vt:lpstr>Start Smart 2.0  Conversation Practices</vt:lpstr>
      <vt:lpstr> LESSON 1</vt:lpstr>
      <vt:lpstr>ELD OBJECTIVE</vt:lpstr>
      <vt:lpstr>What do we already know about Constructive Conversation Norms and Skills?</vt:lpstr>
      <vt:lpstr>PowerPoint Presentation</vt:lpstr>
      <vt:lpstr>GIVE ONE-GET ONE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2</vt:lpstr>
      <vt:lpstr>ELD OBJECTIVE</vt:lpstr>
      <vt:lpstr>PowerPoint Presentation</vt:lpstr>
      <vt:lpstr>Which Conversation Norm will help you to paraphrase? Why? </vt:lpstr>
      <vt:lpstr>Let’s Learn the  Conversation Pattern</vt:lpstr>
      <vt:lpstr>Paraphrase Gesture: Point index finger to ear and whoosh hand out in front of mouth to symbolize listening and then paraphrasing what was heard. </vt:lpstr>
      <vt:lpstr>What do we say when we paraphrase?</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3</vt:lpstr>
      <vt:lpstr>ELD OBJECTIVE</vt:lpstr>
      <vt:lpstr>PowerPoint Presentation</vt:lpstr>
      <vt:lpstr>Which Conversation Norm will help you to build on? Why? </vt:lpstr>
      <vt:lpstr>Let’s Review the  Conversation Pattern</vt:lpstr>
      <vt:lpstr>Build On Gesture: Make stacking motion with hands. </vt:lpstr>
      <vt:lpstr>What do we say when we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4</vt:lpstr>
      <vt:lpstr>ELD OBJECTIVE</vt:lpstr>
      <vt:lpstr>PowerPoint Presentation</vt:lpstr>
      <vt:lpstr>Which Conversation Norm will help you to prompt your partner? Why? </vt:lpstr>
      <vt:lpstr>Let’s Review the  Conversation Pattern</vt:lpstr>
      <vt:lpstr>Prompting Gesture: Shrug shoulders then point to partner with index finger. </vt:lpstr>
      <vt:lpstr>What do we say when we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5</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 How do noun phrases  add details?</vt:lpstr>
      <vt:lpstr>How do noun phrases  add details?</vt:lpstr>
      <vt:lpstr>  How do noun phrases  add details?</vt:lpstr>
      <vt:lpstr> How do noun phrases  add details?</vt:lpstr>
      <vt:lpstr>PowerPoint Presentation</vt:lpstr>
      <vt:lpstr>What makes this a Non-Model Conversation?   How would you improve this Non-Model?</vt:lpstr>
      <vt:lpstr>How can you expand noun phrases to add details?  What adjectives or other details  would you add to CLARIFY ideas?</vt:lpstr>
      <vt:lpstr>PowerPoint Presentation</vt:lpstr>
      <vt:lpstr>PowerPoint Presentation</vt:lpstr>
      <vt:lpstr>PowerPoint Presentation</vt:lpstr>
      <vt:lpstr>REVIEW ELD OBJECTIVE &amp; SELF-ASSESS</vt:lpstr>
      <vt:lpstr> LESSON 6</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What is an infographic?</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  </vt:lpstr>
      <vt:lpstr>  How do noun phrases  add details?</vt:lpstr>
      <vt:lpstr>  How do noun phrases  add details?</vt:lpstr>
      <vt:lpstr>  How do noun phrases  add details?</vt:lpstr>
      <vt:lpstr>PowerPoint Presentation</vt:lpstr>
      <vt:lpstr>What makes this a Non-Model Conversation?   How would you improve this Non-Model?</vt:lpstr>
      <vt:lpstr>How can you expand noun phrases to add details?  What adjectives or other details  would you add to CLARIFY ideas?</vt:lpstr>
      <vt:lpstr>PowerPoint Presentation</vt:lpstr>
      <vt:lpstr>PowerPoint Presentation</vt:lpstr>
      <vt:lpstr>PowerPoint Presentation</vt:lpstr>
      <vt:lpstr>REVIEW ELD OBJECTIVE &amp; SELF-ASSESS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2.0  Conversation Practices</dc:title>
  <dc:creator>Aguilar, Juana</dc:creator>
  <cp:lastModifiedBy>Rodriguez, Cristina</cp:lastModifiedBy>
  <cp:revision>455</cp:revision>
  <cp:lastPrinted>2017-02-03T20:57:46Z</cp:lastPrinted>
  <dcterms:created xsi:type="dcterms:W3CDTF">2017-01-13T19:28:52Z</dcterms:created>
  <dcterms:modified xsi:type="dcterms:W3CDTF">2017-03-28T19:34:40Z</dcterms:modified>
</cp:coreProperties>
</file>