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m4a" ContentType="audio/mp4"/>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6" r:id="rId1"/>
  </p:sldMasterIdLst>
  <p:notesMasterIdLst>
    <p:notesMasterId r:id="rId143"/>
  </p:notesMasterIdLst>
  <p:handoutMasterIdLst>
    <p:handoutMasterId r:id="rId144"/>
  </p:handoutMasterIdLst>
  <p:sldIdLst>
    <p:sldId id="256" r:id="rId2"/>
    <p:sldId id="363" r:id="rId3"/>
    <p:sldId id="264" r:id="rId4"/>
    <p:sldId id="259" r:id="rId5"/>
    <p:sldId id="260" r:id="rId6"/>
    <p:sldId id="412" r:id="rId7"/>
    <p:sldId id="405" r:id="rId8"/>
    <p:sldId id="406" r:id="rId9"/>
    <p:sldId id="413" r:id="rId10"/>
    <p:sldId id="414" r:id="rId11"/>
    <p:sldId id="415" r:id="rId12"/>
    <p:sldId id="416" r:id="rId13"/>
    <p:sldId id="417" r:id="rId14"/>
    <p:sldId id="418" r:id="rId15"/>
    <p:sldId id="420" r:id="rId16"/>
    <p:sldId id="367" r:id="rId17"/>
    <p:sldId id="421" r:id="rId18"/>
    <p:sldId id="368" r:id="rId19"/>
    <p:sldId id="369" r:id="rId20"/>
    <p:sldId id="422" r:id="rId21"/>
    <p:sldId id="266" r:id="rId22"/>
    <p:sldId id="450" r:id="rId23"/>
    <p:sldId id="267" r:id="rId24"/>
    <p:sldId id="376" r:id="rId25"/>
    <p:sldId id="268" r:id="rId26"/>
    <p:sldId id="451" r:id="rId27"/>
    <p:sldId id="270" r:id="rId28"/>
    <p:sldId id="453" r:id="rId29"/>
    <p:sldId id="470" r:id="rId30"/>
    <p:sldId id="452" r:id="rId31"/>
    <p:sldId id="471" r:id="rId32"/>
    <p:sldId id="454" r:id="rId33"/>
    <p:sldId id="455" r:id="rId34"/>
    <p:sldId id="300" r:id="rId35"/>
    <p:sldId id="456" r:id="rId36"/>
    <p:sldId id="457" r:id="rId37"/>
    <p:sldId id="426" r:id="rId38"/>
    <p:sldId id="427" r:id="rId39"/>
    <p:sldId id="370" r:id="rId40"/>
    <p:sldId id="423" r:id="rId41"/>
    <p:sldId id="458" r:id="rId42"/>
    <p:sldId id="459" r:id="rId43"/>
    <p:sldId id="460" r:id="rId44"/>
    <p:sldId id="461" r:id="rId45"/>
    <p:sldId id="462" r:id="rId46"/>
    <p:sldId id="463" r:id="rId47"/>
    <p:sldId id="464" r:id="rId48"/>
    <p:sldId id="465" r:id="rId49"/>
    <p:sldId id="469" r:id="rId50"/>
    <p:sldId id="473" r:id="rId51"/>
    <p:sldId id="472" r:id="rId52"/>
    <p:sldId id="467" r:id="rId53"/>
    <p:sldId id="474" r:id="rId54"/>
    <p:sldId id="475" r:id="rId55"/>
    <p:sldId id="476" r:id="rId56"/>
    <p:sldId id="477" r:id="rId57"/>
    <p:sldId id="478" r:id="rId58"/>
    <p:sldId id="479" r:id="rId59"/>
    <p:sldId id="379" r:id="rId60"/>
    <p:sldId id="424" r:id="rId61"/>
    <p:sldId id="480" r:id="rId62"/>
    <p:sldId id="481" r:id="rId63"/>
    <p:sldId id="482" r:id="rId64"/>
    <p:sldId id="483" r:id="rId65"/>
    <p:sldId id="484" r:id="rId66"/>
    <p:sldId id="485" r:id="rId67"/>
    <p:sldId id="486" r:id="rId68"/>
    <p:sldId id="487" r:id="rId69"/>
    <p:sldId id="488" r:id="rId70"/>
    <p:sldId id="489" r:id="rId71"/>
    <p:sldId id="490" r:id="rId72"/>
    <p:sldId id="491" r:id="rId73"/>
    <p:sldId id="492" r:id="rId74"/>
    <p:sldId id="493" r:id="rId75"/>
    <p:sldId id="494" r:id="rId76"/>
    <p:sldId id="495" r:id="rId77"/>
    <p:sldId id="496" r:id="rId78"/>
    <p:sldId id="429" r:id="rId79"/>
    <p:sldId id="388" r:id="rId80"/>
    <p:sldId id="425" r:id="rId81"/>
    <p:sldId id="498" r:id="rId82"/>
    <p:sldId id="497" r:id="rId83"/>
    <p:sldId id="536" r:id="rId84"/>
    <p:sldId id="537" r:id="rId85"/>
    <p:sldId id="538" r:id="rId86"/>
    <p:sldId id="539" r:id="rId87"/>
    <p:sldId id="535" r:id="rId88"/>
    <p:sldId id="331" r:id="rId89"/>
    <p:sldId id="441" r:id="rId90"/>
    <p:sldId id="503" r:id="rId91"/>
    <p:sldId id="540" r:id="rId92"/>
    <p:sldId id="541" r:id="rId93"/>
    <p:sldId id="543" r:id="rId94"/>
    <p:sldId id="546" r:id="rId95"/>
    <p:sldId id="544" r:id="rId96"/>
    <p:sldId id="547" r:id="rId97"/>
    <p:sldId id="545" r:id="rId98"/>
    <p:sldId id="548" r:id="rId99"/>
    <p:sldId id="542" r:id="rId100"/>
    <p:sldId id="549" r:id="rId101"/>
    <p:sldId id="550" r:id="rId102"/>
    <p:sldId id="551" r:id="rId103"/>
    <p:sldId id="506" r:id="rId104"/>
    <p:sldId id="553" r:id="rId105"/>
    <p:sldId id="552" r:id="rId106"/>
    <p:sldId id="335" r:id="rId107"/>
    <p:sldId id="336" r:id="rId108"/>
    <p:sldId id="436" r:id="rId109"/>
    <p:sldId id="430" r:id="rId110"/>
    <p:sldId id="515" r:id="rId111"/>
    <p:sldId id="431" r:id="rId112"/>
    <p:sldId id="516" r:id="rId113"/>
    <p:sldId id="517" r:id="rId114"/>
    <p:sldId id="554" r:id="rId115"/>
    <p:sldId id="555" r:id="rId116"/>
    <p:sldId id="556" r:id="rId117"/>
    <p:sldId id="557" r:id="rId118"/>
    <p:sldId id="520" r:id="rId119"/>
    <p:sldId id="398" r:id="rId120"/>
    <p:sldId id="558" r:id="rId121"/>
    <p:sldId id="522" r:id="rId122"/>
    <p:sldId id="523" r:id="rId123"/>
    <p:sldId id="559" r:id="rId124"/>
    <p:sldId id="566" r:id="rId125"/>
    <p:sldId id="560" r:id="rId126"/>
    <p:sldId id="565" r:id="rId127"/>
    <p:sldId id="561" r:id="rId128"/>
    <p:sldId id="564" r:id="rId129"/>
    <p:sldId id="562" r:id="rId130"/>
    <p:sldId id="563" r:id="rId131"/>
    <p:sldId id="567" r:id="rId132"/>
    <p:sldId id="568" r:id="rId133"/>
    <p:sldId id="569" r:id="rId134"/>
    <p:sldId id="570" r:id="rId135"/>
    <p:sldId id="573" r:id="rId136"/>
    <p:sldId id="572" r:id="rId137"/>
    <p:sldId id="571" r:id="rId138"/>
    <p:sldId id="432" r:id="rId139"/>
    <p:sldId id="402" r:id="rId140"/>
    <p:sldId id="437" r:id="rId141"/>
    <p:sldId id="438" r:id="rId1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DF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486"/>
    <p:restoredTop sz="80576"/>
  </p:normalViewPr>
  <p:slideViewPr>
    <p:cSldViewPr snapToGrid="0" snapToObjects="1">
      <p:cViewPr>
        <p:scale>
          <a:sx n="63" d="100"/>
          <a:sy n="63" d="100"/>
        </p:scale>
        <p:origin x="1672" y="440"/>
      </p:cViewPr>
      <p:guideLst/>
    </p:cSldViewPr>
  </p:slideViewPr>
  <p:notesTextViewPr>
    <p:cViewPr>
      <p:scale>
        <a:sx n="85" d="100"/>
        <a:sy n="85" d="100"/>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40" Type="http://schemas.openxmlformats.org/officeDocument/2006/relationships/slide" Target="slides/slide139.xml"/><Relationship Id="rId141" Type="http://schemas.openxmlformats.org/officeDocument/2006/relationships/slide" Target="slides/slide140.xml"/><Relationship Id="rId142" Type="http://schemas.openxmlformats.org/officeDocument/2006/relationships/slide" Target="slides/slide141.xml"/><Relationship Id="rId143" Type="http://schemas.openxmlformats.org/officeDocument/2006/relationships/notesMaster" Target="notesMasters/notesMaster1.xml"/><Relationship Id="rId144" Type="http://schemas.openxmlformats.org/officeDocument/2006/relationships/handoutMaster" Target="handoutMasters/handoutMaster1.xml"/><Relationship Id="rId145" Type="http://schemas.openxmlformats.org/officeDocument/2006/relationships/presProps" Target="presProps.xml"/><Relationship Id="rId146" Type="http://schemas.openxmlformats.org/officeDocument/2006/relationships/viewProps" Target="viewProps.xml"/><Relationship Id="rId147" Type="http://schemas.openxmlformats.org/officeDocument/2006/relationships/theme" Target="theme/theme1.xml"/><Relationship Id="rId1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814535D-627B-2144-A10D-16A4FE9559B2}" type="datetimeFigureOut">
              <a:rPr lang="en-US" smtClean="0"/>
              <a:t>3/28/17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B44137-EA93-2B4A-BE5E-D83272F144CF}" type="slidenum">
              <a:rPr lang="en-US" smtClean="0"/>
              <a:t>‹#›</a:t>
            </a:fld>
            <a:endParaRPr lang="en-US"/>
          </a:p>
        </p:txBody>
      </p:sp>
    </p:spTree>
    <p:extLst>
      <p:ext uri="{BB962C8B-B14F-4D97-AF65-F5344CB8AC3E}">
        <p14:creationId xmlns:p14="http://schemas.microsoft.com/office/powerpoint/2010/main" val="16932373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1FB392-CFA5-D94F-A882-243AC3C93009}" type="datetimeFigureOut">
              <a:rPr lang="en-US" smtClean="0"/>
              <a:t>3/28/17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ACF33E-9A4F-DC43-BEB4-18EC813BF4E4}" type="slidenum">
              <a:rPr lang="en-US" smtClean="0"/>
              <a:t>‹#›</a:t>
            </a:fld>
            <a:endParaRPr lang="en-US"/>
          </a:p>
        </p:txBody>
      </p:sp>
    </p:spTree>
    <p:extLst>
      <p:ext uri="{BB962C8B-B14F-4D97-AF65-F5344CB8AC3E}">
        <p14:creationId xmlns:p14="http://schemas.microsoft.com/office/powerpoint/2010/main" val="11780922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a:t>
            </a:fld>
            <a:endParaRPr lang="en-US"/>
          </a:p>
        </p:txBody>
      </p:sp>
    </p:spTree>
    <p:extLst>
      <p:ext uri="{BB962C8B-B14F-4D97-AF65-F5344CB8AC3E}">
        <p14:creationId xmlns:p14="http://schemas.microsoft.com/office/powerpoint/2010/main" val="200154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Now we will use the </a:t>
            </a:r>
            <a:r>
              <a:rPr lang="en-US" sz="1200" b="1" i="1" u="sng" kern="1200" dirty="0" smtClean="0">
                <a:solidFill>
                  <a:schemeClr val="tx1"/>
                </a:solidFill>
                <a:effectLst/>
                <a:latin typeface="+mn-lt"/>
                <a:ea typeface="+mn-ea"/>
                <a:cs typeface="+mn-cs"/>
              </a:rPr>
              <a:t>Give One-Get One Graphic Organizer</a:t>
            </a:r>
            <a:r>
              <a:rPr lang="en-US" sz="1200" i="1" kern="1200" dirty="0" smtClean="0">
                <a:solidFill>
                  <a:schemeClr val="tx1"/>
                </a:solidFill>
                <a:effectLst/>
                <a:latin typeface="+mn-lt"/>
                <a:ea typeface="+mn-ea"/>
                <a:cs typeface="+mn-cs"/>
              </a:rPr>
              <a:t> to review the Constructive Conversation Skills. Turn </a:t>
            </a:r>
            <a:r>
              <a:rPr lang="en-US" sz="1200" i="1" kern="1200" smtClean="0">
                <a:solidFill>
                  <a:schemeClr val="tx1"/>
                </a:solidFill>
                <a:effectLst/>
                <a:latin typeface="+mn-lt"/>
                <a:ea typeface="+mn-ea"/>
                <a:cs typeface="+mn-cs"/>
              </a:rPr>
              <a:t>your paper </a:t>
            </a:r>
            <a:r>
              <a:rPr lang="en-US" sz="1200" i="1" kern="1200" dirty="0" smtClean="0">
                <a:solidFill>
                  <a:schemeClr val="tx1"/>
                </a:solidFill>
                <a:effectLst/>
                <a:latin typeface="+mn-lt"/>
                <a:ea typeface="+mn-ea"/>
                <a:cs typeface="+mn-cs"/>
              </a:rPr>
              <a:t>over.  We will review the directions for the Give One-Get One Protocol as I model how to do it with a different prompt</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11</a:t>
            </a:fld>
            <a:endParaRPr lang="en-US"/>
          </a:p>
        </p:txBody>
      </p:sp>
    </p:spTree>
    <p:extLst>
      <p:ext uri="{BB962C8B-B14F-4D97-AF65-F5344CB8AC3E}">
        <p14:creationId xmlns:p14="http://schemas.microsoft.com/office/powerpoint/2010/main" val="38930732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Display the</a:t>
            </a:r>
            <a:r>
              <a:rPr lang="en-US" sz="1200" b="1" kern="1200" dirty="0" smtClean="0">
                <a:solidFill>
                  <a:schemeClr val="tx1"/>
                </a:solidFill>
                <a:effectLst/>
                <a:latin typeface="+mn-lt"/>
                <a:ea typeface="+mn-ea"/>
                <a:cs typeface="+mn-cs"/>
              </a:rPr>
              <a:t> </a:t>
            </a:r>
            <a:r>
              <a:rPr lang="en-US" sz="1200" b="1" u="sng" kern="1200" dirty="0" smtClean="0">
                <a:solidFill>
                  <a:schemeClr val="tx1"/>
                </a:solidFill>
                <a:effectLst/>
                <a:latin typeface="+mn-lt"/>
                <a:ea typeface="+mn-ea"/>
                <a:cs typeface="+mn-cs"/>
              </a:rPr>
              <a:t>Teacher Visual Text</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Model using think time and pointing at key elements in the visual text before listening</a:t>
            </a:r>
            <a:r>
              <a:rPr lang="en-US" sz="1200" kern="1200" baseline="0" dirty="0" smtClean="0">
                <a:solidFill>
                  <a:schemeClr val="tx1"/>
                </a:solidFill>
                <a:effectLst/>
                <a:latin typeface="+mn-lt"/>
                <a:ea typeface="+mn-ea"/>
                <a:cs typeface="+mn-cs"/>
              </a:rPr>
              <a:t> to the Non-Model Constructive Conversation.</a:t>
            </a:r>
            <a:endParaRPr lang="en-US" sz="1200" b="1" kern="1200" dirty="0" smtClean="0">
              <a:solidFill>
                <a:schemeClr val="tx1"/>
              </a:solidFill>
              <a:effectLst/>
              <a:latin typeface="+mn-lt"/>
              <a:ea typeface="+mn-ea"/>
              <a:cs typeface="+mn-cs"/>
            </a:endParaRPr>
          </a:p>
          <a:p>
            <a:endParaRPr lang="en-US" dirty="0" smtClean="0"/>
          </a:p>
          <a:p>
            <a:r>
              <a:rPr lang="en-US" sz="1200" kern="1200" dirty="0" smtClean="0">
                <a:solidFill>
                  <a:schemeClr val="tx1"/>
                </a:solidFill>
                <a:effectLst/>
                <a:latin typeface="+mn-lt"/>
                <a:ea typeface="+mn-ea"/>
                <a:cs typeface="+mn-cs"/>
              </a:rPr>
              <a:t>STUDENTS</a:t>
            </a:r>
            <a:r>
              <a:rPr lang="en-US" sz="1200" kern="1200" baseline="0" dirty="0" smtClean="0">
                <a:solidFill>
                  <a:schemeClr val="tx1"/>
                </a:solidFill>
                <a:effectLst/>
                <a:latin typeface="+mn-lt"/>
                <a:ea typeface="+mn-ea"/>
                <a:cs typeface="+mn-cs"/>
              </a:rPr>
              <a:t> SHOULD LISTEN ACTIVELY</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103</a:t>
            </a:fld>
            <a:endParaRPr lang="en-US"/>
          </a:p>
        </p:txBody>
      </p:sp>
    </p:spTree>
    <p:extLst>
      <p:ext uri="{BB962C8B-B14F-4D97-AF65-F5344CB8AC3E}">
        <p14:creationId xmlns:p14="http://schemas.microsoft.com/office/powerpoint/2010/main" val="202690470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Debrief the Non-Model Conversation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Guide students through an analysis of what makes this a </a:t>
            </a:r>
            <a:r>
              <a:rPr lang="en-US" sz="1200" b="1" kern="1200" dirty="0" smtClean="0">
                <a:solidFill>
                  <a:schemeClr val="tx1"/>
                </a:solidFill>
                <a:effectLst/>
                <a:latin typeface="+mn-lt"/>
                <a:ea typeface="+mn-ea"/>
                <a:cs typeface="+mn-cs"/>
              </a:rPr>
              <a:t>Non-Model</a:t>
            </a:r>
            <a:r>
              <a:rPr lang="en-US" sz="1200" kern="1200" dirty="0" smtClean="0">
                <a:solidFill>
                  <a:schemeClr val="tx1"/>
                </a:solidFill>
                <a:effectLst/>
                <a:latin typeface="+mn-lt"/>
                <a:ea typeface="+mn-ea"/>
                <a:cs typeface="+mn-cs"/>
              </a:rPr>
              <a:t> Constructive Conversation for the skills of</a:t>
            </a:r>
            <a:r>
              <a:rPr lang="en-US" sz="1200" b="1" kern="1200" dirty="0" smtClean="0">
                <a:solidFill>
                  <a:schemeClr val="tx1"/>
                </a:solidFill>
                <a:effectLst/>
                <a:latin typeface="+mn-lt"/>
                <a:ea typeface="+mn-ea"/>
                <a:cs typeface="+mn-cs"/>
              </a:rPr>
              <a:t> CREATE and CLARIFY.  </a:t>
            </a:r>
            <a:r>
              <a:rPr lang="en-US" sz="1200" kern="1200" dirty="0" smtClean="0">
                <a:solidFill>
                  <a:schemeClr val="tx1"/>
                </a:solidFill>
                <a:effectLst/>
                <a:latin typeface="+mn-lt"/>
                <a:ea typeface="+mn-ea"/>
                <a:cs typeface="+mn-cs"/>
              </a:rPr>
              <a:t>Use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the </a:t>
            </a:r>
            <a:r>
              <a:rPr lang="en-US" sz="1200" b="1" u="sng" kern="1200" dirty="0" smtClean="0">
                <a:solidFill>
                  <a:schemeClr val="tx1"/>
                </a:solidFill>
                <a:effectLst/>
                <a:latin typeface="+mn-lt"/>
                <a:ea typeface="+mn-ea"/>
                <a:cs typeface="+mn-cs"/>
              </a:rPr>
              <a:t>Conversation Pattern Guide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as a reference.</a:t>
            </a: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What makes this a </a:t>
            </a:r>
            <a:r>
              <a:rPr lang="en-US" sz="1200" b="1" i="1" kern="1200" dirty="0" smtClean="0">
                <a:solidFill>
                  <a:schemeClr val="tx1"/>
                </a:solidFill>
                <a:effectLst/>
                <a:latin typeface="+mn-lt"/>
                <a:ea typeface="+mn-ea"/>
                <a:cs typeface="+mn-cs"/>
              </a:rPr>
              <a:t>Non-Model Conversation</a:t>
            </a:r>
            <a:r>
              <a:rPr lang="en-US" sz="1200" i="1" kern="1200" dirty="0" smtClean="0">
                <a:solidFill>
                  <a:schemeClr val="tx1"/>
                </a:solidFill>
                <a:effectLst/>
                <a:latin typeface="+mn-lt"/>
                <a:ea typeface="+mn-ea"/>
                <a:cs typeface="+mn-cs"/>
              </a:rPr>
              <a:t>? How would you improve this</a:t>
            </a:r>
            <a:r>
              <a:rPr lang="en-US" sz="1200" b="1" i="1" kern="1200" dirty="0" smtClean="0">
                <a:solidFill>
                  <a:schemeClr val="tx1"/>
                </a:solidFill>
                <a:effectLst/>
                <a:latin typeface="+mn-lt"/>
                <a:ea typeface="+mn-ea"/>
                <a:cs typeface="+mn-cs"/>
              </a:rPr>
              <a:t> Model</a:t>
            </a:r>
            <a:r>
              <a:rPr lang="en-US" sz="1200" i="1" kern="1200" dirty="0" smtClean="0">
                <a:solidFill>
                  <a:schemeClr val="tx1"/>
                </a:solidFill>
                <a:effectLst/>
                <a:latin typeface="+mn-lt"/>
                <a:ea typeface="+mn-ea"/>
                <a:cs typeface="+mn-cs"/>
              </a:rPr>
              <a:t>? Use your think time. Remember to refer the </a:t>
            </a:r>
            <a:r>
              <a:rPr lang="en-US" sz="1200" b="1" i="1" u="sng" kern="1200" dirty="0" smtClean="0">
                <a:solidFill>
                  <a:schemeClr val="tx1"/>
                </a:solidFill>
                <a:effectLst/>
                <a:latin typeface="+mn-lt"/>
                <a:ea typeface="+mn-ea"/>
                <a:cs typeface="+mn-cs"/>
              </a:rPr>
              <a:t>Listening Task Poster </a:t>
            </a:r>
            <a:r>
              <a:rPr lang="en-US" sz="1200" i="1" kern="1200" dirty="0" smtClean="0">
                <a:solidFill>
                  <a:schemeClr val="tx1"/>
                </a:solidFill>
                <a:effectLst/>
                <a:latin typeface="+mn-lt"/>
                <a:ea typeface="+mn-ea"/>
                <a:cs typeface="+mn-cs"/>
              </a:rPr>
              <a:t>and </a:t>
            </a:r>
            <a:r>
              <a:rPr lang="en-US" sz="1200" b="1" i="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(point to resources).</a:t>
            </a:r>
            <a:r>
              <a:rPr lang="en-US" sz="1200" i="1" kern="1200" dirty="0" smtClean="0">
                <a:solidFill>
                  <a:schemeClr val="tx1"/>
                </a:solidFill>
                <a:effectLst/>
                <a:latin typeface="+mn-lt"/>
                <a:ea typeface="+mn-ea"/>
                <a:cs typeface="+mn-cs"/>
              </a:rPr>
              <a:t> Now, turn and talk to your partner.</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How can you expand </a:t>
            </a:r>
            <a:r>
              <a:rPr lang="en-US" sz="1200" b="1" i="1" kern="1200" dirty="0" smtClean="0">
                <a:solidFill>
                  <a:schemeClr val="tx1"/>
                </a:solidFill>
                <a:effectLst/>
                <a:latin typeface="+mn-lt"/>
                <a:ea typeface="+mn-ea"/>
                <a:cs typeface="+mn-cs"/>
              </a:rPr>
              <a:t>noun phrases</a:t>
            </a:r>
            <a:r>
              <a:rPr lang="en-US" sz="1200" i="1" kern="1200" dirty="0" smtClean="0">
                <a:solidFill>
                  <a:schemeClr val="tx1"/>
                </a:solidFill>
                <a:effectLst/>
                <a:latin typeface="+mn-lt"/>
                <a:ea typeface="+mn-ea"/>
                <a:cs typeface="+mn-cs"/>
              </a:rPr>
              <a:t> to add details? What adjectives or other details would you add to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ideas? Use your think time. Now, turn and talk to your partner.</a:t>
            </a:r>
            <a:r>
              <a:rPr lang="en-US" sz="1200" kern="1200" dirty="0" smtClean="0">
                <a:solidFill>
                  <a:schemeClr val="tx1"/>
                </a:solidFill>
                <a:effectLst/>
                <a:latin typeface="+mn-lt"/>
                <a:ea typeface="+mn-ea"/>
                <a:cs typeface="+mn-cs"/>
              </a:rPr>
              <a:t> Have one or two students share out.</a:t>
            </a:r>
            <a:r>
              <a:rPr lang="en-US" sz="1200" kern="1200" cap="all"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104</a:t>
            </a:fld>
            <a:endParaRPr lang="en-US"/>
          </a:p>
        </p:txBody>
      </p:sp>
    </p:spTree>
    <p:extLst>
      <p:ext uri="{BB962C8B-B14F-4D97-AF65-F5344CB8AC3E}">
        <p14:creationId xmlns:p14="http://schemas.microsoft.com/office/powerpoint/2010/main" val="153704979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Debrief the Non-Model Conversation</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How can you expand </a:t>
            </a:r>
            <a:r>
              <a:rPr lang="en-US" sz="1200" b="1" i="1" kern="1200" dirty="0" smtClean="0">
                <a:solidFill>
                  <a:schemeClr val="tx1"/>
                </a:solidFill>
                <a:effectLst/>
                <a:latin typeface="+mn-lt"/>
                <a:ea typeface="+mn-ea"/>
                <a:cs typeface="+mn-cs"/>
              </a:rPr>
              <a:t>noun phrases</a:t>
            </a:r>
            <a:r>
              <a:rPr lang="en-US" sz="1200" i="1" kern="1200" dirty="0" smtClean="0">
                <a:solidFill>
                  <a:schemeClr val="tx1"/>
                </a:solidFill>
                <a:effectLst/>
                <a:latin typeface="+mn-lt"/>
                <a:ea typeface="+mn-ea"/>
                <a:cs typeface="+mn-cs"/>
              </a:rPr>
              <a:t> to add details? What adjectives or other details would you add to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ideas? Use your think time. Now, turn and talk to your partner.</a:t>
            </a:r>
            <a:r>
              <a:rPr lang="en-US" sz="1200" kern="1200" dirty="0" smtClean="0">
                <a:solidFill>
                  <a:schemeClr val="tx1"/>
                </a:solidFill>
                <a:effectLst/>
                <a:latin typeface="+mn-lt"/>
                <a:ea typeface="+mn-ea"/>
                <a:cs typeface="+mn-cs"/>
              </a:rPr>
              <a:t> Have one or two students share out.</a:t>
            </a:r>
            <a:r>
              <a:rPr lang="en-US" sz="1200" kern="1200" cap="all"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105</a:t>
            </a:fld>
            <a:endParaRPr lang="en-US"/>
          </a:p>
        </p:txBody>
      </p:sp>
    </p:spTree>
    <p:extLst>
      <p:ext uri="{BB962C8B-B14F-4D97-AF65-F5344CB8AC3E}">
        <p14:creationId xmlns:p14="http://schemas.microsoft.com/office/powerpoint/2010/main" val="82526612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Constructive Conversation Game with Visual Text</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Organize students into quads and distribute the </a:t>
            </a:r>
            <a:r>
              <a:rPr lang="en-US" sz="1200" b="1" u="sng" kern="1200" dirty="0" smtClean="0">
                <a:solidFill>
                  <a:schemeClr val="tx1"/>
                </a:solidFill>
                <a:effectLst/>
                <a:latin typeface="+mn-lt"/>
                <a:ea typeface="+mn-ea"/>
                <a:cs typeface="+mn-cs"/>
              </a:rPr>
              <a:t>Conversation Pattern Game Cards</a:t>
            </a:r>
            <a:r>
              <a:rPr lang="en-US" sz="1200" i="1" kern="1200" dirty="0" smtClean="0">
                <a:solidFill>
                  <a:schemeClr val="tx1"/>
                </a:solidFill>
                <a:effectLst/>
                <a:latin typeface="+mn-lt"/>
                <a:ea typeface="+mn-ea"/>
                <a:cs typeface="+mn-cs"/>
              </a:rPr>
              <a:t>. Now you are going to play the Constructive Conversation Game. Your conversations will focus on the skills of </a:t>
            </a:r>
            <a:r>
              <a:rPr lang="en-US" sz="1200" b="1" i="1" kern="1200" dirty="0" smtClean="0">
                <a:solidFill>
                  <a:schemeClr val="tx1"/>
                </a:solidFill>
                <a:effectLst/>
                <a:latin typeface="+mn-lt"/>
                <a:ea typeface="+mn-ea"/>
                <a:cs typeface="+mn-cs"/>
              </a:rPr>
              <a:t>CREATE </a:t>
            </a:r>
            <a:r>
              <a:rPr lang="en-US" sz="1200" i="1" kern="1200" dirty="0" smtClean="0">
                <a:solidFill>
                  <a:schemeClr val="tx1"/>
                </a:solidFill>
                <a:effectLst/>
                <a:latin typeface="+mn-lt"/>
                <a:ea typeface="+mn-ea"/>
                <a:cs typeface="+mn-cs"/>
              </a:rPr>
              <a:t>and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using the visual text. You will be in a group of four. Each of you will have one card for your initial idea and 3 cards to cite details as you follow the Conversation Pattern. You will take turns sharing in a Round Robin fashion until all cards have been played. Remember to follow our </a:t>
            </a:r>
            <a:r>
              <a:rPr lang="en-US" sz="1200" b="1" i="1" u="sng" kern="1200" dirty="0" smtClean="0">
                <a:solidFill>
                  <a:schemeClr val="tx1"/>
                </a:solidFill>
                <a:effectLst/>
                <a:latin typeface="+mn-lt"/>
                <a:ea typeface="+mn-ea"/>
                <a:cs typeface="+mn-cs"/>
              </a:rPr>
              <a:t>Constructive Conversation Norms</a:t>
            </a:r>
            <a:r>
              <a:rPr lang="en-US" sz="1200" i="1" kern="1200" dirty="0" smtClean="0">
                <a:solidFill>
                  <a:schemeClr val="tx1"/>
                </a:solidFill>
                <a:effectLst/>
                <a:latin typeface="+mn-lt"/>
                <a:ea typeface="+mn-ea"/>
                <a:cs typeface="+mn-cs"/>
              </a:rPr>
              <a:t> and use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Constructive Conversations Listening Task Poster</a:t>
            </a:r>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Begin by stating your idea. Cite details to </a:t>
            </a:r>
            <a:r>
              <a:rPr lang="en-US" sz="1200" b="1" i="1" kern="1200" dirty="0" smtClean="0">
                <a:solidFill>
                  <a:schemeClr val="tx1"/>
                </a:solidFill>
                <a:effectLst/>
                <a:latin typeface="+mn-lt"/>
                <a:ea typeface="+mn-ea"/>
                <a:cs typeface="+mn-cs"/>
              </a:rPr>
              <a:t>CLARIFY </a:t>
            </a:r>
            <a:r>
              <a:rPr lang="en-US" sz="1200" i="1" kern="1200" dirty="0" smtClean="0">
                <a:solidFill>
                  <a:schemeClr val="tx1"/>
                </a:solidFill>
                <a:effectLst/>
                <a:latin typeface="+mn-lt"/>
                <a:ea typeface="+mn-ea"/>
                <a:cs typeface="+mn-cs"/>
              </a:rPr>
              <a:t>your ideas. Remember to use the Conversation Pattern.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Prompt: What do you notice in the visual text?  Cite details to CLARIFY your ideas.</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Formative Assessment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Monitor students as they play the game and provide feedback as needed. Then select two students who will Fishbowl Model in front of the class when they’re done playing the game. Use the </a:t>
            </a:r>
            <a:r>
              <a:rPr lang="en-US" sz="1200" b="1" u="sng" kern="1200" dirty="0" smtClean="0">
                <a:solidFill>
                  <a:schemeClr val="tx1"/>
                </a:solidFill>
                <a:effectLst/>
                <a:latin typeface="+mn-lt"/>
                <a:ea typeface="+mn-ea"/>
                <a:cs typeface="+mn-cs"/>
              </a:rPr>
              <a:t>SPF 1.0</a:t>
            </a:r>
            <a:r>
              <a:rPr lang="en-US" sz="1200" kern="1200" dirty="0" smtClean="0">
                <a:solidFill>
                  <a:schemeClr val="tx1"/>
                </a:solidFill>
                <a:effectLst/>
                <a:latin typeface="+mn-lt"/>
                <a:ea typeface="+mn-ea"/>
                <a:cs typeface="+mn-cs"/>
              </a:rPr>
              <a:t> to collect a Constructive Conversation Language Sample as they model in front of the class.</a:t>
            </a: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106</a:t>
            </a:fld>
            <a:endParaRPr lang="en-US"/>
          </a:p>
        </p:txBody>
      </p:sp>
    </p:spTree>
    <p:extLst>
      <p:ext uri="{BB962C8B-B14F-4D97-AF65-F5344CB8AC3E}">
        <p14:creationId xmlns:p14="http://schemas.microsoft.com/office/powerpoint/2010/main" val="132453552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Constructive Conversation Game with Visual Text</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Prompt: What do you notice in the visual text?  Cite details to CLARIFY your ideas.</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Formative Assessment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Monitor students as they play the game and provide feedback as needed. Then select two students who will Fishbowl Model in front of the class when they’re done playing the game. Use the </a:t>
            </a:r>
            <a:r>
              <a:rPr lang="en-US" sz="1200" b="1" u="sng" kern="1200" dirty="0" smtClean="0">
                <a:solidFill>
                  <a:schemeClr val="tx1"/>
                </a:solidFill>
                <a:effectLst/>
                <a:latin typeface="+mn-lt"/>
                <a:ea typeface="+mn-ea"/>
                <a:cs typeface="+mn-cs"/>
              </a:rPr>
              <a:t>SPF 1.0</a:t>
            </a:r>
            <a:r>
              <a:rPr lang="en-US" sz="1200" kern="1200" dirty="0" smtClean="0">
                <a:solidFill>
                  <a:schemeClr val="tx1"/>
                </a:solidFill>
                <a:effectLst/>
                <a:latin typeface="+mn-lt"/>
                <a:ea typeface="+mn-ea"/>
                <a:cs typeface="+mn-cs"/>
              </a:rPr>
              <a:t> to collect a Constructive Conversation Language Sample as they model in front of the class.</a:t>
            </a: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107</a:t>
            </a:fld>
            <a:endParaRPr lang="en-US"/>
          </a:p>
        </p:txBody>
      </p:sp>
    </p:spTree>
    <p:extLst>
      <p:ext uri="{BB962C8B-B14F-4D97-AF65-F5344CB8AC3E}">
        <p14:creationId xmlns:p14="http://schemas.microsoft.com/office/powerpoint/2010/main" val="7647008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Select two students to Fishbowl Model a Constructive Conversation in front of the class.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Students will address the following prompt:</a:t>
            </a:r>
            <a:r>
              <a:rPr lang="en-US" sz="1200"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What do you notice in</a:t>
            </a:r>
            <a:r>
              <a:rPr lang="en-US" sz="1200" b="1" kern="1200" baseline="0" dirty="0" smtClean="0">
                <a:solidFill>
                  <a:schemeClr val="tx1"/>
                </a:solidFill>
                <a:effectLst/>
                <a:latin typeface="+mn-lt"/>
                <a:ea typeface="+mn-ea"/>
                <a:cs typeface="+mn-cs"/>
              </a:rPr>
              <a:t> the visual text? Cite details to CLARIFY your ideas.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Collect a language sample from the two students using the </a:t>
            </a:r>
            <a:r>
              <a:rPr lang="en-US" sz="1200" b="1" u="sng" kern="1200" dirty="0" smtClean="0">
                <a:solidFill>
                  <a:schemeClr val="tx1"/>
                </a:solidFill>
                <a:effectLst/>
                <a:latin typeface="+mn-lt"/>
                <a:ea typeface="+mn-ea"/>
                <a:cs typeface="+mn-cs"/>
              </a:rPr>
              <a:t>SPF 1.0</a:t>
            </a:r>
            <a:r>
              <a:rPr lang="en-US" sz="1200" kern="1200" dirty="0" smtClean="0">
                <a:solidFill>
                  <a:schemeClr val="tx1"/>
                </a:solidFill>
                <a:effectLst/>
                <a:latin typeface="+mn-lt"/>
                <a:ea typeface="+mn-ea"/>
                <a:cs typeface="+mn-cs"/>
              </a:rPr>
              <a:t>. The language sample must be at least four turns in length.</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108</a:t>
            </a:fld>
            <a:endParaRPr lang="en-US"/>
          </a:p>
        </p:txBody>
      </p:sp>
    </p:spTree>
    <p:extLst>
      <p:ext uri="{BB962C8B-B14F-4D97-AF65-F5344CB8AC3E}">
        <p14:creationId xmlns:p14="http://schemas.microsoft.com/office/powerpoint/2010/main" val="118003738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After students have had a few minutes to discuss with a partner, call on one or two individuals to share out with the whole group. </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109</a:t>
            </a:fld>
            <a:endParaRPr lang="en-US"/>
          </a:p>
        </p:txBody>
      </p:sp>
    </p:spTree>
    <p:extLst>
      <p:ext uri="{BB962C8B-B14F-4D97-AF65-F5344CB8AC3E}">
        <p14:creationId xmlns:p14="http://schemas.microsoft.com/office/powerpoint/2010/main" val="83833959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110</a:t>
            </a:fld>
            <a:endParaRPr lang="en-US"/>
          </a:p>
        </p:txBody>
      </p:sp>
    </p:spTree>
    <p:extLst>
      <p:ext uri="{BB962C8B-B14F-4D97-AF65-F5344CB8AC3E}">
        <p14:creationId xmlns:p14="http://schemas.microsoft.com/office/powerpoint/2010/main" val="135946386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111</a:t>
            </a:fld>
            <a:endParaRPr lang="en-US"/>
          </a:p>
        </p:txBody>
      </p:sp>
    </p:spTree>
    <p:extLst>
      <p:ext uri="{BB962C8B-B14F-4D97-AF65-F5344CB8AC3E}">
        <p14:creationId xmlns:p14="http://schemas.microsoft.com/office/powerpoint/2010/main" val="32481163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In this lesson we will review the Constructive Conversation Skills-</a:t>
            </a:r>
            <a:r>
              <a:rPr lang="en-US" sz="1200" b="1" i="1" kern="1200" dirty="0" smtClean="0">
                <a:solidFill>
                  <a:schemeClr val="tx1"/>
                </a:solidFill>
                <a:effectLst/>
                <a:latin typeface="+mn-lt"/>
                <a:ea typeface="+mn-ea"/>
                <a:cs typeface="+mn-cs"/>
              </a:rPr>
              <a:t>CREATE </a:t>
            </a:r>
            <a:r>
              <a:rPr lang="en-US" sz="1200" i="1" kern="1200" dirty="0" smtClean="0">
                <a:solidFill>
                  <a:schemeClr val="tx1"/>
                </a:solidFill>
                <a:effectLst/>
                <a:latin typeface="+mn-lt"/>
                <a:ea typeface="+mn-ea"/>
                <a:cs typeface="+mn-cs"/>
              </a:rPr>
              <a:t>and</a:t>
            </a:r>
            <a:r>
              <a:rPr lang="en-US" sz="1200" b="1" i="1" kern="1200" dirty="0" smtClean="0">
                <a:solidFill>
                  <a:schemeClr val="tx1"/>
                </a:solidFill>
                <a:effectLst/>
                <a:latin typeface="+mn-lt"/>
                <a:ea typeface="+mn-ea"/>
                <a:cs typeface="+mn-cs"/>
              </a:rPr>
              <a:t> CLARIFY</a:t>
            </a:r>
            <a:r>
              <a:rPr lang="en-US" sz="1200" i="1" kern="1200" dirty="0" smtClean="0">
                <a:solidFill>
                  <a:schemeClr val="tx1"/>
                </a:solidFill>
                <a:effectLst/>
                <a:latin typeface="+mn-lt"/>
                <a:ea typeface="+mn-ea"/>
                <a:cs typeface="+mn-cs"/>
              </a:rPr>
              <a:t>. When we </a:t>
            </a:r>
            <a:r>
              <a:rPr lang="en-US" sz="1200" b="1" i="1" kern="1200" dirty="0" smtClean="0">
                <a:solidFill>
                  <a:schemeClr val="tx1"/>
                </a:solidFill>
                <a:effectLst/>
                <a:latin typeface="+mn-lt"/>
                <a:ea typeface="+mn-ea"/>
                <a:cs typeface="+mn-cs"/>
              </a:rPr>
              <a:t>CREATE</a:t>
            </a:r>
            <a:r>
              <a:rPr lang="en-US" sz="1200" i="1" kern="1200" dirty="0" smtClean="0">
                <a:solidFill>
                  <a:schemeClr val="tx1"/>
                </a:solidFill>
                <a:effectLst/>
                <a:latin typeface="+mn-lt"/>
                <a:ea typeface="+mn-ea"/>
                <a:cs typeface="+mn-cs"/>
              </a:rPr>
              <a:t> we say what we think or notice about something. When we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we make our ideas clearer for ourselves and our partners. We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each other’s ideas by </a:t>
            </a:r>
            <a:r>
              <a:rPr lang="en-US" sz="1200" b="1" i="1" kern="1200" dirty="0" smtClean="0">
                <a:solidFill>
                  <a:schemeClr val="tx1"/>
                </a:solidFill>
                <a:effectLst/>
                <a:latin typeface="+mn-lt"/>
                <a:ea typeface="+mn-ea"/>
                <a:cs typeface="+mn-cs"/>
              </a:rPr>
              <a:t>paraphrasing</a:t>
            </a:r>
            <a:r>
              <a:rPr lang="en-US" sz="1200" i="1" kern="1200" dirty="0" smtClean="0">
                <a:solidFill>
                  <a:schemeClr val="tx1"/>
                </a:solidFill>
                <a:effectLst/>
                <a:latin typeface="+mn-lt"/>
                <a:ea typeface="+mn-ea"/>
                <a:cs typeface="+mn-cs"/>
              </a:rPr>
              <a:t>, </a:t>
            </a:r>
            <a:r>
              <a:rPr lang="en-US" sz="1200" b="1" i="1" kern="1200" dirty="0" smtClean="0">
                <a:solidFill>
                  <a:schemeClr val="tx1"/>
                </a:solidFill>
                <a:effectLst/>
                <a:latin typeface="+mn-lt"/>
                <a:ea typeface="+mn-ea"/>
                <a:cs typeface="+mn-cs"/>
              </a:rPr>
              <a:t>building on,</a:t>
            </a:r>
            <a:r>
              <a:rPr lang="en-US" sz="1200" i="1" kern="1200" dirty="0" smtClean="0">
                <a:solidFill>
                  <a:schemeClr val="tx1"/>
                </a:solidFill>
                <a:effectLst/>
                <a:latin typeface="+mn-lt"/>
                <a:ea typeface="+mn-ea"/>
                <a:cs typeface="+mn-cs"/>
              </a:rPr>
              <a:t> and </a:t>
            </a:r>
            <a:r>
              <a:rPr lang="en-US" sz="1200" b="1" i="1" kern="1200" dirty="0" smtClean="0">
                <a:solidFill>
                  <a:schemeClr val="tx1"/>
                </a:solidFill>
                <a:effectLst/>
                <a:latin typeface="+mn-lt"/>
                <a:ea typeface="+mn-ea"/>
                <a:cs typeface="+mn-cs"/>
              </a:rPr>
              <a:t>prompting.</a:t>
            </a:r>
            <a:r>
              <a:rPr lang="en-US" sz="1200" i="1" kern="1200" dirty="0" smtClean="0">
                <a:solidFill>
                  <a:schemeClr val="tx1"/>
                </a:solidFill>
                <a:effectLst/>
                <a:latin typeface="+mn-lt"/>
                <a:ea typeface="+mn-ea"/>
                <a:cs typeface="+mn-cs"/>
              </a:rPr>
              <a:t> During conversations, remember to follow our conversation norms (point to poster).</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112</a:t>
            </a:fld>
            <a:endParaRPr lang="en-US"/>
          </a:p>
        </p:txBody>
      </p:sp>
    </p:spTree>
    <p:extLst>
      <p:ext uri="{BB962C8B-B14F-4D97-AF65-F5344CB8AC3E}">
        <p14:creationId xmlns:p14="http://schemas.microsoft.com/office/powerpoint/2010/main" val="18511583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The first step is, “Think about the prompt.” The prompt is: </a:t>
            </a:r>
            <a:r>
              <a:rPr lang="en-US" sz="1200" b="1" i="1" kern="1200" dirty="0" smtClean="0">
                <a:solidFill>
                  <a:schemeClr val="tx1"/>
                </a:solidFill>
                <a:effectLst/>
                <a:latin typeface="+mn-lt"/>
                <a:ea typeface="+mn-ea"/>
                <a:cs typeface="+mn-cs"/>
              </a:rPr>
              <a:t>What do you know about the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r>
              <a:rPr lang="en-US" sz="1200" b="1" i="1" kern="1200" dirty="0" smtClean="0">
                <a:solidFill>
                  <a:schemeClr val="tx1"/>
                </a:solidFill>
                <a:effectLst/>
                <a:latin typeface="+mn-lt"/>
                <a:ea typeface="+mn-ea"/>
                <a:cs typeface="+mn-cs"/>
              </a:rPr>
              <a:t>Constructive Conversation Skills?</a:t>
            </a:r>
            <a:r>
              <a:rPr lang="en-US" sz="1200" i="1" kern="1200" dirty="0" smtClean="0">
                <a:solidFill>
                  <a:schemeClr val="tx1"/>
                </a:solidFill>
                <a:effectLst/>
                <a:latin typeface="+mn-lt"/>
                <a:ea typeface="+mn-ea"/>
                <a:cs typeface="+mn-cs"/>
              </a:rPr>
              <a:t>  </a:t>
            </a:r>
            <a:r>
              <a:rPr lang="en-US" sz="1200" b="1" i="1" kern="1200" dirty="0" smtClean="0">
                <a:solidFill>
                  <a:schemeClr val="tx1"/>
                </a:solidFill>
                <a:effectLst/>
                <a:latin typeface="+mn-lt"/>
                <a:ea typeface="+mn-ea"/>
                <a:cs typeface="+mn-cs"/>
              </a:rPr>
              <a:t>What does it look like and sound like when you use</a:t>
            </a:r>
            <a:endParaRPr lang="en-US" sz="1200"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 them?</a:t>
            </a:r>
            <a:r>
              <a:rPr lang="en-US" sz="1200" i="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12</a:t>
            </a:fld>
            <a:endParaRPr lang="en-US"/>
          </a:p>
        </p:txBody>
      </p:sp>
    </p:spTree>
    <p:extLst>
      <p:ext uri="{BB962C8B-B14F-4D97-AF65-F5344CB8AC3E}">
        <p14:creationId xmlns:p14="http://schemas.microsoft.com/office/powerpoint/2010/main" val="168880510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Which conversation norm will help us to </a:t>
            </a:r>
            <a:r>
              <a:rPr lang="en-US" sz="1200" b="1" i="1" kern="1200" dirty="0" smtClean="0">
                <a:solidFill>
                  <a:schemeClr val="tx1"/>
                </a:solidFill>
                <a:effectLst/>
                <a:latin typeface="+mn-lt"/>
                <a:ea typeface="+mn-ea"/>
                <a:cs typeface="+mn-cs"/>
              </a:rPr>
              <a:t>CREATE</a:t>
            </a:r>
            <a:r>
              <a:rPr lang="en-US" sz="1200" i="1" kern="1200" dirty="0" smtClean="0">
                <a:solidFill>
                  <a:schemeClr val="tx1"/>
                </a:solidFill>
                <a:effectLst/>
                <a:latin typeface="+mn-lt"/>
                <a:ea typeface="+mn-ea"/>
                <a:cs typeface="+mn-cs"/>
              </a:rPr>
              <a:t> and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Turn and talk to your partner. </a:t>
            </a:r>
            <a:r>
              <a:rPr lang="en-US" sz="1200" kern="1200" dirty="0" smtClean="0">
                <a:solidFill>
                  <a:schemeClr val="tx1"/>
                </a:solidFill>
                <a:effectLst/>
                <a:latin typeface="+mn-lt"/>
                <a:ea typeface="+mn-ea"/>
                <a:cs typeface="+mn-cs"/>
              </a:rPr>
              <a:t>Give students 1 minute to talk to a partner.</a:t>
            </a: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Affirm all responses and say:</a:t>
            </a:r>
            <a:r>
              <a:rPr lang="en-US" sz="1200" i="1" kern="1200" dirty="0" smtClean="0">
                <a:solidFill>
                  <a:schemeClr val="tx1"/>
                </a:solidFill>
                <a:effectLst/>
                <a:latin typeface="+mn-lt"/>
                <a:ea typeface="+mn-ea"/>
                <a:cs typeface="+mn-cs"/>
              </a:rPr>
              <a:t> I heard many of you say that you would “Use the language of the skill” (point to poster) to speak in complete sentences as we </a:t>
            </a:r>
            <a:r>
              <a:rPr lang="en-US" sz="1200" b="1" i="1" kern="1200" dirty="0" smtClean="0">
                <a:solidFill>
                  <a:schemeClr val="tx1"/>
                </a:solidFill>
                <a:effectLst/>
                <a:latin typeface="+mn-lt"/>
                <a:ea typeface="+mn-ea"/>
                <a:cs typeface="+mn-cs"/>
              </a:rPr>
              <a:t>CREATE</a:t>
            </a:r>
            <a:r>
              <a:rPr lang="en-US" sz="1200" i="1" kern="1200" dirty="0" smtClean="0">
                <a:solidFill>
                  <a:schemeClr val="tx1"/>
                </a:solidFill>
                <a:effectLst/>
                <a:latin typeface="+mn-lt"/>
                <a:ea typeface="+mn-ea"/>
                <a:cs typeface="+mn-cs"/>
              </a:rPr>
              <a:t> and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ideas. We will use prompt and response starters to help us.</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113</a:t>
            </a:fld>
            <a:endParaRPr lang="en-US"/>
          </a:p>
        </p:txBody>
      </p:sp>
    </p:spTree>
    <p:extLst>
      <p:ext uri="{BB962C8B-B14F-4D97-AF65-F5344CB8AC3E}">
        <p14:creationId xmlns:p14="http://schemas.microsoft.com/office/powerpoint/2010/main" val="137982678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When and how do we </a:t>
            </a:r>
            <a:r>
              <a:rPr lang="en-US" sz="1200" b="1" i="1" kern="1200" dirty="0" smtClean="0">
                <a:solidFill>
                  <a:schemeClr val="tx1"/>
                </a:solidFill>
                <a:effectLst/>
                <a:latin typeface="+mn-lt"/>
                <a:ea typeface="+mn-ea"/>
                <a:cs typeface="+mn-cs"/>
              </a:rPr>
              <a:t>paraphrase</a:t>
            </a:r>
            <a:r>
              <a:rPr lang="en-US" sz="1200" i="1" kern="1200" dirty="0" smtClean="0">
                <a:solidFill>
                  <a:schemeClr val="tx1"/>
                </a:solidFill>
                <a:effectLst/>
                <a:latin typeface="+mn-lt"/>
                <a:ea typeface="+mn-ea"/>
                <a:cs typeface="+mn-cs"/>
              </a:rPr>
              <a:t> in a Constructive Conversation? Turn and talk to your partner.</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CACF33E-9A4F-DC43-BEB4-18EC813BF4E4}" type="slidenum">
              <a:rPr lang="en-US" smtClean="0"/>
              <a:t>114</a:t>
            </a:fld>
            <a:endParaRPr lang="en-US"/>
          </a:p>
        </p:txBody>
      </p:sp>
    </p:spTree>
    <p:extLst>
      <p:ext uri="{BB962C8B-B14F-4D97-AF65-F5344CB8AC3E}">
        <p14:creationId xmlns:p14="http://schemas.microsoft.com/office/powerpoint/2010/main" val="121062929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When and how do we </a:t>
            </a:r>
            <a:r>
              <a:rPr lang="en-US" sz="1200" b="1" i="1" kern="1200" dirty="0" smtClean="0">
                <a:solidFill>
                  <a:schemeClr val="tx1"/>
                </a:solidFill>
                <a:effectLst/>
                <a:latin typeface="+mn-lt"/>
                <a:ea typeface="+mn-ea"/>
                <a:cs typeface="+mn-cs"/>
              </a:rPr>
              <a:t>build on </a:t>
            </a:r>
            <a:r>
              <a:rPr lang="en-US" sz="1200" i="1" kern="1200" dirty="0" smtClean="0">
                <a:solidFill>
                  <a:schemeClr val="tx1"/>
                </a:solidFill>
                <a:effectLst/>
                <a:latin typeface="+mn-lt"/>
                <a:ea typeface="+mn-ea"/>
                <a:cs typeface="+mn-cs"/>
              </a:rPr>
              <a:t>in a Constructive Conversation? Turn and talk to your partner.</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CACF33E-9A4F-DC43-BEB4-18EC813BF4E4}" type="slidenum">
              <a:rPr lang="en-US" smtClean="0"/>
              <a:t>115</a:t>
            </a:fld>
            <a:endParaRPr lang="en-US"/>
          </a:p>
        </p:txBody>
      </p:sp>
    </p:spTree>
    <p:extLst>
      <p:ext uri="{BB962C8B-B14F-4D97-AF65-F5344CB8AC3E}">
        <p14:creationId xmlns:p14="http://schemas.microsoft.com/office/powerpoint/2010/main" val="34029240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When and how do we </a:t>
            </a:r>
            <a:r>
              <a:rPr lang="en-US" sz="1200" b="1" i="1" kern="1200" dirty="0" smtClean="0">
                <a:solidFill>
                  <a:schemeClr val="tx1"/>
                </a:solidFill>
                <a:effectLst/>
                <a:latin typeface="+mn-lt"/>
                <a:ea typeface="+mn-ea"/>
                <a:cs typeface="+mn-cs"/>
              </a:rPr>
              <a:t>prompt</a:t>
            </a:r>
            <a:r>
              <a:rPr lang="en-US" sz="1200" i="1" kern="1200" dirty="0" smtClean="0">
                <a:solidFill>
                  <a:schemeClr val="tx1"/>
                </a:solidFill>
                <a:effectLst/>
                <a:latin typeface="+mn-lt"/>
                <a:ea typeface="+mn-ea"/>
                <a:cs typeface="+mn-cs"/>
              </a:rPr>
              <a:t> in a Constructive Conversation? Turn and talk to your partner.</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CACF33E-9A4F-DC43-BEB4-18EC813BF4E4}" type="slidenum">
              <a:rPr lang="en-US" smtClean="0"/>
              <a:t>116</a:t>
            </a:fld>
            <a:endParaRPr lang="en-US"/>
          </a:p>
        </p:txBody>
      </p:sp>
    </p:spTree>
    <p:extLst>
      <p:ext uri="{BB962C8B-B14F-4D97-AF65-F5344CB8AC3E}">
        <p14:creationId xmlns:p14="http://schemas.microsoft.com/office/powerpoint/2010/main" val="64022167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Teacher Think Aloud</a:t>
            </a:r>
            <a:endParaRPr lang="en-US" i="0"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117</a:t>
            </a:fld>
            <a:endParaRPr lang="en-US"/>
          </a:p>
        </p:txBody>
      </p:sp>
    </p:spTree>
    <p:extLst>
      <p:ext uri="{BB962C8B-B14F-4D97-AF65-F5344CB8AC3E}">
        <p14:creationId xmlns:p14="http://schemas.microsoft.com/office/powerpoint/2010/main" val="50807796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Today you are going to engage in a Constructive Conversation for the Skills-</a:t>
            </a:r>
            <a:r>
              <a:rPr lang="en-US" sz="1200" b="1" i="1" kern="1200" dirty="0" smtClean="0">
                <a:solidFill>
                  <a:schemeClr val="tx1"/>
                </a:solidFill>
                <a:effectLst/>
                <a:latin typeface="+mn-lt"/>
                <a:ea typeface="+mn-ea"/>
                <a:cs typeface="+mn-cs"/>
              </a:rPr>
              <a:t>CREATE and CLARIFY</a:t>
            </a:r>
            <a:r>
              <a:rPr lang="en-US" sz="1200" i="1" kern="1200" dirty="0" smtClean="0">
                <a:solidFill>
                  <a:schemeClr val="tx1"/>
                </a:solidFill>
                <a:effectLst/>
                <a:latin typeface="+mn-lt"/>
                <a:ea typeface="+mn-ea"/>
                <a:cs typeface="+mn-cs"/>
              </a:rPr>
              <a:t> using an Infographic. Do your best to follow the Conversation Pattern as you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your ideas.</a:t>
            </a: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 You will use the </a:t>
            </a:r>
            <a:r>
              <a:rPr lang="en-US" sz="1200" b="1" u="sng" kern="1200" dirty="0" smtClean="0">
                <a:solidFill>
                  <a:schemeClr val="tx1"/>
                </a:solidFill>
                <a:effectLst/>
                <a:latin typeface="+mn-lt"/>
                <a:ea typeface="+mn-ea"/>
                <a:cs typeface="+mn-cs"/>
              </a:rPr>
              <a:t>Conversation Pattern Guide</a:t>
            </a:r>
            <a:r>
              <a:rPr lang="en-US" sz="1200" b="1" i="1" u="sng"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to remind you of the pattern. Let’s review the prompt and response starters that you may use to help you during your conversations and add them to our Conversation Pattern Guides.</a:t>
            </a:r>
            <a:r>
              <a:rPr lang="en-US" sz="1200" kern="1200" dirty="0" smtClean="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118</a:t>
            </a:fld>
            <a:endParaRPr lang="en-US"/>
          </a:p>
        </p:txBody>
      </p:sp>
    </p:spTree>
    <p:extLst>
      <p:ext uri="{BB962C8B-B14F-4D97-AF65-F5344CB8AC3E}">
        <p14:creationId xmlns:p14="http://schemas.microsoft.com/office/powerpoint/2010/main" val="2233853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Display 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read each of the questions.</a:t>
            </a: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While you are listening to me and my partner, listen for the following:</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How did we…</a:t>
            </a:r>
            <a:endParaRPr lang="en-US" sz="1200" kern="1200" dirty="0" smtClean="0">
              <a:solidFill>
                <a:schemeClr val="tx1"/>
              </a:solidFill>
              <a:effectLst/>
              <a:latin typeface="+mn-lt"/>
              <a:ea typeface="+mn-ea"/>
              <a:cs typeface="+mn-cs"/>
            </a:endParaRPr>
          </a:p>
          <a:p>
            <a:pPr lvl="0"/>
            <a:r>
              <a:rPr lang="en-US" sz="1200" i="1" kern="1200" dirty="0" smtClean="0">
                <a:solidFill>
                  <a:schemeClr val="tx1"/>
                </a:solidFill>
                <a:effectLst/>
                <a:latin typeface="+mn-lt"/>
                <a:ea typeface="+mn-ea"/>
                <a:cs typeface="+mn-cs"/>
              </a:rPr>
              <a:t>acknowledge a partner’s ideas?</a:t>
            </a:r>
            <a:endParaRPr lang="en-US" sz="1200" kern="1200" dirty="0" smtClean="0">
              <a:solidFill>
                <a:schemeClr val="tx1"/>
              </a:solidFill>
              <a:effectLst/>
              <a:latin typeface="+mn-lt"/>
              <a:ea typeface="+mn-ea"/>
              <a:cs typeface="+mn-cs"/>
            </a:endParaRPr>
          </a:p>
          <a:p>
            <a:pPr lvl="0"/>
            <a:r>
              <a:rPr lang="en-US" sz="1200" i="1" kern="1200" dirty="0" smtClean="0">
                <a:solidFill>
                  <a:schemeClr val="tx1"/>
                </a:solidFill>
                <a:effectLst/>
                <a:latin typeface="+mn-lt"/>
                <a:ea typeface="+mn-ea"/>
                <a:cs typeface="+mn-cs"/>
              </a:rPr>
              <a:t>build on a partner’s ideas?</a:t>
            </a:r>
            <a:endParaRPr lang="en-US" sz="1200" kern="1200" dirty="0" smtClean="0">
              <a:solidFill>
                <a:schemeClr val="tx1"/>
              </a:solidFill>
              <a:effectLst/>
              <a:latin typeface="+mn-lt"/>
              <a:ea typeface="+mn-ea"/>
              <a:cs typeface="+mn-cs"/>
            </a:endParaRPr>
          </a:p>
          <a:p>
            <a:pPr lvl="0"/>
            <a:r>
              <a:rPr lang="en-US" sz="1200" i="1" kern="1200" dirty="0" smtClean="0">
                <a:solidFill>
                  <a:schemeClr val="tx1"/>
                </a:solidFill>
                <a:effectLst/>
                <a:latin typeface="+mn-lt"/>
                <a:ea typeface="+mn-ea"/>
                <a:cs typeface="+mn-cs"/>
              </a:rPr>
              <a:t>prompt a partner to </a:t>
            </a:r>
            <a:r>
              <a:rPr lang="en-US" sz="1200" b="1" i="1" kern="1200" dirty="0" smtClean="0">
                <a:solidFill>
                  <a:schemeClr val="tx1"/>
                </a:solidFill>
                <a:effectLst/>
                <a:latin typeface="+mn-lt"/>
                <a:ea typeface="+mn-ea"/>
                <a:cs typeface="+mn-cs"/>
              </a:rPr>
              <a:t>CLARIFY </a:t>
            </a:r>
            <a:r>
              <a:rPr lang="en-US" sz="1200" i="1" kern="1200" dirty="0" smtClean="0">
                <a:solidFill>
                  <a:schemeClr val="tx1"/>
                </a:solidFill>
                <a:effectLst/>
                <a:latin typeface="+mn-lt"/>
                <a:ea typeface="+mn-ea"/>
                <a:cs typeface="+mn-cs"/>
              </a:rPr>
              <a:t>ideas?</a:t>
            </a:r>
            <a:endParaRPr lang="en-US" sz="1200" kern="1200" dirty="0" smtClean="0">
              <a:solidFill>
                <a:schemeClr val="tx1"/>
              </a:solidFill>
              <a:effectLst/>
              <a:latin typeface="+mn-lt"/>
              <a:ea typeface="+mn-ea"/>
              <a:cs typeface="+mn-cs"/>
            </a:endParaRPr>
          </a:p>
          <a:p>
            <a:pPr lvl="0"/>
            <a:r>
              <a:rPr lang="en-US" sz="1200" i="1" kern="1200" dirty="0" smtClean="0">
                <a:solidFill>
                  <a:schemeClr val="tx1"/>
                </a:solidFill>
                <a:effectLst/>
                <a:latin typeface="+mn-lt"/>
                <a:ea typeface="+mn-ea"/>
                <a:cs typeface="+mn-cs"/>
              </a:rPr>
              <a:t>use evidence to support ideas?</a:t>
            </a:r>
            <a:endParaRPr lang="en-US" sz="1200" kern="1200" dirty="0" smtClean="0">
              <a:solidFill>
                <a:schemeClr val="tx1"/>
              </a:solidFill>
              <a:effectLst/>
              <a:latin typeface="+mn-lt"/>
              <a:ea typeface="+mn-ea"/>
              <a:cs typeface="+mn-cs"/>
            </a:endParaRPr>
          </a:p>
          <a:p>
            <a:pPr lvl="0"/>
            <a:r>
              <a:rPr lang="en-US" sz="1200" i="1" kern="1200" dirty="0" smtClean="0">
                <a:solidFill>
                  <a:schemeClr val="tx1"/>
                </a:solidFill>
                <a:effectLst/>
                <a:latin typeface="+mn-lt"/>
                <a:ea typeface="+mn-ea"/>
                <a:cs typeface="+mn-cs"/>
              </a:rPr>
              <a:t>use academic words (notice, in other words, etc.) to convey ideas?</a:t>
            </a:r>
            <a:endParaRPr lang="en-US" sz="1200" kern="1200" dirty="0" smtClean="0">
              <a:solidFill>
                <a:schemeClr val="tx1"/>
              </a:solidFill>
              <a:effectLst/>
              <a:latin typeface="+mn-lt"/>
              <a:ea typeface="+mn-ea"/>
              <a:cs typeface="+mn-cs"/>
            </a:endParaRPr>
          </a:p>
          <a:p>
            <a:pPr lvl="0"/>
            <a:r>
              <a:rPr lang="en-US" sz="1200" i="1" kern="1200" dirty="0" smtClean="0">
                <a:solidFill>
                  <a:schemeClr val="tx1"/>
                </a:solidFill>
                <a:effectLst/>
                <a:latin typeface="+mn-lt"/>
                <a:ea typeface="+mn-ea"/>
                <a:cs typeface="+mn-cs"/>
              </a:rPr>
              <a:t>use domain-specific words (visual text, paraphrase, elaborate, etc.) to convey ideas?</a:t>
            </a:r>
            <a:endParaRPr lang="en-US" sz="1200" kern="1200" dirty="0" smtClean="0">
              <a:solidFill>
                <a:schemeClr val="tx1"/>
              </a:solidFill>
              <a:effectLst/>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119</a:t>
            </a:fld>
            <a:endParaRPr lang="en-US"/>
          </a:p>
        </p:txBody>
      </p:sp>
    </p:spTree>
    <p:extLst>
      <p:ext uri="{BB962C8B-B14F-4D97-AF65-F5344CB8AC3E}">
        <p14:creationId xmlns:p14="http://schemas.microsoft.com/office/powerpoint/2010/main" val="203774164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Display the </a:t>
            </a:r>
            <a:r>
              <a:rPr lang="en-US" sz="1200" b="1" kern="1200" dirty="0" smtClean="0">
                <a:solidFill>
                  <a:schemeClr val="tx1"/>
                </a:solidFill>
                <a:effectLst/>
                <a:latin typeface="+mn-lt"/>
                <a:ea typeface="+mn-ea"/>
                <a:cs typeface="+mn-cs"/>
              </a:rPr>
              <a:t>Teacher Infographic</a:t>
            </a:r>
            <a:r>
              <a:rPr lang="en-US" sz="1200" i="1" kern="1200" dirty="0" smtClean="0">
                <a:solidFill>
                  <a:schemeClr val="tx1"/>
                </a:solidFill>
                <a:effectLst/>
                <a:latin typeface="+mn-lt"/>
                <a:ea typeface="+mn-ea"/>
                <a:cs typeface="+mn-cs"/>
              </a:rPr>
              <a:t>. In past lessons we used a visual text. From now on we will also use a new source of information called an infographic. An infographic is an informational text that combines visuals and words to provide information about a topic clearly and concisely. </a:t>
            </a:r>
            <a:endParaRPr lang="en-US" dirty="0" smtClean="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120</a:t>
            </a:fld>
            <a:endParaRPr lang="en-US"/>
          </a:p>
        </p:txBody>
      </p:sp>
    </p:spTree>
    <p:extLst>
      <p:ext uri="{BB962C8B-B14F-4D97-AF65-F5344CB8AC3E}">
        <p14:creationId xmlns:p14="http://schemas.microsoft.com/office/powerpoint/2010/main" val="200319673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Display the </a:t>
            </a:r>
            <a:r>
              <a:rPr lang="en-US" sz="1200" b="1" kern="1200" dirty="0" smtClean="0">
                <a:solidFill>
                  <a:schemeClr val="tx1"/>
                </a:solidFill>
                <a:effectLst/>
                <a:latin typeface="+mn-lt"/>
                <a:ea typeface="+mn-ea"/>
                <a:cs typeface="+mn-cs"/>
              </a:rPr>
              <a:t>Teacher Visual Text </a:t>
            </a:r>
          </a:p>
          <a:p>
            <a:r>
              <a:rPr lang="en-US" sz="1200" b="1" kern="1200" dirty="0" smtClean="0">
                <a:solidFill>
                  <a:schemeClr val="tx1"/>
                </a:solidFill>
                <a:effectLst/>
                <a:latin typeface="+mn-lt"/>
                <a:ea typeface="+mn-ea"/>
                <a:cs typeface="+mn-cs"/>
              </a:rPr>
              <a:t>Model</a:t>
            </a:r>
            <a:r>
              <a:rPr lang="en-US" sz="1200" b="1" kern="1200" baseline="0" dirty="0" smtClean="0">
                <a:solidFill>
                  <a:schemeClr val="tx1"/>
                </a:solidFill>
                <a:effectLst/>
                <a:latin typeface="+mn-lt"/>
                <a:ea typeface="+mn-ea"/>
                <a:cs typeface="+mn-cs"/>
              </a:rPr>
              <a:t> using Think Time</a:t>
            </a:r>
            <a:endParaRPr lang="en-US" dirty="0" smtClean="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121</a:t>
            </a:fld>
            <a:endParaRPr lang="en-US"/>
          </a:p>
        </p:txBody>
      </p:sp>
    </p:spTree>
    <p:extLst>
      <p:ext uri="{BB962C8B-B14F-4D97-AF65-F5344CB8AC3E}">
        <p14:creationId xmlns:p14="http://schemas.microsoft.com/office/powerpoint/2010/main" val="142750757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Display the</a:t>
            </a:r>
            <a:r>
              <a:rPr lang="en-US" sz="1200" b="1" kern="1200" dirty="0" smtClean="0">
                <a:solidFill>
                  <a:schemeClr val="tx1"/>
                </a:solidFill>
                <a:effectLst/>
                <a:latin typeface="+mn-lt"/>
                <a:ea typeface="+mn-ea"/>
                <a:cs typeface="+mn-cs"/>
              </a:rPr>
              <a:t> </a:t>
            </a:r>
            <a:r>
              <a:rPr lang="en-US" sz="1200" b="1" u="sng" kern="1200" dirty="0" smtClean="0">
                <a:solidFill>
                  <a:schemeClr val="tx1"/>
                </a:solidFill>
                <a:effectLst/>
                <a:latin typeface="+mn-lt"/>
                <a:ea typeface="+mn-ea"/>
                <a:cs typeface="+mn-cs"/>
              </a:rPr>
              <a:t>Infographic</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Model using think time and pointing at key elements in the infographic before listening</a:t>
            </a:r>
            <a:r>
              <a:rPr lang="en-US" sz="1200" kern="1200" baseline="0" dirty="0" smtClean="0">
                <a:solidFill>
                  <a:schemeClr val="tx1"/>
                </a:solidFill>
                <a:effectLst/>
                <a:latin typeface="+mn-lt"/>
                <a:ea typeface="+mn-ea"/>
                <a:cs typeface="+mn-cs"/>
              </a:rPr>
              <a:t> to the Model Constructive Conversation.</a:t>
            </a:r>
            <a:endParaRPr lang="en-US" sz="1200" b="1" kern="1200" dirty="0" smtClean="0">
              <a:solidFill>
                <a:schemeClr val="tx1"/>
              </a:solidFill>
              <a:effectLst/>
              <a:latin typeface="+mn-lt"/>
              <a:ea typeface="+mn-ea"/>
              <a:cs typeface="+mn-cs"/>
            </a:endParaRPr>
          </a:p>
          <a:p>
            <a:endParaRPr lang="en-US" dirty="0" smtClean="0"/>
          </a:p>
          <a:p>
            <a:r>
              <a:rPr lang="en-US" sz="1200" kern="1200" dirty="0" smtClean="0">
                <a:solidFill>
                  <a:schemeClr val="tx1"/>
                </a:solidFill>
                <a:effectLst/>
                <a:latin typeface="+mn-lt"/>
                <a:ea typeface="+mn-ea"/>
                <a:cs typeface="+mn-cs"/>
              </a:rPr>
              <a:t>STUDENTS</a:t>
            </a:r>
            <a:r>
              <a:rPr lang="en-US" sz="1200" kern="1200" baseline="0" dirty="0" smtClean="0">
                <a:solidFill>
                  <a:schemeClr val="tx1"/>
                </a:solidFill>
                <a:effectLst/>
                <a:latin typeface="+mn-lt"/>
                <a:ea typeface="+mn-ea"/>
                <a:cs typeface="+mn-cs"/>
              </a:rPr>
              <a:t> SHOULD LISTEN ACTIVELY</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122</a:t>
            </a:fld>
            <a:endParaRPr lang="en-US"/>
          </a:p>
        </p:txBody>
      </p:sp>
    </p:spTree>
    <p:extLst>
      <p:ext uri="{BB962C8B-B14F-4D97-AF65-F5344CB8AC3E}">
        <p14:creationId xmlns:p14="http://schemas.microsoft.com/office/powerpoint/2010/main" val="9235762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Step 2 is to write one idea in each box on the left under the heading, “My 3 Ideas.” I will write my ideas here</a:t>
            </a:r>
            <a:r>
              <a:rPr lang="en-US" sz="1200" kern="1200" dirty="0" smtClean="0">
                <a:solidFill>
                  <a:schemeClr val="tx1"/>
                </a:solidFill>
                <a:effectLst/>
                <a:latin typeface="+mn-lt"/>
                <a:ea typeface="+mn-ea"/>
                <a:cs typeface="+mn-cs"/>
              </a:rPr>
              <a:t> (point to the first box in the graphic organizer and complete the statement, “One thing I know about…” the SKILLS is that </a:t>
            </a:r>
            <a:r>
              <a:rPr lang="en-US" sz="1200" i="1" kern="1200" dirty="0" smtClean="0">
                <a:solidFill>
                  <a:schemeClr val="tx1"/>
                </a:solidFill>
                <a:effectLst/>
                <a:latin typeface="+mn-lt"/>
                <a:ea typeface="+mn-ea"/>
                <a:cs typeface="+mn-cs"/>
              </a:rPr>
              <a:t>when I </a:t>
            </a:r>
            <a:r>
              <a:rPr lang="en-US" sz="1200" b="1" i="1" kern="1200" dirty="0" smtClean="0">
                <a:solidFill>
                  <a:schemeClr val="tx1"/>
                </a:solidFill>
                <a:effectLst/>
                <a:latin typeface="+mn-lt"/>
                <a:ea typeface="+mn-ea"/>
                <a:cs typeface="+mn-cs"/>
              </a:rPr>
              <a:t>FORTIFY</a:t>
            </a:r>
            <a:r>
              <a:rPr lang="en-US" sz="1200" i="1" kern="1200" dirty="0" smtClean="0">
                <a:solidFill>
                  <a:schemeClr val="tx1"/>
                </a:solidFill>
                <a:effectLst/>
                <a:latin typeface="+mn-lt"/>
                <a:ea typeface="+mn-ea"/>
                <a:cs typeface="+mn-cs"/>
              </a:rPr>
              <a:t> I support my ideas with evidence from the text. I can say, “In the text it says…” or “I know because…”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13</a:t>
            </a:fld>
            <a:endParaRPr lang="en-US"/>
          </a:p>
        </p:txBody>
      </p:sp>
    </p:spTree>
    <p:extLst>
      <p:ext uri="{BB962C8B-B14F-4D97-AF65-F5344CB8AC3E}">
        <p14:creationId xmlns:p14="http://schemas.microsoft.com/office/powerpoint/2010/main" val="149266424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Debrief the Model Conversation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Guide students through an analysis of what makes this a </a:t>
            </a:r>
            <a:r>
              <a:rPr lang="en-US" sz="1200" b="1" kern="1200" dirty="0" smtClean="0">
                <a:solidFill>
                  <a:schemeClr val="tx1"/>
                </a:solidFill>
                <a:effectLst/>
                <a:latin typeface="+mn-lt"/>
                <a:ea typeface="+mn-ea"/>
                <a:cs typeface="+mn-cs"/>
              </a:rPr>
              <a:t>Model</a:t>
            </a:r>
            <a:r>
              <a:rPr lang="en-US" sz="1200" kern="1200" dirty="0" smtClean="0">
                <a:solidFill>
                  <a:schemeClr val="tx1"/>
                </a:solidFill>
                <a:effectLst/>
                <a:latin typeface="+mn-lt"/>
                <a:ea typeface="+mn-ea"/>
                <a:cs typeface="+mn-cs"/>
              </a:rPr>
              <a:t> Constructive Conversation for the skills of</a:t>
            </a:r>
            <a:r>
              <a:rPr lang="en-US" sz="1200" b="1" kern="1200" dirty="0" smtClean="0">
                <a:solidFill>
                  <a:schemeClr val="tx1"/>
                </a:solidFill>
                <a:effectLst/>
                <a:latin typeface="+mn-lt"/>
                <a:ea typeface="+mn-ea"/>
                <a:cs typeface="+mn-cs"/>
              </a:rPr>
              <a:t> CREATE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CLARIFY. (See Coded Model and </a:t>
            </a:r>
            <a:r>
              <a:rPr lang="en-US" sz="1200" b="1" u="sng" kern="1200" dirty="0" smtClean="0">
                <a:solidFill>
                  <a:schemeClr val="tx1"/>
                </a:solidFill>
                <a:effectLst/>
                <a:latin typeface="+mn-lt"/>
                <a:ea typeface="+mn-ea"/>
                <a:cs typeface="+mn-cs"/>
              </a:rPr>
              <a:t>Conversation Coding Key</a:t>
            </a:r>
            <a:r>
              <a:rPr lang="en-US" sz="1200" b="1" kern="1200" dirty="0" smtClean="0">
                <a:solidFill>
                  <a:schemeClr val="tx1"/>
                </a:solidFill>
                <a:effectLst/>
                <a:latin typeface="+mn-lt"/>
                <a:ea typeface="+mn-ea"/>
                <a:cs typeface="+mn-cs"/>
              </a:rPr>
              <a:t> for your reference.) </a:t>
            </a:r>
            <a:r>
              <a:rPr lang="en-US" sz="1200" kern="1200" dirty="0" smtClean="0">
                <a:solidFill>
                  <a:schemeClr val="tx1"/>
                </a:solidFill>
                <a:effectLst/>
                <a:latin typeface="+mn-lt"/>
                <a:ea typeface="+mn-ea"/>
                <a:cs typeface="+mn-cs"/>
              </a:rPr>
              <a:t>Use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the </a:t>
            </a:r>
            <a:r>
              <a:rPr lang="en-US" sz="1200" b="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as a reference.</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Remember to refer to the </a:t>
            </a:r>
            <a:r>
              <a:rPr lang="en-US" sz="1200" b="1" i="1" u="sng" kern="1200" dirty="0" smtClean="0">
                <a:solidFill>
                  <a:schemeClr val="tx1"/>
                </a:solidFill>
                <a:effectLst/>
                <a:latin typeface="+mn-lt"/>
                <a:ea typeface="+mn-ea"/>
                <a:cs typeface="+mn-cs"/>
              </a:rPr>
              <a:t>Listening Task Poster</a:t>
            </a:r>
            <a:r>
              <a:rPr lang="en-US" sz="1200" i="1" kern="1200" dirty="0" smtClean="0">
                <a:solidFill>
                  <a:schemeClr val="tx1"/>
                </a:solidFill>
                <a:effectLst/>
                <a:latin typeface="+mn-lt"/>
                <a:ea typeface="+mn-ea"/>
                <a:cs typeface="+mn-cs"/>
              </a:rPr>
              <a:t> and the </a:t>
            </a:r>
            <a:r>
              <a:rPr lang="en-US" sz="1200" b="1" i="1" u="sng" kern="1200" dirty="0" smtClean="0">
                <a:solidFill>
                  <a:schemeClr val="tx1"/>
                </a:solidFill>
                <a:effectLst/>
                <a:latin typeface="+mn-lt"/>
                <a:ea typeface="+mn-ea"/>
                <a:cs typeface="+mn-cs"/>
              </a:rPr>
              <a:t>Conversation Pattern Guide</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Have one or two students share out.</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123</a:t>
            </a:fld>
            <a:endParaRPr lang="en-US"/>
          </a:p>
        </p:txBody>
      </p:sp>
    </p:spTree>
    <p:extLst>
      <p:ext uri="{BB962C8B-B14F-4D97-AF65-F5344CB8AC3E}">
        <p14:creationId xmlns:p14="http://schemas.microsoft.com/office/powerpoint/2010/main" val="86617599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Debrief the Model Conversation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Guide students through an analysis of what makes this a </a:t>
            </a:r>
            <a:r>
              <a:rPr lang="en-US" sz="1200" b="1" kern="1200" dirty="0" smtClean="0">
                <a:solidFill>
                  <a:schemeClr val="tx1"/>
                </a:solidFill>
                <a:effectLst/>
                <a:latin typeface="+mn-lt"/>
                <a:ea typeface="+mn-ea"/>
                <a:cs typeface="+mn-cs"/>
              </a:rPr>
              <a:t>Model</a:t>
            </a:r>
            <a:r>
              <a:rPr lang="en-US" sz="1200" kern="1200" dirty="0" smtClean="0">
                <a:solidFill>
                  <a:schemeClr val="tx1"/>
                </a:solidFill>
                <a:effectLst/>
                <a:latin typeface="+mn-lt"/>
                <a:ea typeface="+mn-ea"/>
                <a:cs typeface="+mn-cs"/>
              </a:rPr>
              <a:t> Constructive Conversation for the skills of</a:t>
            </a:r>
            <a:r>
              <a:rPr lang="en-US" sz="1200" b="1" kern="1200" dirty="0" smtClean="0">
                <a:solidFill>
                  <a:schemeClr val="tx1"/>
                </a:solidFill>
                <a:effectLst/>
                <a:latin typeface="+mn-lt"/>
                <a:ea typeface="+mn-ea"/>
                <a:cs typeface="+mn-cs"/>
              </a:rPr>
              <a:t> CREATE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CLARIFY. (See Coded Model and </a:t>
            </a:r>
            <a:r>
              <a:rPr lang="en-US" sz="1200" b="1" u="sng" kern="1200" dirty="0" smtClean="0">
                <a:solidFill>
                  <a:schemeClr val="tx1"/>
                </a:solidFill>
                <a:effectLst/>
                <a:latin typeface="+mn-lt"/>
                <a:ea typeface="+mn-ea"/>
                <a:cs typeface="+mn-cs"/>
              </a:rPr>
              <a:t>Conversation Coding Key</a:t>
            </a:r>
            <a:r>
              <a:rPr lang="en-US" sz="1200" b="1" kern="1200" dirty="0" smtClean="0">
                <a:solidFill>
                  <a:schemeClr val="tx1"/>
                </a:solidFill>
                <a:effectLst/>
                <a:latin typeface="+mn-lt"/>
                <a:ea typeface="+mn-ea"/>
                <a:cs typeface="+mn-cs"/>
              </a:rPr>
              <a:t> for your reference.) </a:t>
            </a:r>
            <a:r>
              <a:rPr lang="en-US" sz="1200" kern="1200" dirty="0" smtClean="0">
                <a:solidFill>
                  <a:schemeClr val="tx1"/>
                </a:solidFill>
                <a:effectLst/>
                <a:latin typeface="+mn-lt"/>
                <a:ea typeface="+mn-ea"/>
                <a:cs typeface="+mn-cs"/>
              </a:rPr>
              <a:t>Use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the </a:t>
            </a:r>
            <a:r>
              <a:rPr lang="en-US" sz="1200" b="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as a reference.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Have one or two students share out.</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CACF33E-9A4F-DC43-BEB4-18EC813BF4E4}" type="slidenum">
              <a:rPr lang="en-US" smtClean="0"/>
              <a:t>124</a:t>
            </a:fld>
            <a:endParaRPr lang="en-US"/>
          </a:p>
        </p:txBody>
      </p:sp>
    </p:spTree>
    <p:extLst>
      <p:ext uri="{BB962C8B-B14F-4D97-AF65-F5344CB8AC3E}">
        <p14:creationId xmlns:p14="http://schemas.microsoft.com/office/powerpoint/2010/main" val="194787396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Debrief the Model Conversation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Guide students through an analysis of what makes this a </a:t>
            </a:r>
            <a:r>
              <a:rPr lang="en-US" sz="1200" b="1" kern="1200" dirty="0" smtClean="0">
                <a:solidFill>
                  <a:schemeClr val="tx1"/>
                </a:solidFill>
                <a:effectLst/>
                <a:latin typeface="+mn-lt"/>
                <a:ea typeface="+mn-ea"/>
                <a:cs typeface="+mn-cs"/>
              </a:rPr>
              <a:t>Model</a:t>
            </a:r>
            <a:r>
              <a:rPr lang="en-US" sz="1200" kern="1200" dirty="0" smtClean="0">
                <a:solidFill>
                  <a:schemeClr val="tx1"/>
                </a:solidFill>
                <a:effectLst/>
                <a:latin typeface="+mn-lt"/>
                <a:ea typeface="+mn-ea"/>
                <a:cs typeface="+mn-cs"/>
              </a:rPr>
              <a:t> Constructive Conversation for the skills of</a:t>
            </a:r>
            <a:r>
              <a:rPr lang="en-US" sz="1200" b="1" kern="1200" dirty="0" smtClean="0">
                <a:solidFill>
                  <a:schemeClr val="tx1"/>
                </a:solidFill>
                <a:effectLst/>
                <a:latin typeface="+mn-lt"/>
                <a:ea typeface="+mn-ea"/>
                <a:cs typeface="+mn-cs"/>
              </a:rPr>
              <a:t> CREATE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CLARIFY. (See Coded Model and </a:t>
            </a:r>
            <a:r>
              <a:rPr lang="en-US" sz="1200" b="1" u="sng" kern="1200" dirty="0" smtClean="0">
                <a:solidFill>
                  <a:schemeClr val="tx1"/>
                </a:solidFill>
                <a:effectLst/>
                <a:latin typeface="+mn-lt"/>
                <a:ea typeface="+mn-ea"/>
                <a:cs typeface="+mn-cs"/>
              </a:rPr>
              <a:t>Conversation Coding Key</a:t>
            </a:r>
            <a:r>
              <a:rPr lang="en-US" sz="1200" b="1" kern="1200" dirty="0" smtClean="0">
                <a:solidFill>
                  <a:schemeClr val="tx1"/>
                </a:solidFill>
                <a:effectLst/>
                <a:latin typeface="+mn-lt"/>
                <a:ea typeface="+mn-ea"/>
                <a:cs typeface="+mn-cs"/>
              </a:rPr>
              <a:t> for your reference.) </a:t>
            </a:r>
            <a:r>
              <a:rPr lang="en-US" sz="1200" kern="1200" dirty="0" smtClean="0">
                <a:solidFill>
                  <a:schemeClr val="tx1"/>
                </a:solidFill>
                <a:effectLst/>
                <a:latin typeface="+mn-lt"/>
                <a:ea typeface="+mn-ea"/>
                <a:cs typeface="+mn-cs"/>
              </a:rPr>
              <a:t>Use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the </a:t>
            </a:r>
            <a:r>
              <a:rPr lang="en-US" sz="1200" b="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as a reference.</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Remember to refer to the </a:t>
            </a:r>
            <a:r>
              <a:rPr lang="en-US" sz="1200" b="1" i="1" u="sng" kern="1200" dirty="0" smtClean="0">
                <a:solidFill>
                  <a:schemeClr val="tx1"/>
                </a:solidFill>
                <a:effectLst/>
                <a:latin typeface="+mn-lt"/>
                <a:ea typeface="+mn-ea"/>
                <a:cs typeface="+mn-cs"/>
              </a:rPr>
              <a:t>Listening Task Poster</a:t>
            </a:r>
            <a:r>
              <a:rPr lang="en-US" sz="1200" i="1" kern="1200" dirty="0" smtClean="0">
                <a:solidFill>
                  <a:schemeClr val="tx1"/>
                </a:solidFill>
                <a:effectLst/>
                <a:latin typeface="+mn-lt"/>
                <a:ea typeface="+mn-ea"/>
                <a:cs typeface="+mn-cs"/>
              </a:rPr>
              <a:t> and the </a:t>
            </a:r>
            <a:r>
              <a:rPr lang="en-US" sz="1200" b="1" i="1" u="sng" kern="1200" dirty="0" smtClean="0">
                <a:solidFill>
                  <a:schemeClr val="tx1"/>
                </a:solidFill>
                <a:effectLst/>
                <a:latin typeface="+mn-lt"/>
                <a:ea typeface="+mn-ea"/>
                <a:cs typeface="+mn-cs"/>
              </a:rPr>
              <a:t>Conversation Pattern Guide</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Have one or two students share out.</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125</a:t>
            </a:fld>
            <a:endParaRPr lang="en-US"/>
          </a:p>
        </p:txBody>
      </p:sp>
    </p:spTree>
    <p:extLst>
      <p:ext uri="{BB962C8B-B14F-4D97-AF65-F5344CB8AC3E}">
        <p14:creationId xmlns:p14="http://schemas.microsoft.com/office/powerpoint/2010/main" val="93655984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Debrief the Model Conversation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Guide students through an analysis of what makes this a </a:t>
            </a:r>
            <a:r>
              <a:rPr lang="en-US" sz="1200" b="1" kern="1200" dirty="0" smtClean="0">
                <a:solidFill>
                  <a:schemeClr val="tx1"/>
                </a:solidFill>
                <a:effectLst/>
                <a:latin typeface="+mn-lt"/>
                <a:ea typeface="+mn-ea"/>
                <a:cs typeface="+mn-cs"/>
              </a:rPr>
              <a:t>Model</a:t>
            </a:r>
            <a:r>
              <a:rPr lang="en-US" sz="1200" kern="1200" dirty="0" smtClean="0">
                <a:solidFill>
                  <a:schemeClr val="tx1"/>
                </a:solidFill>
                <a:effectLst/>
                <a:latin typeface="+mn-lt"/>
                <a:ea typeface="+mn-ea"/>
                <a:cs typeface="+mn-cs"/>
              </a:rPr>
              <a:t> Constructive Conversation for the skills of</a:t>
            </a:r>
            <a:r>
              <a:rPr lang="en-US" sz="1200" b="1" kern="1200" dirty="0" smtClean="0">
                <a:solidFill>
                  <a:schemeClr val="tx1"/>
                </a:solidFill>
                <a:effectLst/>
                <a:latin typeface="+mn-lt"/>
                <a:ea typeface="+mn-ea"/>
                <a:cs typeface="+mn-cs"/>
              </a:rPr>
              <a:t> CREATE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CLARIFY. (See Coded Model and </a:t>
            </a:r>
            <a:r>
              <a:rPr lang="en-US" sz="1200" b="1" u="sng" kern="1200" dirty="0" smtClean="0">
                <a:solidFill>
                  <a:schemeClr val="tx1"/>
                </a:solidFill>
                <a:effectLst/>
                <a:latin typeface="+mn-lt"/>
                <a:ea typeface="+mn-ea"/>
                <a:cs typeface="+mn-cs"/>
              </a:rPr>
              <a:t>Conversation Coding Key</a:t>
            </a:r>
            <a:r>
              <a:rPr lang="en-US" sz="1200" b="1" kern="1200" dirty="0" smtClean="0">
                <a:solidFill>
                  <a:schemeClr val="tx1"/>
                </a:solidFill>
                <a:effectLst/>
                <a:latin typeface="+mn-lt"/>
                <a:ea typeface="+mn-ea"/>
                <a:cs typeface="+mn-cs"/>
              </a:rPr>
              <a:t> for your reference.) </a:t>
            </a:r>
            <a:r>
              <a:rPr lang="en-US" sz="1200" kern="1200" dirty="0" smtClean="0">
                <a:solidFill>
                  <a:schemeClr val="tx1"/>
                </a:solidFill>
                <a:effectLst/>
                <a:latin typeface="+mn-lt"/>
                <a:ea typeface="+mn-ea"/>
                <a:cs typeface="+mn-cs"/>
              </a:rPr>
              <a:t>Use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the </a:t>
            </a:r>
            <a:r>
              <a:rPr lang="en-US" sz="1200" b="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as a reference.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Have one or two students share out.</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CACF33E-9A4F-DC43-BEB4-18EC813BF4E4}" type="slidenum">
              <a:rPr lang="en-US" smtClean="0"/>
              <a:t>126</a:t>
            </a:fld>
            <a:endParaRPr lang="en-US"/>
          </a:p>
        </p:txBody>
      </p:sp>
    </p:spTree>
    <p:extLst>
      <p:ext uri="{BB962C8B-B14F-4D97-AF65-F5344CB8AC3E}">
        <p14:creationId xmlns:p14="http://schemas.microsoft.com/office/powerpoint/2010/main" val="87569645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Debrief the Model Conversation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Guide students through an analysis of what makes this a </a:t>
            </a:r>
            <a:r>
              <a:rPr lang="en-US" sz="1200" b="1" kern="1200" dirty="0" smtClean="0">
                <a:solidFill>
                  <a:schemeClr val="tx1"/>
                </a:solidFill>
                <a:effectLst/>
                <a:latin typeface="+mn-lt"/>
                <a:ea typeface="+mn-ea"/>
                <a:cs typeface="+mn-cs"/>
              </a:rPr>
              <a:t>Model</a:t>
            </a:r>
            <a:r>
              <a:rPr lang="en-US" sz="1200" kern="1200" dirty="0" smtClean="0">
                <a:solidFill>
                  <a:schemeClr val="tx1"/>
                </a:solidFill>
                <a:effectLst/>
                <a:latin typeface="+mn-lt"/>
                <a:ea typeface="+mn-ea"/>
                <a:cs typeface="+mn-cs"/>
              </a:rPr>
              <a:t> Constructive Conversation for the skills of</a:t>
            </a:r>
            <a:r>
              <a:rPr lang="en-US" sz="1200" b="1" kern="1200" dirty="0" smtClean="0">
                <a:solidFill>
                  <a:schemeClr val="tx1"/>
                </a:solidFill>
                <a:effectLst/>
                <a:latin typeface="+mn-lt"/>
                <a:ea typeface="+mn-ea"/>
                <a:cs typeface="+mn-cs"/>
              </a:rPr>
              <a:t> CREATE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CLARIFY. (See Coded Model and </a:t>
            </a:r>
            <a:r>
              <a:rPr lang="en-US" sz="1200" b="1" u="sng" kern="1200" dirty="0" smtClean="0">
                <a:solidFill>
                  <a:schemeClr val="tx1"/>
                </a:solidFill>
                <a:effectLst/>
                <a:latin typeface="+mn-lt"/>
                <a:ea typeface="+mn-ea"/>
                <a:cs typeface="+mn-cs"/>
              </a:rPr>
              <a:t>Conversation Coding Key</a:t>
            </a:r>
            <a:r>
              <a:rPr lang="en-US" sz="1200" b="1" kern="1200" dirty="0" smtClean="0">
                <a:solidFill>
                  <a:schemeClr val="tx1"/>
                </a:solidFill>
                <a:effectLst/>
                <a:latin typeface="+mn-lt"/>
                <a:ea typeface="+mn-ea"/>
                <a:cs typeface="+mn-cs"/>
              </a:rPr>
              <a:t> for your reference.) </a:t>
            </a:r>
            <a:r>
              <a:rPr lang="en-US" sz="1200" kern="1200" dirty="0" smtClean="0">
                <a:solidFill>
                  <a:schemeClr val="tx1"/>
                </a:solidFill>
                <a:effectLst/>
                <a:latin typeface="+mn-lt"/>
                <a:ea typeface="+mn-ea"/>
                <a:cs typeface="+mn-cs"/>
              </a:rPr>
              <a:t>Use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the </a:t>
            </a:r>
            <a:r>
              <a:rPr lang="en-US" sz="1200" b="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as a reference.</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Remember to refer to the </a:t>
            </a:r>
            <a:r>
              <a:rPr lang="en-US" sz="1200" b="1" i="1" u="sng" kern="1200" dirty="0" smtClean="0">
                <a:solidFill>
                  <a:schemeClr val="tx1"/>
                </a:solidFill>
                <a:effectLst/>
                <a:latin typeface="+mn-lt"/>
                <a:ea typeface="+mn-ea"/>
                <a:cs typeface="+mn-cs"/>
              </a:rPr>
              <a:t>Listening Task Poster</a:t>
            </a:r>
            <a:r>
              <a:rPr lang="en-US" sz="1200" i="1" kern="1200" dirty="0" smtClean="0">
                <a:solidFill>
                  <a:schemeClr val="tx1"/>
                </a:solidFill>
                <a:effectLst/>
                <a:latin typeface="+mn-lt"/>
                <a:ea typeface="+mn-ea"/>
                <a:cs typeface="+mn-cs"/>
              </a:rPr>
              <a:t> and the </a:t>
            </a:r>
            <a:r>
              <a:rPr lang="en-US" sz="1200" b="1" i="1" u="sng" kern="1200" dirty="0" smtClean="0">
                <a:solidFill>
                  <a:schemeClr val="tx1"/>
                </a:solidFill>
                <a:effectLst/>
                <a:latin typeface="+mn-lt"/>
                <a:ea typeface="+mn-ea"/>
                <a:cs typeface="+mn-cs"/>
              </a:rPr>
              <a:t>Conversation Pattern Guide</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Have one or two students share out.</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127</a:t>
            </a:fld>
            <a:endParaRPr lang="en-US"/>
          </a:p>
        </p:txBody>
      </p:sp>
    </p:spTree>
    <p:extLst>
      <p:ext uri="{BB962C8B-B14F-4D97-AF65-F5344CB8AC3E}">
        <p14:creationId xmlns:p14="http://schemas.microsoft.com/office/powerpoint/2010/main" val="45511843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Debrief the Model Conversation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Guide students through an analysis of what makes this a </a:t>
            </a:r>
            <a:r>
              <a:rPr lang="en-US" sz="1200" b="1" kern="1200" dirty="0" smtClean="0">
                <a:solidFill>
                  <a:schemeClr val="tx1"/>
                </a:solidFill>
                <a:effectLst/>
                <a:latin typeface="+mn-lt"/>
                <a:ea typeface="+mn-ea"/>
                <a:cs typeface="+mn-cs"/>
              </a:rPr>
              <a:t>Model</a:t>
            </a:r>
            <a:r>
              <a:rPr lang="en-US" sz="1200" kern="1200" dirty="0" smtClean="0">
                <a:solidFill>
                  <a:schemeClr val="tx1"/>
                </a:solidFill>
                <a:effectLst/>
                <a:latin typeface="+mn-lt"/>
                <a:ea typeface="+mn-ea"/>
                <a:cs typeface="+mn-cs"/>
              </a:rPr>
              <a:t> Constructive Conversation for the skills of</a:t>
            </a:r>
            <a:r>
              <a:rPr lang="en-US" sz="1200" b="1" kern="1200" dirty="0" smtClean="0">
                <a:solidFill>
                  <a:schemeClr val="tx1"/>
                </a:solidFill>
                <a:effectLst/>
                <a:latin typeface="+mn-lt"/>
                <a:ea typeface="+mn-ea"/>
                <a:cs typeface="+mn-cs"/>
              </a:rPr>
              <a:t> CREATE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CLARIFY. (See Coded Model and </a:t>
            </a:r>
            <a:r>
              <a:rPr lang="en-US" sz="1200" b="1" u="sng" kern="1200" dirty="0" smtClean="0">
                <a:solidFill>
                  <a:schemeClr val="tx1"/>
                </a:solidFill>
                <a:effectLst/>
                <a:latin typeface="+mn-lt"/>
                <a:ea typeface="+mn-ea"/>
                <a:cs typeface="+mn-cs"/>
              </a:rPr>
              <a:t>Conversation Coding Key</a:t>
            </a:r>
            <a:r>
              <a:rPr lang="en-US" sz="1200" b="1" kern="1200" dirty="0" smtClean="0">
                <a:solidFill>
                  <a:schemeClr val="tx1"/>
                </a:solidFill>
                <a:effectLst/>
                <a:latin typeface="+mn-lt"/>
                <a:ea typeface="+mn-ea"/>
                <a:cs typeface="+mn-cs"/>
              </a:rPr>
              <a:t> for your reference.) </a:t>
            </a:r>
            <a:r>
              <a:rPr lang="en-US" sz="1200" kern="1200" dirty="0" smtClean="0">
                <a:solidFill>
                  <a:schemeClr val="tx1"/>
                </a:solidFill>
                <a:effectLst/>
                <a:latin typeface="+mn-lt"/>
                <a:ea typeface="+mn-ea"/>
                <a:cs typeface="+mn-cs"/>
              </a:rPr>
              <a:t>Use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the </a:t>
            </a:r>
            <a:r>
              <a:rPr lang="en-US" sz="1200" b="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as a reference.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Have one or two students share out.</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CACF33E-9A4F-DC43-BEB4-18EC813BF4E4}" type="slidenum">
              <a:rPr lang="en-US" smtClean="0"/>
              <a:t>128</a:t>
            </a:fld>
            <a:endParaRPr lang="en-US"/>
          </a:p>
        </p:txBody>
      </p:sp>
    </p:spTree>
    <p:extLst>
      <p:ext uri="{BB962C8B-B14F-4D97-AF65-F5344CB8AC3E}">
        <p14:creationId xmlns:p14="http://schemas.microsoft.com/office/powerpoint/2010/main" val="188032189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Debrief the Model Conversation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Guide students through an analysis of what makes this a </a:t>
            </a:r>
            <a:r>
              <a:rPr lang="en-US" sz="1200" b="1" kern="1200" dirty="0" smtClean="0">
                <a:solidFill>
                  <a:schemeClr val="tx1"/>
                </a:solidFill>
                <a:effectLst/>
                <a:latin typeface="+mn-lt"/>
                <a:ea typeface="+mn-ea"/>
                <a:cs typeface="+mn-cs"/>
              </a:rPr>
              <a:t>Model</a:t>
            </a:r>
            <a:r>
              <a:rPr lang="en-US" sz="1200" kern="1200" dirty="0" smtClean="0">
                <a:solidFill>
                  <a:schemeClr val="tx1"/>
                </a:solidFill>
                <a:effectLst/>
                <a:latin typeface="+mn-lt"/>
                <a:ea typeface="+mn-ea"/>
                <a:cs typeface="+mn-cs"/>
              </a:rPr>
              <a:t> Constructive Conversation for the skills of</a:t>
            </a:r>
            <a:r>
              <a:rPr lang="en-US" sz="1200" b="1" kern="1200" dirty="0" smtClean="0">
                <a:solidFill>
                  <a:schemeClr val="tx1"/>
                </a:solidFill>
                <a:effectLst/>
                <a:latin typeface="+mn-lt"/>
                <a:ea typeface="+mn-ea"/>
                <a:cs typeface="+mn-cs"/>
              </a:rPr>
              <a:t> CREATE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CLARIFY. (See Coded Model and </a:t>
            </a:r>
            <a:r>
              <a:rPr lang="en-US" sz="1200" b="1" u="sng" kern="1200" dirty="0" smtClean="0">
                <a:solidFill>
                  <a:schemeClr val="tx1"/>
                </a:solidFill>
                <a:effectLst/>
                <a:latin typeface="+mn-lt"/>
                <a:ea typeface="+mn-ea"/>
                <a:cs typeface="+mn-cs"/>
              </a:rPr>
              <a:t>Conversation Coding Key</a:t>
            </a:r>
            <a:r>
              <a:rPr lang="en-US" sz="1200" b="1" kern="1200" dirty="0" smtClean="0">
                <a:solidFill>
                  <a:schemeClr val="tx1"/>
                </a:solidFill>
                <a:effectLst/>
                <a:latin typeface="+mn-lt"/>
                <a:ea typeface="+mn-ea"/>
                <a:cs typeface="+mn-cs"/>
              </a:rPr>
              <a:t> for your reference.) </a:t>
            </a:r>
            <a:r>
              <a:rPr lang="en-US" sz="1200" kern="1200" dirty="0" smtClean="0">
                <a:solidFill>
                  <a:schemeClr val="tx1"/>
                </a:solidFill>
                <a:effectLst/>
                <a:latin typeface="+mn-lt"/>
                <a:ea typeface="+mn-ea"/>
                <a:cs typeface="+mn-cs"/>
              </a:rPr>
              <a:t>Use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the </a:t>
            </a:r>
            <a:r>
              <a:rPr lang="en-US" sz="1200" b="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as a reference.</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Remember to refer to the </a:t>
            </a:r>
            <a:r>
              <a:rPr lang="en-US" sz="1200" b="1" i="1" u="sng" kern="1200" dirty="0" smtClean="0">
                <a:solidFill>
                  <a:schemeClr val="tx1"/>
                </a:solidFill>
                <a:effectLst/>
                <a:latin typeface="+mn-lt"/>
                <a:ea typeface="+mn-ea"/>
                <a:cs typeface="+mn-cs"/>
              </a:rPr>
              <a:t>Listening Task Poster</a:t>
            </a:r>
            <a:r>
              <a:rPr lang="en-US" sz="1200" i="1" kern="1200" dirty="0" smtClean="0">
                <a:solidFill>
                  <a:schemeClr val="tx1"/>
                </a:solidFill>
                <a:effectLst/>
                <a:latin typeface="+mn-lt"/>
                <a:ea typeface="+mn-ea"/>
                <a:cs typeface="+mn-cs"/>
              </a:rPr>
              <a:t> and the </a:t>
            </a:r>
            <a:r>
              <a:rPr lang="en-US" sz="1200" b="1" i="1" u="sng" kern="1200" dirty="0" smtClean="0">
                <a:solidFill>
                  <a:schemeClr val="tx1"/>
                </a:solidFill>
                <a:effectLst/>
                <a:latin typeface="+mn-lt"/>
                <a:ea typeface="+mn-ea"/>
                <a:cs typeface="+mn-cs"/>
              </a:rPr>
              <a:t>Conversation Pattern Guide</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Have one or two students share out.</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129</a:t>
            </a:fld>
            <a:endParaRPr lang="en-US"/>
          </a:p>
        </p:txBody>
      </p:sp>
    </p:spTree>
    <p:extLst>
      <p:ext uri="{BB962C8B-B14F-4D97-AF65-F5344CB8AC3E}">
        <p14:creationId xmlns:p14="http://schemas.microsoft.com/office/powerpoint/2010/main" val="117285882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Debrief the Model Conversation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Guide students through an analysis of what makes this a </a:t>
            </a:r>
            <a:r>
              <a:rPr lang="en-US" sz="1200" b="1" kern="1200" dirty="0" smtClean="0">
                <a:solidFill>
                  <a:schemeClr val="tx1"/>
                </a:solidFill>
                <a:effectLst/>
                <a:latin typeface="+mn-lt"/>
                <a:ea typeface="+mn-ea"/>
                <a:cs typeface="+mn-cs"/>
              </a:rPr>
              <a:t>Model</a:t>
            </a:r>
            <a:r>
              <a:rPr lang="en-US" sz="1200" kern="1200" dirty="0" smtClean="0">
                <a:solidFill>
                  <a:schemeClr val="tx1"/>
                </a:solidFill>
                <a:effectLst/>
                <a:latin typeface="+mn-lt"/>
                <a:ea typeface="+mn-ea"/>
                <a:cs typeface="+mn-cs"/>
              </a:rPr>
              <a:t> Constructive Conversation for the skills of</a:t>
            </a:r>
            <a:r>
              <a:rPr lang="en-US" sz="1200" b="1" kern="1200" dirty="0" smtClean="0">
                <a:solidFill>
                  <a:schemeClr val="tx1"/>
                </a:solidFill>
                <a:effectLst/>
                <a:latin typeface="+mn-lt"/>
                <a:ea typeface="+mn-ea"/>
                <a:cs typeface="+mn-cs"/>
              </a:rPr>
              <a:t> CREATE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CLARIFY. (See Coded Model and </a:t>
            </a:r>
            <a:r>
              <a:rPr lang="en-US" sz="1200" b="1" u="sng" kern="1200" dirty="0" smtClean="0">
                <a:solidFill>
                  <a:schemeClr val="tx1"/>
                </a:solidFill>
                <a:effectLst/>
                <a:latin typeface="+mn-lt"/>
                <a:ea typeface="+mn-ea"/>
                <a:cs typeface="+mn-cs"/>
              </a:rPr>
              <a:t>Conversation Coding Key</a:t>
            </a:r>
            <a:r>
              <a:rPr lang="en-US" sz="1200" b="1" kern="1200" dirty="0" smtClean="0">
                <a:solidFill>
                  <a:schemeClr val="tx1"/>
                </a:solidFill>
                <a:effectLst/>
                <a:latin typeface="+mn-lt"/>
                <a:ea typeface="+mn-ea"/>
                <a:cs typeface="+mn-cs"/>
              </a:rPr>
              <a:t> for your reference.) </a:t>
            </a:r>
            <a:r>
              <a:rPr lang="en-US" sz="1200" kern="1200" dirty="0" smtClean="0">
                <a:solidFill>
                  <a:schemeClr val="tx1"/>
                </a:solidFill>
                <a:effectLst/>
                <a:latin typeface="+mn-lt"/>
                <a:ea typeface="+mn-ea"/>
                <a:cs typeface="+mn-cs"/>
              </a:rPr>
              <a:t>Use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the </a:t>
            </a:r>
            <a:r>
              <a:rPr lang="en-US" sz="1200" b="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as a reference.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Have one or two students share out.</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CACF33E-9A4F-DC43-BEB4-18EC813BF4E4}" type="slidenum">
              <a:rPr lang="en-US" smtClean="0"/>
              <a:t>130</a:t>
            </a:fld>
            <a:endParaRPr lang="en-US"/>
          </a:p>
        </p:txBody>
      </p:sp>
    </p:spTree>
    <p:extLst>
      <p:ext uri="{BB962C8B-B14F-4D97-AF65-F5344CB8AC3E}">
        <p14:creationId xmlns:p14="http://schemas.microsoft.com/office/powerpoint/2010/main" val="807098186"/>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Using noun phrases to add details makes your ideas clearer. Let’s take another listen/look at the language the two speakers used to add details.</a:t>
            </a:r>
            <a:r>
              <a:rPr lang="en-US" sz="1200" kern="1200" dirty="0" smtClean="0">
                <a:solidFill>
                  <a:schemeClr val="tx1"/>
                </a:solidFill>
                <a:effectLst/>
                <a:latin typeface="+mn-lt"/>
                <a:ea typeface="+mn-ea"/>
                <a:cs typeface="+mn-cs"/>
              </a:rPr>
              <a:t> (Refer to highlighted examples.) </a:t>
            </a:r>
            <a:r>
              <a:rPr lang="en-US" sz="1200" i="1" kern="1200" dirty="0" smtClean="0">
                <a:solidFill>
                  <a:schemeClr val="tx1"/>
                </a:solidFill>
                <a:effectLst/>
                <a:latin typeface="+mn-lt"/>
                <a:ea typeface="+mn-ea"/>
                <a:cs typeface="+mn-cs"/>
              </a:rPr>
              <a:t>How did they add details?</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Turn and talk to your partner.</a:t>
            </a:r>
            <a:r>
              <a:rPr lang="en-US" sz="1200" kern="1200" dirty="0" smtClean="0">
                <a:solidFill>
                  <a:schemeClr val="tx1"/>
                </a:solidFill>
                <a:effectLst/>
                <a:latin typeface="+mn-lt"/>
                <a:ea typeface="+mn-ea"/>
                <a:cs typeface="+mn-cs"/>
              </a:rPr>
              <a:t> Have one or two students share out.</a:t>
            </a:r>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131</a:t>
            </a:fld>
            <a:endParaRPr lang="en-US"/>
          </a:p>
        </p:txBody>
      </p:sp>
    </p:spTree>
    <p:extLst>
      <p:ext uri="{BB962C8B-B14F-4D97-AF65-F5344CB8AC3E}">
        <p14:creationId xmlns:p14="http://schemas.microsoft.com/office/powerpoint/2010/main" val="144900857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Using noun phrases to add details makes your ideas clearer. Let’s take another listen/look at the language the two speakers used to add details.</a:t>
            </a:r>
            <a:r>
              <a:rPr lang="en-US" sz="1200" kern="1200" dirty="0" smtClean="0">
                <a:solidFill>
                  <a:schemeClr val="tx1"/>
                </a:solidFill>
                <a:effectLst/>
                <a:latin typeface="+mn-lt"/>
                <a:ea typeface="+mn-ea"/>
                <a:cs typeface="+mn-cs"/>
              </a:rPr>
              <a:t> (Refer to highlighted examples.) </a:t>
            </a:r>
            <a:r>
              <a:rPr lang="en-US" sz="1200" i="1" kern="1200" dirty="0" smtClean="0">
                <a:solidFill>
                  <a:schemeClr val="tx1"/>
                </a:solidFill>
                <a:effectLst/>
                <a:latin typeface="+mn-lt"/>
                <a:ea typeface="+mn-ea"/>
                <a:cs typeface="+mn-cs"/>
              </a:rPr>
              <a:t>How did they add details?</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Turn and talk to your partner.</a:t>
            </a:r>
            <a:r>
              <a:rPr lang="en-US" sz="1200" kern="1200" dirty="0" smtClean="0">
                <a:solidFill>
                  <a:schemeClr val="tx1"/>
                </a:solidFill>
                <a:effectLst/>
                <a:latin typeface="+mn-lt"/>
                <a:ea typeface="+mn-ea"/>
                <a:cs typeface="+mn-cs"/>
              </a:rPr>
              <a:t> Have one or two students share out.</a:t>
            </a:r>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132</a:t>
            </a:fld>
            <a:endParaRPr lang="en-US"/>
          </a:p>
        </p:txBody>
      </p:sp>
    </p:spTree>
    <p:extLst>
      <p:ext uri="{BB962C8B-B14F-4D97-AF65-F5344CB8AC3E}">
        <p14:creationId xmlns:p14="http://schemas.microsoft.com/office/powerpoint/2010/main" val="9100166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At</a:t>
            </a:r>
            <a:r>
              <a:rPr lang="en-US" sz="1200" i="1" kern="1200" baseline="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the signal, I find Partner #1. I look for someone who does not have a partner and is ready to share. </a:t>
            </a:r>
          </a:p>
          <a:p>
            <a:r>
              <a:rPr lang="en-US" sz="1200" b="1" kern="1200" dirty="0" smtClean="0">
                <a:solidFill>
                  <a:schemeClr val="tx1"/>
                </a:solidFill>
                <a:effectLst/>
                <a:latin typeface="+mn-lt"/>
                <a:ea typeface="+mn-ea"/>
                <a:cs typeface="+mn-cs"/>
              </a:rPr>
              <a:t>Model</a:t>
            </a:r>
            <a:r>
              <a:rPr lang="en-US" sz="1200" kern="1200" dirty="0" smtClean="0">
                <a:solidFill>
                  <a:schemeClr val="tx1"/>
                </a:solidFill>
                <a:effectLst/>
                <a:latin typeface="+mn-lt"/>
                <a:ea typeface="+mn-ea"/>
                <a:cs typeface="+mn-cs"/>
              </a:rPr>
              <a:t> following steps 5 and 6 from the Give One, Get One directions with a student.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14</a:t>
            </a:fld>
            <a:endParaRPr lang="en-US"/>
          </a:p>
        </p:txBody>
      </p:sp>
    </p:spTree>
    <p:extLst>
      <p:ext uri="{BB962C8B-B14F-4D97-AF65-F5344CB8AC3E}">
        <p14:creationId xmlns:p14="http://schemas.microsoft.com/office/powerpoint/2010/main" val="207149196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Using noun phrases to add details makes your ideas clearer. Let’s take another listen/look at the language the two speakers used to add details.</a:t>
            </a:r>
            <a:r>
              <a:rPr lang="en-US" sz="1200" kern="1200" dirty="0" smtClean="0">
                <a:solidFill>
                  <a:schemeClr val="tx1"/>
                </a:solidFill>
                <a:effectLst/>
                <a:latin typeface="+mn-lt"/>
                <a:ea typeface="+mn-ea"/>
                <a:cs typeface="+mn-cs"/>
              </a:rPr>
              <a:t> (Refer to highlighted examples.) </a:t>
            </a:r>
            <a:r>
              <a:rPr lang="en-US" sz="1200" i="1" kern="1200" dirty="0" smtClean="0">
                <a:solidFill>
                  <a:schemeClr val="tx1"/>
                </a:solidFill>
                <a:effectLst/>
                <a:latin typeface="+mn-lt"/>
                <a:ea typeface="+mn-ea"/>
                <a:cs typeface="+mn-cs"/>
              </a:rPr>
              <a:t>How did they add details?</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Turn and talk to your partner.</a:t>
            </a:r>
            <a:r>
              <a:rPr lang="en-US" sz="1200" kern="1200" dirty="0" smtClean="0">
                <a:solidFill>
                  <a:schemeClr val="tx1"/>
                </a:solidFill>
                <a:effectLst/>
                <a:latin typeface="+mn-lt"/>
                <a:ea typeface="+mn-ea"/>
                <a:cs typeface="+mn-cs"/>
              </a:rPr>
              <a:t> Have one or two students share out.</a:t>
            </a:r>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133</a:t>
            </a:fld>
            <a:endParaRPr lang="en-US"/>
          </a:p>
        </p:txBody>
      </p:sp>
    </p:spTree>
    <p:extLst>
      <p:ext uri="{BB962C8B-B14F-4D97-AF65-F5344CB8AC3E}">
        <p14:creationId xmlns:p14="http://schemas.microsoft.com/office/powerpoint/2010/main" val="447289068"/>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Using noun phrases to add details makes your ideas clearer. Let’s take another listen/look at the language the two speakers used to add details.</a:t>
            </a:r>
            <a:r>
              <a:rPr lang="en-US" sz="1200" kern="1200" dirty="0" smtClean="0">
                <a:solidFill>
                  <a:schemeClr val="tx1"/>
                </a:solidFill>
                <a:effectLst/>
                <a:latin typeface="+mn-lt"/>
                <a:ea typeface="+mn-ea"/>
                <a:cs typeface="+mn-cs"/>
              </a:rPr>
              <a:t> (Refer to highlighted examples.) </a:t>
            </a:r>
            <a:r>
              <a:rPr lang="en-US" sz="1200" i="1" kern="1200" dirty="0" smtClean="0">
                <a:solidFill>
                  <a:schemeClr val="tx1"/>
                </a:solidFill>
                <a:effectLst/>
                <a:latin typeface="+mn-lt"/>
                <a:ea typeface="+mn-ea"/>
                <a:cs typeface="+mn-cs"/>
              </a:rPr>
              <a:t>How did they add details?</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Turn and talk to your partner.</a:t>
            </a:r>
            <a:r>
              <a:rPr lang="en-US" sz="1200" kern="1200" dirty="0" smtClean="0">
                <a:solidFill>
                  <a:schemeClr val="tx1"/>
                </a:solidFill>
                <a:effectLst/>
                <a:latin typeface="+mn-lt"/>
                <a:ea typeface="+mn-ea"/>
                <a:cs typeface="+mn-cs"/>
              </a:rPr>
              <a:t> Have one or two students share out.</a:t>
            </a:r>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134</a:t>
            </a:fld>
            <a:endParaRPr lang="en-US"/>
          </a:p>
        </p:txBody>
      </p:sp>
    </p:spTree>
    <p:extLst>
      <p:ext uri="{BB962C8B-B14F-4D97-AF65-F5344CB8AC3E}">
        <p14:creationId xmlns:p14="http://schemas.microsoft.com/office/powerpoint/2010/main" val="142880307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Display the</a:t>
            </a:r>
            <a:r>
              <a:rPr lang="en-US" sz="1200" b="1" kern="1200" dirty="0" smtClean="0">
                <a:solidFill>
                  <a:schemeClr val="tx1"/>
                </a:solidFill>
                <a:effectLst/>
                <a:latin typeface="+mn-lt"/>
                <a:ea typeface="+mn-ea"/>
                <a:cs typeface="+mn-cs"/>
              </a:rPr>
              <a:t> </a:t>
            </a:r>
            <a:r>
              <a:rPr lang="en-US" sz="1200" b="1" u="sng" kern="1200" dirty="0" smtClean="0">
                <a:solidFill>
                  <a:schemeClr val="tx1"/>
                </a:solidFill>
                <a:effectLst/>
                <a:latin typeface="+mn-lt"/>
                <a:ea typeface="+mn-ea"/>
                <a:cs typeface="+mn-cs"/>
              </a:rPr>
              <a:t>Infographic</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Model using think time and pointing at key elements in the infographic before listening</a:t>
            </a:r>
            <a:r>
              <a:rPr lang="en-US" sz="1200" kern="1200" baseline="0" dirty="0" smtClean="0">
                <a:solidFill>
                  <a:schemeClr val="tx1"/>
                </a:solidFill>
                <a:effectLst/>
                <a:latin typeface="+mn-lt"/>
                <a:ea typeface="+mn-ea"/>
                <a:cs typeface="+mn-cs"/>
              </a:rPr>
              <a:t> to the Model Constructive Conversation.</a:t>
            </a:r>
            <a:endParaRPr lang="en-US" sz="1200" b="1" kern="1200" dirty="0" smtClean="0">
              <a:solidFill>
                <a:schemeClr val="tx1"/>
              </a:solidFill>
              <a:effectLst/>
              <a:latin typeface="+mn-lt"/>
              <a:ea typeface="+mn-ea"/>
              <a:cs typeface="+mn-cs"/>
            </a:endParaRPr>
          </a:p>
          <a:p>
            <a:endParaRPr lang="en-US" dirty="0" smtClean="0"/>
          </a:p>
          <a:p>
            <a:r>
              <a:rPr lang="en-US" sz="1200" kern="1200" dirty="0" smtClean="0">
                <a:solidFill>
                  <a:schemeClr val="tx1"/>
                </a:solidFill>
                <a:effectLst/>
                <a:latin typeface="+mn-lt"/>
                <a:ea typeface="+mn-ea"/>
                <a:cs typeface="+mn-cs"/>
              </a:rPr>
              <a:t>STUDENTS</a:t>
            </a:r>
            <a:r>
              <a:rPr lang="en-US" sz="1200" kern="1200" baseline="0" dirty="0" smtClean="0">
                <a:solidFill>
                  <a:schemeClr val="tx1"/>
                </a:solidFill>
                <a:effectLst/>
                <a:latin typeface="+mn-lt"/>
                <a:ea typeface="+mn-ea"/>
                <a:cs typeface="+mn-cs"/>
              </a:rPr>
              <a:t> SHOULD LISTEN ACTIVELY</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135</a:t>
            </a:fld>
            <a:endParaRPr lang="en-US"/>
          </a:p>
        </p:txBody>
      </p:sp>
    </p:spTree>
    <p:extLst>
      <p:ext uri="{BB962C8B-B14F-4D97-AF65-F5344CB8AC3E}">
        <p14:creationId xmlns:p14="http://schemas.microsoft.com/office/powerpoint/2010/main" val="53886148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Debrief the Non-Model Conversation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Guide students through an analysis of what makes this a </a:t>
            </a:r>
            <a:r>
              <a:rPr lang="en-US" sz="1200" b="1" kern="1200" dirty="0" smtClean="0">
                <a:solidFill>
                  <a:schemeClr val="tx1"/>
                </a:solidFill>
                <a:effectLst/>
                <a:latin typeface="+mn-lt"/>
                <a:ea typeface="+mn-ea"/>
                <a:cs typeface="+mn-cs"/>
              </a:rPr>
              <a:t>Non-Model</a:t>
            </a:r>
            <a:r>
              <a:rPr lang="en-US" sz="1200" kern="1200" dirty="0" smtClean="0">
                <a:solidFill>
                  <a:schemeClr val="tx1"/>
                </a:solidFill>
                <a:effectLst/>
                <a:latin typeface="+mn-lt"/>
                <a:ea typeface="+mn-ea"/>
                <a:cs typeface="+mn-cs"/>
              </a:rPr>
              <a:t> Constructive Conversation for the skills of</a:t>
            </a:r>
            <a:r>
              <a:rPr lang="en-US" sz="1200" b="1" kern="1200" dirty="0" smtClean="0">
                <a:solidFill>
                  <a:schemeClr val="tx1"/>
                </a:solidFill>
                <a:effectLst/>
                <a:latin typeface="+mn-lt"/>
                <a:ea typeface="+mn-ea"/>
                <a:cs typeface="+mn-cs"/>
              </a:rPr>
              <a:t> CREATE and CLARIFY.  </a:t>
            </a:r>
            <a:r>
              <a:rPr lang="en-US" sz="1200" kern="1200" dirty="0" smtClean="0">
                <a:solidFill>
                  <a:schemeClr val="tx1"/>
                </a:solidFill>
                <a:effectLst/>
                <a:latin typeface="+mn-lt"/>
                <a:ea typeface="+mn-ea"/>
                <a:cs typeface="+mn-cs"/>
              </a:rPr>
              <a:t>Use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the </a:t>
            </a:r>
            <a:r>
              <a:rPr lang="en-US" sz="1200" b="1" u="sng" kern="1200" dirty="0" smtClean="0">
                <a:solidFill>
                  <a:schemeClr val="tx1"/>
                </a:solidFill>
                <a:effectLst/>
                <a:latin typeface="+mn-lt"/>
                <a:ea typeface="+mn-ea"/>
                <a:cs typeface="+mn-cs"/>
              </a:rPr>
              <a:t>Conversation Pattern Guide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as a reference.</a:t>
            </a: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What makes this a </a:t>
            </a:r>
            <a:r>
              <a:rPr lang="en-US" sz="1200" b="1" i="1" kern="1200" dirty="0" smtClean="0">
                <a:solidFill>
                  <a:schemeClr val="tx1"/>
                </a:solidFill>
                <a:effectLst/>
                <a:latin typeface="+mn-lt"/>
                <a:ea typeface="+mn-ea"/>
                <a:cs typeface="+mn-cs"/>
              </a:rPr>
              <a:t>Non-Model Conversation</a:t>
            </a:r>
            <a:r>
              <a:rPr lang="en-US" sz="1200" i="1" kern="1200" dirty="0" smtClean="0">
                <a:solidFill>
                  <a:schemeClr val="tx1"/>
                </a:solidFill>
                <a:effectLst/>
                <a:latin typeface="+mn-lt"/>
                <a:ea typeface="+mn-ea"/>
                <a:cs typeface="+mn-cs"/>
              </a:rPr>
              <a:t>? How would you improve this</a:t>
            </a:r>
            <a:r>
              <a:rPr lang="en-US" sz="1200" b="1" i="1" kern="1200" dirty="0" smtClean="0">
                <a:solidFill>
                  <a:schemeClr val="tx1"/>
                </a:solidFill>
                <a:effectLst/>
                <a:latin typeface="+mn-lt"/>
                <a:ea typeface="+mn-ea"/>
                <a:cs typeface="+mn-cs"/>
              </a:rPr>
              <a:t> Model</a:t>
            </a:r>
            <a:r>
              <a:rPr lang="en-US" sz="1200" i="1" kern="1200" dirty="0" smtClean="0">
                <a:solidFill>
                  <a:schemeClr val="tx1"/>
                </a:solidFill>
                <a:effectLst/>
                <a:latin typeface="+mn-lt"/>
                <a:ea typeface="+mn-ea"/>
                <a:cs typeface="+mn-cs"/>
              </a:rPr>
              <a:t>? Use your think time. Remember to refer the </a:t>
            </a:r>
            <a:r>
              <a:rPr lang="en-US" sz="1200" b="1" i="1" u="sng" kern="1200" dirty="0" smtClean="0">
                <a:solidFill>
                  <a:schemeClr val="tx1"/>
                </a:solidFill>
                <a:effectLst/>
                <a:latin typeface="+mn-lt"/>
                <a:ea typeface="+mn-ea"/>
                <a:cs typeface="+mn-cs"/>
              </a:rPr>
              <a:t>Listening Task Poster </a:t>
            </a:r>
            <a:r>
              <a:rPr lang="en-US" sz="1200" i="1" kern="1200" dirty="0" smtClean="0">
                <a:solidFill>
                  <a:schemeClr val="tx1"/>
                </a:solidFill>
                <a:effectLst/>
                <a:latin typeface="+mn-lt"/>
                <a:ea typeface="+mn-ea"/>
                <a:cs typeface="+mn-cs"/>
              </a:rPr>
              <a:t>and </a:t>
            </a:r>
            <a:r>
              <a:rPr lang="en-US" sz="1200" b="1" i="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(point to resources).</a:t>
            </a:r>
            <a:r>
              <a:rPr lang="en-US" sz="1200" i="1" kern="1200" dirty="0" smtClean="0">
                <a:solidFill>
                  <a:schemeClr val="tx1"/>
                </a:solidFill>
                <a:effectLst/>
                <a:latin typeface="+mn-lt"/>
                <a:ea typeface="+mn-ea"/>
                <a:cs typeface="+mn-cs"/>
              </a:rPr>
              <a:t> Now, turn and talk to your partner.</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136</a:t>
            </a:fld>
            <a:endParaRPr lang="en-US"/>
          </a:p>
        </p:txBody>
      </p:sp>
    </p:spTree>
    <p:extLst>
      <p:ext uri="{BB962C8B-B14F-4D97-AF65-F5344CB8AC3E}">
        <p14:creationId xmlns:p14="http://schemas.microsoft.com/office/powerpoint/2010/main" val="626192854"/>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Debrief the Non-Model Conversation</a:t>
            </a: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How can you expand </a:t>
            </a:r>
            <a:r>
              <a:rPr lang="en-US" sz="1200" b="1" i="1" kern="1200" dirty="0" smtClean="0">
                <a:solidFill>
                  <a:schemeClr val="tx1"/>
                </a:solidFill>
                <a:effectLst/>
                <a:latin typeface="+mn-lt"/>
                <a:ea typeface="+mn-ea"/>
                <a:cs typeface="+mn-cs"/>
              </a:rPr>
              <a:t>noun phrases</a:t>
            </a:r>
            <a:r>
              <a:rPr lang="en-US" sz="1200" i="1" kern="1200" dirty="0" smtClean="0">
                <a:solidFill>
                  <a:schemeClr val="tx1"/>
                </a:solidFill>
                <a:effectLst/>
                <a:latin typeface="+mn-lt"/>
                <a:ea typeface="+mn-ea"/>
                <a:cs typeface="+mn-cs"/>
              </a:rPr>
              <a:t> to add details? What adjectives or other details would you add to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ideas? Use your think time. Now, turn and talk to your partner.</a:t>
            </a:r>
            <a:r>
              <a:rPr lang="en-US" sz="1200" kern="1200" dirty="0" smtClean="0">
                <a:solidFill>
                  <a:schemeClr val="tx1"/>
                </a:solidFill>
                <a:effectLst/>
                <a:latin typeface="+mn-lt"/>
                <a:ea typeface="+mn-ea"/>
                <a:cs typeface="+mn-cs"/>
              </a:rPr>
              <a:t> Have one or two students share out.</a:t>
            </a:r>
            <a:r>
              <a:rPr lang="en-US" sz="1200" kern="1200" cap="all"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137</a:t>
            </a:fld>
            <a:endParaRPr lang="en-US"/>
          </a:p>
        </p:txBody>
      </p:sp>
    </p:spTree>
    <p:extLst>
      <p:ext uri="{BB962C8B-B14F-4D97-AF65-F5344CB8AC3E}">
        <p14:creationId xmlns:p14="http://schemas.microsoft.com/office/powerpoint/2010/main" val="1161778318"/>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Constructive Conversation Game with Infographic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Organize students into quads and distribute the </a:t>
            </a:r>
            <a:r>
              <a:rPr lang="en-US" sz="1200" b="1" u="sng" kern="1200" dirty="0" smtClean="0">
                <a:solidFill>
                  <a:schemeClr val="tx1"/>
                </a:solidFill>
                <a:effectLst/>
                <a:latin typeface="+mn-lt"/>
                <a:ea typeface="+mn-ea"/>
                <a:cs typeface="+mn-cs"/>
              </a:rPr>
              <a:t>Conversation Pattern Game Cards</a:t>
            </a:r>
            <a:r>
              <a:rPr lang="en-US" sz="1200" i="1" kern="1200" dirty="0" smtClean="0">
                <a:solidFill>
                  <a:schemeClr val="tx1"/>
                </a:solidFill>
                <a:effectLst/>
                <a:latin typeface="+mn-lt"/>
                <a:ea typeface="+mn-ea"/>
                <a:cs typeface="+mn-cs"/>
              </a:rPr>
              <a:t>. Now you are going to play the Constructive Conversation Game. Your conversations will focus on the skills of </a:t>
            </a:r>
            <a:r>
              <a:rPr lang="en-US" sz="1200" b="1" i="1" kern="1200" dirty="0" smtClean="0">
                <a:solidFill>
                  <a:schemeClr val="tx1"/>
                </a:solidFill>
                <a:effectLst/>
                <a:latin typeface="+mn-lt"/>
                <a:ea typeface="+mn-ea"/>
                <a:cs typeface="+mn-cs"/>
              </a:rPr>
              <a:t>CREATE </a:t>
            </a:r>
            <a:r>
              <a:rPr lang="en-US" sz="1200" i="1" kern="1200" dirty="0" smtClean="0">
                <a:solidFill>
                  <a:schemeClr val="tx1"/>
                </a:solidFill>
                <a:effectLst/>
                <a:latin typeface="+mn-lt"/>
                <a:ea typeface="+mn-ea"/>
                <a:cs typeface="+mn-cs"/>
              </a:rPr>
              <a:t>and</a:t>
            </a:r>
            <a:r>
              <a:rPr lang="en-US" sz="1200" b="1" i="1" kern="1200" dirty="0" smtClean="0">
                <a:solidFill>
                  <a:schemeClr val="tx1"/>
                </a:solidFill>
                <a:effectLst/>
                <a:latin typeface="+mn-lt"/>
                <a:ea typeface="+mn-ea"/>
                <a:cs typeface="+mn-cs"/>
              </a:rPr>
              <a:t> CLARIFY</a:t>
            </a:r>
            <a:r>
              <a:rPr lang="en-US" sz="1200" i="1" kern="1200" dirty="0" smtClean="0">
                <a:solidFill>
                  <a:schemeClr val="tx1"/>
                </a:solidFill>
                <a:effectLst/>
                <a:latin typeface="+mn-lt"/>
                <a:ea typeface="+mn-ea"/>
                <a:cs typeface="+mn-cs"/>
              </a:rPr>
              <a:t> using the infographic. You will be in a group of four. Each of you will have one card for your initial idea and 3 cards to cite details as you follow the Conversation Pattern. You will take turns until all cards have been played. Remember to follow our </a:t>
            </a:r>
            <a:r>
              <a:rPr lang="en-US" sz="1200" b="1" i="1" u="sng" kern="1200" dirty="0" smtClean="0">
                <a:solidFill>
                  <a:schemeClr val="tx1"/>
                </a:solidFill>
                <a:effectLst/>
                <a:latin typeface="+mn-lt"/>
                <a:ea typeface="+mn-ea"/>
                <a:cs typeface="+mn-cs"/>
              </a:rPr>
              <a:t>Conversation Norms</a:t>
            </a:r>
            <a:r>
              <a:rPr lang="en-US" sz="1200" i="1" kern="1200" dirty="0" smtClean="0">
                <a:solidFill>
                  <a:schemeClr val="tx1"/>
                </a:solidFill>
                <a:effectLst/>
                <a:latin typeface="+mn-lt"/>
                <a:ea typeface="+mn-ea"/>
                <a:cs typeface="+mn-cs"/>
              </a:rPr>
              <a:t> and use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Constructive Conversations Listening Task Poster</a:t>
            </a:r>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Begin by stating your idea. Cite details to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your ideas and use the Conversation Pattern.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dirty="0" smtClean="0">
                <a:effectLst/>
              </a:rPr>
              <a:t/>
            </a:r>
            <a:br>
              <a:rPr lang="en-US" dirty="0" smtClean="0">
                <a:effectLst/>
              </a:rPr>
            </a:br>
            <a:r>
              <a:rPr lang="en-US" sz="1200" b="1" kern="1200" dirty="0" smtClean="0">
                <a:solidFill>
                  <a:schemeClr val="tx1"/>
                </a:solidFill>
                <a:effectLst/>
                <a:latin typeface="+mn-lt"/>
                <a:ea typeface="+mn-ea"/>
                <a:cs typeface="+mn-cs"/>
              </a:rPr>
              <a:t>Prompt: What do you notice in the infographic?  Cite details to CLARIFY your ideas.</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Formative Assessment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Monitor students as they play the game and provide feedback as needed. Then select two students who will Fishbowl Model in front of the class when they’re done playing the game. Use the </a:t>
            </a:r>
            <a:r>
              <a:rPr lang="en-US" sz="1200" b="1" u="sng" kern="1200" dirty="0" smtClean="0">
                <a:solidFill>
                  <a:schemeClr val="tx1"/>
                </a:solidFill>
                <a:effectLst/>
                <a:latin typeface="+mn-lt"/>
                <a:ea typeface="+mn-ea"/>
                <a:cs typeface="+mn-cs"/>
              </a:rPr>
              <a:t>SPF 1.0</a:t>
            </a:r>
            <a:r>
              <a:rPr lang="en-US" sz="1200" kern="1200" dirty="0" smtClean="0">
                <a:solidFill>
                  <a:schemeClr val="tx1"/>
                </a:solidFill>
                <a:effectLst/>
                <a:latin typeface="+mn-lt"/>
                <a:ea typeface="+mn-ea"/>
                <a:cs typeface="+mn-cs"/>
              </a:rPr>
              <a:t> to collect a Constructive Conversation Language Sample as they model in front of the class.</a:t>
            </a:r>
            <a:r>
              <a:rPr lang="en-US" dirty="0" smtClean="0">
                <a:effectLst/>
              </a:rPr>
              <a:t>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138</a:t>
            </a:fld>
            <a:endParaRPr lang="en-US"/>
          </a:p>
        </p:txBody>
      </p:sp>
    </p:spTree>
    <p:extLst>
      <p:ext uri="{BB962C8B-B14F-4D97-AF65-F5344CB8AC3E}">
        <p14:creationId xmlns:p14="http://schemas.microsoft.com/office/powerpoint/2010/main" val="103643272"/>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Constructive Conversation Game with Infographic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Organize students into quads and distribute the </a:t>
            </a:r>
            <a:r>
              <a:rPr lang="en-US" sz="1200" b="1" u="sng" kern="1200" dirty="0" smtClean="0">
                <a:solidFill>
                  <a:schemeClr val="tx1"/>
                </a:solidFill>
                <a:effectLst/>
                <a:latin typeface="+mn-lt"/>
                <a:ea typeface="+mn-ea"/>
                <a:cs typeface="+mn-cs"/>
              </a:rPr>
              <a:t>Conversation Pattern Game Cards</a:t>
            </a:r>
            <a:r>
              <a:rPr lang="en-US" sz="1200" i="1" kern="1200" dirty="0" smtClean="0">
                <a:solidFill>
                  <a:schemeClr val="tx1"/>
                </a:solidFill>
                <a:effectLst/>
                <a:latin typeface="+mn-lt"/>
                <a:ea typeface="+mn-ea"/>
                <a:cs typeface="+mn-cs"/>
              </a:rPr>
              <a:t>. Now you are going to play the Constructive Conversation Game. Your conversations will focus on the skills of </a:t>
            </a:r>
            <a:r>
              <a:rPr lang="en-US" sz="1200" b="1" i="1" kern="1200" dirty="0" smtClean="0">
                <a:solidFill>
                  <a:schemeClr val="tx1"/>
                </a:solidFill>
                <a:effectLst/>
                <a:latin typeface="+mn-lt"/>
                <a:ea typeface="+mn-ea"/>
                <a:cs typeface="+mn-cs"/>
              </a:rPr>
              <a:t>CREATE </a:t>
            </a:r>
            <a:r>
              <a:rPr lang="en-US" sz="1200" i="1" kern="1200" dirty="0" smtClean="0">
                <a:solidFill>
                  <a:schemeClr val="tx1"/>
                </a:solidFill>
                <a:effectLst/>
                <a:latin typeface="+mn-lt"/>
                <a:ea typeface="+mn-ea"/>
                <a:cs typeface="+mn-cs"/>
              </a:rPr>
              <a:t>and</a:t>
            </a:r>
            <a:r>
              <a:rPr lang="en-US" sz="1200" b="1" i="1" kern="1200" dirty="0" smtClean="0">
                <a:solidFill>
                  <a:schemeClr val="tx1"/>
                </a:solidFill>
                <a:effectLst/>
                <a:latin typeface="+mn-lt"/>
                <a:ea typeface="+mn-ea"/>
                <a:cs typeface="+mn-cs"/>
              </a:rPr>
              <a:t> CLARIFY</a:t>
            </a:r>
            <a:r>
              <a:rPr lang="en-US" sz="1200" i="1" kern="1200" dirty="0" smtClean="0">
                <a:solidFill>
                  <a:schemeClr val="tx1"/>
                </a:solidFill>
                <a:effectLst/>
                <a:latin typeface="+mn-lt"/>
                <a:ea typeface="+mn-ea"/>
                <a:cs typeface="+mn-cs"/>
              </a:rPr>
              <a:t> using the infographic. You will be in a group of four. Each of you will have one card for your initial idea and 3 cards to cite details as you follow the Conversation Pattern. You will take turns until all cards have been played. Remember to follow our </a:t>
            </a:r>
            <a:r>
              <a:rPr lang="en-US" sz="1200" b="1" i="1" u="sng" kern="1200" dirty="0" smtClean="0">
                <a:solidFill>
                  <a:schemeClr val="tx1"/>
                </a:solidFill>
                <a:effectLst/>
                <a:latin typeface="+mn-lt"/>
                <a:ea typeface="+mn-ea"/>
                <a:cs typeface="+mn-cs"/>
              </a:rPr>
              <a:t>Conversation Norms</a:t>
            </a:r>
            <a:r>
              <a:rPr lang="en-US" sz="1200" i="1" kern="1200" dirty="0" smtClean="0">
                <a:solidFill>
                  <a:schemeClr val="tx1"/>
                </a:solidFill>
                <a:effectLst/>
                <a:latin typeface="+mn-lt"/>
                <a:ea typeface="+mn-ea"/>
                <a:cs typeface="+mn-cs"/>
              </a:rPr>
              <a:t> and use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Constructive Conversations Listening Task Poster</a:t>
            </a:r>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Begin by stating your idea. Cite details to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your ideas and use the Conversation Pattern.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dirty="0" smtClean="0">
                <a:effectLst/>
              </a:rPr>
              <a:t/>
            </a:r>
            <a:br>
              <a:rPr lang="en-US" dirty="0" smtClean="0">
                <a:effectLst/>
              </a:rPr>
            </a:br>
            <a:r>
              <a:rPr lang="en-US" sz="1200" b="1" kern="1200" dirty="0" smtClean="0">
                <a:solidFill>
                  <a:schemeClr val="tx1"/>
                </a:solidFill>
                <a:effectLst/>
                <a:latin typeface="+mn-lt"/>
                <a:ea typeface="+mn-ea"/>
                <a:cs typeface="+mn-cs"/>
              </a:rPr>
              <a:t>Prompt: What do you notice in the infographic?  Cite details to CLARIFY your ideas.</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Formative Assessment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Monitor students as they play the game and provide feedback as needed. Then select two students who will Fishbowl Model in front of the class when they’re done playing the game. Use the </a:t>
            </a:r>
            <a:r>
              <a:rPr lang="en-US" sz="1200" b="1" u="sng" kern="1200" dirty="0" smtClean="0">
                <a:solidFill>
                  <a:schemeClr val="tx1"/>
                </a:solidFill>
                <a:effectLst/>
                <a:latin typeface="+mn-lt"/>
                <a:ea typeface="+mn-ea"/>
                <a:cs typeface="+mn-cs"/>
              </a:rPr>
              <a:t>SPF 1.0</a:t>
            </a:r>
            <a:r>
              <a:rPr lang="en-US" sz="1200" kern="1200" dirty="0" smtClean="0">
                <a:solidFill>
                  <a:schemeClr val="tx1"/>
                </a:solidFill>
                <a:effectLst/>
                <a:latin typeface="+mn-lt"/>
                <a:ea typeface="+mn-ea"/>
                <a:cs typeface="+mn-cs"/>
              </a:rPr>
              <a:t> to collect a Constructive Conversation Language Sample as they model in front of the class.</a:t>
            </a:r>
            <a:r>
              <a:rPr lang="en-US" dirty="0" smtClean="0">
                <a:effectLst/>
              </a:rPr>
              <a:t>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139</a:t>
            </a:fld>
            <a:endParaRPr lang="en-US"/>
          </a:p>
        </p:txBody>
      </p:sp>
    </p:spTree>
    <p:extLst>
      <p:ext uri="{BB962C8B-B14F-4D97-AF65-F5344CB8AC3E}">
        <p14:creationId xmlns:p14="http://schemas.microsoft.com/office/powerpoint/2010/main" val="1274273754"/>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Select two students to Fishbowl Model a Constructive Conversation in front of the class.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Students will address the following prompt:</a:t>
            </a:r>
            <a:r>
              <a:rPr lang="en-US" sz="1200"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What do you notice in</a:t>
            </a:r>
            <a:r>
              <a:rPr lang="en-US" sz="1200" b="1" kern="1200" baseline="0" dirty="0" smtClean="0">
                <a:solidFill>
                  <a:schemeClr val="tx1"/>
                </a:solidFill>
                <a:effectLst/>
                <a:latin typeface="+mn-lt"/>
                <a:ea typeface="+mn-ea"/>
                <a:cs typeface="+mn-cs"/>
              </a:rPr>
              <a:t> the infographic? Cite details to CLARIFY your ideas.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Collect a language sample from the two students using the </a:t>
            </a:r>
            <a:r>
              <a:rPr lang="en-US" sz="1200" b="1" u="sng" kern="1200" dirty="0" smtClean="0">
                <a:solidFill>
                  <a:schemeClr val="tx1"/>
                </a:solidFill>
                <a:effectLst/>
                <a:latin typeface="+mn-lt"/>
                <a:ea typeface="+mn-ea"/>
                <a:cs typeface="+mn-cs"/>
              </a:rPr>
              <a:t>SPF 1.0</a:t>
            </a:r>
            <a:r>
              <a:rPr lang="en-US" sz="1200" kern="1200" dirty="0" smtClean="0">
                <a:solidFill>
                  <a:schemeClr val="tx1"/>
                </a:solidFill>
                <a:effectLst/>
                <a:latin typeface="+mn-lt"/>
                <a:ea typeface="+mn-ea"/>
                <a:cs typeface="+mn-cs"/>
              </a:rPr>
              <a:t>. The language sample must be at least four turns in length.</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140</a:t>
            </a:fld>
            <a:endParaRPr lang="en-US"/>
          </a:p>
        </p:txBody>
      </p:sp>
    </p:spTree>
    <p:extLst>
      <p:ext uri="{BB962C8B-B14F-4D97-AF65-F5344CB8AC3E}">
        <p14:creationId xmlns:p14="http://schemas.microsoft.com/office/powerpoint/2010/main" val="630568541"/>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After students have had a few minutes to discuss with a partner, call on one or two individuals to share out with the whole group. </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141</a:t>
            </a:fld>
            <a:endParaRPr lang="en-US"/>
          </a:p>
        </p:txBody>
      </p:sp>
    </p:spTree>
    <p:extLst>
      <p:ext uri="{BB962C8B-B14F-4D97-AF65-F5344CB8AC3E}">
        <p14:creationId xmlns:p14="http://schemas.microsoft.com/office/powerpoint/2010/main" val="12634870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Remember to address the prompt.</a:t>
            </a:r>
            <a:endParaRPr lang="en-US" sz="1200"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What do you know about the Constructive Conversation Skills?</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What does it look like and sound like when you use them?</a:t>
            </a:r>
            <a:endParaRPr lang="en-US" sz="1200"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Once everyone has given and received information, lead students in a whole-group discussion of the information they have shared. Students should annotate/edit their notes when ideas are incorrect, such as drawing a line through them.</a:t>
            </a:r>
            <a:r>
              <a:rPr lang="en-US" dirty="0" smtClean="0">
                <a:effectLst/>
              </a:rPr>
              <a:t>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15</a:t>
            </a:fld>
            <a:endParaRPr lang="en-US"/>
          </a:p>
        </p:txBody>
      </p:sp>
    </p:spTree>
    <p:extLst>
      <p:ext uri="{BB962C8B-B14F-4D97-AF65-F5344CB8AC3E}">
        <p14:creationId xmlns:p14="http://schemas.microsoft.com/office/powerpoint/2010/main" val="2326045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Constructive Conversation Game</a:t>
            </a:r>
            <a:br>
              <a:rPr lang="en-US" sz="1200" b="1"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Place students in groups of four to play the Constructive Conversation Game using the </a:t>
            </a:r>
            <a:r>
              <a:rPr lang="en-US" sz="1200" b="1" kern="1200" dirty="0" smtClean="0">
                <a:solidFill>
                  <a:schemeClr val="tx1"/>
                </a:solidFill>
                <a:effectLst/>
                <a:latin typeface="+mn-lt"/>
                <a:ea typeface="+mn-ea"/>
                <a:cs typeface="+mn-cs"/>
              </a:rPr>
              <a:t>Game Cards</a:t>
            </a:r>
            <a:r>
              <a:rPr lang="en-US" sz="1200" kern="1200" dirty="0" smtClean="0">
                <a:solidFill>
                  <a:schemeClr val="tx1"/>
                </a:solidFill>
                <a:effectLst/>
                <a:latin typeface="+mn-lt"/>
                <a:ea typeface="+mn-ea"/>
                <a:cs typeface="+mn-cs"/>
              </a:rPr>
              <a:t>. Give each student two cards for </a:t>
            </a:r>
            <a:r>
              <a:rPr lang="en-US" sz="1200" b="1" kern="1200" dirty="0" smtClean="0">
                <a:solidFill>
                  <a:schemeClr val="tx1"/>
                </a:solidFill>
                <a:effectLst/>
                <a:latin typeface="+mn-lt"/>
                <a:ea typeface="+mn-ea"/>
                <a:cs typeface="+mn-cs"/>
              </a:rPr>
              <a:t>CREATE, CLARIFY, and FORTIFY. </a:t>
            </a:r>
            <a:r>
              <a:rPr lang="en-US" sz="1200" i="1" kern="1200" dirty="0" smtClean="0">
                <a:solidFill>
                  <a:schemeClr val="tx1"/>
                </a:solidFill>
                <a:effectLst/>
                <a:latin typeface="+mn-lt"/>
                <a:ea typeface="+mn-ea"/>
                <a:cs typeface="+mn-cs"/>
              </a:rPr>
              <a:t>You are now going to have the opportunity to practice the Constructive Conversation Skills while playing the game. You will have two cards for each skill of CREATE, CLARIFY, and FORTIFY. Remember to use the norms and the skills as you play the Constructive Conversation Game. </a:t>
            </a:r>
            <a:endParaRPr lang="en-US" dirty="0" smtClean="0"/>
          </a:p>
          <a:p>
            <a:r>
              <a:rPr lang="en-US" sz="1200" b="1" kern="1200" dirty="0" smtClean="0">
                <a:solidFill>
                  <a:schemeClr val="tx1"/>
                </a:solidFill>
                <a:effectLst/>
                <a:latin typeface="+mn-lt"/>
                <a:ea typeface="+mn-ea"/>
                <a:cs typeface="+mn-cs"/>
              </a:rPr>
              <a:t>Prompt: What do you know about Constructive Conversations? What do they look like and sound like? </a:t>
            </a:r>
            <a:endParaRPr lang="en-US" dirty="0" smtClean="0"/>
          </a:p>
          <a:p>
            <a:r>
              <a:rPr lang="en-US" sz="1200" b="1" kern="1200" dirty="0" smtClean="0">
                <a:solidFill>
                  <a:schemeClr val="tx1"/>
                </a:solidFill>
                <a:effectLst/>
                <a:latin typeface="+mn-lt"/>
                <a:ea typeface="+mn-ea"/>
                <a:cs typeface="+mn-cs"/>
              </a:rPr>
              <a:t>Formative Assessment </a:t>
            </a:r>
            <a:endParaRPr lang="en-US" dirty="0" smtClean="0"/>
          </a:p>
          <a:p>
            <a:r>
              <a:rPr lang="en-US" sz="1200" kern="1200" dirty="0" smtClean="0">
                <a:solidFill>
                  <a:schemeClr val="tx1"/>
                </a:solidFill>
                <a:effectLst/>
                <a:latin typeface="+mn-lt"/>
                <a:ea typeface="+mn-ea"/>
                <a:cs typeface="+mn-cs"/>
              </a:rPr>
              <a:t>Monitor students as they play the game and select two students who will Fishbowl Model in front of the class when they’re done playing the game. Use the </a:t>
            </a:r>
            <a:r>
              <a:rPr lang="en-US" sz="1200" b="1" kern="1200" dirty="0" smtClean="0">
                <a:solidFill>
                  <a:schemeClr val="tx1"/>
                </a:solidFill>
                <a:effectLst/>
                <a:latin typeface="+mn-lt"/>
                <a:ea typeface="+mn-ea"/>
                <a:cs typeface="+mn-cs"/>
              </a:rPr>
              <a:t>SPF 1.0 </a:t>
            </a:r>
            <a:r>
              <a:rPr lang="en-US" sz="1200" kern="1200" dirty="0" smtClean="0">
                <a:solidFill>
                  <a:schemeClr val="tx1"/>
                </a:solidFill>
                <a:effectLst/>
                <a:latin typeface="+mn-lt"/>
                <a:ea typeface="+mn-ea"/>
                <a:cs typeface="+mn-cs"/>
              </a:rPr>
              <a:t>to collect a Constructive Conversation Language Sample as they model in front of the class. </a:t>
            </a:r>
            <a:endParaRPr lang="en-US" dirty="0" smtClean="0"/>
          </a:p>
          <a:p>
            <a:r>
              <a:rPr lang="en-US" sz="1200" b="1" kern="1200" dirty="0" smtClean="0">
                <a:solidFill>
                  <a:schemeClr val="tx1"/>
                </a:solidFill>
                <a:effectLst/>
                <a:latin typeface="+mn-lt"/>
                <a:ea typeface="+mn-ea"/>
                <a:cs typeface="+mn-cs"/>
              </a:rPr>
              <a:t>Debrief Whole Group Discussion - Fishbowl </a:t>
            </a:r>
            <a:endParaRPr lang="en-US" dirty="0" smtClean="0"/>
          </a:p>
          <a:p>
            <a:r>
              <a:rPr lang="en-US" sz="1200" kern="1200" dirty="0" smtClean="0">
                <a:solidFill>
                  <a:schemeClr val="tx1"/>
                </a:solidFill>
                <a:effectLst/>
                <a:latin typeface="+mn-lt"/>
                <a:ea typeface="+mn-ea"/>
                <a:cs typeface="+mn-cs"/>
              </a:rPr>
              <a:t>Facilitate a whole group discussion using the following questions: </a:t>
            </a:r>
            <a:endParaRPr lang="en-US" dirty="0" smtClean="0"/>
          </a:p>
          <a:p>
            <a:r>
              <a:rPr lang="en-US" sz="1200" i="1" kern="1200" dirty="0" smtClean="0">
                <a:solidFill>
                  <a:schemeClr val="tx1"/>
                </a:solidFill>
                <a:effectLst/>
                <a:latin typeface="+mn-lt"/>
                <a:ea typeface="+mn-ea"/>
                <a:cs typeface="+mn-cs"/>
              </a:rPr>
              <a:t>How did you demonstrate the use of the Conversation Norms?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How did you demonstrate the use of the Conversation Skills?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16</a:t>
            </a:fld>
            <a:endParaRPr lang="en-US"/>
          </a:p>
        </p:txBody>
      </p:sp>
    </p:spTree>
    <p:extLst>
      <p:ext uri="{BB962C8B-B14F-4D97-AF65-F5344CB8AC3E}">
        <p14:creationId xmlns:p14="http://schemas.microsoft.com/office/powerpoint/2010/main" val="4864668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Select two students to Fishbowl Model a Constructive Conversation in front of the class.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Students will address the following prompt:</a:t>
            </a:r>
            <a:r>
              <a:rPr lang="en-US" sz="1200"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What do you know about Constructive Conversations? What do they look like and sound like?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Collect a language sample from the two students using the </a:t>
            </a:r>
            <a:r>
              <a:rPr lang="en-US" sz="1200" b="1" u="sng" kern="1200" dirty="0" smtClean="0">
                <a:solidFill>
                  <a:schemeClr val="tx1"/>
                </a:solidFill>
                <a:effectLst/>
                <a:latin typeface="+mn-lt"/>
                <a:ea typeface="+mn-ea"/>
                <a:cs typeface="+mn-cs"/>
              </a:rPr>
              <a:t>SPF 1.0</a:t>
            </a:r>
            <a:r>
              <a:rPr lang="en-US" sz="1200" kern="1200" dirty="0" smtClean="0">
                <a:solidFill>
                  <a:schemeClr val="tx1"/>
                </a:solidFill>
                <a:effectLst/>
                <a:latin typeface="+mn-lt"/>
                <a:ea typeface="+mn-ea"/>
                <a:cs typeface="+mn-cs"/>
              </a:rPr>
              <a:t>. The language sample must be at least four turns in length.</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Facilitate a whole group discussion using the following questions: </a:t>
            </a:r>
            <a:r>
              <a:rPr lang="en-US" sz="1200" i="1" kern="1200" dirty="0" smtClean="0">
                <a:solidFill>
                  <a:schemeClr val="tx1"/>
                </a:solidFill>
                <a:effectLst/>
                <a:latin typeface="+mn-lt"/>
                <a:ea typeface="+mn-ea"/>
                <a:cs typeface="+mn-cs"/>
              </a:rPr>
              <a:t>How did you demonstrate the use of the Conversation Norms?</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How did you demonstrate the use of the Conversation Skills?</a:t>
            </a:r>
            <a:r>
              <a:rPr lang="en-US" dirty="0" smtClean="0">
                <a:effectLst/>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17</a:t>
            </a:fld>
            <a:endParaRPr lang="en-US"/>
          </a:p>
        </p:txBody>
      </p:sp>
    </p:spTree>
    <p:extLst>
      <p:ext uri="{BB962C8B-B14F-4D97-AF65-F5344CB8AC3E}">
        <p14:creationId xmlns:p14="http://schemas.microsoft.com/office/powerpoint/2010/main" val="15691655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After students have had a few minutes to discuss with a partner, call on one or two individuals to share out with the whole group. </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18</a:t>
            </a:fld>
            <a:endParaRPr lang="en-US"/>
          </a:p>
        </p:txBody>
      </p:sp>
    </p:spTree>
    <p:extLst>
      <p:ext uri="{BB962C8B-B14F-4D97-AF65-F5344CB8AC3E}">
        <p14:creationId xmlns:p14="http://schemas.microsoft.com/office/powerpoint/2010/main" val="2074829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19</a:t>
            </a:fld>
            <a:endParaRPr lang="en-US"/>
          </a:p>
        </p:txBody>
      </p:sp>
    </p:spTree>
    <p:extLst>
      <p:ext uri="{BB962C8B-B14F-4D97-AF65-F5344CB8AC3E}">
        <p14:creationId xmlns:p14="http://schemas.microsoft.com/office/powerpoint/2010/main" val="4207857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Today we are going to build on our understanding of the skill of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(Point to and read charted </a:t>
            </a:r>
            <a:r>
              <a:rPr lang="en-US" sz="1200" b="1" kern="1200" dirty="0" smtClean="0">
                <a:solidFill>
                  <a:schemeClr val="tx1"/>
                </a:solidFill>
                <a:effectLst/>
                <a:latin typeface="+mn-lt"/>
                <a:ea typeface="+mn-ea"/>
                <a:cs typeface="+mn-cs"/>
              </a:rPr>
              <a:t>Student-Friendly ELD Objective</a:t>
            </a:r>
            <a:r>
              <a:rPr lang="en-US" sz="1200" kern="1200" dirty="0" smtClean="0">
                <a:solidFill>
                  <a:schemeClr val="tx1"/>
                </a:solidFill>
                <a:effectLst/>
                <a:latin typeface="+mn-lt"/>
                <a:ea typeface="+mn-ea"/>
                <a:cs typeface="+mn-cs"/>
              </a:rPr>
              <a:t>). </a:t>
            </a:r>
            <a:endParaRPr lang="en-US" dirty="0" smtClean="0"/>
          </a:p>
        </p:txBody>
      </p:sp>
      <p:sp>
        <p:nvSpPr>
          <p:cNvPr id="4" name="Slide Number Placeholder 3"/>
          <p:cNvSpPr>
            <a:spLocks noGrp="1"/>
          </p:cNvSpPr>
          <p:nvPr>
            <p:ph type="sldNum" sz="quarter" idx="10"/>
          </p:nvPr>
        </p:nvSpPr>
        <p:spPr/>
        <p:txBody>
          <a:bodyPr/>
          <a:lstStyle/>
          <a:p>
            <a:fld id="{FCACF33E-9A4F-DC43-BEB4-18EC813BF4E4}" type="slidenum">
              <a:rPr lang="en-US" smtClean="0"/>
              <a:t>20</a:t>
            </a:fld>
            <a:endParaRPr lang="en-US"/>
          </a:p>
        </p:txBody>
      </p:sp>
    </p:spTree>
    <p:extLst>
      <p:ext uri="{BB962C8B-B14F-4D97-AF65-F5344CB8AC3E}">
        <p14:creationId xmlns:p14="http://schemas.microsoft.com/office/powerpoint/2010/main" val="4152472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In this lesson we will review what we know about Constructive Conversations. In the past we have engaged in Constructive Conversations using visual texts and have learned about the Constructive Conversation Norms and Skills. Today, we will begin to learn how to use those norms and skills in a more complex way. But first, we will review what we already know about Constructive Conversations.</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3</a:t>
            </a:fld>
            <a:endParaRPr lang="en-US"/>
          </a:p>
        </p:txBody>
      </p:sp>
    </p:spTree>
    <p:extLst>
      <p:ext uri="{BB962C8B-B14F-4D97-AF65-F5344CB8AC3E}">
        <p14:creationId xmlns:p14="http://schemas.microsoft.com/office/powerpoint/2010/main" val="16026468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Display</a:t>
            </a:r>
            <a:r>
              <a:rPr lang="en-US" baseline="0" dirty="0" smtClean="0"/>
              <a:t> the </a:t>
            </a:r>
            <a:r>
              <a:rPr lang="en-US" b="1" baseline="0" dirty="0" smtClean="0"/>
              <a:t>Conversation Pattern </a:t>
            </a:r>
            <a:r>
              <a:rPr lang="en-US" baseline="0" dirty="0" smtClean="0"/>
              <a:t>and refer to it as you introduce and explain the </a:t>
            </a:r>
            <a:r>
              <a:rPr lang="en-US" b="1" baseline="0" dirty="0" smtClean="0"/>
              <a:t>Conversation Pattern</a:t>
            </a:r>
            <a:r>
              <a:rPr lang="en-US" baseline="0" dirty="0" smtClean="0"/>
              <a:t>.</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21</a:t>
            </a:fld>
            <a:endParaRPr lang="en-US"/>
          </a:p>
        </p:txBody>
      </p:sp>
    </p:spTree>
    <p:extLst>
      <p:ext uri="{BB962C8B-B14F-4D97-AF65-F5344CB8AC3E}">
        <p14:creationId xmlns:p14="http://schemas.microsoft.com/office/powerpoint/2010/main" val="9564142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As we engage in our conversations, we will also remember to follow our Constructive Conversation Norms. </a:t>
            </a:r>
            <a:r>
              <a:rPr lang="en-US" sz="1200" kern="1200" dirty="0" smtClean="0">
                <a:solidFill>
                  <a:schemeClr val="tx1"/>
                </a:solidFill>
                <a:effectLst/>
                <a:latin typeface="+mn-lt"/>
                <a:ea typeface="+mn-ea"/>
                <a:cs typeface="+mn-cs"/>
              </a:rPr>
              <a:t>(Point to </a:t>
            </a:r>
            <a:r>
              <a:rPr lang="en-US" sz="1200" b="1" kern="1200" dirty="0" smtClean="0">
                <a:solidFill>
                  <a:schemeClr val="tx1"/>
                </a:solidFill>
                <a:effectLst/>
                <a:latin typeface="+mn-lt"/>
                <a:ea typeface="+mn-ea"/>
                <a:cs typeface="+mn-cs"/>
              </a:rPr>
              <a:t>Constructive Conversation Norms Poster.</a:t>
            </a:r>
            <a:r>
              <a:rPr lang="en-US" sz="1200" kern="1200" dirty="0" smtClean="0">
                <a:solidFill>
                  <a:schemeClr val="tx1"/>
                </a:solidFill>
                <a:effectLst/>
                <a:latin typeface="+mn-lt"/>
                <a:ea typeface="+mn-ea"/>
                <a:cs typeface="+mn-cs"/>
              </a:rPr>
              <a:t>) </a:t>
            </a:r>
            <a:endParaRPr lang="en-US" dirty="0" smtClean="0"/>
          </a:p>
          <a:p>
            <a:r>
              <a:rPr lang="en-US" sz="1200" i="1" kern="1200" dirty="0" smtClean="0">
                <a:solidFill>
                  <a:schemeClr val="tx1"/>
                </a:solidFill>
                <a:effectLst/>
                <a:latin typeface="+mn-lt"/>
                <a:ea typeface="+mn-ea"/>
                <a:cs typeface="+mn-cs"/>
              </a:rPr>
              <a:t>Which Conversation Norm will help us to </a:t>
            </a:r>
            <a:r>
              <a:rPr lang="en-US" sz="1200" b="1" i="1" kern="1200" dirty="0" smtClean="0">
                <a:solidFill>
                  <a:schemeClr val="tx1"/>
                </a:solidFill>
                <a:effectLst/>
                <a:latin typeface="+mn-lt"/>
                <a:ea typeface="+mn-ea"/>
                <a:cs typeface="+mn-cs"/>
              </a:rPr>
              <a:t>paraphrase</a:t>
            </a:r>
            <a:r>
              <a:rPr lang="en-US" sz="1200" i="1" kern="1200" dirty="0" smtClean="0">
                <a:solidFill>
                  <a:schemeClr val="tx1"/>
                </a:solidFill>
                <a:effectLst/>
                <a:latin typeface="+mn-lt"/>
                <a:ea typeface="+mn-ea"/>
                <a:cs typeface="+mn-cs"/>
              </a:rPr>
              <a:t>? Why? Turn and talk to your partner. </a:t>
            </a:r>
            <a:r>
              <a:rPr lang="en-US" sz="1200" kern="1200" dirty="0" smtClean="0">
                <a:solidFill>
                  <a:schemeClr val="tx1"/>
                </a:solidFill>
                <a:effectLst/>
                <a:latin typeface="+mn-lt"/>
                <a:ea typeface="+mn-ea"/>
                <a:cs typeface="+mn-cs"/>
              </a:rPr>
              <a:t>Give students 1 minute to talk to a partner. </a:t>
            </a:r>
            <a:endParaRPr lang="en-US" dirty="0" smtClean="0"/>
          </a:p>
          <a:p>
            <a:r>
              <a:rPr lang="en-US" sz="1200" kern="1200" dirty="0" smtClean="0">
                <a:solidFill>
                  <a:schemeClr val="tx1"/>
                </a:solidFill>
                <a:effectLst/>
                <a:latin typeface="+mn-lt"/>
                <a:ea typeface="+mn-ea"/>
                <a:cs typeface="+mn-cs"/>
              </a:rPr>
              <a:t>Affirm all responses and say: </a:t>
            </a:r>
            <a:r>
              <a:rPr lang="en-US" sz="1200" i="1" kern="1200" dirty="0" smtClean="0">
                <a:solidFill>
                  <a:schemeClr val="tx1"/>
                </a:solidFill>
                <a:effectLst/>
                <a:latin typeface="+mn-lt"/>
                <a:ea typeface="+mn-ea"/>
                <a:cs typeface="+mn-cs"/>
              </a:rPr>
              <a:t>I heard many of you say that you would “Listen respectfully,” </a:t>
            </a:r>
            <a:r>
              <a:rPr lang="en-US" sz="1200" kern="1200" dirty="0" smtClean="0">
                <a:solidFill>
                  <a:schemeClr val="tx1"/>
                </a:solidFill>
                <a:effectLst/>
                <a:latin typeface="+mn-lt"/>
                <a:ea typeface="+mn-ea"/>
                <a:cs typeface="+mn-cs"/>
              </a:rPr>
              <a:t>(point to poster) </a:t>
            </a:r>
            <a:r>
              <a:rPr lang="en-US" sz="1200" i="1" kern="1200" dirty="0" smtClean="0">
                <a:solidFill>
                  <a:schemeClr val="tx1"/>
                </a:solidFill>
                <a:effectLst/>
                <a:latin typeface="+mn-lt"/>
                <a:ea typeface="+mn-ea"/>
                <a:cs typeface="+mn-cs"/>
              </a:rPr>
              <a:t>so we will make sure to, “Listen respectfully,” during our conversations.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22</a:t>
            </a:fld>
            <a:endParaRPr lang="en-US"/>
          </a:p>
        </p:txBody>
      </p:sp>
    </p:spTree>
    <p:extLst>
      <p:ext uri="{BB962C8B-B14F-4D97-AF65-F5344CB8AC3E}">
        <p14:creationId xmlns:p14="http://schemas.microsoft.com/office/powerpoint/2010/main" val="9073498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Display the </a:t>
            </a:r>
            <a:r>
              <a:rPr lang="en-US" sz="1200" b="1" kern="1200" dirty="0" smtClean="0">
                <a:solidFill>
                  <a:schemeClr val="tx1"/>
                </a:solidFill>
                <a:effectLst/>
                <a:latin typeface="+mn-lt"/>
                <a:ea typeface="+mn-ea"/>
                <a:cs typeface="+mn-cs"/>
              </a:rPr>
              <a:t>Conversation Pattern Poster </a:t>
            </a:r>
            <a:r>
              <a:rPr lang="en-US" sz="1200" kern="1200" dirty="0" smtClean="0">
                <a:solidFill>
                  <a:schemeClr val="tx1"/>
                </a:solidFill>
                <a:effectLst/>
                <a:latin typeface="+mn-lt"/>
                <a:ea typeface="+mn-ea"/>
                <a:cs typeface="+mn-cs"/>
              </a:rPr>
              <a:t>and refer to it as you explain the following: </a:t>
            </a:r>
            <a:endParaRPr lang="en-US" dirty="0" smtClean="0"/>
          </a:p>
          <a:p>
            <a:r>
              <a:rPr lang="en-US" sz="1200" i="1" kern="1200" dirty="0" smtClean="0">
                <a:solidFill>
                  <a:schemeClr val="tx1"/>
                </a:solidFill>
                <a:effectLst/>
                <a:latin typeface="+mn-lt"/>
                <a:ea typeface="+mn-ea"/>
                <a:cs typeface="+mn-cs"/>
              </a:rPr>
              <a:t>Our first objective today is to learn about the new Conversation Pattern. This speaking pattern will help us to get even better at clarifying during our Constructive Conversations. </a:t>
            </a:r>
            <a:endParaRPr lang="en-US" dirty="0" smtClean="0"/>
          </a:p>
          <a:p>
            <a:r>
              <a:rPr lang="en-US" sz="1200" i="1" kern="1200" dirty="0" smtClean="0">
                <a:solidFill>
                  <a:schemeClr val="tx1"/>
                </a:solidFill>
                <a:effectLst/>
                <a:latin typeface="+mn-lt"/>
                <a:ea typeface="+mn-ea"/>
                <a:cs typeface="+mn-cs"/>
              </a:rPr>
              <a:t>Let’s look at the pattern: </a:t>
            </a:r>
            <a:endParaRPr lang="en-US" dirty="0" smtClean="0"/>
          </a:p>
          <a:p>
            <a:r>
              <a:rPr lang="en-US" sz="1200" kern="1200" dirty="0" smtClean="0">
                <a:solidFill>
                  <a:schemeClr val="tx1"/>
                </a:solidFill>
                <a:effectLst/>
                <a:latin typeface="+mn-lt"/>
                <a:ea typeface="+mn-ea"/>
                <a:cs typeface="+mn-cs"/>
              </a:rPr>
              <a:t>• </a:t>
            </a:r>
            <a:r>
              <a:rPr lang="en-US" sz="1200" b="1" i="1" kern="1200" dirty="0" smtClean="0">
                <a:solidFill>
                  <a:schemeClr val="tx1"/>
                </a:solidFill>
                <a:effectLst/>
                <a:latin typeface="+mn-lt"/>
                <a:ea typeface="+mn-ea"/>
                <a:cs typeface="+mn-cs"/>
              </a:rPr>
              <a:t>Paraphrase:</a:t>
            </a:r>
            <a:br>
              <a:rPr lang="en-US" sz="1200" b="1" i="1"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o This means to listen and then we repeat our partner’s thoughts in our own words. We </a:t>
            </a:r>
            <a:endParaRPr lang="en-US" dirty="0" smtClean="0"/>
          </a:p>
          <a:p>
            <a:r>
              <a:rPr lang="en-US" sz="1200" kern="1200" dirty="0" smtClean="0">
                <a:solidFill>
                  <a:schemeClr val="tx1"/>
                </a:solidFill>
                <a:effectLst/>
                <a:latin typeface="+mn-lt"/>
                <a:ea typeface="+mn-ea"/>
                <a:cs typeface="+mn-cs"/>
              </a:rPr>
              <a:t>paraphrase to </a:t>
            </a:r>
            <a:r>
              <a:rPr lang="en-US" sz="1200" b="1" kern="1200" dirty="0" smtClean="0">
                <a:solidFill>
                  <a:schemeClr val="tx1"/>
                </a:solidFill>
                <a:effectLst/>
                <a:latin typeface="+mn-lt"/>
                <a:ea typeface="+mn-ea"/>
                <a:cs typeface="+mn-cs"/>
              </a:rPr>
              <a:t>CLARIFY </a:t>
            </a:r>
            <a:r>
              <a:rPr lang="en-US" sz="1200" kern="1200" dirty="0" smtClean="0">
                <a:solidFill>
                  <a:schemeClr val="tx1"/>
                </a:solidFill>
                <a:effectLst/>
                <a:latin typeface="+mn-lt"/>
                <a:ea typeface="+mn-ea"/>
                <a:cs typeface="+mn-cs"/>
              </a:rPr>
              <a:t>and make sure we understand what our partner said. (</a:t>
            </a:r>
            <a:r>
              <a:rPr lang="en-US" sz="1200" b="1" kern="1200" dirty="0" smtClean="0">
                <a:solidFill>
                  <a:schemeClr val="tx1"/>
                </a:solidFill>
                <a:effectLst/>
                <a:latin typeface="+mn-lt"/>
                <a:ea typeface="+mn-ea"/>
                <a:cs typeface="+mn-cs"/>
              </a:rPr>
              <a:t>Gesture: </a:t>
            </a:r>
            <a:r>
              <a:rPr lang="en-US" sz="1200" kern="1200" dirty="0" smtClean="0">
                <a:solidFill>
                  <a:schemeClr val="tx1"/>
                </a:solidFill>
                <a:effectLst/>
                <a:latin typeface="+mn-lt"/>
                <a:ea typeface="+mn-ea"/>
                <a:cs typeface="+mn-cs"/>
              </a:rPr>
              <a:t>Point index finger to ear and whoosh hand out in front of mouth to symbolize listening and then paraphrasing what was heard.) </a:t>
            </a:r>
            <a:endParaRPr lang="en-US" dirty="0" smtClean="0"/>
          </a:p>
          <a:p>
            <a:r>
              <a:rPr lang="en-US" sz="1200" kern="1200" dirty="0" smtClean="0">
                <a:solidFill>
                  <a:schemeClr val="tx1"/>
                </a:solidFill>
                <a:effectLst/>
                <a:latin typeface="+mn-lt"/>
                <a:ea typeface="+mn-ea"/>
                <a:cs typeface="+mn-cs"/>
              </a:rPr>
              <a:t>• </a:t>
            </a:r>
            <a:r>
              <a:rPr lang="en-US" sz="1200" b="1" i="1" kern="1200" dirty="0" smtClean="0">
                <a:solidFill>
                  <a:schemeClr val="tx1"/>
                </a:solidFill>
                <a:effectLst/>
                <a:latin typeface="+mn-lt"/>
                <a:ea typeface="+mn-ea"/>
                <a:cs typeface="+mn-cs"/>
              </a:rPr>
              <a:t>Build on each other’s ideas:</a:t>
            </a:r>
            <a:br>
              <a:rPr lang="en-US" sz="1200" b="1" i="1"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o This means that we listen to what our partner says and add details and other information </a:t>
            </a:r>
            <a:endParaRPr lang="en-US" dirty="0" smtClean="0"/>
          </a:p>
          <a:p>
            <a:r>
              <a:rPr lang="en-US" sz="1200" kern="1200" dirty="0" smtClean="0">
                <a:solidFill>
                  <a:schemeClr val="tx1"/>
                </a:solidFill>
                <a:effectLst/>
                <a:latin typeface="+mn-lt"/>
                <a:ea typeface="+mn-ea"/>
                <a:cs typeface="+mn-cs"/>
              </a:rPr>
              <a:t>to their ideas to make a clearer and more complete idea. (</a:t>
            </a:r>
            <a:r>
              <a:rPr lang="en-US" sz="1200" b="1" kern="1200" dirty="0" smtClean="0">
                <a:solidFill>
                  <a:schemeClr val="tx1"/>
                </a:solidFill>
                <a:effectLst/>
                <a:latin typeface="+mn-lt"/>
                <a:ea typeface="+mn-ea"/>
                <a:cs typeface="+mn-cs"/>
              </a:rPr>
              <a:t>Gesture: </a:t>
            </a:r>
            <a:r>
              <a:rPr lang="en-US" sz="1200" kern="1200" dirty="0" smtClean="0">
                <a:solidFill>
                  <a:schemeClr val="tx1"/>
                </a:solidFill>
                <a:effectLst/>
                <a:latin typeface="+mn-lt"/>
                <a:ea typeface="+mn-ea"/>
                <a:cs typeface="+mn-cs"/>
              </a:rPr>
              <a:t>Make stacking motion </a:t>
            </a:r>
            <a:endParaRPr lang="en-US" dirty="0" smtClean="0"/>
          </a:p>
          <a:p>
            <a:r>
              <a:rPr lang="en-US" sz="1200" kern="1200" dirty="0" smtClean="0">
                <a:solidFill>
                  <a:schemeClr val="tx1"/>
                </a:solidFill>
                <a:effectLst/>
                <a:latin typeface="+mn-lt"/>
                <a:ea typeface="+mn-ea"/>
                <a:cs typeface="+mn-cs"/>
              </a:rPr>
              <a:t>with hands.) </a:t>
            </a:r>
            <a:endParaRPr lang="en-US" dirty="0" smtClean="0"/>
          </a:p>
          <a:p>
            <a:r>
              <a:rPr lang="en-US" sz="1200" kern="1200" dirty="0" smtClean="0">
                <a:solidFill>
                  <a:schemeClr val="tx1"/>
                </a:solidFill>
                <a:effectLst/>
                <a:latin typeface="+mn-lt"/>
                <a:ea typeface="+mn-ea"/>
                <a:cs typeface="+mn-cs"/>
              </a:rPr>
              <a:t>• </a:t>
            </a:r>
            <a:r>
              <a:rPr lang="en-US" sz="1200" b="1" i="1" kern="1200" dirty="0" smtClean="0">
                <a:solidFill>
                  <a:schemeClr val="tx1"/>
                </a:solidFill>
                <a:effectLst/>
                <a:latin typeface="+mn-lt"/>
                <a:ea typeface="+mn-ea"/>
                <a:cs typeface="+mn-cs"/>
              </a:rPr>
              <a:t>Prompt:</a:t>
            </a:r>
            <a:br>
              <a:rPr lang="en-US" sz="1200" b="1" i="1"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o </a:t>
            </a:r>
            <a:r>
              <a:rPr lang="en-US" sz="1200" i="1" kern="1200" dirty="0" smtClean="0">
                <a:solidFill>
                  <a:schemeClr val="tx1"/>
                </a:solidFill>
                <a:effectLst/>
                <a:latin typeface="+mn-lt"/>
                <a:ea typeface="+mn-ea"/>
                <a:cs typeface="+mn-cs"/>
              </a:rPr>
              <a:t>This means we get more information, ask for clarification or for new ideas to continue the </a:t>
            </a:r>
            <a:endParaRPr lang="en-US" dirty="0" smtClean="0"/>
          </a:p>
          <a:p>
            <a:r>
              <a:rPr lang="en-US" sz="1200" i="1" kern="1200" dirty="0" smtClean="0">
                <a:solidFill>
                  <a:schemeClr val="tx1"/>
                </a:solidFill>
                <a:effectLst/>
                <a:latin typeface="+mn-lt"/>
                <a:ea typeface="+mn-ea"/>
                <a:cs typeface="+mn-cs"/>
              </a:rPr>
              <a:t>Constructive Conversation. When prompting, we think about what we did understand and what more we need to understand fully. </a:t>
            </a:r>
            <a:r>
              <a:rPr lang="en-US" sz="1200" kern="1200" dirty="0" smtClean="0">
                <a:solidFill>
                  <a:schemeClr val="tx1"/>
                </a:solidFill>
                <a:effectLst/>
                <a:latin typeface="+mn-lt"/>
                <a:ea typeface="+mn-ea"/>
                <a:cs typeface="+mn-cs"/>
              </a:rPr>
              <a:t>(</a:t>
            </a:r>
            <a:r>
              <a:rPr lang="en-US" sz="1200" b="1" kern="1200" dirty="0" smtClean="0">
                <a:solidFill>
                  <a:schemeClr val="tx1"/>
                </a:solidFill>
                <a:effectLst/>
                <a:latin typeface="+mn-lt"/>
                <a:ea typeface="+mn-ea"/>
                <a:cs typeface="+mn-cs"/>
              </a:rPr>
              <a:t>Gesture: </a:t>
            </a:r>
            <a:r>
              <a:rPr lang="en-US" sz="1200" kern="1200" dirty="0" smtClean="0">
                <a:solidFill>
                  <a:schemeClr val="tx1"/>
                </a:solidFill>
                <a:effectLst/>
                <a:latin typeface="+mn-lt"/>
                <a:ea typeface="+mn-ea"/>
                <a:cs typeface="+mn-cs"/>
              </a:rPr>
              <a:t>Shrug shoulders then point to partner with index finger.) </a:t>
            </a:r>
            <a:endParaRPr lang="en-US" dirty="0" smtClean="0"/>
          </a:p>
          <a:p>
            <a:r>
              <a:rPr lang="en-US" sz="1200" i="1" kern="1200" dirty="0" smtClean="0">
                <a:solidFill>
                  <a:schemeClr val="tx1"/>
                </a:solidFill>
                <a:effectLst/>
                <a:latin typeface="+mn-lt"/>
                <a:ea typeface="+mn-ea"/>
                <a:cs typeface="+mn-cs"/>
              </a:rPr>
              <a:t>Now that we know the pattern, we will focus on how to make our ideas clearer by </a:t>
            </a:r>
            <a:r>
              <a:rPr lang="en-US" sz="1200" b="1" i="1" kern="1200" dirty="0" smtClean="0">
                <a:solidFill>
                  <a:schemeClr val="tx1"/>
                </a:solidFill>
                <a:effectLst/>
                <a:latin typeface="+mn-lt"/>
                <a:ea typeface="+mn-ea"/>
                <a:cs typeface="+mn-cs"/>
              </a:rPr>
              <a:t>paraphrasing</a:t>
            </a:r>
            <a:r>
              <a:rPr lang="en-US" sz="1200" i="1" kern="1200" dirty="0" smtClean="0">
                <a:solidFill>
                  <a:schemeClr val="tx1"/>
                </a:solidFill>
                <a:effectLst/>
                <a:latin typeface="+mn-lt"/>
                <a:ea typeface="+mn-ea"/>
                <a:cs typeface="+mn-cs"/>
              </a:rPr>
              <a:t>. When we </a:t>
            </a:r>
            <a:r>
              <a:rPr lang="en-US" sz="1200" b="1" i="1" kern="1200" dirty="0" smtClean="0">
                <a:solidFill>
                  <a:schemeClr val="tx1"/>
                </a:solidFill>
                <a:effectLst/>
                <a:latin typeface="+mn-lt"/>
                <a:ea typeface="+mn-ea"/>
                <a:cs typeface="+mn-cs"/>
              </a:rPr>
              <a:t>paraphrase </a:t>
            </a:r>
            <a:r>
              <a:rPr lang="en-US" sz="1200" i="1" kern="1200" dirty="0" smtClean="0">
                <a:solidFill>
                  <a:schemeClr val="tx1"/>
                </a:solidFill>
                <a:effectLst/>
                <a:latin typeface="+mn-lt"/>
                <a:ea typeface="+mn-ea"/>
                <a:cs typeface="+mn-cs"/>
              </a:rPr>
              <a:t>we use our own words to repeat our partner’s ideas. This means we need to listen to them actively.</a:t>
            </a:r>
            <a:endParaRPr lang="en-US" dirty="0" smtClean="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23</a:t>
            </a:fld>
            <a:endParaRPr lang="en-US"/>
          </a:p>
        </p:txBody>
      </p:sp>
    </p:spTree>
    <p:extLst>
      <p:ext uri="{BB962C8B-B14F-4D97-AF65-F5344CB8AC3E}">
        <p14:creationId xmlns:p14="http://schemas.microsoft.com/office/powerpoint/2010/main" val="12756004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Now that we know the pattern, we will focus on how to make our ideas clearer by </a:t>
            </a:r>
            <a:r>
              <a:rPr lang="en-US" sz="1200" b="1" i="1" kern="1200" dirty="0" smtClean="0">
                <a:solidFill>
                  <a:schemeClr val="tx1"/>
                </a:solidFill>
                <a:effectLst/>
                <a:latin typeface="+mn-lt"/>
                <a:ea typeface="+mn-ea"/>
                <a:cs typeface="+mn-cs"/>
              </a:rPr>
              <a:t>paraphrasing</a:t>
            </a:r>
            <a:r>
              <a:rPr lang="en-US" sz="1200" i="1" kern="1200" dirty="0" smtClean="0">
                <a:solidFill>
                  <a:schemeClr val="tx1"/>
                </a:solidFill>
                <a:effectLst/>
                <a:latin typeface="+mn-lt"/>
                <a:ea typeface="+mn-ea"/>
                <a:cs typeface="+mn-cs"/>
              </a:rPr>
              <a:t>. When we </a:t>
            </a:r>
            <a:r>
              <a:rPr lang="en-US" sz="1200" b="1" i="1" kern="1200" dirty="0" smtClean="0">
                <a:solidFill>
                  <a:schemeClr val="tx1"/>
                </a:solidFill>
                <a:effectLst/>
                <a:latin typeface="+mn-lt"/>
                <a:ea typeface="+mn-ea"/>
                <a:cs typeface="+mn-cs"/>
              </a:rPr>
              <a:t>paraphrase</a:t>
            </a:r>
            <a:r>
              <a:rPr lang="en-US" sz="1200" i="1" kern="1200" dirty="0" smtClean="0">
                <a:solidFill>
                  <a:schemeClr val="tx1"/>
                </a:solidFill>
                <a:effectLst/>
                <a:latin typeface="+mn-lt"/>
                <a:ea typeface="+mn-ea"/>
                <a:cs typeface="+mn-cs"/>
              </a:rPr>
              <a:t> we use our own words to repeat our partner’s ideas. This means we need to listen to them actively.</a:t>
            </a:r>
            <a:endParaRPr lang="en-US" dirty="0" smtClean="0">
              <a:effectLst/>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Let’s look at the pattern again and focus just on paraphrasing. Do the gesture with me.</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Paraphrase Gesture:</a:t>
            </a:r>
            <a:r>
              <a:rPr lang="en-US" sz="1200" kern="1200" dirty="0" smtClean="0">
                <a:solidFill>
                  <a:schemeClr val="tx1"/>
                </a:solidFill>
                <a:effectLst/>
                <a:latin typeface="+mn-lt"/>
                <a:ea typeface="+mn-ea"/>
                <a:cs typeface="+mn-cs"/>
              </a:rPr>
              <a:t> Point index finger to ear and whoosh hand out in front of mouth to symbolize listening and then paraphrasing what was heard.</a:t>
            </a: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We know that in order to </a:t>
            </a:r>
            <a:r>
              <a:rPr lang="en-US" sz="1200" b="1" i="1" kern="1200" dirty="0" smtClean="0">
                <a:solidFill>
                  <a:schemeClr val="tx1"/>
                </a:solidFill>
                <a:effectLst/>
                <a:latin typeface="+mn-lt"/>
                <a:ea typeface="+mn-ea"/>
                <a:cs typeface="+mn-cs"/>
              </a:rPr>
              <a:t>paraphrase </a:t>
            </a:r>
            <a:r>
              <a:rPr lang="en-US" sz="1200" i="1" kern="1200" dirty="0" smtClean="0">
                <a:solidFill>
                  <a:schemeClr val="tx1"/>
                </a:solidFill>
                <a:effectLst/>
                <a:latin typeface="+mn-lt"/>
                <a:ea typeface="+mn-ea"/>
                <a:cs typeface="+mn-cs"/>
              </a:rPr>
              <a:t>we need to</a:t>
            </a:r>
            <a:r>
              <a:rPr lang="en-US" sz="1200" b="1" i="1"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listen to our partner’s ideas. Why is it important to listen actively? Turn and talk to your partner.</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dirty="0" smtClean="0">
              <a:effectLst/>
            </a:endParaRPr>
          </a:p>
          <a:p>
            <a:r>
              <a:rPr lang="en-US" sz="1200" kern="1200" dirty="0" smtClean="0">
                <a:solidFill>
                  <a:schemeClr val="tx1"/>
                </a:solidFill>
                <a:effectLst/>
                <a:latin typeface="+mn-lt"/>
                <a:ea typeface="+mn-ea"/>
                <a:cs typeface="+mn-cs"/>
              </a:rPr>
              <a:t> </a:t>
            </a:r>
            <a:endParaRPr lang="en-US" dirty="0" smtClean="0">
              <a:effectLst/>
            </a:endParaRPr>
          </a:p>
          <a:p>
            <a:r>
              <a:rPr lang="en-US" sz="1200" kern="1200" dirty="0" smtClean="0">
                <a:solidFill>
                  <a:schemeClr val="tx1"/>
                </a:solidFill>
                <a:effectLst/>
                <a:latin typeface="+mn-lt"/>
                <a:ea typeface="+mn-ea"/>
                <a:cs typeface="+mn-cs"/>
              </a:rPr>
              <a:t>After students have had a few minutes to discuss with a partner, call on one or two individuals to share out with the whole group. </a:t>
            </a:r>
            <a:endParaRPr lang="en-US" dirty="0" smtClean="0">
              <a:effectLst/>
            </a:endParaRPr>
          </a:p>
          <a:p>
            <a:r>
              <a:rPr lang="en-US" sz="1200" kern="1200" dirty="0" smtClean="0">
                <a:solidFill>
                  <a:schemeClr val="tx1"/>
                </a:solidFill>
                <a:effectLst/>
                <a:latin typeface="+mn-lt"/>
                <a:ea typeface="+mn-ea"/>
                <a:cs typeface="+mn-cs"/>
              </a:rPr>
              <a:t> </a:t>
            </a:r>
            <a:endParaRPr lang="en-US" dirty="0" smtClean="0">
              <a:effectLst/>
            </a:endParaRPr>
          </a:p>
          <a:p>
            <a:r>
              <a:rPr lang="en-US" sz="1200" i="1" kern="1200" dirty="0" smtClean="0">
                <a:solidFill>
                  <a:schemeClr val="tx1"/>
                </a:solidFill>
                <a:effectLst/>
                <a:latin typeface="+mn-lt"/>
                <a:ea typeface="+mn-ea"/>
                <a:cs typeface="+mn-cs"/>
              </a:rPr>
              <a:t>Yes. That’s right! During a conversation it’s important to listen actively to make sure we understand what our partner said. We use our own words to repeat their idea. This really helps us to</a:t>
            </a:r>
            <a:r>
              <a:rPr lang="en-US" sz="1200" b="1" kern="1200" dirty="0" smtClean="0">
                <a:solidFill>
                  <a:schemeClr val="tx1"/>
                </a:solidFill>
                <a:effectLst/>
                <a:latin typeface="+mn-lt"/>
                <a:ea typeface="+mn-ea"/>
                <a:cs typeface="+mn-cs"/>
              </a:rPr>
              <a:t> CLARIFY</a:t>
            </a:r>
            <a:r>
              <a:rPr lang="en-US" sz="1200" i="1" kern="1200" dirty="0" smtClean="0">
                <a:solidFill>
                  <a:schemeClr val="tx1"/>
                </a:solidFill>
                <a:effectLst/>
                <a:latin typeface="+mn-lt"/>
                <a:ea typeface="+mn-ea"/>
                <a:cs typeface="+mn-cs"/>
              </a:rPr>
              <a:t>. </a:t>
            </a:r>
            <a:endParaRPr lang="en-US" dirty="0" smtClean="0">
              <a:effectLst/>
            </a:endParaRPr>
          </a:p>
          <a:p>
            <a:r>
              <a:rPr lang="en-US" sz="1200" i="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24</a:t>
            </a:fld>
            <a:endParaRPr lang="en-US"/>
          </a:p>
        </p:txBody>
      </p:sp>
    </p:spTree>
    <p:extLst>
      <p:ext uri="{BB962C8B-B14F-4D97-AF65-F5344CB8AC3E}">
        <p14:creationId xmlns:p14="http://schemas.microsoft.com/office/powerpoint/2010/main" val="6832952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To help us focus on </a:t>
            </a:r>
            <a:r>
              <a:rPr lang="en-US" sz="1200" b="1" i="1" kern="1200" dirty="0" smtClean="0">
                <a:solidFill>
                  <a:schemeClr val="tx1"/>
                </a:solidFill>
                <a:effectLst/>
                <a:latin typeface="+mn-lt"/>
                <a:ea typeface="+mn-ea"/>
                <a:cs typeface="+mn-cs"/>
              </a:rPr>
              <a:t>paraphrasing </a:t>
            </a:r>
            <a:r>
              <a:rPr lang="en-US" sz="1200" i="1" kern="1200" dirty="0" smtClean="0">
                <a:solidFill>
                  <a:schemeClr val="tx1"/>
                </a:solidFill>
                <a:effectLst/>
                <a:latin typeface="+mn-lt"/>
                <a:ea typeface="+mn-ea"/>
                <a:cs typeface="+mn-cs"/>
              </a:rPr>
              <a:t>to </a:t>
            </a:r>
            <a:r>
              <a:rPr lang="en-US" sz="1200" b="1" kern="1200" dirty="0" smtClean="0">
                <a:solidFill>
                  <a:schemeClr val="tx1"/>
                </a:solidFill>
                <a:effectLst/>
                <a:latin typeface="+mn-lt"/>
                <a:ea typeface="+mn-ea"/>
                <a:cs typeface="+mn-cs"/>
              </a:rPr>
              <a:t>CLARIFY </a:t>
            </a:r>
            <a:r>
              <a:rPr lang="en-US" sz="1200" i="1" kern="1200" dirty="0" smtClean="0">
                <a:solidFill>
                  <a:schemeClr val="tx1"/>
                </a:solidFill>
                <a:effectLst/>
                <a:latin typeface="+mn-lt"/>
                <a:ea typeface="+mn-ea"/>
                <a:cs typeface="+mn-cs"/>
              </a:rPr>
              <a:t>we will use our own words to repeat our partners’ ideas. We can use these response starters during our conversations to help us </a:t>
            </a:r>
            <a:r>
              <a:rPr lang="en-US" sz="1200" b="1" i="1" kern="1200" dirty="0" smtClean="0">
                <a:solidFill>
                  <a:schemeClr val="tx1"/>
                </a:solidFill>
                <a:effectLst/>
                <a:latin typeface="+mn-lt"/>
                <a:ea typeface="+mn-ea"/>
                <a:cs typeface="+mn-cs"/>
              </a:rPr>
              <a:t>paraphrase</a:t>
            </a:r>
            <a:r>
              <a:rPr lang="en-US" sz="1200" i="1" kern="1200" dirty="0" smtClean="0">
                <a:solidFill>
                  <a:schemeClr val="tx1"/>
                </a:solidFill>
                <a:effectLst/>
                <a:latin typeface="+mn-lt"/>
                <a:ea typeface="+mn-ea"/>
                <a:cs typeface="+mn-cs"/>
              </a:rPr>
              <a:t>. </a:t>
            </a:r>
          </a:p>
          <a:p>
            <a:endParaRPr lang="en-US" sz="1200" i="1"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For example, if someone says, “I notice that the dog is wagging its tail.” Which response starter could you use to help you paraphrase? </a:t>
            </a:r>
            <a:r>
              <a:rPr lang="en-US" sz="1200" kern="1200" dirty="0" smtClean="0">
                <a:solidFill>
                  <a:schemeClr val="tx1"/>
                </a:solidFill>
                <a:effectLst/>
                <a:latin typeface="+mn-lt"/>
                <a:ea typeface="+mn-ea"/>
                <a:cs typeface="+mn-cs"/>
              </a:rPr>
              <a:t>(Point to pre-charted response starters.) </a:t>
            </a:r>
            <a:endParaRPr lang="en-US" dirty="0" smtClean="0"/>
          </a:p>
          <a:p>
            <a:r>
              <a:rPr lang="en-US" sz="1200" i="1" kern="1200" dirty="0" smtClean="0">
                <a:solidFill>
                  <a:schemeClr val="tx1"/>
                </a:solidFill>
                <a:effectLst/>
                <a:latin typeface="+mn-lt"/>
                <a:ea typeface="+mn-ea"/>
                <a:cs typeface="+mn-cs"/>
              </a:rPr>
              <a:t>Turn &amp; talk to a partner. Which response starter would you use? </a:t>
            </a:r>
            <a:r>
              <a:rPr lang="en-US" sz="1200" kern="1200" dirty="0" smtClean="0">
                <a:solidFill>
                  <a:schemeClr val="tx1"/>
                </a:solidFill>
                <a:effectLst/>
                <a:latin typeface="+mn-lt"/>
                <a:ea typeface="+mn-ea"/>
                <a:cs typeface="+mn-cs"/>
              </a:rPr>
              <a:t>Call on one or two students to share which response starter they might use and what prompt or response starter they might use to continue the conversation. </a:t>
            </a:r>
            <a:endParaRPr lang="en-US" dirty="0" smtClean="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25</a:t>
            </a:fld>
            <a:endParaRPr lang="en-US"/>
          </a:p>
        </p:txBody>
      </p:sp>
    </p:spTree>
    <p:extLst>
      <p:ext uri="{BB962C8B-B14F-4D97-AF65-F5344CB8AC3E}">
        <p14:creationId xmlns:p14="http://schemas.microsoft.com/office/powerpoint/2010/main" val="11801171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You will use the </a:t>
            </a:r>
            <a:r>
              <a:rPr lang="en-US" sz="1200" b="1" u="sng" kern="1200" dirty="0" smtClean="0">
                <a:solidFill>
                  <a:schemeClr val="tx1"/>
                </a:solidFill>
                <a:effectLst/>
                <a:latin typeface="+mn-lt"/>
                <a:ea typeface="+mn-ea"/>
                <a:cs typeface="+mn-cs"/>
              </a:rPr>
              <a:t>Conversation Pattern Guide</a:t>
            </a:r>
            <a:r>
              <a:rPr lang="en-US" sz="1200" u="sng"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to remind you of the pattern. Let’s add the response starter(s) we learned to our Conversation Pattern Guides.</a:t>
            </a: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Model adding one or two prompt and response starters to your </a:t>
            </a:r>
            <a:r>
              <a:rPr lang="en-US" sz="1200" b="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and distribute the Conversation Patterns Guides to students and the prompt and response starters you charted.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26</a:t>
            </a:fld>
            <a:endParaRPr lang="en-US"/>
          </a:p>
        </p:txBody>
      </p:sp>
    </p:spTree>
    <p:extLst>
      <p:ext uri="{BB962C8B-B14F-4D97-AF65-F5344CB8AC3E}">
        <p14:creationId xmlns:p14="http://schemas.microsoft.com/office/powerpoint/2010/main" val="473306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Display</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Teacher Visual Text for Conversation Pattern</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to practice how to</a:t>
            </a:r>
            <a:r>
              <a:rPr lang="en-US" sz="1200" b="1" kern="1200" dirty="0" smtClean="0">
                <a:solidFill>
                  <a:schemeClr val="tx1"/>
                </a:solidFill>
                <a:effectLst/>
                <a:latin typeface="+mn-lt"/>
                <a:ea typeface="+mn-ea"/>
                <a:cs typeface="+mn-cs"/>
              </a:rPr>
              <a:t> paraphrase:</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Model</a:t>
            </a:r>
            <a:r>
              <a:rPr lang="en-US" sz="1200" b="1" kern="1200" baseline="0" dirty="0" smtClean="0">
                <a:solidFill>
                  <a:schemeClr val="tx1"/>
                </a:solidFill>
                <a:effectLst/>
                <a:latin typeface="+mn-lt"/>
                <a:ea typeface="+mn-ea"/>
                <a:cs typeface="+mn-cs"/>
              </a:rPr>
              <a:t> using Think Time</a:t>
            </a:r>
            <a:endParaRPr lang="en-US" dirty="0" smtClean="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27</a:t>
            </a:fld>
            <a:endParaRPr lang="en-US"/>
          </a:p>
        </p:txBody>
      </p:sp>
    </p:spTree>
    <p:extLst>
      <p:ext uri="{BB962C8B-B14F-4D97-AF65-F5344CB8AC3E}">
        <p14:creationId xmlns:p14="http://schemas.microsoft.com/office/powerpoint/2010/main" val="20031734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Use the conversation exchange provided below, to provide guided practice on how to </a:t>
            </a:r>
            <a:r>
              <a:rPr lang="en-US" sz="1200" b="1" kern="1200" dirty="0" smtClean="0">
                <a:solidFill>
                  <a:schemeClr val="tx1"/>
                </a:solidFill>
                <a:effectLst/>
                <a:latin typeface="+mn-lt"/>
                <a:ea typeface="+mn-ea"/>
                <a:cs typeface="+mn-cs"/>
              </a:rPr>
              <a:t>paraphrase:</a:t>
            </a:r>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Listen to me as I read what two partners say to each other in a turn where this pattern is used</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Here is what the partners say.</a:t>
            </a:r>
          </a:p>
          <a:p>
            <a:r>
              <a:rPr lang="en-US" sz="1200" i="1" kern="1200" baseline="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Read Exchange #1</a:t>
            </a:r>
            <a:endParaRPr lang="en-US" sz="120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28</a:t>
            </a:fld>
            <a:endParaRPr lang="en-US"/>
          </a:p>
        </p:txBody>
      </p:sp>
    </p:spTree>
    <p:extLst>
      <p:ext uri="{BB962C8B-B14F-4D97-AF65-F5344CB8AC3E}">
        <p14:creationId xmlns:p14="http://schemas.microsoft.com/office/powerpoint/2010/main" val="4087774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Teacher Think Aloud</a:t>
            </a:r>
          </a:p>
          <a:p>
            <a:endParaRPr lang="en-US" sz="1200" b="1"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Have students turn and talk to a partner as they complete the following statement:</a:t>
            </a:r>
          </a:p>
          <a:p>
            <a:r>
              <a:rPr lang="en-US" sz="1200" b="1" i="1" kern="1200" dirty="0" smtClean="0">
                <a:solidFill>
                  <a:schemeClr val="tx1"/>
                </a:solidFill>
                <a:effectLst/>
                <a:latin typeface="+mn-lt"/>
                <a:ea typeface="+mn-ea"/>
                <a:cs typeface="+mn-cs"/>
              </a:rPr>
              <a:t>Student B: </a:t>
            </a:r>
            <a:r>
              <a:rPr lang="en-US" sz="1200" i="1" kern="1200" dirty="0" smtClean="0">
                <a:solidFill>
                  <a:schemeClr val="tx1"/>
                </a:solidFill>
                <a:effectLst/>
                <a:latin typeface="+mn-lt"/>
                <a:ea typeface="+mn-ea"/>
                <a:cs typeface="+mn-cs"/>
              </a:rPr>
              <a:t>I heard you say…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Have one or two students share their examples of </a:t>
            </a:r>
            <a:r>
              <a:rPr lang="en-US" sz="1200" b="1" kern="1200" dirty="0" smtClean="0">
                <a:solidFill>
                  <a:schemeClr val="tx1"/>
                </a:solidFill>
                <a:effectLst/>
                <a:latin typeface="+mn-lt"/>
                <a:ea typeface="+mn-ea"/>
                <a:cs typeface="+mn-cs"/>
              </a:rPr>
              <a:t>CLARIFY</a:t>
            </a:r>
            <a:r>
              <a:rPr lang="en-US" sz="1200" kern="1200" dirty="0" smtClean="0">
                <a:solidFill>
                  <a:schemeClr val="tx1"/>
                </a:solidFill>
                <a:effectLst/>
                <a:latin typeface="+mn-lt"/>
                <a:ea typeface="+mn-ea"/>
                <a:cs typeface="+mn-cs"/>
              </a:rPr>
              <a:t> by </a:t>
            </a:r>
            <a:r>
              <a:rPr lang="en-US" sz="1200" b="1" kern="1200" dirty="0" smtClean="0">
                <a:solidFill>
                  <a:schemeClr val="tx1"/>
                </a:solidFill>
                <a:effectLst/>
                <a:latin typeface="+mn-lt"/>
                <a:ea typeface="+mn-ea"/>
                <a:cs typeface="+mn-cs"/>
              </a:rPr>
              <a:t>paraphrasing</a:t>
            </a:r>
            <a:r>
              <a:rPr lang="en-US" sz="1200" kern="1200" dirty="0" smtClean="0">
                <a:solidFill>
                  <a:schemeClr val="tx1"/>
                </a:solidFill>
                <a:effectLst/>
                <a:latin typeface="+mn-lt"/>
                <a:ea typeface="+mn-ea"/>
                <a:cs typeface="+mn-cs"/>
              </a:rPr>
              <a:t> to make ideas clearer.</a:t>
            </a: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29</a:t>
            </a:fld>
            <a:endParaRPr lang="en-US"/>
          </a:p>
        </p:txBody>
      </p:sp>
    </p:spTree>
    <p:extLst>
      <p:ext uri="{BB962C8B-B14F-4D97-AF65-F5344CB8AC3E}">
        <p14:creationId xmlns:p14="http://schemas.microsoft.com/office/powerpoint/2010/main" val="19343494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Let’s practice </a:t>
            </a:r>
            <a:r>
              <a:rPr lang="en-US" sz="1200" b="1" i="1" kern="1200" dirty="0" smtClean="0">
                <a:solidFill>
                  <a:schemeClr val="tx1"/>
                </a:solidFill>
                <a:effectLst/>
                <a:latin typeface="+mn-lt"/>
                <a:ea typeface="+mn-ea"/>
                <a:cs typeface="+mn-cs"/>
              </a:rPr>
              <a:t>paraphrasing</a:t>
            </a:r>
            <a:r>
              <a:rPr lang="en-US" sz="1200" i="1" kern="1200" dirty="0" smtClean="0">
                <a:solidFill>
                  <a:schemeClr val="tx1"/>
                </a:solidFill>
                <a:effectLst/>
                <a:latin typeface="+mn-lt"/>
                <a:ea typeface="+mn-ea"/>
                <a:cs typeface="+mn-cs"/>
              </a:rPr>
              <a:t> with another exchange. Listen to me as I read what two partners say to each other in a turn where they continue to use the pattern</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Here is what the partners say.</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Read Exchange #2</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After reading the A/B conversation turn, highlight language that serves to </a:t>
            </a:r>
            <a:r>
              <a:rPr lang="en-US" sz="1200" b="1" kern="1200" dirty="0" smtClean="0">
                <a:solidFill>
                  <a:schemeClr val="tx1"/>
                </a:solidFill>
                <a:effectLst/>
                <a:latin typeface="+mn-lt"/>
                <a:ea typeface="+mn-ea"/>
                <a:cs typeface="+mn-cs"/>
              </a:rPr>
              <a:t>paraphrase.</a:t>
            </a:r>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30</a:t>
            </a:fld>
            <a:endParaRPr lang="en-US"/>
          </a:p>
        </p:txBody>
      </p:sp>
    </p:spTree>
    <p:extLst>
      <p:ext uri="{BB962C8B-B14F-4D97-AF65-F5344CB8AC3E}">
        <p14:creationId xmlns:p14="http://schemas.microsoft.com/office/powerpoint/2010/main" val="11155718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artifacts may include </a:t>
            </a:r>
            <a:r>
              <a:rPr lang="en-US" sz="1200" b="1" u="sng" kern="1200" dirty="0" smtClean="0">
                <a:solidFill>
                  <a:schemeClr val="tx1"/>
                </a:solidFill>
                <a:effectLst/>
                <a:latin typeface="+mn-lt"/>
                <a:ea typeface="+mn-ea"/>
                <a:cs typeface="+mn-cs"/>
              </a:rPr>
              <a:t>Constructive Conversation Norms Poster</a:t>
            </a:r>
            <a:r>
              <a:rPr lang="en-US" sz="1200" b="1" kern="1200" dirty="0" smtClean="0">
                <a:solidFill>
                  <a:schemeClr val="tx1"/>
                </a:solidFill>
                <a:effectLst/>
                <a:latin typeface="+mn-lt"/>
                <a:ea typeface="+mn-ea"/>
                <a:cs typeface="+mn-cs"/>
              </a:rPr>
              <a:t>, </a:t>
            </a:r>
            <a:r>
              <a:rPr lang="en-US" sz="1200" b="1" u="sng" kern="1200" dirty="0" smtClean="0">
                <a:solidFill>
                  <a:schemeClr val="tx1"/>
                </a:solidFill>
                <a:effectLst/>
                <a:latin typeface="+mn-lt"/>
                <a:ea typeface="+mn-ea"/>
                <a:cs typeface="+mn-cs"/>
              </a:rPr>
              <a:t>Constructive Conversations Skills Poster</a:t>
            </a:r>
            <a:r>
              <a:rPr lang="en-US" sz="1200" kern="1200" dirty="0" smtClean="0">
                <a:solidFill>
                  <a:schemeClr val="tx1"/>
                </a:solidFill>
                <a:effectLst/>
                <a:latin typeface="+mn-lt"/>
                <a:ea typeface="+mn-ea"/>
                <a:cs typeface="+mn-cs"/>
              </a:rPr>
              <a:t>, </a:t>
            </a:r>
            <a:r>
              <a:rPr lang="en-US" sz="1200" b="1" u="sng" kern="1200" dirty="0" smtClean="0">
                <a:solidFill>
                  <a:schemeClr val="tx1"/>
                </a:solidFill>
                <a:effectLst/>
                <a:latin typeface="+mn-lt"/>
                <a:ea typeface="+mn-ea"/>
                <a:cs typeface="+mn-cs"/>
              </a:rPr>
              <a:t>Constructive Conversation Game Cards</a:t>
            </a:r>
            <a:r>
              <a:rPr lang="en-US" sz="1200" kern="1200" dirty="0" smtClean="0">
                <a:solidFill>
                  <a:schemeClr val="tx1"/>
                </a:solidFill>
                <a:effectLst/>
                <a:latin typeface="+mn-lt"/>
                <a:ea typeface="+mn-ea"/>
                <a:cs typeface="+mn-cs"/>
              </a:rPr>
              <a:t>, </a:t>
            </a:r>
            <a:r>
              <a:rPr lang="en-US" sz="1200" b="1" u="sng" kern="1200" dirty="0" smtClean="0">
                <a:solidFill>
                  <a:schemeClr val="tx1"/>
                </a:solidFill>
                <a:effectLst/>
                <a:latin typeface="+mn-lt"/>
                <a:ea typeface="+mn-ea"/>
                <a:cs typeface="+mn-cs"/>
              </a:rPr>
              <a:t>Listening Task Posters</a:t>
            </a:r>
            <a:r>
              <a:rPr lang="en-US" sz="1200" kern="1200" dirty="0" smtClean="0">
                <a:solidFill>
                  <a:schemeClr val="tx1"/>
                </a:solidFill>
                <a:effectLst/>
                <a:latin typeface="+mn-lt"/>
                <a:ea typeface="+mn-ea"/>
                <a:cs typeface="+mn-cs"/>
              </a:rPr>
              <a:t>, and additional artifacts such as student-created posters from Start Smart 1.0 Lesson 14 to use as a reference as they engage in a review of norms and skills. </a:t>
            </a:r>
            <a:endParaRPr lang="en-US" dirty="0" smtClean="0">
              <a:effectLst/>
            </a:endParaRPr>
          </a:p>
          <a:p>
            <a:r>
              <a:rPr lang="en-US" sz="1200" kern="1200" dirty="0" smtClean="0">
                <a:solidFill>
                  <a:schemeClr val="tx1"/>
                </a:solidFill>
                <a:effectLst/>
                <a:latin typeface="+mn-lt"/>
                <a:ea typeface="+mn-ea"/>
                <a:cs typeface="+mn-cs"/>
              </a:rPr>
              <a:t> </a:t>
            </a:r>
            <a:endParaRPr lang="en-US" dirty="0" smtClean="0">
              <a:effectLst/>
            </a:endParaRPr>
          </a:p>
          <a:p>
            <a:r>
              <a:rPr lang="en-US" sz="1200" kern="1200" dirty="0" smtClean="0">
                <a:solidFill>
                  <a:schemeClr val="tx1"/>
                </a:solidFill>
                <a:effectLst/>
                <a:latin typeface="+mn-lt"/>
                <a:ea typeface="+mn-ea"/>
                <a:cs typeface="+mn-cs"/>
              </a:rPr>
              <a:t>Display the Constructive Conversation artifacts and ask the following question:</a:t>
            </a:r>
            <a:endParaRPr lang="en-US" dirty="0" smtClean="0">
              <a:effectLst/>
            </a:endParaRPr>
          </a:p>
          <a:p>
            <a:r>
              <a:rPr lang="en-US" sz="1200" i="1" kern="1200" dirty="0" smtClean="0">
                <a:solidFill>
                  <a:schemeClr val="tx1"/>
                </a:solidFill>
                <a:effectLst/>
                <a:latin typeface="+mn-lt"/>
                <a:ea typeface="+mn-ea"/>
                <a:cs typeface="+mn-cs"/>
              </a:rPr>
              <a:t> </a:t>
            </a:r>
            <a:r>
              <a:rPr lang="en-US" dirty="0" smtClean="0">
                <a:effectLst/>
              </a:rPr>
              <a:t/>
            </a:r>
            <a:br>
              <a:rPr lang="en-US" dirty="0" smtClean="0">
                <a:effectLst/>
              </a:rPr>
            </a:br>
            <a:r>
              <a:rPr lang="en-US" sz="1200" i="1" kern="1200" dirty="0" smtClean="0">
                <a:solidFill>
                  <a:schemeClr val="tx1"/>
                </a:solidFill>
                <a:effectLst/>
                <a:latin typeface="+mn-lt"/>
                <a:ea typeface="+mn-ea"/>
                <a:cs typeface="+mn-cs"/>
              </a:rPr>
              <a:t>  What do we already know about the </a:t>
            </a:r>
            <a:r>
              <a:rPr lang="en-US" sz="1200" b="1" i="1" u="sng" kern="1200" dirty="0" smtClean="0">
                <a:solidFill>
                  <a:schemeClr val="tx1"/>
                </a:solidFill>
                <a:effectLst/>
                <a:latin typeface="+mn-lt"/>
                <a:ea typeface="+mn-ea"/>
                <a:cs typeface="+mn-cs"/>
              </a:rPr>
              <a:t>Constructive Conversation Norms</a:t>
            </a:r>
            <a:r>
              <a:rPr lang="en-US" sz="1200" i="1" kern="1200" dirty="0" smtClean="0">
                <a:solidFill>
                  <a:schemeClr val="tx1"/>
                </a:solidFill>
                <a:effectLst/>
                <a:latin typeface="+mn-lt"/>
                <a:ea typeface="+mn-ea"/>
                <a:cs typeface="+mn-cs"/>
              </a:rPr>
              <a:t> and </a:t>
            </a:r>
            <a:r>
              <a:rPr lang="en-US" sz="1200" b="1" i="1" u="sng" kern="1200" dirty="0" smtClean="0">
                <a:solidFill>
                  <a:schemeClr val="tx1"/>
                </a:solidFill>
                <a:effectLst/>
                <a:latin typeface="+mn-lt"/>
                <a:ea typeface="+mn-ea"/>
                <a:cs typeface="+mn-cs"/>
              </a:rPr>
              <a:t>Skills</a:t>
            </a:r>
            <a:r>
              <a:rPr lang="en-US" sz="1200" i="1" kern="1200" dirty="0" smtClean="0">
                <a:solidFill>
                  <a:schemeClr val="tx1"/>
                </a:solidFill>
                <a:effectLst/>
                <a:latin typeface="+mn-lt"/>
                <a:ea typeface="+mn-ea"/>
                <a:cs typeface="+mn-cs"/>
              </a:rPr>
              <a:t>? Turn and    </a:t>
            </a:r>
            <a:endParaRPr lang="en-US" dirty="0" smtClean="0">
              <a:effectLst/>
            </a:endParaRPr>
          </a:p>
          <a:p>
            <a:r>
              <a:rPr lang="en-US" sz="1200" i="1" kern="1200" dirty="0" smtClean="0">
                <a:solidFill>
                  <a:schemeClr val="tx1"/>
                </a:solidFill>
                <a:effectLst/>
                <a:latin typeface="+mn-lt"/>
                <a:ea typeface="+mn-ea"/>
                <a:cs typeface="+mn-cs"/>
              </a:rPr>
              <a:t>  talk to your partner.</a:t>
            </a:r>
            <a:endParaRPr lang="en-US" dirty="0" smtClean="0">
              <a:effectLst/>
            </a:endParaRPr>
          </a:p>
          <a:p>
            <a:r>
              <a:rPr lang="en-US" sz="1200" i="1" kern="1200" dirty="0" smtClean="0">
                <a:solidFill>
                  <a:schemeClr val="tx1"/>
                </a:solidFill>
                <a:effectLst/>
                <a:latin typeface="+mn-lt"/>
                <a:ea typeface="+mn-ea"/>
                <a:cs typeface="+mn-cs"/>
              </a:rPr>
              <a:t> </a:t>
            </a:r>
            <a:endParaRPr lang="en-US" dirty="0" smtClean="0">
              <a:effectLst/>
            </a:endParaRPr>
          </a:p>
          <a:p>
            <a:r>
              <a:rPr lang="en-US" sz="1200" kern="1200" dirty="0" smtClean="0">
                <a:solidFill>
                  <a:schemeClr val="tx1"/>
                </a:solidFill>
                <a:effectLst/>
                <a:latin typeface="+mn-lt"/>
                <a:ea typeface="+mn-ea"/>
                <a:cs typeface="+mn-cs"/>
              </a:rPr>
              <a:t>After students have had a few minutes to discuss with a partner, call on one or two individuals to share out with the whole group. </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4</a:t>
            </a:fld>
            <a:endParaRPr lang="en-US"/>
          </a:p>
        </p:txBody>
      </p:sp>
    </p:spTree>
    <p:extLst>
      <p:ext uri="{BB962C8B-B14F-4D97-AF65-F5344CB8AC3E}">
        <p14:creationId xmlns:p14="http://schemas.microsoft.com/office/powerpoint/2010/main" val="14386900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Teacher Think Aloud</a:t>
            </a:r>
          </a:p>
          <a:p>
            <a:endParaRPr lang="en-US" sz="1200" b="1"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Have students turn and talk to a partner as they complete the following statement:</a:t>
            </a:r>
          </a:p>
          <a:p>
            <a:r>
              <a:rPr lang="en-US" sz="1200" b="1" i="1" kern="1200" dirty="0" smtClean="0">
                <a:solidFill>
                  <a:schemeClr val="tx1"/>
                </a:solidFill>
                <a:effectLst/>
                <a:latin typeface="+mn-lt"/>
                <a:ea typeface="+mn-ea"/>
                <a:cs typeface="+mn-cs"/>
              </a:rPr>
              <a:t>Student B: </a:t>
            </a:r>
            <a:r>
              <a:rPr lang="en-US" sz="1200" i="1" kern="1200" dirty="0" smtClean="0">
                <a:solidFill>
                  <a:schemeClr val="tx1"/>
                </a:solidFill>
                <a:effectLst/>
                <a:latin typeface="+mn-lt"/>
                <a:ea typeface="+mn-ea"/>
                <a:cs typeface="+mn-cs"/>
              </a:rPr>
              <a:t>I heard you say… </a:t>
            </a:r>
            <a:endParaRPr lang="en-US" sz="1200"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Have one or two students share their examples of </a:t>
            </a:r>
            <a:r>
              <a:rPr lang="en-US" sz="1200" b="1" kern="1200" dirty="0" smtClean="0">
                <a:solidFill>
                  <a:schemeClr val="tx1"/>
                </a:solidFill>
                <a:effectLst/>
                <a:latin typeface="+mn-lt"/>
                <a:ea typeface="+mn-ea"/>
                <a:cs typeface="+mn-cs"/>
              </a:rPr>
              <a:t>CLARIFY</a:t>
            </a:r>
            <a:r>
              <a:rPr lang="en-US" sz="1200" kern="1200" dirty="0" smtClean="0">
                <a:solidFill>
                  <a:schemeClr val="tx1"/>
                </a:solidFill>
                <a:effectLst/>
                <a:latin typeface="+mn-lt"/>
                <a:ea typeface="+mn-ea"/>
                <a:cs typeface="+mn-cs"/>
              </a:rPr>
              <a:t> by </a:t>
            </a:r>
            <a:r>
              <a:rPr lang="en-US" sz="1200" b="1" kern="1200" dirty="0" smtClean="0">
                <a:solidFill>
                  <a:schemeClr val="tx1"/>
                </a:solidFill>
                <a:effectLst/>
                <a:latin typeface="+mn-lt"/>
                <a:ea typeface="+mn-ea"/>
                <a:cs typeface="+mn-cs"/>
              </a:rPr>
              <a:t>paraphrasing</a:t>
            </a:r>
            <a:r>
              <a:rPr lang="en-US" sz="1200" kern="1200" dirty="0" smtClean="0">
                <a:solidFill>
                  <a:schemeClr val="tx1"/>
                </a:solidFill>
                <a:effectLst/>
                <a:latin typeface="+mn-lt"/>
                <a:ea typeface="+mn-ea"/>
                <a:cs typeface="+mn-cs"/>
              </a:rPr>
              <a:t> to make ideas clearer.</a:t>
            </a:r>
          </a:p>
        </p:txBody>
      </p:sp>
      <p:sp>
        <p:nvSpPr>
          <p:cNvPr id="4" name="Slide Number Placeholder 3"/>
          <p:cNvSpPr>
            <a:spLocks noGrp="1"/>
          </p:cNvSpPr>
          <p:nvPr>
            <p:ph type="sldNum" sz="quarter" idx="10"/>
          </p:nvPr>
        </p:nvSpPr>
        <p:spPr/>
        <p:txBody>
          <a:bodyPr/>
          <a:lstStyle/>
          <a:p>
            <a:fld id="{FCACF33E-9A4F-DC43-BEB4-18EC813BF4E4}" type="slidenum">
              <a:rPr lang="en-US" smtClean="0"/>
              <a:t>31</a:t>
            </a:fld>
            <a:endParaRPr lang="en-US"/>
          </a:p>
        </p:txBody>
      </p:sp>
    </p:spTree>
    <p:extLst>
      <p:ext uri="{BB962C8B-B14F-4D97-AF65-F5344CB8AC3E}">
        <p14:creationId xmlns:p14="http://schemas.microsoft.com/office/powerpoint/2010/main" val="2525485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Let’s continue practicing with another example. Listen to me as I read what one partner says to another.</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Read Exchange #3</a:t>
            </a:r>
            <a:r>
              <a:rPr lang="en-US" sz="1200" b="1" kern="1200" baseline="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Student A:</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I notice that people are in a garden surrounded by apartment buildings and there are trees around the garden.  There is a birdhouse in the garden.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Student B:</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Student should make the paraphrase gesture and paraphrase the idea above. (Student A’s idea)</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Have students turn and talk to a partner to discuss the following:</a:t>
            </a:r>
          </a:p>
          <a:p>
            <a:r>
              <a:rPr lang="en-US" sz="1200" i="1" kern="1200" dirty="0" smtClean="0">
                <a:solidFill>
                  <a:schemeClr val="tx1"/>
                </a:solidFill>
                <a:effectLst/>
                <a:latin typeface="+mn-lt"/>
                <a:ea typeface="+mn-ea"/>
                <a:cs typeface="+mn-cs"/>
              </a:rPr>
              <a:t>How can you paraphrase what Student A said?</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Have one or two students share their examples of </a:t>
            </a:r>
            <a:r>
              <a:rPr lang="en-US" sz="1200" b="1" kern="1200" dirty="0" smtClean="0">
                <a:solidFill>
                  <a:schemeClr val="tx1"/>
                </a:solidFill>
                <a:effectLst/>
                <a:latin typeface="+mn-lt"/>
                <a:ea typeface="+mn-ea"/>
                <a:cs typeface="+mn-cs"/>
              </a:rPr>
              <a:t>CLARIFY</a:t>
            </a:r>
            <a:r>
              <a:rPr lang="en-US" sz="1200" kern="1200" dirty="0" smtClean="0">
                <a:solidFill>
                  <a:schemeClr val="tx1"/>
                </a:solidFill>
                <a:effectLst/>
                <a:latin typeface="+mn-lt"/>
                <a:ea typeface="+mn-ea"/>
                <a:cs typeface="+mn-cs"/>
              </a:rPr>
              <a:t> by </a:t>
            </a:r>
            <a:r>
              <a:rPr lang="en-US" sz="1200" b="1" kern="1200" dirty="0" smtClean="0">
                <a:solidFill>
                  <a:schemeClr val="tx1"/>
                </a:solidFill>
                <a:effectLst/>
                <a:latin typeface="+mn-lt"/>
                <a:ea typeface="+mn-ea"/>
                <a:cs typeface="+mn-cs"/>
              </a:rPr>
              <a:t>paraphrasing.</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32</a:t>
            </a:fld>
            <a:endParaRPr lang="en-US"/>
          </a:p>
        </p:txBody>
      </p:sp>
    </p:spTree>
    <p:extLst>
      <p:ext uri="{BB962C8B-B14F-4D97-AF65-F5344CB8AC3E}">
        <p14:creationId xmlns:p14="http://schemas.microsoft.com/office/powerpoint/2010/main" val="20224458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Let’s practice one last time. Listen to me as I read what one partner says to another:</a:t>
            </a:r>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Read Exchange #4:</a:t>
            </a:r>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Student A: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I notice the two girls are crouching down in the garden. The girl in the pink sweatshirt is touching the leaf.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Student B:</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Student should make the paraphrase gesture and paraphrase the idea above. (Student A’s idea)</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Have students turn and talk to a partner as they discuss the following: </a:t>
            </a:r>
          </a:p>
          <a:p>
            <a:r>
              <a:rPr lang="en-US" sz="1200" i="1" kern="1200" dirty="0" smtClean="0">
                <a:solidFill>
                  <a:schemeClr val="tx1"/>
                </a:solidFill>
                <a:effectLst/>
                <a:latin typeface="+mn-lt"/>
                <a:ea typeface="+mn-ea"/>
                <a:cs typeface="+mn-cs"/>
              </a:rPr>
              <a:t>How can you </a:t>
            </a:r>
            <a:r>
              <a:rPr lang="en-US" sz="1200" b="1" i="1" kern="1200" dirty="0" smtClean="0">
                <a:solidFill>
                  <a:schemeClr val="tx1"/>
                </a:solidFill>
                <a:effectLst/>
                <a:latin typeface="+mn-lt"/>
                <a:ea typeface="+mn-ea"/>
                <a:cs typeface="+mn-cs"/>
              </a:rPr>
              <a:t>paraphrase</a:t>
            </a:r>
            <a:r>
              <a:rPr lang="en-US" sz="1200" i="1" kern="1200" dirty="0" smtClean="0">
                <a:solidFill>
                  <a:schemeClr val="tx1"/>
                </a:solidFill>
                <a:effectLst/>
                <a:latin typeface="+mn-lt"/>
                <a:ea typeface="+mn-ea"/>
                <a:cs typeface="+mn-cs"/>
              </a:rPr>
              <a:t> what Student A said?</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Have one or two students share their examples of </a:t>
            </a:r>
            <a:r>
              <a:rPr lang="en-US" sz="1200" b="1" kern="1200" dirty="0" smtClean="0">
                <a:solidFill>
                  <a:schemeClr val="tx1"/>
                </a:solidFill>
                <a:effectLst/>
                <a:latin typeface="+mn-lt"/>
                <a:ea typeface="+mn-ea"/>
                <a:cs typeface="+mn-cs"/>
              </a:rPr>
              <a:t>CLARIFY</a:t>
            </a:r>
            <a:r>
              <a:rPr lang="en-US" sz="1200" kern="1200" dirty="0" smtClean="0">
                <a:solidFill>
                  <a:schemeClr val="tx1"/>
                </a:solidFill>
                <a:effectLst/>
                <a:latin typeface="+mn-lt"/>
                <a:ea typeface="+mn-ea"/>
                <a:cs typeface="+mn-cs"/>
              </a:rPr>
              <a:t> by </a:t>
            </a:r>
            <a:r>
              <a:rPr lang="en-US" sz="1200" b="1" kern="1200" dirty="0" smtClean="0">
                <a:solidFill>
                  <a:schemeClr val="tx1"/>
                </a:solidFill>
                <a:effectLst/>
                <a:latin typeface="+mn-lt"/>
                <a:ea typeface="+mn-ea"/>
                <a:cs typeface="+mn-cs"/>
              </a:rPr>
              <a:t>paraphrasing.</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33</a:t>
            </a:fld>
            <a:endParaRPr lang="en-US"/>
          </a:p>
        </p:txBody>
      </p:sp>
    </p:spTree>
    <p:extLst>
      <p:ext uri="{BB962C8B-B14F-4D97-AF65-F5344CB8AC3E}">
        <p14:creationId xmlns:p14="http://schemas.microsoft.com/office/powerpoint/2010/main" val="16667330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Show how to use the </a:t>
            </a:r>
            <a:r>
              <a:rPr lang="en-US" sz="1200" b="1" kern="1200" dirty="0" smtClean="0">
                <a:solidFill>
                  <a:schemeClr val="tx1"/>
                </a:solidFill>
                <a:effectLst/>
                <a:latin typeface="+mn-lt"/>
                <a:ea typeface="+mn-ea"/>
                <a:cs typeface="+mn-cs"/>
              </a:rPr>
              <a:t>Stand Up, Hand Up, Pair Up Strategy</a:t>
            </a:r>
            <a:r>
              <a:rPr lang="en-US" sz="1200" kern="1200" dirty="0" smtClean="0">
                <a:solidFill>
                  <a:schemeClr val="tx1"/>
                </a:solidFill>
                <a:effectLst/>
                <a:latin typeface="+mn-lt"/>
                <a:ea typeface="+mn-ea"/>
                <a:cs typeface="+mn-cs"/>
              </a:rPr>
              <a:t> to find a new partner. Model looking standing up </a:t>
            </a:r>
            <a:r>
              <a:rPr lang="en-US" sz="1200" b="1" kern="1200" dirty="0" smtClean="0">
                <a:solidFill>
                  <a:schemeClr val="tx1"/>
                </a:solidFill>
                <a:effectLst/>
                <a:latin typeface="+mn-lt"/>
                <a:ea typeface="+mn-ea"/>
                <a:cs typeface="+mn-cs"/>
              </a:rPr>
              <a:t>(Stand Up)</a:t>
            </a:r>
            <a:r>
              <a:rPr lang="en-US" sz="1200" kern="1200" dirty="0" smtClean="0">
                <a:solidFill>
                  <a:schemeClr val="tx1"/>
                </a:solidFill>
                <a:effectLst/>
                <a:latin typeface="+mn-lt"/>
                <a:ea typeface="+mn-ea"/>
                <a:cs typeface="+mn-cs"/>
              </a:rPr>
              <a:t>, raising one hand in the air </a:t>
            </a:r>
            <a:r>
              <a:rPr lang="en-US" sz="1200" b="1" kern="1200" dirty="0" smtClean="0">
                <a:solidFill>
                  <a:schemeClr val="tx1"/>
                </a:solidFill>
                <a:effectLst/>
                <a:latin typeface="+mn-lt"/>
                <a:ea typeface="+mn-ea"/>
                <a:cs typeface="+mn-cs"/>
              </a:rPr>
              <a:t>(Hand Up)</a:t>
            </a:r>
            <a:r>
              <a:rPr lang="en-US" sz="1200" kern="1200" dirty="0" smtClean="0">
                <a:solidFill>
                  <a:schemeClr val="tx1"/>
                </a:solidFill>
                <a:effectLst/>
                <a:latin typeface="+mn-lt"/>
                <a:ea typeface="+mn-ea"/>
                <a:cs typeface="+mn-cs"/>
              </a:rPr>
              <a:t>, and walking across the room to find a partner </a:t>
            </a:r>
            <a:r>
              <a:rPr lang="en-US" sz="1200" b="1" kern="1200" dirty="0" smtClean="0">
                <a:solidFill>
                  <a:schemeClr val="tx1"/>
                </a:solidFill>
                <a:effectLst/>
                <a:latin typeface="+mn-lt"/>
                <a:ea typeface="+mn-ea"/>
                <a:cs typeface="+mn-cs"/>
              </a:rPr>
              <a:t>(Pair Up)</a:t>
            </a:r>
            <a:r>
              <a:rPr lang="en-US" sz="1200" kern="1200" dirty="0" smtClean="0">
                <a:solidFill>
                  <a:schemeClr val="tx1"/>
                </a:solidFill>
                <a:effectLst/>
                <a:latin typeface="+mn-lt"/>
                <a:ea typeface="+mn-ea"/>
                <a:cs typeface="+mn-cs"/>
              </a:rPr>
              <a:t>. Demonstrate how to connect your hand to your partner’s hand to confirm that you’ve selected each other. Have students do the same.</a:t>
            </a: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34</a:t>
            </a:fld>
            <a:endParaRPr lang="en-US"/>
          </a:p>
        </p:txBody>
      </p:sp>
    </p:spTree>
    <p:extLst>
      <p:ext uri="{BB962C8B-B14F-4D97-AF65-F5344CB8AC3E}">
        <p14:creationId xmlns:p14="http://schemas.microsoft.com/office/powerpoint/2010/main" val="15201052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Display the </a:t>
            </a:r>
            <a:r>
              <a:rPr lang="en-US" sz="1200" b="1" kern="1200" dirty="0" smtClean="0">
                <a:solidFill>
                  <a:schemeClr val="tx1"/>
                </a:solidFill>
                <a:effectLst/>
                <a:latin typeface="+mn-lt"/>
                <a:ea typeface="+mn-ea"/>
                <a:cs typeface="+mn-cs"/>
              </a:rPr>
              <a:t>Student Visual Text </a:t>
            </a:r>
          </a:p>
          <a:p>
            <a:r>
              <a:rPr lang="en-US" sz="1200" b="1" kern="1200" dirty="0" smtClean="0">
                <a:solidFill>
                  <a:schemeClr val="tx1"/>
                </a:solidFill>
                <a:effectLst/>
                <a:latin typeface="+mn-lt"/>
                <a:ea typeface="+mn-ea"/>
                <a:cs typeface="+mn-cs"/>
              </a:rPr>
              <a:t>Direct</a:t>
            </a:r>
            <a:r>
              <a:rPr lang="en-US" sz="1200" b="1" kern="1200" baseline="0" dirty="0" smtClean="0">
                <a:solidFill>
                  <a:schemeClr val="tx1"/>
                </a:solidFill>
                <a:effectLst/>
                <a:latin typeface="+mn-lt"/>
                <a:ea typeface="+mn-ea"/>
                <a:cs typeface="+mn-cs"/>
              </a:rPr>
              <a:t> students to use their Think Time</a:t>
            </a:r>
            <a:endParaRPr lang="en-US" dirty="0" smtClean="0"/>
          </a:p>
          <a:p>
            <a:r>
              <a:rPr lang="en-US" sz="1200" i="1" kern="1200" dirty="0" smtClean="0">
                <a:solidFill>
                  <a:schemeClr val="tx1"/>
                </a:solidFill>
                <a:effectLst/>
                <a:latin typeface="+mn-lt"/>
                <a:ea typeface="+mn-ea"/>
                <a:cs typeface="+mn-cs"/>
              </a:rPr>
              <a:t>Now with your partner you will engage in a Constructive Conversation using the following prompt:</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What do you notice in the visual text? CLARIFY by paraphrasing what your partner said.</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35</a:t>
            </a:fld>
            <a:endParaRPr lang="en-US"/>
          </a:p>
        </p:txBody>
      </p:sp>
    </p:spTree>
    <p:extLst>
      <p:ext uri="{BB962C8B-B14F-4D97-AF65-F5344CB8AC3E}">
        <p14:creationId xmlns:p14="http://schemas.microsoft.com/office/powerpoint/2010/main" val="1004337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Now with your partner you will engage in a Constructive Conversation using the following prompt:</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What do you notice in the visual text? CLARIFY by paraphrasing what your partner said.</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As you have your conversations, I will walk around and listen to notice who is using the language of the skill and making sure to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their partner’s ideas by </a:t>
            </a:r>
            <a:r>
              <a:rPr lang="en-US" sz="1200" b="1" i="1" kern="1200" dirty="0" smtClean="0">
                <a:solidFill>
                  <a:schemeClr val="tx1"/>
                </a:solidFill>
                <a:effectLst/>
                <a:latin typeface="+mn-lt"/>
                <a:ea typeface="+mn-ea"/>
                <a:cs typeface="+mn-cs"/>
              </a:rPr>
              <a:t>paraphrasing</a:t>
            </a:r>
            <a:r>
              <a:rPr lang="en-US" sz="1200" i="1" kern="1200" dirty="0" smtClean="0">
                <a:solidFill>
                  <a:schemeClr val="tx1"/>
                </a:solidFill>
                <a:effectLst/>
                <a:latin typeface="+mn-lt"/>
                <a:ea typeface="+mn-ea"/>
                <a:cs typeface="+mn-cs"/>
              </a:rPr>
              <a:t>. Remember to use your Prompt and Response Starters.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36</a:t>
            </a:fld>
            <a:endParaRPr lang="en-US"/>
          </a:p>
        </p:txBody>
      </p:sp>
    </p:spTree>
    <p:extLst>
      <p:ext uri="{BB962C8B-B14F-4D97-AF65-F5344CB8AC3E}">
        <p14:creationId xmlns:p14="http://schemas.microsoft.com/office/powerpoint/2010/main" val="1945737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Select two students to Fishbowl Model a Constructive Conversation in front of the class.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Students will address the following prompt:</a:t>
            </a:r>
            <a:r>
              <a:rPr lang="en-US" sz="1200"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What</a:t>
            </a:r>
            <a:r>
              <a:rPr lang="en-US" sz="1200" b="1" kern="1200" baseline="0" dirty="0" smtClean="0">
                <a:solidFill>
                  <a:schemeClr val="tx1"/>
                </a:solidFill>
                <a:effectLst/>
                <a:latin typeface="+mn-lt"/>
                <a:ea typeface="+mn-ea"/>
                <a:cs typeface="+mn-cs"/>
              </a:rPr>
              <a:t> do you notice in the visual text?  Clarify by paraphrasing what your partner said.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Collect a language sample from the two students using the </a:t>
            </a:r>
            <a:r>
              <a:rPr lang="en-US" sz="1200" b="1" u="sng" kern="1200" dirty="0" smtClean="0">
                <a:solidFill>
                  <a:schemeClr val="tx1"/>
                </a:solidFill>
                <a:effectLst/>
                <a:latin typeface="+mn-lt"/>
                <a:ea typeface="+mn-ea"/>
                <a:cs typeface="+mn-cs"/>
              </a:rPr>
              <a:t>SPF 1.0</a:t>
            </a:r>
            <a:r>
              <a:rPr lang="en-US" sz="1200" kern="1200" dirty="0" smtClean="0">
                <a:solidFill>
                  <a:schemeClr val="tx1"/>
                </a:solidFill>
                <a:effectLst/>
                <a:latin typeface="+mn-lt"/>
                <a:ea typeface="+mn-ea"/>
                <a:cs typeface="+mn-cs"/>
              </a:rPr>
              <a:t>. The language sample must be at least four turns in length.</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Facilitate a whole-group discussion to debrief how the students did the following:</a:t>
            </a:r>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lvl="0"/>
            <a:r>
              <a:rPr lang="en-US" sz="1200" i="1" kern="1200" dirty="0" smtClean="0">
                <a:solidFill>
                  <a:schemeClr val="tx1"/>
                </a:solidFill>
                <a:effectLst/>
                <a:latin typeface="+mn-lt"/>
                <a:ea typeface="+mn-ea"/>
                <a:cs typeface="+mn-cs"/>
              </a:rPr>
              <a:t>How did they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by </a:t>
            </a:r>
            <a:r>
              <a:rPr lang="en-US" sz="1200" b="1" i="1" kern="1200" dirty="0" smtClean="0">
                <a:solidFill>
                  <a:schemeClr val="tx1"/>
                </a:solidFill>
                <a:effectLst/>
                <a:latin typeface="+mn-lt"/>
                <a:ea typeface="+mn-ea"/>
                <a:cs typeface="+mn-cs"/>
              </a:rPr>
              <a:t>paraphrasing?</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What language did they use?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37</a:t>
            </a:fld>
            <a:endParaRPr lang="en-US"/>
          </a:p>
        </p:txBody>
      </p:sp>
    </p:spTree>
    <p:extLst>
      <p:ext uri="{BB962C8B-B14F-4D97-AF65-F5344CB8AC3E}">
        <p14:creationId xmlns:p14="http://schemas.microsoft.com/office/powerpoint/2010/main" val="19356542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After students have had a few minutes to discuss with a partner, call on one or two individuals to share out with the whole group. </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38</a:t>
            </a:fld>
            <a:endParaRPr lang="en-US"/>
          </a:p>
        </p:txBody>
      </p:sp>
    </p:spTree>
    <p:extLst>
      <p:ext uri="{BB962C8B-B14F-4D97-AF65-F5344CB8AC3E}">
        <p14:creationId xmlns:p14="http://schemas.microsoft.com/office/powerpoint/2010/main" val="10764154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39</a:t>
            </a:fld>
            <a:endParaRPr lang="en-US"/>
          </a:p>
        </p:txBody>
      </p:sp>
    </p:spTree>
    <p:extLst>
      <p:ext uri="{BB962C8B-B14F-4D97-AF65-F5344CB8AC3E}">
        <p14:creationId xmlns:p14="http://schemas.microsoft.com/office/powerpoint/2010/main" val="8934489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In the last lesson we learned about the Conversation Pattern and focused on </a:t>
            </a:r>
            <a:r>
              <a:rPr lang="en-US" sz="1200" kern="1200" dirty="0" smtClean="0">
                <a:solidFill>
                  <a:schemeClr val="tx1"/>
                </a:solidFill>
                <a:effectLst/>
                <a:latin typeface="+mn-lt"/>
                <a:ea typeface="+mn-ea"/>
                <a:cs typeface="+mn-cs"/>
              </a:rPr>
              <a:t>clarifying</a:t>
            </a:r>
            <a:r>
              <a:rPr lang="en-US" sz="1200" i="1" kern="1200" dirty="0" smtClean="0">
                <a:solidFill>
                  <a:schemeClr val="tx1"/>
                </a:solidFill>
                <a:effectLst/>
                <a:latin typeface="+mn-lt"/>
                <a:ea typeface="+mn-ea"/>
                <a:cs typeface="+mn-cs"/>
              </a:rPr>
              <a:t> by paraphrasing, which is when we use our own words to repeat or restate our partners’ ideas. Today, we are going to build on our understanding of the skill of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(Point to and read charted</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Student-Friendly ELD Objective.)</a:t>
            </a:r>
          </a:p>
        </p:txBody>
      </p:sp>
      <p:sp>
        <p:nvSpPr>
          <p:cNvPr id="4" name="Slide Number Placeholder 3"/>
          <p:cNvSpPr>
            <a:spLocks noGrp="1"/>
          </p:cNvSpPr>
          <p:nvPr>
            <p:ph type="sldNum" sz="quarter" idx="10"/>
          </p:nvPr>
        </p:nvSpPr>
        <p:spPr/>
        <p:txBody>
          <a:bodyPr/>
          <a:lstStyle/>
          <a:p>
            <a:fld id="{FCACF33E-9A4F-DC43-BEB4-18EC813BF4E4}" type="slidenum">
              <a:rPr lang="en-US" smtClean="0"/>
              <a:t>40</a:t>
            </a:fld>
            <a:endParaRPr lang="en-US"/>
          </a:p>
        </p:txBody>
      </p:sp>
    </p:spTree>
    <p:extLst>
      <p:ext uri="{BB962C8B-B14F-4D97-AF65-F5344CB8AC3E}">
        <p14:creationId xmlns:p14="http://schemas.microsoft.com/office/powerpoint/2010/main" val="1601650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Now you will work with your partners to review all you know about the Constructive Conversation Norms. We will use the </a:t>
            </a:r>
            <a:r>
              <a:rPr lang="en-US" sz="1200" b="1" i="1" kern="1200" dirty="0" smtClean="0">
                <a:solidFill>
                  <a:schemeClr val="tx1"/>
                </a:solidFill>
                <a:effectLst/>
                <a:latin typeface="+mn-lt"/>
                <a:ea typeface="+mn-ea"/>
                <a:cs typeface="+mn-cs"/>
              </a:rPr>
              <a:t>Give One-Get One Graphic Organizer </a:t>
            </a:r>
            <a:r>
              <a:rPr lang="en-US" sz="1200" i="1" kern="1200" dirty="0" smtClean="0">
                <a:solidFill>
                  <a:schemeClr val="tx1"/>
                </a:solidFill>
                <a:effectLst/>
                <a:latin typeface="+mn-lt"/>
                <a:ea typeface="+mn-ea"/>
                <a:cs typeface="+mn-cs"/>
              </a:rPr>
              <a:t>to think and take notes about the following prompt: </a:t>
            </a:r>
            <a:endParaRPr lang="en-US" dirty="0" smtClean="0"/>
          </a:p>
          <a:p>
            <a:r>
              <a:rPr lang="en-US" sz="1200" b="1" kern="1200" dirty="0" smtClean="0">
                <a:solidFill>
                  <a:schemeClr val="tx1"/>
                </a:solidFill>
                <a:effectLst/>
                <a:latin typeface="+mn-lt"/>
                <a:ea typeface="+mn-ea"/>
                <a:cs typeface="+mn-cs"/>
              </a:rPr>
              <a:t>What do you know about the Constructive Conversation Norms? What does it look like and sound like when you use them?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Distribute the </a:t>
            </a:r>
            <a:r>
              <a:rPr lang="en-US" sz="1200" b="1" kern="1200" dirty="0" smtClean="0">
                <a:solidFill>
                  <a:schemeClr val="tx1"/>
                </a:solidFill>
                <a:effectLst/>
                <a:latin typeface="+mn-lt"/>
                <a:ea typeface="+mn-ea"/>
                <a:cs typeface="+mn-cs"/>
              </a:rPr>
              <a:t>Give One-Get One Graphic Organizer </a:t>
            </a:r>
            <a:r>
              <a:rPr lang="en-US" sz="1200" kern="1200" dirty="0" smtClean="0">
                <a:solidFill>
                  <a:schemeClr val="tx1"/>
                </a:solidFill>
                <a:effectLst/>
                <a:latin typeface="+mn-lt"/>
                <a:ea typeface="+mn-ea"/>
                <a:cs typeface="+mn-cs"/>
              </a:rPr>
              <a:t>to students. Display the directions for the </a:t>
            </a:r>
            <a:r>
              <a:rPr lang="en-US" sz="1200" b="1" kern="1200" dirty="0" smtClean="0">
                <a:solidFill>
                  <a:schemeClr val="tx1"/>
                </a:solidFill>
                <a:effectLst/>
                <a:latin typeface="+mn-lt"/>
                <a:ea typeface="+mn-ea"/>
                <a:cs typeface="+mn-cs"/>
              </a:rPr>
              <a:t>Give One-Get One Protocol</a:t>
            </a:r>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5</a:t>
            </a:fld>
            <a:endParaRPr lang="en-US"/>
          </a:p>
        </p:txBody>
      </p:sp>
    </p:spTree>
    <p:extLst>
      <p:ext uri="{BB962C8B-B14F-4D97-AF65-F5344CB8AC3E}">
        <p14:creationId xmlns:p14="http://schemas.microsoft.com/office/powerpoint/2010/main" val="9683958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Another way to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is to add details to </a:t>
            </a:r>
            <a:r>
              <a:rPr lang="en-US" sz="1200" b="1" i="1" kern="1200" dirty="0" smtClean="0">
                <a:solidFill>
                  <a:schemeClr val="tx1"/>
                </a:solidFill>
                <a:effectLst/>
                <a:latin typeface="+mn-lt"/>
                <a:ea typeface="+mn-ea"/>
                <a:cs typeface="+mn-cs"/>
              </a:rPr>
              <a:t>build on</a:t>
            </a:r>
            <a:r>
              <a:rPr lang="en-US" sz="1200" i="1" kern="1200" dirty="0" smtClean="0">
                <a:solidFill>
                  <a:schemeClr val="tx1"/>
                </a:solidFill>
                <a:effectLst/>
                <a:latin typeface="+mn-lt"/>
                <a:ea typeface="+mn-ea"/>
                <a:cs typeface="+mn-cs"/>
              </a:rPr>
              <a:t> what we hear others say. We will review our new Conversation Pattern—which includes paraphrasing, </a:t>
            </a:r>
            <a:r>
              <a:rPr lang="en-US" sz="1200" b="1" i="1" kern="1200" dirty="0" smtClean="0">
                <a:solidFill>
                  <a:schemeClr val="tx1"/>
                </a:solidFill>
                <a:effectLst/>
                <a:latin typeface="+mn-lt"/>
                <a:ea typeface="+mn-ea"/>
                <a:cs typeface="+mn-cs"/>
              </a:rPr>
              <a:t>building on</a:t>
            </a:r>
            <a:r>
              <a:rPr lang="en-US" sz="1200" i="1" kern="1200" dirty="0" smtClean="0">
                <a:solidFill>
                  <a:schemeClr val="tx1"/>
                </a:solidFill>
                <a:effectLst/>
                <a:latin typeface="+mn-lt"/>
                <a:ea typeface="+mn-ea"/>
                <a:cs typeface="+mn-cs"/>
              </a:rPr>
              <a:t>, and prompting during each turn. This lesson will focus on learning and practicing how to </a:t>
            </a:r>
            <a:r>
              <a:rPr lang="en-US" sz="1200" b="1" i="1" kern="1200" dirty="0" smtClean="0">
                <a:solidFill>
                  <a:schemeClr val="tx1"/>
                </a:solidFill>
                <a:effectLst/>
                <a:latin typeface="+mn-lt"/>
                <a:ea typeface="+mn-ea"/>
                <a:cs typeface="+mn-cs"/>
              </a:rPr>
              <a:t>build on</a:t>
            </a:r>
            <a:r>
              <a:rPr lang="en-US" sz="1200" i="1" kern="1200" dirty="0" smtClean="0">
                <a:solidFill>
                  <a:schemeClr val="tx1"/>
                </a:solidFill>
                <a:effectLst/>
                <a:latin typeface="+mn-lt"/>
                <a:ea typeface="+mn-ea"/>
                <a:cs typeface="+mn-cs"/>
              </a:rPr>
              <a:t> your own and your partner’s ideas during a Constructive Conversation.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41</a:t>
            </a:fld>
            <a:endParaRPr lang="en-US"/>
          </a:p>
        </p:txBody>
      </p:sp>
    </p:spTree>
    <p:extLst>
      <p:ext uri="{BB962C8B-B14F-4D97-AF65-F5344CB8AC3E}">
        <p14:creationId xmlns:p14="http://schemas.microsoft.com/office/powerpoint/2010/main" val="240595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As we engage in our conversations, we will also remember to follow our Constructive Conversation Norms. </a:t>
            </a:r>
            <a:r>
              <a:rPr lang="en-US" sz="1200" kern="1200" dirty="0" smtClean="0">
                <a:solidFill>
                  <a:schemeClr val="tx1"/>
                </a:solidFill>
                <a:effectLst/>
                <a:latin typeface="+mn-lt"/>
                <a:ea typeface="+mn-ea"/>
                <a:cs typeface="+mn-cs"/>
              </a:rPr>
              <a:t>(Point to </a:t>
            </a:r>
            <a:r>
              <a:rPr lang="en-US" sz="1200" b="1" kern="1200" dirty="0" smtClean="0">
                <a:solidFill>
                  <a:schemeClr val="tx1"/>
                </a:solidFill>
                <a:effectLst/>
                <a:latin typeface="+mn-lt"/>
                <a:ea typeface="+mn-ea"/>
                <a:cs typeface="+mn-cs"/>
              </a:rPr>
              <a:t>Constructive Conversation Norms Poster.</a:t>
            </a:r>
            <a:r>
              <a:rPr lang="en-US" sz="1200" kern="1200" dirty="0" smtClean="0">
                <a:solidFill>
                  <a:schemeClr val="tx1"/>
                </a:solidFill>
                <a:effectLst/>
                <a:latin typeface="+mn-lt"/>
                <a:ea typeface="+mn-ea"/>
                <a:cs typeface="+mn-cs"/>
              </a:rPr>
              <a:t>) </a:t>
            </a:r>
            <a:endParaRPr lang="en-US" dirty="0" smtClean="0"/>
          </a:p>
          <a:p>
            <a:r>
              <a:rPr lang="en-US" sz="1200" i="1" kern="1200" dirty="0" smtClean="0">
                <a:solidFill>
                  <a:schemeClr val="tx1"/>
                </a:solidFill>
                <a:effectLst/>
                <a:latin typeface="+mn-lt"/>
                <a:ea typeface="+mn-ea"/>
                <a:cs typeface="+mn-cs"/>
              </a:rPr>
              <a:t>Which Conversation Norm will help us to </a:t>
            </a:r>
            <a:r>
              <a:rPr lang="en-US" sz="1200" b="1" i="1" kern="1200" dirty="0" smtClean="0">
                <a:solidFill>
                  <a:schemeClr val="tx1"/>
                </a:solidFill>
                <a:effectLst/>
                <a:latin typeface="+mn-lt"/>
                <a:ea typeface="+mn-ea"/>
                <a:cs typeface="+mn-cs"/>
              </a:rPr>
              <a:t>build on each other’s ideas? </a:t>
            </a:r>
            <a:r>
              <a:rPr lang="en-US" sz="1200" i="1" kern="1200" dirty="0" smtClean="0">
                <a:solidFill>
                  <a:schemeClr val="tx1"/>
                </a:solidFill>
                <a:effectLst/>
                <a:latin typeface="+mn-lt"/>
                <a:ea typeface="+mn-ea"/>
                <a:cs typeface="+mn-cs"/>
              </a:rPr>
              <a:t>Why? Turn and talk to your partner. </a:t>
            </a:r>
            <a:r>
              <a:rPr lang="en-US" sz="1200" kern="1200" dirty="0" smtClean="0">
                <a:solidFill>
                  <a:schemeClr val="tx1"/>
                </a:solidFill>
                <a:effectLst/>
                <a:latin typeface="+mn-lt"/>
                <a:ea typeface="+mn-ea"/>
                <a:cs typeface="+mn-cs"/>
              </a:rPr>
              <a:t>Give students 1 minute to talk to a partner.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Affirm all responses and say: </a:t>
            </a:r>
            <a:r>
              <a:rPr lang="en-US" sz="1200" i="1" kern="1200" dirty="0" smtClean="0">
                <a:solidFill>
                  <a:schemeClr val="tx1"/>
                </a:solidFill>
                <a:effectLst/>
                <a:latin typeface="+mn-lt"/>
                <a:ea typeface="+mn-ea"/>
                <a:cs typeface="+mn-cs"/>
              </a:rPr>
              <a:t>I heard many of you say that you would “Take turns and build on each other’s ideas,” </a:t>
            </a:r>
            <a:r>
              <a:rPr lang="en-US" sz="1200" kern="1200" dirty="0" smtClean="0">
                <a:solidFill>
                  <a:schemeClr val="tx1"/>
                </a:solidFill>
                <a:effectLst/>
                <a:latin typeface="+mn-lt"/>
                <a:ea typeface="+mn-ea"/>
                <a:cs typeface="+mn-cs"/>
              </a:rPr>
              <a:t>(point to poster)</a:t>
            </a:r>
            <a:r>
              <a:rPr lang="en-US" sz="1200" i="1" kern="1200" dirty="0" smtClean="0">
                <a:solidFill>
                  <a:schemeClr val="tx1"/>
                </a:solidFill>
                <a:effectLst/>
                <a:latin typeface="+mn-lt"/>
                <a:ea typeface="+mn-ea"/>
                <a:cs typeface="+mn-cs"/>
              </a:rPr>
              <a:t> so we will make sure to, “Take turns and build on each other’s ideas,” during our conversations.</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42</a:t>
            </a:fld>
            <a:endParaRPr lang="en-US"/>
          </a:p>
        </p:txBody>
      </p:sp>
    </p:spTree>
    <p:extLst>
      <p:ext uri="{BB962C8B-B14F-4D97-AF65-F5344CB8AC3E}">
        <p14:creationId xmlns:p14="http://schemas.microsoft.com/office/powerpoint/2010/main" val="9284395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Display the </a:t>
            </a:r>
            <a:r>
              <a:rPr lang="en-US" sz="1200" b="1" u="sng" kern="1200" dirty="0" smtClean="0">
                <a:solidFill>
                  <a:schemeClr val="tx1"/>
                </a:solidFill>
                <a:effectLst/>
                <a:latin typeface="+mn-lt"/>
                <a:ea typeface="+mn-ea"/>
                <a:cs typeface="+mn-cs"/>
              </a:rPr>
              <a:t>Conversation Pattern Poster</a:t>
            </a:r>
            <a:r>
              <a:rPr lang="en-US" sz="1200" kern="1200" dirty="0" smtClean="0">
                <a:solidFill>
                  <a:schemeClr val="tx1"/>
                </a:solidFill>
                <a:effectLst/>
                <a:latin typeface="+mn-lt"/>
                <a:ea typeface="+mn-ea"/>
                <a:cs typeface="+mn-cs"/>
              </a:rPr>
              <a:t> and refer to it as you explain the following:</a:t>
            </a:r>
            <a:endParaRPr lang="en-US" sz="14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sz="24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Our first objective today is to review our Conversation Pattern. </a:t>
            </a:r>
            <a:r>
              <a:rPr lang="en-US" sz="800" kern="1200" dirty="0" smtClean="0">
                <a:solidFill>
                  <a:schemeClr val="tx1"/>
                </a:solidFill>
                <a:effectLst/>
                <a:latin typeface="+mn-lt"/>
                <a:ea typeface="+mn-ea"/>
                <a:cs typeface="+mn-cs"/>
              </a:rPr>
              <a:t> </a:t>
            </a:r>
            <a:endParaRPr lang="en-US" sz="24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Let’s review the pattern. Who can lead us as we practice the gestures? </a:t>
            </a:r>
            <a:r>
              <a:rPr lang="en-US" sz="1200" kern="1200" dirty="0" smtClean="0">
                <a:solidFill>
                  <a:schemeClr val="tx1"/>
                </a:solidFill>
                <a:effectLst/>
                <a:latin typeface="+mn-lt"/>
                <a:ea typeface="+mn-ea"/>
                <a:cs typeface="+mn-cs"/>
              </a:rPr>
              <a:t>Choose two student volunteers</a:t>
            </a:r>
            <a:r>
              <a:rPr lang="en-US" sz="1200" i="1" kern="1200" dirty="0" smtClean="0">
                <a:solidFill>
                  <a:schemeClr val="tx1"/>
                </a:solidFill>
                <a:effectLst/>
                <a:latin typeface="+mn-lt"/>
                <a:ea typeface="+mn-ea"/>
                <a:cs typeface="+mn-cs"/>
              </a:rPr>
              <a:t>.</a:t>
            </a:r>
            <a:endParaRPr lang="en-US" sz="1400" kern="1200" dirty="0" smtClean="0">
              <a:solidFill>
                <a:schemeClr val="tx1"/>
              </a:solidFill>
              <a:effectLst/>
              <a:latin typeface="+mn-lt"/>
              <a:ea typeface="+mn-ea"/>
              <a:cs typeface="+mn-cs"/>
            </a:endParaRPr>
          </a:p>
          <a:p>
            <a:pPr lvl="1"/>
            <a:r>
              <a:rPr lang="en-US" sz="1200" b="1" i="1" kern="1200" dirty="0" smtClean="0">
                <a:solidFill>
                  <a:schemeClr val="tx1"/>
                </a:solidFill>
                <a:effectLst/>
                <a:latin typeface="+mn-lt"/>
                <a:ea typeface="+mn-ea"/>
                <a:cs typeface="+mn-cs"/>
              </a:rPr>
              <a:t>Paraphrase</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(Gesture: Point index finger to ear and whoosh hand out in front of mouth to symbolize listening and then paraphrasing what was heard.)</a:t>
            </a:r>
            <a:endParaRPr lang="en-US" sz="1400" kern="1200" dirty="0" smtClean="0">
              <a:solidFill>
                <a:schemeClr val="tx1"/>
              </a:solidFill>
              <a:effectLst/>
              <a:latin typeface="+mn-lt"/>
              <a:ea typeface="+mn-ea"/>
              <a:cs typeface="+mn-cs"/>
            </a:endParaRPr>
          </a:p>
          <a:p>
            <a:pPr lvl="1"/>
            <a:r>
              <a:rPr lang="en-US" sz="1200" b="1" i="1" kern="1200" dirty="0" smtClean="0">
                <a:solidFill>
                  <a:schemeClr val="tx1"/>
                </a:solidFill>
                <a:effectLst/>
                <a:latin typeface="+mn-lt"/>
                <a:ea typeface="+mn-ea"/>
                <a:cs typeface="+mn-cs"/>
              </a:rPr>
              <a:t>Build on each other’s ideas</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(Gesture: Make stacking motion with hands.)</a:t>
            </a:r>
            <a:endParaRPr lang="en-US" sz="1400" kern="1200" dirty="0" smtClean="0">
              <a:solidFill>
                <a:schemeClr val="tx1"/>
              </a:solidFill>
              <a:effectLst/>
              <a:latin typeface="+mn-lt"/>
              <a:ea typeface="+mn-ea"/>
              <a:cs typeface="+mn-cs"/>
            </a:endParaRPr>
          </a:p>
          <a:p>
            <a:pPr lvl="1"/>
            <a:r>
              <a:rPr lang="en-US" sz="1200" b="1" i="1" kern="1200" dirty="0" smtClean="0">
                <a:solidFill>
                  <a:schemeClr val="tx1"/>
                </a:solidFill>
                <a:effectLst/>
                <a:latin typeface="+mn-lt"/>
                <a:ea typeface="+mn-ea"/>
                <a:cs typeface="+mn-cs"/>
              </a:rPr>
              <a:t>Prompt</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(Gesture: Shrug shoulders then point to partner with index finger.)</a:t>
            </a:r>
            <a:endParaRPr lang="en-US" sz="1400" kern="1200" dirty="0" smtClean="0">
              <a:solidFill>
                <a:schemeClr val="tx1"/>
              </a:solidFill>
              <a:effectLst/>
              <a:latin typeface="+mn-lt"/>
              <a:ea typeface="+mn-ea"/>
              <a:cs typeface="+mn-cs"/>
            </a:endParaRPr>
          </a:p>
          <a:p>
            <a:r>
              <a:rPr lang="en-US" sz="800" i="1" kern="1200" dirty="0" smtClean="0">
                <a:solidFill>
                  <a:schemeClr val="tx1"/>
                </a:solidFill>
                <a:effectLst/>
                <a:latin typeface="+mn-lt"/>
                <a:ea typeface="+mn-ea"/>
                <a:cs typeface="+mn-cs"/>
              </a:rPr>
              <a:t> </a:t>
            </a:r>
            <a:endParaRPr lang="en-US" sz="24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In the last lesson we worked on</a:t>
            </a:r>
            <a:r>
              <a:rPr lang="en-US" sz="1200" b="1" i="1" kern="1200" dirty="0" smtClean="0">
                <a:solidFill>
                  <a:schemeClr val="tx1"/>
                </a:solidFill>
                <a:effectLst/>
                <a:latin typeface="+mn-lt"/>
                <a:ea typeface="+mn-ea"/>
                <a:cs typeface="+mn-cs"/>
              </a:rPr>
              <a:t> paraphrasing</a:t>
            </a:r>
            <a:r>
              <a:rPr lang="en-US" sz="1200" i="1" kern="1200" dirty="0" smtClean="0">
                <a:solidFill>
                  <a:schemeClr val="tx1"/>
                </a:solidFill>
                <a:effectLst/>
                <a:latin typeface="+mn-lt"/>
                <a:ea typeface="+mn-ea"/>
                <a:cs typeface="+mn-cs"/>
              </a:rPr>
              <a:t>. What is </a:t>
            </a:r>
            <a:r>
              <a:rPr lang="en-US" sz="1200" b="1" i="1" kern="1200" dirty="0" smtClean="0">
                <a:solidFill>
                  <a:schemeClr val="tx1"/>
                </a:solidFill>
                <a:effectLst/>
                <a:latin typeface="+mn-lt"/>
                <a:ea typeface="+mn-ea"/>
                <a:cs typeface="+mn-cs"/>
              </a:rPr>
              <a:t>paraphrasing</a:t>
            </a:r>
            <a:r>
              <a:rPr lang="en-US" sz="1200" i="1" kern="1200" dirty="0" smtClean="0">
                <a:solidFill>
                  <a:schemeClr val="tx1"/>
                </a:solidFill>
                <a:effectLst/>
                <a:latin typeface="+mn-lt"/>
                <a:ea typeface="+mn-ea"/>
                <a:cs typeface="+mn-cs"/>
              </a:rPr>
              <a:t>? How does it help us? Turn and talk to your partner.</a:t>
            </a:r>
            <a:endParaRPr lang="en-US" sz="14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dirty="0" smtClean="0">
              <a:effectLst/>
            </a:endParaRPr>
          </a:p>
          <a:p>
            <a:r>
              <a:rPr lang="en-US" sz="1200" kern="1200" dirty="0" smtClean="0">
                <a:solidFill>
                  <a:schemeClr val="tx1"/>
                </a:solidFill>
                <a:effectLst/>
                <a:latin typeface="+mn-lt"/>
                <a:ea typeface="+mn-ea"/>
                <a:cs typeface="+mn-cs"/>
              </a:rPr>
              <a:t>After students have had a few minutes to discuss with a partner, call on one or two individuals to share out with the whole group.</a:t>
            </a:r>
            <a:r>
              <a:rPr lang="en-US" sz="1400" kern="1200" dirty="0" smtClean="0">
                <a:solidFill>
                  <a:schemeClr val="tx1"/>
                </a:solidFill>
                <a:effectLst/>
                <a:latin typeface="+mn-lt"/>
                <a:ea typeface="+mn-ea"/>
                <a:cs typeface="+mn-cs"/>
              </a:rPr>
              <a:t> </a:t>
            </a:r>
            <a:endParaRPr lang="en-US" dirty="0" smtClean="0">
              <a:effectLst/>
            </a:endParaRPr>
          </a:p>
          <a:p>
            <a:r>
              <a:rPr lang="en-US" sz="800" kern="1200" dirty="0" smtClean="0">
                <a:solidFill>
                  <a:schemeClr val="tx1"/>
                </a:solidFill>
                <a:effectLst/>
                <a:latin typeface="+mn-lt"/>
                <a:ea typeface="+mn-ea"/>
                <a:cs typeface="+mn-cs"/>
              </a:rPr>
              <a:t> </a:t>
            </a:r>
            <a:endParaRPr lang="en-US" dirty="0" smtClean="0">
              <a:effectLst/>
            </a:endParaRPr>
          </a:p>
          <a:p>
            <a:r>
              <a:rPr lang="en-US" sz="1200" i="1" kern="1200" dirty="0" smtClean="0">
                <a:solidFill>
                  <a:schemeClr val="tx1"/>
                </a:solidFill>
                <a:effectLst/>
                <a:latin typeface="+mn-lt"/>
                <a:ea typeface="+mn-ea"/>
                <a:cs typeface="+mn-cs"/>
              </a:rPr>
              <a:t>Yes. That’s right! When we </a:t>
            </a:r>
            <a:r>
              <a:rPr lang="en-US" sz="1200" b="1" i="1" kern="1200" dirty="0" smtClean="0">
                <a:solidFill>
                  <a:schemeClr val="tx1"/>
                </a:solidFill>
                <a:effectLst/>
                <a:latin typeface="+mn-lt"/>
                <a:ea typeface="+mn-ea"/>
                <a:cs typeface="+mn-cs"/>
              </a:rPr>
              <a:t>paraphrase,</a:t>
            </a:r>
            <a:r>
              <a:rPr lang="en-US" sz="1200" i="1" kern="1200" dirty="0" smtClean="0">
                <a:solidFill>
                  <a:schemeClr val="tx1"/>
                </a:solidFill>
                <a:effectLst/>
                <a:latin typeface="+mn-lt"/>
                <a:ea typeface="+mn-ea"/>
                <a:cs typeface="+mn-cs"/>
              </a:rPr>
              <a:t> we repeat our partner’s thoughts in our own words. We paraphrase to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and make sure we understand what our partner said</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43</a:t>
            </a:fld>
            <a:endParaRPr lang="en-US"/>
          </a:p>
        </p:txBody>
      </p:sp>
    </p:spTree>
    <p:extLst>
      <p:ext uri="{BB962C8B-B14F-4D97-AF65-F5344CB8AC3E}">
        <p14:creationId xmlns:p14="http://schemas.microsoft.com/office/powerpoint/2010/main" val="8210411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In the last lesson we worked on</a:t>
            </a:r>
            <a:r>
              <a:rPr lang="en-US" sz="1200" b="1" i="1" kern="1200" dirty="0" smtClean="0">
                <a:solidFill>
                  <a:schemeClr val="tx1"/>
                </a:solidFill>
                <a:effectLst/>
                <a:latin typeface="+mn-lt"/>
                <a:ea typeface="+mn-ea"/>
                <a:cs typeface="+mn-cs"/>
              </a:rPr>
              <a:t> paraphrasing</a:t>
            </a:r>
            <a:r>
              <a:rPr lang="en-US" sz="1200" i="1" kern="1200" dirty="0" smtClean="0">
                <a:solidFill>
                  <a:schemeClr val="tx1"/>
                </a:solidFill>
                <a:effectLst/>
                <a:latin typeface="+mn-lt"/>
                <a:ea typeface="+mn-ea"/>
                <a:cs typeface="+mn-cs"/>
              </a:rPr>
              <a:t>. What is </a:t>
            </a:r>
            <a:r>
              <a:rPr lang="en-US" sz="1200" b="1" i="1" kern="1200" dirty="0" smtClean="0">
                <a:solidFill>
                  <a:schemeClr val="tx1"/>
                </a:solidFill>
                <a:effectLst/>
                <a:latin typeface="+mn-lt"/>
                <a:ea typeface="+mn-ea"/>
                <a:cs typeface="+mn-cs"/>
              </a:rPr>
              <a:t>paraphrasing</a:t>
            </a:r>
            <a:r>
              <a:rPr lang="en-US" sz="1200" i="1" kern="1200" dirty="0" smtClean="0">
                <a:solidFill>
                  <a:schemeClr val="tx1"/>
                </a:solidFill>
                <a:effectLst/>
                <a:latin typeface="+mn-lt"/>
                <a:ea typeface="+mn-ea"/>
                <a:cs typeface="+mn-cs"/>
              </a:rPr>
              <a:t>? How does it help us? Turn and talk to your partner.</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dirty="0" smtClean="0">
              <a:effectLst/>
            </a:endParaRPr>
          </a:p>
          <a:p>
            <a:r>
              <a:rPr lang="en-US" sz="1200" kern="1200" dirty="0" smtClean="0">
                <a:solidFill>
                  <a:schemeClr val="tx1"/>
                </a:solidFill>
                <a:effectLst/>
                <a:latin typeface="+mn-lt"/>
                <a:ea typeface="+mn-ea"/>
                <a:cs typeface="+mn-cs"/>
              </a:rPr>
              <a:t>After students have had a few minutes to discuss with a partner, call on one or two individuals to share out with the whole group. </a:t>
            </a:r>
            <a:endParaRPr lang="en-US" dirty="0" smtClean="0">
              <a:effectLst/>
            </a:endParaRPr>
          </a:p>
          <a:p>
            <a:r>
              <a:rPr lang="en-US" sz="1200" kern="1200" dirty="0" smtClean="0">
                <a:solidFill>
                  <a:schemeClr val="tx1"/>
                </a:solidFill>
                <a:effectLst/>
                <a:latin typeface="+mn-lt"/>
                <a:ea typeface="+mn-ea"/>
                <a:cs typeface="+mn-cs"/>
              </a:rPr>
              <a:t> </a:t>
            </a:r>
            <a:endParaRPr lang="en-US" dirty="0" smtClean="0">
              <a:effectLst/>
            </a:endParaRPr>
          </a:p>
          <a:p>
            <a:r>
              <a:rPr lang="en-US" sz="1200" i="1" kern="1200" dirty="0" smtClean="0">
                <a:solidFill>
                  <a:schemeClr val="tx1"/>
                </a:solidFill>
                <a:effectLst/>
                <a:latin typeface="+mn-lt"/>
                <a:ea typeface="+mn-ea"/>
                <a:cs typeface="+mn-cs"/>
              </a:rPr>
              <a:t>Yes. That’s right! When we </a:t>
            </a:r>
            <a:r>
              <a:rPr lang="en-US" sz="1200" b="1" i="1" kern="1200" dirty="0" smtClean="0">
                <a:solidFill>
                  <a:schemeClr val="tx1"/>
                </a:solidFill>
                <a:effectLst/>
                <a:latin typeface="+mn-lt"/>
                <a:ea typeface="+mn-ea"/>
                <a:cs typeface="+mn-cs"/>
              </a:rPr>
              <a:t>paraphrase,</a:t>
            </a:r>
            <a:r>
              <a:rPr lang="en-US" sz="1200" i="1" kern="1200" dirty="0" smtClean="0">
                <a:solidFill>
                  <a:schemeClr val="tx1"/>
                </a:solidFill>
                <a:effectLst/>
                <a:latin typeface="+mn-lt"/>
                <a:ea typeface="+mn-ea"/>
                <a:cs typeface="+mn-cs"/>
              </a:rPr>
              <a:t> we repeat our partner’s thoughts in our own words. We paraphrase to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and make sure we understand what our partner said. In this lesson, we will continue to build our knowledge of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by focusing on adding details to </a:t>
            </a:r>
            <a:r>
              <a:rPr lang="en-US" sz="1200" b="1" i="1" kern="1200" dirty="0" smtClean="0">
                <a:solidFill>
                  <a:schemeClr val="tx1"/>
                </a:solidFill>
                <a:effectLst/>
                <a:latin typeface="+mn-lt"/>
                <a:ea typeface="+mn-ea"/>
                <a:cs typeface="+mn-cs"/>
              </a:rPr>
              <a:t>build on each other’s ideas. </a:t>
            </a:r>
            <a:r>
              <a:rPr lang="en-US" sz="1200" i="1" kern="1200" dirty="0" smtClean="0">
                <a:solidFill>
                  <a:schemeClr val="tx1"/>
                </a:solidFill>
                <a:effectLst/>
                <a:latin typeface="+mn-lt"/>
                <a:ea typeface="+mn-ea"/>
                <a:cs typeface="+mn-cs"/>
              </a:rPr>
              <a:t>Show me the gesture for </a:t>
            </a:r>
            <a:r>
              <a:rPr lang="en-US" sz="1200" b="1" i="1" kern="1200" dirty="0" smtClean="0">
                <a:solidFill>
                  <a:schemeClr val="tx1"/>
                </a:solidFill>
                <a:effectLst/>
                <a:latin typeface="+mn-lt"/>
                <a:ea typeface="+mn-ea"/>
                <a:cs typeface="+mn-cs"/>
              </a:rPr>
              <a:t>building on each other’s ideas</a:t>
            </a:r>
            <a:r>
              <a:rPr lang="en-US" sz="1200" i="1" kern="1200" dirty="0" smtClean="0">
                <a:solidFill>
                  <a:schemeClr val="tx1"/>
                </a:solidFill>
                <a:effectLst/>
                <a:latin typeface="+mn-lt"/>
                <a:ea typeface="+mn-ea"/>
                <a:cs typeface="+mn-cs"/>
              </a:rPr>
              <a:t>. Good!</a:t>
            </a:r>
            <a:endParaRPr lang="en-US" dirty="0" smtClean="0">
              <a:effectLst/>
            </a:endParaRPr>
          </a:p>
          <a:p>
            <a:r>
              <a:rPr lang="en-US" sz="1200" i="1" kern="1200" dirty="0" smtClean="0">
                <a:solidFill>
                  <a:schemeClr val="tx1"/>
                </a:solidFill>
                <a:effectLst/>
                <a:latin typeface="+mn-lt"/>
                <a:ea typeface="+mn-ea"/>
                <a:cs typeface="+mn-cs"/>
              </a:rPr>
              <a:t>In order to </a:t>
            </a:r>
            <a:r>
              <a:rPr lang="en-US" sz="1200" b="1" i="1" kern="1200" dirty="0" smtClean="0">
                <a:solidFill>
                  <a:schemeClr val="tx1"/>
                </a:solidFill>
                <a:effectLst/>
                <a:latin typeface="+mn-lt"/>
                <a:ea typeface="+mn-ea"/>
                <a:cs typeface="+mn-cs"/>
              </a:rPr>
              <a:t>build on each other’s ideas,</a:t>
            </a:r>
            <a:r>
              <a:rPr lang="en-US" sz="1200" i="1" kern="1200" dirty="0" smtClean="0">
                <a:solidFill>
                  <a:schemeClr val="tx1"/>
                </a:solidFill>
                <a:effectLst/>
                <a:latin typeface="+mn-lt"/>
                <a:ea typeface="+mn-ea"/>
                <a:cs typeface="+mn-cs"/>
              </a:rPr>
              <a:t> we listen to what our partner says and add details and other information to their ideas to develop a clearer, more precise and complete idea.</a:t>
            </a:r>
            <a:r>
              <a:rPr lang="en-US" sz="1200" kern="1200" dirty="0" smtClean="0">
                <a:solidFill>
                  <a:schemeClr val="tx1"/>
                </a:solidFill>
                <a:effectLst/>
                <a:latin typeface="+mn-lt"/>
                <a:ea typeface="+mn-ea"/>
                <a:cs typeface="+mn-cs"/>
              </a:rPr>
              <a:t> (Do gesture with students and have them repeat the words—</a:t>
            </a:r>
            <a:r>
              <a:rPr lang="en-US" sz="1200" b="1" kern="1200" dirty="0" smtClean="0">
                <a:solidFill>
                  <a:schemeClr val="tx1"/>
                </a:solidFill>
                <a:effectLst/>
                <a:latin typeface="+mn-lt"/>
                <a:ea typeface="+mn-ea"/>
                <a:cs typeface="+mn-cs"/>
              </a:rPr>
              <a:t>build on each other’s ideas</a:t>
            </a:r>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44</a:t>
            </a:fld>
            <a:endParaRPr lang="en-US"/>
          </a:p>
        </p:txBody>
      </p:sp>
    </p:spTree>
    <p:extLst>
      <p:ext uri="{BB962C8B-B14F-4D97-AF65-F5344CB8AC3E}">
        <p14:creationId xmlns:p14="http://schemas.microsoft.com/office/powerpoint/2010/main" val="9683180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To help us focus on clarifying by adding details to </a:t>
            </a:r>
            <a:r>
              <a:rPr lang="en-US" sz="1200" b="1" i="1" kern="1200" dirty="0" smtClean="0">
                <a:solidFill>
                  <a:schemeClr val="tx1"/>
                </a:solidFill>
                <a:effectLst/>
                <a:latin typeface="+mn-lt"/>
                <a:ea typeface="+mn-ea"/>
                <a:cs typeface="+mn-cs"/>
              </a:rPr>
              <a:t>build on each other’s ideas</a:t>
            </a:r>
            <a:r>
              <a:rPr lang="en-US" sz="1200" i="1" kern="1200" dirty="0" smtClean="0">
                <a:solidFill>
                  <a:schemeClr val="tx1"/>
                </a:solidFill>
                <a:effectLst/>
                <a:latin typeface="+mn-lt"/>
                <a:ea typeface="+mn-ea"/>
                <a:cs typeface="+mn-cs"/>
              </a:rPr>
              <a:t>, we will use these prompt and response starters during our conversations. </a:t>
            </a:r>
            <a:endParaRPr lang="en-US" dirty="0" smtClean="0"/>
          </a:p>
          <a:p>
            <a:r>
              <a:rPr lang="en-US" sz="1200" i="1" kern="1200" dirty="0" smtClean="0">
                <a:solidFill>
                  <a:schemeClr val="tx1"/>
                </a:solidFill>
                <a:effectLst/>
                <a:latin typeface="+mn-lt"/>
                <a:ea typeface="+mn-ea"/>
                <a:cs typeface="+mn-cs"/>
              </a:rPr>
              <a:t>For example, if someone asks you, “How can you add to this idea?” How would you respond? </a:t>
            </a:r>
            <a:r>
              <a:rPr lang="en-US" sz="1200" kern="1200" dirty="0" smtClean="0">
                <a:solidFill>
                  <a:schemeClr val="tx1"/>
                </a:solidFill>
                <a:effectLst/>
                <a:latin typeface="+mn-lt"/>
                <a:ea typeface="+mn-ea"/>
                <a:cs typeface="+mn-cs"/>
              </a:rPr>
              <a:t>(Point to pre- charted response starters.) </a:t>
            </a:r>
            <a:endParaRPr lang="en-US" dirty="0" smtClean="0"/>
          </a:p>
          <a:p>
            <a:r>
              <a:rPr lang="en-US" sz="1200" i="1" kern="1200" dirty="0" smtClean="0">
                <a:solidFill>
                  <a:schemeClr val="tx1"/>
                </a:solidFill>
                <a:effectLst/>
                <a:latin typeface="+mn-lt"/>
                <a:ea typeface="+mn-ea"/>
                <a:cs typeface="+mn-cs"/>
              </a:rPr>
              <a:t>Turn &amp; talk to a partner.</a:t>
            </a:r>
            <a:br>
              <a:rPr lang="en-US" sz="1200" i="1" kern="1200" dirty="0" smtClean="0">
                <a:solidFill>
                  <a:schemeClr val="tx1"/>
                </a:solidFill>
                <a:effectLst/>
                <a:latin typeface="+mn-lt"/>
                <a:ea typeface="+mn-ea"/>
                <a:cs typeface="+mn-cs"/>
              </a:rPr>
            </a:br>
            <a:r>
              <a:rPr lang="en-US" sz="1200" i="1" kern="1200" dirty="0" smtClean="0">
                <a:solidFill>
                  <a:schemeClr val="tx1"/>
                </a:solidFill>
                <a:effectLst/>
                <a:latin typeface="+mn-lt"/>
                <a:ea typeface="+mn-ea"/>
                <a:cs typeface="+mn-cs"/>
              </a:rPr>
              <a:t>Which response starter would</a:t>
            </a:r>
            <a:r>
              <a:rPr lang="en-US" sz="1200" i="1" kern="1200" baseline="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you use? </a:t>
            </a:r>
            <a:r>
              <a:rPr lang="en-US" sz="1200" kern="1200" dirty="0" smtClean="0">
                <a:solidFill>
                  <a:schemeClr val="tx1"/>
                </a:solidFill>
                <a:effectLst/>
                <a:latin typeface="+mn-lt"/>
                <a:ea typeface="+mn-ea"/>
                <a:cs typeface="+mn-cs"/>
              </a:rPr>
              <a:t>Call on one or two</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students to share which</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response starter they might use and what prompt or response starter they might use to continue the conversation. </a:t>
            </a:r>
            <a:endParaRPr lang="en-US" dirty="0" smtClean="0"/>
          </a:p>
          <a:p>
            <a:endParaRPr lang="en-US" sz="1200" i="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45</a:t>
            </a:fld>
            <a:endParaRPr lang="en-US"/>
          </a:p>
        </p:txBody>
      </p:sp>
    </p:spTree>
    <p:extLst>
      <p:ext uri="{BB962C8B-B14F-4D97-AF65-F5344CB8AC3E}">
        <p14:creationId xmlns:p14="http://schemas.microsoft.com/office/powerpoint/2010/main" val="8292081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You will use the </a:t>
            </a:r>
            <a:r>
              <a:rPr lang="en-US" sz="1200" b="1" u="sng" kern="1200" dirty="0" smtClean="0">
                <a:solidFill>
                  <a:schemeClr val="tx1"/>
                </a:solidFill>
                <a:effectLst/>
                <a:latin typeface="+mn-lt"/>
                <a:ea typeface="+mn-ea"/>
                <a:cs typeface="+mn-cs"/>
              </a:rPr>
              <a:t>Conversation Pattern Guide</a:t>
            </a:r>
            <a:r>
              <a:rPr lang="en-US" sz="1200" u="sng"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to remind you of the pattern. Let’s add the response starter(s) we learned to our Conversation Pattern Guides.</a:t>
            </a: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Model adding one or two prompt and response starters to your </a:t>
            </a:r>
            <a:r>
              <a:rPr lang="en-US" sz="1200" b="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and distribute the Conversation Patterns Guides to students and the prompt and response starters you charted.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46</a:t>
            </a:fld>
            <a:endParaRPr lang="en-US"/>
          </a:p>
        </p:txBody>
      </p:sp>
    </p:spTree>
    <p:extLst>
      <p:ext uri="{BB962C8B-B14F-4D97-AF65-F5344CB8AC3E}">
        <p14:creationId xmlns:p14="http://schemas.microsoft.com/office/powerpoint/2010/main" val="10501238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Display the </a:t>
            </a:r>
            <a:r>
              <a:rPr lang="en-US" sz="1200" b="1" kern="1200" dirty="0" smtClean="0">
                <a:solidFill>
                  <a:schemeClr val="tx1"/>
                </a:solidFill>
                <a:effectLst/>
                <a:latin typeface="+mn-lt"/>
                <a:ea typeface="+mn-ea"/>
                <a:cs typeface="+mn-cs"/>
              </a:rPr>
              <a:t>Teacher Visual Text </a:t>
            </a:r>
          </a:p>
          <a:p>
            <a:r>
              <a:rPr lang="en-US" sz="1200" b="1" kern="1200" dirty="0" smtClean="0">
                <a:solidFill>
                  <a:schemeClr val="tx1"/>
                </a:solidFill>
                <a:effectLst/>
                <a:latin typeface="+mn-lt"/>
                <a:ea typeface="+mn-ea"/>
                <a:cs typeface="+mn-cs"/>
              </a:rPr>
              <a:t>Model</a:t>
            </a:r>
            <a:r>
              <a:rPr lang="en-US" sz="1200" b="1" kern="1200" baseline="0" dirty="0" smtClean="0">
                <a:solidFill>
                  <a:schemeClr val="tx1"/>
                </a:solidFill>
                <a:effectLst/>
                <a:latin typeface="+mn-lt"/>
                <a:ea typeface="+mn-ea"/>
                <a:cs typeface="+mn-cs"/>
              </a:rPr>
              <a:t> using Think Time</a:t>
            </a:r>
            <a:endParaRPr lang="en-US" dirty="0" smtClean="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47</a:t>
            </a:fld>
            <a:endParaRPr lang="en-US"/>
          </a:p>
        </p:txBody>
      </p:sp>
    </p:spTree>
    <p:extLst>
      <p:ext uri="{BB962C8B-B14F-4D97-AF65-F5344CB8AC3E}">
        <p14:creationId xmlns:p14="http://schemas.microsoft.com/office/powerpoint/2010/main" val="5179426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Listen to me as I read what two partners say to each other in a turn where this pattern is used</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Here is what the partners say:</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Read Exchange #1</a:t>
            </a:r>
            <a:r>
              <a:rPr lang="en-US" sz="1200" b="1" kern="1200" baseline="0" dirty="0" smtClean="0">
                <a:solidFill>
                  <a:schemeClr val="tx1"/>
                </a:solidFill>
                <a:effectLst/>
                <a:latin typeface="+mn-lt"/>
                <a:ea typeface="+mn-ea"/>
                <a:cs typeface="+mn-cs"/>
              </a:rPr>
              <a:t> and make the </a:t>
            </a:r>
            <a:r>
              <a:rPr lang="en-US" sz="1200" b="1" kern="1200" dirty="0" smtClean="0">
                <a:solidFill>
                  <a:schemeClr val="tx1"/>
                </a:solidFill>
                <a:effectLst/>
                <a:latin typeface="+mn-lt"/>
                <a:ea typeface="+mn-ea"/>
                <a:cs typeface="+mn-cs"/>
              </a:rPr>
              <a:t>paraphrase and the build on gestures.</a:t>
            </a:r>
          </a:p>
          <a:p>
            <a:endParaRPr lang="en-US" sz="1200" b="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48</a:t>
            </a:fld>
            <a:endParaRPr lang="en-US"/>
          </a:p>
        </p:txBody>
      </p:sp>
    </p:spTree>
    <p:extLst>
      <p:ext uri="{BB962C8B-B14F-4D97-AF65-F5344CB8AC3E}">
        <p14:creationId xmlns:p14="http://schemas.microsoft.com/office/powerpoint/2010/main" val="6505469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Teacher Think Aloud</a:t>
            </a:r>
          </a:p>
          <a:p>
            <a:endParaRPr lang="en-US" sz="1200" b="1"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Have students turn and talk to a partner as they complete the following statement:</a:t>
            </a:r>
          </a:p>
          <a:p>
            <a:r>
              <a:rPr lang="en-US" sz="1200" kern="1200" dirty="0" smtClean="0">
                <a:solidFill>
                  <a:schemeClr val="tx1"/>
                </a:solidFill>
                <a:effectLst/>
                <a:latin typeface="+mn-lt"/>
                <a:ea typeface="+mn-ea"/>
                <a:cs typeface="+mn-cs"/>
              </a:rPr>
              <a:t> </a:t>
            </a:r>
          </a:p>
          <a:p>
            <a:r>
              <a:rPr lang="en-US" sz="1200" b="1" i="1" kern="1200" dirty="0" smtClean="0">
                <a:solidFill>
                  <a:schemeClr val="tx1"/>
                </a:solidFill>
                <a:effectLst/>
                <a:latin typeface="+mn-lt"/>
                <a:ea typeface="+mn-ea"/>
                <a:cs typeface="+mn-cs"/>
              </a:rPr>
              <a:t>Student B: </a:t>
            </a:r>
            <a:r>
              <a:rPr lang="en-US" sz="1200" i="1" kern="1200" dirty="0" smtClean="0">
                <a:solidFill>
                  <a:schemeClr val="tx1"/>
                </a:solidFill>
                <a:effectLst/>
                <a:latin typeface="+mn-lt"/>
                <a:ea typeface="+mn-ea"/>
                <a:cs typeface="+mn-cs"/>
              </a:rPr>
              <a:t>I heard you say that there are a couple of ladies and each has an item in their hands.  </a:t>
            </a:r>
            <a:r>
              <a:rPr lang="en-US" sz="1200" b="1" kern="1200" dirty="0" smtClean="0">
                <a:solidFill>
                  <a:schemeClr val="tx1"/>
                </a:solidFill>
                <a:effectLst/>
                <a:latin typeface="+mn-lt"/>
                <a:ea typeface="+mn-ea"/>
                <a:cs typeface="+mn-cs"/>
              </a:rPr>
              <a:t>I would like to add</a:t>
            </a:r>
            <a:r>
              <a:rPr lang="en-US" sz="1200" i="1"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Have one or two students share their examples of </a:t>
            </a:r>
            <a:r>
              <a:rPr lang="en-US" sz="1200" b="1" kern="1200" dirty="0" smtClean="0">
                <a:solidFill>
                  <a:schemeClr val="tx1"/>
                </a:solidFill>
                <a:effectLst/>
                <a:latin typeface="+mn-lt"/>
                <a:ea typeface="+mn-ea"/>
                <a:cs typeface="+mn-cs"/>
              </a:rPr>
              <a:t>CLARIFY</a:t>
            </a:r>
            <a:r>
              <a:rPr lang="en-US" sz="1200" kern="1200" dirty="0" smtClean="0">
                <a:solidFill>
                  <a:schemeClr val="tx1"/>
                </a:solidFill>
                <a:effectLst/>
                <a:latin typeface="+mn-lt"/>
                <a:ea typeface="+mn-ea"/>
                <a:cs typeface="+mn-cs"/>
              </a:rPr>
              <a:t> by adding details to </a:t>
            </a:r>
            <a:r>
              <a:rPr lang="en-US" sz="1200" b="1" kern="1200" dirty="0" smtClean="0">
                <a:solidFill>
                  <a:schemeClr val="tx1"/>
                </a:solidFill>
                <a:effectLst/>
                <a:latin typeface="+mn-lt"/>
                <a:ea typeface="+mn-ea"/>
                <a:cs typeface="+mn-cs"/>
              </a:rPr>
              <a:t>build on each other’s Ideas.</a:t>
            </a:r>
            <a:endParaRPr lang="en-US" sz="120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49</a:t>
            </a:fld>
            <a:endParaRPr lang="en-US"/>
          </a:p>
        </p:txBody>
      </p:sp>
    </p:spTree>
    <p:extLst>
      <p:ext uri="{BB962C8B-B14F-4D97-AF65-F5344CB8AC3E}">
        <p14:creationId xmlns:p14="http://schemas.microsoft.com/office/powerpoint/2010/main" val="19630930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Let’s practice </a:t>
            </a:r>
            <a:r>
              <a:rPr lang="en-US" sz="1200" b="1" i="1" kern="1200" dirty="0" smtClean="0">
                <a:solidFill>
                  <a:schemeClr val="tx1"/>
                </a:solidFill>
                <a:effectLst/>
                <a:latin typeface="+mn-lt"/>
                <a:ea typeface="+mn-ea"/>
                <a:cs typeface="+mn-cs"/>
              </a:rPr>
              <a:t>building on each other’s ideas</a:t>
            </a:r>
            <a:r>
              <a:rPr lang="en-US" sz="1200" i="1" kern="1200" dirty="0" smtClean="0">
                <a:solidFill>
                  <a:schemeClr val="tx1"/>
                </a:solidFill>
                <a:effectLst/>
                <a:latin typeface="+mn-lt"/>
                <a:ea typeface="+mn-ea"/>
                <a:cs typeface="+mn-cs"/>
              </a:rPr>
              <a:t> with another exchange. Listen to me as I read what two partners say to each other in a turn where they continue to use the pattern</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Here is what the partners say:</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Read Exchange #2.</a:t>
            </a:r>
            <a:r>
              <a:rPr lang="en-US" sz="1200" b="1" kern="1200" baseline="0" dirty="0" smtClean="0">
                <a:solidFill>
                  <a:schemeClr val="tx1"/>
                </a:solidFill>
                <a:effectLst/>
                <a:latin typeface="+mn-lt"/>
                <a:ea typeface="+mn-ea"/>
                <a:cs typeface="+mn-cs"/>
              </a:rPr>
              <a:t> Make the paraphrase and </a:t>
            </a:r>
            <a:r>
              <a:rPr lang="en-US" sz="1200" b="1" kern="1200" dirty="0" smtClean="0">
                <a:solidFill>
                  <a:schemeClr val="tx1"/>
                </a:solidFill>
                <a:effectLst/>
                <a:latin typeface="+mn-lt"/>
                <a:ea typeface="+mn-ea"/>
                <a:cs typeface="+mn-cs"/>
              </a:rPr>
              <a:t>the build on gestures.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After reading the A/B conversation turn, highlight language that serves to add details to build on the initial idea making it clearer, more precise and complete.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50</a:t>
            </a:fld>
            <a:endParaRPr lang="en-US"/>
          </a:p>
        </p:txBody>
      </p:sp>
    </p:spTree>
    <p:extLst>
      <p:ext uri="{BB962C8B-B14F-4D97-AF65-F5344CB8AC3E}">
        <p14:creationId xmlns:p14="http://schemas.microsoft.com/office/powerpoint/2010/main" val="19178277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Let’s read the directions for the </a:t>
            </a:r>
            <a:r>
              <a:rPr lang="en-US" sz="1200" b="1" i="1" u="sng" kern="1200" dirty="0" smtClean="0">
                <a:solidFill>
                  <a:schemeClr val="tx1"/>
                </a:solidFill>
                <a:effectLst/>
                <a:latin typeface="+mn-lt"/>
                <a:ea typeface="+mn-ea"/>
                <a:cs typeface="+mn-cs"/>
              </a:rPr>
              <a:t>Give One-Get One Protocol.</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6</a:t>
            </a:fld>
            <a:endParaRPr lang="en-US"/>
          </a:p>
        </p:txBody>
      </p:sp>
    </p:spTree>
    <p:extLst>
      <p:ext uri="{BB962C8B-B14F-4D97-AF65-F5344CB8AC3E}">
        <p14:creationId xmlns:p14="http://schemas.microsoft.com/office/powerpoint/2010/main" val="8874383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Teacher Think Aloud</a:t>
            </a:r>
            <a:r>
              <a:rPr lang="en-US" sz="1200" kern="1200" dirty="0" smtClean="0">
                <a:solidFill>
                  <a:schemeClr val="tx1"/>
                </a:solidFill>
                <a:effectLst/>
                <a:latin typeface="+mn-lt"/>
                <a:ea typeface="+mn-ea"/>
                <a:cs typeface="+mn-cs"/>
              </a:rPr>
              <a:t> </a:t>
            </a:r>
          </a:p>
          <a:p>
            <a:r>
              <a:rPr lang="en-US" dirty="0" smtClean="0">
                <a:effectLst/>
              </a:rPr>
              <a:t/>
            </a:r>
            <a:br>
              <a:rPr lang="en-US" dirty="0" smtClean="0">
                <a:effectLst/>
              </a:rPr>
            </a:br>
            <a:r>
              <a:rPr lang="en-US" sz="1200" kern="1200" dirty="0" smtClean="0">
                <a:solidFill>
                  <a:schemeClr val="tx1"/>
                </a:solidFill>
                <a:effectLst/>
                <a:latin typeface="+mn-lt"/>
                <a:ea typeface="+mn-ea"/>
                <a:cs typeface="+mn-cs"/>
              </a:rPr>
              <a:t>Have students turn and talk to a partner as they complete the following statement:</a:t>
            </a:r>
          </a:p>
          <a:p>
            <a:r>
              <a:rPr lang="en-US" sz="1200" kern="1200" dirty="0" smtClean="0">
                <a:solidFill>
                  <a:schemeClr val="tx1"/>
                </a:solidFill>
                <a:effectLst/>
                <a:latin typeface="+mn-lt"/>
                <a:ea typeface="+mn-ea"/>
                <a:cs typeface="+mn-cs"/>
              </a:rPr>
              <a:t> </a:t>
            </a:r>
          </a:p>
          <a:p>
            <a:r>
              <a:rPr lang="en-US" sz="1200" b="1" i="1" kern="1200" dirty="0" smtClean="0">
                <a:solidFill>
                  <a:schemeClr val="tx1"/>
                </a:solidFill>
                <a:effectLst/>
                <a:latin typeface="+mn-lt"/>
                <a:ea typeface="+mn-ea"/>
                <a:cs typeface="+mn-cs"/>
              </a:rPr>
              <a:t>Student B: </a:t>
            </a:r>
            <a:r>
              <a:rPr lang="en-US" sz="1200" i="1" kern="1200" dirty="0" smtClean="0">
                <a:solidFill>
                  <a:schemeClr val="tx1"/>
                </a:solidFill>
                <a:effectLst/>
                <a:latin typeface="+mn-lt"/>
                <a:ea typeface="+mn-ea"/>
                <a:cs typeface="+mn-cs"/>
              </a:rPr>
              <a:t>I heard you say that there are a couple of ladies and each has an item in their hands.  </a:t>
            </a:r>
            <a:r>
              <a:rPr lang="en-US" sz="1200" b="1" kern="1200" dirty="0" smtClean="0">
                <a:solidFill>
                  <a:schemeClr val="tx1"/>
                </a:solidFill>
                <a:effectLst/>
                <a:latin typeface="+mn-lt"/>
                <a:ea typeface="+mn-ea"/>
                <a:cs typeface="+mn-cs"/>
              </a:rPr>
              <a:t>I would like to add</a:t>
            </a:r>
            <a:r>
              <a:rPr lang="en-US" sz="1200" i="1"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Have one or two students share their examples of </a:t>
            </a:r>
            <a:r>
              <a:rPr lang="en-US" sz="1200" b="1" kern="1200" dirty="0" smtClean="0">
                <a:solidFill>
                  <a:schemeClr val="tx1"/>
                </a:solidFill>
                <a:effectLst/>
                <a:latin typeface="+mn-lt"/>
                <a:ea typeface="+mn-ea"/>
                <a:cs typeface="+mn-cs"/>
              </a:rPr>
              <a:t>CLARIFY</a:t>
            </a:r>
            <a:r>
              <a:rPr lang="en-US" sz="1200" kern="1200" dirty="0" smtClean="0">
                <a:solidFill>
                  <a:schemeClr val="tx1"/>
                </a:solidFill>
                <a:effectLst/>
                <a:latin typeface="+mn-lt"/>
                <a:ea typeface="+mn-ea"/>
                <a:cs typeface="+mn-cs"/>
              </a:rPr>
              <a:t> by adding details to </a:t>
            </a:r>
            <a:r>
              <a:rPr lang="en-US" sz="1200" b="1" kern="1200" dirty="0" smtClean="0">
                <a:solidFill>
                  <a:schemeClr val="tx1"/>
                </a:solidFill>
                <a:effectLst/>
                <a:latin typeface="+mn-lt"/>
                <a:ea typeface="+mn-ea"/>
                <a:cs typeface="+mn-cs"/>
              </a:rPr>
              <a:t>build on each other’s Ideas.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51</a:t>
            </a:fld>
            <a:endParaRPr lang="en-US"/>
          </a:p>
        </p:txBody>
      </p:sp>
    </p:spTree>
    <p:extLst>
      <p:ext uri="{BB962C8B-B14F-4D97-AF65-F5344CB8AC3E}">
        <p14:creationId xmlns:p14="http://schemas.microsoft.com/office/powerpoint/2010/main" val="169525785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Let’s continue practicing with another example. Listen to me as I read what one partner says to another:</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Exchange #3:</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Student A:</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 notice that the girl wearing the orange shirt is talking to the boy. The boy’s foot is on the shovel as he talks to the girl.  </a:t>
            </a:r>
          </a:p>
          <a:p>
            <a:r>
              <a:rPr lang="en-US" sz="1200" b="1" kern="1200" dirty="0" smtClean="0">
                <a:solidFill>
                  <a:schemeClr val="tx1"/>
                </a:solidFill>
                <a:effectLst/>
                <a:latin typeface="+mn-lt"/>
                <a:ea typeface="+mn-ea"/>
                <a:cs typeface="+mn-cs"/>
              </a:rPr>
              <a:t>Student B:</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Student should make the build on gesture and build on Student A’s idea above.</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How can you build on this idea by adding details and information?</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How would you respond to Student A?</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Have students turn and talk to a partner as they practice building on Student A’s idea.</a:t>
            </a:r>
          </a:p>
          <a:p>
            <a:r>
              <a:rPr lang="en-US" sz="1200" kern="1200" dirty="0" smtClean="0">
                <a:solidFill>
                  <a:schemeClr val="tx1"/>
                </a:solidFill>
                <a:effectLst/>
                <a:latin typeface="+mn-lt"/>
                <a:ea typeface="+mn-ea"/>
                <a:cs typeface="+mn-cs"/>
              </a:rPr>
              <a:t>Have one or two students share their examples of </a:t>
            </a:r>
            <a:r>
              <a:rPr lang="en-US" sz="1200" b="1" kern="1200" dirty="0" smtClean="0">
                <a:solidFill>
                  <a:schemeClr val="tx1"/>
                </a:solidFill>
                <a:effectLst/>
                <a:latin typeface="+mn-lt"/>
                <a:ea typeface="+mn-ea"/>
                <a:cs typeface="+mn-cs"/>
              </a:rPr>
              <a:t>CLARIFY</a:t>
            </a:r>
            <a:r>
              <a:rPr lang="en-US" sz="1200" kern="1200" dirty="0" smtClean="0">
                <a:solidFill>
                  <a:schemeClr val="tx1"/>
                </a:solidFill>
                <a:effectLst/>
                <a:latin typeface="+mn-lt"/>
                <a:ea typeface="+mn-ea"/>
                <a:cs typeface="+mn-cs"/>
              </a:rPr>
              <a:t> by adding details to </a:t>
            </a:r>
            <a:r>
              <a:rPr lang="en-US" sz="1200" b="1" kern="1200" dirty="0" smtClean="0">
                <a:solidFill>
                  <a:schemeClr val="tx1"/>
                </a:solidFill>
                <a:effectLst/>
                <a:latin typeface="+mn-lt"/>
                <a:ea typeface="+mn-ea"/>
                <a:cs typeface="+mn-cs"/>
              </a:rPr>
              <a:t>build on each other’s Ideas.</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52</a:t>
            </a:fld>
            <a:endParaRPr lang="en-US"/>
          </a:p>
        </p:txBody>
      </p:sp>
    </p:spTree>
    <p:extLst>
      <p:ext uri="{BB962C8B-B14F-4D97-AF65-F5344CB8AC3E}">
        <p14:creationId xmlns:p14="http://schemas.microsoft.com/office/powerpoint/2010/main" val="165505815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Let’s continue practicing with our final example. Listen to me as I read what one partner says to another:</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Exchange #4:</a:t>
            </a:r>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Student A: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I notice the two girls are crouching down in the garden. The girl in the pink sweatshirt is touching the leaf.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Student B:</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Student should make the build on gesture and build on Student A’s idea above.</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How can you build on this idea by adding details and information? How would you respond to Student A?</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Have one or two students share their examples of </a:t>
            </a:r>
            <a:r>
              <a:rPr lang="en-US" sz="1200" b="1" kern="1200" dirty="0" smtClean="0">
                <a:solidFill>
                  <a:schemeClr val="tx1"/>
                </a:solidFill>
                <a:effectLst/>
                <a:latin typeface="+mn-lt"/>
                <a:ea typeface="+mn-ea"/>
                <a:cs typeface="+mn-cs"/>
              </a:rPr>
              <a:t>CLARIFY</a:t>
            </a:r>
            <a:r>
              <a:rPr lang="en-US" sz="1200" kern="1200" dirty="0" smtClean="0">
                <a:solidFill>
                  <a:schemeClr val="tx1"/>
                </a:solidFill>
                <a:effectLst/>
                <a:latin typeface="+mn-lt"/>
                <a:ea typeface="+mn-ea"/>
                <a:cs typeface="+mn-cs"/>
              </a:rPr>
              <a:t> by adding details to </a:t>
            </a:r>
            <a:r>
              <a:rPr lang="en-US" sz="1200" b="1" kern="1200" dirty="0" smtClean="0">
                <a:solidFill>
                  <a:schemeClr val="tx1"/>
                </a:solidFill>
                <a:effectLst/>
                <a:latin typeface="+mn-lt"/>
                <a:ea typeface="+mn-ea"/>
                <a:cs typeface="+mn-cs"/>
              </a:rPr>
              <a:t>build on each other’s Ideas.</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53</a:t>
            </a:fld>
            <a:endParaRPr lang="en-US"/>
          </a:p>
        </p:txBody>
      </p:sp>
    </p:spTree>
    <p:extLst>
      <p:ext uri="{BB962C8B-B14F-4D97-AF65-F5344CB8AC3E}">
        <p14:creationId xmlns:p14="http://schemas.microsoft.com/office/powerpoint/2010/main" val="26226670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Show how to use the </a:t>
            </a:r>
            <a:r>
              <a:rPr lang="en-US" sz="1200" b="1" kern="1200" dirty="0" smtClean="0">
                <a:solidFill>
                  <a:schemeClr val="tx1"/>
                </a:solidFill>
                <a:effectLst/>
                <a:latin typeface="+mn-lt"/>
                <a:ea typeface="+mn-ea"/>
                <a:cs typeface="+mn-cs"/>
              </a:rPr>
              <a:t>Stand Up, Hand Up, Pair Up Strategy</a:t>
            </a:r>
            <a:r>
              <a:rPr lang="en-US" sz="1200" kern="1200" dirty="0" smtClean="0">
                <a:solidFill>
                  <a:schemeClr val="tx1"/>
                </a:solidFill>
                <a:effectLst/>
                <a:latin typeface="+mn-lt"/>
                <a:ea typeface="+mn-ea"/>
                <a:cs typeface="+mn-cs"/>
              </a:rPr>
              <a:t> to find a new partner. Model looking standing up </a:t>
            </a:r>
            <a:r>
              <a:rPr lang="en-US" sz="1200" b="1" kern="1200" dirty="0" smtClean="0">
                <a:solidFill>
                  <a:schemeClr val="tx1"/>
                </a:solidFill>
                <a:effectLst/>
                <a:latin typeface="+mn-lt"/>
                <a:ea typeface="+mn-ea"/>
                <a:cs typeface="+mn-cs"/>
              </a:rPr>
              <a:t>(Stand Up)</a:t>
            </a:r>
            <a:r>
              <a:rPr lang="en-US" sz="1200" kern="1200" dirty="0" smtClean="0">
                <a:solidFill>
                  <a:schemeClr val="tx1"/>
                </a:solidFill>
                <a:effectLst/>
                <a:latin typeface="+mn-lt"/>
                <a:ea typeface="+mn-ea"/>
                <a:cs typeface="+mn-cs"/>
              </a:rPr>
              <a:t>, raising one hand in the air </a:t>
            </a:r>
            <a:r>
              <a:rPr lang="en-US" sz="1200" b="1" kern="1200" dirty="0" smtClean="0">
                <a:solidFill>
                  <a:schemeClr val="tx1"/>
                </a:solidFill>
                <a:effectLst/>
                <a:latin typeface="+mn-lt"/>
                <a:ea typeface="+mn-ea"/>
                <a:cs typeface="+mn-cs"/>
              </a:rPr>
              <a:t>(Hand Up)</a:t>
            </a:r>
            <a:r>
              <a:rPr lang="en-US" sz="1200" kern="1200" dirty="0" smtClean="0">
                <a:solidFill>
                  <a:schemeClr val="tx1"/>
                </a:solidFill>
                <a:effectLst/>
                <a:latin typeface="+mn-lt"/>
                <a:ea typeface="+mn-ea"/>
                <a:cs typeface="+mn-cs"/>
              </a:rPr>
              <a:t>, and walking across the room to find a partner </a:t>
            </a:r>
            <a:r>
              <a:rPr lang="en-US" sz="1200" b="1" kern="1200" dirty="0" smtClean="0">
                <a:solidFill>
                  <a:schemeClr val="tx1"/>
                </a:solidFill>
                <a:effectLst/>
                <a:latin typeface="+mn-lt"/>
                <a:ea typeface="+mn-ea"/>
                <a:cs typeface="+mn-cs"/>
              </a:rPr>
              <a:t>(Pair Up)</a:t>
            </a:r>
            <a:r>
              <a:rPr lang="en-US" sz="1200" kern="1200" dirty="0" smtClean="0">
                <a:solidFill>
                  <a:schemeClr val="tx1"/>
                </a:solidFill>
                <a:effectLst/>
                <a:latin typeface="+mn-lt"/>
                <a:ea typeface="+mn-ea"/>
                <a:cs typeface="+mn-cs"/>
              </a:rPr>
              <a:t>. Demonstrate how to connect your hand to your partner’s hand to confirm that you’ve selected each other. Have students do the same.</a:t>
            </a: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54</a:t>
            </a:fld>
            <a:endParaRPr lang="en-US"/>
          </a:p>
        </p:txBody>
      </p:sp>
    </p:spTree>
    <p:extLst>
      <p:ext uri="{BB962C8B-B14F-4D97-AF65-F5344CB8AC3E}">
        <p14:creationId xmlns:p14="http://schemas.microsoft.com/office/powerpoint/2010/main" val="59854377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Display the </a:t>
            </a:r>
            <a:r>
              <a:rPr lang="en-US" sz="1200" b="1" kern="1200" dirty="0" smtClean="0">
                <a:solidFill>
                  <a:schemeClr val="tx1"/>
                </a:solidFill>
                <a:effectLst/>
                <a:latin typeface="+mn-lt"/>
                <a:ea typeface="+mn-ea"/>
                <a:cs typeface="+mn-cs"/>
              </a:rPr>
              <a:t>Student Visual Text </a:t>
            </a:r>
          </a:p>
          <a:p>
            <a:r>
              <a:rPr lang="en-US" sz="1200" b="1" kern="1200" dirty="0" smtClean="0">
                <a:solidFill>
                  <a:schemeClr val="tx1"/>
                </a:solidFill>
                <a:effectLst/>
                <a:latin typeface="+mn-lt"/>
                <a:ea typeface="+mn-ea"/>
                <a:cs typeface="+mn-cs"/>
              </a:rPr>
              <a:t>Direct</a:t>
            </a:r>
            <a:r>
              <a:rPr lang="en-US" sz="1200" b="1" kern="1200" baseline="0" dirty="0" smtClean="0">
                <a:solidFill>
                  <a:schemeClr val="tx1"/>
                </a:solidFill>
                <a:effectLst/>
                <a:latin typeface="+mn-lt"/>
                <a:ea typeface="+mn-ea"/>
                <a:cs typeface="+mn-cs"/>
              </a:rPr>
              <a:t> students to use their Think Time</a:t>
            </a:r>
            <a:endParaRPr lang="en-US" dirty="0" smtClean="0"/>
          </a:p>
          <a:p>
            <a:r>
              <a:rPr lang="en-US" sz="1200" i="1" kern="1200" dirty="0" smtClean="0">
                <a:solidFill>
                  <a:schemeClr val="tx1"/>
                </a:solidFill>
                <a:effectLst/>
                <a:latin typeface="+mn-lt"/>
                <a:ea typeface="+mn-ea"/>
                <a:cs typeface="+mn-cs"/>
              </a:rPr>
              <a:t>Now with your partner you will engage in a Constructive Conversation using the following prompt:</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342900" indent="-342900">
              <a:buFont typeface="Arial" charset="0"/>
              <a:buChar char="•"/>
            </a:pPr>
            <a:r>
              <a:rPr lang="en-US" sz="1200" b="1" kern="1200" dirty="0" smtClean="0">
                <a:solidFill>
                  <a:schemeClr val="tx1"/>
                </a:solidFill>
                <a:effectLst/>
                <a:latin typeface="+mn-lt"/>
                <a:ea typeface="+mn-ea"/>
                <a:cs typeface="+mn-cs"/>
              </a:rPr>
              <a:t>What do you notice in the visual text? </a:t>
            </a:r>
            <a:r>
              <a:rPr lang="en-US" sz="1200" b="1" dirty="0" smtClean="0"/>
              <a:t>CLARIFY </a:t>
            </a:r>
            <a:r>
              <a:rPr lang="en-US" sz="1200" dirty="0" smtClean="0"/>
              <a:t>by </a:t>
            </a:r>
            <a:r>
              <a:rPr lang="en-US" sz="1200" b="1" dirty="0" smtClean="0"/>
              <a:t>building on each other’s ideas</a:t>
            </a:r>
            <a:r>
              <a:rPr lang="en-US" sz="1200" dirty="0" smtClean="0"/>
              <a:t>.</a:t>
            </a: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55</a:t>
            </a:fld>
            <a:endParaRPr lang="en-US"/>
          </a:p>
        </p:txBody>
      </p:sp>
    </p:spTree>
    <p:extLst>
      <p:ext uri="{BB962C8B-B14F-4D97-AF65-F5344CB8AC3E}">
        <p14:creationId xmlns:p14="http://schemas.microsoft.com/office/powerpoint/2010/main" val="18806536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Now with your partner you will engage in a Constructive Conversation using the following prompt:</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What do you notice in the visual text? </a:t>
            </a:r>
            <a:r>
              <a:rPr lang="en-US" sz="1200" b="1" dirty="0" smtClean="0"/>
              <a:t>CLARIFY </a:t>
            </a:r>
            <a:r>
              <a:rPr lang="en-US" sz="1200" dirty="0" smtClean="0"/>
              <a:t>by </a:t>
            </a:r>
            <a:r>
              <a:rPr lang="en-US" sz="1200" b="1" dirty="0" smtClean="0"/>
              <a:t>building on each other’s ideas</a:t>
            </a:r>
            <a:r>
              <a:rPr lang="en-US" sz="1200" dirty="0" smtClean="0"/>
              <a:t>.</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As you have your conversations, I will walk around and listen to notice who is using the language of the skill and making sure to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their partner’s ideas by </a:t>
            </a:r>
            <a:r>
              <a:rPr lang="en-US" sz="1200" b="1" dirty="0" smtClean="0"/>
              <a:t>building on each other’s ideas</a:t>
            </a:r>
            <a:r>
              <a:rPr lang="en-US" sz="1200" i="1" kern="1200" dirty="0" smtClean="0">
                <a:solidFill>
                  <a:schemeClr val="tx1"/>
                </a:solidFill>
                <a:effectLst/>
                <a:latin typeface="+mn-lt"/>
                <a:ea typeface="+mn-ea"/>
                <a:cs typeface="+mn-cs"/>
              </a:rPr>
              <a:t>. Remember to use your Prompt and Response Starters.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56</a:t>
            </a:fld>
            <a:endParaRPr lang="en-US"/>
          </a:p>
        </p:txBody>
      </p:sp>
    </p:spTree>
    <p:extLst>
      <p:ext uri="{BB962C8B-B14F-4D97-AF65-F5344CB8AC3E}">
        <p14:creationId xmlns:p14="http://schemas.microsoft.com/office/powerpoint/2010/main" val="212549116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Select two students to Fishbowl Model a Constructive Conversation in front of the class.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Students will address the following prompt:</a:t>
            </a:r>
            <a:r>
              <a:rPr lang="en-US" sz="1200"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What</a:t>
            </a:r>
            <a:r>
              <a:rPr lang="en-US" sz="1200" b="1" kern="1200" baseline="0" dirty="0" smtClean="0">
                <a:solidFill>
                  <a:schemeClr val="tx1"/>
                </a:solidFill>
                <a:effectLst/>
                <a:latin typeface="+mn-lt"/>
                <a:ea typeface="+mn-ea"/>
                <a:cs typeface="+mn-cs"/>
              </a:rPr>
              <a:t> do you notice in the visual text?  Clarify by building on each other’s ideas.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Collect a language sample from the two students using the </a:t>
            </a:r>
            <a:r>
              <a:rPr lang="en-US" sz="1200" b="1" u="sng" kern="1200" dirty="0" smtClean="0">
                <a:solidFill>
                  <a:schemeClr val="tx1"/>
                </a:solidFill>
                <a:effectLst/>
                <a:latin typeface="+mn-lt"/>
                <a:ea typeface="+mn-ea"/>
                <a:cs typeface="+mn-cs"/>
              </a:rPr>
              <a:t>SPF 1.0</a:t>
            </a:r>
            <a:r>
              <a:rPr lang="en-US" sz="1200" kern="1200" dirty="0" smtClean="0">
                <a:solidFill>
                  <a:schemeClr val="tx1"/>
                </a:solidFill>
                <a:effectLst/>
                <a:latin typeface="+mn-lt"/>
                <a:ea typeface="+mn-ea"/>
                <a:cs typeface="+mn-cs"/>
              </a:rPr>
              <a:t>. The language sample must be at least four turns in length.</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Facilitate a whole-group discussion to debrief how the students did the following:</a:t>
            </a:r>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lvl="0"/>
            <a:r>
              <a:rPr lang="en-US" sz="1200" i="1" kern="1200" dirty="0" smtClean="0">
                <a:solidFill>
                  <a:schemeClr val="tx1"/>
                </a:solidFill>
                <a:effectLst/>
                <a:latin typeface="+mn-lt"/>
                <a:ea typeface="+mn-ea"/>
                <a:cs typeface="+mn-cs"/>
              </a:rPr>
              <a:t>How did they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by </a:t>
            </a:r>
            <a:r>
              <a:rPr lang="en-US" sz="1200" b="1" i="1" kern="1200" dirty="0" smtClean="0">
                <a:solidFill>
                  <a:schemeClr val="tx1"/>
                </a:solidFill>
                <a:effectLst/>
                <a:latin typeface="+mn-lt"/>
                <a:ea typeface="+mn-ea"/>
                <a:cs typeface="+mn-cs"/>
              </a:rPr>
              <a:t>building on each other’s ideas?</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What language did they use?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57</a:t>
            </a:fld>
            <a:endParaRPr lang="en-US"/>
          </a:p>
        </p:txBody>
      </p:sp>
    </p:spTree>
    <p:extLst>
      <p:ext uri="{BB962C8B-B14F-4D97-AF65-F5344CB8AC3E}">
        <p14:creationId xmlns:p14="http://schemas.microsoft.com/office/powerpoint/2010/main" val="64180990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After students have had a few minutes to discuss with a partner, call on one or two individuals to share out with the whole group. </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58</a:t>
            </a:fld>
            <a:endParaRPr lang="en-US"/>
          </a:p>
        </p:txBody>
      </p:sp>
    </p:spTree>
    <p:extLst>
      <p:ext uri="{BB962C8B-B14F-4D97-AF65-F5344CB8AC3E}">
        <p14:creationId xmlns:p14="http://schemas.microsoft.com/office/powerpoint/2010/main" val="67017736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Today we are going to build on our understanding of the skill of </a:t>
            </a:r>
            <a:r>
              <a:rPr lang="en-US" sz="1200" b="1" i="1" kern="1200" dirty="0" smtClean="0">
                <a:solidFill>
                  <a:schemeClr val="tx1"/>
                </a:solidFill>
                <a:effectLst/>
                <a:latin typeface="+mn-lt"/>
                <a:ea typeface="+mn-ea"/>
                <a:cs typeface="+mn-cs"/>
              </a:rPr>
              <a:t>CLARIFY. </a:t>
            </a:r>
            <a:r>
              <a:rPr lang="en-US" sz="1200" kern="1200" dirty="0" smtClean="0">
                <a:solidFill>
                  <a:schemeClr val="tx1"/>
                </a:solidFill>
                <a:effectLst/>
                <a:latin typeface="+mn-lt"/>
                <a:ea typeface="+mn-ea"/>
                <a:cs typeface="+mn-cs"/>
              </a:rPr>
              <a:t>(Point to and read charted </a:t>
            </a:r>
            <a:r>
              <a:rPr lang="en-US" sz="1200" b="1" kern="1200" dirty="0" smtClean="0">
                <a:solidFill>
                  <a:schemeClr val="tx1"/>
                </a:solidFill>
                <a:effectLst/>
                <a:latin typeface="+mn-lt"/>
                <a:ea typeface="+mn-ea"/>
                <a:cs typeface="+mn-cs"/>
              </a:rPr>
              <a:t>Student-Friendly ELD Objective.</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As we engage in our conversations, we will also remember to follow our Conversation Norms </a:t>
            </a:r>
            <a:r>
              <a:rPr lang="en-US" sz="1200" kern="1200" dirty="0" smtClean="0">
                <a:solidFill>
                  <a:schemeClr val="tx1"/>
                </a:solidFill>
                <a:effectLst/>
                <a:latin typeface="+mn-lt"/>
                <a:ea typeface="+mn-ea"/>
                <a:cs typeface="+mn-cs"/>
              </a:rPr>
              <a:t>(Point to </a:t>
            </a:r>
            <a:r>
              <a:rPr lang="en-US" sz="1200" b="1" kern="1200" dirty="0" smtClean="0">
                <a:solidFill>
                  <a:schemeClr val="tx1"/>
                </a:solidFill>
                <a:effectLst/>
                <a:latin typeface="+mn-lt"/>
                <a:ea typeface="+mn-ea"/>
                <a:cs typeface="+mn-cs"/>
              </a:rPr>
              <a:t>Conversation Norms Poster</a:t>
            </a:r>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60</a:t>
            </a:fld>
            <a:endParaRPr lang="en-US"/>
          </a:p>
        </p:txBody>
      </p:sp>
    </p:spTree>
    <p:extLst>
      <p:ext uri="{BB962C8B-B14F-4D97-AF65-F5344CB8AC3E}">
        <p14:creationId xmlns:p14="http://schemas.microsoft.com/office/powerpoint/2010/main" val="13286640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One way to </a:t>
            </a:r>
            <a:r>
              <a:rPr lang="en-US" sz="1200" b="1" i="1" kern="1200" dirty="0" smtClean="0">
                <a:solidFill>
                  <a:schemeClr val="tx1"/>
                </a:solidFill>
                <a:effectLst/>
                <a:latin typeface="+mn-lt"/>
                <a:ea typeface="+mn-ea"/>
                <a:cs typeface="+mn-cs"/>
              </a:rPr>
              <a:t>CLARIFY </a:t>
            </a:r>
            <a:r>
              <a:rPr lang="en-US" sz="1200" i="1" kern="1200" dirty="0" smtClean="0">
                <a:solidFill>
                  <a:schemeClr val="tx1"/>
                </a:solidFill>
                <a:effectLst/>
                <a:latin typeface="+mn-lt"/>
                <a:ea typeface="+mn-ea"/>
                <a:cs typeface="+mn-cs"/>
              </a:rPr>
              <a:t>is to prompt to get more information. We will review our new Conversation Pattern—which includes </a:t>
            </a:r>
            <a:r>
              <a:rPr lang="en-US" sz="1200" b="1" i="1" kern="1200" dirty="0" smtClean="0">
                <a:solidFill>
                  <a:schemeClr val="tx1"/>
                </a:solidFill>
                <a:effectLst/>
                <a:latin typeface="+mn-lt"/>
                <a:ea typeface="+mn-ea"/>
                <a:cs typeface="+mn-cs"/>
              </a:rPr>
              <a:t>paraphrasing, building on</a:t>
            </a:r>
            <a:r>
              <a:rPr lang="en-US" sz="1200" i="1" kern="1200" dirty="0" smtClean="0">
                <a:solidFill>
                  <a:schemeClr val="tx1"/>
                </a:solidFill>
                <a:effectLst/>
                <a:latin typeface="+mn-lt"/>
                <a:ea typeface="+mn-ea"/>
                <a:cs typeface="+mn-cs"/>
              </a:rPr>
              <a:t>, and </a:t>
            </a:r>
            <a:r>
              <a:rPr lang="en-US" sz="1200" b="1" i="1" kern="1200" dirty="0" smtClean="0">
                <a:solidFill>
                  <a:schemeClr val="tx1"/>
                </a:solidFill>
                <a:effectLst/>
                <a:latin typeface="+mn-lt"/>
                <a:ea typeface="+mn-ea"/>
                <a:cs typeface="+mn-cs"/>
              </a:rPr>
              <a:t>prompting </a:t>
            </a:r>
            <a:r>
              <a:rPr lang="en-US" sz="1200" i="1" kern="1200" dirty="0" smtClean="0">
                <a:solidFill>
                  <a:schemeClr val="tx1"/>
                </a:solidFill>
                <a:effectLst/>
                <a:latin typeface="+mn-lt"/>
                <a:ea typeface="+mn-ea"/>
                <a:cs typeface="+mn-cs"/>
              </a:rPr>
              <a:t>during each turn. Today’s lesson will focus on learning and practicing how to </a:t>
            </a:r>
            <a:r>
              <a:rPr lang="en-US" sz="1200" b="1" i="1" kern="1200" dirty="0" smtClean="0">
                <a:solidFill>
                  <a:schemeClr val="tx1"/>
                </a:solidFill>
                <a:effectLst/>
                <a:latin typeface="+mn-lt"/>
                <a:ea typeface="+mn-ea"/>
                <a:cs typeface="+mn-cs"/>
              </a:rPr>
              <a:t>prompt </a:t>
            </a:r>
            <a:r>
              <a:rPr lang="en-US" sz="1200" i="1" kern="1200" dirty="0" smtClean="0">
                <a:solidFill>
                  <a:schemeClr val="tx1"/>
                </a:solidFill>
                <a:effectLst/>
                <a:latin typeface="+mn-lt"/>
                <a:ea typeface="+mn-ea"/>
                <a:cs typeface="+mn-cs"/>
              </a:rPr>
              <a:t>your partner to get more information during a Constructive Conversation.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61</a:t>
            </a:fld>
            <a:endParaRPr lang="en-US"/>
          </a:p>
        </p:txBody>
      </p:sp>
    </p:spTree>
    <p:extLst>
      <p:ext uri="{BB962C8B-B14F-4D97-AF65-F5344CB8AC3E}">
        <p14:creationId xmlns:p14="http://schemas.microsoft.com/office/powerpoint/2010/main" val="6966882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Now, let’s review the directions for the </a:t>
            </a:r>
            <a:r>
              <a:rPr lang="en-US" sz="1200" b="1" i="1" u="sng" kern="1200" dirty="0" smtClean="0">
                <a:solidFill>
                  <a:schemeClr val="tx1"/>
                </a:solidFill>
                <a:effectLst/>
                <a:latin typeface="+mn-lt"/>
                <a:ea typeface="+mn-ea"/>
                <a:cs typeface="+mn-cs"/>
              </a:rPr>
              <a:t>Give One-Get One Protocol</a:t>
            </a:r>
            <a:r>
              <a:rPr lang="en-US" sz="1200" b="1" i="1"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as I model how to do it. The first step is, “Think about the prompt.”</a:t>
            </a:r>
            <a:r>
              <a:rPr lang="en-US" sz="1200" b="1" kern="1200" dirty="0" smtClean="0">
                <a:solidFill>
                  <a:schemeClr val="tx1"/>
                </a:solidFill>
                <a:effectLst/>
                <a:latin typeface="+mn-lt"/>
                <a:ea typeface="+mn-ea"/>
                <a:cs typeface="+mn-cs"/>
              </a:rPr>
              <a:t> </a:t>
            </a:r>
          </a:p>
          <a:p>
            <a:endParaRPr lang="en-US" sz="1200" b="1" kern="1200" dirty="0" smtClean="0">
              <a:solidFill>
                <a:schemeClr val="tx1"/>
              </a:solidFill>
              <a:effectLst/>
              <a:latin typeface="+mn-lt"/>
              <a:ea typeface="+mn-ea"/>
              <a:cs typeface="+mn-cs"/>
            </a:endParaRPr>
          </a:p>
          <a:p>
            <a:r>
              <a:rPr lang="en-US" b="1" dirty="0" smtClean="0"/>
              <a:t>Teacher</a:t>
            </a:r>
            <a:r>
              <a:rPr lang="en-US" b="1" baseline="0" dirty="0" smtClean="0"/>
              <a:t> Think Aloud</a:t>
            </a:r>
            <a:endParaRPr lang="en-US" b="1" dirty="0"/>
          </a:p>
        </p:txBody>
      </p:sp>
      <p:sp>
        <p:nvSpPr>
          <p:cNvPr id="4" name="Slide Number Placeholder 3"/>
          <p:cNvSpPr>
            <a:spLocks noGrp="1"/>
          </p:cNvSpPr>
          <p:nvPr>
            <p:ph type="sldNum" sz="quarter" idx="10"/>
          </p:nvPr>
        </p:nvSpPr>
        <p:spPr/>
        <p:txBody>
          <a:bodyPr/>
          <a:lstStyle/>
          <a:p>
            <a:fld id="{FCACF33E-9A4F-DC43-BEB4-18EC813BF4E4}" type="slidenum">
              <a:rPr lang="en-US" smtClean="0"/>
              <a:t>7</a:t>
            </a:fld>
            <a:endParaRPr lang="en-US"/>
          </a:p>
        </p:txBody>
      </p:sp>
    </p:spTree>
    <p:extLst>
      <p:ext uri="{BB962C8B-B14F-4D97-AF65-F5344CB8AC3E}">
        <p14:creationId xmlns:p14="http://schemas.microsoft.com/office/powerpoint/2010/main" val="13032080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 As we engage in our conversations, we will also remember to follow our Conversation Norms </a:t>
            </a:r>
            <a:r>
              <a:rPr lang="en-US" sz="1200" kern="1200" dirty="0" smtClean="0">
                <a:solidFill>
                  <a:schemeClr val="tx1"/>
                </a:solidFill>
                <a:effectLst/>
                <a:latin typeface="+mn-lt"/>
                <a:ea typeface="+mn-ea"/>
                <a:cs typeface="+mn-cs"/>
              </a:rPr>
              <a:t>(Point to</a:t>
            </a:r>
            <a:r>
              <a:rPr lang="en-US" sz="1200" b="1" i="1" kern="1200" dirty="0" smtClean="0">
                <a:solidFill>
                  <a:schemeClr val="tx1"/>
                </a:solidFill>
                <a:effectLst/>
                <a:latin typeface="+mn-lt"/>
                <a:ea typeface="+mn-ea"/>
                <a:cs typeface="+mn-cs"/>
              </a:rPr>
              <a:t> </a:t>
            </a:r>
            <a:r>
              <a:rPr lang="en-US" sz="1200" b="1" u="sng" kern="1200" dirty="0" smtClean="0">
                <a:solidFill>
                  <a:schemeClr val="tx1"/>
                </a:solidFill>
                <a:effectLst/>
                <a:latin typeface="+mn-lt"/>
                <a:ea typeface="+mn-ea"/>
                <a:cs typeface="+mn-cs"/>
              </a:rPr>
              <a:t>Conversation Norms Poster</a:t>
            </a:r>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dirty="0" smtClean="0">
                <a:effectLst/>
              </a:rPr>
              <a:t/>
            </a:r>
            <a:br>
              <a:rPr lang="en-US" dirty="0" smtClean="0">
                <a:effectLst/>
              </a:rPr>
            </a:br>
            <a:r>
              <a:rPr lang="en-US" sz="1200" i="1" kern="1200" dirty="0" smtClean="0">
                <a:solidFill>
                  <a:schemeClr val="tx1"/>
                </a:solidFill>
                <a:effectLst/>
                <a:latin typeface="+mn-lt"/>
                <a:ea typeface="+mn-ea"/>
                <a:cs typeface="+mn-cs"/>
              </a:rPr>
              <a:t>Which Conversation Norm will help us </a:t>
            </a:r>
            <a:r>
              <a:rPr lang="en-US" sz="1200" b="1" i="1" kern="1200" dirty="0" smtClean="0">
                <a:solidFill>
                  <a:schemeClr val="tx1"/>
                </a:solidFill>
                <a:effectLst/>
                <a:latin typeface="+mn-lt"/>
                <a:ea typeface="+mn-ea"/>
                <a:cs typeface="+mn-cs"/>
              </a:rPr>
              <a:t>prompt</a:t>
            </a:r>
            <a:r>
              <a:rPr lang="en-US" sz="1200" i="1" kern="1200" dirty="0" smtClean="0">
                <a:solidFill>
                  <a:schemeClr val="tx1"/>
                </a:solidFill>
                <a:effectLst/>
                <a:latin typeface="+mn-lt"/>
                <a:ea typeface="+mn-ea"/>
                <a:cs typeface="+mn-cs"/>
              </a:rPr>
              <a:t> our partner?</a:t>
            </a:r>
            <a:r>
              <a:rPr lang="en-US" sz="1200" b="1" i="1"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Why? Turn and talk to your partner. </a:t>
            </a:r>
            <a:r>
              <a:rPr lang="en-US" sz="1200" kern="1200" dirty="0" smtClean="0">
                <a:solidFill>
                  <a:schemeClr val="tx1"/>
                </a:solidFill>
                <a:effectLst/>
                <a:latin typeface="+mn-lt"/>
                <a:ea typeface="+mn-ea"/>
                <a:cs typeface="+mn-cs"/>
              </a:rPr>
              <a:t>Give students 1 minute to talk to a partner.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Affirm all responses and say: </a:t>
            </a:r>
            <a:r>
              <a:rPr lang="en-US" sz="1200" i="1" kern="1200" dirty="0" smtClean="0">
                <a:solidFill>
                  <a:schemeClr val="tx1"/>
                </a:solidFill>
                <a:effectLst/>
                <a:latin typeface="+mn-lt"/>
                <a:ea typeface="+mn-ea"/>
                <a:cs typeface="+mn-cs"/>
              </a:rPr>
              <a:t>I heard many of you say that you would “Use your Think Time” </a:t>
            </a:r>
            <a:r>
              <a:rPr lang="en-US" sz="1200" kern="1200" dirty="0" smtClean="0">
                <a:solidFill>
                  <a:schemeClr val="tx1"/>
                </a:solidFill>
                <a:effectLst/>
                <a:latin typeface="+mn-lt"/>
                <a:ea typeface="+mn-ea"/>
                <a:cs typeface="+mn-cs"/>
              </a:rPr>
              <a:t>(point to poster) </a:t>
            </a:r>
            <a:r>
              <a:rPr lang="en-US" sz="1200" i="1" kern="1200" dirty="0" smtClean="0">
                <a:solidFill>
                  <a:schemeClr val="tx1"/>
                </a:solidFill>
                <a:effectLst/>
                <a:latin typeface="+mn-lt"/>
                <a:ea typeface="+mn-ea"/>
                <a:cs typeface="+mn-cs"/>
              </a:rPr>
              <a:t>to think about what we</a:t>
            </a:r>
            <a:r>
              <a:rPr lang="en-US" sz="1200" b="1" i="1" kern="1200" dirty="0" smtClean="0">
                <a:solidFill>
                  <a:schemeClr val="tx1"/>
                </a:solidFill>
                <a:effectLst/>
                <a:latin typeface="+mn-lt"/>
                <a:ea typeface="+mn-ea"/>
                <a:cs typeface="+mn-cs"/>
              </a:rPr>
              <a:t> </a:t>
            </a:r>
            <a:r>
              <a:rPr lang="en-US" sz="1200" b="1" i="1" u="sng" kern="1200" dirty="0" smtClean="0">
                <a:solidFill>
                  <a:schemeClr val="tx1"/>
                </a:solidFill>
                <a:effectLst/>
                <a:latin typeface="+mn-lt"/>
                <a:ea typeface="+mn-ea"/>
                <a:cs typeface="+mn-cs"/>
              </a:rPr>
              <a:t>did</a:t>
            </a:r>
            <a:r>
              <a:rPr lang="en-US" sz="1200" i="1" kern="1200" dirty="0" smtClean="0">
                <a:solidFill>
                  <a:schemeClr val="tx1"/>
                </a:solidFill>
                <a:effectLst/>
                <a:latin typeface="+mn-lt"/>
                <a:ea typeface="+mn-ea"/>
                <a:cs typeface="+mn-cs"/>
              </a:rPr>
              <a:t> understand and what </a:t>
            </a:r>
            <a:r>
              <a:rPr lang="en-US" sz="1200" b="1" i="1" u="sng" kern="1200" dirty="0" smtClean="0">
                <a:solidFill>
                  <a:schemeClr val="tx1"/>
                </a:solidFill>
                <a:effectLst/>
                <a:latin typeface="+mn-lt"/>
                <a:ea typeface="+mn-ea"/>
                <a:cs typeface="+mn-cs"/>
              </a:rPr>
              <a:t>more</a:t>
            </a:r>
            <a:r>
              <a:rPr lang="en-US" sz="1200" b="1" i="1"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we need to understand. We will make sure to use our think time during our conversations.</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62</a:t>
            </a:fld>
            <a:endParaRPr lang="en-US"/>
          </a:p>
        </p:txBody>
      </p:sp>
    </p:spTree>
    <p:extLst>
      <p:ext uri="{BB962C8B-B14F-4D97-AF65-F5344CB8AC3E}">
        <p14:creationId xmlns:p14="http://schemas.microsoft.com/office/powerpoint/2010/main" val="211187314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Display the </a:t>
            </a:r>
            <a:r>
              <a:rPr lang="en-US" sz="1200" b="1" u="sng" kern="1200" dirty="0" smtClean="0">
                <a:solidFill>
                  <a:schemeClr val="tx1"/>
                </a:solidFill>
                <a:effectLst/>
                <a:latin typeface="+mn-lt"/>
                <a:ea typeface="+mn-ea"/>
                <a:cs typeface="+mn-cs"/>
              </a:rPr>
              <a:t>Conversation Pattern Poster</a:t>
            </a:r>
            <a:r>
              <a:rPr lang="en-US" sz="1200" kern="1200" dirty="0" smtClean="0">
                <a:solidFill>
                  <a:schemeClr val="tx1"/>
                </a:solidFill>
                <a:effectLst/>
                <a:latin typeface="+mn-lt"/>
                <a:ea typeface="+mn-ea"/>
                <a:cs typeface="+mn-cs"/>
              </a:rPr>
              <a:t> and refer to it as you explain the following:</a:t>
            </a:r>
            <a:endParaRPr lang="en-US" sz="14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sz="24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In the last few days we have learned and practiced how to </a:t>
            </a:r>
            <a:r>
              <a:rPr lang="en-US" sz="1200" b="1" i="1" kern="1200" dirty="0" smtClean="0">
                <a:solidFill>
                  <a:schemeClr val="tx1"/>
                </a:solidFill>
                <a:effectLst/>
                <a:latin typeface="+mn-lt"/>
                <a:ea typeface="+mn-ea"/>
                <a:cs typeface="+mn-cs"/>
              </a:rPr>
              <a:t>CLARIFY </a:t>
            </a:r>
            <a:r>
              <a:rPr lang="en-US" sz="1200" i="1" kern="1200" dirty="0" smtClean="0">
                <a:solidFill>
                  <a:schemeClr val="tx1"/>
                </a:solidFill>
                <a:effectLst/>
                <a:latin typeface="+mn-lt"/>
                <a:ea typeface="+mn-ea"/>
                <a:cs typeface="+mn-cs"/>
              </a:rPr>
              <a:t>our ideas. We learned about the three subskills that will help us make our ideas clearer. Those subskills are </a:t>
            </a:r>
            <a:r>
              <a:rPr lang="en-US" sz="1200" b="1" i="1" kern="1200" dirty="0" smtClean="0">
                <a:solidFill>
                  <a:schemeClr val="tx1"/>
                </a:solidFill>
                <a:effectLst/>
                <a:latin typeface="+mn-lt"/>
                <a:ea typeface="+mn-ea"/>
                <a:cs typeface="+mn-cs"/>
              </a:rPr>
              <a:t>paraphrasing, building on</a:t>
            </a:r>
            <a:r>
              <a:rPr lang="en-US" sz="1200" i="1" kern="1200" dirty="0" smtClean="0">
                <a:solidFill>
                  <a:schemeClr val="tx1"/>
                </a:solidFill>
                <a:effectLst/>
                <a:latin typeface="+mn-lt"/>
                <a:ea typeface="+mn-ea"/>
                <a:cs typeface="+mn-cs"/>
              </a:rPr>
              <a:t>, and </a:t>
            </a:r>
            <a:r>
              <a:rPr lang="en-US" sz="1200" b="1" i="1" kern="1200" dirty="0" smtClean="0">
                <a:solidFill>
                  <a:schemeClr val="tx1"/>
                </a:solidFill>
                <a:effectLst/>
                <a:latin typeface="+mn-lt"/>
                <a:ea typeface="+mn-ea"/>
                <a:cs typeface="+mn-cs"/>
              </a:rPr>
              <a:t>prompting</a:t>
            </a:r>
            <a:r>
              <a:rPr lang="en-US" sz="1200" i="1" kern="1200" dirty="0" smtClean="0">
                <a:solidFill>
                  <a:schemeClr val="tx1"/>
                </a:solidFill>
                <a:effectLst/>
                <a:latin typeface="+mn-lt"/>
                <a:ea typeface="+mn-ea"/>
                <a:cs typeface="+mn-cs"/>
              </a:rPr>
              <a:t> each other.</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After we share our first idea, we can use the Conversation Pattern. First, we </a:t>
            </a:r>
            <a:r>
              <a:rPr lang="en-US" sz="1200" b="1" i="1" kern="1200" dirty="0" smtClean="0">
                <a:solidFill>
                  <a:schemeClr val="tx1"/>
                </a:solidFill>
                <a:effectLst/>
                <a:latin typeface="+mn-lt"/>
                <a:ea typeface="+mn-ea"/>
                <a:cs typeface="+mn-cs"/>
              </a:rPr>
              <a:t>paraphrase</a:t>
            </a:r>
            <a:r>
              <a:rPr lang="en-US" sz="1200" i="1" kern="1200" dirty="0" smtClean="0">
                <a:solidFill>
                  <a:schemeClr val="tx1"/>
                </a:solidFill>
                <a:effectLst/>
                <a:latin typeface="+mn-lt"/>
                <a:ea typeface="+mn-ea"/>
                <a:cs typeface="+mn-cs"/>
              </a:rPr>
              <a:t> our understanding of our partner’s ideas. We then add details to </a:t>
            </a:r>
            <a:r>
              <a:rPr lang="en-US" sz="1200" b="1" i="1" kern="1200" dirty="0" smtClean="0">
                <a:solidFill>
                  <a:schemeClr val="tx1"/>
                </a:solidFill>
                <a:effectLst/>
                <a:latin typeface="+mn-lt"/>
                <a:ea typeface="+mn-ea"/>
                <a:cs typeface="+mn-cs"/>
              </a:rPr>
              <a:t>build on one another’s ideas</a:t>
            </a:r>
            <a:r>
              <a:rPr lang="en-US" sz="1200" i="1" kern="1200" dirty="0" smtClean="0">
                <a:solidFill>
                  <a:schemeClr val="tx1"/>
                </a:solidFill>
                <a:effectLst/>
                <a:latin typeface="+mn-lt"/>
                <a:ea typeface="+mn-ea"/>
                <a:cs typeface="+mn-cs"/>
              </a:rPr>
              <a:t>. Then, we need to </a:t>
            </a:r>
            <a:r>
              <a:rPr lang="en-US" sz="1200" b="1" i="1" kern="1200" dirty="0" smtClean="0">
                <a:solidFill>
                  <a:schemeClr val="tx1"/>
                </a:solidFill>
                <a:effectLst/>
                <a:latin typeface="+mn-lt"/>
                <a:ea typeface="+mn-ea"/>
                <a:cs typeface="+mn-cs"/>
              </a:rPr>
              <a:t>prompt</a:t>
            </a:r>
            <a:r>
              <a:rPr lang="en-US" sz="1200" i="1" kern="1200" dirty="0" smtClean="0">
                <a:solidFill>
                  <a:schemeClr val="tx1"/>
                </a:solidFill>
                <a:effectLst/>
                <a:latin typeface="+mn-lt"/>
                <a:ea typeface="+mn-ea"/>
                <a:cs typeface="+mn-cs"/>
              </a:rPr>
              <a:t> our partner. When we </a:t>
            </a:r>
            <a:r>
              <a:rPr lang="en-US" sz="1200" b="1" i="1" kern="1200" dirty="0" smtClean="0">
                <a:solidFill>
                  <a:schemeClr val="tx1"/>
                </a:solidFill>
                <a:effectLst/>
                <a:latin typeface="+mn-lt"/>
                <a:ea typeface="+mn-ea"/>
                <a:cs typeface="+mn-cs"/>
              </a:rPr>
              <a:t>prompt,</a:t>
            </a:r>
            <a:r>
              <a:rPr lang="en-US" sz="1200" i="1" kern="1200" dirty="0" smtClean="0">
                <a:solidFill>
                  <a:schemeClr val="tx1"/>
                </a:solidFill>
                <a:effectLst/>
                <a:latin typeface="+mn-lt"/>
                <a:ea typeface="+mn-ea"/>
                <a:cs typeface="+mn-cs"/>
              </a:rPr>
              <a:t> or ask questions, we get more information.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Let’s review the pattern. Show me the gestures:</a:t>
            </a:r>
            <a:endParaRPr lang="en-US" sz="1200" kern="1200" dirty="0" smtClean="0">
              <a:solidFill>
                <a:schemeClr val="tx1"/>
              </a:solidFill>
              <a:effectLst/>
              <a:latin typeface="+mn-lt"/>
              <a:ea typeface="+mn-ea"/>
              <a:cs typeface="+mn-cs"/>
            </a:endParaRPr>
          </a:p>
          <a:p>
            <a:pPr lvl="0"/>
            <a:r>
              <a:rPr lang="en-US" sz="1200" b="1" i="1" kern="1200" dirty="0" smtClean="0">
                <a:solidFill>
                  <a:schemeClr val="tx1"/>
                </a:solidFill>
                <a:effectLst/>
                <a:latin typeface="+mn-lt"/>
                <a:ea typeface="+mn-ea"/>
                <a:cs typeface="+mn-cs"/>
              </a:rPr>
              <a:t>Paraphrase</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(Gesture: Point index finger to ear and whoosh hand out in front of mouth to symbolize listening and then paraphrasing what was heard.)</a:t>
            </a:r>
          </a:p>
          <a:p>
            <a:pPr lvl="0"/>
            <a:r>
              <a:rPr lang="en-US" sz="1200" b="1" i="1" kern="1200" dirty="0" smtClean="0">
                <a:solidFill>
                  <a:schemeClr val="tx1"/>
                </a:solidFill>
                <a:effectLst/>
                <a:latin typeface="+mn-lt"/>
                <a:ea typeface="+mn-ea"/>
                <a:cs typeface="+mn-cs"/>
              </a:rPr>
              <a:t>Build on each other’s ideas</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(Gesture: Make stacking motion with hands.)</a:t>
            </a:r>
          </a:p>
          <a:p>
            <a:pPr lvl="0"/>
            <a:r>
              <a:rPr lang="en-US" sz="1200" b="1" i="1" kern="1200" dirty="0" smtClean="0">
                <a:solidFill>
                  <a:schemeClr val="tx1"/>
                </a:solidFill>
                <a:effectLst/>
                <a:latin typeface="+mn-lt"/>
                <a:ea typeface="+mn-ea"/>
                <a:cs typeface="+mn-cs"/>
              </a:rPr>
              <a:t>Prompt</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(Gesture: Shrug shoulders then point to partner with index finger.)</a:t>
            </a: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dirty="0" smtClean="0">
                <a:effectLst/>
              </a:rPr>
              <a:t/>
            </a:r>
            <a:br>
              <a:rPr lang="en-US" dirty="0" smtClean="0">
                <a:effectLst/>
              </a:rPr>
            </a:br>
            <a:r>
              <a:rPr lang="en-US" sz="1200" i="1" kern="1200" dirty="0" smtClean="0">
                <a:solidFill>
                  <a:schemeClr val="tx1"/>
                </a:solidFill>
                <a:effectLst/>
                <a:latin typeface="+mn-lt"/>
                <a:ea typeface="+mn-ea"/>
                <a:cs typeface="+mn-cs"/>
              </a:rPr>
              <a:t>. </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63</a:t>
            </a:fld>
            <a:endParaRPr lang="en-US"/>
          </a:p>
        </p:txBody>
      </p:sp>
    </p:spTree>
    <p:extLst>
      <p:ext uri="{BB962C8B-B14F-4D97-AF65-F5344CB8AC3E}">
        <p14:creationId xmlns:p14="http://schemas.microsoft.com/office/powerpoint/2010/main" val="156093191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In this lesson, we will continue to build our knowledge of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by focusing on </a:t>
            </a:r>
            <a:r>
              <a:rPr lang="en-US" sz="1200" b="1" i="1" kern="1200" dirty="0" smtClean="0">
                <a:solidFill>
                  <a:schemeClr val="tx1"/>
                </a:solidFill>
                <a:effectLst/>
                <a:latin typeface="+mn-lt"/>
                <a:ea typeface="+mn-ea"/>
                <a:cs typeface="+mn-cs"/>
              </a:rPr>
              <a:t>prompting,</a:t>
            </a:r>
            <a:r>
              <a:rPr lang="en-US" sz="1200" i="1" kern="1200" dirty="0" smtClean="0">
                <a:solidFill>
                  <a:schemeClr val="tx1"/>
                </a:solidFill>
                <a:effectLst/>
                <a:latin typeface="+mn-lt"/>
                <a:ea typeface="+mn-ea"/>
                <a:cs typeface="+mn-cs"/>
              </a:rPr>
              <a:t> or questioning, our partner to get more information. Show me the gesture for </a:t>
            </a:r>
            <a:r>
              <a:rPr lang="en-US" sz="1200" b="1" i="1" kern="1200" dirty="0" smtClean="0">
                <a:solidFill>
                  <a:schemeClr val="tx1"/>
                </a:solidFill>
                <a:effectLst/>
                <a:latin typeface="+mn-lt"/>
                <a:ea typeface="+mn-ea"/>
                <a:cs typeface="+mn-cs"/>
              </a:rPr>
              <a:t>prompting</a:t>
            </a:r>
            <a:r>
              <a:rPr lang="en-US" sz="1200" i="1" kern="1200" dirty="0" smtClean="0">
                <a:solidFill>
                  <a:schemeClr val="tx1"/>
                </a:solidFill>
                <a:effectLst/>
                <a:latin typeface="+mn-lt"/>
                <a:ea typeface="+mn-ea"/>
                <a:cs typeface="+mn-cs"/>
              </a:rPr>
              <a:t>. Good!</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In order to </a:t>
            </a:r>
            <a:r>
              <a:rPr lang="en-US" sz="1200" b="1" i="1" kern="1200" dirty="0" smtClean="0">
                <a:solidFill>
                  <a:schemeClr val="tx1"/>
                </a:solidFill>
                <a:effectLst/>
                <a:latin typeface="+mn-lt"/>
                <a:ea typeface="+mn-ea"/>
                <a:cs typeface="+mn-cs"/>
              </a:rPr>
              <a:t>prompt,</a:t>
            </a:r>
            <a:r>
              <a:rPr lang="en-US" sz="1200" i="1" kern="1200" dirty="0" smtClean="0">
                <a:solidFill>
                  <a:schemeClr val="tx1"/>
                </a:solidFill>
                <a:effectLst/>
                <a:latin typeface="+mn-lt"/>
                <a:ea typeface="+mn-ea"/>
                <a:cs typeface="+mn-cs"/>
              </a:rPr>
              <a:t> we need to think about what we </a:t>
            </a:r>
            <a:r>
              <a:rPr lang="en-US" sz="1200" i="1" u="sng" kern="1200" dirty="0" smtClean="0">
                <a:solidFill>
                  <a:schemeClr val="tx1"/>
                </a:solidFill>
                <a:effectLst/>
                <a:latin typeface="+mn-lt"/>
                <a:ea typeface="+mn-ea"/>
                <a:cs typeface="+mn-cs"/>
              </a:rPr>
              <a:t>did</a:t>
            </a:r>
            <a:r>
              <a:rPr lang="en-US" sz="1200" i="1" kern="1200" dirty="0" smtClean="0">
                <a:solidFill>
                  <a:schemeClr val="tx1"/>
                </a:solidFill>
                <a:effectLst/>
                <a:latin typeface="+mn-lt"/>
                <a:ea typeface="+mn-ea"/>
                <a:cs typeface="+mn-cs"/>
              </a:rPr>
              <a:t> understand, and what </a:t>
            </a:r>
            <a:r>
              <a:rPr lang="en-US" sz="1200" i="1" u="sng" kern="1200" dirty="0" smtClean="0">
                <a:solidFill>
                  <a:schemeClr val="tx1"/>
                </a:solidFill>
                <a:effectLst/>
                <a:latin typeface="+mn-lt"/>
                <a:ea typeface="+mn-ea"/>
                <a:cs typeface="+mn-cs"/>
              </a:rPr>
              <a:t>more</a:t>
            </a:r>
            <a:r>
              <a:rPr lang="en-US" sz="1200" i="1" kern="1200" dirty="0" smtClean="0">
                <a:solidFill>
                  <a:schemeClr val="tx1"/>
                </a:solidFill>
                <a:effectLst/>
                <a:latin typeface="+mn-lt"/>
                <a:ea typeface="+mn-ea"/>
                <a:cs typeface="+mn-cs"/>
              </a:rPr>
              <a:t> we need to understand fully.</a:t>
            </a:r>
            <a:r>
              <a:rPr lang="en-US" sz="1200" kern="1200" dirty="0" smtClean="0">
                <a:solidFill>
                  <a:schemeClr val="tx1"/>
                </a:solidFill>
                <a:effectLst/>
                <a:latin typeface="+mn-lt"/>
                <a:ea typeface="+mn-ea"/>
                <a:cs typeface="+mn-cs"/>
              </a:rPr>
              <a:t> (Do gesture with students and have them repeat the words—</a:t>
            </a:r>
            <a:r>
              <a:rPr lang="en-US" sz="1200" b="1" kern="1200" dirty="0" smtClean="0">
                <a:solidFill>
                  <a:schemeClr val="tx1"/>
                </a:solidFill>
                <a:effectLst/>
                <a:latin typeface="+mn-lt"/>
                <a:ea typeface="+mn-ea"/>
                <a:cs typeface="+mn-cs"/>
              </a:rPr>
              <a:t>prompting</a:t>
            </a:r>
            <a:r>
              <a:rPr lang="en-US" sz="1200" kern="1200" dirty="0" smtClean="0">
                <a:solidFill>
                  <a:schemeClr val="tx1"/>
                </a:solidFill>
                <a:effectLst/>
                <a:latin typeface="+mn-lt"/>
                <a:ea typeface="+mn-ea"/>
                <a:cs typeface="+mn-cs"/>
              </a:rPr>
              <a:t>.) </a:t>
            </a:r>
          </a:p>
          <a:p>
            <a:endParaRPr lang="en-US" sz="1200" i="1"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In the last lesson we worked on</a:t>
            </a:r>
            <a:r>
              <a:rPr lang="en-US" sz="1200" b="1" i="1" kern="1200" dirty="0" smtClean="0">
                <a:solidFill>
                  <a:schemeClr val="tx1"/>
                </a:solidFill>
                <a:effectLst/>
                <a:latin typeface="+mn-lt"/>
                <a:ea typeface="+mn-ea"/>
                <a:cs typeface="+mn-cs"/>
              </a:rPr>
              <a:t> building each other’s ideas</a:t>
            </a:r>
            <a:r>
              <a:rPr lang="en-US" sz="1200" i="1" kern="1200" dirty="0" smtClean="0">
                <a:solidFill>
                  <a:schemeClr val="tx1"/>
                </a:solidFill>
                <a:effectLst/>
                <a:latin typeface="+mn-lt"/>
                <a:ea typeface="+mn-ea"/>
                <a:cs typeface="+mn-cs"/>
              </a:rPr>
              <a:t>. What is</a:t>
            </a:r>
            <a:r>
              <a:rPr lang="en-US" sz="1200" b="1" i="1" kern="1200" dirty="0" smtClean="0">
                <a:solidFill>
                  <a:schemeClr val="tx1"/>
                </a:solidFill>
                <a:effectLst/>
                <a:latin typeface="+mn-lt"/>
                <a:ea typeface="+mn-ea"/>
                <a:cs typeface="+mn-cs"/>
              </a:rPr>
              <a:t> building each other’s ideas</a:t>
            </a:r>
            <a:r>
              <a:rPr lang="en-US" sz="1200" i="1" kern="1200" dirty="0" smtClean="0">
                <a:solidFill>
                  <a:schemeClr val="tx1"/>
                </a:solidFill>
                <a:effectLst/>
                <a:latin typeface="+mn-lt"/>
                <a:ea typeface="+mn-ea"/>
                <a:cs typeface="+mn-cs"/>
              </a:rPr>
              <a:t>? How does it help us? Turn and talk to your partner.</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dirty="0" smtClean="0">
              <a:effectLst/>
            </a:endParaRPr>
          </a:p>
          <a:p>
            <a:r>
              <a:rPr lang="en-US" sz="1200" kern="1200" dirty="0" smtClean="0">
                <a:solidFill>
                  <a:schemeClr val="tx1"/>
                </a:solidFill>
                <a:effectLst/>
                <a:latin typeface="+mn-lt"/>
                <a:ea typeface="+mn-ea"/>
                <a:cs typeface="+mn-cs"/>
              </a:rPr>
              <a:t>After students have had a few minutes to discuss with a partner, call on one or two individuals to share out with the whole group. </a:t>
            </a:r>
            <a:endParaRPr lang="en-US" dirty="0" smtClean="0">
              <a:effectLst/>
            </a:endParaRPr>
          </a:p>
          <a:p>
            <a:r>
              <a:rPr lang="en-US" sz="1200" kern="1200" dirty="0" smtClean="0">
                <a:solidFill>
                  <a:schemeClr val="tx1"/>
                </a:solidFill>
                <a:effectLst/>
                <a:latin typeface="+mn-lt"/>
                <a:ea typeface="+mn-ea"/>
                <a:cs typeface="+mn-cs"/>
              </a:rPr>
              <a:t> </a:t>
            </a:r>
            <a:endParaRPr lang="en-US" dirty="0" smtClean="0">
              <a:effectLst/>
            </a:endParaRPr>
          </a:p>
          <a:p>
            <a:r>
              <a:rPr lang="en-US" sz="1200" i="1" kern="1200" dirty="0" smtClean="0">
                <a:solidFill>
                  <a:schemeClr val="tx1"/>
                </a:solidFill>
                <a:effectLst/>
                <a:latin typeface="+mn-lt"/>
                <a:ea typeface="+mn-ea"/>
                <a:cs typeface="+mn-cs"/>
              </a:rPr>
              <a:t>Yes. That’s right! When we </a:t>
            </a:r>
            <a:r>
              <a:rPr lang="en-US" sz="1200" b="1" i="1" kern="1200" dirty="0" smtClean="0">
                <a:solidFill>
                  <a:schemeClr val="tx1"/>
                </a:solidFill>
                <a:effectLst/>
                <a:latin typeface="+mn-lt"/>
                <a:ea typeface="+mn-ea"/>
                <a:cs typeface="+mn-cs"/>
              </a:rPr>
              <a:t>build on each other’s ideas,</a:t>
            </a:r>
            <a:r>
              <a:rPr lang="en-US" sz="1200" i="1" kern="1200" dirty="0" smtClean="0">
                <a:solidFill>
                  <a:schemeClr val="tx1"/>
                </a:solidFill>
                <a:effectLst/>
                <a:latin typeface="+mn-lt"/>
                <a:ea typeface="+mn-ea"/>
                <a:cs typeface="+mn-cs"/>
              </a:rPr>
              <a:t> we listen to what our partner says and add details to make our ideas clearer. We can make a more complete idea</a:t>
            </a:r>
            <a:endParaRPr lang="en-US" dirty="0" smtClean="0"/>
          </a:p>
        </p:txBody>
      </p:sp>
      <p:sp>
        <p:nvSpPr>
          <p:cNvPr id="4" name="Slide Number Placeholder 3"/>
          <p:cNvSpPr>
            <a:spLocks noGrp="1"/>
          </p:cNvSpPr>
          <p:nvPr>
            <p:ph type="sldNum" sz="quarter" idx="10"/>
          </p:nvPr>
        </p:nvSpPr>
        <p:spPr/>
        <p:txBody>
          <a:bodyPr/>
          <a:lstStyle/>
          <a:p>
            <a:fld id="{FCACF33E-9A4F-DC43-BEB4-18EC813BF4E4}" type="slidenum">
              <a:rPr lang="en-US" smtClean="0"/>
              <a:t>64</a:t>
            </a:fld>
            <a:endParaRPr lang="en-US"/>
          </a:p>
        </p:txBody>
      </p:sp>
    </p:spTree>
    <p:extLst>
      <p:ext uri="{BB962C8B-B14F-4D97-AF65-F5344CB8AC3E}">
        <p14:creationId xmlns:p14="http://schemas.microsoft.com/office/powerpoint/2010/main" val="200959402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To help us focus on </a:t>
            </a:r>
            <a:r>
              <a:rPr lang="en-US" sz="1200" kern="1200" dirty="0" smtClean="0">
                <a:solidFill>
                  <a:schemeClr val="tx1"/>
                </a:solidFill>
                <a:effectLst/>
                <a:latin typeface="+mn-lt"/>
                <a:ea typeface="+mn-ea"/>
                <a:cs typeface="+mn-cs"/>
              </a:rPr>
              <a:t>clarifying</a:t>
            </a:r>
            <a:r>
              <a:rPr lang="en-US" sz="1200" i="1" kern="1200" dirty="0" smtClean="0">
                <a:solidFill>
                  <a:schemeClr val="tx1"/>
                </a:solidFill>
                <a:effectLst/>
                <a:latin typeface="+mn-lt"/>
                <a:ea typeface="+mn-ea"/>
                <a:cs typeface="+mn-cs"/>
              </a:rPr>
              <a:t> by </a:t>
            </a:r>
            <a:r>
              <a:rPr lang="en-US" sz="1200" b="1" i="1" kern="1200" dirty="0" smtClean="0">
                <a:solidFill>
                  <a:schemeClr val="tx1"/>
                </a:solidFill>
                <a:effectLst/>
                <a:latin typeface="+mn-lt"/>
                <a:ea typeface="+mn-ea"/>
                <a:cs typeface="+mn-cs"/>
              </a:rPr>
              <a:t>prompting</a:t>
            </a:r>
            <a:r>
              <a:rPr lang="en-US" sz="1200" i="1" kern="1200" dirty="0" smtClean="0">
                <a:solidFill>
                  <a:schemeClr val="tx1"/>
                </a:solidFill>
                <a:effectLst/>
                <a:latin typeface="+mn-lt"/>
                <a:ea typeface="+mn-ea"/>
                <a:cs typeface="+mn-cs"/>
              </a:rPr>
              <a:t> to get more information, we will use this prompt starter during our conversations. </a:t>
            </a:r>
            <a:endParaRPr lang="en-US" sz="1200" kern="1200" dirty="0" smtClean="0">
              <a:solidFill>
                <a:schemeClr val="tx1"/>
              </a:solidFill>
              <a:effectLst/>
              <a:latin typeface="+mn-lt"/>
              <a:ea typeface="+mn-ea"/>
              <a:cs typeface="+mn-cs"/>
            </a:endParaRPr>
          </a:p>
          <a:p>
            <a:pPr marL="457200" indent="-457200">
              <a:buFont typeface="Arial" charset="0"/>
              <a:buChar char="•"/>
            </a:pPr>
            <a:r>
              <a:rPr lang="en-US" sz="1200" i="1" kern="1200" dirty="0" smtClean="0">
                <a:solidFill>
                  <a:schemeClr val="tx1"/>
                </a:solidFill>
                <a:effectLst/>
                <a:latin typeface="+mn-lt"/>
                <a:ea typeface="+mn-ea"/>
                <a:cs typeface="+mn-cs"/>
              </a:rPr>
              <a:t>For example</a:t>
            </a:r>
            <a:br>
              <a:rPr lang="en-US" sz="1200" i="1" kern="1200" dirty="0" smtClean="0">
                <a:solidFill>
                  <a:schemeClr val="tx1"/>
                </a:solidFill>
                <a:effectLst/>
                <a:latin typeface="+mn-lt"/>
                <a:ea typeface="+mn-ea"/>
                <a:cs typeface="+mn-cs"/>
              </a:rPr>
            </a:br>
            <a:r>
              <a:rPr lang="en-US" sz="1200" i="1" dirty="0" smtClean="0"/>
              <a:t>Someone says, “I notice that the dog is wagging its tail.”</a:t>
            </a:r>
          </a:p>
          <a:p>
            <a:pPr marL="457200" indent="-457200">
              <a:buFont typeface="Arial" charset="0"/>
              <a:buChar char="•"/>
            </a:pPr>
            <a:endParaRPr lang="en-US" sz="1000" i="1" dirty="0" smtClean="0"/>
          </a:p>
          <a:p>
            <a:pPr marL="457200" indent="-457200">
              <a:buFont typeface="Arial" charset="0"/>
              <a:buChar char="•"/>
            </a:pPr>
            <a:r>
              <a:rPr lang="en-US" sz="1200" i="1" dirty="0" smtClean="0"/>
              <a:t>Which prompt starter could you use to help you </a:t>
            </a:r>
            <a:r>
              <a:rPr lang="en-US" sz="1200" b="1" i="1" dirty="0" smtClean="0"/>
              <a:t>build on</a:t>
            </a:r>
            <a:r>
              <a:rPr lang="en-US" sz="1200" i="1" dirty="0" smtClean="0"/>
              <a:t>? </a:t>
            </a:r>
          </a:p>
          <a:p>
            <a:r>
              <a:rPr lang="en-US" sz="1200" kern="1200" dirty="0" smtClean="0">
                <a:solidFill>
                  <a:schemeClr val="tx1"/>
                </a:solidFill>
                <a:effectLst/>
                <a:latin typeface="+mn-lt"/>
                <a:ea typeface="+mn-ea"/>
                <a:cs typeface="+mn-cs"/>
              </a:rPr>
              <a:t>Call on one or two</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students to share which</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response starter they might use and what prompt or response starter they might use to continue the conversation. </a:t>
            </a:r>
            <a:endParaRPr lang="en-US" dirty="0" smtClean="0"/>
          </a:p>
          <a:p>
            <a:endParaRPr lang="en-US" sz="1200" i="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65</a:t>
            </a:fld>
            <a:endParaRPr lang="en-US"/>
          </a:p>
        </p:txBody>
      </p:sp>
    </p:spTree>
    <p:extLst>
      <p:ext uri="{BB962C8B-B14F-4D97-AF65-F5344CB8AC3E}">
        <p14:creationId xmlns:p14="http://schemas.microsoft.com/office/powerpoint/2010/main" val="24529143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You will use the </a:t>
            </a:r>
            <a:r>
              <a:rPr lang="en-US" sz="1200" b="1" u="sng" kern="1200" dirty="0" smtClean="0">
                <a:solidFill>
                  <a:schemeClr val="tx1"/>
                </a:solidFill>
                <a:effectLst/>
                <a:latin typeface="+mn-lt"/>
                <a:ea typeface="+mn-ea"/>
                <a:cs typeface="+mn-cs"/>
              </a:rPr>
              <a:t>Conversation Pattern Guide</a:t>
            </a:r>
            <a:r>
              <a:rPr lang="en-US" sz="1200" u="sng"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to remind you of the pattern. Let’s add the prompt starter we learned to our Conversation Pattern Guides.</a:t>
            </a: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Model adding the prompt starter to your </a:t>
            </a:r>
            <a:r>
              <a:rPr lang="en-US" sz="1200" b="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and distribute the Conversation Patterns Guides to students and the prompt and response starters you charted.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66</a:t>
            </a:fld>
            <a:endParaRPr lang="en-US"/>
          </a:p>
        </p:txBody>
      </p:sp>
    </p:spTree>
    <p:extLst>
      <p:ext uri="{BB962C8B-B14F-4D97-AF65-F5344CB8AC3E}">
        <p14:creationId xmlns:p14="http://schemas.microsoft.com/office/powerpoint/2010/main" val="145776654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Display the </a:t>
            </a:r>
            <a:r>
              <a:rPr lang="en-US" sz="1200" b="1" kern="1200" dirty="0" smtClean="0">
                <a:solidFill>
                  <a:schemeClr val="tx1"/>
                </a:solidFill>
                <a:effectLst/>
                <a:latin typeface="+mn-lt"/>
                <a:ea typeface="+mn-ea"/>
                <a:cs typeface="+mn-cs"/>
              </a:rPr>
              <a:t>Teacher Visual Text </a:t>
            </a:r>
          </a:p>
          <a:p>
            <a:r>
              <a:rPr lang="en-US" sz="1200" b="1" kern="1200" dirty="0" smtClean="0">
                <a:solidFill>
                  <a:schemeClr val="tx1"/>
                </a:solidFill>
                <a:effectLst/>
                <a:latin typeface="+mn-lt"/>
                <a:ea typeface="+mn-ea"/>
                <a:cs typeface="+mn-cs"/>
              </a:rPr>
              <a:t>Model</a:t>
            </a:r>
            <a:r>
              <a:rPr lang="en-US" sz="1200" b="1" kern="1200" baseline="0" dirty="0" smtClean="0">
                <a:solidFill>
                  <a:schemeClr val="tx1"/>
                </a:solidFill>
                <a:effectLst/>
                <a:latin typeface="+mn-lt"/>
                <a:ea typeface="+mn-ea"/>
                <a:cs typeface="+mn-cs"/>
              </a:rPr>
              <a:t> using Think Time</a:t>
            </a:r>
            <a:endParaRPr lang="en-US" dirty="0" smtClean="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67</a:t>
            </a:fld>
            <a:endParaRPr lang="en-US"/>
          </a:p>
        </p:txBody>
      </p:sp>
    </p:spTree>
    <p:extLst>
      <p:ext uri="{BB962C8B-B14F-4D97-AF65-F5344CB8AC3E}">
        <p14:creationId xmlns:p14="http://schemas.microsoft.com/office/powerpoint/2010/main" val="193466882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Display the </a:t>
            </a:r>
            <a:r>
              <a:rPr lang="en-US" sz="1200" b="1" kern="1200" dirty="0" smtClean="0">
                <a:solidFill>
                  <a:schemeClr val="tx1"/>
                </a:solidFill>
                <a:effectLst/>
                <a:latin typeface="+mn-lt"/>
                <a:ea typeface="+mn-ea"/>
                <a:cs typeface="+mn-cs"/>
              </a:rPr>
              <a:t>Conversation Pattern Poster </a:t>
            </a:r>
            <a:r>
              <a:rPr lang="en-US" sz="1200" kern="1200" dirty="0" smtClean="0">
                <a:solidFill>
                  <a:schemeClr val="tx1"/>
                </a:solidFill>
                <a:effectLst/>
                <a:latin typeface="+mn-lt"/>
                <a:ea typeface="+mn-ea"/>
                <a:cs typeface="+mn-cs"/>
              </a:rPr>
              <a:t>to refer to as needed. </a:t>
            </a:r>
          </a:p>
          <a:p>
            <a:endParaRPr lang="en-US" dirty="0" smtClean="0"/>
          </a:p>
          <a:p>
            <a:r>
              <a:rPr lang="en-US" sz="1200" i="1" kern="1200" dirty="0" smtClean="0">
                <a:solidFill>
                  <a:schemeClr val="tx1"/>
                </a:solidFill>
                <a:effectLst/>
                <a:latin typeface="+mn-lt"/>
                <a:ea typeface="+mn-ea"/>
                <a:cs typeface="+mn-cs"/>
              </a:rPr>
              <a:t>We’ve learned the first two subskills are paraphrase and build on. These two subskills help us CLARIFY our ideas. In this lesson, we will focus on Clarifying by </a:t>
            </a:r>
            <a:r>
              <a:rPr lang="en-US" sz="1200" b="1" i="1" kern="1200" dirty="0" smtClean="0">
                <a:solidFill>
                  <a:schemeClr val="tx1"/>
                </a:solidFill>
                <a:effectLst/>
                <a:latin typeface="+mn-lt"/>
                <a:ea typeface="+mn-ea"/>
                <a:cs typeface="+mn-cs"/>
              </a:rPr>
              <a:t>prompting. </a:t>
            </a:r>
            <a:r>
              <a:rPr lang="en-US" sz="1200" i="1" kern="1200" dirty="0" smtClean="0">
                <a:solidFill>
                  <a:schemeClr val="tx1"/>
                </a:solidFill>
                <a:effectLst/>
                <a:latin typeface="+mn-lt"/>
                <a:ea typeface="+mn-ea"/>
                <a:cs typeface="+mn-cs"/>
              </a:rPr>
              <a:t>When we don’t understand our partner or if we are not clear on the idea, we prompt our partner for more information or ask questions to make the ideas clearer. Let’s practice. </a:t>
            </a:r>
          </a:p>
          <a:p>
            <a:endParaRPr lang="en-US" dirty="0" smtClean="0"/>
          </a:p>
          <a:p>
            <a:r>
              <a:rPr lang="en-US" sz="1200" kern="1200" dirty="0" smtClean="0">
                <a:solidFill>
                  <a:schemeClr val="tx1"/>
                </a:solidFill>
                <a:effectLst/>
                <a:latin typeface="+mn-lt"/>
                <a:ea typeface="+mn-ea"/>
                <a:cs typeface="+mn-cs"/>
              </a:rPr>
              <a:t>Display the </a:t>
            </a:r>
            <a:r>
              <a:rPr lang="en-US" sz="1200" b="1" kern="1200" dirty="0" smtClean="0">
                <a:solidFill>
                  <a:schemeClr val="tx1"/>
                </a:solidFill>
                <a:effectLst/>
                <a:latin typeface="+mn-lt"/>
                <a:ea typeface="+mn-ea"/>
                <a:cs typeface="+mn-cs"/>
              </a:rPr>
              <a:t>Teacher Visual Text for Conversation Pattern </a:t>
            </a:r>
            <a:r>
              <a:rPr lang="en-US" sz="1200" kern="1200" dirty="0" smtClean="0">
                <a:solidFill>
                  <a:schemeClr val="tx1"/>
                </a:solidFill>
                <a:effectLst/>
                <a:latin typeface="+mn-lt"/>
                <a:ea typeface="+mn-ea"/>
                <a:cs typeface="+mn-cs"/>
              </a:rPr>
              <a:t>to practice how to </a:t>
            </a:r>
            <a:r>
              <a:rPr lang="en-US" sz="1200" b="1" kern="1200" dirty="0" smtClean="0">
                <a:solidFill>
                  <a:schemeClr val="tx1"/>
                </a:solidFill>
                <a:effectLst/>
                <a:latin typeface="+mn-lt"/>
                <a:ea typeface="+mn-ea"/>
                <a:cs typeface="+mn-cs"/>
              </a:rPr>
              <a:t>prompt.</a:t>
            </a:r>
            <a:br>
              <a:rPr lang="en-US" sz="1200" b="1"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Use the conversation exchange provided below, to provide guided practice on how to </a:t>
            </a:r>
            <a:r>
              <a:rPr lang="en-US" sz="1200" b="1" kern="1200" dirty="0" smtClean="0">
                <a:solidFill>
                  <a:schemeClr val="tx1"/>
                </a:solidFill>
                <a:effectLst/>
                <a:latin typeface="+mn-lt"/>
                <a:ea typeface="+mn-ea"/>
                <a:cs typeface="+mn-cs"/>
              </a:rPr>
              <a:t>prompt: </a:t>
            </a:r>
            <a:endParaRPr lang="en-US" dirty="0" smtClean="0"/>
          </a:p>
          <a:p>
            <a:r>
              <a:rPr lang="en-US" sz="1200" i="1" kern="1200" dirty="0" smtClean="0">
                <a:solidFill>
                  <a:schemeClr val="tx1"/>
                </a:solidFill>
                <a:effectLst/>
                <a:latin typeface="+mn-lt"/>
                <a:ea typeface="+mn-ea"/>
                <a:cs typeface="+mn-cs"/>
              </a:rPr>
              <a:t>Listen to me as I read what two partners say to each other in a turn where this pattern is used</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Here is what the partners say.</a:t>
            </a:r>
            <a:r>
              <a:rPr lang="en-US" sz="1200" i="1" kern="1200" baseline="0" dirty="0" smtClean="0">
                <a:solidFill>
                  <a:schemeClr val="tx1"/>
                </a:solidFill>
                <a:effectLst/>
                <a:latin typeface="+mn-lt"/>
                <a:ea typeface="+mn-ea"/>
                <a:cs typeface="+mn-cs"/>
              </a:rPr>
              <a:t> </a:t>
            </a:r>
          </a:p>
          <a:p>
            <a:r>
              <a:rPr lang="en-US" sz="1200" b="1" i="0" kern="1200" dirty="0" smtClean="0">
                <a:solidFill>
                  <a:schemeClr val="tx1"/>
                </a:solidFill>
                <a:effectLst/>
                <a:latin typeface="+mn-lt"/>
                <a:ea typeface="+mn-ea"/>
                <a:cs typeface="+mn-cs"/>
              </a:rPr>
              <a:t>Read</a:t>
            </a:r>
            <a:r>
              <a:rPr lang="en-US" sz="1200" i="0" kern="1200" dirty="0" smtClean="0">
                <a:solidFill>
                  <a:schemeClr val="tx1"/>
                </a:solidFill>
                <a:effectLst/>
                <a:latin typeface="+mn-lt"/>
                <a:ea typeface="+mn-ea"/>
                <a:cs typeface="+mn-cs"/>
              </a:rPr>
              <a:t> the exchange. </a:t>
            </a:r>
            <a:r>
              <a:rPr lang="en-US" sz="1200" b="1" i="0" kern="1200" dirty="0" smtClean="0">
                <a:solidFill>
                  <a:schemeClr val="tx1"/>
                </a:solidFill>
                <a:effectLst/>
                <a:latin typeface="+mn-lt"/>
                <a:ea typeface="+mn-ea"/>
                <a:cs typeface="+mn-cs"/>
              </a:rPr>
              <a:t>Make the</a:t>
            </a:r>
            <a:r>
              <a:rPr lang="en-US" sz="1200" b="1" i="0" kern="1200" baseline="0" dirty="0" smtClean="0">
                <a:solidFill>
                  <a:schemeClr val="tx1"/>
                </a:solidFill>
                <a:effectLst/>
                <a:latin typeface="+mn-lt"/>
                <a:ea typeface="+mn-ea"/>
                <a:cs typeface="+mn-cs"/>
              </a:rPr>
              <a:t> prompting and build-on gestures.</a:t>
            </a:r>
            <a:endParaRPr lang="en-US" sz="1200" b="1" i="0"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68</a:t>
            </a:fld>
            <a:endParaRPr lang="en-US"/>
          </a:p>
        </p:txBody>
      </p:sp>
    </p:spTree>
    <p:extLst>
      <p:ext uri="{BB962C8B-B14F-4D97-AF65-F5344CB8AC3E}">
        <p14:creationId xmlns:p14="http://schemas.microsoft.com/office/powerpoint/2010/main" val="19071256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Teacher Think Aloud</a:t>
            </a:r>
          </a:p>
          <a:p>
            <a:endParaRPr lang="en-US" sz="1200" b="1"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Point to the visual text and have students turn and talk to a partner as they complete the following statements:</a:t>
            </a:r>
          </a:p>
          <a:p>
            <a:r>
              <a:rPr lang="en-US" sz="1200" i="1" kern="1200" dirty="0" smtClean="0">
                <a:solidFill>
                  <a:schemeClr val="tx1"/>
                </a:solidFill>
                <a:effectLst/>
                <a:latin typeface="+mn-lt"/>
                <a:ea typeface="+mn-ea"/>
                <a:cs typeface="+mn-cs"/>
              </a:rPr>
              <a:t>If Student A says</a:t>
            </a:r>
            <a:r>
              <a:rPr lang="en-US" sz="1200" b="1" i="1"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I heard you say that there are two women holding things in their hands. One is holding a soup ladle and the other is holding a piece of bread How would you </a:t>
            </a:r>
            <a:r>
              <a:rPr lang="en-US" sz="1200" b="1" i="1" kern="1200" dirty="0" smtClean="0">
                <a:solidFill>
                  <a:schemeClr val="tx1"/>
                </a:solidFill>
                <a:effectLst/>
                <a:latin typeface="+mn-lt"/>
                <a:ea typeface="+mn-ea"/>
                <a:cs typeface="+mn-cs"/>
              </a:rPr>
              <a:t>prompt</a:t>
            </a:r>
            <a:r>
              <a:rPr lang="en-US" sz="1200" i="1" kern="1200" dirty="0" smtClean="0">
                <a:solidFill>
                  <a:schemeClr val="tx1"/>
                </a:solidFill>
                <a:effectLst/>
                <a:latin typeface="+mn-lt"/>
                <a:ea typeface="+mn-ea"/>
                <a:cs typeface="+mn-cs"/>
              </a:rPr>
              <a:t> for more information?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Have one or two students share their examples of </a:t>
            </a:r>
            <a:r>
              <a:rPr lang="en-US" sz="1200" b="1" kern="1200" dirty="0" smtClean="0">
                <a:solidFill>
                  <a:schemeClr val="tx1"/>
                </a:solidFill>
                <a:effectLst/>
                <a:latin typeface="+mn-lt"/>
                <a:ea typeface="+mn-ea"/>
                <a:cs typeface="+mn-cs"/>
              </a:rPr>
              <a:t>CLARIFY</a:t>
            </a:r>
            <a:r>
              <a:rPr lang="en-US" sz="1200" kern="1200" dirty="0" smtClean="0">
                <a:solidFill>
                  <a:schemeClr val="tx1"/>
                </a:solidFill>
                <a:effectLst/>
                <a:latin typeface="+mn-lt"/>
                <a:ea typeface="+mn-ea"/>
                <a:cs typeface="+mn-cs"/>
              </a:rPr>
              <a:t> by </a:t>
            </a:r>
            <a:r>
              <a:rPr lang="en-US" sz="1200" b="1" kern="1200" dirty="0" smtClean="0">
                <a:solidFill>
                  <a:schemeClr val="tx1"/>
                </a:solidFill>
                <a:effectLst/>
                <a:latin typeface="+mn-lt"/>
                <a:ea typeface="+mn-ea"/>
                <a:cs typeface="+mn-cs"/>
              </a:rPr>
              <a:t>prompting </a:t>
            </a:r>
            <a:r>
              <a:rPr lang="en-US" sz="1200" kern="1200" dirty="0" smtClean="0">
                <a:solidFill>
                  <a:schemeClr val="tx1"/>
                </a:solidFill>
                <a:effectLst/>
                <a:latin typeface="+mn-lt"/>
                <a:ea typeface="+mn-ea"/>
                <a:cs typeface="+mn-cs"/>
              </a:rPr>
              <a:t>to get more information. </a:t>
            </a: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How would Student B respond?</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Have one or two students share their examples of the response using the Conversation Pattern.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69</a:t>
            </a:fld>
            <a:endParaRPr lang="en-US"/>
          </a:p>
        </p:txBody>
      </p:sp>
    </p:spTree>
    <p:extLst>
      <p:ext uri="{BB962C8B-B14F-4D97-AF65-F5344CB8AC3E}">
        <p14:creationId xmlns:p14="http://schemas.microsoft.com/office/powerpoint/2010/main" val="123823146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Let’s practice </a:t>
            </a:r>
            <a:r>
              <a:rPr lang="en-US" sz="1200" b="1" i="1" kern="1200" dirty="0" smtClean="0">
                <a:solidFill>
                  <a:schemeClr val="tx1"/>
                </a:solidFill>
                <a:effectLst/>
                <a:latin typeface="+mn-lt"/>
                <a:ea typeface="+mn-ea"/>
                <a:cs typeface="+mn-cs"/>
              </a:rPr>
              <a:t>prompting</a:t>
            </a:r>
            <a:r>
              <a:rPr lang="en-US" sz="1200" i="1" kern="1200" dirty="0" smtClean="0">
                <a:solidFill>
                  <a:schemeClr val="tx1"/>
                </a:solidFill>
                <a:effectLst/>
                <a:latin typeface="+mn-lt"/>
                <a:ea typeface="+mn-ea"/>
                <a:cs typeface="+mn-cs"/>
              </a:rPr>
              <a:t> with another exchange. Listen to me as I read what two partners say to each other in a turn where they continue to use the pattern. Let’s pay close attention to the part of the conversation where they are </a:t>
            </a:r>
            <a:r>
              <a:rPr lang="en-US" sz="1200" b="1" i="1" kern="1200" dirty="0" smtClean="0">
                <a:solidFill>
                  <a:schemeClr val="tx1"/>
                </a:solidFill>
                <a:effectLst/>
                <a:latin typeface="+mn-lt"/>
                <a:ea typeface="+mn-ea"/>
                <a:cs typeface="+mn-cs"/>
              </a:rPr>
              <a:t>prompting.</a:t>
            </a:r>
            <a:r>
              <a:rPr lang="en-US" sz="1200" i="1" kern="1200" dirty="0" smtClean="0">
                <a:solidFill>
                  <a:schemeClr val="tx1"/>
                </a:solidFill>
                <a:effectLst/>
                <a:latin typeface="+mn-lt"/>
                <a:ea typeface="+mn-ea"/>
                <a:cs typeface="+mn-cs"/>
              </a:rPr>
              <a:t> Here is what the partners say:</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Read </a:t>
            </a:r>
            <a:r>
              <a:rPr lang="en-US" sz="1200" b="0" kern="1200" dirty="0" smtClean="0">
                <a:solidFill>
                  <a:schemeClr val="tx1"/>
                </a:solidFill>
                <a:effectLst/>
                <a:latin typeface="+mn-lt"/>
                <a:ea typeface="+mn-ea"/>
                <a:cs typeface="+mn-cs"/>
              </a:rPr>
              <a:t>Exchange #2.</a:t>
            </a:r>
            <a:r>
              <a:rPr lang="en-US" sz="1200" b="0"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Make paraphrase and </a:t>
            </a:r>
            <a:r>
              <a:rPr lang="en-US" sz="1200" b="1"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prompting gestures</a:t>
            </a:r>
            <a:r>
              <a:rPr lang="en-US" sz="1200" b="1" kern="1200" baseline="0" dirty="0" smtClean="0">
                <a:solidFill>
                  <a:schemeClr val="tx1"/>
                </a:solidFill>
                <a:effectLst/>
                <a:latin typeface="+mn-lt"/>
                <a:ea typeface="+mn-ea"/>
                <a:cs typeface="+mn-cs"/>
              </a:rPr>
              <a:t>. </a:t>
            </a:r>
            <a:endParaRPr lang="en-US" sz="1200" b="1"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After reading the A/B conversation turn, highlight language that serves to </a:t>
            </a:r>
            <a:r>
              <a:rPr lang="en-US" sz="1200" b="1" kern="1200" dirty="0" smtClean="0">
                <a:solidFill>
                  <a:schemeClr val="tx1"/>
                </a:solidFill>
                <a:effectLst/>
                <a:latin typeface="+mn-lt"/>
                <a:ea typeface="+mn-ea"/>
                <a:cs typeface="+mn-cs"/>
              </a:rPr>
              <a:t>prompt </a:t>
            </a:r>
            <a:r>
              <a:rPr lang="en-US" sz="1200" kern="1200" dirty="0" smtClean="0">
                <a:solidFill>
                  <a:schemeClr val="tx1"/>
                </a:solidFill>
                <a:effectLst/>
                <a:latin typeface="+mn-lt"/>
                <a:ea typeface="+mn-ea"/>
                <a:cs typeface="+mn-cs"/>
              </a:rPr>
              <a:t>the partner for more information and how the language shows we are adding more information to make our idea clearer.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70</a:t>
            </a:fld>
            <a:endParaRPr lang="en-US"/>
          </a:p>
        </p:txBody>
      </p:sp>
    </p:spTree>
    <p:extLst>
      <p:ext uri="{BB962C8B-B14F-4D97-AF65-F5344CB8AC3E}">
        <p14:creationId xmlns:p14="http://schemas.microsoft.com/office/powerpoint/2010/main" val="154781816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Teacher Think Aloud</a:t>
            </a:r>
          </a:p>
          <a:p>
            <a:r>
              <a:rPr lang="en-US" sz="1200" kern="1200" dirty="0" smtClean="0">
                <a:solidFill>
                  <a:schemeClr val="tx1"/>
                </a:solidFill>
                <a:effectLst/>
                <a:latin typeface="+mn-lt"/>
                <a:ea typeface="+mn-ea"/>
                <a:cs typeface="+mn-cs"/>
              </a:rPr>
              <a:t> </a:t>
            </a:r>
            <a:r>
              <a:rPr lang="en-US" dirty="0" smtClean="0">
                <a:effectLst/>
              </a:rPr>
              <a:t/>
            </a:r>
            <a:br>
              <a:rPr lang="en-US" dirty="0" smtClean="0">
                <a:effectLst/>
              </a:rPr>
            </a:br>
            <a:r>
              <a:rPr lang="en-US" sz="1200" kern="1200" dirty="0" smtClean="0">
                <a:solidFill>
                  <a:schemeClr val="tx1"/>
                </a:solidFill>
                <a:effectLst/>
                <a:latin typeface="+mn-lt"/>
                <a:ea typeface="+mn-ea"/>
                <a:cs typeface="+mn-cs"/>
              </a:rPr>
              <a:t>Have students turn and talk to a partner adding their own details to build on the idea as they complete the following statement:</a:t>
            </a:r>
          </a:p>
          <a:p>
            <a:r>
              <a:rPr lang="en-US" sz="1200" kern="1200" dirty="0" smtClean="0">
                <a:solidFill>
                  <a:schemeClr val="tx1"/>
                </a:solidFill>
                <a:effectLst/>
                <a:latin typeface="+mn-lt"/>
                <a:ea typeface="+mn-ea"/>
                <a:cs typeface="+mn-cs"/>
              </a:rPr>
              <a:t> </a:t>
            </a:r>
          </a:p>
          <a:p>
            <a:r>
              <a:rPr lang="en-US" sz="1200" b="1" i="1" kern="1200" dirty="0" smtClean="0">
                <a:solidFill>
                  <a:schemeClr val="tx1"/>
                </a:solidFill>
                <a:effectLst/>
                <a:latin typeface="+mn-lt"/>
                <a:ea typeface="+mn-ea"/>
                <a:cs typeface="+mn-cs"/>
              </a:rPr>
              <a:t>Student B: </a:t>
            </a:r>
            <a:r>
              <a:rPr lang="en-US" sz="1200" i="1" kern="1200" dirty="0" smtClean="0">
                <a:solidFill>
                  <a:schemeClr val="tx1"/>
                </a:solidFill>
                <a:effectLst/>
                <a:latin typeface="+mn-lt"/>
                <a:ea typeface="+mn-ea"/>
                <a:cs typeface="+mn-cs"/>
              </a:rPr>
              <a:t>I heard you say that there are a couple of ladies and each has an item in their hands.  </a:t>
            </a:r>
            <a:r>
              <a:rPr lang="en-US" sz="1200" b="1" kern="1200" dirty="0" smtClean="0">
                <a:solidFill>
                  <a:schemeClr val="tx1"/>
                </a:solidFill>
                <a:effectLst/>
                <a:latin typeface="+mn-lt"/>
                <a:ea typeface="+mn-ea"/>
                <a:cs typeface="+mn-cs"/>
              </a:rPr>
              <a:t>I would like to add</a:t>
            </a:r>
            <a:r>
              <a:rPr lang="en-US" sz="1200" i="1"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Have one or two students share their examples of </a:t>
            </a:r>
            <a:r>
              <a:rPr lang="en-US" sz="1200" b="1" kern="1200" dirty="0" smtClean="0">
                <a:solidFill>
                  <a:schemeClr val="tx1"/>
                </a:solidFill>
                <a:effectLst/>
                <a:latin typeface="+mn-lt"/>
                <a:ea typeface="+mn-ea"/>
                <a:cs typeface="+mn-cs"/>
              </a:rPr>
              <a:t>prompting.</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71</a:t>
            </a:fld>
            <a:endParaRPr lang="en-US"/>
          </a:p>
        </p:txBody>
      </p:sp>
    </p:spTree>
    <p:extLst>
      <p:ext uri="{BB962C8B-B14F-4D97-AF65-F5344CB8AC3E}">
        <p14:creationId xmlns:p14="http://schemas.microsoft.com/office/powerpoint/2010/main" val="8548391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Step 2 is to write one idea in each box on the left under the heading, “My 3 Ideas.” I will write my ideas here</a:t>
            </a:r>
            <a:r>
              <a:rPr lang="en-US" sz="1200" kern="1200" dirty="0" smtClean="0">
                <a:solidFill>
                  <a:schemeClr val="tx1"/>
                </a:solidFill>
                <a:effectLst/>
                <a:latin typeface="+mn-lt"/>
                <a:ea typeface="+mn-ea"/>
                <a:cs typeface="+mn-cs"/>
              </a:rPr>
              <a:t> (point to the first box in the graphic organizer and complete the statement, “One thing I know about…” the norms is that I need to use my think time to gather ideas).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8</a:t>
            </a:fld>
            <a:endParaRPr lang="en-US"/>
          </a:p>
        </p:txBody>
      </p:sp>
    </p:spTree>
    <p:extLst>
      <p:ext uri="{BB962C8B-B14F-4D97-AF65-F5344CB8AC3E}">
        <p14:creationId xmlns:p14="http://schemas.microsoft.com/office/powerpoint/2010/main" val="104865888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Let’s continue practicing with another example. Listen to me as I read what one partner says to another:</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Read Exchange #3.</a:t>
            </a:r>
            <a:endParaRPr lang="en-US" sz="120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72</a:t>
            </a:fld>
            <a:endParaRPr lang="en-US"/>
          </a:p>
        </p:txBody>
      </p:sp>
    </p:spTree>
    <p:extLst>
      <p:ext uri="{BB962C8B-B14F-4D97-AF65-F5344CB8AC3E}">
        <p14:creationId xmlns:p14="http://schemas.microsoft.com/office/powerpoint/2010/main" val="87050767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Let’s continue practicing with our final example. Listen to me as I read what one partner says to another:</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Read Exchange #4.</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73</a:t>
            </a:fld>
            <a:endParaRPr lang="en-US"/>
          </a:p>
        </p:txBody>
      </p:sp>
    </p:spTree>
    <p:extLst>
      <p:ext uri="{BB962C8B-B14F-4D97-AF65-F5344CB8AC3E}">
        <p14:creationId xmlns:p14="http://schemas.microsoft.com/office/powerpoint/2010/main" val="186417608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Show how to use the </a:t>
            </a:r>
            <a:r>
              <a:rPr lang="en-US" sz="1200" b="1" kern="1200" dirty="0" smtClean="0">
                <a:solidFill>
                  <a:schemeClr val="tx1"/>
                </a:solidFill>
                <a:effectLst/>
                <a:latin typeface="+mn-lt"/>
                <a:ea typeface="+mn-ea"/>
                <a:cs typeface="+mn-cs"/>
              </a:rPr>
              <a:t>Stand Up, Hand Up, Pair Up Strategy</a:t>
            </a:r>
            <a:r>
              <a:rPr lang="en-US" sz="1200" kern="1200" dirty="0" smtClean="0">
                <a:solidFill>
                  <a:schemeClr val="tx1"/>
                </a:solidFill>
                <a:effectLst/>
                <a:latin typeface="+mn-lt"/>
                <a:ea typeface="+mn-ea"/>
                <a:cs typeface="+mn-cs"/>
              </a:rPr>
              <a:t> to find a new partner. Model looking standing up </a:t>
            </a:r>
            <a:r>
              <a:rPr lang="en-US" sz="1200" b="1" kern="1200" dirty="0" smtClean="0">
                <a:solidFill>
                  <a:schemeClr val="tx1"/>
                </a:solidFill>
                <a:effectLst/>
                <a:latin typeface="+mn-lt"/>
                <a:ea typeface="+mn-ea"/>
                <a:cs typeface="+mn-cs"/>
              </a:rPr>
              <a:t>(Stand Up)</a:t>
            </a:r>
            <a:r>
              <a:rPr lang="en-US" sz="1200" kern="1200" dirty="0" smtClean="0">
                <a:solidFill>
                  <a:schemeClr val="tx1"/>
                </a:solidFill>
                <a:effectLst/>
                <a:latin typeface="+mn-lt"/>
                <a:ea typeface="+mn-ea"/>
                <a:cs typeface="+mn-cs"/>
              </a:rPr>
              <a:t>, raising one hand in the air </a:t>
            </a:r>
            <a:r>
              <a:rPr lang="en-US" sz="1200" b="1" kern="1200" dirty="0" smtClean="0">
                <a:solidFill>
                  <a:schemeClr val="tx1"/>
                </a:solidFill>
                <a:effectLst/>
                <a:latin typeface="+mn-lt"/>
                <a:ea typeface="+mn-ea"/>
                <a:cs typeface="+mn-cs"/>
              </a:rPr>
              <a:t>(Hand Up)</a:t>
            </a:r>
            <a:r>
              <a:rPr lang="en-US" sz="1200" kern="1200" dirty="0" smtClean="0">
                <a:solidFill>
                  <a:schemeClr val="tx1"/>
                </a:solidFill>
                <a:effectLst/>
                <a:latin typeface="+mn-lt"/>
                <a:ea typeface="+mn-ea"/>
                <a:cs typeface="+mn-cs"/>
              </a:rPr>
              <a:t>, and walking across the room to find a partner </a:t>
            </a:r>
            <a:r>
              <a:rPr lang="en-US" sz="1200" b="1" kern="1200" dirty="0" smtClean="0">
                <a:solidFill>
                  <a:schemeClr val="tx1"/>
                </a:solidFill>
                <a:effectLst/>
                <a:latin typeface="+mn-lt"/>
                <a:ea typeface="+mn-ea"/>
                <a:cs typeface="+mn-cs"/>
              </a:rPr>
              <a:t>(Pair Up)</a:t>
            </a:r>
            <a:r>
              <a:rPr lang="en-US" sz="1200" kern="1200" dirty="0" smtClean="0">
                <a:solidFill>
                  <a:schemeClr val="tx1"/>
                </a:solidFill>
                <a:effectLst/>
                <a:latin typeface="+mn-lt"/>
                <a:ea typeface="+mn-ea"/>
                <a:cs typeface="+mn-cs"/>
              </a:rPr>
              <a:t>. Demonstrate how to connect your hand to your partner’s hand to confirm that you’ve selected each other. Have students do the same.</a:t>
            </a: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74</a:t>
            </a:fld>
            <a:endParaRPr lang="en-US"/>
          </a:p>
        </p:txBody>
      </p:sp>
    </p:spTree>
    <p:extLst>
      <p:ext uri="{BB962C8B-B14F-4D97-AF65-F5344CB8AC3E}">
        <p14:creationId xmlns:p14="http://schemas.microsoft.com/office/powerpoint/2010/main" val="13276786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Display the </a:t>
            </a:r>
            <a:r>
              <a:rPr lang="en-US" sz="1200" b="1" kern="1200" dirty="0" smtClean="0">
                <a:solidFill>
                  <a:schemeClr val="tx1"/>
                </a:solidFill>
                <a:effectLst/>
                <a:latin typeface="+mn-lt"/>
                <a:ea typeface="+mn-ea"/>
                <a:cs typeface="+mn-cs"/>
              </a:rPr>
              <a:t>Student Visual Text </a:t>
            </a:r>
          </a:p>
          <a:p>
            <a:r>
              <a:rPr lang="en-US" sz="1200" b="1" kern="1200" dirty="0" smtClean="0">
                <a:solidFill>
                  <a:schemeClr val="tx1"/>
                </a:solidFill>
                <a:effectLst/>
                <a:latin typeface="+mn-lt"/>
                <a:ea typeface="+mn-ea"/>
                <a:cs typeface="+mn-cs"/>
              </a:rPr>
              <a:t>Direct</a:t>
            </a:r>
            <a:r>
              <a:rPr lang="en-US" sz="1200" b="1" kern="1200" baseline="0" dirty="0" smtClean="0">
                <a:solidFill>
                  <a:schemeClr val="tx1"/>
                </a:solidFill>
                <a:effectLst/>
                <a:latin typeface="+mn-lt"/>
                <a:ea typeface="+mn-ea"/>
                <a:cs typeface="+mn-cs"/>
              </a:rPr>
              <a:t> students to use their Think Time</a:t>
            </a:r>
            <a:endParaRPr lang="en-US" dirty="0" smtClean="0"/>
          </a:p>
          <a:p>
            <a:r>
              <a:rPr lang="en-US" sz="1200" i="1" kern="1200" dirty="0" smtClean="0">
                <a:solidFill>
                  <a:schemeClr val="tx1"/>
                </a:solidFill>
                <a:effectLst/>
                <a:latin typeface="+mn-lt"/>
                <a:ea typeface="+mn-ea"/>
                <a:cs typeface="+mn-cs"/>
              </a:rPr>
              <a:t>Now with your partner you will engage in a Constructive Conversation using the following prompt:</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342900" indent="-342900">
              <a:buFont typeface="Arial" charset="0"/>
              <a:buChar char="•"/>
            </a:pPr>
            <a:r>
              <a:rPr lang="en-US" sz="1200" b="1" kern="1200" dirty="0" smtClean="0">
                <a:solidFill>
                  <a:schemeClr val="tx1"/>
                </a:solidFill>
                <a:effectLst/>
                <a:latin typeface="+mn-lt"/>
                <a:ea typeface="+mn-ea"/>
                <a:cs typeface="+mn-cs"/>
              </a:rPr>
              <a:t>What do you notice in the visual text? </a:t>
            </a:r>
            <a:r>
              <a:rPr lang="en-US" sz="1200" b="1" dirty="0" smtClean="0"/>
              <a:t>CLARIFY </a:t>
            </a:r>
            <a:r>
              <a:rPr lang="en-US" sz="1200" dirty="0" smtClean="0"/>
              <a:t>by </a:t>
            </a:r>
            <a:r>
              <a:rPr lang="en-US" sz="1200" b="1" dirty="0" smtClean="0"/>
              <a:t>prompting your partner.</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75</a:t>
            </a:fld>
            <a:endParaRPr lang="en-US"/>
          </a:p>
        </p:txBody>
      </p:sp>
    </p:spTree>
    <p:extLst>
      <p:ext uri="{BB962C8B-B14F-4D97-AF65-F5344CB8AC3E}">
        <p14:creationId xmlns:p14="http://schemas.microsoft.com/office/powerpoint/2010/main" val="165880085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Now with your partner you will engage in a Constructive Conversation using the following prompt:</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What do you notice in the visual text? </a:t>
            </a:r>
            <a:r>
              <a:rPr lang="en-US" sz="1200" b="1" dirty="0" smtClean="0"/>
              <a:t>CLARIFY </a:t>
            </a:r>
            <a:r>
              <a:rPr lang="en-US" sz="1200" dirty="0" smtClean="0"/>
              <a:t>by </a:t>
            </a:r>
            <a:r>
              <a:rPr lang="en-US" sz="1200" b="1" dirty="0" smtClean="0"/>
              <a:t>prompting your partner</a:t>
            </a:r>
            <a:r>
              <a:rPr lang="en-US" sz="1200" dirty="0" smtClean="0"/>
              <a:t>.</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As you have your conversations, I will walk around and listen to notice who is using the language of the skill and making sure to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their partner’s ideas by </a:t>
            </a:r>
            <a:r>
              <a:rPr lang="en-US" sz="1200" b="1" dirty="0" smtClean="0"/>
              <a:t>prompting</a:t>
            </a:r>
            <a:r>
              <a:rPr lang="en-US" sz="1200" b="1" baseline="0" dirty="0" smtClean="0"/>
              <a:t> your partner</a:t>
            </a:r>
            <a:r>
              <a:rPr lang="en-US" sz="1200" i="1" kern="1200" dirty="0" smtClean="0">
                <a:solidFill>
                  <a:schemeClr val="tx1"/>
                </a:solidFill>
                <a:effectLst/>
                <a:latin typeface="+mn-lt"/>
                <a:ea typeface="+mn-ea"/>
                <a:cs typeface="+mn-cs"/>
              </a:rPr>
              <a:t>. Remember to use your Prompt and Response Starters.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76</a:t>
            </a:fld>
            <a:endParaRPr lang="en-US"/>
          </a:p>
        </p:txBody>
      </p:sp>
    </p:spTree>
    <p:extLst>
      <p:ext uri="{BB962C8B-B14F-4D97-AF65-F5344CB8AC3E}">
        <p14:creationId xmlns:p14="http://schemas.microsoft.com/office/powerpoint/2010/main" val="206769212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Select two students to Fishbowl Model a Constructive Conversation in front of the class.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Students will address the following prompt:</a:t>
            </a:r>
            <a:r>
              <a:rPr lang="en-US" sz="1200"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What do you notice in the visual text? Clarify by prompting your partner.</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Collect a language sample from the two students using the </a:t>
            </a:r>
            <a:r>
              <a:rPr lang="en-US" sz="1200" b="1" u="sng" kern="1200" dirty="0" smtClean="0">
                <a:solidFill>
                  <a:schemeClr val="tx1"/>
                </a:solidFill>
                <a:effectLst/>
                <a:latin typeface="+mn-lt"/>
                <a:ea typeface="+mn-ea"/>
                <a:cs typeface="+mn-cs"/>
              </a:rPr>
              <a:t>SPF 1.0</a:t>
            </a:r>
            <a:r>
              <a:rPr lang="en-US" sz="1200" kern="1200" dirty="0" smtClean="0">
                <a:solidFill>
                  <a:schemeClr val="tx1"/>
                </a:solidFill>
                <a:effectLst/>
                <a:latin typeface="+mn-lt"/>
                <a:ea typeface="+mn-ea"/>
                <a:cs typeface="+mn-cs"/>
              </a:rPr>
              <a:t>. The language sample must be at least four turns in length.</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Facilitate a whole-group discussion to debrief how the students did the following:</a:t>
            </a:r>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lvl="0"/>
            <a:r>
              <a:rPr lang="en-US" sz="1200" i="1" kern="1200" dirty="0" smtClean="0">
                <a:solidFill>
                  <a:schemeClr val="tx1"/>
                </a:solidFill>
                <a:effectLst/>
                <a:latin typeface="+mn-lt"/>
                <a:ea typeface="+mn-ea"/>
                <a:cs typeface="+mn-cs"/>
              </a:rPr>
              <a:t>How did they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by </a:t>
            </a:r>
            <a:r>
              <a:rPr lang="en-US" sz="1200" b="1" i="1" kern="1200" dirty="0" smtClean="0">
                <a:solidFill>
                  <a:schemeClr val="tx1"/>
                </a:solidFill>
                <a:effectLst/>
                <a:latin typeface="+mn-lt"/>
                <a:ea typeface="+mn-ea"/>
                <a:cs typeface="+mn-cs"/>
              </a:rPr>
              <a:t>prompting</a:t>
            </a:r>
            <a:r>
              <a:rPr lang="en-US" sz="1200" i="1" kern="1200" dirty="0" smtClean="0">
                <a:solidFill>
                  <a:schemeClr val="tx1"/>
                </a:solidFill>
                <a:effectLst/>
                <a:latin typeface="+mn-lt"/>
                <a:ea typeface="+mn-ea"/>
                <a:cs typeface="+mn-cs"/>
              </a:rPr>
              <a:t> others for more information?</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What language did they use?</a:t>
            </a:r>
            <a:r>
              <a:rPr lang="en-US" dirty="0" smtClean="0">
                <a:effectLst/>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77</a:t>
            </a:fld>
            <a:endParaRPr lang="en-US"/>
          </a:p>
        </p:txBody>
      </p:sp>
    </p:spTree>
    <p:extLst>
      <p:ext uri="{BB962C8B-B14F-4D97-AF65-F5344CB8AC3E}">
        <p14:creationId xmlns:p14="http://schemas.microsoft.com/office/powerpoint/2010/main" val="175037311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After students have had a few minutes to discuss with a partner, call on one or two individuals to share out with the whole group. </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78</a:t>
            </a:fld>
            <a:endParaRPr lang="en-US"/>
          </a:p>
        </p:txBody>
      </p:sp>
    </p:spTree>
    <p:extLst>
      <p:ext uri="{BB962C8B-B14F-4D97-AF65-F5344CB8AC3E}">
        <p14:creationId xmlns:p14="http://schemas.microsoft.com/office/powerpoint/2010/main" val="202724036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80</a:t>
            </a:fld>
            <a:endParaRPr lang="en-US"/>
          </a:p>
        </p:txBody>
      </p:sp>
    </p:spTree>
    <p:extLst>
      <p:ext uri="{BB962C8B-B14F-4D97-AF65-F5344CB8AC3E}">
        <p14:creationId xmlns:p14="http://schemas.microsoft.com/office/powerpoint/2010/main" val="5820114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In this lesson we will review the Constructive Conversation Skills-</a:t>
            </a:r>
            <a:r>
              <a:rPr lang="en-US" sz="1200" b="1" i="1" kern="1200" dirty="0" smtClean="0">
                <a:solidFill>
                  <a:schemeClr val="tx1"/>
                </a:solidFill>
                <a:effectLst/>
                <a:latin typeface="+mn-lt"/>
                <a:ea typeface="+mn-ea"/>
                <a:cs typeface="+mn-cs"/>
              </a:rPr>
              <a:t>CREATE </a:t>
            </a:r>
            <a:r>
              <a:rPr lang="en-US" sz="1200" i="1" kern="1200" dirty="0" smtClean="0">
                <a:solidFill>
                  <a:schemeClr val="tx1"/>
                </a:solidFill>
                <a:effectLst/>
                <a:latin typeface="+mn-lt"/>
                <a:ea typeface="+mn-ea"/>
                <a:cs typeface="+mn-cs"/>
              </a:rPr>
              <a:t>and</a:t>
            </a:r>
            <a:r>
              <a:rPr lang="en-US" sz="1200" b="1" i="1" kern="1200" dirty="0" smtClean="0">
                <a:solidFill>
                  <a:schemeClr val="tx1"/>
                </a:solidFill>
                <a:effectLst/>
                <a:latin typeface="+mn-lt"/>
                <a:ea typeface="+mn-ea"/>
                <a:cs typeface="+mn-cs"/>
              </a:rPr>
              <a:t> CLARIFY</a:t>
            </a:r>
            <a:r>
              <a:rPr lang="en-US" sz="1200" i="1" kern="1200" dirty="0" smtClean="0">
                <a:solidFill>
                  <a:schemeClr val="tx1"/>
                </a:solidFill>
                <a:effectLst/>
                <a:latin typeface="+mn-lt"/>
                <a:ea typeface="+mn-ea"/>
                <a:cs typeface="+mn-cs"/>
              </a:rPr>
              <a:t>. When we </a:t>
            </a:r>
            <a:r>
              <a:rPr lang="en-US" sz="1200" b="1" i="1" kern="1200" dirty="0" smtClean="0">
                <a:solidFill>
                  <a:schemeClr val="tx1"/>
                </a:solidFill>
                <a:effectLst/>
                <a:latin typeface="+mn-lt"/>
                <a:ea typeface="+mn-ea"/>
                <a:cs typeface="+mn-cs"/>
              </a:rPr>
              <a:t>CREATE</a:t>
            </a:r>
            <a:r>
              <a:rPr lang="en-US" sz="1200" i="1" kern="1200" dirty="0" smtClean="0">
                <a:solidFill>
                  <a:schemeClr val="tx1"/>
                </a:solidFill>
                <a:effectLst/>
                <a:latin typeface="+mn-lt"/>
                <a:ea typeface="+mn-ea"/>
                <a:cs typeface="+mn-cs"/>
              </a:rPr>
              <a:t> we say what we think or notice about something. When we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we make our ideas clearer for ourselves and our partners. We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each other’s ideas by </a:t>
            </a:r>
            <a:r>
              <a:rPr lang="en-US" sz="1200" b="1" i="1" kern="1200" dirty="0" smtClean="0">
                <a:solidFill>
                  <a:schemeClr val="tx1"/>
                </a:solidFill>
                <a:effectLst/>
                <a:latin typeface="+mn-lt"/>
                <a:ea typeface="+mn-ea"/>
                <a:cs typeface="+mn-cs"/>
              </a:rPr>
              <a:t>paraphrasing</a:t>
            </a:r>
            <a:r>
              <a:rPr lang="en-US" sz="1200" i="1" kern="1200" dirty="0" smtClean="0">
                <a:solidFill>
                  <a:schemeClr val="tx1"/>
                </a:solidFill>
                <a:effectLst/>
                <a:latin typeface="+mn-lt"/>
                <a:ea typeface="+mn-ea"/>
                <a:cs typeface="+mn-cs"/>
              </a:rPr>
              <a:t>, </a:t>
            </a:r>
            <a:r>
              <a:rPr lang="en-US" sz="1200" b="1" i="1" kern="1200" dirty="0" smtClean="0">
                <a:solidFill>
                  <a:schemeClr val="tx1"/>
                </a:solidFill>
                <a:effectLst/>
                <a:latin typeface="+mn-lt"/>
                <a:ea typeface="+mn-ea"/>
                <a:cs typeface="+mn-cs"/>
              </a:rPr>
              <a:t>building on,</a:t>
            </a:r>
            <a:r>
              <a:rPr lang="en-US" sz="1200" i="1" kern="1200" dirty="0" smtClean="0">
                <a:solidFill>
                  <a:schemeClr val="tx1"/>
                </a:solidFill>
                <a:effectLst/>
                <a:latin typeface="+mn-lt"/>
                <a:ea typeface="+mn-ea"/>
                <a:cs typeface="+mn-cs"/>
              </a:rPr>
              <a:t> and </a:t>
            </a:r>
            <a:r>
              <a:rPr lang="en-US" sz="1200" b="1" i="1" kern="1200" dirty="0" smtClean="0">
                <a:solidFill>
                  <a:schemeClr val="tx1"/>
                </a:solidFill>
                <a:effectLst/>
                <a:latin typeface="+mn-lt"/>
                <a:ea typeface="+mn-ea"/>
                <a:cs typeface="+mn-cs"/>
              </a:rPr>
              <a:t>prompting.</a:t>
            </a:r>
            <a:r>
              <a:rPr lang="en-US" sz="1200" i="1" kern="1200" dirty="0" smtClean="0">
                <a:solidFill>
                  <a:schemeClr val="tx1"/>
                </a:solidFill>
                <a:effectLst/>
                <a:latin typeface="+mn-lt"/>
                <a:ea typeface="+mn-ea"/>
                <a:cs typeface="+mn-cs"/>
              </a:rPr>
              <a:t> During conversations, remember to follow our conversation norms (point to poster).</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81</a:t>
            </a:fld>
            <a:endParaRPr lang="en-US"/>
          </a:p>
        </p:txBody>
      </p:sp>
    </p:spTree>
    <p:extLst>
      <p:ext uri="{BB962C8B-B14F-4D97-AF65-F5344CB8AC3E}">
        <p14:creationId xmlns:p14="http://schemas.microsoft.com/office/powerpoint/2010/main" val="46232237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Which conversation norm will help us to </a:t>
            </a:r>
            <a:r>
              <a:rPr lang="en-US" sz="1200" b="1" i="1" kern="1200" dirty="0" smtClean="0">
                <a:solidFill>
                  <a:schemeClr val="tx1"/>
                </a:solidFill>
                <a:effectLst/>
                <a:latin typeface="+mn-lt"/>
                <a:ea typeface="+mn-ea"/>
                <a:cs typeface="+mn-cs"/>
              </a:rPr>
              <a:t>CREATE</a:t>
            </a:r>
            <a:r>
              <a:rPr lang="en-US" sz="1200" i="1" kern="1200" dirty="0" smtClean="0">
                <a:solidFill>
                  <a:schemeClr val="tx1"/>
                </a:solidFill>
                <a:effectLst/>
                <a:latin typeface="+mn-lt"/>
                <a:ea typeface="+mn-ea"/>
                <a:cs typeface="+mn-cs"/>
              </a:rPr>
              <a:t> and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Turn and talk to your partner. </a:t>
            </a:r>
            <a:r>
              <a:rPr lang="en-US" sz="1200" kern="1200" dirty="0" smtClean="0">
                <a:solidFill>
                  <a:schemeClr val="tx1"/>
                </a:solidFill>
                <a:effectLst/>
                <a:latin typeface="+mn-lt"/>
                <a:ea typeface="+mn-ea"/>
                <a:cs typeface="+mn-cs"/>
              </a:rPr>
              <a:t>Give students 1 minute to talk to a partner.</a:t>
            </a: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Affirm all responses and say:</a:t>
            </a:r>
            <a:r>
              <a:rPr lang="en-US" sz="1200" i="1" kern="1200" dirty="0" smtClean="0">
                <a:solidFill>
                  <a:schemeClr val="tx1"/>
                </a:solidFill>
                <a:effectLst/>
                <a:latin typeface="+mn-lt"/>
                <a:ea typeface="+mn-ea"/>
                <a:cs typeface="+mn-cs"/>
              </a:rPr>
              <a:t> I heard many of you say that you would “Use the language of the skill” (point to poster) to speak in complete sentences as we </a:t>
            </a:r>
            <a:r>
              <a:rPr lang="en-US" sz="1200" b="1" i="1" kern="1200" dirty="0" smtClean="0">
                <a:solidFill>
                  <a:schemeClr val="tx1"/>
                </a:solidFill>
                <a:effectLst/>
                <a:latin typeface="+mn-lt"/>
                <a:ea typeface="+mn-ea"/>
                <a:cs typeface="+mn-cs"/>
              </a:rPr>
              <a:t>CREATE</a:t>
            </a:r>
            <a:r>
              <a:rPr lang="en-US" sz="1200" i="1" kern="1200" dirty="0" smtClean="0">
                <a:solidFill>
                  <a:schemeClr val="tx1"/>
                </a:solidFill>
                <a:effectLst/>
                <a:latin typeface="+mn-lt"/>
                <a:ea typeface="+mn-ea"/>
                <a:cs typeface="+mn-cs"/>
              </a:rPr>
              <a:t> and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ideas. We will use prompt and response starters to help us.</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82</a:t>
            </a:fld>
            <a:endParaRPr lang="en-US"/>
          </a:p>
        </p:txBody>
      </p:sp>
    </p:spTree>
    <p:extLst>
      <p:ext uri="{BB962C8B-B14F-4D97-AF65-F5344CB8AC3E}">
        <p14:creationId xmlns:p14="http://schemas.microsoft.com/office/powerpoint/2010/main" val="20470414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At</a:t>
            </a:r>
            <a:r>
              <a:rPr lang="en-US" sz="1200" i="1" kern="1200" baseline="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the signal, I find Partner #1. I look for someone who does not have a partner and is ready to share. </a:t>
            </a:r>
          </a:p>
          <a:p>
            <a:r>
              <a:rPr lang="en-US" sz="1200" b="1" kern="1200" dirty="0" smtClean="0">
                <a:solidFill>
                  <a:schemeClr val="tx1"/>
                </a:solidFill>
                <a:effectLst/>
                <a:latin typeface="+mn-lt"/>
                <a:ea typeface="+mn-ea"/>
                <a:cs typeface="+mn-cs"/>
              </a:rPr>
              <a:t>Model </a:t>
            </a:r>
            <a:r>
              <a:rPr lang="en-US" sz="1200" kern="1200" dirty="0" smtClean="0">
                <a:solidFill>
                  <a:schemeClr val="tx1"/>
                </a:solidFill>
                <a:effectLst/>
                <a:latin typeface="+mn-lt"/>
                <a:ea typeface="+mn-ea"/>
                <a:cs typeface="+mn-cs"/>
              </a:rPr>
              <a:t>following steps 5 and 6 from the Give One, Get One directions with a student.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9</a:t>
            </a:fld>
            <a:endParaRPr lang="en-US"/>
          </a:p>
        </p:txBody>
      </p:sp>
    </p:spTree>
    <p:extLst>
      <p:ext uri="{BB962C8B-B14F-4D97-AF65-F5344CB8AC3E}">
        <p14:creationId xmlns:p14="http://schemas.microsoft.com/office/powerpoint/2010/main" val="93410563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When and how do we </a:t>
            </a:r>
            <a:r>
              <a:rPr lang="en-US" sz="1200" b="1" i="1" kern="1200" dirty="0" smtClean="0">
                <a:solidFill>
                  <a:schemeClr val="tx1"/>
                </a:solidFill>
                <a:effectLst/>
                <a:latin typeface="+mn-lt"/>
                <a:ea typeface="+mn-ea"/>
                <a:cs typeface="+mn-cs"/>
              </a:rPr>
              <a:t>paraphrase</a:t>
            </a:r>
            <a:r>
              <a:rPr lang="en-US" sz="1200" i="1" kern="1200" dirty="0" smtClean="0">
                <a:solidFill>
                  <a:schemeClr val="tx1"/>
                </a:solidFill>
                <a:effectLst/>
                <a:latin typeface="+mn-lt"/>
                <a:ea typeface="+mn-ea"/>
                <a:cs typeface="+mn-cs"/>
              </a:rPr>
              <a:t> in a Constructive Conversation? Turn and talk to your partner.</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CACF33E-9A4F-DC43-BEB4-18EC813BF4E4}" type="slidenum">
              <a:rPr lang="en-US" smtClean="0"/>
              <a:t>83</a:t>
            </a:fld>
            <a:endParaRPr lang="en-US"/>
          </a:p>
        </p:txBody>
      </p:sp>
    </p:spTree>
    <p:extLst>
      <p:ext uri="{BB962C8B-B14F-4D97-AF65-F5344CB8AC3E}">
        <p14:creationId xmlns:p14="http://schemas.microsoft.com/office/powerpoint/2010/main" val="41261185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When and how do we </a:t>
            </a:r>
            <a:r>
              <a:rPr lang="en-US" sz="1200" b="1" i="1" kern="1200" dirty="0" smtClean="0">
                <a:solidFill>
                  <a:schemeClr val="tx1"/>
                </a:solidFill>
                <a:effectLst/>
                <a:latin typeface="+mn-lt"/>
                <a:ea typeface="+mn-ea"/>
                <a:cs typeface="+mn-cs"/>
              </a:rPr>
              <a:t>prompt</a:t>
            </a:r>
            <a:r>
              <a:rPr lang="en-US" sz="1200" i="1" kern="1200" dirty="0" smtClean="0">
                <a:solidFill>
                  <a:schemeClr val="tx1"/>
                </a:solidFill>
                <a:effectLst/>
                <a:latin typeface="+mn-lt"/>
                <a:ea typeface="+mn-ea"/>
                <a:cs typeface="+mn-cs"/>
              </a:rPr>
              <a:t> in a Constructive Conversation? Turn and talk to your partner.</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CACF33E-9A4F-DC43-BEB4-18EC813BF4E4}" type="slidenum">
              <a:rPr lang="en-US" smtClean="0"/>
              <a:t>84</a:t>
            </a:fld>
            <a:endParaRPr lang="en-US"/>
          </a:p>
        </p:txBody>
      </p:sp>
    </p:spTree>
    <p:extLst>
      <p:ext uri="{BB962C8B-B14F-4D97-AF65-F5344CB8AC3E}">
        <p14:creationId xmlns:p14="http://schemas.microsoft.com/office/powerpoint/2010/main" val="38095289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When and how do we </a:t>
            </a:r>
            <a:r>
              <a:rPr lang="en-US" sz="1200" b="1" i="1" kern="1200" dirty="0" smtClean="0">
                <a:solidFill>
                  <a:schemeClr val="tx1"/>
                </a:solidFill>
                <a:effectLst/>
                <a:latin typeface="+mn-lt"/>
                <a:ea typeface="+mn-ea"/>
                <a:cs typeface="+mn-cs"/>
              </a:rPr>
              <a:t>paraphrase</a:t>
            </a:r>
            <a:r>
              <a:rPr lang="en-US" sz="1200" i="1" kern="1200" dirty="0" smtClean="0">
                <a:solidFill>
                  <a:schemeClr val="tx1"/>
                </a:solidFill>
                <a:effectLst/>
                <a:latin typeface="+mn-lt"/>
                <a:ea typeface="+mn-ea"/>
                <a:cs typeface="+mn-cs"/>
              </a:rPr>
              <a:t> in a Constructive Conversation? Turn and talk to your partner.</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CACF33E-9A4F-DC43-BEB4-18EC813BF4E4}" type="slidenum">
              <a:rPr lang="en-US" smtClean="0"/>
              <a:t>85</a:t>
            </a:fld>
            <a:endParaRPr lang="en-US"/>
          </a:p>
        </p:txBody>
      </p:sp>
    </p:spTree>
    <p:extLst>
      <p:ext uri="{BB962C8B-B14F-4D97-AF65-F5344CB8AC3E}">
        <p14:creationId xmlns:p14="http://schemas.microsoft.com/office/powerpoint/2010/main" val="102825018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Teacher Think Aloud</a:t>
            </a:r>
            <a:endParaRPr lang="en-US" i="0"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86</a:t>
            </a:fld>
            <a:endParaRPr lang="en-US"/>
          </a:p>
        </p:txBody>
      </p:sp>
    </p:spTree>
    <p:extLst>
      <p:ext uri="{BB962C8B-B14F-4D97-AF65-F5344CB8AC3E}">
        <p14:creationId xmlns:p14="http://schemas.microsoft.com/office/powerpoint/2010/main" val="76546799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Today you are going to engage in a Constructive Conversation for the Skills-</a:t>
            </a:r>
            <a:r>
              <a:rPr lang="en-US" sz="1200" b="1" i="1" kern="1200" dirty="0" smtClean="0">
                <a:solidFill>
                  <a:schemeClr val="tx1"/>
                </a:solidFill>
                <a:effectLst/>
                <a:latin typeface="+mn-lt"/>
                <a:ea typeface="+mn-ea"/>
                <a:cs typeface="+mn-cs"/>
              </a:rPr>
              <a:t>CREATE </a:t>
            </a:r>
            <a:r>
              <a:rPr lang="en-US" sz="1200" i="1" kern="1200" dirty="0" smtClean="0">
                <a:solidFill>
                  <a:schemeClr val="tx1"/>
                </a:solidFill>
                <a:effectLst/>
                <a:latin typeface="+mn-lt"/>
                <a:ea typeface="+mn-ea"/>
                <a:cs typeface="+mn-cs"/>
              </a:rPr>
              <a:t>and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using a visual text. Do your best to follow the Conversation Pattern as you </a:t>
            </a:r>
            <a:r>
              <a:rPr lang="en-US" sz="1200" b="1" i="1" kern="1200" dirty="0" smtClean="0">
                <a:solidFill>
                  <a:schemeClr val="tx1"/>
                </a:solidFill>
                <a:effectLst/>
                <a:latin typeface="+mn-lt"/>
                <a:ea typeface="+mn-ea"/>
                <a:cs typeface="+mn-cs"/>
              </a:rPr>
              <a:t>CLARIFY </a:t>
            </a:r>
            <a:r>
              <a:rPr lang="en-US" sz="1200" i="1" kern="1200" dirty="0" smtClean="0">
                <a:solidFill>
                  <a:schemeClr val="tx1"/>
                </a:solidFill>
                <a:effectLst/>
                <a:latin typeface="+mn-lt"/>
                <a:ea typeface="+mn-ea"/>
                <a:cs typeface="+mn-cs"/>
              </a:rPr>
              <a:t>your ideas.</a:t>
            </a:r>
            <a:endParaRPr lang="en-US" sz="1200" kern="1200" dirty="0" smtClean="0">
              <a:solidFill>
                <a:schemeClr val="tx1"/>
              </a:solidFill>
              <a:effectLst/>
              <a:latin typeface="+mn-lt"/>
              <a:ea typeface="+mn-ea"/>
              <a:cs typeface="+mn-cs"/>
            </a:endParaRPr>
          </a:p>
          <a:p>
            <a:endParaRPr lang="en-US" dirty="0" smtClean="0"/>
          </a:p>
          <a:p>
            <a:r>
              <a:rPr lang="en-US" sz="1200" i="1" kern="1200" dirty="0" smtClean="0">
                <a:solidFill>
                  <a:schemeClr val="tx1"/>
                </a:solidFill>
                <a:effectLst/>
                <a:latin typeface="+mn-lt"/>
                <a:ea typeface="+mn-ea"/>
                <a:cs typeface="+mn-cs"/>
              </a:rPr>
              <a:t>You will use the </a:t>
            </a:r>
            <a:r>
              <a:rPr lang="en-US" sz="1200" b="1" u="sng" kern="1200" dirty="0" smtClean="0">
                <a:solidFill>
                  <a:schemeClr val="tx1"/>
                </a:solidFill>
                <a:effectLst/>
                <a:latin typeface="+mn-lt"/>
                <a:ea typeface="+mn-ea"/>
                <a:cs typeface="+mn-cs"/>
              </a:rPr>
              <a:t>Conversation Pattern Guide</a:t>
            </a:r>
            <a:r>
              <a:rPr lang="en-US" sz="1200" b="1" i="1" u="sng"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to remind you of the pattern. Let’s review the prompt and response starters that you may use to help you during your conversations and add them to our Conversation Pattern Guides.</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Model adding one or two prompt and response starters to your </a:t>
            </a:r>
            <a:r>
              <a:rPr lang="en-US" sz="1200" b="1" u="sng" kern="1200" dirty="0" smtClean="0">
                <a:solidFill>
                  <a:schemeClr val="tx1"/>
                </a:solidFill>
                <a:effectLst/>
                <a:latin typeface="+mn-lt"/>
                <a:ea typeface="+mn-ea"/>
                <a:cs typeface="+mn-cs"/>
              </a:rPr>
              <a:t>Conversation Pattern Guide </a:t>
            </a:r>
            <a:r>
              <a:rPr lang="en-US" sz="1200" kern="1200" dirty="0" smtClean="0">
                <a:solidFill>
                  <a:schemeClr val="tx1"/>
                </a:solidFill>
                <a:effectLst/>
                <a:latin typeface="+mn-lt"/>
                <a:ea typeface="+mn-ea"/>
                <a:cs typeface="+mn-cs"/>
              </a:rPr>
              <a:t>and have students add to their guides.</a:t>
            </a:r>
            <a:r>
              <a:rPr lang="en-US" sz="1200" kern="1200" cap="all"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87</a:t>
            </a:fld>
            <a:endParaRPr lang="en-US"/>
          </a:p>
        </p:txBody>
      </p:sp>
    </p:spTree>
    <p:extLst>
      <p:ext uri="{BB962C8B-B14F-4D97-AF65-F5344CB8AC3E}">
        <p14:creationId xmlns:p14="http://schemas.microsoft.com/office/powerpoint/2010/main" val="192498914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Display 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read each of the questions.</a:t>
            </a: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While you are listening to me and my partner, listen for the following:</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How did we…</a:t>
            </a:r>
            <a:endParaRPr lang="en-US" sz="1200" kern="1200" dirty="0" smtClean="0">
              <a:solidFill>
                <a:schemeClr val="tx1"/>
              </a:solidFill>
              <a:effectLst/>
              <a:latin typeface="+mn-lt"/>
              <a:ea typeface="+mn-ea"/>
              <a:cs typeface="+mn-cs"/>
            </a:endParaRPr>
          </a:p>
          <a:p>
            <a:pPr lvl="0"/>
            <a:r>
              <a:rPr lang="en-US" sz="1200" i="1" kern="1200" dirty="0" smtClean="0">
                <a:solidFill>
                  <a:schemeClr val="tx1"/>
                </a:solidFill>
                <a:effectLst/>
                <a:latin typeface="+mn-lt"/>
                <a:ea typeface="+mn-ea"/>
                <a:cs typeface="+mn-cs"/>
              </a:rPr>
              <a:t>acknowledge a partner’s ideas?</a:t>
            </a:r>
            <a:endParaRPr lang="en-US" sz="1200" kern="1200" dirty="0" smtClean="0">
              <a:solidFill>
                <a:schemeClr val="tx1"/>
              </a:solidFill>
              <a:effectLst/>
              <a:latin typeface="+mn-lt"/>
              <a:ea typeface="+mn-ea"/>
              <a:cs typeface="+mn-cs"/>
            </a:endParaRPr>
          </a:p>
          <a:p>
            <a:pPr lvl="0"/>
            <a:r>
              <a:rPr lang="en-US" sz="1200" i="1" kern="1200" dirty="0" smtClean="0">
                <a:solidFill>
                  <a:schemeClr val="tx1"/>
                </a:solidFill>
                <a:effectLst/>
                <a:latin typeface="+mn-lt"/>
                <a:ea typeface="+mn-ea"/>
                <a:cs typeface="+mn-cs"/>
              </a:rPr>
              <a:t>build on a partner’s ideas?</a:t>
            </a:r>
            <a:endParaRPr lang="en-US" sz="1200" kern="1200" dirty="0" smtClean="0">
              <a:solidFill>
                <a:schemeClr val="tx1"/>
              </a:solidFill>
              <a:effectLst/>
              <a:latin typeface="+mn-lt"/>
              <a:ea typeface="+mn-ea"/>
              <a:cs typeface="+mn-cs"/>
            </a:endParaRPr>
          </a:p>
          <a:p>
            <a:pPr lvl="0"/>
            <a:r>
              <a:rPr lang="en-US" sz="1200" i="1" kern="1200" dirty="0" smtClean="0">
                <a:solidFill>
                  <a:schemeClr val="tx1"/>
                </a:solidFill>
                <a:effectLst/>
                <a:latin typeface="+mn-lt"/>
                <a:ea typeface="+mn-ea"/>
                <a:cs typeface="+mn-cs"/>
              </a:rPr>
              <a:t>prompt a partner to </a:t>
            </a:r>
            <a:r>
              <a:rPr lang="en-US" sz="1200" b="1" i="1" kern="1200" dirty="0" smtClean="0">
                <a:solidFill>
                  <a:schemeClr val="tx1"/>
                </a:solidFill>
                <a:effectLst/>
                <a:latin typeface="+mn-lt"/>
                <a:ea typeface="+mn-ea"/>
                <a:cs typeface="+mn-cs"/>
              </a:rPr>
              <a:t>CLARIFY </a:t>
            </a:r>
            <a:r>
              <a:rPr lang="en-US" sz="1200" i="1" kern="1200" dirty="0" smtClean="0">
                <a:solidFill>
                  <a:schemeClr val="tx1"/>
                </a:solidFill>
                <a:effectLst/>
                <a:latin typeface="+mn-lt"/>
                <a:ea typeface="+mn-ea"/>
                <a:cs typeface="+mn-cs"/>
              </a:rPr>
              <a:t>ideas?</a:t>
            </a:r>
            <a:endParaRPr lang="en-US" sz="1200" kern="1200" dirty="0" smtClean="0">
              <a:solidFill>
                <a:schemeClr val="tx1"/>
              </a:solidFill>
              <a:effectLst/>
              <a:latin typeface="+mn-lt"/>
              <a:ea typeface="+mn-ea"/>
              <a:cs typeface="+mn-cs"/>
            </a:endParaRPr>
          </a:p>
          <a:p>
            <a:pPr lvl="0"/>
            <a:r>
              <a:rPr lang="en-US" sz="1200" i="1" kern="1200" dirty="0" smtClean="0">
                <a:solidFill>
                  <a:schemeClr val="tx1"/>
                </a:solidFill>
                <a:effectLst/>
                <a:latin typeface="+mn-lt"/>
                <a:ea typeface="+mn-ea"/>
                <a:cs typeface="+mn-cs"/>
              </a:rPr>
              <a:t>use evidence to support ideas?</a:t>
            </a:r>
            <a:endParaRPr lang="en-US" sz="1200" kern="1200" dirty="0" smtClean="0">
              <a:solidFill>
                <a:schemeClr val="tx1"/>
              </a:solidFill>
              <a:effectLst/>
              <a:latin typeface="+mn-lt"/>
              <a:ea typeface="+mn-ea"/>
              <a:cs typeface="+mn-cs"/>
            </a:endParaRPr>
          </a:p>
          <a:p>
            <a:pPr lvl="0"/>
            <a:r>
              <a:rPr lang="en-US" sz="1200" i="1" kern="1200" dirty="0" smtClean="0">
                <a:solidFill>
                  <a:schemeClr val="tx1"/>
                </a:solidFill>
                <a:effectLst/>
                <a:latin typeface="+mn-lt"/>
                <a:ea typeface="+mn-ea"/>
                <a:cs typeface="+mn-cs"/>
              </a:rPr>
              <a:t>use academic words (notice, in other words, etc.) to convey ideas?</a:t>
            </a:r>
            <a:endParaRPr lang="en-US" sz="1200" kern="1200" dirty="0" smtClean="0">
              <a:solidFill>
                <a:schemeClr val="tx1"/>
              </a:solidFill>
              <a:effectLst/>
              <a:latin typeface="+mn-lt"/>
              <a:ea typeface="+mn-ea"/>
              <a:cs typeface="+mn-cs"/>
            </a:endParaRPr>
          </a:p>
          <a:p>
            <a:pPr lvl="0"/>
            <a:r>
              <a:rPr lang="en-US" sz="1200" i="1" kern="1200" dirty="0" smtClean="0">
                <a:solidFill>
                  <a:schemeClr val="tx1"/>
                </a:solidFill>
                <a:effectLst/>
                <a:latin typeface="+mn-lt"/>
                <a:ea typeface="+mn-ea"/>
                <a:cs typeface="+mn-cs"/>
              </a:rPr>
              <a:t>use domain-specific words (visual text, paraphrase, elaborate, etc.) to convey ideas?</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88</a:t>
            </a:fld>
            <a:endParaRPr lang="en-US"/>
          </a:p>
        </p:txBody>
      </p:sp>
    </p:spTree>
    <p:extLst>
      <p:ext uri="{BB962C8B-B14F-4D97-AF65-F5344CB8AC3E}">
        <p14:creationId xmlns:p14="http://schemas.microsoft.com/office/powerpoint/2010/main" val="175511803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Display the </a:t>
            </a:r>
            <a:r>
              <a:rPr lang="en-US" sz="1200" b="1" kern="1200" dirty="0" smtClean="0">
                <a:solidFill>
                  <a:schemeClr val="tx1"/>
                </a:solidFill>
                <a:effectLst/>
                <a:latin typeface="+mn-lt"/>
                <a:ea typeface="+mn-ea"/>
                <a:cs typeface="+mn-cs"/>
              </a:rPr>
              <a:t>Teacher Visual Text </a:t>
            </a:r>
          </a:p>
          <a:p>
            <a:r>
              <a:rPr lang="en-US" sz="1200" b="1" kern="1200" dirty="0" smtClean="0">
                <a:solidFill>
                  <a:schemeClr val="tx1"/>
                </a:solidFill>
                <a:effectLst/>
                <a:latin typeface="+mn-lt"/>
                <a:ea typeface="+mn-ea"/>
                <a:cs typeface="+mn-cs"/>
              </a:rPr>
              <a:t>Model</a:t>
            </a:r>
            <a:r>
              <a:rPr lang="en-US" sz="1200" b="1" kern="1200" baseline="0" dirty="0" smtClean="0">
                <a:solidFill>
                  <a:schemeClr val="tx1"/>
                </a:solidFill>
                <a:effectLst/>
                <a:latin typeface="+mn-lt"/>
                <a:ea typeface="+mn-ea"/>
                <a:cs typeface="+mn-cs"/>
              </a:rPr>
              <a:t> using Think Time</a:t>
            </a:r>
            <a:endParaRPr lang="en-US" dirty="0" smtClean="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89</a:t>
            </a:fld>
            <a:endParaRPr lang="en-US"/>
          </a:p>
        </p:txBody>
      </p:sp>
    </p:spTree>
    <p:extLst>
      <p:ext uri="{BB962C8B-B14F-4D97-AF65-F5344CB8AC3E}">
        <p14:creationId xmlns:p14="http://schemas.microsoft.com/office/powerpoint/2010/main" val="102750300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Display the</a:t>
            </a:r>
            <a:r>
              <a:rPr lang="en-US" sz="1200" b="1" kern="1200" dirty="0" smtClean="0">
                <a:solidFill>
                  <a:schemeClr val="tx1"/>
                </a:solidFill>
                <a:effectLst/>
                <a:latin typeface="+mn-lt"/>
                <a:ea typeface="+mn-ea"/>
                <a:cs typeface="+mn-cs"/>
              </a:rPr>
              <a:t> </a:t>
            </a:r>
            <a:r>
              <a:rPr lang="en-US" sz="1200" b="1" u="sng" kern="1200" dirty="0" smtClean="0">
                <a:solidFill>
                  <a:schemeClr val="tx1"/>
                </a:solidFill>
                <a:effectLst/>
                <a:latin typeface="+mn-lt"/>
                <a:ea typeface="+mn-ea"/>
                <a:cs typeface="+mn-cs"/>
              </a:rPr>
              <a:t>Teacher Visual Text</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Model using think time and pointing at key elements in the visual text before listening</a:t>
            </a:r>
            <a:r>
              <a:rPr lang="en-US" sz="1200" kern="1200" baseline="0" dirty="0" smtClean="0">
                <a:solidFill>
                  <a:schemeClr val="tx1"/>
                </a:solidFill>
                <a:effectLst/>
                <a:latin typeface="+mn-lt"/>
                <a:ea typeface="+mn-ea"/>
                <a:cs typeface="+mn-cs"/>
              </a:rPr>
              <a:t> to the Model Constructive Conversation.</a:t>
            </a:r>
            <a:endParaRPr lang="en-US" sz="1200" b="1" kern="1200" dirty="0" smtClean="0">
              <a:solidFill>
                <a:schemeClr val="tx1"/>
              </a:solidFill>
              <a:effectLst/>
              <a:latin typeface="+mn-lt"/>
              <a:ea typeface="+mn-ea"/>
              <a:cs typeface="+mn-cs"/>
            </a:endParaRPr>
          </a:p>
          <a:p>
            <a:endParaRPr lang="en-US" dirty="0" smtClean="0"/>
          </a:p>
          <a:p>
            <a:r>
              <a:rPr lang="en-US" sz="1200" kern="1200" dirty="0" smtClean="0">
                <a:solidFill>
                  <a:schemeClr val="tx1"/>
                </a:solidFill>
                <a:effectLst/>
                <a:latin typeface="+mn-lt"/>
                <a:ea typeface="+mn-ea"/>
                <a:cs typeface="+mn-cs"/>
              </a:rPr>
              <a:t>STUDENTS</a:t>
            </a:r>
            <a:r>
              <a:rPr lang="en-US" sz="1200" kern="1200" baseline="0" dirty="0" smtClean="0">
                <a:solidFill>
                  <a:schemeClr val="tx1"/>
                </a:solidFill>
                <a:effectLst/>
                <a:latin typeface="+mn-lt"/>
                <a:ea typeface="+mn-ea"/>
                <a:cs typeface="+mn-cs"/>
              </a:rPr>
              <a:t> SHOULD LISTEN ACTIVELY</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90</a:t>
            </a:fld>
            <a:endParaRPr lang="en-US"/>
          </a:p>
        </p:txBody>
      </p:sp>
    </p:spTree>
    <p:extLst>
      <p:ext uri="{BB962C8B-B14F-4D97-AF65-F5344CB8AC3E}">
        <p14:creationId xmlns:p14="http://schemas.microsoft.com/office/powerpoint/2010/main" val="74918315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Debrief the Model Conversation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Guide students through an analysis of what makes this a </a:t>
            </a:r>
            <a:r>
              <a:rPr lang="en-US" sz="1200" b="1" kern="1200" dirty="0" smtClean="0">
                <a:solidFill>
                  <a:schemeClr val="tx1"/>
                </a:solidFill>
                <a:effectLst/>
                <a:latin typeface="+mn-lt"/>
                <a:ea typeface="+mn-ea"/>
                <a:cs typeface="+mn-cs"/>
              </a:rPr>
              <a:t>Model</a:t>
            </a:r>
            <a:r>
              <a:rPr lang="en-US" sz="1200" kern="1200" dirty="0" smtClean="0">
                <a:solidFill>
                  <a:schemeClr val="tx1"/>
                </a:solidFill>
                <a:effectLst/>
                <a:latin typeface="+mn-lt"/>
                <a:ea typeface="+mn-ea"/>
                <a:cs typeface="+mn-cs"/>
              </a:rPr>
              <a:t> Constructive Conversation for the skills of</a:t>
            </a:r>
            <a:r>
              <a:rPr lang="en-US" sz="1200" b="1" kern="1200" dirty="0" smtClean="0">
                <a:solidFill>
                  <a:schemeClr val="tx1"/>
                </a:solidFill>
                <a:effectLst/>
                <a:latin typeface="+mn-lt"/>
                <a:ea typeface="+mn-ea"/>
                <a:cs typeface="+mn-cs"/>
              </a:rPr>
              <a:t> CREATE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CLARIFY. (See Coded Model and </a:t>
            </a:r>
            <a:r>
              <a:rPr lang="en-US" sz="1200" b="1" u="sng" kern="1200" dirty="0" smtClean="0">
                <a:solidFill>
                  <a:schemeClr val="tx1"/>
                </a:solidFill>
                <a:effectLst/>
                <a:latin typeface="+mn-lt"/>
                <a:ea typeface="+mn-ea"/>
                <a:cs typeface="+mn-cs"/>
              </a:rPr>
              <a:t>Conversation Coding Key</a:t>
            </a:r>
            <a:r>
              <a:rPr lang="en-US" sz="1200" b="1" kern="1200" dirty="0" smtClean="0">
                <a:solidFill>
                  <a:schemeClr val="tx1"/>
                </a:solidFill>
                <a:effectLst/>
                <a:latin typeface="+mn-lt"/>
                <a:ea typeface="+mn-ea"/>
                <a:cs typeface="+mn-cs"/>
              </a:rPr>
              <a:t> for your reference.) </a:t>
            </a:r>
            <a:r>
              <a:rPr lang="en-US" sz="1200" kern="1200" dirty="0" smtClean="0">
                <a:solidFill>
                  <a:schemeClr val="tx1"/>
                </a:solidFill>
                <a:effectLst/>
                <a:latin typeface="+mn-lt"/>
                <a:ea typeface="+mn-ea"/>
                <a:cs typeface="+mn-cs"/>
              </a:rPr>
              <a:t>Use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the </a:t>
            </a:r>
            <a:r>
              <a:rPr lang="en-US" sz="1200" b="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as a reference.</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What makes this a model for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What specific language did you hear? Use your think time then turn and talk to your partner.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CACF33E-9A4F-DC43-BEB4-18EC813BF4E4}" type="slidenum">
              <a:rPr lang="en-US" smtClean="0"/>
              <a:t>91</a:t>
            </a:fld>
            <a:endParaRPr lang="en-US"/>
          </a:p>
        </p:txBody>
      </p:sp>
    </p:spTree>
    <p:extLst>
      <p:ext uri="{BB962C8B-B14F-4D97-AF65-F5344CB8AC3E}">
        <p14:creationId xmlns:p14="http://schemas.microsoft.com/office/powerpoint/2010/main" val="110375897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Debrief the Model Conversation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Guide students through an analysis of what makes this a </a:t>
            </a:r>
            <a:r>
              <a:rPr lang="en-US" sz="1200" b="1" kern="1200" dirty="0" smtClean="0">
                <a:solidFill>
                  <a:schemeClr val="tx1"/>
                </a:solidFill>
                <a:effectLst/>
                <a:latin typeface="+mn-lt"/>
                <a:ea typeface="+mn-ea"/>
                <a:cs typeface="+mn-cs"/>
              </a:rPr>
              <a:t>Model</a:t>
            </a:r>
            <a:r>
              <a:rPr lang="en-US" sz="1200" kern="1200" dirty="0" smtClean="0">
                <a:solidFill>
                  <a:schemeClr val="tx1"/>
                </a:solidFill>
                <a:effectLst/>
                <a:latin typeface="+mn-lt"/>
                <a:ea typeface="+mn-ea"/>
                <a:cs typeface="+mn-cs"/>
              </a:rPr>
              <a:t> Constructive Conversation for the skills of</a:t>
            </a:r>
            <a:r>
              <a:rPr lang="en-US" sz="1200" b="1" kern="1200" dirty="0" smtClean="0">
                <a:solidFill>
                  <a:schemeClr val="tx1"/>
                </a:solidFill>
                <a:effectLst/>
                <a:latin typeface="+mn-lt"/>
                <a:ea typeface="+mn-ea"/>
                <a:cs typeface="+mn-cs"/>
              </a:rPr>
              <a:t> CREATE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CLARIFY. (See Coded Model and </a:t>
            </a:r>
            <a:r>
              <a:rPr lang="en-US" sz="1200" b="1" u="sng" kern="1200" dirty="0" smtClean="0">
                <a:solidFill>
                  <a:schemeClr val="tx1"/>
                </a:solidFill>
                <a:effectLst/>
                <a:latin typeface="+mn-lt"/>
                <a:ea typeface="+mn-ea"/>
                <a:cs typeface="+mn-cs"/>
              </a:rPr>
              <a:t>Conversation Coding Key</a:t>
            </a:r>
            <a:r>
              <a:rPr lang="en-US" sz="1200" b="1" kern="1200" dirty="0" smtClean="0">
                <a:solidFill>
                  <a:schemeClr val="tx1"/>
                </a:solidFill>
                <a:effectLst/>
                <a:latin typeface="+mn-lt"/>
                <a:ea typeface="+mn-ea"/>
                <a:cs typeface="+mn-cs"/>
              </a:rPr>
              <a:t> for your reference.) </a:t>
            </a:r>
            <a:r>
              <a:rPr lang="en-US" sz="1200" kern="1200" dirty="0" smtClean="0">
                <a:solidFill>
                  <a:schemeClr val="tx1"/>
                </a:solidFill>
                <a:effectLst/>
                <a:latin typeface="+mn-lt"/>
                <a:ea typeface="+mn-ea"/>
                <a:cs typeface="+mn-cs"/>
              </a:rPr>
              <a:t>Use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the </a:t>
            </a:r>
            <a:r>
              <a:rPr lang="en-US" sz="1200" b="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as a reference.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Have one or two students share out.</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CACF33E-9A4F-DC43-BEB4-18EC813BF4E4}" type="slidenum">
              <a:rPr lang="en-US" smtClean="0"/>
              <a:t>92</a:t>
            </a:fld>
            <a:endParaRPr lang="en-US"/>
          </a:p>
        </p:txBody>
      </p:sp>
    </p:spTree>
    <p:extLst>
      <p:ext uri="{BB962C8B-B14F-4D97-AF65-F5344CB8AC3E}">
        <p14:creationId xmlns:p14="http://schemas.microsoft.com/office/powerpoint/2010/main" val="19501585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Remember to address the prompt.</a:t>
            </a:r>
            <a:endParaRPr lang="en-US" sz="1200"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What do you know about the Constructive Conversation Norms?</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What does it look like and sound like when you use them?</a:t>
            </a:r>
            <a:endParaRPr lang="en-US" sz="1200"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Once everyone has given and received information, lead students in a whole-group discussion of the information they have shared. Students should annotate/edit their notes when ideas are incorrect, such as drawing a line through them.</a:t>
            </a:r>
            <a:r>
              <a:rPr lang="en-US" dirty="0" smtClean="0">
                <a:effectLst/>
              </a:rPr>
              <a:t>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10</a:t>
            </a:fld>
            <a:endParaRPr lang="en-US"/>
          </a:p>
        </p:txBody>
      </p:sp>
    </p:spTree>
    <p:extLst>
      <p:ext uri="{BB962C8B-B14F-4D97-AF65-F5344CB8AC3E}">
        <p14:creationId xmlns:p14="http://schemas.microsoft.com/office/powerpoint/2010/main" val="830341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Debrief the Model Conversation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Guide students through an analysis of what makes this a </a:t>
            </a:r>
            <a:r>
              <a:rPr lang="en-US" sz="1200" b="1" kern="1200" dirty="0" smtClean="0">
                <a:solidFill>
                  <a:schemeClr val="tx1"/>
                </a:solidFill>
                <a:effectLst/>
                <a:latin typeface="+mn-lt"/>
                <a:ea typeface="+mn-ea"/>
                <a:cs typeface="+mn-cs"/>
              </a:rPr>
              <a:t>Model</a:t>
            </a:r>
            <a:r>
              <a:rPr lang="en-US" sz="1200" kern="1200" dirty="0" smtClean="0">
                <a:solidFill>
                  <a:schemeClr val="tx1"/>
                </a:solidFill>
                <a:effectLst/>
                <a:latin typeface="+mn-lt"/>
                <a:ea typeface="+mn-ea"/>
                <a:cs typeface="+mn-cs"/>
              </a:rPr>
              <a:t> Constructive Conversation for the skills of</a:t>
            </a:r>
            <a:r>
              <a:rPr lang="en-US" sz="1200" b="1" kern="1200" dirty="0" smtClean="0">
                <a:solidFill>
                  <a:schemeClr val="tx1"/>
                </a:solidFill>
                <a:effectLst/>
                <a:latin typeface="+mn-lt"/>
                <a:ea typeface="+mn-ea"/>
                <a:cs typeface="+mn-cs"/>
              </a:rPr>
              <a:t> CREATE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CLARIFY. (See Coded Model and </a:t>
            </a:r>
            <a:r>
              <a:rPr lang="en-US" sz="1200" b="1" u="sng" kern="1200" dirty="0" smtClean="0">
                <a:solidFill>
                  <a:schemeClr val="tx1"/>
                </a:solidFill>
                <a:effectLst/>
                <a:latin typeface="+mn-lt"/>
                <a:ea typeface="+mn-ea"/>
                <a:cs typeface="+mn-cs"/>
              </a:rPr>
              <a:t>Conversation Coding Key</a:t>
            </a:r>
            <a:r>
              <a:rPr lang="en-US" sz="1200" b="1" kern="1200" dirty="0" smtClean="0">
                <a:solidFill>
                  <a:schemeClr val="tx1"/>
                </a:solidFill>
                <a:effectLst/>
                <a:latin typeface="+mn-lt"/>
                <a:ea typeface="+mn-ea"/>
                <a:cs typeface="+mn-cs"/>
              </a:rPr>
              <a:t> for your reference.) </a:t>
            </a:r>
            <a:r>
              <a:rPr lang="en-US" sz="1200" kern="1200" dirty="0" smtClean="0">
                <a:solidFill>
                  <a:schemeClr val="tx1"/>
                </a:solidFill>
                <a:effectLst/>
                <a:latin typeface="+mn-lt"/>
                <a:ea typeface="+mn-ea"/>
                <a:cs typeface="+mn-cs"/>
              </a:rPr>
              <a:t>Use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the </a:t>
            </a:r>
            <a:r>
              <a:rPr lang="en-US" sz="1200" b="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as a reference.</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What makes this a model for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What specific language did you hear? Use your think time then turn and talk to your partner.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CACF33E-9A4F-DC43-BEB4-18EC813BF4E4}" type="slidenum">
              <a:rPr lang="en-US" smtClean="0"/>
              <a:t>93</a:t>
            </a:fld>
            <a:endParaRPr lang="en-US"/>
          </a:p>
        </p:txBody>
      </p:sp>
    </p:spTree>
    <p:extLst>
      <p:ext uri="{BB962C8B-B14F-4D97-AF65-F5344CB8AC3E}">
        <p14:creationId xmlns:p14="http://schemas.microsoft.com/office/powerpoint/2010/main" val="91605111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Debrief the Model Conversation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Guide students through an analysis of what makes this a </a:t>
            </a:r>
            <a:r>
              <a:rPr lang="en-US" sz="1200" b="1" kern="1200" dirty="0" smtClean="0">
                <a:solidFill>
                  <a:schemeClr val="tx1"/>
                </a:solidFill>
                <a:effectLst/>
                <a:latin typeface="+mn-lt"/>
                <a:ea typeface="+mn-ea"/>
                <a:cs typeface="+mn-cs"/>
              </a:rPr>
              <a:t>Model</a:t>
            </a:r>
            <a:r>
              <a:rPr lang="en-US" sz="1200" kern="1200" dirty="0" smtClean="0">
                <a:solidFill>
                  <a:schemeClr val="tx1"/>
                </a:solidFill>
                <a:effectLst/>
                <a:latin typeface="+mn-lt"/>
                <a:ea typeface="+mn-ea"/>
                <a:cs typeface="+mn-cs"/>
              </a:rPr>
              <a:t> Constructive Conversation for the skills of</a:t>
            </a:r>
            <a:r>
              <a:rPr lang="en-US" sz="1200" b="1" kern="1200" dirty="0" smtClean="0">
                <a:solidFill>
                  <a:schemeClr val="tx1"/>
                </a:solidFill>
                <a:effectLst/>
                <a:latin typeface="+mn-lt"/>
                <a:ea typeface="+mn-ea"/>
                <a:cs typeface="+mn-cs"/>
              </a:rPr>
              <a:t> CREATE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CLARIFY. (See Coded Model and </a:t>
            </a:r>
            <a:r>
              <a:rPr lang="en-US" sz="1200" b="1" u="sng" kern="1200" dirty="0" smtClean="0">
                <a:solidFill>
                  <a:schemeClr val="tx1"/>
                </a:solidFill>
                <a:effectLst/>
                <a:latin typeface="+mn-lt"/>
                <a:ea typeface="+mn-ea"/>
                <a:cs typeface="+mn-cs"/>
              </a:rPr>
              <a:t>Conversation Coding Key</a:t>
            </a:r>
            <a:r>
              <a:rPr lang="en-US" sz="1200" b="1" kern="1200" dirty="0" smtClean="0">
                <a:solidFill>
                  <a:schemeClr val="tx1"/>
                </a:solidFill>
                <a:effectLst/>
                <a:latin typeface="+mn-lt"/>
                <a:ea typeface="+mn-ea"/>
                <a:cs typeface="+mn-cs"/>
              </a:rPr>
              <a:t> for your reference.) </a:t>
            </a:r>
            <a:r>
              <a:rPr lang="en-US" sz="1200" kern="1200" dirty="0" smtClean="0">
                <a:solidFill>
                  <a:schemeClr val="tx1"/>
                </a:solidFill>
                <a:effectLst/>
                <a:latin typeface="+mn-lt"/>
                <a:ea typeface="+mn-ea"/>
                <a:cs typeface="+mn-cs"/>
              </a:rPr>
              <a:t>Use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the </a:t>
            </a:r>
            <a:r>
              <a:rPr lang="en-US" sz="1200" b="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as a reference.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Have one or two students share out.</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CACF33E-9A4F-DC43-BEB4-18EC813BF4E4}" type="slidenum">
              <a:rPr lang="en-US" smtClean="0"/>
              <a:t>94</a:t>
            </a:fld>
            <a:endParaRPr lang="en-US"/>
          </a:p>
        </p:txBody>
      </p:sp>
    </p:spTree>
    <p:extLst>
      <p:ext uri="{BB962C8B-B14F-4D97-AF65-F5344CB8AC3E}">
        <p14:creationId xmlns:p14="http://schemas.microsoft.com/office/powerpoint/2010/main" val="65031105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Debrief the Model Conversation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Guide students through an analysis of what makes this a </a:t>
            </a:r>
            <a:r>
              <a:rPr lang="en-US" sz="1200" b="1" kern="1200" dirty="0" smtClean="0">
                <a:solidFill>
                  <a:schemeClr val="tx1"/>
                </a:solidFill>
                <a:effectLst/>
                <a:latin typeface="+mn-lt"/>
                <a:ea typeface="+mn-ea"/>
                <a:cs typeface="+mn-cs"/>
              </a:rPr>
              <a:t>Model</a:t>
            </a:r>
            <a:r>
              <a:rPr lang="en-US" sz="1200" kern="1200" dirty="0" smtClean="0">
                <a:solidFill>
                  <a:schemeClr val="tx1"/>
                </a:solidFill>
                <a:effectLst/>
                <a:latin typeface="+mn-lt"/>
                <a:ea typeface="+mn-ea"/>
                <a:cs typeface="+mn-cs"/>
              </a:rPr>
              <a:t> Constructive Conversation for the skills of</a:t>
            </a:r>
            <a:r>
              <a:rPr lang="en-US" sz="1200" b="1" kern="1200" dirty="0" smtClean="0">
                <a:solidFill>
                  <a:schemeClr val="tx1"/>
                </a:solidFill>
                <a:effectLst/>
                <a:latin typeface="+mn-lt"/>
                <a:ea typeface="+mn-ea"/>
                <a:cs typeface="+mn-cs"/>
              </a:rPr>
              <a:t> CREATE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CLARIFY. (See Coded Model and </a:t>
            </a:r>
            <a:r>
              <a:rPr lang="en-US" sz="1200" b="1" u="sng" kern="1200" dirty="0" smtClean="0">
                <a:solidFill>
                  <a:schemeClr val="tx1"/>
                </a:solidFill>
                <a:effectLst/>
                <a:latin typeface="+mn-lt"/>
                <a:ea typeface="+mn-ea"/>
                <a:cs typeface="+mn-cs"/>
              </a:rPr>
              <a:t>Conversation Coding Key</a:t>
            </a:r>
            <a:r>
              <a:rPr lang="en-US" sz="1200" b="1" kern="1200" dirty="0" smtClean="0">
                <a:solidFill>
                  <a:schemeClr val="tx1"/>
                </a:solidFill>
                <a:effectLst/>
                <a:latin typeface="+mn-lt"/>
                <a:ea typeface="+mn-ea"/>
                <a:cs typeface="+mn-cs"/>
              </a:rPr>
              <a:t> for your reference.) </a:t>
            </a:r>
            <a:r>
              <a:rPr lang="en-US" sz="1200" kern="1200" dirty="0" smtClean="0">
                <a:solidFill>
                  <a:schemeClr val="tx1"/>
                </a:solidFill>
                <a:effectLst/>
                <a:latin typeface="+mn-lt"/>
                <a:ea typeface="+mn-ea"/>
                <a:cs typeface="+mn-cs"/>
              </a:rPr>
              <a:t>Use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the </a:t>
            </a:r>
            <a:r>
              <a:rPr lang="en-US" sz="1200" b="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as a reference.</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What makes this a model for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What specific language did you hear? Use your think time then turn and talk to your partner.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CACF33E-9A4F-DC43-BEB4-18EC813BF4E4}" type="slidenum">
              <a:rPr lang="en-US" smtClean="0"/>
              <a:t>95</a:t>
            </a:fld>
            <a:endParaRPr lang="en-US"/>
          </a:p>
        </p:txBody>
      </p:sp>
    </p:spTree>
    <p:extLst>
      <p:ext uri="{BB962C8B-B14F-4D97-AF65-F5344CB8AC3E}">
        <p14:creationId xmlns:p14="http://schemas.microsoft.com/office/powerpoint/2010/main" val="77662334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Debrief the Model Conversation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Guide students through an analysis of what makes this a </a:t>
            </a:r>
            <a:r>
              <a:rPr lang="en-US" sz="1200" b="1" kern="1200" dirty="0" smtClean="0">
                <a:solidFill>
                  <a:schemeClr val="tx1"/>
                </a:solidFill>
                <a:effectLst/>
                <a:latin typeface="+mn-lt"/>
                <a:ea typeface="+mn-ea"/>
                <a:cs typeface="+mn-cs"/>
              </a:rPr>
              <a:t>Model</a:t>
            </a:r>
            <a:r>
              <a:rPr lang="en-US" sz="1200" kern="1200" dirty="0" smtClean="0">
                <a:solidFill>
                  <a:schemeClr val="tx1"/>
                </a:solidFill>
                <a:effectLst/>
                <a:latin typeface="+mn-lt"/>
                <a:ea typeface="+mn-ea"/>
                <a:cs typeface="+mn-cs"/>
              </a:rPr>
              <a:t> Constructive Conversation for the skills of</a:t>
            </a:r>
            <a:r>
              <a:rPr lang="en-US" sz="1200" b="1" kern="1200" dirty="0" smtClean="0">
                <a:solidFill>
                  <a:schemeClr val="tx1"/>
                </a:solidFill>
                <a:effectLst/>
                <a:latin typeface="+mn-lt"/>
                <a:ea typeface="+mn-ea"/>
                <a:cs typeface="+mn-cs"/>
              </a:rPr>
              <a:t> CREATE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CLARIFY. (See Coded Model and </a:t>
            </a:r>
            <a:r>
              <a:rPr lang="en-US" sz="1200" b="1" u="sng" kern="1200" dirty="0" smtClean="0">
                <a:solidFill>
                  <a:schemeClr val="tx1"/>
                </a:solidFill>
                <a:effectLst/>
                <a:latin typeface="+mn-lt"/>
                <a:ea typeface="+mn-ea"/>
                <a:cs typeface="+mn-cs"/>
              </a:rPr>
              <a:t>Conversation Coding Key</a:t>
            </a:r>
            <a:r>
              <a:rPr lang="en-US" sz="1200" b="1" kern="1200" dirty="0" smtClean="0">
                <a:solidFill>
                  <a:schemeClr val="tx1"/>
                </a:solidFill>
                <a:effectLst/>
                <a:latin typeface="+mn-lt"/>
                <a:ea typeface="+mn-ea"/>
                <a:cs typeface="+mn-cs"/>
              </a:rPr>
              <a:t> for your reference.) </a:t>
            </a:r>
            <a:r>
              <a:rPr lang="en-US" sz="1200" kern="1200" dirty="0" smtClean="0">
                <a:solidFill>
                  <a:schemeClr val="tx1"/>
                </a:solidFill>
                <a:effectLst/>
                <a:latin typeface="+mn-lt"/>
                <a:ea typeface="+mn-ea"/>
                <a:cs typeface="+mn-cs"/>
              </a:rPr>
              <a:t>Use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the </a:t>
            </a:r>
            <a:r>
              <a:rPr lang="en-US" sz="1200" b="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as a reference.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Have one or two students share out.</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CACF33E-9A4F-DC43-BEB4-18EC813BF4E4}" type="slidenum">
              <a:rPr lang="en-US" smtClean="0"/>
              <a:t>96</a:t>
            </a:fld>
            <a:endParaRPr lang="en-US"/>
          </a:p>
        </p:txBody>
      </p:sp>
    </p:spTree>
    <p:extLst>
      <p:ext uri="{BB962C8B-B14F-4D97-AF65-F5344CB8AC3E}">
        <p14:creationId xmlns:p14="http://schemas.microsoft.com/office/powerpoint/2010/main" val="65691542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Debrief the Model Conversation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Guide students through an analysis of what makes this a </a:t>
            </a:r>
            <a:r>
              <a:rPr lang="en-US" sz="1200" b="1" kern="1200" dirty="0" smtClean="0">
                <a:solidFill>
                  <a:schemeClr val="tx1"/>
                </a:solidFill>
                <a:effectLst/>
                <a:latin typeface="+mn-lt"/>
                <a:ea typeface="+mn-ea"/>
                <a:cs typeface="+mn-cs"/>
              </a:rPr>
              <a:t>Model</a:t>
            </a:r>
            <a:r>
              <a:rPr lang="en-US" sz="1200" kern="1200" dirty="0" smtClean="0">
                <a:solidFill>
                  <a:schemeClr val="tx1"/>
                </a:solidFill>
                <a:effectLst/>
                <a:latin typeface="+mn-lt"/>
                <a:ea typeface="+mn-ea"/>
                <a:cs typeface="+mn-cs"/>
              </a:rPr>
              <a:t> Constructive Conversation for the skills of</a:t>
            </a:r>
            <a:r>
              <a:rPr lang="en-US" sz="1200" b="1" kern="1200" dirty="0" smtClean="0">
                <a:solidFill>
                  <a:schemeClr val="tx1"/>
                </a:solidFill>
                <a:effectLst/>
                <a:latin typeface="+mn-lt"/>
                <a:ea typeface="+mn-ea"/>
                <a:cs typeface="+mn-cs"/>
              </a:rPr>
              <a:t> CREATE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CLARIFY. (See Coded Model and </a:t>
            </a:r>
            <a:r>
              <a:rPr lang="en-US" sz="1200" b="1" u="sng" kern="1200" dirty="0" smtClean="0">
                <a:solidFill>
                  <a:schemeClr val="tx1"/>
                </a:solidFill>
                <a:effectLst/>
                <a:latin typeface="+mn-lt"/>
                <a:ea typeface="+mn-ea"/>
                <a:cs typeface="+mn-cs"/>
              </a:rPr>
              <a:t>Conversation Coding Key</a:t>
            </a:r>
            <a:r>
              <a:rPr lang="en-US" sz="1200" b="1" kern="1200" dirty="0" smtClean="0">
                <a:solidFill>
                  <a:schemeClr val="tx1"/>
                </a:solidFill>
                <a:effectLst/>
                <a:latin typeface="+mn-lt"/>
                <a:ea typeface="+mn-ea"/>
                <a:cs typeface="+mn-cs"/>
              </a:rPr>
              <a:t> for your reference.) </a:t>
            </a:r>
            <a:r>
              <a:rPr lang="en-US" sz="1200" kern="1200" dirty="0" smtClean="0">
                <a:solidFill>
                  <a:schemeClr val="tx1"/>
                </a:solidFill>
                <a:effectLst/>
                <a:latin typeface="+mn-lt"/>
                <a:ea typeface="+mn-ea"/>
                <a:cs typeface="+mn-cs"/>
              </a:rPr>
              <a:t>Use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the </a:t>
            </a:r>
            <a:r>
              <a:rPr lang="en-US" sz="1200" b="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as a reference.</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What makes this a model for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What specific language did you hear? Use your think time then turn and talk to your partner.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CACF33E-9A4F-DC43-BEB4-18EC813BF4E4}" type="slidenum">
              <a:rPr lang="en-US" smtClean="0"/>
              <a:t>97</a:t>
            </a:fld>
            <a:endParaRPr lang="en-US"/>
          </a:p>
        </p:txBody>
      </p:sp>
    </p:spTree>
    <p:extLst>
      <p:ext uri="{BB962C8B-B14F-4D97-AF65-F5344CB8AC3E}">
        <p14:creationId xmlns:p14="http://schemas.microsoft.com/office/powerpoint/2010/main" val="61143730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Debrief the Model Conversation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Guide students through an analysis of what makes this a </a:t>
            </a:r>
            <a:r>
              <a:rPr lang="en-US" sz="1200" b="1" kern="1200" dirty="0" smtClean="0">
                <a:solidFill>
                  <a:schemeClr val="tx1"/>
                </a:solidFill>
                <a:effectLst/>
                <a:latin typeface="+mn-lt"/>
                <a:ea typeface="+mn-ea"/>
                <a:cs typeface="+mn-cs"/>
              </a:rPr>
              <a:t>Model</a:t>
            </a:r>
            <a:r>
              <a:rPr lang="en-US" sz="1200" kern="1200" dirty="0" smtClean="0">
                <a:solidFill>
                  <a:schemeClr val="tx1"/>
                </a:solidFill>
                <a:effectLst/>
                <a:latin typeface="+mn-lt"/>
                <a:ea typeface="+mn-ea"/>
                <a:cs typeface="+mn-cs"/>
              </a:rPr>
              <a:t> Constructive Conversation for the skills of</a:t>
            </a:r>
            <a:r>
              <a:rPr lang="en-US" sz="1200" b="1" kern="1200" dirty="0" smtClean="0">
                <a:solidFill>
                  <a:schemeClr val="tx1"/>
                </a:solidFill>
                <a:effectLst/>
                <a:latin typeface="+mn-lt"/>
                <a:ea typeface="+mn-ea"/>
                <a:cs typeface="+mn-cs"/>
              </a:rPr>
              <a:t> CREATE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CLARIFY. (See Coded Model and </a:t>
            </a:r>
            <a:r>
              <a:rPr lang="en-US" sz="1200" b="1" u="sng" kern="1200" dirty="0" smtClean="0">
                <a:solidFill>
                  <a:schemeClr val="tx1"/>
                </a:solidFill>
                <a:effectLst/>
                <a:latin typeface="+mn-lt"/>
                <a:ea typeface="+mn-ea"/>
                <a:cs typeface="+mn-cs"/>
              </a:rPr>
              <a:t>Conversation Coding Key</a:t>
            </a:r>
            <a:r>
              <a:rPr lang="en-US" sz="1200" b="1" kern="1200" dirty="0" smtClean="0">
                <a:solidFill>
                  <a:schemeClr val="tx1"/>
                </a:solidFill>
                <a:effectLst/>
                <a:latin typeface="+mn-lt"/>
                <a:ea typeface="+mn-ea"/>
                <a:cs typeface="+mn-cs"/>
              </a:rPr>
              <a:t> for your reference.) </a:t>
            </a:r>
            <a:r>
              <a:rPr lang="en-US" sz="1200" kern="1200" dirty="0" smtClean="0">
                <a:solidFill>
                  <a:schemeClr val="tx1"/>
                </a:solidFill>
                <a:effectLst/>
                <a:latin typeface="+mn-lt"/>
                <a:ea typeface="+mn-ea"/>
                <a:cs typeface="+mn-cs"/>
              </a:rPr>
              <a:t>Use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the </a:t>
            </a:r>
            <a:r>
              <a:rPr lang="en-US" sz="1200" b="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as a reference.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Have one or two students share out.</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CACF33E-9A4F-DC43-BEB4-18EC813BF4E4}" type="slidenum">
              <a:rPr lang="en-US" smtClean="0"/>
              <a:t>98</a:t>
            </a:fld>
            <a:endParaRPr lang="en-US"/>
          </a:p>
        </p:txBody>
      </p:sp>
    </p:spTree>
    <p:extLst>
      <p:ext uri="{BB962C8B-B14F-4D97-AF65-F5344CB8AC3E}">
        <p14:creationId xmlns:p14="http://schemas.microsoft.com/office/powerpoint/2010/main" val="349613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Using noun phrases to add details makes your ideas clearer. Let’s take another listen/look at the language the two speakers used to add details.</a:t>
            </a:r>
            <a:r>
              <a:rPr lang="en-US" sz="1200" kern="1200" dirty="0" smtClean="0">
                <a:solidFill>
                  <a:schemeClr val="tx1"/>
                </a:solidFill>
                <a:effectLst/>
                <a:latin typeface="+mn-lt"/>
                <a:ea typeface="+mn-ea"/>
                <a:cs typeface="+mn-cs"/>
              </a:rPr>
              <a:t> (Refer to highlighted examples.) </a:t>
            </a:r>
            <a:r>
              <a:rPr lang="en-US" sz="1200" i="1" kern="1200" dirty="0" smtClean="0">
                <a:solidFill>
                  <a:schemeClr val="tx1"/>
                </a:solidFill>
                <a:effectLst/>
                <a:latin typeface="+mn-lt"/>
                <a:ea typeface="+mn-ea"/>
                <a:cs typeface="+mn-cs"/>
              </a:rPr>
              <a:t>How did they add details?</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Turn and talk to your partner.</a:t>
            </a:r>
            <a:r>
              <a:rPr lang="en-US" sz="1200" kern="1200" dirty="0" smtClean="0">
                <a:solidFill>
                  <a:schemeClr val="tx1"/>
                </a:solidFill>
                <a:effectLst/>
                <a:latin typeface="+mn-lt"/>
                <a:ea typeface="+mn-ea"/>
                <a:cs typeface="+mn-cs"/>
              </a:rPr>
              <a:t> Have one or two students share out.</a:t>
            </a:r>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99</a:t>
            </a:fld>
            <a:endParaRPr lang="en-US"/>
          </a:p>
        </p:txBody>
      </p:sp>
    </p:spTree>
    <p:extLst>
      <p:ext uri="{BB962C8B-B14F-4D97-AF65-F5344CB8AC3E}">
        <p14:creationId xmlns:p14="http://schemas.microsoft.com/office/powerpoint/2010/main" val="72752895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Using noun phrases to add details makes your ideas clearer. Let’s take another listen/look at the language the two speakers used to add details.</a:t>
            </a:r>
            <a:r>
              <a:rPr lang="en-US" sz="1200" kern="1200" dirty="0" smtClean="0">
                <a:solidFill>
                  <a:schemeClr val="tx1"/>
                </a:solidFill>
                <a:effectLst/>
                <a:latin typeface="+mn-lt"/>
                <a:ea typeface="+mn-ea"/>
                <a:cs typeface="+mn-cs"/>
              </a:rPr>
              <a:t> (Refer to highlighted examples.) </a:t>
            </a:r>
            <a:r>
              <a:rPr lang="en-US" sz="1200" i="1" kern="1200" dirty="0" smtClean="0">
                <a:solidFill>
                  <a:schemeClr val="tx1"/>
                </a:solidFill>
                <a:effectLst/>
                <a:latin typeface="+mn-lt"/>
                <a:ea typeface="+mn-ea"/>
                <a:cs typeface="+mn-cs"/>
              </a:rPr>
              <a:t>How did they add details?</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Turn and talk to your partner.</a:t>
            </a:r>
            <a:r>
              <a:rPr lang="en-US" sz="1200" kern="1200" dirty="0" smtClean="0">
                <a:solidFill>
                  <a:schemeClr val="tx1"/>
                </a:solidFill>
                <a:effectLst/>
                <a:latin typeface="+mn-lt"/>
                <a:ea typeface="+mn-ea"/>
                <a:cs typeface="+mn-cs"/>
              </a:rPr>
              <a:t> Have one or two students share out.</a:t>
            </a:r>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100</a:t>
            </a:fld>
            <a:endParaRPr lang="en-US"/>
          </a:p>
        </p:txBody>
      </p:sp>
    </p:spTree>
    <p:extLst>
      <p:ext uri="{BB962C8B-B14F-4D97-AF65-F5344CB8AC3E}">
        <p14:creationId xmlns:p14="http://schemas.microsoft.com/office/powerpoint/2010/main" val="11704010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Using noun phrases to add details makes your ideas clearer. Let’s take another listen/look at the language the two speakers used to add details.</a:t>
            </a:r>
            <a:r>
              <a:rPr lang="en-US" sz="1200" kern="1200" dirty="0" smtClean="0">
                <a:solidFill>
                  <a:schemeClr val="tx1"/>
                </a:solidFill>
                <a:effectLst/>
                <a:latin typeface="+mn-lt"/>
                <a:ea typeface="+mn-ea"/>
                <a:cs typeface="+mn-cs"/>
              </a:rPr>
              <a:t> (Refer to highlighted examples.) </a:t>
            </a:r>
            <a:r>
              <a:rPr lang="en-US" sz="1200" i="1" kern="1200" dirty="0" smtClean="0">
                <a:solidFill>
                  <a:schemeClr val="tx1"/>
                </a:solidFill>
                <a:effectLst/>
                <a:latin typeface="+mn-lt"/>
                <a:ea typeface="+mn-ea"/>
                <a:cs typeface="+mn-cs"/>
              </a:rPr>
              <a:t>How did they add details?</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Turn and talk to your partner.</a:t>
            </a:r>
            <a:r>
              <a:rPr lang="en-US" sz="1200" kern="1200" dirty="0" smtClean="0">
                <a:solidFill>
                  <a:schemeClr val="tx1"/>
                </a:solidFill>
                <a:effectLst/>
                <a:latin typeface="+mn-lt"/>
                <a:ea typeface="+mn-ea"/>
                <a:cs typeface="+mn-cs"/>
              </a:rPr>
              <a:t> Have one or two students share out.</a:t>
            </a:r>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101</a:t>
            </a:fld>
            <a:endParaRPr lang="en-US"/>
          </a:p>
        </p:txBody>
      </p:sp>
    </p:spTree>
    <p:extLst>
      <p:ext uri="{BB962C8B-B14F-4D97-AF65-F5344CB8AC3E}">
        <p14:creationId xmlns:p14="http://schemas.microsoft.com/office/powerpoint/2010/main" val="30307558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Using noun phrases to add details makes your ideas clearer. Let’s take another listen/look at the language the two speakers used to add details.</a:t>
            </a:r>
            <a:r>
              <a:rPr lang="en-US" sz="1200" kern="1200" dirty="0" smtClean="0">
                <a:solidFill>
                  <a:schemeClr val="tx1"/>
                </a:solidFill>
                <a:effectLst/>
                <a:latin typeface="+mn-lt"/>
                <a:ea typeface="+mn-ea"/>
                <a:cs typeface="+mn-cs"/>
              </a:rPr>
              <a:t> (Refer to highlighted examples.) </a:t>
            </a:r>
            <a:r>
              <a:rPr lang="en-US" sz="1200" i="1" kern="1200" dirty="0" smtClean="0">
                <a:solidFill>
                  <a:schemeClr val="tx1"/>
                </a:solidFill>
                <a:effectLst/>
                <a:latin typeface="+mn-lt"/>
                <a:ea typeface="+mn-ea"/>
                <a:cs typeface="+mn-cs"/>
              </a:rPr>
              <a:t>How did they add details?</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Turn and talk to your partner.</a:t>
            </a:r>
            <a:r>
              <a:rPr lang="en-US" sz="1200" kern="1200" dirty="0" smtClean="0">
                <a:solidFill>
                  <a:schemeClr val="tx1"/>
                </a:solidFill>
                <a:effectLst/>
                <a:latin typeface="+mn-lt"/>
                <a:ea typeface="+mn-ea"/>
                <a:cs typeface="+mn-cs"/>
              </a:rPr>
              <a:t> Have one or two students share out.</a:t>
            </a:r>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102</a:t>
            </a:fld>
            <a:endParaRPr lang="en-US"/>
          </a:p>
        </p:txBody>
      </p:sp>
    </p:spTree>
    <p:extLst>
      <p:ext uri="{BB962C8B-B14F-4D97-AF65-F5344CB8AC3E}">
        <p14:creationId xmlns:p14="http://schemas.microsoft.com/office/powerpoint/2010/main" val="4781027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D6A2FE5-95DD-5E45-B12B-6830711FEE76}" type="datetimeFigureOut">
              <a:rPr lang="en-US" smtClean="0"/>
              <a:t>3/28/17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4DD830-30C5-C347-9B3A-0EB02FBFC908}"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D6A2FE5-95DD-5E45-B12B-6830711FEE76}" type="datetimeFigureOut">
              <a:rPr lang="en-US" smtClean="0"/>
              <a:t>3/28/17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4DD830-30C5-C347-9B3A-0EB02FBFC908}"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D6A2FE5-95DD-5E45-B12B-6830711FEE76}" type="datetimeFigureOut">
              <a:rPr lang="en-US" smtClean="0"/>
              <a:t>3/28/17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4DD830-30C5-C347-9B3A-0EB02FBFC908}"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D6A2FE5-95DD-5E45-B12B-6830711FEE76}" type="datetimeFigureOut">
              <a:rPr lang="en-US" smtClean="0"/>
              <a:t>3/28/17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4DD830-30C5-C347-9B3A-0EB02FBFC908}"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D6A2FE5-95DD-5E45-B12B-6830711FEE76}" type="datetimeFigureOut">
              <a:rPr lang="en-US" smtClean="0"/>
              <a:t>3/28/17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4DD830-30C5-C347-9B3A-0EB02FBFC908}"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D6A2FE5-95DD-5E45-B12B-6830711FEE76}" type="datetimeFigureOut">
              <a:rPr lang="en-US" smtClean="0"/>
              <a:t>3/28/17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4DD830-30C5-C347-9B3A-0EB02FBFC908}"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D6A2FE5-95DD-5E45-B12B-6830711FEE76}" type="datetimeFigureOut">
              <a:rPr lang="en-US" smtClean="0"/>
              <a:t>3/28/17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4DD830-30C5-C347-9B3A-0EB02FBFC908}"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D6A2FE5-95DD-5E45-B12B-6830711FEE76}" type="datetimeFigureOut">
              <a:rPr lang="en-US" smtClean="0"/>
              <a:t>3/28/17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4DD830-30C5-C347-9B3A-0EB02FBFC908}"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DD6A2FE5-95DD-5E45-B12B-6830711FEE76}" type="datetimeFigureOut">
              <a:rPr lang="en-US" smtClean="0"/>
              <a:t>3/28/17</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B84DD830-30C5-C347-9B3A-0EB02FBFC908}"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DD6A2FE5-95DD-5E45-B12B-6830711FEE76}" type="datetimeFigureOut">
              <a:rPr lang="en-US" smtClean="0"/>
              <a:t>3/28/17</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B84DD830-30C5-C347-9B3A-0EB02FBFC908}"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6A2FE5-95DD-5E45-B12B-6830711FEE76}" type="datetimeFigureOut">
              <a:rPr lang="en-US" smtClean="0"/>
              <a:t>3/28/17</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84DD830-30C5-C347-9B3A-0EB02FBFC908}"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DD6A2FE5-95DD-5E45-B12B-6830711FEE76}" type="datetimeFigureOut">
              <a:rPr lang="en-US" smtClean="0"/>
              <a:t>3/28/17</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B84DD830-30C5-C347-9B3A-0EB02FBFC908}"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6329439"/>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7.png"/></Relationships>
</file>

<file path=ppt/slides/_rels/slide100.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notesSlide" Target="../notesSlides/notesSlide97.xml"/></Relationships>
</file>

<file path=ppt/slides/_rels/slide101.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notesSlide" Target="../notesSlides/notesSlide98.xml"/></Relationships>
</file>

<file path=ppt/slides/_rels/slide10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notesSlide" Target="../notesSlides/notesSlide99.xml"/></Relationships>
</file>

<file path=ppt/slides/_rels/slide10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00.xml"/><Relationship Id="rId5" Type="http://schemas.openxmlformats.org/officeDocument/2006/relationships/image" Target="../media/image22.png"/><Relationship Id="rId6" Type="http://schemas.openxmlformats.org/officeDocument/2006/relationships/image" Target="../media/image30.tiff"/><Relationship Id="rId7" Type="http://schemas.openxmlformats.org/officeDocument/2006/relationships/image" Target="../media/image31.png"/><Relationship Id="rId1" Type="http://schemas.microsoft.com/office/2007/relationships/media" Target="../media/media2.m4a"/><Relationship Id="rId2" Type="http://schemas.openxmlformats.org/officeDocument/2006/relationships/audio" Target="../media/media2.m4a"/></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1.xml"/><Relationship Id="rId3" Type="http://schemas.openxmlformats.org/officeDocument/2006/relationships/image" Target="../media/image6.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2.xml"/><Relationship Id="rId3" Type="http://schemas.openxmlformats.org/officeDocument/2006/relationships/image" Target="../media/image6.png"/></Relationships>
</file>

<file path=ppt/slides/_rels/slide106.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4.png"/><Relationship Id="rId5" Type="http://schemas.openxmlformats.org/officeDocument/2006/relationships/image" Target="../media/image11.png"/><Relationship Id="rId6" Type="http://schemas.openxmlformats.org/officeDocument/2006/relationships/image" Target="../media/image12.png"/><Relationship Id="rId1" Type="http://schemas.openxmlformats.org/officeDocument/2006/relationships/slideLayout" Target="../slideLayouts/slideLayout7.xml"/><Relationship Id="rId2" Type="http://schemas.openxmlformats.org/officeDocument/2006/relationships/notesSlide" Target="../notesSlides/notesSlide10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4.xml"/><Relationship Id="rId3" Type="http://schemas.openxmlformats.org/officeDocument/2006/relationships/image" Target="../media/image35.png"/></Relationships>
</file>

<file path=ppt/slides/_rels/slide108.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5.jpg"/><Relationship Id="rId5" Type="http://schemas.openxmlformats.org/officeDocument/2006/relationships/image" Target="../media/image16.png"/><Relationship Id="rId6" Type="http://schemas.openxmlformats.org/officeDocument/2006/relationships/image" Target="../media/image35.png"/><Relationship Id="rId7"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notesSlide" Target="../notesSlides/notesSlide105.xml"/></Relationships>
</file>

<file path=ppt/slides/_rels/slide109.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2.png"/><Relationship Id="rId5"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106.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5.jp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7.xml"/><Relationship Id="rId3" Type="http://schemas.openxmlformats.org/officeDocument/2006/relationships/image" Target="../media/image1.emf"/></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8.xml"/><Relationship Id="rId3" Type="http://schemas.openxmlformats.org/officeDocument/2006/relationships/image" Target="../media/image2.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9.xml"/><Relationship Id="rId3" Type="http://schemas.openxmlformats.org/officeDocument/2006/relationships/image" Target="../media/image16.png"/></Relationships>
</file>

<file path=ppt/slides/_rels/slide11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5.jpg"/><Relationship Id="rId5"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110.xml"/></Relationships>
</file>

<file path=ppt/slides/_rels/slide114.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111.xml"/></Relationships>
</file>

<file path=ppt/slides/_rels/slide115.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112.xml"/></Relationships>
</file>

<file path=ppt/slides/_rels/slide116.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11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4.xml"/><Relationship Id="rId3" Type="http://schemas.openxmlformats.org/officeDocument/2006/relationships/image" Target="../media/image16.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5.xml"/><Relationship Id="rId3" Type="http://schemas.openxmlformats.org/officeDocument/2006/relationships/image" Target="../media/image19.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6.xml"/><Relationship Id="rId3"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4.png"/><Relationship Id="rId5"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7.xml"/><Relationship Id="rId3" Type="http://schemas.openxmlformats.org/officeDocument/2006/relationships/image" Target="../media/image36.tiff"/></Relationships>
</file>

<file path=ppt/slides/_rels/slide121.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36.tiff"/><Relationship Id="rId1" Type="http://schemas.openxmlformats.org/officeDocument/2006/relationships/slideLayout" Target="../slideLayouts/slideLayout7.xml"/><Relationship Id="rId2" Type="http://schemas.openxmlformats.org/officeDocument/2006/relationships/notesSlide" Target="../notesSlides/notesSlide118.xml"/></Relationships>
</file>

<file path=ppt/slides/_rels/slide122.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19.xml"/><Relationship Id="rId5" Type="http://schemas.openxmlformats.org/officeDocument/2006/relationships/image" Target="../media/image22.png"/><Relationship Id="rId6" Type="http://schemas.openxmlformats.org/officeDocument/2006/relationships/image" Target="../media/image36.tiff"/><Relationship Id="rId7" Type="http://schemas.openxmlformats.org/officeDocument/2006/relationships/image" Target="../media/image31.png"/><Relationship Id="rId1" Type="http://schemas.microsoft.com/office/2007/relationships/media" Target="../media/media3.m4a"/><Relationship Id="rId2" Type="http://schemas.openxmlformats.org/officeDocument/2006/relationships/audio" Target="../media/media3.m4a"/></Relationships>
</file>

<file path=ppt/slides/_rels/slide123.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120.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1.xml"/><Relationship Id="rId3" Type="http://schemas.openxmlformats.org/officeDocument/2006/relationships/image" Target="../media/image32.jpg"/></Relationships>
</file>

<file path=ppt/slides/_rels/slide125.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12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3.xml"/><Relationship Id="rId3" Type="http://schemas.openxmlformats.org/officeDocument/2006/relationships/image" Target="../media/image32.jpg"/></Relationships>
</file>

<file path=ppt/slides/_rels/slide127.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124.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5.xml"/><Relationship Id="rId3" Type="http://schemas.openxmlformats.org/officeDocument/2006/relationships/image" Target="../media/image32.jpg"/></Relationships>
</file>

<file path=ppt/slides/_rels/slide129.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12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7.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7.xml"/><Relationship Id="rId3" Type="http://schemas.openxmlformats.org/officeDocument/2006/relationships/image" Target="../media/image32.jpg"/></Relationships>
</file>

<file path=ppt/slides/_rels/slide131.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notesSlide" Target="../notesSlides/notesSlide128.xml"/></Relationships>
</file>

<file path=ppt/slides/_rels/slide13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notesSlide" Target="../notesSlides/notesSlide129.xml"/></Relationships>
</file>

<file path=ppt/slides/_rels/slide13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notesSlide" Target="../notesSlides/notesSlide130.xml"/></Relationships>
</file>

<file path=ppt/slides/_rels/slide13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notesSlide" Target="../notesSlides/notesSlide131.xml"/></Relationships>
</file>

<file path=ppt/slides/_rels/slide135.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32.xml"/><Relationship Id="rId5" Type="http://schemas.openxmlformats.org/officeDocument/2006/relationships/image" Target="../media/image22.png"/><Relationship Id="rId6" Type="http://schemas.openxmlformats.org/officeDocument/2006/relationships/image" Target="../media/image36.tiff"/><Relationship Id="rId7" Type="http://schemas.openxmlformats.org/officeDocument/2006/relationships/image" Target="../media/image31.png"/><Relationship Id="rId1" Type="http://schemas.microsoft.com/office/2007/relationships/media" Target="../media/media4.m4a"/><Relationship Id="rId2" Type="http://schemas.openxmlformats.org/officeDocument/2006/relationships/audio" Target="../media/media4.m4a"/></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3.xml"/><Relationship Id="rId3" Type="http://schemas.openxmlformats.org/officeDocument/2006/relationships/image" Target="../media/image6.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4.xml"/><Relationship Id="rId3" Type="http://schemas.openxmlformats.org/officeDocument/2006/relationships/image" Target="../media/image6.png"/></Relationships>
</file>

<file path=ppt/slides/_rels/slide138.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4.png"/><Relationship Id="rId5" Type="http://schemas.openxmlformats.org/officeDocument/2006/relationships/image" Target="../media/image12.png"/><Relationship Id="rId1" Type="http://schemas.openxmlformats.org/officeDocument/2006/relationships/slideLayout" Target="../slideLayouts/slideLayout7.xml"/><Relationship Id="rId2" Type="http://schemas.openxmlformats.org/officeDocument/2006/relationships/notesSlide" Target="../notesSlides/notesSlide135.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6.xml"/><Relationship Id="rId3" Type="http://schemas.openxmlformats.org/officeDocument/2006/relationships/image" Target="../media/image3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7.png"/></Relationships>
</file>

<file path=ppt/slides/_rels/slide140.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5.jpg"/><Relationship Id="rId5" Type="http://schemas.openxmlformats.org/officeDocument/2006/relationships/image" Target="../media/image16.png"/><Relationship Id="rId6" Type="http://schemas.openxmlformats.org/officeDocument/2006/relationships/image" Target="../media/image37.jpg"/><Relationship Id="rId7"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notesSlide" Target="../notesSlides/notesSlide137.xml"/></Relationships>
</file>

<file path=ppt/slides/_rels/slide141.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2.png"/><Relationship Id="rId5"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13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11.png"/><Relationship Id="rId7" Type="http://schemas.openxmlformats.org/officeDocument/2006/relationships/image" Target="../media/image12.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13.png"/><Relationship Id="rId6" Type="http://schemas.openxmlformats.org/officeDocument/2006/relationships/image" Target="../media/image5.jpg"/><Relationship Id="rId7"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2.png"/><Relationship Id="rId5"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5.jpg"/><Relationship Id="rId5" Type="http://schemas.openxmlformats.org/officeDocument/2006/relationships/image" Target="../media/image17.png"/><Relationship Id="rId6"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5.jpg"/><Relationship Id="rId5"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png"/><Relationship Id="rId5"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jpe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17.png"/><Relationship Id="rId5" Type="http://schemas.openxmlformats.org/officeDocument/2006/relationships/image" Target="../media/image21.jpeg"/><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6.png"/><Relationship Id="rId5" Type="http://schemas.openxmlformats.org/officeDocument/2006/relationships/image" Target="../media/image17.png"/><Relationship Id="rId6"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17.png"/><Relationship Id="rId5" Type="http://schemas.openxmlformats.org/officeDocument/2006/relationships/image" Target="../media/image21.jpeg"/><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6.png"/><Relationship Id="rId5" Type="http://schemas.openxmlformats.org/officeDocument/2006/relationships/image" Target="../media/image17.png"/><Relationship Id="rId6"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17.png"/><Relationship Id="rId5" Type="http://schemas.openxmlformats.org/officeDocument/2006/relationships/image" Target="../media/image6.png"/><Relationship Id="rId6" Type="http://schemas.openxmlformats.org/officeDocument/2006/relationships/image" Target="../media/image21.jpeg"/><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17.png"/><Relationship Id="rId5" Type="http://schemas.openxmlformats.org/officeDocument/2006/relationships/image" Target="../media/image6.png"/><Relationship Id="rId6" Type="http://schemas.openxmlformats.org/officeDocument/2006/relationships/image" Target="../media/image21.jpeg"/><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17.png"/><Relationship Id="rId5" Type="http://schemas.openxmlformats.org/officeDocument/2006/relationships/image" Target="../media/image11.png"/><Relationship Id="rId6"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17.png"/><Relationship Id="rId5" Type="http://schemas.openxmlformats.org/officeDocument/2006/relationships/image" Target="../media/image22.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2.png"/><Relationship Id="rId5"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1.emf"/></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jpg"/><Relationship Id="rId6"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16.pn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5.jpg"/><Relationship Id="rId5" Type="http://schemas.openxmlformats.org/officeDocument/2006/relationships/image" Target="../media/image6.png"/><Relationship Id="rId6" Type="http://schemas.openxmlformats.org/officeDocument/2006/relationships/image" Target="../media/image27.png"/><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16.png"/></Relationships>
</file>

<file path=ppt/slides/_rels/slide44.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png"/><Relationship Id="rId5" Type="http://schemas.openxmlformats.org/officeDocument/2006/relationships/image" Target="../media/image27.png"/><Relationship Id="rId1" Type="http://schemas.openxmlformats.org/officeDocument/2006/relationships/slideLayout" Target="../slideLayouts/slideLayout7.xml"/><Relationship Id="rId2"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png"/><Relationship Id="rId5"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notesSlide" Target="../notesSlides/notesSlide4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image" Target="../media/image19.png"/></Relationships>
</file>

<file path=ppt/slides/_rels/slide47.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jpeg"/><Relationship Id="rId1" Type="http://schemas.openxmlformats.org/officeDocument/2006/relationships/slideLayout" Target="../slideLayouts/slideLayout7.xml"/><Relationship Id="rId2" Type="http://schemas.openxmlformats.org/officeDocument/2006/relationships/notesSlide" Target="../notesSlides/notesSlide46.xml"/></Relationships>
</file>

<file path=ppt/slides/_rels/slide48.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7.png"/><Relationship Id="rId5" Type="http://schemas.openxmlformats.org/officeDocument/2006/relationships/image" Target="../media/image21.jpeg"/><Relationship Id="rId1" Type="http://schemas.openxmlformats.org/officeDocument/2006/relationships/slideLayout" Target="../slideLayouts/slideLayout7.xml"/><Relationship Id="rId2" Type="http://schemas.openxmlformats.org/officeDocument/2006/relationships/notesSlide" Target="../notesSlides/notesSlide47.xml"/></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8.png"/><Relationship Id="rId5" Type="http://schemas.openxmlformats.org/officeDocument/2006/relationships/image" Target="../media/image6.png"/><Relationship Id="rId6"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5.jp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7.png"/><Relationship Id="rId5" Type="http://schemas.openxmlformats.org/officeDocument/2006/relationships/image" Target="../media/image21.jpeg"/><Relationship Id="rId1" Type="http://schemas.openxmlformats.org/officeDocument/2006/relationships/slideLayout" Target="../slideLayouts/slideLayout7.xml"/><Relationship Id="rId2" Type="http://schemas.openxmlformats.org/officeDocument/2006/relationships/notesSlide" Target="../notesSlides/notesSlide49.xml"/></Relationships>
</file>

<file path=ppt/slides/_rels/slide51.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8.png"/><Relationship Id="rId5" Type="http://schemas.openxmlformats.org/officeDocument/2006/relationships/image" Target="../media/image6.png"/><Relationship Id="rId6"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50.xml"/></Relationships>
</file>

<file path=ppt/slides/_rels/slide52.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6.png"/><Relationship Id="rId5" Type="http://schemas.openxmlformats.org/officeDocument/2006/relationships/image" Target="../media/image27.png"/><Relationship Id="rId6" Type="http://schemas.openxmlformats.org/officeDocument/2006/relationships/image" Target="../media/image21.jpeg"/><Relationship Id="rId1" Type="http://schemas.openxmlformats.org/officeDocument/2006/relationships/slideLayout" Target="../slideLayouts/slideLayout7.xml"/><Relationship Id="rId2" Type="http://schemas.openxmlformats.org/officeDocument/2006/relationships/notesSlide" Target="../notesSlides/notesSlide51.xml"/></Relationships>
</file>

<file path=ppt/slides/_rels/slide53.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6.png"/><Relationship Id="rId5" Type="http://schemas.openxmlformats.org/officeDocument/2006/relationships/image" Target="../media/image27.png"/><Relationship Id="rId6" Type="http://schemas.openxmlformats.org/officeDocument/2006/relationships/image" Target="../media/image21.jpeg"/><Relationship Id="rId1" Type="http://schemas.openxmlformats.org/officeDocument/2006/relationships/slideLayout" Target="../slideLayouts/slideLayout7.xml"/><Relationship Id="rId2" Type="http://schemas.openxmlformats.org/officeDocument/2006/relationships/notesSlide" Target="../notesSlides/notesSlide52.xml"/></Relationships>
</file>

<file path=ppt/slides/_rels/slide54.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notesSlide" Target="../notesSlides/notesSlide53.xml"/></Relationships>
</file>

<file path=ppt/slides/_rels/slide55.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notesSlide" Target="../notesSlides/notesSlide54.xml"/></Relationships>
</file>

<file path=ppt/slides/_rels/slide56.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11.png"/><Relationship Id="rId5" Type="http://schemas.openxmlformats.org/officeDocument/2006/relationships/image" Target="../media/image27.png"/><Relationship Id="rId6"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notesSlide" Target="../notesSlides/notesSlide55.xml"/></Relationships>
</file>

<file path=ppt/slides/_rels/slide57.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22.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notesSlide" Target="../notesSlides/notesSlide56.xml"/></Relationships>
</file>

<file path=ppt/slides/_rels/slide58.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2.png"/><Relationship Id="rId5"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5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emf"/></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8.xml"/><Relationship Id="rId3" Type="http://schemas.openxmlformats.org/officeDocument/2006/relationships/image" Target="../media/image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9.xml"/><Relationship Id="rId3" Type="http://schemas.openxmlformats.org/officeDocument/2006/relationships/image" Target="../media/image16.png"/></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5.jpg"/><Relationship Id="rId5" Type="http://schemas.openxmlformats.org/officeDocument/2006/relationships/image" Target="../media/image6.png"/><Relationship Id="rId6" Type="http://schemas.openxmlformats.org/officeDocument/2006/relationships/image" Target="../media/image28.png"/><Relationship Id="rId1" Type="http://schemas.openxmlformats.org/officeDocument/2006/relationships/slideLayout" Target="../slideLayouts/slideLayout7.xml"/><Relationship Id="rId2" Type="http://schemas.openxmlformats.org/officeDocument/2006/relationships/notesSlide" Target="../notesSlides/notesSlide6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 Id="rId3" Type="http://schemas.openxmlformats.org/officeDocument/2006/relationships/image" Target="../media/image16.png"/></Relationships>
</file>

<file path=ppt/slides/_rels/slide64.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png"/><Relationship Id="rId5" Type="http://schemas.openxmlformats.org/officeDocument/2006/relationships/image" Target="../media/image28.png"/><Relationship Id="rId1" Type="http://schemas.openxmlformats.org/officeDocument/2006/relationships/slideLayout" Target="../slideLayouts/slideLayout7.xml"/><Relationship Id="rId2" Type="http://schemas.openxmlformats.org/officeDocument/2006/relationships/notesSlide" Target="../notesSlides/notesSlide62.xml"/></Relationships>
</file>

<file path=ppt/slides/_rels/slide65.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png"/><Relationship Id="rId5"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notesSlide" Target="../notesSlides/notesSlide6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4.xml"/><Relationship Id="rId3" Type="http://schemas.openxmlformats.org/officeDocument/2006/relationships/image" Target="../media/image19.png"/></Relationships>
</file>

<file path=ppt/slides/_rels/slide67.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jpeg"/><Relationship Id="rId1" Type="http://schemas.openxmlformats.org/officeDocument/2006/relationships/slideLayout" Target="../slideLayouts/slideLayout7.xml"/><Relationship Id="rId2" Type="http://schemas.openxmlformats.org/officeDocument/2006/relationships/notesSlide" Target="../notesSlides/notesSlide65.xml"/></Relationships>
</file>

<file path=ppt/slides/_rels/slide68.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8.png"/><Relationship Id="rId5" Type="http://schemas.openxmlformats.org/officeDocument/2006/relationships/image" Target="../media/image21.jpeg"/><Relationship Id="rId1" Type="http://schemas.openxmlformats.org/officeDocument/2006/relationships/slideLayout" Target="../slideLayouts/slideLayout7.xml"/><Relationship Id="rId2" Type="http://schemas.openxmlformats.org/officeDocument/2006/relationships/notesSlide" Target="../notesSlides/notesSlide66.xml"/></Relationships>
</file>

<file path=ppt/slides/_rels/slide69.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6.png"/><Relationship Id="rId5" Type="http://schemas.openxmlformats.org/officeDocument/2006/relationships/image" Target="../media/image28.png"/><Relationship Id="rId6"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6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0.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8.png"/><Relationship Id="rId5" Type="http://schemas.openxmlformats.org/officeDocument/2006/relationships/image" Target="../media/image21.jpeg"/><Relationship Id="rId1" Type="http://schemas.openxmlformats.org/officeDocument/2006/relationships/slideLayout" Target="../slideLayouts/slideLayout7.xml"/><Relationship Id="rId2" Type="http://schemas.openxmlformats.org/officeDocument/2006/relationships/notesSlide" Target="../notesSlides/notesSlide68.xml"/></Relationships>
</file>

<file path=ppt/slides/_rels/slide71.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6.png"/><Relationship Id="rId5" Type="http://schemas.openxmlformats.org/officeDocument/2006/relationships/image" Target="../media/image28.png"/><Relationship Id="rId6"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69.xml"/></Relationships>
</file>

<file path=ppt/slides/_rels/slide72.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6.png"/><Relationship Id="rId5" Type="http://schemas.openxmlformats.org/officeDocument/2006/relationships/image" Target="../media/image28.png"/><Relationship Id="rId6" Type="http://schemas.openxmlformats.org/officeDocument/2006/relationships/image" Target="../media/image21.jpeg"/><Relationship Id="rId1" Type="http://schemas.openxmlformats.org/officeDocument/2006/relationships/slideLayout" Target="../slideLayouts/slideLayout7.xml"/><Relationship Id="rId2" Type="http://schemas.openxmlformats.org/officeDocument/2006/relationships/notesSlide" Target="../notesSlides/notesSlide70.xml"/></Relationships>
</file>

<file path=ppt/slides/_rels/slide73.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6.png"/><Relationship Id="rId5" Type="http://schemas.openxmlformats.org/officeDocument/2006/relationships/image" Target="../media/image28.png"/><Relationship Id="rId6" Type="http://schemas.openxmlformats.org/officeDocument/2006/relationships/image" Target="../media/image21.jpeg"/><Relationship Id="rId1" Type="http://schemas.openxmlformats.org/officeDocument/2006/relationships/slideLayout" Target="../slideLayouts/slideLayout7.xml"/><Relationship Id="rId2" Type="http://schemas.openxmlformats.org/officeDocument/2006/relationships/notesSlide" Target="../notesSlides/notesSlide71.xml"/></Relationships>
</file>

<file path=ppt/slides/_rels/slide74.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notesSlide" Target="../notesSlides/notesSlide72.xml"/></Relationships>
</file>

<file path=ppt/slides/_rels/slide75.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notesSlide" Target="../notesSlides/notesSlide73.xml"/></Relationships>
</file>

<file path=ppt/slides/_rels/slide76.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11.png"/><Relationship Id="rId5" Type="http://schemas.openxmlformats.org/officeDocument/2006/relationships/image" Target="../media/image28.png"/><Relationship Id="rId6"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notesSlide" Target="../notesSlides/notesSlide74.xml"/></Relationships>
</file>

<file path=ppt/slides/_rels/slide77.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22.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8.png"/><Relationship Id="rId8"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notesSlide" Target="../notesSlides/notesSlide75.xml"/></Relationships>
</file>

<file path=ppt/slides/_rels/slide78.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2.png"/><Relationship Id="rId5"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7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7.xml"/><Relationship Id="rId3" Type="http://schemas.openxmlformats.org/officeDocument/2006/relationships/image" Target="../media/image2.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8.xml"/><Relationship Id="rId3" Type="http://schemas.openxmlformats.org/officeDocument/2006/relationships/image" Target="../media/image16.png"/></Relationships>
</file>

<file path=ppt/slides/_rels/slide8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5.jpg"/><Relationship Id="rId5" Type="http://schemas.openxmlformats.org/officeDocument/2006/relationships/image" Target="../media/image6.png"/><Relationship Id="rId6" Type="http://schemas.openxmlformats.org/officeDocument/2006/relationships/image" Target="../media/image28.png"/><Relationship Id="rId1" Type="http://schemas.openxmlformats.org/officeDocument/2006/relationships/slideLayout" Target="../slideLayouts/slideLayout7.xml"/><Relationship Id="rId2" Type="http://schemas.openxmlformats.org/officeDocument/2006/relationships/notesSlide" Target="../notesSlides/notesSlide79.xml"/></Relationships>
</file>

<file path=ppt/slides/_rels/slide83.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80.xml"/></Relationships>
</file>

<file path=ppt/slides/_rels/slide84.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81.xml"/></Relationships>
</file>

<file path=ppt/slides/_rels/slide85.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82.xml"/></Relationships>
</file>

<file path=ppt/slides/_rels/slide86.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8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4.xml"/><Relationship Id="rId3" Type="http://schemas.openxmlformats.org/officeDocument/2006/relationships/image" Target="../media/image19.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5.xml"/><Relationship Id="rId3" Type="http://schemas.openxmlformats.org/officeDocument/2006/relationships/image" Target="../media/image29.png"/></Relationships>
</file>

<file path=ppt/slides/_rels/slide89.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30.tiff"/><Relationship Id="rId1" Type="http://schemas.openxmlformats.org/officeDocument/2006/relationships/slideLayout" Target="../slideLayouts/slideLayout7.xml"/><Relationship Id="rId2" Type="http://schemas.openxmlformats.org/officeDocument/2006/relationships/notesSlide" Target="../notesSlides/notesSlide8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87.xml"/><Relationship Id="rId5" Type="http://schemas.openxmlformats.org/officeDocument/2006/relationships/image" Target="../media/image22.png"/><Relationship Id="rId6" Type="http://schemas.openxmlformats.org/officeDocument/2006/relationships/image" Target="../media/image30.tiff"/><Relationship Id="rId7" Type="http://schemas.openxmlformats.org/officeDocument/2006/relationships/image" Target="../media/image31.png"/><Relationship Id="rId1" Type="http://schemas.microsoft.com/office/2007/relationships/media" Target="../media/media1.m4a"/><Relationship Id="rId2" Type="http://schemas.openxmlformats.org/officeDocument/2006/relationships/audio" Target="../media/media1.m4a"/></Relationships>
</file>

<file path=ppt/slides/_rels/slide91.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88.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9.xml"/><Relationship Id="rId3" Type="http://schemas.openxmlformats.org/officeDocument/2006/relationships/image" Target="../media/image32.jpg"/></Relationships>
</file>

<file path=ppt/slides/_rels/slide93.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90.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1.xml"/><Relationship Id="rId3" Type="http://schemas.openxmlformats.org/officeDocument/2006/relationships/image" Target="../media/image32.jpg"/></Relationships>
</file>

<file path=ppt/slides/_rels/slide95.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9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3.xml"/><Relationship Id="rId3" Type="http://schemas.openxmlformats.org/officeDocument/2006/relationships/image" Target="../media/image32.jpg"/></Relationships>
</file>

<file path=ppt/slides/_rels/slide97.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9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5.xml"/><Relationship Id="rId3" Type="http://schemas.openxmlformats.org/officeDocument/2006/relationships/image" Target="../media/image32.jpg"/></Relationships>
</file>

<file path=ppt/slides/_rels/slide99.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notesSlide" Target="../notesSlides/notesSlide9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Start Smart 2.0 </a:t>
            </a:r>
            <a:br>
              <a:rPr lang="en-US" dirty="0" smtClean="0"/>
            </a:br>
            <a:r>
              <a:rPr lang="en-US" dirty="0" smtClean="0"/>
              <a:t>Conversation Practices</a:t>
            </a:r>
            <a:endParaRPr lang="en-US" dirty="0"/>
          </a:p>
        </p:txBody>
      </p:sp>
      <p:sp>
        <p:nvSpPr>
          <p:cNvPr id="3" name="Subtitle 2"/>
          <p:cNvSpPr>
            <a:spLocks noGrp="1"/>
          </p:cNvSpPr>
          <p:nvPr>
            <p:ph type="subTitle" idx="1"/>
          </p:nvPr>
        </p:nvSpPr>
        <p:spPr>
          <a:xfrm>
            <a:off x="1097280" y="4516438"/>
            <a:ext cx="9144000" cy="1655762"/>
          </a:xfrm>
        </p:spPr>
        <p:txBody>
          <a:bodyPr/>
          <a:lstStyle/>
          <a:p>
            <a:r>
              <a:rPr lang="en-US" b="1" dirty="0" smtClean="0">
                <a:solidFill>
                  <a:schemeClr val="accent2"/>
                </a:solidFill>
                <a:latin typeface="+mn-lt"/>
              </a:rPr>
              <a:t>GRADE 3</a:t>
            </a:r>
          </a:p>
          <a:p>
            <a:r>
              <a:rPr lang="en-US" b="1" dirty="0" smtClean="0">
                <a:solidFill>
                  <a:schemeClr val="accent2"/>
                </a:solidFill>
                <a:latin typeface="+mn-lt"/>
              </a:rPr>
              <a:t>PART 1: SETTING THE FOUNDATION</a:t>
            </a:r>
          </a:p>
          <a:p>
            <a:r>
              <a:rPr lang="en-US" b="1" dirty="0" smtClean="0">
                <a:solidFill>
                  <a:schemeClr val="accent2"/>
                </a:solidFill>
                <a:latin typeface="+mn-lt"/>
              </a:rPr>
              <a:t>LESSONS 1-6</a:t>
            </a:r>
            <a:endParaRPr lang="en-US" b="1" dirty="0">
              <a:solidFill>
                <a:schemeClr val="accent2"/>
              </a:solidFill>
              <a:latin typeface="+mn-lt"/>
            </a:endParaRPr>
          </a:p>
        </p:txBody>
      </p:sp>
      <p:pic>
        <p:nvPicPr>
          <p:cNvPr id="4" name="Picture 3"/>
          <p:cNvPicPr>
            <a:picLocks noChangeAspect="1"/>
          </p:cNvPicPr>
          <p:nvPr/>
        </p:nvPicPr>
        <p:blipFill>
          <a:blip r:embed="rId3"/>
          <a:stretch>
            <a:fillRect/>
          </a:stretch>
        </p:blipFill>
        <p:spPr>
          <a:xfrm>
            <a:off x="9452323" y="301750"/>
            <a:ext cx="2466414" cy="2406258"/>
          </a:xfrm>
          <a:prstGeom prst="rect">
            <a:avLst/>
          </a:prstGeom>
        </p:spPr>
      </p:pic>
    </p:spTree>
    <p:extLst>
      <p:ext uri="{BB962C8B-B14F-4D97-AF65-F5344CB8AC3E}">
        <p14:creationId xmlns:p14="http://schemas.microsoft.com/office/powerpoint/2010/main" val="18903372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0458" y="1"/>
            <a:ext cx="6813518" cy="62844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2" name="Straight Arrow Connector 11"/>
          <p:cNvCxnSpPr/>
          <p:nvPr/>
        </p:nvCxnSpPr>
        <p:spPr>
          <a:xfrm>
            <a:off x="4906130" y="3200940"/>
            <a:ext cx="1293542" cy="0"/>
          </a:xfrm>
          <a:prstGeom prst="straightConnector1">
            <a:avLst/>
          </a:prstGeom>
          <a:ln w="1111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8063316" y="3277469"/>
            <a:ext cx="1293542" cy="0"/>
          </a:xfrm>
          <a:prstGeom prst="straightConnector1">
            <a:avLst/>
          </a:prstGeom>
          <a:ln w="1111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Content Placeholder 2"/>
          <p:cNvSpPr txBox="1">
            <a:spLocks/>
          </p:cNvSpPr>
          <p:nvPr/>
        </p:nvSpPr>
        <p:spPr>
          <a:xfrm>
            <a:off x="366344" y="2413070"/>
            <a:ext cx="4378737" cy="1440469"/>
          </a:xfrm>
          <a:prstGeom prst="rect">
            <a:avLst/>
          </a:prstGeom>
          <a:solidFill>
            <a:schemeClr val="accent1">
              <a:lumMod val="20000"/>
              <a:lumOff val="80000"/>
            </a:schemeClr>
          </a:solidFill>
          <a:ln w="38100">
            <a:solidFill>
              <a:schemeClr val="accent1"/>
            </a:solidFill>
          </a:ln>
        </p:spPr>
        <p:txBody>
          <a:bodyPr anchor="ctr"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457200" indent="-457200">
              <a:buFont typeface="+mj-lt"/>
              <a:buAutoNum type="arabicPeriod" startAt="7"/>
            </a:pPr>
            <a:r>
              <a:rPr lang="en-US" sz="2800" b="1" dirty="0" smtClean="0">
                <a:solidFill>
                  <a:schemeClr val="tx1"/>
                </a:solidFill>
                <a:latin typeface="Calibri" charset="0"/>
                <a:ea typeface="Calibri" charset="0"/>
                <a:cs typeface="Calibri" charset="0"/>
              </a:rPr>
              <a:t>At the signal, find Partner #2. Follow steps 5-6 with this partner. </a:t>
            </a:r>
          </a:p>
        </p:txBody>
      </p:sp>
      <p:sp>
        <p:nvSpPr>
          <p:cNvPr id="7" name="TextBox 6"/>
          <p:cNvSpPr txBox="1"/>
          <p:nvPr/>
        </p:nvSpPr>
        <p:spPr>
          <a:xfrm>
            <a:off x="0" y="6369405"/>
            <a:ext cx="12192000" cy="461665"/>
          </a:xfrm>
          <a:prstGeom prst="rect">
            <a:avLst/>
          </a:prstGeom>
          <a:noFill/>
        </p:spPr>
        <p:txBody>
          <a:bodyPr wrap="square" rtlCol="0">
            <a:spAutoFit/>
          </a:bodyPr>
          <a:lstStyle/>
          <a:p>
            <a:r>
              <a:rPr lang="en-US" sz="2400" b="1" dirty="0" smtClean="0">
                <a:solidFill>
                  <a:schemeClr val="bg1"/>
                </a:solidFill>
              </a:rPr>
              <a:t>MODEL/GUIDED PRACTICE - GIVE ONE-GET ONE - CONVERSATION NORMS</a:t>
            </a:r>
            <a:endParaRPr lang="en-US" sz="2400" dirty="0">
              <a:solidFill>
                <a:schemeClr val="bg1"/>
              </a:solidFill>
            </a:endParaRPr>
          </a:p>
        </p:txBody>
      </p:sp>
      <p:sp>
        <p:nvSpPr>
          <p:cNvPr id="8" name="Content Placeholder 2"/>
          <p:cNvSpPr txBox="1">
            <a:spLocks/>
          </p:cNvSpPr>
          <p:nvPr/>
        </p:nvSpPr>
        <p:spPr>
          <a:xfrm>
            <a:off x="359355" y="3992329"/>
            <a:ext cx="4378737" cy="1528068"/>
          </a:xfrm>
          <a:prstGeom prst="rect">
            <a:avLst/>
          </a:prstGeom>
          <a:solidFill>
            <a:schemeClr val="accent1">
              <a:lumMod val="20000"/>
              <a:lumOff val="80000"/>
            </a:schemeClr>
          </a:solidFill>
          <a:ln w="38100">
            <a:solidFill>
              <a:schemeClr val="accent1"/>
            </a:solidFill>
          </a:ln>
        </p:spPr>
        <p:txBody>
          <a:bodyPr anchor="ctr"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457200" indent="-457200">
              <a:buFont typeface="+mj-lt"/>
              <a:buAutoNum type="arabicPeriod" startAt="8"/>
            </a:pPr>
            <a:r>
              <a:rPr lang="en-US" sz="2800" b="1" dirty="0" smtClean="0">
                <a:solidFill>
                  <a:schemeClr val="tx1"/>
                </a:solidFill>
                <a:latin typeface="Calibri" charset="0"/>
                <a:ea typeface="Calibri" charset="0"/>
                <a:cs typeface="Calibri" charset="0"/>
              </a:rPr>
              <a:t>At the signal, find Partner #3. Follow steps 5-6 with this partner. </a:t>
            </a:r>
          </a:p>
        </p:txBody>
      </p:sp>
      <p:cxnSp>
        <p:nvCxnSpPr>
          <p:cNvPr id="10" name="Straight Arrow Connector 9"/>
          <p:cNvCxnSpPr/>
          <p:nvPr/>
        </p:nvCxnSpPr>
        <p:spPr>
          <a:xfrm>
            <a:off x="4821288" y="4756363"/>
            <a:ext cx="1293542" cy="0"/>
          </a:xfrm>
          <a:prstGeom prst="straightConnector1">
            <a:avLst/>
          </a:prstGeom>
          <a:ln w="1111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8138730" y="4762731"/>
            <a:ext cx="1293542" cy="0"/>
          </a:xfrm>
          <a:prstGeom prst="straightConnector1">
            <a:avLst/>
          </a:prstGeom>
          <a:ln w="1111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9067802" y="129230"/>
            <a:ext cx="1562102" cy="400110"/>
          </a:xfrm>
          <a:prstGeom prst="rect">
            <a:avLst/>
          </a:prstGeom>
          <a:noFill/>
        </p:spPr>
        <p:txBody>
          <a:bodyPr wrap="square" rtlCol="0">
            <a:spAutoFit/>
          </a:bodyPr>
          <a:lstStyle/>
          <a:p>
            <a:r>
              <a:rPr lang="en-US" sz="2000" b="1" dirty="0" smtClean="0">
                <a:solidFill>
                  <a:srgbClr val="FF0000"/>
                </a:solidFill>
              </a:rPr>
              <a:t>THE NORMS</a:t>
            </a:r>
            <a:endParaRPr lang="en-US" sz="2000" b="1" dirty="0">
              <a:solidFill>
                <a:srgbClr val="FF0000"/>
              </a:solidFill>
            </a:endParaRPr>
          </a:p>
        </p:txBody>
      </p:sp>
    </p:spTree>
    <p:extLst>
      <p:ext uri="{BB962C8B-B14F-4D97-AF65-F5344CB8AC3E}">
        <p14:creationId xmlns:p14="http://schemas.microsoft.com/office/powerpoint/2010/main" val="1867277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par>
                                <p:cTn id="13" presetID="1" presetClass="entr" presetSubtype="0" fill="hold" nodeType="withEffect">
                                  <p:stCondLst>
                                    <p:cond delay="50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50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dissolve">
                                      <p:cBhvr>
                                        <p:cTn id="21" dur="500"/>
                                        <p:tgtEl>
                                          <p:spTgt spid="8"/>
                                        </p:tgtEl>
                                      </p:cBhvr>
                                    </p:animEffect>
                                  </p:childTnLst>
                                </p:cTn>
                              </p:par>
                              <p:par>
                                <p:cTn id="22" presetID="1" presetClass="entr" presetSubtype="0" fill="hold" nodeType="withEffect">
                                  <p:stCondLst>
                                    <p:cond delay="50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ntr" presetSubtype="0" fill="hold" nodeType="withEffect">
                                  <p:stCondLst>
                                    <p:cond delay="500"/>
                                  </p:stCondLst>
                                  <p:childTnLst>
                                    <p:set>
                                      <p:cBhvr>
                                        <p:cTn id="2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14"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sp>
        <p:nvSpPr>
          <p:cNvPr id="2" name="Title 1"/>
          <p:cNvSpPr>
            <a:spLocks noGrp="1"/>
          </p:cNvSpPr>
          <p:nvPr>
            <p:ph type="title" idx="4294967295"/>
          </p:nvPr>
        </p:nvSpPr>
        <p:spPr>
          <a:xfrm>
            <a:off x="2816537" y="76279"/>
            <a:ext cx="7546981" cy="1807522"/>
          </a:xfrm>
        </p:spPr>
        <p:txBody>
          <a:bodyPr anchor="t">
            <a:noAutofit/>
          </a:bodyPr>
          <a:lstStyle/>
          <a:p>
            <a:r>
              <a:rPr lang="en-US" sz="4000" dirty="0" smtClean="0"/>
              <a:t/>
            </a:r>
            <a:br>
              <a:rPr lang="en-US" sz="4000" dirty="0" smtClean="0"/>
            </a:br>
            <a:r>
              <a:rPr lang="en-US" sz="6000" b="1" dirty="0" smtClean="0"/>
              <a:t>How do noun phrases add </a:t>
            </a:r>
            <a:r>
              <a:rPr lang="en-US" sz="6000" b="1" dirty="0"/>
              <a:t>details</a:t>
            </a:r>
            <a:r>
              <a:rPr lang="en-US" sz="6000" b="1" dirty="0" smtClean="0"/>
              <a:t>?</a:t>
            </a:r>
            <a:endParaRPr lang="en-US" sz="6000" b="1" dirty="0">
              <a:solidFill>
                <a:schemeClr val="tx1"/>
              </a:solidFill>
            </a:endParaRPr>
          </a:p>
        </p:txBody>
      </p:sp>
      <p:grpSp>
        <p:nvGrpSpPr>
          <p:cNvPr id="13" name="Group 12"/>
          <p:cNvGrpSpPr/>
          <p:nvPr/>
        </p:nvGrpSpPr>
        <p:grpSpPr>
          <a:xfrm>
            <a:off x="476977" y="450246"/>
            <a:ext cx="1882042" cy="1746133"/>
            <a:chOff x="587828" y="4231661"/>
            <a:chExt cx="1847691" cy="2058925"/>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5607" y="6326668"/>
            <a:ext cx="760452" cy="608362"/>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1880295156"/>
              </p:ext>
            </p:extLst>
          </p:nvPr>
        </p:nvGraphicFramePr>
        <p:xfrm>
          <a:off x="476977" y="2439574"/>
          <a:ext cx="11383847" cy="3413760"/>
        </p:xfrm>
        <a:graphic>
          <a:graphicData uri="http://schemas.openxmlformats.org/drawingml/2006/table">
            <a:tbl>
              <a:tblPr firstRow="1" firstCol="1" bandRow="1">
                <a:tableStyleId>{8A107856-5554-42FB-B03E-39F5DBC370BA}</a:tableStyleId>
              </a:tblPr>
              <a:tblGrid>
                <a:gridCol w="1389149"/>
                <a:gridCol w="9994698"/>
              </a:tblGrid>
              <a:tr h="616585">
                <a:tc>
                  <a:txBody>
                    <a:bodyPr/>
                    <a:lstStyle/>
                    <a:p>
                      <a:pPr marL="0" marR="0" algn="r">
                        <a:spcBef>
                          <a:spcPts val="0"/>
                        </a:spcBef>
                        <a:spcAft>
                          <a:spcPts val="0"/>
                        </a:spcAft>
                      </a:pPr>
                      <a:r>
                        <a:rPr lang="en-US" sz="2200" dirty="0">
                          <a:effectLst/>
                        </a:rPr>
                        <a:t>Student </a:t>
                      </a:r>
                      <a:r>
                        <a:rPr lang="en-US" sz="2200" dirty="0" smtClean="0">
                          <a:effectLst/>
                        </a:rPr>
                        <a:t>A2:</a:t>
                      </a:r>
                      <a:endParaRPr lang="en-US" sz="2200" dirty="0">
                        <a:solidFill>
                          <a:srgbClr val="000000"/>
                        </a:solidFill>
                        <a:effectLst/>
                        <a:latin typeface="Questrial" charset="0"/>
                        <a:ea typeface="Questrial" charset="0"/>
                        <a:cs typeface="Questrial" charset="0"/>
                      </a:endParaRPr>
                    </a:p>
                  </a:txBody>
                  <a:tcPr marL="68580" marR="68580" marT="0" marB="0"/>
                </a:tc>
                <a:tc>
                  <a:txBody>
                    <a:bodyPr/>
                    <a:lstStyle/>
                    <a:p>
                      <a:pPr marL="0" marR="0" algn="l">
                        <a:spcBef>
                          <a:spcPts val="0"/>
                        </a:spcBef>
                        <a:spcAft>
                          <a:spcPts val="0"/>
                        </a:spcAft>
                      </a:pPr>
                      <a:r>
                        <a:rPr lang="en-US" sz="3200" b="0" i="1" u="sng" dirty="0">
                          <a:solidFill>
                            <a:srgbClr val="000000"/>
                          </a:solidFill>
                          <a:effectLst/>
                          <a:latin typeface="Calibri" charset="0"/>
                          <a:ea typeface="Questrial" charset="0"/>
                          <a:cs typeface="Times New Roman" charset="0"/>
                        </a:rPr>
                        <a:t>In other words, you noticed that</a:t>
                      </a:r>
                      <a:r>
                        <a:rPr lang="en-US" sz="3200" b="0" i="1" dirty="0">
                          <a:solidFill>
                            <a:srgbClr val="000000"/>
                          </a:solidFill>
                          <a:effectLst/>
                          <a:latin typeface="Calibri" charset="0"/>
                          <a:ea typeface="Questrial" charset="0"/>
                          <a:cs typeface="Times New Roman" charset="0"/>
                        </a:rPr>
                        <a:t> this is a farm in the city. </a:t>
                      </a:r>
                      <a:r>
                        <a:rPr lang="en-US" sz="3200" b="0" i="1" dirty="0" smtClean="0">
                          <a:solidFill>
                            <a:srgbClr val="000000"/>
                          </a:solidFill>
                          <a:effectLst/>
                          <a:latin typeface="Calibri" charset="0"/>
                          <a:ea typeface="Questrial" charset="0"/>
                          <a:cs typeface="Times New Roman" charset="0"/>
                        </a:rPr>
                        <a:t> </a:t>
                      </a:r>
                      <a:r>
                        <a:rPr lang="en-US" sz="3200" b="0" i="1" u="sng" dirty="0">
                          <a:solidFill>
                            <a:srgbClr val="000000"/>
                          </a:solidFill>
                          <a:effectLst/>
                          <a:latin typeface="Calibri" charset="0"/>
                          <a:ea typeface="Questrial" charset="0"/>
                          <a:cs typeface="Times New Roman" charset="0"/>
                        </a:rPr>
                        <a:t>I want to add that</a:t>
                      </a:r>
                      <a:r>
                        <a:rPr lang="en-US" sz="3200" b="0" i="1" dirty="0">
                          <a:solidFill>
                            <a:srgbClr val="000000"/>
                          </a:solidFill>
                          <a:effectLst/>
                          <a:latin typeface="Calibri" charset="0"/>
                          <a:ea typeface="Questrial" charset="0"/>
                          <a:cs typeface="Times New Roman" charset="0"/>
                        </a:rPr>
                        <a:t> people are growing vegetables in the </a:t>
                      </a:r>
                      <a:r>
                        <a:rPr lang="en-US" sz="3200" b="0" i="1" dirty="0">
                          <a:solidFill>
                            <a:srgbClr val="000000"/>
                          </a:solidFill>
                          <a:effectLst/>
                          <a:highlight>
                            <a:srgbClr val="FFFF00"/>
                          </a:highlight>
                          <a:latin typeface="Calibri" charset="0"/>
                          <a:ea typeface="Questrial" charset="0"/>
                          <a:cs typeface="Times New Roman" charset="0"/>
                        </a:rPr>
                        <a:t>wooden boxes</a:t>
                      </a:r>
                      <a:r>
                        <a:rPr lang="en-US" sz="3200" b="0" i="1" dirty="0" smtClean="0">
                          <a:solidFill>
                            <a:srgbClr val="000000"/>
                          </a:solidFill>
                          <a:effectLst/>
                          <a:latin typeface="Calibri" charset="0"/>
                          <a:ea typeface="Questrial" charset="0"/>
                          <a:cs typeface="Times New Roman" charset="0"/>
                        </a:rPr>
                        <a:t>. </a:t>
                      </a:r>
                      <a:r>
                        <a:rPr lang="en-US" sz="3200" b="0" i="1" dirty="0">
                          <a:solidFill>
                            <a:srgbClr val="000000"/>
                          </a:solidFill>
                          <a:effectLst/>
                          <a:latin typeface="Calibri" charset="0"/>
                          <a:ea typeface="Questrial" charset="0"/>
                          <a:cs typeface="Times New Roman" charset="0"/>
                        </a:rPr>
                        <a:t>I think this because there are pictures of different vegetables on the sign</a:t>
                      </a:r>
                      <a:r>
                        <a:rPr lang="en-US" sz="3200" b="0" i="1" dirty="0" smtClean="0">
                          <a:solidFill>
                            <a:srgbClr val="000000"/>
                          </a:solidFill>
                          <a:effectLst/>
                          <a:latin typeface="Calibri" charset="0"/>
                          <a:ea typeface="Questrial" charset="0"/>
                          <a:cs typeface="Times New Roman" charset="0"/>
                        </a:rPr>
                        <a:t>. </a:t>
                      </a:r>
                      <a:r>
                        <a:rPr lang="en-US" sz="3200" b="0" i="1" u="sng" dirty="0">
                          <a:solidFill>
                            <a:srgbClr val="000000"/>
                          </a:solidFill>
                          <a:effectLst/>
                          <a:latin typeface="Calibri" charset="0"/>
                          <a:ea typeface="Questrial" charset="0"/>
                          <a:cs typeface="Times New Roman" charset="0"/>
                        </a:rPr>
                        <a:t>What more do you notice</a:t>
                      </a:r>
                      <a:r>
                        <a:rPr lang="en-US" sz="3200" b="0" i="1" dirty="0">
                          <a:solidFill>
                            <a:srgbClr val="000000"/>
                          </a:solidFill>
                          <a:effectLst/>
                          <a:latin typeface="Calibri" charset="0"/>
                          <a:ea typeface="Questrial" charset="0"/>
                          <a:cs typeface="Times New Roman" charset="0"/>
                        </a:rPr>
                        <a:t>? </a:t>
                      </a:r>
                      <a:endParaRPr lang="en-US" sz="3200" b="0" i="1" dirty="0">
                        <a:solidFill>
                          <a:srgbClr val="000000"/>
                        </a:solidFill>
                        <a:effectLst/>
                        <a:latin typeface="Questrial" charset="0"/>
                        <a:ea typeface="Questrial" charset="0"/>
                        <a:cs typeface="Questrial" charset="0"/>
                      </a:endParaRPr>
                    </a:p>
                  </a:txBody>
                  <a:tcPr marL="68580" marR="68580" marT="0" marB="0"/>
                </a:tc>
              </a:tr>
              <a:tr h="822325">
                <a:tc>
                  <a:txBody>
                    <a:bodyPr/>
                    <a:lstStyle/>
                    <a:p>
                      <a:pPr marL="0" marR="0" algn="r">
                        <a:spcBef>
                          <a:spcPts val="0"/>
                        </a:spcBef>
                        <a:spcAft>
                          <a:spcPts val="0"/>
                        </a:spcAft>
                      </a:pPr>
                      <a:r>
                        <a:rPr lang="en-US" sz="2200" dirty="0">
                          <a:effectLst/>
                        </a:rPr>
                        <a:t>Student </a:t>
                      </a:r>
                      <a:r>
                        <a:rPr lang="en-US" sz="2200" dirty="0" smtClean="0">
                          <a:effectLst/>
                        </a:rPr>
                        <a:t>B2:</a:t>
                      </a:r>
                      <a:endParaRPr lang="en-US" sz="2200" dirty="0">
                        <a:solidFill>
                          <a:srgbClr val="000000"/>
                        </a:solidFill>
                        <a:effectLst/>
                        <a:latin typeface="Questrial" charset="0"/>
                        <a:ea typeface="Questrial" charset="0"/>
                        <a:cs typeface="Questrial" charset="0"/>
                      </a:endParaRPr>
                    </a:p>
                  </a:txBody>
                  <a:tcPr marL="68580" marR="68580" marT="0" marB="0"/>
                </a:tc>
                <a:tc>
                  <a:txBody>
                    <a:bodyPr/>
                    <a:lstStyle/>
                    <a:p>
                      <a:pPr marL="0" marR="0" algn="l">
                        <a:spcBef>
                          <a:spcPts val="0"/>
                        </a:spcBef>
                        <a:spcAft>
                          <a:spcPts val="0"/>
                        </a:spcAft>
                      </a:pPr>
                      <a:r>
                        <a:rPr lang="en-US" sz="3200" i="1" u="sng" dirty="0">
                          <a:solidFill>
                            <a:srgbClr val="000000"/>
                          </a:solidFill>
                          <a:effectLst/>
                          <a:latin typeface="Calibri" charset="0"/>
                          <a:ea typeface="Questrial" charset="0"/>
                          <a:cs typeface="Times New Roman" charset="0"/>
                        </a:rPr>
                        <a:t>What I heard you say</a:t>
                      </a:r>
                      <a:r>
                        <a:rPr lang="en-US" sz="3200" i="1" dirty="0">
                          <a:solidFill>
                            <a:srgbClr val="000000"/>
                          </a:solidFill>
                          <a:effectLst/>
                          <a:latin typeface="Calibri" charset="0"/>
                          <a:ea typeface="Questrial" charset="0"/>
                          <a:cs typeface="Times New Roman" charset="0"/>
                        </a:rPr>
                        <a:t> is that it is a </a:t>
                      </a:r>
                      <a:r>
                        <a:rPr lang="en-US" sz="3200" i="1" dirty="0">
                          <a:solidFill>
                            <a:srgbClr val="000000"/>
                          </a:solidFill>
                          <a:effectLst/>
                          <a:highlight>
                            <a:srgbClr val="FFFF00"/>
                          </a:highlight>
                          <a:latin typeface="Calibri" charset="0"/>
                          <a:ea typeface="Questrial" charset="0"/>
                          <a:cs typeface="Times New Roman" charset="0"/>
                        </a:rPr>
                        <a:t>vegetable farm</a:t>
                      </a:r>
                      <a:r>
                        <a:rPr lang="en-US" sz="3200" i="1" dirty="0">
                          <a:solidFill>
                            <a:srgbClr val="000000"/>
                          </a:solidFill>
                          <a:effectLst/>
                          <a:latin typeface="Calibri" charset="0"/>
                          <a:ea typeface="Questrial" charset="0"/>
                          <a:cs typeface="Times New Roman" charset="0"/>
                        </a:rPr>
                        <a:t> in the city</a:t>
                      </a:r>
                      <a:r>
                        <a:rPr lang="en-US" sz="3200" b="1" i="1" dirty="0" smtClean="0">
                          <a:solidFill>
                            <a:srgbClr val="000000"/>
                          </a:solidFill>
                          <a:effectLst/>
                          <a:latin typeface="Calibri" charset="0"/>
                          <a:ea typeface="Questrial" charset="0"/>
                          <a:cs typeface="Times New Roman" charset="0"/>
                        </a:rPr>
                        <a:t>.</a:t>
                      </a:r>
                      <a:r>
                        <a:rPr lang="en-US" sz="3200" b="1" i="1" dirty="0">
                          <a:solidFill>
                            <a:srgbClr val="000000"/>
                          </a:solidFill>
                          <a:effectLst/>
                          <a:latin typeface="Calibri" charset="0"/>
                          <a:ea typeface="Questrial" charset="0"/>
                          <a:cs typeface="Times New Roman" charset="0"/>
                        </a:rPr>
                        <a:t> </a:t>
                      </a:r>
                      <a:r>
                        <a:rPr lang="en-US" sz="3200" i="1" u="sng" dirty="0">
                          <a:solidFill>
                            <a:srgbClr val="000000"/>
                          </a:solidFill>
                          <a:effectLst/>
                          <a:latin typeface="Calibri" charset="0"/>
                          <a:ea typeface="Questrial" charset="0"/>
                          <a:cs typeface="Times New Roman" charset="0"/>
                        </a:rPr>
                        <a:t>I notice</a:t>
                      </a:r>
                      <a:r>
                        <a:rPr lang="en-US" sz="3200" i="1" dirty="0">
                          <a:solidFill>
                            <a:srgbClr val="000000"/>
                          </a:solidFill>
                          <a:effectLst/>
                          <a:latin typeface="Calibri" charset="0"/>
                          <a:ea typeface="Questrial" charset="0"/>
                          <a:cs typeface="Times New Roman" charset="0"/>
                        </a:rPr>
                        <a:t> that </a:t>
                      </a:r>
                      <a:r>
                        <a:rPr lang="en-US" sz="3200" i="1" dirty="0">
                          <a:solidFill>
                            <a:srgbClr val="000000"/>
                          </a:solidFill>
                          <a:effectLst/>
                          <a:highlight>
                            <a:srgbClr val="FFFF00"/>
                          </a:highlight>
                          <a:latin typeface="Calibri" charset="0"/>
                          <a:ea typeface="Questrial" charset="0"/>
                          <a:cs typeface="Times New Roman" charset="0"/>
                        </a:rPr>
                        <a:t>two people</a:t>
                      </a:r>
                      <a:r>
                        <a:rPr lang="en-US" sz="3200" i="1" dirty="0">
                          <a:solidFill>
                            <a:srgbClr val="000000"/>
                          </a:solidFill>
                          <a:effectLst/>
                          <a:latin typeface="Calibri" charset="0"/>
                          <a:ea typeface="Questrial" charset="0"/>
                          <a:cs typeface="Times New Roman" charset="0"/>
                        </a:rPr>
                        <a:t> in the back are kneeling and working in the garden</a:t>
                      </a:r>
                      <a:r>
                        <a:rPr lang="en-US" sz="3200" b="1" i="1" dirty="0" smtClean="0">
                          <a:solidFill>
                            <a:srgbClr val="000000"/>
                          </a:solidFill>
                          <a:effectLst/>
                          <a:latin typeface="Calibri" charset="0"/>
                          <a:ea typeface="Questrial" charset="0"/>
                          <a:cs typeface="Times New Roman" charset="0"/>
                        </a:rPr>
                        <a:t>.</a:t>
                      </a:r>
                      <a:r>
                        <a:rPr lang="en-US" sz="3200" b="0" i="1" dirty="0" smtClean="0">
                          <a:solidFill>
                            <a:srgbClr val="000000"/>
                          </a:solidFill>
                          <a:effectLst/>
                          <a:latin typeface="Calibri" charset="0"/>
                          <a:ea typeface="Questrial" charset="0"/>
                          <a:cs typeface="Times New Roman" charset="0"/>
                        </a:rPr>
                        <a:t> </a:t>
                      </a:r>
                      <a:r>
                        <a:rPr lang="en-US" sz="3200" i="1" u="sng" dirty="0">
                          <a:solidFill>
                            <a:srgbClr val="000000"/>
                          </a:solidFill>
                          <a:effectLst/>
                          <a:latin typeface="Calibri" charset="0"/>
                          <a:ea typeface="Questrial" charset="0"/>
                          <a:cs typeface="Times New Roman" charset="0"/>
                        </a:rPr>
                        <a:t>What else do you notice?</a:t>
                      </a:r>
                      <a:r>
                        <a:rPr lang="en-US" sz="3200" i="1" dirty="0">
                          <a:solidFill>
                            <a:srgbClr val="000000"/>
                          </a:solidFill>
                          <a:effectLst/>
                          <a:latin typeface="Calibri" charset="0"/>
                          <a:ea typeface="Questrial" charset="0"/>
                          <a:cs typeface="Times New Roman" charset="0"/>
                        </a:rPr>
                        <a:t> </a:t>
                      </a:r>
                      <a:r>
                        <a:rPr lang="en-US" sz="3200" b="0" i="1" dirty="0">
                          <a:solidFill>
                            <a:srgbClr val="000000"/>
                          </a:solidFill>
                          <a:effectLst/>
                          <a:latin typeface="Calibri" charset="0"/>
                          <a:ea typeface="Questrial" charset="0"/>
                          <a:cs typeface="Times New Roman" charset="0"/>
                        </a:rPr>
                        <a:t>[PR]</a:t>
                      </a:r>
                      <a:endParaRPr lang="en-US" sz="3200" b="0" i="1" dirty="0">
                        <a:solidFill>
                          <a:srgbClr val="000000"/>
                        </a:solidFill>
                        <a:effectLst/>
                        <a:latin typeface="Questrial" charset="0"/>
                        <a:ea typeface="Questrial" charset="0"/>
                        <a:cs typeface="Questrial" charset="0"/>
                      </a:endParaRPr>
                    </a:p>
                  </a:txBody>
                  <a:tcPr marL="68580" marR="68580" marT="0" marB="0"/>
                </a:tc>
              </a:tr>
            </a:tbl>
          </a:graphicData>
        </a:graphic>
      </p:graphicFrame>
      <p:grpSp>
        <p:nvGrpSpPr>
          <p:cNvPr id="10" name="Group 9"/>
          <p:cNvGrpSpPr/>
          <p:nvPr/>
        </p:nvGrpSpPr>
        <p:grpSpPr>
          <a:xfrm>
            <a:off x="10108972" y="790575"/>
            <a:ext cx="1604057" cy="1345747"/>
            <a:chOff x="0" y="0"/>
            <a:chExt cx="1714500" cy="1600200"/>
          </a:xfrm>
        </p:grpSpPr>
        <p:sp>
          <p:nvSpPr>
            <p:cNvPr id="11" name="Rounded Rectangle 10"/>
            <p:cNvSpPr/>
            <p:nvPr/>
          </p:nvSpPr>
          <p:spPr>
            <a:xfrm>
              <a:off x="0" y="0"/>
              <a:ext cx="1714500" cy="1600200"/>
            </a:xfrm>
            <a:prstGeom prst="roundRect">
              <a:avLst/>
            </a:prstGeom>
            <a:gradFill flip="none" rotWithShape="1">
              <a:gsLst>
                <a:gs pos="0">
                  <a:srgbClr val="FF9300"/>
                </a:gs>
                <a:gs pos="46000">
                  <a:srgbClr val="FE6402"/>
                </a:gs>
                <a:gs pos="100000">
                  <a:srgbClr val="FF0000"/>
                </a:gs>
              </a:gsLst>
              <a:lin ang="16200000" scaled="1"/>
              <a:tileRect/>
            </a:grad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Text Box 5"/>
            <p:cNvSpPr txBox="1"/>
            <p:nvPr/>
          </p:nvSpPr>
          <p:spPr>
            <a:xfrm>
              <a:off x="109182" y="225188"/>
              <a:ext cx="1485265" cy="114554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3200" b="1" dirty="0">
                  <a:effectLst/>
                  <a:ea typeface="DengXian" charset="-122"/>
                  <a:cs typeface="Arial" charset="0"/>
                </a:rPr>
                <a:t>ELD</a:t>
              </a:r>
              <a:endParaRPr lang="en-US" sz="1200" dirty="0">
                <a:effectLst/>
                <a:ea typeface="DengXian" charset="-122"/>
                <a:cs typeface="Arial" charset="0"/>
              </a:endParaRPr>
            </a:p>
            <a:p>
              <a:pPr marL="0" marR="0" algn="ctr">
                <a:spcBef>
                  <a:spcPts val="0"/>
                </a:spcBef>
                <a:spcAft>
                  <a:spcPts val="0"/>
                </a:spcAft>
              </a:pPr>
              <a:r>
                <a:rPr lang="en-US" sz="3200" b="1" dirty="0">
                  <a:effectLst/>
                  <a:ea typeface="DengXian" charset="-122"/>
                  <a:cs typeface="Arial" charset="0"/>
                </a:rPr>
                <a:t>PART II</a:t>
              </a:r>
              <a:endParaRPr lang="en-US" sz="1200" dirty="0">
                <a:effectLst/>
                <a:ea typeface="DengXian" charset="-122"/>
                <a:cs typeface="Arial" charset="0"/>
              </a:endParaRPr>
            </a:p>
          </p:txBody>
        </p:sp>
      </p:grpSp>
    </p:spTree>
    <p:extLst>
      <p:ext uri="{BB962C8B-B14F-4D97-AF65-F5344CB8AC3E}">
        <p14:creationId xmlns:p14="http://schemas.microsoft.com/office/powerpoint/2010/main" val="202802269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sp>
        <p:nvSpPr>
          <p:cNvPr id="2" name="Title 1"/>
          <p:cNvSpPr>
            <a:spLocks noGrp="1"/>
          </p:cNvSpPr>
          <p:nvPr>
            <p:ph type="title" idx="4294967295"/>
          </p:nvPr>
        </p:nvSpPr>
        <p:spPr>
          <a:xfrm>
            <a:off x="2823243" y="52653"/>
            <a:ext cx="7278695" cy="1807522"/>
          </a:xfrm>
        </p:spPr>
        <p:txBody>
          <a:bodyPr anchor="t">
            <a:noAutofit/>
          </a:bodyPr>
          <a:lstStyle/>
          <a:p>
            <a:r>
              <a:rPr lang="en-US" sz="4000" dirty="0" smtClean="0"/>
              <a:t/>
            </a:r>
            <a:br>
              <a:rPr lang="en-US" sz="4000" dirty="0" smtClean="0"/>
            </a:br>
            <a:r>
              <a:rPr lang="en-US" sz="6000" b="1" dirty="0" smtClean="0"/>
              <a:t>How do noun phrases </a:t>
            </a:r>
            <a:r>
              <a:rPr lang="en-US" sz="6000" b="1" dirty="0"/>
              <a:t>add details</a:t>
            </a:r>
            <a:r>
              <a:rPr lang="en-US" sz="6000" b="1" dirty="0" smtClean="0"/>
              <a:t>?</a:t>
            </a:r>
            <a:endParaRPr lang="en-US" sz="6000" b="1" dirty="0">
              <a:solidFill>
                <a:schemeClr val="tx1"/>
              </a:solidFill>
            </a:endParaRPr>
          </a:p>
        </p:txBody>
      </p:sp>
      <p:grpSp>
        <p:nvGrpSpPr>
          <p:cNvPr id="13" name="Group 12"/>
          <p:cNvGrpSpPr/>
          <p:nvPr/>
        </p:nvGrpSpPr>
        <p:grpSpPr>
          <a:xfrm>
            <a:off x="476977" y="450246"/>
            <a:ext cx="1882042" cy="1746133"/>
            <a:chOff x="587828" y="4231661"/>
            <a:chExt cx="1847691" cy="2058925"/>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5607" y="6326668"/>
            <a:ext cx="760452" cy="608362"/>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1291771611"/>
              </p:ext>
            </p:extLst>
          </p:nvPr>
        </p:nvGraphicFramePr>
        <p:xfrm>
          <a:off x="112511" y="2307093"/>
          <a:ext cx="11756572" cy="3901440"/>
        </p:xfrm>
        <a:graphic>
          <a:graphicData uri="http://schemas.openxmlformats.org/drawingml/2006/table">
            <a:tbl>
              <a:tblPr firstRow="1" firstCol="1" bandRow="1">
                <a:tableStyleId>{8A107856-5554-42FB-B03E-39F5DBC370BA}</a:tableStyleId>
              </a:tblPr>
              <a:tblGrid>
                <a:gridCol w="1288377"/>
                <a:gridCol w="10468195"/>
              </a:tblGrid>
              <a:tr h="977265">
                <a:tc>
                  <a:txBody>
                    <a:bodyPr/>
                    <a:lstStyle/>
                    <a:p>
                      <a:pPr marL="0" marR="0" algn="r">
                        <a:spcBef>
                          <a:spcPts val="0"/>
                        </a:spcBef>
                        <a:spcAft>
                          <a:spcPts val="0"/>
                        </a:spcAft>
                      </a:pPr>
                      <a:r>
                        <a:rPr lang="en-US" sz="2400" dirty="0">
                          <a:effectLst/>
                        </a:rPr>
                        <a:t>Student A3:</a:t>
                      </a:r>
                      <a:endParaRPr lang="en-US" sz="2400" dirty="0">
                        <a:solidFill>
                          <a:srgbClr val="000000"/>
                        </a:solidFill>
                        <a:effectLst/>
                        <a:latin typeface="Questrial" charset="0"/>
                        <a:ea typeface="Questrial" charset="0"/>
                        <a:cs typeface="Questrial" charset="0"/>
                      </a:endParaRPr>
                    </a:p>
                  </a:txBody>
                  <a:tcPr marL="68580" marR="68580" marT="0" marB="0"/>
                </a:tc>
                <a:tc>
                  <a:txBody>
                    <a:bodyPr/>
                    <a:lstStyle/>
                    <a:p>
                      <a:pPr marL="0" marR="0" algn="l">
                        <a:spcBef>
                          <a:spcPts val="0"/>
                        </a:spcBef>
                        <a:spcAft>
                          <a:spcPts val="0"/>
                        </a:spcAft>
                      </a:pPr>
                      <a:r>
                        <a:rPr lang="en-US" sz="3200" b="0" i="1" u="sng" dirty="0">
                          <a:effectLst/>
                        </a:rPr>
                        <a:t>I heard you say that</a:t>
                      </a:r>
                      <a:r>
                        <a:rPr lang="en-US" sz="3200" b="0" i="1" dirty="0">
                          <a:effectLst/>
                        </a:rPr>
                        <a:t> </a:t>
                      </a:r>
                      <a:r>
                        <a:rPr lang="en-US" sz="3200" b="0" i="1" dirty="0" smtClean="0">
                          <a:effectLst/>
                        </a:rPr>
                        <a:t>these </a:t>
                      </a:r>
                      <a:r>
                        <a:rPr lang="en-US" sz="3200" b="0" i="1" dirty="0" smtClean="0">
                          <a:effectLst/>
                          <a:highlight>
                            <a:srgbClr val="FFFF00"/>
                          </a:highlight>
                        </a:rPr>
                        <a:t>two people</a:t>
                      </a:r>
                      <a:r>
                        <a:rPr lang="en-US" sz="3200" b="0" i="1" dirty="0" smtClean="0">
                          <a:effectLst/>
                        </a:rPr>
                        <a:t> are </a:t>
                      </a:r>
                      <a:r>
                        <a:rPr lang="en-US" sz="3200" b="0" i="1" dirty="0">
                          <a:effectLst/>
                        </a:rPr>
                        <a:t>working in the garden. </a:t>
                      </a:r>
                      <a:r>
                        <a:rPr lang="en-US" sz="3200" b="0" i="1" u="sng" dirty="0" smtClean="0">
                          <a:effectLst/>
                        </a:rPr>
                        <a:t>I </a:t>
                      </a:r>
                      <a:r>
                        <a:rPr lang="en-US" sz="3200" b="0" i="1" u="sng" dirty="0">
                          <a:effectLst/>
                        </a:rPr>
                        <a:t>also notice</a:t>
                      </a:r>
                      <a:r>
                        <a:rPr lang="en-US" sz="3200" b="0" i="1" dirty="0">
                          <a:effectLst/>
                        </a:rPr>
                        <a:t> another person standing with an </a:t>
                      </a:r>
                      <a:r>
                        <a:rPr lang="en-US" sz="3200" b="0" i="1" dirty="0">
                          <a:effectLst/>
                          <a:highlight>
                            <a:srgbClr val="FFFF00"/>
                          </a:highlight>
                        </a:rPr>
                        <a:t>orange bucket</a:t>
                      </a:r>
                      <a:r>
                        <a:rPr lang="en-US" sz="3200" b="0" i="1" dirty="0">
                          <a:effectLst/>
                        </a:rPr>
                        <a:t> helping collect the weeds</a:t>
                      </a:r>
                      <a:r>
                        <a:rPr lang="en-US" sz="3200" b="0" i="1" dirty="0" smtClean="0">
                          <a:effectLst/>
                        </a:rPr>
                        <a:t>. </a:t>
                      </a:r>
                      <a:r>
                        <a:rPr lang="en-US" sz="3200" b="0" i="1" u="sng" dirty="0">
                          <a:effectLst/>
                        </a:rPr>
                        <a:t>What more do you notice</a:t>
                      </a:r>
                      <a:r>
                        <a:rPr lang="en-US" sz="3200" b="0" i="1" dirty="0" smtClean="0">
                          <a:effectLst/>
                        </a:rPr>
                        <a:t>?</a:t>
                      </a:r>
                      <a:endParaRPr lang="en-US" sz="3200" b="0" i="1" dirty="0">
                        <a:solidFill>
                          <a:srgbClr val="000000"/>
                        </a:solidFill>
                        <a:effectLst/>
                        <a:latin typeface="Questrial" charset="0"/>
                        <a:ea typeface="Questrial" charset="0"/>
                        <a:cs typeface="Questrial" charset="0"/>
                      </a:endParaRPr>
                    </a:p>
                  </a:txBody>
                  <a:tcPr marL="68580" marR="68580" marT="0" marB="0"/>
                </a:tc>
              </a:tr>
              <a:tr h="1170940">
                <a:tc>
                  <a:txBody>
                    <a:bodyPr/>
                    <a:lstStyle/>
                    <a:p>
                      <a:pPr marL="0" marR="0" algn="r">
                        <a:spcBef>
                          <a:spcPts val="0"/>
                        </a:spcBef>
                        <a:spcAft>
                          <a:spcPts val="0"/>
                        </a:spcAft>
                      </a:pPr>
                      <a:r>
                        <a:rPr lang="en-US" sz="2400" dirty="0">
                          <a:effectLst/>
                        </a:rPr>
                        <a:t>Student B3:</a:t>
                      </a:r>
                      <a:endParaRPr lang="en-US" sz="2400" dirty="0">
                        <a:solidFill>
                          <a:srgbClr val="000000"/>
                        </a:solidFill>
                        <a:effectLst/>
                        <a:latin typeface="Questrial" charset="0"/>
                        <a:ea typeface="Questrial" charset="0"/>
                        <a:cs typeface="Questrial" charset="0"/>
                      </a:endParaRPr>
                    </a:p>
                  </a:txBody>
                  <a:tcPr marL="68580" marR="68580" marT="0" marB="0"/>
                </a:tc>
                <a:tc>
                  <a:txBody>
                    <a:bodyPr/>
                    <a:lstStyle/>
                    <a:p>
                      <a:pPr marL="0" marR="0" algn="l">
                        <a:spcBef>
                          <a:spcPts val="0"/>
                        </a:spcBef>
                        <a:spcAft>
                          <a:spcPts val="0"/>
                        </a:spcAft>
                      </a:pPr>
                      <a:r>
                        <a:rPr lang="en-US" sz="3200" i="1" u="sng" dirty="0">
                          <a:effectLst/>
                        </a:rPr>
                        <a:t>In other words, you noticed</a:t>
                      </a:r>
                      <a:r>
                        <a:rPr lang="en-US" sz="3200" i="1" dirty="0">
                          <a:effectLst/>
                        </a:rPr>
                        <a:t> that these people are working on this farm</a:t>
                      </a:r>
                      <a:r>
                        <a:rPr lang="en-US" sz="3200" i="1" dirty="0" smtClean="0">
                          <a:effectLst/>
                        </a:rPr>
                        <a:t>. </a:t>
                      </a:r>
                      <a:r>
                        <a:rPr lang="en-US" sz="3200" i="1" u="sng" dirty="0">
                          <a:effectLst/>
                        </a:rPr>
                        <a:t>I would like to add that</a:t>
                      </a:r>
                      <a:r>
                        <a:rPr lang="en-US" sz="3200" i="1" dirty="0">
                          <a:effectLst/>
                        </a:rPr>
                        <a:t> the </a:t>
                      </a:r>
                      <a:r>
                        <a:rPr lang="en-US" sz="3200" i="1" dirty="0">
                          <a:effectLst/>
                          <a:highlight>
                            <a:srgbClr val="FFFF00"/>
                          </a:highlight>
                        </a:rPr>
                        <a:t>colorful sign</a:t>
                      </a:r>
                      <a:r>
                        <a:rPr lang="en-US" sz="3200" i="1" dirty="0">
                          <a:effectLst/>
                        </a:rPr>
                        <a:t> on the </a:t>
                      </a:r>
                      <a:r>
                        <a:rPr lang="en-US" sz="3200" i="1" dirty="0">
                          <a:effectLst/>
                          <a:highlight>
                            <a:srgbClr val="FFFF00"/>
                          </a:highlight>
                        </a:rPr>
                        <a:t>wooden fence</a:t>
                      </a:r>
                      <a:r>
                        <a:rPr lang="en-US" sz="3200" i="1" dirty="0">
                          <a:effectLst/>
                        </a:rPr>
                        <a:t> says “Community Market Farm</a:t>
                      </a:r>
                      <a:r>
                        <a:rPr lang="en-US" sz="3200" i="1" dirty="0" smtClean="0">
                          <a:effectLst/>
                        </a:rPr>
                        <a:t>”. </a:t>
                      </a:r>
                      <a:r>
                        <a:rPr lang="en-US" sz="3200" i="1" dirty="0">
                          <a:effectLst/>
                        </a:rPr>
                        <a:t>People in the community can go to the </a:t>
                      </a:r>
                      <a:r>
                        <a:rPr lang="en-US" sz="3200" i="1" dirty="0">
                          <a:effectLst/>
                          <a:highlight>
                            <a:srgbClr val="FFFF00"/>
                          </a:highlight>
                        </a:rPr>
                        <a:t>market farm</a:t>
                      </a:r>
                      <a:r>
                        <a:rPr lang="en-US" sz="3200" i="1" dirty="0">
                          <a:effectLst/>
                        </a:rPr>
                        <a:t> and buy vegetables. </a:t>
                      </a:r>
                      <a:r>
                        <a:rPr lang="en-US" sz="3200" i="1" u="sng" dirty="0" smtClean="0">
                          <a:effectLst/>
                        </a:rPr>
                        <a:t>What </a:t>
                      </a:r>
                      <a:r>
                        <a:rPr lang="en-US" sz="3200" i="1" u="sng" dirty="0">
                          <a:effectLst/>
                        </a:rPr>
                        <a:t>do you notice</a:t>
                      </a:r>
                      <a:r>
                        <a:rPr lang="en-US" sz="3200" i="1" dirty="0">
                          <a:effectLst/>
                        </a:rPr>
                        <a:t>? </a:t>
                      </a:r>
                      <a:endParaRPr lang="en-US" sz="3200" i="1" dirty="0">
                        <a:solidFill>
                          <a:srgbClr val="000000"/>
                        </a:solidFill>
                        <a:effectLst/>
                        <a:latin typeface="Questrial" charset="0"/>
                        <a:ea typeface="Questrial" charset="0"/>
                        <a:cs typeface="Questrial" charset="0"/>
                      </a:endParaRPr>
                    </a:p>
                  </a:txBody>
                  <a:tcPr marL="68580" marR="68580" marT="0" marB="0"/>
                </a:tc>
              </a:tr>
            </a:tbl>
          </a:graphicData>
        </a:graphic>
      </p:graphicFrame>
      <p:grpSp>
        <p:nvGrpSpPr>
          <p:cNvPr id="10" name="Group 9"/>
          <p:cNvGrpSpPr/>
          <p:nvPr/>
        </p:nvGrpSpPr>
        <p:grpSpPr>
          <a:xfrm>
            <a:off x="10108972" y="790575"/>
            <a:ext cx="1604057" cy="1345747"/>
            <a:chOff x="0" y="0"/>
            <a:chExt cx="1714500" cy="1600200"/>
          </a:xfrm>
        </p:grpSpPr>
        <p:sp>
          <p:nvSpPr>
            <p:cNvPr id="11" name="Rounded Rectangle 10"/>
            <p:cNvSpPr/>
            <p:nvPr/>
          </p:nvSpPr>
          <p:spPr>
            <a:xfrm>
              <a:off x="0" y="0"/>
              <a:ext cx="1714500" cy="1600200"/>
            </a:xfrm>
            <a:prstGeom prst="roundRect">
              <a:avLst/>
            </a:prstGeom>
            <a:gradFill flip="none" rotWithShape="1">
              <a:gsLst>
                <a:gs pos="0">
                  <a:srgbClr val="FF9300"/>
                </a:gs>
                <a:gs pos="46000">
                  <a:srgbClr val="FE6402"/>
                </a:gs>
                <a:gs pos="100000">
                  <a:srgbClr val="FF0000"/>
                </a:gs>
              </a:gsLst>
              <a:lin ang="16200000" scaled="1"/>
              <a:tileRect/>
            </a:grad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Text Box 5"/>
            <p:cNvSpPr txBox="1"/>
            <p:nvPr/>
          </p:nvSpPr>
          <p:spPr>
            <a:xfrm>
              <a:off x="109182" y="225188"/>
              <a:ext cx="1485265" cy="114554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3200" b="1" dirty="0">
                  <a:effectLst/>
                  <a:ea typeface="DengXian" charset="-122"/>
                  <a:cs typeface="Arial" charset="0"/>
                </a:rPr>
                <a:t>ELD</a:t>
              </a:r>
              <a:endParaRPr lang="en-US" sz="1200" dirty="0">
                <a:effectLst/>
                <a:ea typeface="DengXian" charset="-122"/>
                <a:cs typeface="Arial" charset="0"/>
              </a:endParaRPr>
            </a:p>
            <a:p>
              <a:pPr marL="0" marR="0" algn="ctr">
                <a:spcBef>
                  <a:spcPts val="0"/>
                </a:spcBef>
                <a:spcAft>
                  <a:spcPts val="0"/>
                </a:spcAft>
              </a:pPr>
              <a:r>
                <a:rPr lang="en-US" sz="3200" b="1" dirty="0">
                  <a:effectLst/>
                  <a:ea typeface="DengXian" charset="-122"/>
                  <a:cs typeface="Arial" charset="0"/>
                </a:rPr>
                <a:t>PART II</a:t>
              </a:r>
              <a:endParaRPr lang="en-US" sz="1200" dirty="0">
                <a:effectLst/>
                <a:ea typeface="DengXian" charset="-122"/>
                <a:cs typeface="Arial" charset="0"/>
              </a:endParaRPr>
            </a:p>
          </p:txBody>
        </p:sp>
      </p:grpSp>
    </p:spTree>
    <p:extLst>
      <p:ext uri="{BB962C8B-B14F-4D97-AF65-F5344CB8AC3E}">
        <p14:creationId xmlns:p14="http://schemas.microsoft.com/office/powerpoint/2010/main" val="214545730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sp>
        <p:nvSpPr>
          <p:cNvPr id="2" name="Title 1"/>
          <p:cNvSpPr>
            <a:spLocks noGrp="1"/>
          </p:cNvSpPr>
          <p:nvPr>
            <p:ph type="title" idx="4294967295"/>
          </p:nvPr>
        </p:nvSpPr>
        <p:spPr>
          <a:xfrm>
            <a:off x="2910328" y="138499"/>
            <a:ext cx="7235152" cy="1886384"/>
          </a:xfrm>
        </p:spPr>
        <p:txBody>
          <a:bodyPr anchor="t">
            <a:noAutofit/>
          </a:bodyPr>
          <a:lstStyle/>
          <a:p>
            <a:r>
              <a:rPr lang="en-US" sz="4000" dirty="0" smtClean="0"/>
              <a:t/>
            </a:r>
            <a:br>
              <a:rPr lang="en-US" sz="4000" dirty="0" smtClean="0"/>
            </a:br>
            <a:r>
              <a:rPr lang="en-US" sz="6000" b="1" dirty="0" smtClean="0"/>
              <a:t>How do noun phrases </a:t>
            </a:r>
            <a:r>
              <a:rPr lang="en-US" sz="6000" b="1" dirty="0"/>
              <a:t>add details</a:t>
            </a:r>
            <a:r>
              <a:rPr lang="en-US" sz="6000" b="1" dirty="0" smtClean="0"/>
              <a:t>?</a:t>
            </a:r>
            <a:endParaRPr lang="en-US" sz="6000" b="1" dirty="0">
              <a:solidFill>
                <a:schemeClr val="tx1"/>
              </a:solidFill>
            </a:endParaRPr>
          </a:p>
        </p:txBody>
      </p:sp>
      <p:grpSp>
        <p:nvGrpSpPr>
          <p:cNvPr id="13" name="Group 12"/>
          <p:cNvGrpSpPr/>
          <p:nvPr/>
        </p:nvGrpSpPr>
        <p:grpSpPr>
          <a:xfrm>
            <a:off x="476977" y="450246"/>
            <a:ext cx="1882042" cy="1746133"/>
            <a:chOff x="587828" y="4231661"/>
            <a:chExt cx="1847691" cy="2058925"/>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5607" y="6326668"/>
            <a:ext cx="760452" cy="608362"/>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661144432"/>
              </p:ext>
            </p:extLst>
          </p:nvPr>
        </p:nvGraphicFramePr>
        <p:xfrm>
          <a:off x="324246" y="2555222"/>
          <a:ext cx="11318531" cy="3413760"/>
        </p:xfrm>
        <a:graphic>
          <a:graphicData uri="http://schemas.openxmlformats.org/drawingml/2006/table">
            <a:tbl>
              <a:tblPr firstRow="1" firstCol="1" bandRow="1">
                <a:tableStyleId>{8A107856-5554-42FB-B03E-39F5DBC370BA}</a:tableStyleId>
              </a:tblPr>
              <a:tblGrid>
                <a:gridCol w="1199754"/>
                <a:gridCol w="10118777"/>
              </a:tblGrid>
              <a:tr h="1188085">
                <a:tc>
                  <a:txBody>
                    <a:bodyPr/>
                    <a:lstStyle/>
                    <a:p>
                      <a:pPr marL="0" marR="0" algn="r">
                        <a:spcBef>
                          <a:spcPts val="0"/>
                        </a:spcBef>
                        <a:spcAft>
                          <a:spcPts val="0"/>
                        </a:spcAft>
                      </a:pPr>
                      <a:r>
                        <a:rPr lang="en-US" sz="2400" dirty="0">
                          <a:effectLst/>
                        </a:rPr>
                        <a:t>Student A4:</a:t>
                      </a:r>
                      <a:endParaRPr lang="en-US" sz="2400" dirty="0">
                        <a:solidFill>
                          <a:srgbClr val="000000"/>
                        </a:solidFill>
                        <a:effectLst/>
                        <a:latin typeface="Questrial" charset="0"/>
                        <a:ea typeface="Questrial" charset="0"/>
                        <a:cs typeface="Questrial" charset="0"/>
                      </a:endParaRPr>
                    </a:p>
                  </a:txBody>
                  <a:tcPr marL="68580" marR="68580" marT="0" marB="0"/>
                </a:tc>
                <a:tc>
                  <a:txBody>
                    <a:bodyPr/>
                    <a:lstStyle/>
                    <a:p>
                      <a:pPr marL="0" marR="0" algn="l">
                        <a:spcBef>
                          <a:spcPts val="0"/>
                        </a:spcBef>
                        <a:spcAft>
                          <a:spcPts val="0"/>
                        </a:spcAft>
                      </a:pPr>
                      <a:r>
                        <a:rPr lang="en-US" sz="3200" b="0" i="1" u="sng" dirty="0">
                          <a:effectLst/>
                        </a:rPr>
                        <a:t>You noticed that</a:t>
                      </a:r>
                      <a:r>
                        <a:rPr lang="en-US" sz="3200" b="0" i="1" dirty="0">
                          <a:effectLst/>
                        </a:rPr>
                        <a:t> this farm is a </a:t>
                      </a:r>
                      <a:r>
                        <a:rPr lang="en-US" sz="3200" b="0" i="1" dirty="0">
                          <a:effectLst/>
                          <a:highlight>
                            <a:srgbClr val="FFFF00"/>
                          </a:highlight>
                        </a:rPr>
                        <a:t>community farm</a:t>
                      </a:r>
                      <a:r>
                        <a:rPr lang="en-US" sz="3200" b="0" i="1" dirty="0">
                          <a:effectLst/>
                        </a:rPr>
                        <a:t> and also a market. </a:t>
                      </a:r>
                      <a:r>
                        <a:rPr lang="en-US" sz="3200" b="0" i="1" dirty="0" smtClean="0">
                          <a:effectLst/>
                        </a:rPr>
                        <a:t> </a:t>
                      </a:r>
                      <a:r>
                        <a:rPr lang="en-US" sz="3200" b="0" i="1" u="sng" dirty="0">
                          <a:effectLst/>
                        </a:rPr>
                        <a:t>I want to add that</a:t>
                      </a:r>
                      <a:r>
                        <a:rPr lang="en-US" sz="3200" b="0" i="1" dirty="0">
                          <a:effectLst/>
                        </a:rPr>
                        <a:t> the </a:t>
                      </a:r>
                      <a:r>
                        <a:rPr lang="en-US" sz="3200" b="0" i="1" dirty="0">
                          <a:effectLst/>
                          <a:highlight>
                            <a:srgbClr val="FFFF00"/>
                          </a:highlight>
                        </a:rPr>
                        <a:t>colorful sign</a:t>
                      </a:r>
                      <a:r>
                        <a:rPr lang="en-US" sz="3200" b="0" i="1" dirty="0">
                          <a:effectLst/>
                        </a:rPr>
                        <a:t> on the </a:t>
                      </a:r>
                      <a:r>
                        <a:rPr lang="en-US" sz="3200" b="0" i="1" dirty="0">
                          <a:effectLst/>
                          <a:highlight>
                            <a:srgbClr val="FFFF00"/>
                          </a:highlight>
                        </a:rPr>
                        <a:t>wooden fence</a:t>
                      </a:r>
                      <a:r>
                        <a:rPr lang="en-US" sz="3200" b="0" i="1" dirty="0">
                          <a:effectLst/>
                        </a:rPr>
                        <a:t> has pictures of carrots, tomato, green beans, green leaves, and strawberries.  </a:t>
                      </a:r>
                      <a:r>
                        <a:rPr lang="en-US" sz="3200" b="0" i="1" u="sng" dirty="0">
                          <a:effectLst/>
                        </a:rPr>
                        <a:t>What else do you notice? </a:t>
                      </a:r>
                      <a:endParaRPr lang="en-US" sz="3200" b="0" i="1" dirty="0">
                        <a:solidFill>
                          <a:srgbClr val="000000"/>
                        </a:solidFill>
                        <a:effectLst/>
                        <a:latin typeface="Questrial" charset="0"/>
                        <a:ea typeface="Questrial" charset="0"/>
                        <a:cs typeface="Questrial" charset="0"/>
                      </a:endParaRPr>
                    </a:p>
                  </a:txBody>
                  <a:tcPr marL="68580" marR="68580" marT="0" marB="0"/>
                </a:tc>
              </a:tr>
              <a:tr h="894080">
                <a:tc>
                  <a:txBody>
                    <a:bodyPr/>
                    <a:lstStyle/>
                    <a:p>
                      <a:pPr marL="0" marR="0" indent="57150" algn="r">
                        <a:spcBef>
                          <a:spcPts val="0"/>
                        </a:spcBef>
                        <a:spcAft>
                          <a:spcPts val="0"/>
                        </a:spcAft>
                      </a:pPr>
                      <a:r>
                        <a:rPr lang="en-US" sz="2400" dirty="0">
                          <a:effectLst/>
                        </a:rPr>
                        <a:t>Student B4:</a:t>
                      </a:r>
                      <a:endParaRPr lang="en-US" sz="2400" dirty="0">
                        <a:solidFill>
                          <a:srgbClr val="000000"/>
                        </a:solidFill>
                        <a:effectLst/>
                        <a:latin typeface="Questrial" charset="0"/>
                        <a:ea typeface="Questrial" charset="0"/>
                        <a:cs typeface="Questrial" charset="0"/>
                      </a:endParaRPr>
                    </a:p>
                  </a:txBody>
                  <a:tcPr marL="68580" marR="68580" marT="0" marB="0"/>
                </a:tc>
                <a:tc>
                  <a:txBody>
                    <a:bodyPr/>
                    <a:lstStyle/>
                    <a:p>
                      <a:pPr marL="0" marR="0" algn="l">
                        <a:spcBef>
                          <a:spcPts val="0"/>
                        </a:spcBef>
                        <a:spcAft>
                          <a:spcPts val="0"/>
                        </a:spcAft>
                      </a:pPr>
                      <a:r>
                        <a:rPr lang="en-US" sz="3200" i="1" u="sng" dirty="0">
                          <a:effectLst/>
                        </a:rPr>
                        <a:t>In other words</a:t>
                      </a:r>
                      <a:r>
                        <a:rPr lang="en-US" sz="3200" i="1" dirty="0">
                          <a:effectLst/>
                        </a:rPr>
                        <a:t>, there are different vegetables and fruits that are grown and sold in this </a:t>
                      </a:r>
                      <a:r>
                        <a:rPr lang="en-US" sz="3200" i="1" dirty="0">
                          <a:effectLst/>
                          <a:highlight>
                            <a:srgbClr val="FFFF00"/>
                          </a:highlight>
                        </a:rPr>
                        <a:t>community farm market</a:t>
                      </a:r>
                      <a:r>
                        <a:rPr lang="en-US" sz="3200" i="1" dirty="0" smtClean="0">
                          <a:effectLst/>
                        </a:rPr>
                        <a:t>. </a:t>
                      </a:r>
                      <a:r>
                        <a:rPr lang="en-US" sz="3200" i="1" u="sng" dirty="0">
                          <a:effectLst/>
                        </a:rPr>
                        <a:t>I want to add</a:t>
                      </a:r>
                      <a:r>
                        <a:rPr lang="en-US" sz="3200" i="1" dirty="0">
                          <a:effectLst/>
                        </a:rPr>
                        <a:t> that the </a:t>
                      </a:r>
                      <a:r>
                        <a:rPr lang="en-US" sz="3200" i="1" dirty="0">
                          <a:effectLst/>
                          <a:highlight>
                            <a:srgbClr val="FFFF00"/>
                          </a:highlight>
                        </a:rPr>
                        <a:t>colorful sign</a:t>
                      </a:r>
                      <a:r>
                        <a:rPr lang="en-US" sz="3200" i="1" dirty="0">
                          <a:effectLst/>
                        </a:rPr>
                        <a:t> also says “get involved</a:t>
                      </a:r>
                      <a:r>
                        <a:rPr lang="en-US" sz="3200" i="1" dirty="0" smtClean="0">
                          <a:effectLst/>
                        </a:rPr>
                        <a:t>”.</a:t>
                      </a:r>
                      <a:endParaRPr lang="en-US" sz="3200" i="1" dirty="0">
                        <a:solidFill>
                          <a:srgbClr val="000000"/>
                        </a:solidFill>
                        <a:effectLst/>
                        <a:latin typeface="Questrial" charset="0"/>
                        <a:ea typeface="Questrial" charset="0"/>
                        <a:cs typeface="Questrial" charset="0"/>
                      </a:endParaRPr>
                    </a:p>
                  </a:txBody>
                  <a:tcPr marL="68580" marR="68580" marT="0" marB="0"/>
                </a:tc>
              </a:tr>
            </a:tbl>
          </a:graphicData>
        </a:graphic>
      </p:graphicFrame>
      <p:grpSp>
        <p:nvGrpSpPr>
          <p:cNvPr id="10" name="Group 9"/>
          <p:cNvGrpSpPr/>
          <p:nvPr/>
        </p:nvGrpSpPr>
        <p:grpSpPr>
          <a:xfrm>
            <a:off x="10108972" y="790575"/>
            <a:ext cx="1604057" cy="1345747"/>
            <a:chOff x="0" y="0"/>
            <a:chExt cx="1714500" cy="1600200"/>
          </a:xfrm>
        </p:grpSpPr>
        <p:sp>
          <p:nvSpPr>
            <p:cNvPr id="11" name="Rounded Rectangle 10"/>
            <p:cNvSpPr/>
            <p:nvPr/>
          </p:nvSpPr>
          <p:spPr>
            <a:xfrm>
              <a:off x="0" y="0"/>
              <a:ext cx="1714500" cy="1600200"/>
            </a:xfrm>
            <a:prstGeom prst="roundRect">
              <a:avLst/>
            </a:prstGeom>
            <a:gradFill flip="none" rotWithShape="1">
              <a:gsLst>
                <a:gs pos="0">
                  <a:srgbClr val="FF9300"/>
                </a:gs>
                <a:gs pos="46000">
                  <a:srgbClr val="FE6402"/>
                </a:gs>
                <a:gs pos="100000">
                  <a:srgbClr val="FF0000"/>
                </a:gs>
              </a:gsLst>
              <a:lin ang="16200000" scaled="1"/>
              <a:tileRect/>
            </a:grad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Text Box 5"/>
            <p:cNvSpPr txBox="1"/>
            <p:nvPr/>
          </p:nvSpPr>
          <p:spPr>
            <a:xfrm>
              <a:off x="109182" y="225188"/>
              <a:ext cx="1485265" cy="114554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3200" b="1" dirty="0">
                  <a:effectLst/>
                  <a:ea typeface="DengXian" charset="-122"/>
                  <a:cs typeface="Arial" charset="0"/>
                </a:rPr>
                <a:t>ELD</a:t>
              </a:r>
              <a:endParaRPr lang="en-US" sz="1200" dirty="0">
                <a:effectLst/>
                <a:ea typeface="DengXian" charset="-122"/>
                <a:cs typeface="Arial" charset="0"/>
              </a:endParaRPr>
            </a:p>
            <a:p>
              <a:pPr marL="0" marR="0" algn="ctr">
                <a:spcBef>
                  <a:spcPts val="0"/>
                </a:spcBef>
                <a:spcAft>
                  <a:spcPts val="0"/>
                </a:spcAft>
              </a:pPr>
              <a:r>
                <a:rPr lang="en-US" sz="3200" b="1" dirty="0">
                  <a:effectLst/>
                  <a:ea typeface="DengXian" charset="-122"/>
                  <a:cs typeface="Arial" charset="0"/>
                </a:rPr>
                <a:t>PART II</a:t>
              </a:r>
              <a:endParaRPr lang="en-US" sz="1200" dirty="0">
                <a:effectLst/>
                <a:ea typeface="DengXian" charset="-122"/>
                <a:cs typeface="Arial" charset="0"/>
              </a:endParaRPr>
            </a:p>
          </p:txBody>
        </p:sp>
      </p:grpSp>
    </p:spTree>
    <p:extLst>
      <p:ext uri="{BB962C8B-B14F-4D97-AF65-F5344CB8AC3E}">
        <p14:creationId xmlns:p14="http://schemas.microsoft.com/office/powerpoint/2010/main" val="210764686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92217" y="144517"/>
            <a:ext cx="3890133" cy="3170099"/>
          </a:xfrm>
          <a:prstGeom prst="rect">
            <a:avLst/>
          </a:prstGeom>
          <a:noFill/>
        </p:spPr>
        <p:txBody>
          <a:bodyPr wrap="square" rtlCol="0">
            <a:spAutoFit/>
          </a:bodyPr>
          <a:lstStyle/>
          <a:p>
            <a:pPr algn="ctr"/>
            <a:r>
              <a:rPr lang="en-US" sz="3200" b="1" dirty="0">
                <a:latin typeface="+mj-lt"/>
              </a:rPr>
              <a:t>Listen to the Non-Model Constructive Conversation</a:t>
            </a:r>
          </a:p>
          <a:p>
            <a:endParaRPr lang="en-US" sz="1200" dirty="0" smtClean="0"/>
          </a:p>
          <a:p>
            <a:endParaRPr lang="en-US" sz="1200" dirty="0"/>
          </a:p>
          <a:p>
            <a:endParaRPr lang="en-US" sz="1200" dirty="0" smtClean="0"/>
          </a:p>
          <a:p>
            <a:endParaRPr lang="en-US" sz="1200" dirty="0" smtClean="0"/>
          </a:p>
          <a:p>
            <a:endParaRPr lang="en-US" sz="1200" dirty="0" smtClean="0"/>
          </a:p>
          <a:p>
            <a:endParaRPr lang="en-US" sz="1200" dirty="0"/>
          </a:p>
          <a:p>
            <a:endParaRPr lang="en-US" sz="1600" dirty="0" smtClean="0"/>
          </a:p>
          <a:p>
            <a:endParaRPr lang="en-US" sz="16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1639" y="1812845"/>
            <a:ext cx="1109869" cy="1266073"/>
          </a:xfrm>
          <a:prstGeom prst="rect">
            <a:avLst/>
          </a:prstGeom>
        </p:spPr>
      </p:pic>
      <p:sp>
        <p:nvSpPr>
          <p:cNvPr id="5" name="TextBox 4"/>
          <p:cNvSpPr txBox="1"/>
          <p:nvPr/>
        </p:nvSpPr>
        <p:spPr>
          <a:xfrm>
            <a:off x="0" y="6395276"/>
            <a:ext cx="12192000" cy="461665"/>
          </a:xfrm>
          <a:prstGeom prst="rect">
            <a:avLst/>
          </a:prstGeom>
          <a:noFill/>
        </p:spPr>
        <p:txBody>
          <a:bodyPr wrap="square" rtlCol="0">
            <a:spAutoFit/>
          </a:bodyPr>
          <a:lstStyle/>
          <a:p>
            <a:pPr algn="ctr"/>
            <a:r>
              <a:rPr lang="en-US" sz="2400" b="1" dirty="0" smtClean="0">
                <a:solidFill>
                  <a:schemeClr val="bg1"/>
                </a:solidFill>
              </a:rPr>
              <a:t>WHAT DO YOU NOTICE IN THE VISUAL TEXT?  CITE DETAILS TO CLARIFY YOUR IDEAS.</a:t>
            </a:r>
            <a:endParaRPr lang="en-US" sz="2400" b="1" dirty="0">
              <a:solidFill>
                <a:schemeClr val="bg1"/>
              </a:solidFill>
            </a:endParaRPr>
          </a:p>
        </p:txBody>
      </p:sp>
      <p:sp>
        <p:nvSpPr>
          <p:cNvPr id="8" name="Rectangle 7"/>
          <p:cNvSpPr/>
          <p:nvPr/>
        </p:nvSpPr>
        <p:spPr>
          <a:xfrm>
            <a:off x="350796" y="3314616"/>
            <a:ext cx="4131556" cy="284496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400" b="1" u="sng" dirty="0" smtClean="0"/>
          </a:p>
          <a:p>
            <a:pPr lvl="1" indent="-457200">
              <a:buFont typeface="Arial" charset="0"/>
              <a:buChar char="•"/>
            </a:pPr>
            <a:r>
              <a:rPr lang="en-US" sz="2800" dirty="0"/>
              <a:t>Use your </a:t>
            </a:r>
            <a:r>
              <a:rPr lang="en-US" sz="2800" b="1" dirty="0"/>
              <a:t>think time </a:t>
            </a:r>
            <a:r>
              <a:rPr lang="en-US" sz="2800" dirty="0"/>
              <a:t>to study the visual text. </a:t>
            </a:r>
          </a:p>
          <a:p>
            <a:pPr algn="ctr"/>
            <a:endParaRPr lang="en-US" sz="2800" b="1" u="sng" dirty="0" smtClean="0"/>
          </a:p>
          <a:p>
            <a:pPr marL="457200" indent="-457200">
              <a:buFont typeface="Arial" charset="0"/>
              <a:buChar char="•"/>
            </a:pPr>
            <a:r>
              <a:rPr lang="en-US" sz="2800" b="1" u="sng" dirty="0" smtClean="0"/>
              <a:t>Listen </a:t>
            </a:r>
            <a:r>
              <a:rPr lang="en-US" sz="2800" b="1" u="sng" dirty="0"/>
              <a:t>actively </a:t>
            </a:r>
            <a:r>
              <a:rPr lang="en-US" sz="2800" dirty="0"/>
              <a:t>to what two partners say to each other</a:t>
            </a:r>
            <a:r>
              <a:rPr lang="en-US" sz="2800" dirty="0" smtClean="0"/>
              <a:t>.</a:t>
            </a:r>
          </a:p>
          <a:p>
            <a:endParaRPr lang="en-US" sz="1400" dirty="0"/>
          </a:p>
        </p:txBody>
      </p:sp>
      <p:pic>
        <p:nvPicPr>
          <p:cNvPr id="9" name="Picture 8"/>
          <p:cNvPicPr/>
          <p:nvPr/>
        </p:nvPicPr>
        <p:blipFill>
          <a:blip r:embed="rId6">
            <a:extLst>
              <a:ext uri="{28A0092B-C50C-407E-A947-70E740481C1C}">
                <a14:useLocalDpi xmlns:a14="http://schemas.microsoft.com/office/drawing/2010/main" val="0"/>
              </a:ext>
            </a:extLst>
          </a:blip>
          <a:stretch>
            <a:fillRect/>
          </a:stretch>
        </p:blipFill>
        <p:spPr>
          <a:xfrm>
            <a:off x="4658461" y="240236"/>
            <a:ext cx="7533539" cy="6037191"/>
          </a:xfrm>
          <a:prstGeom prst="rect">
            <a:avLst/>
          </a:prstGeom>
          <a:ln w="25400" cap="sq">
            <a:solidFill>
              <a:srgbClr val="000000"/>
            </a:solidFill>
            <a:prstDash val="solid"/>
            <a:miter lim="800000"/>
          </a:ln>
          <a:effectLst>
            <a:outerShdw blurRad="50800" dist="38100" dir="2700000" algn="tl" rotWithShape="0">
              <a:srgbClr val="000000">
                <a:alpha val="43000"/>
              </a:srgbClr>
            </a:outerShdw>
          </a:effectLst>
        </p:spPr>
      </p:pic>
      <p:pic>
        <p:nvPicPr>
          <p:cNvPr id="2" name="SS2.0Gr3L5NonMode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34436" y="5346778"/>
            <a:ext cx="812800" cy="812800"/>
          </a:xfrm>
          <a:prstGeom prst="rect">
            <a:avLst/>
          </a:prstGeom>
        </p:spPr>
      </p:pic>
    </p:spTree>
    <p:extLst>
      <p:ext uri="{BB962C8B-B14F-4D97-AF65-F5344CB8AC3E}">
        <p14:creationId xmlns:p14="http://schemas.microsoft.com/office/powerpoint/2010/main" val="698400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7833"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bldLst>
      <p:bldP spid="8"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46557" y="6442392"/>
            <a:ext cx="8069580" cy="830997"/>
          </a:xfrm>
          <a:prstGeom prst="rect">
            <a:avLst/>
          </a:prstGeom>
          <a:noFill/>
        </p:spPr>
        <p:txBody>
          <a:bodyPr wrap="square" rtlCol="0">
            <a:spAutoFit/>
          </a:bodyPr>
          <a:lstStyle/>
          <a:p>
            <a:pPr algn="ctr"/>
            <a:r>
              <a:rPr lang="en-US" sz="2400" b="1" dirty="0" smtClean="0">
                <a:solidFill>
                  <a:schemeClr val="bg1"/>
                </a:solidFill>
              </a:rPr>
              <a:t>DEBRIEF THE NON-MODEL CONSTRUCTIVE CONVERSATION</a:t>
            </a:r>
            <a:endParaRPr lang="en-US" sz="2400" dirty="0">
              <a:solidFill>
                <a:schemeClr val="bg1"/>
              </a:solidFill>
            </a:endParaRPr>
          </a:p>
          <a:p>
            <a:pPr algn="ctr"/>
            <a:endParaRPr lang="en-US" sz="2400" dirty="0">
              <a:solidFill>
                <a:schemeClr val="bg1"/>
              </a:solidFill>
            </a:endParaRPr>
          </a:p>
        </p:txBody>
      </p:sp>
      <p:sp>
        <p:nvSpPr>
          <p:cNvPr id="4" name="Title 3"/>
          <p:cNvSpPr>
            <a:spLocks noGrp="1"/>
          </p:cNvSpPr>
          <p:nvPr>
            <p:ph type="title" idx="4294967295"/>
          </p:nvPr>
        </p:nvSpPr>
        <p:spPr>
          <a:xfrm>
            <a:off x="290576" y="2742390"/>
            <a:ext cx="3723557" cy="3142843"/>
          </a:xfrm>
        </p:spPr>
        <p:txBody>
          <a:bodyPr>
            <a:noAutofit/>
          </a:bodyPr>
          <a:lstStyle/>
          <a:p>
            <a:pPr algn="ctr"/>
            <a:r>
              <a:rPr lang="en-US" sz="3200" b="1" dirty="0" smtClean="0"/>
              <a:t>What makes this a Non-Model Conversation? </a:t>
            </a:r>
            <a:br>
              <a:rPr lang="en-US" sz="3200" b="1" dirty="0" smtClean="0"/>
            </a:br>
            <a:r>
              <a:rPr lang="en-US" sz="2000" b="1" dirty="0" smtClean="0"/>
              <a:t/>
            </a:r>
            <a:br>
              <a:rPr lang="en-US" sz="2000" b="1" dirty="0" smtClean="0"/>
            </a:br>
            <a:r>
              <a:rPr lang="en-US" sz="3200" b="1" dirty="0" smtClean="0"/>
              <a:t>How would you improve this Non-Model?</a:t>
            </a:r>
            <a:endParaRPr lang="en-US" sz="3200" b="1" dirty="0"/>
          </a:p>
        </p:txBody>
      </p:sp>
      <p:grpSp>
        <p:nvGrpSpPr>
          <p:cNvPr id="8" name="Group 7"/>
          <p:cNvGrpSpPr/>
          <p:nvPr/>
        </p:nvGrpSpPr>
        <p:grpSpPr>
          <a:xfrm>
            <a:off x="1117833" y="722425"/>
            <a:ext cx="2046200" cy="1887648"/>
            <a:chOff x="587828" y="4231661"/>
            <a:chExt cx="1847691" cy="2058925"/>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0" name="TextBox 9"/>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graphicFrame>
        <p:nvGraphicFramePr>
          <p:cNvPr id="11" name="Table 10"/>
          <p:cNvGraphicFramePr>
            <a:graphicFrameLocks noGrp="1"/>
          </p:cNvGraphicFramePr>
          <p:nvPr>
            <p:extLst>
              <p:ext uri="{D42A27DB-BD31-4B8C-83A1-F6EECF244321}">
                <p14:modId xmlns:p14="http://schemas.microsoft.com/office/powerpoint/2010/main" val="382595645"/>
              </p:ext>
            </p:extLst>
          </p:nvPr>
        </p:nvGraphicFramePr>
        <p:xfrm>
          <a:off x="4014132" y="166293"/>
          <a:ext cx="7960154" cy="6083801"/>
        </p:xfrm>
        <a:graphic>
          <a:graphicData uri="http://schemas.openxmlformats.org/drawingml/2006/table">
            <a:tbl>
              <a:tblPr firstRow="1" firstCol="1" bandRow="1">
                <a:tableStyleId>{D7AC3CCA-C797-4891-BE02-D94E43425B78}</a:tableStyleId>
              </a:tblPr>
              <a:tblGrid>
                <a:gridCol w="1117897"/>
                <a:gridCol w="6842257"/>
              </a:tblGrid>
              <a:tr h="478003">
                <a:tc gridSpan="2">
                  <a:txBody>
                    <a:bodyPr/>
                    <a:lstStyle/>
                    <a:p>
                      <a:pPr marL="0" marR="0" algn="ctr">
                        <a:spcBef>
                          <a:spcPts val="0"/>
                        </a:spcBef>
                        <a:spcAft>
                          <a:spcPts val="0"/>
                        </a:spcAft>
                      </a:pPr>
                      <a:r>
                        <a:rPr lang="en-US" sz="2200" b="0" dirty="0">
                          <a:effectLst/>
                        </a:rPr>
                        <a:t>Prompt: What do you notice in the visual text?  Cite details to CLARIFY your ideas.</a:t>
                      </a:r>
                      <a:endParaRPr lang="en-US" sz="2200" b="0" dirty="0">
                        <a:solidFill>
                          <a:srgbClr val="000000"/>
                        </a:solidFill>
                        <a:effectLst/>
                        <a:latin typeface="Questrial" charset="0"/>
                        <a:ea typeface="Questrial" charset="0"/>
                        <a:cs typeface="Questrial" charset="0"/>
                      </a:endParaRPr>
                    </a:p>
                  </a:txBody>
                  <a:tcPr marL="40306" marR="40306" marT="0" marB="0"/>
                </a:tc>
                <a:tc hMerge="1">
                  <a:txBody>
                    <a:bodyPr/>
                    <a:lstStyle/>
                    <a:p>
                      <a:endParaRPr lang="en-US"/>
                    </a:p>
                  </a:txBody>
                  <a:tcPr/>
                </a:tc>
              </a:tr>
              <a:tr h="491215">
                <a:tc>
                  <a:txBody>
                    <a:bodyPr/>
                    <a:lstStyle/>
                    <a:p>
                      <a:pPr marL="0" marR="0" algn="r">
                        <a:spcBef>
                          <a:spcPts val="0"/>
                        </a:spcBef>
                        <a:spcAft>
                          <a:spcPts val="0"/>
                        </a:spcAft>
                      </a:pPr>
                      <a:r>
                        <a:rPr lang="en-US" sz="2200">
                          <a:effectLst/>
                        </a:rPr>
                        <a:t>Student A1:</a:t>
                      </a:r>
                      <a:endParaRPr lang="en-US" sz="2200">
                        <a:solidFill>
                          <a:srgbClr val="000000"/>
                        </a:solidFill>
                        <a:effectLst/>
                        <a:latin typeface="Questrial" charset="0"/>
                        <a:ea typeface="Questrial" charset="0"/>
                        <a:cs typeface="Questrial" charset="0"/>
                      </a:endParaRPr>
                    </a:p>
                  </a:txBody>
                  <a:tcPr marL="40306" marR="40306" marT="0" marB="0"/>
                </a:tc>
                <a:tc>
                  <a:txBody>
                    <a:bodyPr/>
                    <a:lstStyle/>
                    <a:p>
                      <a:pPr marL="0" marR="0" algn="l">
                        <a:spcBef>
                          <a:spcPts val="0"/>
                        </a:spcBef>
                        <a:spcAft>
                          <a:spcPts val="0"/>
                        </a:spcAft>
                      </a:pPr>
                      <a:r>
                        <a:rPr lang="en-US" sz="2200">
                          <a:effectLst/>
                        </a:rPr>
                        <a:t>There’s a garden with wooden boxes and a fence around it.</a:t>
                      </a:r>
                      <a:endParaRPr lang="en-US" sz="2200">
                        <a:solidFill>
                          <a:srgbClr val="000000"/>
                        </a:solidFill>
                        <a:effectLst/>
                        <a:latin typeface="Questrial" charset="0"/>
                        <a:ea typeface="Questrial" charset="0"/>
                        <a:cs typeface="Questrial" charset="0"/>
                      </a:endParaRPr>
                    </a:p>
                  </a:txBody>
                  <a:tcPr marL="40306" marR="40306" marT="0" marB="0"/>
                </a:tc>
              </a:tr>
              <a:tr h="478003">
                <a:tc>
                  <a:txBody>
                    <a:bodyPr/>
                    <a:lstStyle/>
                    <a:p>
                      <a:pPr marL="0" marR="0" algn="r">
                        <a:spcBef>
                          <a:spcPts val="0"/>
                        </a:spcBef>
                        <a:spcAft>
                          <a:spcPts val="0"/>
                        </a:spcAft>
                      </a:pPr>
                      <a:r>
                        <a:rPr lang="en-US" sz="2200">
                          <a:effectLst/>
                        </a:rPr>
                        <a:t>Student B1:</a:t>
                      </a:r>
                      <a:endParaRPr lang="en-US" sz="2200">
                        <a:solidFill>
                          <a:srgbClr val="000000"/>
                        </a:solidFill>
                        <a:effectLst/>
                        <a:latin typeface="Questrial" charset="0"/>
                        <a:ea typeface="Questrial" charset="0"/>
                        <a:cs typeface="Questrial" charset="0"/>
                      </a:endParaRPr>
                    </a:p>
                  </a:txBody>
                  <a:tcPr marL="40306" marR="40306" marT="0" marB="0"/>
                </a:tc>
                <a:tc>
                  <a:txBody>
                    <a:bodyPr/>
                    <a:lstStyle/>
                    <a:p>
                      <a:pPr marL="0" marR="0" algn="l">
                        <a:spcBef>
                          <a:spcPts val="0"/>
                        </a:spcBef>
                        <a:spcAft>
                          <a:spcPts val="0"/>
                        </a:spcAft>
                      </a:pPr>
                      <a:r>
                        <a:rPr lang="en-US" sz="2200" dirty="0">
                          <a:effectLst/>
                        </a:rPr>
                        <a:t>I notice a truck some buildings behind the fence. What do you think?</a:t>
                      </a:r>
                      <a:endParaRPr lang="en-US" sz="2200" dirty="0">
                        <a:solidFill>
                          <a:srgbClr val="000000"/>
                        </a:solidFill>
                        <a:effectLst/>
                        <a:latin typeface="Questrial" charset="0"/>
                        <a:ea typeface="Questrial" charset="0"/>
                        <a:cs typeface="Questrial" charset="0"/>
                      </a:endParaRPr>
                    </a:p>
                  </a:txBody>
                  <a:tcPr marL="40306" marR="40306" marT="0" marB="0"/>
                </a:tc>
              </a:tr>
              <a:tr h="478003">
                <a:tc>
                  <a:txBody>
                    <a:bodyPr/>
                    <a:lstStyle/>
                    <a:p>
                      <a:pPr marL="0" marR="0" algn="r">
                        <a:spcBef>
                          <a:spcPts val="0"/>
                        </a:spcBef>
                        <a:spcAft>
                          <a:spcPts val="0"/>
                        </a:spcAft>
                      </a:pPr>
                      <a:r>
                        <a:rPr lang="en-US" sz="2200">
                          <a:effectLst/>
                        </a:rPr>
                        <a:t>Student A2:</a:t>
                      </a:r>
                      <a:endParaRPr lang="en-US" sz="2200">
                        <a:solidFill>
                          <a:srgbClr val="000000"/>
                        </a:solidFill>
                        <a:effectLst/>
                        <a:latin typeface="Questrial" charset="0"/>
                        <a:ea typeface="Questrial" charset="0"/>
                        <a:cs typeface="Questrial" charset="0"/>
                      </a:endParaRPr>
                    </a:p>
                  </a:txBody>
                  <a:tcPr marL="40306" marR="40306" marT="0" marB="0"/>
                </a:tc>
                <a:tc>
                  <a:txBody>
                    <a:bodyPr/>
                    <a:lstStyle/>
                    <a:p>
                      <a:pPr marL="0" marR="0" algn="l">
                        <a:spcBef>
                          <a:spcPts val="0"/>
                        </a:spcBef>
                        <a:spcAft>
                          <a:spcPts val="0"/>
                        </a:spcAft>
                      </a:pPr>
                      <a:r>
                        <a:rPr lang="en-US" sz="2200" dirty="0">
                          <a:effectLst/>
                        </a:rPr>
                        <a:t>I think it is a farm because there is a sign at the door. What do you think about it?</a:t>
                      </a:r>
                      <a:endParaRPr lang="en-US" sz="2200" dirty="0">
                        <a:solidFill>
                          <a:srgbClr val="000000"/>
                        </a:solidFill>
                        <a:effectLst/>
                        <a:latin typeface="Questrial" charset="0"/>
                        <a:ea typeface="Questrial" charset="0"/>
                        <a:cs typeface="Questrial" charset="0"/>
                      </a:endParaRPr>
                    </a:p>
                  </a:txBody>
                  <a:tcPr marL="40306" marR="40306" marT="0" marB="0"/>
                </a:tc>
              </a:tr>
              <a:tr h="719321">
                <a:tc>
                  <a:txBody>
                    <a:bodyPr/>
                    <a:lstStyle/>
                    <a:p>
                      <a:pPr marL="0" marR="0" algn="r">
                        <a:spcBef>
                          <a:spcPts val="0"/>
                        </a:spcBef>
                        <a:spcAft>
                          <a:spcPts val="0"/>
                        </a:spcAft>
                      </a:pPr>
                      <a:r>
                        <a:rPr lang="en-US" sz="2200" dirty="0">
                          <a:effectLst/>
                        </a:rPr>
                        <a:t>Student B2:</a:t>
                      </a:r>
                      <a:endParaRPr lang="en-US" sz="2200" dirty="0">
                        <a:solidFill>
                          <a:srgbClr val="000000"/>
                        </a:solidFill>
                        <a:effectLst/>
                        <a:latin typeface="Questrial" charset="0"/>
                        <a:ea typeface="Questrial" charset="0"/>
                        <a:cs typeface="Questrial" charset="0"/>
                      </a:endParaRPr>
                    </a:p>
                  </a:txBody>
                  <a:tcPr marL="40306" marR="40306" marT="0" marB="0"/>
                </a:tc>
                <a:tc>
                  <a:txBody>
                    <a:bodyPr/>
                    <a:lstStyle/>
                    <a:p>
                      <a:pPr marL="0" marR="0" algn="l">
                        <a:spcBef>
                          <a:spcPts val="0"/>
                        </a:spcBef>
                        <a:spcAft>
                          <a:spcPts val="0"/>
                        </a:spcAft>
                      </a:pPr>
                      <a:r>
                        <a:rPr lang="en-US" sz="2200" dirty="0">
                          <a:effectLst/>
                        </a:rPr>
                        <a:t>I agree with you. I notice that some people in the back. What do you think about these people?</a:t>
                      </a:r>
                      <a:endParaRPr lang="en-US" sz="2200" dirty="0">
                        <a:solidFill>
                          <a:srgbClr val="000000"/>
                        </a:solidFill>
                        <a:effectLst/>
                        <a:latin typeface="Questrial" charset="0"/>
                        <a:ea typeface="Questrial" charset="0"/>
                        <a:cs typeface="Questrial" charset="0"/>
                      </a:endParaRPr>
                    </a:p>
                  </a:txBody>
                  <a:tcPr marL="40306" marR="40306" marT="0" marB="0"/>
                </a:tc>
              </a:tr>
              <a:tr h="478003">
                <a:tc>
                  <a:txBody>
                    <a:bodyPr/>
                    <a:lstStyle/>
                    <a:p>
                      <a:pPr marL="0" marR="0" algn="r">
                        <a:spcBef>
                          <a:spcPts val="0"/>
                        </a:spcBef>
                        <a:spcAft>
                          <a:spcPts val="0"/>
                        </a:spcAft>
                      </a:pPr>
                      <a:r>
                        <a:rPr lang="en-US" sz="2200">
                          <a:effectLst/>
                        </a:rPr>
                        <a:t>Student A3:</a:t>
                      </a:r>
                      <a:endParaRPr lang="en-US" sz="2200">
                        <a:solidFill>
                          <a:srgbClr val="000000"/>
                        </a:solidFill>
                        <a:effectLst/>
                        <a:latin typeface="Questrial" charset="0"/>
                        <a:ea typeface="Questrial" charset="0"/>
                        <a:cs typeface="Questrial" charset="0"/>
                      </a:endParaRPr>
                    </a:p>
                  </a:txBody>
                  <a:tcPr marL="40306" marR="40306" marT="0" marB="0"/>
                </a:tc>
                <a:tc>
                  <a:txBody>
                    <a:bodyPr/>
                    <a:lstStyle/>
                    <a:p>
                      <a:pPr marL="0" marR="0" algn="l">
                        <a:spcBef>
                          <a:spcPts val="0"/>
                        </a:spcBef>
                        <a:spcAft>
                          <a:spcPts val="0"/>
                        </a:spcAft>
                      </a:pPr>
                      <a:r>
                        <a:rPr lang="en-US" sz="2200">
                          <a:effectLst/>
                        </a:rPr>
                        <a:t>I think so too. They are taking care of the plants. What else do you think?</a:t>
                      </a:r>
                      <a:endParaRPr lang="en-US" sz="2200">
                        <a:solidFill>
                          <a:srgbClr val="000000"/>
                        </a:solidFill>
                        <a:effectLst/>
                        <a:latin typeface="Questrial" charset="0"/>
                        <a:ea typeface="Questrial" charset="0"/>
                        <a:cs typeface="Questrial" charset="0"/>
                      </a:endParaRPr>
                    </a:p>
                  </a:txBody>
                  <a:tcPr marL="40306" marR="40306" marT="0" marB="0"/>
                </a:tc>
              </a:tr>
              <a:tr h="478003">
                <a:tc>
                  <a:txBody>
                    <a:bodyPr/>
                    <a:lstStyle/>
                    <a:p>
                      <a:pPr marL="0" marR="0" algn="r">
                        <a:spcBef>
                          <a:spcPts val="0"/>
                        </a:spcBef>
                        <a:spcAft>
                          <a:spcPts val="0"/>
                        </a:spcAft>
                      </a:pPr>
                      <a:r>
                        <a:rPr lang="en-US" sz="2200">
                          <a:effectLst/>
                        </a:rPr>
                        <a:t>Student B3:</a:t>
                      </a:r>
                      <a:endParaRPr lang="en-US" sz="2200">
                        <a:solidFill>
                          <a:srgbClr val="000000"/>
                        </a:solidFill>
                        <a:effectLst/>
                        <a:latin typeface="Questrial" charset="0"/>
                        <a:ea typeface="Questrial" charset="0"/>
                        <a:cs typeface="Questrial" charset="0"/>
                      </a:endParaRPr>
                    </a:p>
                  </a:txBody>
                  <a:tcPr marL="40306" marR="40306" marT="0" marB="0"/>
                </a:tc>
                <a:tc>
                  <a:txBody>
                    <a:bodyPr/>
                    <a:lstStyle/>
                    <a:p>
                      <a:pPr marL="0" marR="0" algn="l">
                        <a:spcBef>
                          <a:spcPts val="0"/>
                        </a:spcBef>
                        <a:spcAft>
                          <a:spcPts val="0"/>
                        </a:spcAft>
                      </a:pPr>
                      <a:r>
                        <a:rPr lang="en-US" sz="2200">
                          <a:effectLst/>
                        </a:rPr>
                        <a:t>The plants are vegetables. I think they sell them there.</a:t>
                      </a:r>
                      <a:endParaRPr lang="en-US" sz="2200">
                        <a:solidFill>
                          <a:srgbClr val="000000"/>
                        </a:solidFill>
                        <a:effectLst/>
                        <a:latin typeface="Questrial" charset="0"/>
                        <a:ea typeface="Questrial" charset="0"/>
                        <a:cs typeface="Questrial" charset="0"/>
                      </a:endParaRPr>
                    </a:p>
                  </a:txBody>
                  <a:tcPr marL="40306" marR="40306" marT="0" marB="0"/>
                </a:tc>
              </a:tr>
              <a:tr h="478003">
                <a:tc>
                  <a:txBody>
                    <a:bodyPr/>
                    <a:lstStyle/>
                    <a:p>
                      <a:pPr marL="0" marR="0" algn="r">
                        <a:spcBef>
                          <a:spcPts val="0"/>
                        </a:spcBef>
                        <a:spcAft>
                          <a:spcPts val="0"/>
                        </a:spcAft>
                      </a:pPr>
                      <a:r>
                        <a:rPr lang="en-US" sz="2200">
                          <a:effectLst/>
                        </a:rPr>
                        <a:t>Student A4:</a:t>
                      </a:r>
                      <a:endParaRPr lang="en-US" sz="2200">
                        <a:solidFill>
                          <a:srgbClr val="000000"/>
                        </a:solidFill>
                        <a:effectLst/>
                        <a:latin typeface="Questrial" charset="0"/>
                        <a:ea typeface="Questrial" charset="0"/>
                        <a:cs typeface="Questrial" charset="0"/>
                      </a:endParaRPr>
                    </a:p>
                  </a:txBody>
                  <a:tcPr marL="40306" marR="40306" marT="0" marB="0"/>
                </a:tc>
                <a:tc>
                  <a:txBody>
                    <a:bodyPr/>
                    <a:lstStyle/>
                    <a:p>
                      <a:pPr marL="0" marR="0" algn="l">
                        <a:spcBef>
                          <a:spcPts val="0"/>
                        </a:spcBef>
                        <a:spcAft>
                          <a:spcPts val="0"/>
                        </a:spcAft>
                      </a:pPr>
                      <a:r>
                        <a:rPr lang="en-US" sz="2200">
                          <a:effectLst/>
                        </a:rPr>
                        <a:t>I agree. I also notice that it is a farm market in the community.</a:t>
                      </a:r>
                      <a:endParaRPr lang="en-US" sz="2200">
                        <a:solidFill>
                          <a:srgbClr val="000000"/>
                        </a:solidFill>
                        <a:effectLst/>
                        <a:latin typeface="Questrial" charset="0"/>
                        <a:ea typeface="Questrial" charset="0"/>
                        <a:cs typeface="Questrial" charset="0"/>
                      </a:endParaRPr>
                    </a:p>
                  </a:txBody>
                  <a:tcPr marL="40306" marR="40306" marT="0" marB="0"/>
                </a:tc>
              </a:tr>
              <a:tr h="478003">
                <a:tc>
                  <a:txBody>
                    <a:bodyPr/>
                    <a:lstStyle/>
                    <a:p>
                      <a:pPr marL="0" marR="0" indent="57150" algn="r">
                        <a:spcBef>
                          <a:spcPts val="0"/>
                        </a:spcBef>
                        <a:spcAft>
                          <a:spcPts val="0"/>
                        </a:spcAft>
                      </a:pPr>
                      <a:r>
                        <a:rPr lang="en-US" sz="2200">
                          <a:effectLst/>
                        </a:rPr>
                        <a:t>Student B4:</a:t>
                      </a:r>
                      <a:endParaRPr lang="en-US" sz="2200">
                        <a:solidFill>
                          <a:srgbClr val="000000"/>
                        </a:solidFill>
                        <a:effectLst/>
                        <a:latin typeface="Questrial" charset="0"/>
                        <a:ea typeface="Questrial" charset="0"/>
                        <a:cs typeface="Questrial" charset="0"/>
                      </a:endParaRPr>
                    </a:p>
                  </a:txBody>
                  <a:tcPr marL="40306" marR="40306" marT="0" marB="0"/>
                </a:tc>
                <a:tc>
                  <a:txBody>
                    <a:bodyPr/>
                    <a:lstStyle/>
                    <a:p>
                      <a:pPr marL="0" marR="0" algn="l">
                        <a:spcBef>
                          <a:spcPts val="0"/>
                        </a:spcBef>
                        <a:spcAft>
                          <a:spcPts val="0"/>
                        </a:spcAft>
                      </a:pPr>
                      <a:r>
                        <a:rPr lang="en-US" sz="2200" dirty="0">
                          <a:effectLst/>
                        </a:rPr>
                        <a:t>No turn taken</a:t>
                      </a:r>
                      <a:endParaRPr lang="en-US" sz="2200" dirty="0">
                        <a:solidFill>
                          <a:srgbClr val="000000"/>
                        </a:solidFill>
                        <a:effectLst/>
                        <a:latin typeface="Questrial" charset="0"/>
                        <a:ea typeface="Questrial" charset="0"/>
                        <a:cs typeface="Questrial" charset="0"/>
                      </a:endParaRPr>
                    </a:p>
                  </a:txBody>
                  <a:tcPr marL="40306" marR="40306" marT="0" marB="0"/>
                </a:tc>
              </a:tr>
            </a:tbl>
          </a:graphicData>
        </a:graphic>
      </p:graphicFrame>
    </p:spTree>
    <p:extLst>
      <p:ext uri="{BB962C8B-B14F-4D97-AF65-F5344CB8AC3E}">
        <p14:creationId xmlns:p14="http://schemas.microsoft.com/office/powerpoint/2010/main" val="2047656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46557" y="6442392"/>
            <a:ext cx="8069580" cy="830997"/>
          </a:xfrm>
          <a:prstGeom prst="rect">
            <a:avLst/>
          </a:prstGeom>
          <a:noFill/>
        </p:spPr>
        <p:txBody>
          <a:bodyPr wrap="square" rtlCol="0">
            <a:spAutoFit/>
          </a:bodyPr>
          <a:lstStyle/>
          <a:p>
            <a:pPr algn="ctr"/>
            <a:r>
              <a:rPr lang="en-US" sz="2400" b="1" dirty="0" smtClean="0">
                <a:solidFill>
                  <a:schemeClr val="bg1"/>
                </a:solidFill>
              </a:rPr>
              <a:t>DEBRIEF THE NON-MODEL CONSTRUCTIVE CONVERSATION</a:t>
            </a:r>
            <a:endParaRPr lang="en-US" sz="2400" dirty="0">
              <a:solidFill>
                <a:schemeClr val="bg1"/>
              </a:solidFill>
            </a:endParaRPr>
          </a:p>
          <a:p>
            <a:pPr algn="ctr"/>
            <a:endParaRPr lang="en-US" sz="2400" dirty="0">
              <a:solidFill>
                <a:schemeClr val="bg1"/>
              </a:solidFill>
            </a:endParaRPr>
          </a:p>
        </p:txBody>
      </p:sp>
      <p:sp>
        <p:nvSpPr>
          <p:cNvPr id="4" name="Title 3"/>
          <p:cNvSpPr>
            <a:spLocks noGrp="1"/>
          </p:cNvSpPr>
          <p:nvPr>
            <p:ph type="title" idx="4294967295"/>
          </p:nvPr>
        </p:nvSpPr>
        <p:spPr>
          <a:xfrm>
            <a:off x="290575" y="2914954"/>
            <a:ext cx="3723557" cy="3142843"/>
          </a:xfrm>
        </p:spPr>
        <p:txBody>
          <a:bodyPr>
            <a:noAutofit/>
          </a:bodyPr>
          <a:lstStyle/>
          <a:p>
            <a:pPr algn="ctr"/>
            <a:r>
              <a:rPr lang="en-US" sz="3200" b="1" dirty="0"/>
              <a:t>How can you expand noun phrases to add details</a:t>
            </a:r>
            <a:r>
              <a:rPr lang="en-US" sz="3200" b="1" dirty="0" smtClean="0"/>
              <a:t>?</a:t>
            </a:r>
            <a:br>
              <a:rPr lang="en-US" sz="3200" b="1" dirty="0" smtClean="0"/>
            </a:br>
            <a:r>
              <a:rPr lang="en-US" sz="2000" b="1" dirty="0"/>
              <a:t/>
            </a:r>
            <a:br>
              <a:rPr lang="en-US" sz="2000" b="1" dirty="0"/>
            </a:br>
            <a:r>
              <a:rPr lang="en-US" sz="3200" b="1" dirty="0"/>
              <a:t>What adjectives or other details  would you add to CLARIFY ideas?</a:t>
            </a:r>
          </a:p>
        </p:txBody>
      </p:sp>
      <p:grpSp>
        <p:nvGrpSpPr>
          <p:cNvPr id="8" name="Group 7"/>
          <p:cNvGrpSpPr/>
          <p:nvPr/>
        </p:nvGrpSpPr>
        <p:grpSpPr>
          <a:xfrm>
            <a:off x="2078182" y="1122218"/>
            <a:ext cx="1745673" cy="1792736"/>
            <a:chOff x="587828" y="4231661"/>
            <a:chExt cx="1847691" cy="2058925"/>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0" name="TextBox 9"/>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graphicFrame>
        <p:nvGraphicFramePr>
          <p:cNvPr id="11" name="Table 10"/>
          <p:cNvGraphicFramePr>
            <a:graphicFrameLocks noGrp="1"/>
          </p:cNvGraphicFramePr>
          <p:nvPr>
            <p:extLst>
              <p:ext uri="{D42A27DB-BD31-4B8C-83A1-F6EECF244321}">
                <p14:modId xmlns:p14="http://schemas.microsoft.com/office/powerpoint/2010/main" val="619321262"/>
              </p:ext>
            </p:extLst>
          </p:nvPr>
        </p:nvGraphicFramePr>
        <p:xfrm>
          <a:off x="4014132" y="166293"/>
          <a:ext cx="7960154" cy="6083801"/>
        </p:xfrm>
        <a:graphic>
          <a:graphicData uri="http://schemas.openxmlformats.org/drawingml/2006/table">
            <a:tbl>
              <a:tblPr firstRow="1" firstCol="1" bandRow="1">
                <a:tableStyleId>{D7AC3CCA-C797-4891-BE02-D94E43425B78}</a:tableStyleId>
              </a:tblPr>
              <a:tblGrid>
                <a:gridCol w="1117897"/>
                <a:gridCol w="6842257"/>
              </a:tblGrid>
              <a:tr h="478003">
                <a:tc gridSpan="2">
                  <a:txBody>
                    <a:bodyPr/>
                    <a:lstStyle/>
                    <a:p>
                      <a:pPr marL="0" marR="0" algn="ctr">
                        <a:spcBef>
                          <a:spcPts val="0"/>
                        </a:spcBef>
                        <a:spcAft>
                          <a:spcPts val="0"/>
                        </a:spcAft>
                      </a:pPr>
                      <a:r>
                        <a:rPr lang="en-US" sz="2200" b="0" dirty="0">
                          <a:effectLst/>
                        </a:rPr>
                        <a:t>Prompt: What do you notice in the visual text?  Cite details to CLARIFY your ideas.</a:t>
                      </a:r>
                      <a:endParaRPr lang="en-US" sz="2200" b="0" dirty="0">
                        <a:solidFill>
                          <a:srgbClr val="000000"/>
                        </a:solidFill>
                        <a:effectLst/>
                        <a:latin typeface="Questrial" charset="0"/>
                        <a:ea typeface="Questrial" charset="0"/>
                        <a:cs typeface="Questrial" charset="0"/>
                      </a:endParaRPr>
                    </a:p>
                  </a:txBody>
                  <a:tcPr marL="40306" marR="40306" marT="0" marB="0"/>
                </a:tc>
                <a:tc hMerge="1">
                  <a:txBody>
                    <a:bodyPr/>
                    <a:lstStyle/>
                    <a:p>
                      <a:endParaRPr lang="en-US"/>
                    </a:p>
                  </a:txBody>
                  <a:tcPr/>
                </a:tc>
              </a:tr>
              <a:tr h="491215">
                <a:tc>
                  <a:txBody>
                    <a:bodyPr/>
                    <a:lstStyle/>
                    <a:p>
                      <a:pPr marL="0" marR="0" algn="r">
                        <a:spcBef>
                          <a:spcPts val="0"/>
                        </a:spcBef>
                        <a:spcAft>
                          <a:spcPts val="0"/>
                        </a:spcAft>
                      </a:pPr>
                      <a:r>
                        <a:rPr lang="en-US" sz="2200">
                          <a:effectLst/>
                        </a:rPr>
                        <a:t>Student A1:</a:t>
                      </a:r>
                      <a:endParaRPr lang="en-US" sz="2200">
                        <a:solidFill>
                          <a:srgbClr val="000000"/>
                        </a:solidFill>
                        <a:effectLst/>
                        <a:latin typeface="Questrial" charset="0"/>
                        <a:ea typeface="Questrial" charset="0"/>
                        <a:cs typeface="Questrial" charset="0"/>
                      </a:endParaRPr>
                    </a:p>
                  </a:txBody>
                  <a:tcPr marL="40306" marR="40306" marT="0" marB="0"/>
                </a:tc>
                <a:tc>
                  <a:txBody>
                    <a:bodyPr/>
                    <a:lstStyle/>
                    <a:p>
                      <a:pPr marL="0" marR="0" algn="l">
                        <a:spcBef>
                          <a:spcPts val="0"/>
                        </a:spcBef>
                        <a:spcAft>
                          <a:spcPts val="0"/>
                        </a:spcAft>
                      </a:pPr>
                      <a:r>
                        <a:rPr lang="en-US" sz="2200">
                          <a:effectLst/>
                        </a:rPr>
                        <a:t>There’s a garden with wooden boxes and a fence around it.</a:t>
                      </a:r>
                      <a:endParaRPr lang="en-US" sz="2200">
                        <a:solidFill>
                          <a:srgbClr val="000000"/>
                        </a:solidFill>
                        <a:effectLst/>
                        <a:latin typeface="Questrial" charset="0"/>
                        <a:ea typeface="Questrial" charset="0"/>
                        <a:cs typeface="Questrial" charset="0"/>
                      </a:endParaRPr>
                    </a:p>
                  </a:txBody>
                  <a:tcPr marL="40306" marR="40306" marT="0" marB="0"/>
                </a:tc>
              </a:tr>
              <a:tr h="478003">
                <a:tc>
                  <a:txBody>
                    <a:bodyPr/>
                    <a:lstStyle/>
                    <a:p>
                      <a:pPr marL="0" marR="0" algn="r">
                        <a:spcBef>
                          <a:spcPts val="0"/>
                        </a:spcBef>
                        <a:spcAft>
                          <a:spcPts val="0"/>
                        </a:spcAft>
                      </a:pPr>
                      <a:r>
                        <a:rPr lang="en-US" sz="2200">
                          <a:effectLst/>
                        </a:rPr>
                        <a:t>Student B1:</a:t>
                      </a:r>
                      <a:endParaRPr lang="en-US" sz="2200">
                        <a:solidFill>
                          <a:srgbClr val="000000"/>
                        </a:solidFill>
                        <a:effectLst/>
                        <a:latin typeface="Questrial" charset="0"/>
                        <a:ea typeface="Questrial" charset="0"/>
                        <a:cs typeface="Questrial" charset="0"/>
                      </a:endParaRPr>
                    </a:p>
                  </a:txBody>
                  <a:tcPr marL="40306" marR="40306" marT="0" marB="0"/>
                </a:tc>
                <a:tc>
                  <a:txBody>
                    <a:bodyPr/>
                    <a:lstStyle/>
                    <a:p>
                      <a:pPr marL="0" marR="0" algn="l">
                        <a:spcBef>
                          <a:spcPts val="0"/>
                        </a:spcBef>
                        <a:spcAft>
                          <a:spcPts val="0"/>
                        </a:spcAft>
                      </a:pPr>
                      <a:r>
                        <a:rPr lang="en-US" sz="2200" dirty="0">
                          <a:effectLst/>
                        </a:rPr>
                        <a:t>I notice a truck some buildings behind the fence. What do you think?</a:t>
                      </a:r>
                      <a:endParaRPr lang="en-US" sz="2200" dirty="0">
                        <a:solidFill>
                          <a:srgbClr val="000000"/>
                        </a:solidFill>
                        <a:effectLst/>
                        <a:latin typeface="Questrial" charset="0"/>
                        <a:ea typeface="Questrial" charset="0"/>
                        <a:cs typeface="Questrial" charset="0"/>
                      </a:endParaRPr>
                    </a:p>
                  </a:txBody>
                  <a:tcPr marL="40306" marR="40306" marT="0" marB="0"/>
                </a:tc>
              </a:tr>
              <a:tr h="478003">
                <a:tc>
                  <a:txBody>
                    <a:bodyPr/>
                    <a:lstStyle/>
                    <a:p>
                      <a:pPr marL="0" marR="0" algn="r">
                        <a:spcBef>
                          <a:spcPts val="0"/>
                        </a:spcBef>
                        <a:spcAft>
                          <a:spcPts val="0"/>
                        </a:spcAft>
                      </a:pPr>
                      <a:r>
                        <a:rPr lang="en-US" sz="2200">
                          <a:effectLst/>
                        </a:rPr>
                        <a:t>Student A2:</a:t>
                      </a:r>
                      <a:endParaRPr lang="en-US" sz="2200">
                        <a:solidFill>
                          <a:srgbClr val="000000"/>
                        </a:solidFill>
                        <a:effectLst/>
                        <a:latin typeface="Questrial" charset="0"/>
                        <a:ea typeface="Questrial" charset="0"/>
                        <a:cs typeface="Questrial" charset="0"/>
                      </a:endParaRPr>
                    </a:p>
                  </a:txBody>
                  <a:tcPr marL="40306" marR="40306" marT="0" marB="0"/>
                </a:tc>
                <a:tc>
                  <a:txBody>
                    <a:bodyPr/>
                    <a:lstStyle/>
                    <a:p>
                      <a:pPr marL="0" marR="0" algn="l">
                        <a:spcBef>
                          <a:spcPts val="0"/>
                        </a:spcBef>
                        <a:spcAft>
                          <a:spcPts val="0"/>
                        </a:spcAft>
                      </a:pPr>
                      <a:r>
                        <a:rPr lang="en-US" sz="2200" dirty="0">
                          <a:effectLst/>
                        </a:rPr>
                        <a:t>I think it is a farm because there is a sign at the door. What do you think about it?</a:t>
                      </a:r>
                      <a:endParaRPr lang="en-US" sz="2200" dirty="0">
                        <a:solidFill>
                          <a:srgbClr val="000000"/>
                        </a:solidFill>
                        <a:effectLst/>
                        <a:latin typeface="Questrial" charset="0"/>
                        <a:ea typeface="Questrial" charset="0"/>
                        <a:cs typeface="Questrial" charset="0"/>
                      </a:endParaRPr>
                    </a:p>
                  </a:txBody>
                  <a:tcPr marL="40306" marR="40306" marT="0" marB="0"/>
                </a:tc>
              </a:tr>
              <a:tr h="719321">
                <a:tc>
                  <a:txBody>
                    <a:bodyPr/>
                    <a:lstStyle/>
                    <a:p>
                      <a:pPr marL="0" marR="0" algn="r">
                        <a:spcBef>
                          <a:spcPts val="0"/>
                        </a:spcBef>
                        <a:spcAft>
                          <a:spcPts val="0"/>
                        </a:spcAft>
                      </a:pPr>
                      <a:r>
                        <a:rPr lang="en-US" sz="2200" dirty="0">
                          <a:effectLst/>
                        </a:rPr>
                        <a:t>Student B2:</a:t>
                      </a:r>
                      <a:endParaRPr lang="en-US" sz="2200" dirty="0">
                        <a:solidFill>
                          <a:srgbClr val="000000"/>
                        </a:solidFill>
                        <a:effectLst/>
                        <a:latin typeface="Questrial" charset="0"/>
                        <a:ea typeface="Questrial" charset="0"/>
                        <a:cs typeface="Questrial" charset="0"/>
                      </a:endParaRPr>
                    </a:p>
                  </a:txBody>
                  <a:tcPr marL="40306" marR="40306" marT="0" marB="0"/>
                </a:tc>
                <a:tc>
                  <a:txBody>
                    <a:bodyPr/>
                    <a:lstStyle/>
                    <a:p>
                      <a:pPr marL="0" marR="0" algn="l">
                        <a:spcBef>
                          <a:spcPts val="0"/>
                        </a:spcBef>
                        <a:spcAft>
                          <a:spcPts val="0"/>
                        </a:spcAft>
                      </a:pPr>
                      <a:r>
                        <a:rPr lang="en-US" sz="2200" dirty="0">
                          <a:effectLst/>
                        </a:rPr>
                        <a:t>I agree with you. I notice that some people in the back. What do you think about these people?</a:t>
                      </a:r>
                      <a:endParaRPr lang="en-US" sz="2200" dirty="0">
                        <a:solidFill>
                          <a:srgbClr val="000000"/>
                        </a:solidFill>
                        <a:effectLst/>
                        <a:latin typeface="Questrial" charset="0"/>
                        <a:ea typeface="Questrial" charset="0"/>
                        <a:cs typeface="Questrial" charset="0"/>
                      </a:endParaRPr>
                    </a:p>
                  </a:txBody>
                  <a:tcPr marL="40306" marR="40306" marT="0" marB="0"/>
                </a:tc>
              </a:tr>
              <a:tr h="478003">
                <a:tc>
                  <a:txBody>
                    <a:bodyPr/>
                    <a:lstStyle/>
                    <a:p>
                      <a:pPr marL="0" marR="0" algn="r">
                        <a:spcBef>
                          <a:spcPts val="0"/>
                        </a:spcBef>
                        <a:spcAft>
                          <a:spcPts val="0"/>
                        </a:spcAft>
                      </a:pPr>
                      <a:r>
                        <a:rPr lang="en-US" sz="2200">
                          <a:effectLst/>
                        </a:rPr>
                        <a:t>Student A3:</a:t>
                      </a:r>
                      <a:endParaRPr lang="en-US" sz="2200">
                        <a:solidFill>
                          <a:srgbClr val="000000"/>
                        </a:solidFill>
                        <a:effectLst/>
                        <a:latin typeface="Questrial" charset="0"/>
                        <a:ea typeface="Questrial" charset="0"/>
                        <a:cs typeface="Questrial" charset="0"/>
                      </a:endParaRPr>
                    </a:p>
                  </a:txBody>
                  <a:tcPr marL="40306" marR="40306" marT="0" marB="0"/>
                </a:tc>
                <a:tc>
                  <a:txBody>
                    <a:bodyPr/>
                    <a:lstStyle/>
                    <a:p>
                      <a:pPr marL="0" marR="0" algn="l">
                        <a:spcBef>
                          <a:spcPts val="0"/>
                        </a:spcBef>
                        <a:spcAft>
                          <a:spcPts val="0"/>
                        </a:spcAft>
                      </a:pPr>
                      <a:r>
                        <a:rPr lang="en-US" sz="2200">
                          <a:effectLst/>
                        </a:rPr>
                        <a:t>I think so too. They are taking care of the plants. What else do you think?</a:t>
                      </a:r>
                      <a:endParaRPr lang="en-US" sz="2200">
                        <a:solidFill>
                          <a:srgbClr val="000000"/>
                        </a:solidFill>
                        <a:effectLst/>
                        <a:latin typeface="Questrial" charset="0"/>
                        <a:ea typeface="Questrial" charset="0"/>
                        <a:cs typeface="Questrial" charset="0"/>
                      </a:endParaRPr>
                    </a:p>
                  </a:txBody>
                  <a:tcPr marL="40306" marR="40306" marT="0" marB="0"/>
                </a:tc>
              </a:tr>
              <a:tr h="478003">
                <a:tc>
                  <a:txBody>
                    <a:bodyPr/>
                    <a:lstStyle/>
                    <a:p>
                      <a:pPr marL="0" marR="0" algn="r">
                        <a:spcBef>
                          <a:spcPts val="0"/>
                        </a:spcBef>
                        <a:spcAft>
                          <a:spcPts val="0"/>
                        </a:spcAft>
                      </a:pPr>
                      <a:r>
                        <a:rPr lang="en-US" sz="2200">
                          <a:effectLst/>
                        </a:rPr>
                        <a:t>Student B3:</a:t>
                      </a:r>
                      <a:endParaRPr lang="en-US" sz="2200">
                        <a:solidFill>
                          <a:srgbClr val="000000"/>
                        </a:solidFill>
                        <a:effectLst/>
                        <a:latin typeface="Questrial" charset="0"/>
                        <a:ea typeface="Questrial" charset="0"/>
                        <a:cs typeface="Questrial" charset="0"/>
                      </a:endParaRPr>
                    </a:p>
                  </a:txBody>
                  <a:tcPr marL="40306" marR="40306" marT="0" marB="0"/>
                </a:tc>
                <a:tc>
                  <a:txBody>
                    <a:bodyPr/>
                    <a:lstStyle/>
                    <a:p>
                      <a:pPr marL="0" marR="0" algn="l">
                        <a:spcBef>
                          <a:spcPts val="0"/>
                        </a:spcBef>
                        <a:spcAft>
                          <a:spcPts val="0"/>
                        </a:spcAft>
                      </a:pPr>
                      <a:r>
                        <a:rPr lang="en-US" sz="2200">
                          <a:effectLst/>
                        </a:rPr>
                        <a:t>The plants are vegetables. I think they sell them there.</a:t>
                      </a:r>
                      <a:endParaRPr lang="en-US" sz="2200">
                        <a:solidFill>
                          <a:srgbClr val="000000"/>
                        </a:solidFill>
                        <a:effectLst/>
                        <a:latin typeface="Questrial" charset="0"/>
                        <a:ea typeface="Questrial" charset="0"/>
                        <a:cs typeface="Questrial" charset="0"/>
                      </a:endParaRPr>
                    </a:p>
                  </a:txBody>
                  <a:tcPr marL="40306" marR="40306" marT="0" marB="0"/>
                </a:tc>
              </a:tr>
              <a:tr h="478003">
                <a:tc>
                  <a:txBody>
                    <a:bodyPr/>
                    <a:lstStyle/>
                    <a:p>
                      <a:pPr marL="0" marR="0" algn="r">
                        <a:spcBef>
                          <a:spcPts val="0"/>
                        </a:spcBef>
                        <a:spcAft>
                          <a:spcPts val="0"/>
                        </a:spcAft>
                      </a:pPr>
                      <a:r>
                        <a:rPr lang="en-US" sz="2200">
                          <a:effectLst/>
                        </a:rPr>
                        <a:t>Student A4:</a:t>
                      </a:r>
                      <a:endParaRPr lang="en-US" sz="2200">
                        <a:solidFill>
                          <a:srgbClr val="000000"/>
                        </a:solidFill>
                        <a:effectLst/>
                        <a:latin typeface="Questrial" charset="0"/>
                        <a:ea typeface="Questrial" charset="0"/>
                        <a:cs typeface="Questrial" charset="0"/>
                      </a:endParaRPr>
                    </a:p>
                  </a:txBody>
                  <a:tcPr marL="40306" marR="40306" marT="0" marB="0"/>
                </a:tc>
                <a:tc>
                  <a:txBody>
                    <a:bodyPr/>
                    <a:lstStyle/>
                    <a:p>
                      <a:pPr marL="0" marR="0" algn="l">
                        <a:spcBef>
                          <a:spcPts val="0"/>
                        </a:spcBef>
                        <a:spcAft>
                          <a:spcPts val="0"/>
                        </a:spcAft>
                      </a:pPr>
                      <a:r>
                        <a:rPr lang="en-US" sz="2200">
                          <a:effectLst/>
                        </a:rPr>
                        <a:t>I agree. I also notice that it is a farm market in the community.</a:t>
                      </a:r>
                      <a:endParaRPr lang="en-US" sz="2200">
                        <a:solidFill>
                          <a:srgbClr val="000000"/>
                        </a:solidFill>
                        <a:effectLst/>
                        <a:latin typeface="Questrial" charset="0"/>
                        <a:ea typeface="Questrial" charset="0"/>
                        <a:cs typeface="Questrial" charset="0"/>
                      </a:endParaRPr>
                    </a:p>
                  </a:txBody>
                  <a:tcPr marL="40306" marR="40306" marT="0" marB="0"/>
                </a:tc>
              </a:tr>
              <a:tr h="478003">
                <a:tc>
                  <a:txBody>
                    <a:bodyPr/>
                    <a:lstStyle/>
                    <a:p>
                      <a:pPr marL="0" marR="0" indent="57150" algn="r">
                        <a:spcBef>
                          <a:spcPts val="0"/>
                        </a:spcBef>
                        <a:spcAft>
                          <a:spcPts val="0"/>
                        </a:spcAft>
                      </a:pPr>
                      <a:r>
                        <a:rPr lang="en-US" sz="2200">
                          <a:effectLst/>
                        </a:rPr>
                        <a:t>Student B4:</a:t>
                      </a:r>
                      <a:endParaRPr lang="en-US" sz="2200">
                        <a:solidFill>
                          <a:srgbClr val="000000"/>
                        </a:solidFill>
                        <a:effectLst/>
                        <a:latin typeface="Questrial" charset="0"/>
                        <a:ea typeface="Questrial" charset="0"/>
                        <a:cs typeface="Questrial" charset="0"/>
                      </a:endParaRPr>
                    </a:p>
                  </a:txBody>
                  <a:tcPr marL="40306" marR="40306" marT="0" marB="0"/>
                </a:tc>
                <a:tc>
                  <a:txBody>
                    <a:bodyPr/>
                    <a:lstStyle/>
                    <a:p>
                      <a:pPr marL="0" marR="0" algn="l">
                        <a:spcBef>
                          <a:spcPts val="0"/>
                        </a:spcBef>
                        <a:spcAft>
                          <a:spcPts val="0"/>
                        </a:spcAft>
                      </a:pPr>
                      <a:r>
                        <a:rPr lang="en-US" sz="2200" dirty="0">
                          <a:effectLst/>
                        </a:rPr>
                        <a:t>No turn taken</a:t>
                      </a:r>
                      <a:endParaRPr lang="en-US" sz="2200" dirty="0">
                        <a:solidFill>
                          <a:srgbClr val="000000"/>
                        </a:solidFill>
                        <a:effectLst/>
                        <a:latin typeface="Questrial" charset="0"/>
                        <a:ea typeface="Questrial" charset="0"/>
                        <a:cs typeface="Questrial" charset="0"/>
                      </a:endParaRPr>
                    </a:p>
                  </a:txBody>
                  <a:tcPr marL="40306" marR="40306" marT="0" marB="0"/>
                </a:tc>
              </a:tr>
            </a:tbl>
          </a:graphicData>
        </a:graphic>
      </p:graphicFrame>
      <p:grpSp>
        <p:nvGrpSpPr>
          <p:cNvPr id="12" name="Group 11"/>
          <p:cNvGrpSpPr/>
          <p:nvPr/>
        </p:nvGrpSpPr>
        <p:grpSpPr>
          <a:xfrm>
            <a:off x="290575" y="204907"/>
            <a:ext cx="1933235" cy="1166693"/>
            <a:chOff x="0" y="-93377"/>
            <a:chExt cx="1714500" cy="1693577"/>
          </a:xfrm>
        </p:grpSpPr>
        <p:sp>
          <p:nvSpPr>
            <p:cNvPr id="13" name="Rounded Rectangle 12"/>
            <p:cNvSpPr/>
            <p:nvPr/>
          </p:nvSpPr>
          <p:spPr>
            <a:xfrm>
              <a:off x="0" y="0"/>
              <a:ext cx="1714500" cy="1600200"/>
            </a:xfrm>
            <a:prstGeom prst="roundRect">
              <a:avLst/>
            </a:prstGeom>
            <a:gradFill flip="none" rotWithShape="1">
              <a:gsLst>
                <a:gs pos="0">
                  <a:srgbClr val="FF9300"/>
                </a:gs>
                <a:gs pos="46000">
                  <a:srgbClr val="FE6402"/>
                </a:gs>
                <a:gs pos="100000">
                  <a:srgbClr val="FF0000"/>
                </a:gs>
              </a:gsLst>
              <a:lin ang="16200000" scaled="1"/>
              <a:tileRect/>
            </a:grad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a:p>
          </p:txBody>
        </p:sp>
        <p:sp>
          <p:nvSpPr>
            <p:cNvPr id="14" name="Text Box 5"/>
            <p:cNvSpPr txBox="1"/>
            <p:nvPr/>
          </p:nvSpPr>
          <p:spPr>
            <a:xfrm>
              <a:off x="109182" y="-93377"/>
              <a:ext cx="1485265" cy="1464105"/>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algn="ctr">
                <a:spcBef>
                  <a:spcPts val="0"/>
                </a:spcBef>
                <a:spcAft>
                  <a:spcPts val="0"/>
                </a:spcAft>
              </a:pPr>
              <a:r>
                <a:rPr lang="en-US" sz="3200" b="1" dirty="0">
                  <a:effectLst/>
                  <a:ea typeface="DengXian" charset="-122"/>
                  <a:cs typeface="Arial" charset="0"/>
                </a:rPr>
                <a:t>ELD</a:t>
              </a:r>
              <a:endParaRPr lang="en-US" sz="1200" dirty="0">
                <a:effectLst/>
                <a:ea typeface="DengXian" charset="-122"/>
                <a:cs typeface="Arial" charset="0"/>
              </a:endParaRPr>
            </a:p>
            <a:p>
              <a:pPr marL="0" marR="0" algn="ctr">
                <a:spcBef>
                  <a:spcPts val="0"/>
                </a:spcBef>
                <a:spcAft>
                  <a:spcPts val="0"/>
                </a:spcAft>
              </a:pPr>
              <a:r>
                <a:rPr lang="en-US" sz="3200" b="1" dirty="0">
                  <a:effectLst/>
                  <a:ea typeface="DengXian" charset="-122"/>
                  <a:cs typeface="Arial" charset="0"/>
                </a:rPr>
                <a:t>PART II</a:t>
              </a:r>
              <a:endParaRPr lang="en-US" sz="1200" dirty="0">
                <a:effectLst/>
                <a:ea typeface="DengXian" charset="-122"/>
                <a:cs typeface="Arial" charset="0"/>
              </a:endParaRPr>
            </a:p>
          </p:txBody>
        </p:sp>
      </p:grpSp>
    </p:spTree>
    <p:extLst>
      <p:ext uri="{BB962C8B-B14F-4D97-AF65-F5344CB8AC3E}">
        <p14:creationId xmlns:p14="http://schemas.microsoft.com/office/powerpoint/2010/main" val="512291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3">
            <a:extLst>
              <a:ext uri="{28A0092B-C50C-407E-A947-70E740481C1C}">
                <a14:useLocalDpi xmlns:a14="http://schemas.microsoft.com/office/drawing/2010/main" val="0"/>
              </a:ext>
            </a:extLst>
          </a:blip>
          <a:stretch>
            <a:fillRect/>
          </a:stretch>
        </p:blipFill>
        <p:spPr>
          <a:xfrm>
            <a:off x="7566212" y="223132"/>
            <a:ext cx="4504093" cy="6000858"/>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168018" y="1301509"/>
            <a:ext cx="7398194" cy="5386090"/>
          </a:xfrm>
          <a:prstGeom prst="rect">
            <a:avLst/>
          </a:prstGeom>
          <a:noFill/>
        </p:spPr>
        <p:txBody>
          <a:bodyPr wrap="square" rtlCol="0">
            <a:spAutoFit/>
          </a:bodyPr>
          <a:lstStyle/>
          <a:p>
            <a:pPr marL="285750" indent="-285750">
              <a:buFont typeface="Arial" charset="0"/>
              <a:buChar char="•"/>
            </a:pPr>
            <a:endParaRPr lang="en-US" sz="800" dirty="0" smtClean="0"/>
          </a:p>
          <a:p>
            <a:pPr marL="285750" indent="-285750">
              <a:buFont typeface="Arial" charset="0"/>
              <a:buChar char="•"/>
            </a:pPr>
            <a:r>
              <a:rPr lang="en-US" sz="2400" dirty="0" smtClean="0"/>
              <a:t>Form groups of four</a:t>
            </a:r>
          </a:p>
          <a:p>
            <a:pPr marL="285750" indent="-285750">
              <a:buFont typeface="Arial" charset="0"/>
              <a:buChar char="•"/>
            </a:pPr>
            <a:endParaRPr lang="en-US" sz="800" dirty="0" smtClean="0"/>
          </a:p>
          <a:p>
            <a:pPr marL="285750" indent="-285750">
              <a:buFont typeface="Arial" charset="0"/>
              <a:buChar char="•"/>
            </a:pPr>
            <a:r>
              <a:rPr lang="en-US" sz="2400" dirty="0" smtClean="0"/>
              <a:t>Each of you needs to have one card for your initial idea and 3 cards to cite details as you follow the Conversation Pattern</a:t>
            </a:r>
          </a:p>
          <a:p>
            <a:pPr marL="285750" indent="-285750">
              <a:buFont typeface="Arial" charset="0"/>
              <a:buChar char="•"/>
            </a:pPr>
            <a:endParaRPr lang="en-US" sz="2400" dirty="0"/>
          </a:p>
          <a:p>
            <a:pPr marL="285750" indent="-285750">
              <a:buFont typeface="Arial" charset="0"/>
              <a:buChar char="•"/>
            </a:pPr>
            <a:endParaRPr lang="en-US" sz="2400" dirty="0" smtClean="0"/>
          </a:p>
          <a:p>
            <a:pPr marL="285750" indent="-285750">
              <a:buFont typeface="Arial" charset="0"/>
              <a:buChar char="•"/>
            </a:pPr>
            <a:endParaRPr lang="en-US" sz="2400" dirty="0" smtClean="0"/>
          </a:p>
          <a:p>
            <a:pPr marL="285750" indent="-285750">
              <a:buFont typeface="Arial" charset="0"/>
              <a:buChar char="•"/>
            </a:pPr>
            <a:endParaRPr lang="en-US" sz="800" dirty="0" smtClean="0"/>
          </a:p>
          <a:p>
            <a:pPr marL="285750" indent="-285750">
              <a:buFont typeface="Arial" charset="0"/>
              <a:buChar char="•"/>
            </a:pPr>
            <a:r>
              <a:rPr lang="en-US" sz="2400" dirty="0" smtClean="0"/>
              <a:t>Take turns sharing in round robin fashion until all cards have been played</a:t>
            </a:r>
          </a:p>
          <a:p>
            <a:pPr marL="285750" indent="-285750">
              <a:buFont typeface="Arial" charset="0"/>
              <a:buChar char="•"/>
            </a:pPr>
            <a:endParaRPr lang="en-US" sz="800" dirty="0"/>
          </a:p>
          <a:p>
            <a:pPr marL="285750" indent="-285750">
              <a:buFont typeface="Arial" charset="0"/>
              <a:buChar char="•"/>
            </a:pPr>
            <a:r>
              <a:rPr lang="en-US" sz="2400" dirty="0" smtClean="0"/>
              <a:t>Remember to </a:t>
            </a:r>
            <a:r>
              <a:rPr lang="en-US" sz="2400" dirty="0"/>
              <a:t>follow our </a:t>
            </a:r>
            <a:r>
              <a:rPr lang="en-US" sz="2400" b="1" u="sng" dirty="0"/>
              <a:t>Constructive Conversation Norms</a:t>
            </a:r>
            <a:r>
              <a:rPr lang="en-US" sz="2400" dirty="0"/>
              <a:t> and use the </a:t>
            </a:r>
            <a:r>
              <a:rPr lang="en-US" sz="2400" b="1" u="sng" dirty="0"/>
              <a:t>Constructive Conversations Listening Task Poster</a:t>
            </a:r>
            <a:r>
              <a:rPr lang="en-US" sz="2400" dirty="0"/>
              <a:t>. </a:t>
            </a:r>
          </a:p>
          <a:p>
            <a:pPr marL="285750" indent="-285750">
              <a:buFont typeface="Arial" charset="0"/>
              <a:buChar char="•"/>
            </a:pPr>
            <a:endParaRPr lang="en-US" sz="2400" dirty="0" smtClean="0"/>
          </a:p>
        </p:txBody>
      </p:sp>
      <p:sp>
        <p:nvSpPr>
          <p:cNvPr id="6" name="TextBox 5"/>
          <p:cNvSpPr txBox="1"/>
          <p:nvPr/>
        </p:nvSpPr>
        <p:spPr>
          <a:xfrm>
            <a:off x="1470212" y="223132"/>
            <a:ext cx="5152395" cy="1384995"/>
          </a:xfrm>
          <a:prstGeom prst="rect">
            <a:avLst/>
          </a:prstGeom>
          <a:noFill/>
        </p:spPr>
        <p:txBody>
          <a:bodyPr wrap="square" rtlCol="0">
            <a:spAutoFit/>
          </a:bodyPr>
          <a:lstStyle/>
          <a:p>
            <a:r>
              <a:rPr lang="en-US" sz="2800" b="1" dirty="0" smtClean="0">
                <a:latin typeface="Calibri" charset="0"/>
                <a:ea typeface="Calibri" charset="0"/>
                <a:cs typeface="Calibri" charset="0"/>
              </a:rPr>
              <a:t>CONSTRUCTIVE CONVERSATION GAME WITH VISUAL TEXT – CREATE &amp; CLARIFY</a:t>
            </a:r>
            <a:endParaRPr lang="en-US" sz="2800" b="1" dirty="0">
              <a:latin typeface="Calibri" charset="0"/>
              <a:ea typeface="Calibri" charset="0"/>
              <a:cs typeface="Calibri" charset="0"/>
            </a:endParaRPr>
          </a:p>
        </p:txBody>
      </p:sp>
      <p:pic>
        <p:nvPicPr>
          <p:cNvPr id="4" name="Picture 3"/>
          <p:cNvPicPr/>
          <p:nvPr/>
        </p:nvPicPr>
        <p:blipFill rotWithShape="1">
          <a:blip r:embed="rId4">
            <a:extLst>
              <a:ext uri="{28A0092B-C50C-407E-A947-70E740481C1C}">
                <a14:useLocalDpi xmlns:a14="http://schemas.microsoft.com/office/drawing/2010/main" val="0"/>
              </a:ext>
            </a:extLst>
          </a:blip>
          <a:srcRect r="48246"/>
          <a:stretch/>
        </p:blipFill>
        <p:spPr>
          <a:xfrm rot="5400000">
            <a:off x="4495301" y="1737841"/>
            <a:ext cx="1157445" cy="3209519"/>
          </a:xfrm>
          <a:prstGeom prst="rect">
            <a:avLst/>
          </a:prstGeom>
        </p:spPr>
      </p:pic>
      <p:sp>
        <p:nvSpPr>
          <p:cNvPr id="9" name="TextBox 8"/>
          <p:cNvSpPr txBox="1"/>
          <p:nvPr/>
        </p:nvSpPr>
        <p:spPr>
          <a:xfrm>
            <a:off x="49640" y="6396335"/>
            <a:ext cx="11210031" cy="461665"/>
          </a:xfrm>
          <a:prstGeom prst="rect">
            <a:avLst/>
          </a:prstGeom>
          <a:noFill/>
        </p:spPr>
        <p:txBody>
          <a:bodyPr wrap="square" rtlCol="0">
            <a:spAutoFit/>
          </a:bodyPr>
          <a:lstStyle/>
          <a:p>
            <a:r>
              <a:rPr lang="en-US" sz="2400" b="1" dirty="0" smtClean="0">
                <a:solidFill>
                  <a:schemeClr val="bg1"/>
                </a:solidFill>
              </a:rPr>
              <a:t>PREPARE TO PLAY THE GAME – TEACHER COLLECTS </a:t>
            </a:r>
            <a:r>
              <a:rPr lang="en-US" sz="2400" b="1" smtClean="0">
                <a:solidFill>
                  <a:schemeClr val="bg1"/>
                </a:solidFill>
              </a:rPr>
              <a:t>LANGUAGE SAMPLE         SPF 1.0</a:t>
            </a:r>
            <a:endParaRPr lang="en-US" sz="2400" b="1" dirty="0">
              <a:solidFill>
                <a:schemeClr val="bg1"/>
              </a:solidFill>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83442" y="6350000"/>
            <a:ext cx="508000" cy="508000"/>
          </a:xfrm>
          <a:prstGeom prst="rect">
            <a:avLst/>
          </a:prstGeom>
        </p:spPr>
      </p:pic>
      <p:pic>
        <p:nvPicPr>
          <p:cNvPr id="10" name="Picture 9" descr="icon_QUADS.png"/>
          <p:cNvPicPr/>
          <p:nvPr/>
        </p:nvPicPr>
        <p:blipFill>
          <a:blip r:embed="rId6">
            <a:extLst>
              <a:ext uri="{28A0092B-C50C-407E-A947-70E740481C1C}">
                <a14:useLocalDpi xmlns:a14="http://schemas.microsoft.com/office/drawing/2010/main" val="0"/>
              </a:ext>
            </a:extLst>
          </a:blip>
          <a:srcRect/>
          <a:stretch>
            <a:fillRect/>
          </a:stretch>
        </p:blipFill>
        <p:spPr bwMode="auto">
          <a:xfrm>
            <a:off x="294527" y="246299"/>
            <a:ext cx="1116496" cy="1055210"/>
          </a:xfrm>
          <a:prstGeom prst="roundRect">
            <a:avLst>
              <a:gd name="adj" fmla="val 16667"/>
            </a:avLst>
          </a:prstGeom>
          <a:ln w="50800">
            <a:solidFill>
              <a:srgbClr val="00B0F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270271879"/>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93058" y="2368701"/>
            <a:ext cx="4563036" cy="3077766"/>
          </a:xfrm>
          <a:prstGeom prst="rect">
            <a:avLst/>
          </a:prstGeom>
          <a:noFill/>
        </p:spPr>
        <p:txBody>
          <a:bodyPr wrap="square" rtlCol="0">
            <a:spAutoFit/>
          </a:bodyPr>
          <a:lstStyle/>
          <a:p>
            <a:r>
              <a:rPr lang="en-US" sz="3200" dirty="0" smtClean="0"/>
              <a:t>PROMPT: </a:t>
            </a:r>
          </a:p>
          <a:p>
            <a:endParaRPr lang="en-US" sz="1000" dirty="0"/>
          </a:p>
          <a:p>
            <a:r>
              <a:rPr lang="en-US" sz="3600" dirty="0" smtClean="0"/>
              <a:t>What do you notice in the visual text? </a:t>
            </a:r>
          </a:p>
          <a:p>
            <a:endParaRPr lang="en-US" sz="800" dirty="0"/>
          </a:p>
          <a:p>
            <a:r>
              <a:rPr lang="en-US" sz="3600" dirty="0" smtClean="0"/>
              <a:t>Cite details to CLARIFY your ideas.</a:t>
            </a:r>
            <a:endParaRPr lang="en-US" sz="3600" dirty="0"/>
          </a:p>
        </p:txBody>
      </p:sp>
      <p:sp>
        <p:nvSpPr>
          <p:cNvPr id="4" name="TextBox 3"/>
          <p:cNvSpPr txBox="1"/>
          <p:nvPr/>
        </p:nvSpPr>
        <p:spPr>
          <a:xfrm>
            <a:off x="233082" y="282406"/>
            <a:ext cx="4661647" cy="1754326"/>
          </a:xfrm>
          <a:prstGeom prst="rect">
            <a:avLst/>
          </a:prstGeom>
          <a:noFill/>
        </p:spPr>
        <p:txBody>
          <a:bodyPr wrap="square" rtlCol="0">
            <a:spAutoFit/>
          </a:bodyPr>
          <a:lstStyle/>
          <a:p>
            <a:pPr algn="ctr"/>
            <a:r>
              <a:rPr lang="en-US" sz="3600" b="1" dirty="0" smtClean="0"/>
              <a:t>CONSTRUCTIVE CONVERSATION GAME WITH VISUAL TEXT</a:t>
            </a:r>
            <a:endParaRPr lang="en-US" sz="3600" dirty="0"/>
          </a:p>
        </p:txBody>
      </p:sp>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5056095" y="0"/>
            <a:ext cx="7135906" cy="6858000"/>
          </a:xfrm>
          <a:prstGeom prst="rect">
            <a:avLst/>
          </a:prstGeom>
          <a:ln w="254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867912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75630" y="1727048"/>
            <a:ext cx="6313492" cy="1384995"/>
          </a:xfrm>
          <a:prstGeom prst="rect">
            <a:avLst/>
          </a:prstGeom>
          <a:noFill/>
        </p:spPr>
        <p:txBody>
          <a:bodyPr wrap="square" rtlCol="0">
            <a:spAutoFit/>
          </a:bodyPr>
          <a:lstStyle/>
          <a:p>
            <a:r>
              <a:rPr lang="en-US" sz="2800" b="1" dirty="0" smtClean="0">
                <a:solidFill>
                  <a:schemeClr val="accent2"/>
                </a:solidFill>
              </a:rPr>
              <a:t>Listen actively as two of your peers model how to have a Constructive Conversation</a:t>
            </a:r>
          </a:p>
        </p:txBody>
      </p:sp>
      <p:sp>
        <p:nvSpPr>
          <p:cNvPr id="6" name="TextBox 5"/>
          <p:cNvSpPr txBox="1"/>
          <p:nvPr/>
        </p:nvSpPr>
        <p:spPr>
          <a:xfrm>
            <a:off x="1375630" y="457639"/>
            <a:ext cx="6454589" cy="1077218"/>
          </a:xfrm>
          <a:prstGeom prst="rect">
            <a:avLst/>
          </a:prstGeom>
          <a:noFill/>
        </p:spPr>
        <p:txBody>
          <a:bodyPr wrap="square" rtlCol="0">
            <a:spAutoFit/>
          </a:bodyPr>
          <a:lstStyle/>
          <a:p>
            <a:r>
              <a:rPr lang="en-US" sz="3200" b="1" dirty="0" smtClean="0">
                <a:latin typeface="+mj-lt"/>
              </a:rPr>
              <a:t>CONSTRUCTIVE CONVERSATION FISHBOWL MODEL</a:t>
            </a:r>
            <a:endParaRPr lang="en-US" sz="3200" b="1" dirty="0">
              <a:latin typeface="+mj-lt"/>
            </a:endParaRPr>
          </a:p>
        </p:txBody>
      </p:sp>
      <p:sp>
        <p:nvSpPr>
          <p:cNvPr id="9" name="TextBox 8"/>
          <p:cNvSpPr txBox="1"/>
          <p:nvPr/>
        </p:nvSpPr>
        <p:spPr>
          <a:xfrm>
            <a:off x="49640" y="6396335"/>
            <a:ext cx="12303725" cy="461665"/>
          </a:xfrm>
          <a:prstGeom prst="rect">
            <a:avLst/>
          </a:prstGeom>
          <a:noFill/>
        </p:spPr>
        <p:txBody>
          <a:bodyPr wrap="square" rtlCol="0">
            <a:spAutoFit/>
          </a:bodyPr>
          <a:lstStyle/>
          <a:p>
            <a:r>
              <a:rPr lang="en-US" sz="2400" b="1" dirty="0" smtClean="0">
                <a:solidFill>
                  <a:schemeClr val="bg1"/>
                </a:solidFill>
              </a:rPr>
              <a:t>FORMATIVE ASSESSMENT– TEACHER COLLECTS LANGUAGE SAMPLE                SPF 1.0</a:t>
            </a:r>
            <a:endParaRPr lang="en-US" sz="2400" b="1" dirty="0">
              <a:solidFill>
                <a:schemeClr val="bg1"/>
              </a:solidFill>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0742" y="6419093"/>
            <a:ext cx="822952" cy="438907"/>
          </a:xfrm>
          <a:prstGeom prst="rect">
            <a:avLst/>
          </a:prstGeom>
        </p:spPr>
      </p:pic>
      <p:sp>
        <p:nvSpPr>
          <p:cNvPr id="13" name="TextBox 12"/>
          <p:cNvSpPr txBox="1"/>
          <p:nvPr/>
        </p:nvSpPr>
        <p:spPr>
          <a:xfrm>
            <a:off x="7303380" y="874723"/>
            <a:ext cx="4580629" cy="1815882"/>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b="1" u="sng" dirty="0" smtClean="0"/>
              <a:t>PROMPT: </a:t>
            </a:r>
          </a:p>
          <a:p>
            <a:pPr algn="ctr"/>
            <a:r>
              <a:rPr lang="en-US" sz="2800" dirty="0" smtClean="0">
                <a:solidFill>
                  <a:schemeClr val="tx1"/>
                </a:solidFill>
              </a:rPr>
              <a:t>What do you notice in the visual text? Cite details to CLARIFY your ideas.</a:t>
            </a:r>
            <a:endParaRPr lang="en-US" sz="2800" dirty="0"/>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696" y="490297"/>
            <a:ext cx="857828" cy="958295"/>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8979" y="961192"/>
            <a:ext cx="1005484" cy="536257"/>
          </a:xfrm>
          <a:prstGeom prst="rect">
            <a:avLst/>
          </a:prstGeom>
        </p:spPr>
      </p:pic>
      <p:sp>
        <p:nvSpPr>
          <p:cNvPr id="15" name="Rectangle 1"/>
          <p:cNvSpPr>
            <a:spLocks noChangeArrowheads="1"/>
          </p:cNvSpPr>
          <p:nvPr/>
        </p:nvSpPr>
        <p:spPr bwMode="auto">
          <a:xfrm>
            <a:off x="840610" y="3853965"/>
            <a:ext cx="5450261"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Tx/>
              <a:buSzTx/>
              <a:buFont typeface="Wingdings" charset="2"/>
              <a:buChar char="ü"/>
              <a:tabLst/>
            </a:pPr>
            <a:r>
              <a:rPr kumimoji="0" lang="en-US" altLang="en-US" sz="2400" b="0" i="1" u="none" strike="noStrike" cap="none" normalizeH="0" baseline="0" dirty="0">
                <a:ln>
                  <a:noFill/>
                </a:ln>
                <a:solidFill>
                  <a:schemeClr val="tx1"/>
                </a:solidFill>
                <a:effectLst/>
                <a:latin typeface="Arial" charset="0"/>
              </a:rPr>
              <a:t>How </a:t>
            </a:r>
            <a:r>
              <a:rPr kumimoji="0" lang="en-US" altLang="en-US" sz="2400" b="0" i="1" u="none" strike="noStrike" cap="none" normalizeH="0" baseline="0" dirty="0" smtClean="0">
                <a:ln>
                  <a:noFill/>
                </a:ln>
                <a:solidFill>
                  <a:schemeClr val="tx1"/>
                </a:solidFill>
                <a:effectLst/>
                <a:latin typeface="Arial" charset="0"/>
              </a:rPr>
              <a:t>did they </a:t>
            </a:r>
            <a:r>
              <a:rPr kumimoji="0" lang="en-US" altLang="en-US" sz="2400" b="1" i="1" u="none" strike="noStrike" cap="none" normalizeH="0" baseline="0" dirty="0" smtClean="0">
                <a:ln>
                  <a:noFill/>
                </a:ln>
                <a:solidFill>
                  <a:schemeClr val="tx1"/>
                </a:solidFill>
                <a:effectLst/>
                <a:latin typeface="Arial" charset="0"/>
              </a:rPr>
              <a:t>CLARIFY</a:t>
            </a:r>
            <a:r>
              <a:rPr kumimoji="0" lang="en-US" altLang="en-US" sz="2400" b="0" i="1" u="none" strike="noStrike" cap="none" normalizeH="0" baseline="0" dirty="0" smtClean="0">
                <a:ln>
                  <a:noFill/>
                </a:ln>
                <a:solidFill>
                  <a:schemeClr val="tx1"/>
                </a:solidFill>
                <a:effectLst/>
                <a:latin typeface="Arial" charset="0"/>
              </a:rPr>
              <a:t> by </a:t>
            </a:r>
            <a:r>
              <a:rPr lang="en-US" altLang="en-US" sz="2400" i="1" dirty="0" smtClean="0">
                <a:latin typeface="Arial" charset="0"/>
              </a:rPr>
              <a:t>citing details?</a:t>
            </a:r>
            <a:endParaRPr kumimoji="0" lang="en-US" altLang="en-US" sz="2400" b="0" i="0" u="none" strike="noStrike" cap="none" normalizeH="0" baseline="0" dirty="0" smtClean="0">
              <a:ln>
                <a:noFill/>
              </a:ln>
              <a:solidFill>
                <a:schemeClr val="tx1"/>
              </a:solidFill>
              <a:effectLst/>
              <a:latin typeface="Arial" charset="0"/>
            </a:endParaRPr>
          </a:p>
          <a:p>
            <a:pPr marL="342900" marR="0" lvl="0" indent="-342900" algn="l" defTabSz="914400" rtl="0" eaLnBrk="0" fontAlgn="base" latinLnBrk="0" hangingPunct="0">
              <a:lnSpc>
                <a:spcPct val="100000"/>
              </a:lnSpc>
              <a:spcBef>
                <a:spcPct val="0"/>
              </a:spcBef>
              <a:spcAft>
                <a:spcPct val="0"/>
              </a:spcAft>
              <a:buClrTx/>
              <a:buSzTx/>
              <a:buFont typeface="Wingdings" charset="2"/>
              <a:buChar char="ü"/>
              <a:tabLst/>
            </a:pPr>
            <a:endParaRPr kumimoji="0" lang="en-US" altLang="en-US" sz="2400" b="0" i="0" u="none" strike="noStrike" cap="none" normalizeH="0" baseline="0" dirty="0" smtClean="0">
              <a:ln>
                <a:noFill/>
              </a:ln>
              <a:solidFill>
                <a:schemeClr val="tx1"/>
              </a:solidFill>
              <a:effectLst/>
              <a:latin typeface="Arial" charset="0"/>
            </a:endParaRPr>
          </a:p>
          <a:p>
            <a:pPr marL="342900" indent="-342900" eaLnBrk="0" fontAlgn="base" hangingPunct="0">
              <a:spcBef>
                <a:spcPct val="0"/>
              </a:spcBef>
              <a:spcAft>
                <a:spcPct val="0"/>
              </a:spcAft>
              <a:buFont typeface="Wingdings" charset="2"/>
              <a:buChar char="ü"/>
            </a:pPr>
            <a:r>
              <a:rPr lang="en-US" altLang="en-US" sz="2400" i="1" dirty="0" smtClean="0">
                <a:latin typeface="Arial" charset="0"/>
              </a:rPr>
              <a:t>What language did they use?</a:t>
            </a:r>
            <a:endParaRPr lang="en-US" altLang="en-US" sz="2400" dirty="0">
              <a:latin typeface="Arial" charset="0"/>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46626" y="3238790"/>
            <a:ext cx="2212384" cy="2789379"/>
          </a:xfrm>
          <a:prstGeom prst="rect">
            <a:avLst/>
          </a:prstGeom>
        </p:spPr>
      </p:pic>
      <p:pic>
        <p:nvPicPr>
          <p:cNvPr id="17" name="Picture 16"/>
          <p:cNvPicPr/>
          <p:nvPr/>
        </p:nvPicPr>
        <p:blipFill>
          <a:blip r:embed="rId6">
            <a:extLst>
              <a:ext uri="{28A0092B-C50C-407E-A947-70E740481C1C}">
                <a14:useLocalDpi xmlns:a14="http://schemas.microsoft.com/office/drawing/2010/main" val="0"/>
              </a:ext>
            </a:extLst>
          </a:blip>
          <a:srcRect/>
          <a:stretch>
            <a:fillRect/>
          </a:stretch>
        </p:blipFill>
        <p:spPr bwMode="auto">
          <a:xfrm>
            <a:off x="9593694" y="3291612"/>
            <a:ext cx="2438401" cy="2556537"/>
          </a:xfrm>
          <a:prstGeom prst="rect">
            <a:avLst/>
          </a:prstGeom>
          <a:ln w="25400" cap="sq">
            <a:solidFill>
              <a:srgbClr val="000000"/>
            </a:solidFill>
            <a:prstDash val="solid"/>
            <a:miter lim="800000"/>
          </a:ln>
          <a:effectLst>
            <a:outerShdw blurRad="50800" dist="38100" dir="2700000" algn="tl" rotWithShape="0">
              <a:srgbClr val="000000">
                <a:alpha val="43000"/>
              </a:srgbClr>
            </a:outerShdw>
          </a:effectLst>
        </p:spPr>
      </p:pic>
      <p:pic>
        <p:nvPicPr>
          <p:cNvPr id="18" name="Picture 17" descr="ListenIcon.png"/>
          <p:cNvPicPr/>
          <p:nvPr/>
        </p:nvPicPr>
        <p:blipFill>
          <a:blip r:embed="rId7">
            <a:extLst>
              <a:ext uri="{28A0092B-C50C-407E-A947-70E740481C1C}">
                <a14:useLocalDpi xmlns:a14="http://schemas.microsoft.com/office/drawing/2010/main" val="0"/>
              </a:ext>
            </a:extLst>
          </a:blip>
          <a:srcRect/>
          <a:stretch>
            <a:fillRect/>
          </a:stretch>
        </p:blipFill>
        <p:spPr bwMode="auto">
          <a:xfrm>
            <a:off x="239486" y="1740588"/>
            <a:ext cx="1136144" cy="1194430"/>
          </a:xfrm>
          <a:prstGeom prst="rect">
            <a:avLst/>
          </a:prstGeom>
          <a:noFill/>
          <a:ln>
            <a:noFill/>
          </a:ln>
        </p:spPr>
      </p:pic>
    </p:spTree>
    <p:extLst>
      <p:ext uri="{BB962C8B-B14F-4D97-AF65-F5344CB8AC3E}">
        <p14:creationId xmlns:p14="http://schemas.microsoft.com/office/powerpoint/2010/main" val="37124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dissolv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blinds(horizontal)">
                                      <p:cBhvr>
                                        <p:cTn id="15" dur="500"/>
                                        <p:tgtEl>
                                          <p:spTgt spid="13">
                                            <p:txEl>
                                              <p:pRg st="0" end="0"/>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13">
                                            <p:txEl>
                                              <p:pRg st="1" end="1"/>
                                            </p:txEl>
                                          </p:spTgt>
                                        </p:tgtEl>
                                        <p:attrNameLst>
                                          <p:attrName>style.visibility</p:attrName>
                                        </p:attrNameLst>
                                      </p:cBhvr>
                                      <p:to>
                                        <p:strVal val="visible"/>
                                      </p:to>
                                    </p:set>
                                    <p:animEffect transition="in" filter="blinds(horizontal)">
                                      <p:cBhvr>
                                        <p:cTn id="18" dur="500"/>
                                        <p:tgtEl>
                                          <p:spTgt spid="1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linds(horizontal)">
                                      <p:cBhvr>
                                        <p:cTn id="23" dur="500"/>
                                        <p:tgtEl>
                                          <p:spTgt spid="16"/>
                                        </p:tgtEl>
                                      </p:cBhvr>
                                    </p:animEffect>
                                  </p:childTnLst>
                                </p:cTn>
                              </p:par>
                              <p:par>
                                <p:cTn id="24" presetID="3" presetClass="entr" presetSubtype="1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linds(horizontal)">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15">
                                            <p:txEl>
                                              <p:pRg st="0" end="0"/>
                                            </p:txEl>
                                          </p:spTgt>
                                        </p:tgtEl>
                                        <p:attrNameLst>
                                          <p:attrName>style.visibility</p:attrName>
                                        </p:attrNameLst>
                                      </p:cBhvr>
                                      <p:to>
                                        <p:strVal val="visible"/>
                                      </p:to>
                                    </p:set>
                                    <p:animEffect transition="in" filter="dissolve">
                                      <p:cBhvr>
                                        <p:cTn id="31" dur="500"/>
                                        <p:tgtEl>
                                          <p:spTgt spid="15">
                                            <p:txEl>
                                              <p:pRg st="0" end="0"/>
                                            </p:txEl>
                                          </p:spTgt>
                                        </p:tgtEl>
                                      </p:cBhvr>
                                    </p:animEffect>
                                  </p:childTnLst>
                                </p:cTn>
                              </p:par>
                              <p:par>
                                <p:cTn id="32" presetID="9" presetClass="entr" presetSubtype="0" fill="hold" nodeType="withEffect">
                                  <p:stCondLst>
                                    <p:cond delay="0"/>
                                  </p:stCondLst>
                                  <p:childTnLst>
                                    <p:set>
                                      <p:cBhvr>
                                        <p:cTn id="33" dur="1" fill="hold">
                                          <p:stCondLst>
                                            <p:cond delay="0"/>
                                          </p:stCondLst>
                                        </p:cTn>
                                        <p:tgtEl>
                                          <p:spTgt spid="15">
                                            <p:txEl>
                                              <p:pRg st="2" end="2"/>
                                            </p:txEl>
                                          </p:spTgt>
                                        </p:tgtEl>
                                        <p:attrNameLst>
                                          <p:attrName>style.visibility</p:attrName>
                                        </p:attrNameLst>
                                      </p:cBhvr>
                                      <p:to>
                                        <p:strVal val="visible"/>
                                      </p:to>
                                    </p:set>
                                    <p:animEffect transition="in" filter="dissolve">
                                      <p:cBhvr>
                                        <p:cTn id="34"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6056" y="260314"/>
            <a:ext cx="6857504" cy="1299662"/>
          </a:xfrm>
        </p:spPr>
        <p:txBody>
          <a:bodyPr>
            <a:normAutofit fontScale="90000"/>
          </a:bodyPr>
          <a:lstStyle/>
          <a:p>
            <a:r>
              <a:rPr lang="en-US" b="1" dirty="0" smtClean="0">
                <a:solidFill>
                  <a:schemeClr val="accent2"/>
                </a:solidFill>
              </a:rPr>
              <a:t>REVIEW ELD OBJECTIVE &amp; SELF-ASSESS</a:t>
            </a:r>
            <a:endParaRPr lang="en-US" b="1" dirty="0">
              <a:solidFill>
                <a:schemeClr val="accent2"/>
              </a:solidFill>
            </a:endParaRPr>
          </a:p>
        </p:txBody>
      </p:sp>
      <p:sp>
        <p:nvSpPr>
          <p:cNvPr id="3" name="Content Placeholder 2"/>
          <p:cNvSpPr>
            <a:spLocks noGrp="1"/>
          </p:cNvSpPr>
          <p:nvPr>
            <p:ph idx="4294967295"/>
          </p:nvPr>
        </p:nvSpPr>
        <p:spPr>
          <a:xfrm>
            <a:off x="517569" y="1663114"/>
            <a:ext cx="9987242" cy="2891397"/>
          </a:xfrm>
        </p:spPr>
        <p:txBody>
          <a:bodyPr>
            <a:noAutofit/>
          </a:bodyPr>
          <a:lstStyle/>
          <a:p>
            <a:pPr marL="0" indent="0">
              <a:buNone/>
            </a:pPr>
            <a:r>
              <a:rPr lang="en-US" sz="2400" dirty="0">
                <a:latin typeface="Calibri" charset="0"/>
                <a:ea typeface="Calibri" charset="0"/>
                <a:cs typeface="Calibri" charset="0"/>
              </a:rPr>
              <a:t>In this lesson, </a:t>
            </a:r>
            <a:r>
              <a:rPr lang="en-US" sz="2400" dirty="0" smtClean="0">
                <a:latin typeface="Calibri" charset="0"/>
                <a:ea typeface="Calibri" charset="0"/>
                <a:cs typeface="Calibri" charset="0"/>
              </a:rPr>
              <a:t>we…</a:t>
            </a:r>
            <a:endParaRPr lang="en-US" sz="2400" dirty="0">
              <a:latin typeface="Calibri" charset="0"/>
              <a:ea typeface="Calibri" charset="0"/>
              <a:cs typeface="Calibri" charset="0"/>
            </a:endParaRPr>
          </a:p>
          <a:p>
            <a:pPr lvl="2">
              <a:buFont typeface="ZapfDingbatsITC" charset="0"/>
              <a:buChar char="✔︎"/>
            </a:pPr>
            <a:r>
              <a:rPr lang="en-US" sz="2400" dirty="0" smtClean="0">
                <a:latin typeface="Calibri" charset="0"/>
                <a:ea typeface="Calibri" charset="0"/>
                <a:cs typeface="Calibri" charset="0"/>
              </a:rPr>
              <a:t>reviewed the Conversation Pattern</a:t>
            </a:r>
          </a:p>
          <a:p>
            <a:pPr lvl="2">
              <a:buFont typeface="ZapfDingbatsITC" charset="0"/>
              <a:buChar char="✔︎"/>
            </a:pPr>
            <a:r>
              <a:rPr lang="en-US" sz="2400" dirty="0" smtClean="0">
                <a:latin typeface="Calibri" charset="0"/>
                <a:ea typeface="Calibri" charset="0"/>
                <a:cs typeface="Calibri" charset="0"/>
              </a:rPr>
              <a:t>practiced the skills of CREATE and CLARIFY using a visual text</a:t>
            </a:r>
          </a:p>
          <a:p>
            <a:pPr lvl="2">
              <a:buFont typeface="ZapfDingbatsITC" charset="0"/>
              <a:buChar char="✔︎"/>
            </a:pPr>
            <a:r>
              <a:rPr lang="en-US" sz="2400" dirty="0" smtClean="0">
                <a:latin typeface="Calibri" charset="0"/>
                <a:ea typeface="Calibri" charset="0"/>
                <a:cs typeface="Calibri" charset="0"/>
              </a:rPr>
              <a:t>had a conversation with a partner and in a small group</a:t>
            </a:r>
            <a:endParaRPr lang="en-US" sz="800" dirty="0">
              <a:latin typeface="Calibri" charset="0"/>
              <a:ea typeface="Calibri" charset="0"/>
              <a:cs typeface="Calibri" charset="0"/>
            </a:endParaRPr>
          </a:p>
          <a:p>
            <a:r>
              <a:rPr lang="en-US" sz="2400" i="1" dirty="0" smtClean="0"/>
              <a:t>Think</a:t>
            </a:r>
            <a:r>
              <a:rPr lang="mr-IN" sz="2400" i="1" dirty="0" smtClean="0"/>
              <a:t>…</a:t>
            </a:r>
            <a:endParaRPr lang="en-US" sz="2400" i="1" dirty="0" smtClean="0"/>
          </a:p>
          <a:p>
            <a:pPr lvl="2"/>
            <a:r>
              <a:rPr lang="en-US" sz="2400" i="1" dirty="0" smtClean="0"/>
              <a:t>How </a:t>
            </a:r>
            <a:r>
              <a:rPr lang="en-US" sz="2400" i="1" dirty="0"/>
              <a:t>did we meet </a:t>
            </a:r>
            <a:r>
              <a:rPr lang="en-US" sz="2400" i="1" dirty="0" smtClean="0"/>
              <a:t>our lesson objectives? </a:t>
            </a:r>
            <a:endParaRPr lang="en-US" sz="2400" dirty="0"/>
          </a:p>
          <a:p>
            <a:pPr lvl="2"/>
            <a:r>
              <a:rPr lang="en-US" sz="2400" i="1" dirty="0" smtClean="0"/>
              <a:t>How did the Conversation Pattern help us to CLARIFY our ideas?</a:t>
            </a:r>
            <a:endParaRPr lang="en-US"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733" y="5223762"/>
            <a:ext cx="1006643" cy="1006643"/>
          </a:xfrm>
          <a:prstGeom prst="rect">
            <a:avLst/>
          </a:prstGeom>
        </p:spPr>
      </p:pic>
      <p:sp>
        <p:nvSpPr>
          <p:cNvPr id="5" name="TextBox 4"/>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TURN &amp; TALK - THEN WHOLE GROUP DISCUSSION</a:t>
            </a:r>
            <a:endParaRPr lang="en-US" sz="2400" b="1" dirty="0">
              <a:solidFill>
                <a:schemeClr val="bg1"/>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4272" y="268950"/>
            <a:ext cx="4115597" cy="1299662"/>
          </a:xfrm>
          <a:prstGeom prst="rect">
            <a:avLst/>
          </a:prstGeom>
        </p:spPr>
      </p:pic>
      <p:grpSp>
        <p:nvGrpSpPr>
          <p:cNvPr id="7" name="Group 6"/>
          <p:cNvGrpSpPr/>
          <p:nvPr/>
        </p:nvGrpSpPr>
        <p:grpSpPr>
          <a:xfrm>
            <a:off x="10304212" y="4386649"/>
            <a:ext cx="1535657" cy="1729735"/>
            <a:chOff x="587828" y="4231661"/>
            <a:chExt cx="1847691" cy="2058925"/>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9" name="TextBox 8"/>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sp>
        <p:nvSpPr>
          <p:cNvPr id="10" name="Rectangle 9"/>
          <p:cNvSpPr/>
          <p:nvPr/>
        </p:nvSpPr>
        <p:spPr>
          <a:xfrm>
            <a:off x="1362376" y="4826675"/>
            <a:ext cx="9142435" cy="1569660"/>
          </a:xfrm>
          <a:prstGeom prst="rect">
            <a:avLst/>
          </a:prstGeom>
        </p:spPr>
        <p:txBody>
          <a:bodyPr wrap="square">
            <a:spAutoFit/>
          </a:bodyPr>
          <a:lstStyle/>
          <a:p>
            <a:r>
              <a:rPr lang="en-US" sz="2400" b="1" i="1" dirty="0"/>
              <a:t>Work with your Constructive Conversation partner </a:t>
            </a:r>
            <a:r>
              <a:rPr lang="en-US" sz="2400" b="1" i="1" dirty="0" smtClean="0"/>
              <a:t>to: </a:t>
            </a:r>
            <a:endParaRPr lang="en-US" sz="1200" dirty="0"/>
          </a:p>
          <a:p>
            <a:pPr marL="342900" indent="-342900">
              <a:buFont typeface="Arial" charset="0"/>
              <a:buChar char="•"/>
            </a:pPr>
            <a:r>
              <a:rPr lang="en-US" sz="2400" i="1" dirty="0"/>
              <a:t>Identify one </a:t>
            </a:r>
            <a:r>
              <a:rPr lang="en-US" sz="2400" i="1" dirty="0" smtClean="0"/>
              <a:t>thing you did to meet today’s objective and one thing you want to improve.</a:t>
            </a:r>
            <a:endParaRPr lang="en-US" sz="2400" i="1" dirty="0"/>
          </a:p>
          <a:p>
            <a:pPr marL="342900" indent="-342900">
              <a:buFont typeface="Arial" charset="0"/>
              <a:buChar char="•"/>
            </a:pPr>
            <a:r>
              <a:rPr lang="en-US" sz="2400" i="1" dirty="0"/>
              <a:t>Share and explain to your partner </a:t>
            </a:r>
            <a:endParaRPr lang="en-US" sz="2400" dirty="0">
              <a:latin typeface="Calibri" charset="0"/>
              <a:ea typeface="Calibri" charset="0"/>
              <a:cs typeface="Calibri" charset="0"/>
            </a:endParaRPr>
          </a:p>
        </p:txBody>
      </p:sp>
    </p:spTree>
    <p:extLst>
      <p:ext uri="{BB962C8B-B14F-4D97-AF65-F5344CB8AC3E}">
        <p14:creationId xmlns:p14="http://schemas.microsoft.com/office/powerpoint/2010/main" val="1723198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blinds(horizontal)">
                                      <p:cBhvr>
                                        <p:cTn id="10" dur="500"/>
                                        <p:tgtEl>
                                          <p:spTgt spid="3">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blinds(horizontal)">
                                      <p:cBhvr>
                                        <p:cTn id="13" dur="500"/>
                                        <p:tgtEl>
                                          <p:spTgt spid="3">
                                            <p:txEl>
                                              <p:pRg st="3" end="3"/>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dissolv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dissolv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dissolve">
                                      <p:cBhvr>
                                        <p:cTn id="26" dur="500"/>
                                        <p:tgtEl>
                                          <p:spTgt spid="3">
                                            <p:txEl>
                                              <p:pRg st="5" end="5"/>
                                            </p:txEl>
                                          </p:spTgt>
                                        </p:tgtEl>
                                      </p:cBhvr>
                                    </p:animEffect>
                                  </p:childTnLst>
                                </p:cTn>
                              </p:par>
                              <p:par>
                                <p:cTn id="27" presetID="9"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dissolve">
                                      <p:cBhvr>
                                        <p:cTn id="29" dur="500"/>
                                        <p:tgtEl>
                                          <p:spTgt spid="3">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dissolve">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dissolve">
                                      <p:cBhvr>
                                        <p:cTn id="39" dur="500"/>
                                        <p:tgtEl>
                                          <p:spTgt spid="10">
                                            <p:txEl>
                                              <p:pRg st="0" end="0"/>
                                            </p:txEl>
                                          </p:spTgt>
                                        </p:tgtEl>
                                      </p:cBhvr>
                                    </p:animEffect>
                                  </p:childTnLst>
                                </p:cTn>
                              </p:par>
                              <p:par>
                                <p:cTn id="40" presetID="9" presetClass="entr" presetSubtype="0" fill="hold"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dissolve">
                                      <p:cBhvr>
                                        <p:cTn id="42" dur="500"/>
                                        <p:tgtEl>
                                          <p:spTgt spid="7"/>
                                        </p:tgtEl>
                                      </p:cBhvr>
                                    </p:animEffect>
                                  </p:childTnLst>
                                </p:cTn>
                              </p:par>
                              <p:par>
                                <p:cTn id="43" presetID="9" presetClass="entr" presetSubtype="0" fill="hold" nodeType="withEffect">
                                  <p:stCondLst>
                                    <p:cond delay="0"/>
                                  </p:stCondLst>
                                  <p:childTnLst>
                                    <p:set>
                                      <p:cBhvr>
                                        <p:cTn id="44" dur="1" fill="hold">
                                          <p:stCondLst>
                                            <p:cond delay="0"/>
                                          </p:stCondLst>
                                        </p:cTn>
                                        <p:tgtEl>
                                          <p:spTgt spid="10">
                                            <p:txEl>
                                              <p:pRg st="1" end="1"/>
                                            </p:txEl>
                                          </p:spTgt>
                                        </p:tgtEl>
                                        <p:attrNameLst>
                                          <p:attrName>style.visibility</p:attrName>
                                        </p:attrNameLst>
                                      </p:cBhvr>
                                      <p:to>
                                        <p:strVal val="visible"/>
                                      </p:to>
                                    </p:set>
                                    <p:animEffect transition="in" filter="dissolve">
                                      <p:cBhvr>
                                        <p:cTn id="45" dur="500"/>
                                        <p:tgtEl>
                                          <p:spTgt spid="10">
                                            <p:txEl>
                                              <p:pRg st="1" end="1"/>
                                            </p:txEl>
                                          </p:spTgt>
                                        </p:tgtEl>
                                      </p:cBhvr>
                                    </p:animEffect>
                                  </p:childTnLst>
                                </p:cTn>
                              </p:par>
                              <p:par>
                                <p:cTn id="46" presetID="9" presetClass="entr" presetSubtype="0" fill="hold" nodeType="withEffect">
                                  <p:stCondLst>
                                    <p:cond delay="0"/>
                                  </p:stCondLst>
                                  <p:childTnLst>
                                    <p:set>
                                      <p:cBhvr>
                                        <p:cTn id="47" dur="1" fill="hold">
                                          <p:stCondLst>
                                            <p:cond delay="0"/>
                                          </p:stCondLst>
                                        </p:cTn>
                                        <p:tgtEl>
                                          <p:spTgt spid="10">
                                            <p:txEl>
                                              <p:pRg st="2" end="2"/>
                                            </p:txEl>
                                          </p:spTgt>
                                        </p:tgtEl>
                                        <p:attrNameLst>
                                          <p:attrName>style.visibility</p:attrName>
                                        </p:attrNameLst>
                                      </p:cBhvr>
                                      <p:to>
                                        <p:strVal val="visible"/>
                                      </p:to>
                                    </p:set>
                                    <p:animEffect transition="in" filter="dissolve">
                                      <p:cBhvr>
                                        <p:cTn id="48"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7883" y="1966601"/>
            <a:ext cx="5070581" cy="41321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35578" y="6366993"/>
            <a:ext cx="12156422" cy="461665"/>
          </a:xfrm>
          <a:prstGeom prst="rect">
            <a:avLst/>
          </a:prstGeom>
          <a:noFill/>
        </p:spPr>
        <p:txBody>
          <a:bodyPr wrap="square" rtlCol="0">
            <a:spAutoFit/>
          </a:bodyPr>
          <a:lstStyle/>
          <a:p>
            <a:r>
              <a:rPr lang="en-US" sz="2400" b="1" dirty="0" smtClean="0">
                <a:solidFill>
                  <a:schemeClr val="bg1"/>
                </a:solidFill>
              </a:rPr>
              <a:t>MODEL/GUIDED PRACTICE - GIVE ONE-GET ONE </a:t>
            </a:r>
            <a:r>
              <a:rPr lang="en-US" sz="2400" b="1" dirty="0">
                <a:solidFill>
                  <a:schemeClr val="bg1"/>
                </a:solidFill>
              </a:rPr>
              <a:t>-</a:t>
            </a:r>
            <a:r>
              <a:rPr lang="en-US" sz="2400" b="1" dirty="0" smtClean="0">
                <a:solidFill>
                  <a:schemeClr val="bg1"/>
                </a:solidFill>
              </a:rPr>
              <a:t> CONSTRUCTIVE CONVERSATION SKILLS</a:t>
            </a:r>
            <a:endParaRPr lang="en-US" sz="2400" dirty="0">
              <a:solidFill>
                <a:schemeClr val="bg1"/>
              </a:solidFill>
            </a:endParaRPr>
          </a:p>
        </p:txBody>
      </p:sp>
      <p:sp>
        <p:nvSpPr>
          <p:cNvPr id="8" name="Rectangle 7"/>
          <p:cNvSpPr/>
          <p:nvPr/>
        </p:nvSpPr>
        <p:spPr>
          <a:xfrm>
            <a:off x="562075" y="2050642"/>
            <a:ext cx="5544811" cy="3600986"/>
          </a:xfrm>
          <a:prstGeom prst="rect">
            <a:avLst/>
          </a:prstGeom>
        </p:spPr>
        <p:txBody>
          <a:bodyPr wrap="square">
            <a:spAutoFit/>
          </a:bodyPr>
          <a:lstStyle/>
          <a:p>
            <a:r>
              <a:rPr lang="en-US" sz="2800" dirty="0" smtClean="0">
                <a:latin typeface="Calibri" charset="0"/>
                <a:ea typeface="Calibri" charset="0"/>
                <a:cs typeface="Calibri" charset="0"/>
              </a:rPr>
              <a:t>We will use this graphic organizer to take notes about the following prompt:</a:t>
            </a:r>
          </a:p>
          <a:p>
            <a:endParaRPr lang="en-US" sz="1600" dirty="0" smtClean="0">
              <a:latin typeface="Calibri" charset="0"/>
              <a:ea typeface="Calibri" charset="0"/>
              <a:cs typeface="Calibri" charset="0"/>
            </a:endParaRPr>
          </a:p>
          <a:p>
            <a:r>
              <a:rPr lang="en-US" sz="2800" dirty="0" smtClean="0">
                <a:latin typeface="Calibri" charset="0"/>
                <a:ea typeface="Calibri" charset="0"/>
                <a:cs typeface="Calibri" charset="0"/>
              </a:rPr>
              <a:t>What </a:t>
            </a:r>
            <a:r>
              <a:rPr lang="en-US" sz="2800" dirty="0">
                <a:latin typeface="Calibri" charset="0"/>
                <a:ea typeface="Calibri" charset="0"/>
                <a:cs typeface="Calibri" charset="0"/>
              </a:rPr>
              <a:t>do you know </a:t>
            </a:r>
            <a:r>
              <a:rPr lang="en-US" sz="2800" dirty="0" smtClean="0">
                <a:latin typeface="Calibri" charset="0"/>
                <a:ea typeface="Calibri" charset="0"/>
                <a:cs typeface="Calibri" charset="0"/>
              </a:rPr>
              <a:t>about </a:t>
            </a:r>
            <a:r>
              <a:rPr lang="en-US" sz="2800" b="1" u="sng" dirty="0">
                <a:latin typeface="Calibri" charset="0"/>
                <a:ea typeface="Calibri" charset="0"/>
                <a:cs typeface="Calibri" charset="0"/>
              </a:rPr>
              <a:t>Constructive Conversation </a:t>
            </a:r>
            <a:r>
              <a:rPr lang="en-US" sz="2800" b="1" u="sng" dirty="0" smtClean="0">
                <a:latin typeface="Calibri" charset="0"/>
                <a:ea typeface="Calibri" charset="0"/>
                <a:cs typeface="Calibri" charset="0"/>
              </a:rPr>
              <a:t>SKILLS</a:t>
            </a:r>
            <a:r>
              <a:rPr lang="en-US" sz="2800" dirty="0" smtClean="0">
                <a:latin typeface="Calibri" charset="0"/>
                <a:ea typeface="Calibri" charset="0"/>
                <a:cs typeface="Calibri" charset="0"/>
              </a:rPr>
              <a:t>? </a:t>
            </a:r>
          </a:p>
          <a:p>
            <a:endParaRPr lang="en-US" sz="1600" dirty="0">
              <a:latin typeface="Calibri" charset="0"/>
              <a:ea typeface="Calibri" charset="0"/>
              <a:cs typeface="Calibri" charset="0"/>
            </a:endParaRPr>
          </a:p>
          <a:p>
            <a:r>
              <a:rPr lang="en-US" sz="2800" dirty="0" smtClean="0">
                <a:latin typeface="Calibri" charset="0"/>
                <a:ea typeface="Calibri" charset="0"/>
                <a:cs typeface="Calibri" charset="0"/>
              </a:rPr>
              <a:t>What </a:t>
            </a:r>
            <a:r>
              <a:rPr lang="en-US" sz="2800" dirty="0">
                <a:latin typeface="Calibri" charset="0"/>
                <a:ea typeface="Calibri" charset="0"/>
                <a:cs typeface="Calibri" charset="0"/>
              </a:rPr>
              <a:t>does it </a:t>
            </a:r>
            <a:r>
              <a:rPr lang="en-US" sz="2800" b="1" dirty="0">
                <a:latin typeface="Calibri" charset="0"/>
                <a:ea typeface="Calibri" charset="0"/>
                <a:cs typeface="Calibri" charset="0"/>
              </a:rPr>
              <a:t>look like </a:t>
            </a:r>
            <a:r>
              <a:rPr lang="en-US" sz="2800" dirty="0">
                <a:latin typeface="Calibri" charset="0"/>
                <a:ea typeface="Calibri" charset="0"/>
                <a:cs typeface="Calibri" charset="0"/>
              </a:rPr>
              <a:t>and </a:t>
            </a:r>
            <a:r>
              <a:rPr lang="en-US" sz="2800" b="1" dirty="0">
                <a:latin typeface="Calibri" charset="0"/>
                <a:ea typeface="Calibri" charset="0"/>
                <a:cs typeface="Calibri" charset="0"/>
              </a:rPr>
              <a:t>sound like</a:t>
            </a:r>
            <a:r>
              <a:rPr lang="en-US" sz="2800" dirty="0">
                <a:latin typeface="Calibri" charset="0"/>
                <a:ea typeface="Calibri" charset="0"/>
                <a:cs typeface="Calibri" charset="0"/>
              </a:rPr>
              <a:t> when you use them?</a:t>
            </a:r>
            <a:endParaRPr lang="en-US" sz="2800" dirty="0"/>
          </a:p>
        </p:txBody>
      </p:sp>
      <p:sp>
        <p:nvSpPr>
          <p:cNvPr id="2" name="TextBox 1"/>
          <p:cNvSpPr txBox="1"/>
          <p:nvPr/>
        </p:nvSpPr>
        <p:spPr>
          <a:xfrm>
            <a:off x="1701594" y="162369"/>
            <a:ext cx="10222651" cy="1446550"/>
          </a:xfrm>
          <a:prstGeom prst="rect">
            <a:avLst/>
          </a:prstGeom>
          <a:noFill/>
        </p:spPr>
        <p:txBody>
          <a:bodyPr wrap="square" rtlCol="0">
            <a:spAutoFit/>
          </a:bodyPr>
          <a:lstStyle/>
          <a:p>
            <a:r>
              <a:rPr lang="en-US" sz="4400" b="1" dirty="0" smtClean="0">
                <a:latin typeface="+mj-lt"/>
              </a:rPr>
              <a:t>Review What You Know </a:t>
            </a:r>
            <a:r>
              <a:rPr lang="mr-IN" sz="4400" b="1" dirty="0" smtClean="0">
                <a:latin typeface="+mj-lt"/>
              </a:rPr>
              <a:t>–</a:t>
            </a:r>
            <a:r>
              <a:rPr lang="en-US" sz="4400" b="1" dirty="0" smtClean="0">
                <a:latin typeface="+mj-lt"/>
              </a:rPr>
              <a:t> Constructive Conversation Skills</a:t>
            </a:r>
            <a:endParaRPr lang="en-US" sz="4400" b="1" dirty="0">
              <a:latin typeface="+mj-lt"/>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075" y="341507"/>
            <a:ext cx="980572" cy="1095414"/>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p:cNvSpPr txBox="1"/>
          <p:nvPr/>
        </p:nvSpPr>
        <p:spPr>
          <a:xfrm>
            <a:off x="8441871" y="3437037"/>
            <a:ext cx="2360039" cy="1077218"/>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b="1" dirty="0" smtClean="0">
                <a:solidFill>
                  <a:schemeClr val="tx1"/>
                </a:solidFill>
              </a:rPr>
              <a:t>TURN YOUR PAPER OVER</a:t>
            </a:r>
            <a:endParaRPr lang="en-US" sz="3200" b="1" dirty="0">
              <a:solidFill>
                <a:schemeClr val="tx1"/>
              </a:solidFill>
            </a:endParaRPr>
          </a:p>
        </p:txBody>
      </p:sp>
      <p:sp>
        <p:nvSpPr>
          <p:cNvPr id="10" name="TextBox 9"/>
          <p:cNvSpPr txBox="1"/>
          <p:nvPr/>
        </p:nvSpPr>
        <p:spPr>
          <a:xfrm>
            <a:off x="9802583" y="1925250"/>
            <a:ext cx="1562102" cy="400110"/>
          </a:xfrm>
          <a:prstGeom prst="rect">
            <a:avLst/>
          </a:prstGeom>
          <a:noFill/>
        </p:spPr>
        <p:txBody>
          <a:bodyPr wrap="square" rtlCol="0">
            <a:spAutoFit/>
          </a:bodyPr>
          <a:lstStyle/>
          <a:p>
            <a:r>
              <a:rPr lang="en-US" sz="2000" b="1" dirty="0" smtClean="0">
                <a:solidFill>
                  <a:srgbClr val="FF0000"/>
                </a:solidFill>
              </a:rPr>
              <a:t>THE SKILLS</a:t>
            </a:r>
            <a:endParaRPr lang="en-US" sz="2000" b="1" dirty="0">
              <a:solidFill>
                <a:srgbClr val="FF0000"/>
              </a:solidFill>
            </a:endParaRPr>
          </a:p>
        </p:txBody>
      </p:sp>
    </p:spTree>
    <p:extLst>
      <p:ext uri="{BB962C8B-B14F-4D97-AF65-F5344CB8AC3E}">
        <p14:creationId xmlns:p14="http://schemas.microsoft.com/office/powerpoint/2010/main" val="1228689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dissolve">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dissolve">
                                      <p:cBhvr>
                                        <p:cTn id="22" dur="500"/>
                                        <p:tgtEl>
                                          <p:spTgt spid="8">
                                            <p:txEl>
                                              <p:pRg st="2" end="2"/>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8">
                                            <p:txEl>
                                              <p:pRg st="4" end="4"/>
                                            </p:txEl>
                                          </p:spTgt>
                                        </p:tgtEl>
                                        <p:attrNameLst>
                                          <p:attrName>style.visibility</p:attrName>
                                        </p:attrNameLst>
                                      </p:cBhvr>
                                      <p:to>
                                        <p:strVal val="visible"/>
                                      </p:to>
                                    </p:set>
                                    <p:animEffect transition="in" filter="dissolve">
                                      <p:cBhvr>
                                        <p:cTn id="25"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
            </a:r>
            <a:br>
              <a:rPr lang="en-US" dirty="0"/>
            </a:br>
            <a:r>
              <a:rPr lang="en-US" b="1" dirty="0" smtClean="0"/>
              <a:t>LESSON </a:t>
            </a:r>
            <a:r>
              <a:rPr lang="en-US" b="1" dirty="0"/>
              <a:t>6</a:t>
            </a:r>
          </a:p>
        </p:txBody>
      </p:sp>
      <p:sp>
        <p:nvSpPr>
          <p:cNvPr id="3" name="Content Placeholder 2"/>
          <p:cNvSpPr>
            <a:spLocks noGrp="1"/>
          </p:cNvSpPr>
          <p:nvPr>
            <p:ph type="body" idx="1"/>
          </p:nvPr>
        </p:nvSpPr>
        <p:spPr>
          <a:xfrm>
            <a:off x="1097280" y="4453127"/>
            <a:ext cx="10058400" cy="1628695"/>
          </a:xfrm>
        </p:spPr>
        <p:txBody>
          <a:bodyPr>
            <a:normAutofit fontScale="85000" lnSpcReduction="20000"/>
          </a:bodyPr>
          <a:lstStyle/>
          <a:p>
            <a:pPr algn="ctr"/>
            <a:r>
              <a:rPr lang="en-US" sz="8000" b="1" dirty="0">
                <a:solidFill>
                  <a:schemeClr val="accent1"/>
                </a:solidFill>
              </a:rPr>
              <a:t>CREATE &amp; CLARIFY WITH </a:t>
            </a:r>
            <a:r>
              <a:rPr lang="en-US" sz="8000" b="1" dirty="0" smtClean="0">
                <a:solidFill>
                  <a:schemeClr val="accent1"/>
                </a:solidFill>
              </a:rPr>
              <a:t>infographic</a:t>
            </a:r>
            <a:endParaRPr lang="en-US" sz="8000" b="1" dirty="0">
              <a:solidFill>
                <a:schemeClr val="accent1"/>
              </a:solidFill>
            </a:endParaRPr>
          </a:p>
        </p:txBody>
      </p:sp>
      <p:pic>
        <p:nvPicPr>
          <p:cNvPr id="4" name="Picture 3"/>
          <p:cNvPicPr>
            <a:picLocks noChangeAspect="1"/>
          </p:cNvPicPr>
          <p:nvPr/>
        </p:nvPicPr>
        <p:blipFill>
          <a:blip r:embed="rId3"/>
          <a:stretch>
            <a:fillRect/>
          </a:stretch>
        </p:blipFill>
        <p:spPr>
          <a:xfrm>
            <a:off x="9188408" y="397445"/>
            <a:ext cx="2466414" cy="2406258"/>
          </a:xfrm>
          <a:prstGeom prst="rect">
            <a:avLst/>
          </a:prstGeom>
        </p:spPr>
      </p:pic>
    </p:spTree>
    <p:extLst>
      <p:ext uri="{BB962C8B-B14F-4D97-AF65-F5344CB8AC3E}">
        <p14:creationId xmlns:p14="http://schemas.microsoft.com/office/powerpoint/2010/main" val="702961088"/>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966972" y="1568612"/>
            <a:ext cx="10872897" cy="4022725"/>
          </a:xfrm>
        </p:spPr>
        <p:txBody>
          <a:bodyPr>
            <a:noAutofit/>
          </a:bodyPr>
          <a:lstStyle/>
          <a:p>
            <a:pPr marL="0" indent="0">
              <a:buNone/>
            </a:pPr>
            <a:r>
              <a:rPr lang="en-US" sz="3600" dirty="0">
                <a:latin typeface="Calibri" charset="0"/>
                <a:ea typeface="Calibri" charset="0"/>
                <a:cs typeface="Calibri" charset="0"/>
              </a:rPr>
              <a:t>In this lesson, we will... </a:t>
            </a:r>
            <a:endParaRPr lang="en-US" sz="3600" dirty="0" smtClean="0">
              <a:latin typeface="Calibri" charset="0"/>
              <a:ea typeface="Calibri" charset="0"/>
              <a:cs typeface="Calibri" charset="0"/>
            </a:endParaRPr>
          </a:p>
          <a:p>
            <a:endParaRPr lang="en-US" sz="1400" dirty="0" smtClean="0">
              <a:latin typeface="Calibri" charset="0"/>
              <a:ea typeface="Calibri" charset="0"/>
              <a:cs typeface="Calibri" charset="0"/>
            </a:endParaRPr>
          </a:p>
          <a:p>
            <a:pPr lvl="1"/>
            <a:r>
              <a:rPr lang="en-US" sz="3600" dirty="0">
                <a:latin typeface="Calibri" charset="0"/>
                <a:ea typeface="Calibri" charset="0"/>
                <a:cs typeface="Calibri" charset="0"/>
              </a:rPr>
              <a:t>review the Conversation </a:t>
            </a:r>
            <a:r>
              <a:rPr lang="en-US" sz="3600" dirty="0" smtClean="0">
                <a:latin typeface="Calibri" charset="0"/>
                <a:ea typeface="Calibri" charset="0"/>
                <a:cs typeface="Calibri" charset="0"/>
              </a:rPr>
              <a:t>Pattern</a:t>
            </a:r>
          </a:p>
          <a:p>
            <a:pPr lvl="1"/>
            <a:endParaRPr lang="en-US" sz="800" dirty="0" smtClean="0">
              <a:latin typeface="Calibri" charset="0"/>
              <a:ea typeface="Calibri" charset="0"/>
              <a:cs typeface="Calibri" charset="0"/>
            </a:endParaRPr>
          </a:p>
          <a:p>
            <a:pPr lvl="1"/>
            <a:endParaRPr lang="en-US" sz="800" dirty="0">
              <a:latin typeface="Calibri" charset="0"/>
              <a:ea typeface="Calibri" charset="0"/>
              <a:cs typeface="Calibri" charset="0"/>
            </a:endParaRPr>
          </a:p>
          <a:p>
            <a:pPr lvl="1"/>
            <a:r>
              <a:rPr lang="en-US" sz="3600" dirty="0">
                <a:latin typeface="Calibri" charset="0"/>
                <a:ea typeface="Calibri" charset="0"/>
                <a:cs typeface="Calibri" charset="0"/>
              </a:rPr>
              <a:t>listen to a Model and Non-Model for CREATE and </a:t>
            </a:r>
            <a:r>
              <a:rPr lang="en-US" sz="3600" dirty="0" smtClean="0">
                <a:latin typeface="Calibri" charset="0"/>
                <a:ea typeface="Calibri" charset="0"/>
                <a:cs typeface="Calibri" charset="0"/>
              </a:rPr>
              <a:t>CLARIFY</a:t>
            </a:r>
          </a:p>
          <a:p>
            <a:pPr lvl="1"/>
            <a:endParaRPr lang="en-US" sz="800" dirty="0" smtClean="0">
              <a:latin typeface="Calibri" charset="0"/>
              <a:ea typeface="Calibri" charset="0"/>
              <a:cs typeface="Calibri" charset="0"/>
            </a:endParaRPr>
          </a:p>
          <a:p>
            <a:pPr lvl="1"/>
            <a:endParaRPr lang="en-US" sz="800" dirty="0">
              <a:latin typeface="Calibri" charset="0"/>
              <a:ea typeface="Calibri" charset="0"/>
              <a:cs typeface="Calibri" charset="0"/>
            </a:endParaRPr>
          </a:p>
          <a:p>
            <a:pPr lvl="1"/>
            <a:r>
              <a:rPr lang="en-US" sz="3600" dirty="0">
                <a:latin typeface="Calibri" charset="0"/>
                <a:ea typeface="Calibri" charset="0"/>
                <a:cs typeface="Calibri" charset="0"/>
              </a:rPr>
              <a:t>practice CREATE and CLARIFY with an </a:t>
            </a:r>
            <a:r>
              <a:rPr lang="en-US" sz="3600" dirty="0" smtClean="0">
                <a:latin typeface="Calibri" charset="0"/>
                <a:ea typeface="Calibri" charset="0"/>
                <a:cs typeface="Calibri" charset="0"/>
              </a:rPr>
              <a:t>Infographic</a:t>
            </a:r>
          </a:p>
          <a:p>
            <a:pPr lvl="1"/>
            <a:endParaRPr lang="en-US" sz="800" dirty="0" smtClean="0">
              <a:latin typeface="Calibri" charset="0"/>
              <a:ea typeface="Calibri" charset="0"/>
              <a:cs typeface="Calibri" charset="0"/>
            </a:endParaRPr>
          </a:p>
          <a:p>
            <a:pPr lvl="1"/>
            <a:endParaRPr lang="en-US" sz="800" dirty="0">
              <a:latin typeface="Calibri" charset="0"/>
              <a:ea typeface="Calibri" charset="0"/>
              <a:cs typeface="Calibri" charset="0"/>
            </a:endParaRPr>
          </a:p>
          <a:p>
            <a:pPr lvl="1"/>
            <a:r>
              <a:rPr lang="en-US" sz="3600" dirty="0">
                <a:latin typeface="Calibri" charset="0"/>
                <a:ea typeface="Calibri" charset="0"/>
                <a:cs typeface="Calibri" charset="0"/>
              </a:rPr>
              <a:t>have a conversation with a partner and in a small group</a:t>
            </a:r>
          </a:p>
        </p:txBody>
      </p:sp>
      <p:sp>
        <p:nvSpPr>
          <p:cNvPr id="4" name="TextBox 3"/>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STUDENT FRIENDLY ELD OBJECTIVES</a:t>
            </a:r>
            <a:endParaRPr lang="en-US" sz="2400" b="1" dirty="0">
              <a:solidFill>
                <a:schemeClr val="bg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4272" y="268950"/>
            <a:ext cx="4115597" cy="1299662"/>
          </a:xfrm>
          <a:prstGeom prst="rect">
            <a:avLst/>
          </a:prstGeom>
        </p:spPr>
      </p:pic>
      <p:sp>
        <p:nvSpPr>
          <p:cNvPr id="2" name="Title 1"/>
          <p:cNvSpPr>
            <a:spLocks noGrp="1"/>
          </p:cNvSpPr>
          <p:nvPr>
            <p:ph type="title" idx="4294967295"/>
          </p:nvPr>
        </p:nvSpPr>
        <p:spPr>
          <a:xfrm>
            <a:off x="966972" y="808534"/>
            <a:ext cx="3893786" cy="793502"/>
          </a:xfrm>
        </p:spPr>
        <p:txBody>
          <a:bodyPr>
            <a:normAutofit/>
          </a:bodyPr>
          <a:lstStyle/>
          <a:p>
            <a:r>
              <a:rPr lang="en-US" b="1" dirty="0" smtClean="0">
                <a:solidFill>
                  <a:schemeClr val="accent2"/>
                </a:solidFill>
              </a:rPr>
              <a:t>ELD OBJECTIVE</a:t>
            </a:r>
            <a:endParaRPr lang="en-US" b="1" dirty="0">
              <a:solidFill>
                <a:schemeClr val="accent2"/>
              </a:solidFill>
            </a:endParaRPr>
          </a:p>
        </p:txBody>
      </p:sp>
    </p:spTree>
    <p:extLst>
      <p:ext uri="{BB962C8B-B14F-4D97-AF65-F5344CB8AC3E}">
        <p14:creationId xmlns:p14="http://schemas.microsoft.com/office/powerpoint/2010/main" val="720915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blinds(horizontal)">
                                      <p:cBhvr>
                                        <p:cTn id="12" dur="5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animEffect transition="in" filter="blinds(horizontal)">
                                      <p:cBhvr>
                                        <p:cTn id="17" dur="500"/>
                                        <p:tgtEl>
                                          <p:spTgt spid="3">
                                            <p:txEl>
                                              <p:pRg st="8" end="8"/>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11" end="11"/>
                                            </p:txEl>
                                          </p:spTgt>
                                        </p:tgtEl>
                                        <p:attrNameLst>
                                          <p:attrName>style.visibility</p:attrName>
                                        </p:attrNameLst>
                                      </p:cBhvr>
                                      <p:to>
                                        <p:strVal val="visible"/>
                                      </p:to>
                                    </p:set>
                                    <p:animEffect transition="in" filter="blinds(horizontal)">
                                      <p:cBhvr>
                                        <p:cTn id="22"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LESSON OPENING</a:t>
            </a:r>
            <a:endParaRPr lang="en-US" sz="2400" b="1" dirty="0">
              <a:solidFill>
                <a:schemeClr val="bg1"/>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6316" y="143435"/>
            <a:ext cx="4611681" cy="6073957"/>
          </a:xfrm>
          <a:prstGeom prst="rect">
            <a:avLst/>
          </a:prstGeom>
        </p:spPr>
      </p:pic>
      <p:sp>
        <p:nvSpPr>
          <p:cNvPr id="2" name="Rectangle 1"/>
          <p:cNvSpPr/>
          <p:nvPr/>
        </p:nvSpPr>
        <p:spPr>
          <a:xfrm>
            <a:off x="358589" y="1371671"/>
            <a:ext cx="6781466" cy="5078313"/>
          </a:xfrm>
          <a:prstGeom prst="rect">
            <a:avLst/>
          </a:prstGeom>
        </p:spPr>
        <p:txBody>
          <a:bodyPr wrap="square">
            <a:spAutoFit/>
          </a:bodyPr>
          <a:lstStyle/>
          <a:p>
            <a:pPr marL="285750" indent="-285750">
              <a:buFont typeface="Arial" charset="0"/>
              <a:buChar char="•"/>
              <a:defRPr/>
            </a:pPr>
            <a:r>
              <a:rPr lang="en-US" sz="2400" i="1" dirty="0"/>
              <a:t>We </a:t>
            </a:r>
            <a:r>
              <a:rPr lang="en-US" sz="2400" i="1" dirty="0" smtClean="0"/>
              <a:t>have learned and practiced how to </a:t>
            </a:r>
            <a:r>
              <a:rPr lang="en-US" sz="2400" b="1" i="1" dirty="0" smtClean="0"/>
              <a:t>CLARIFY</a:t>
            </a:r>
            <a:r>
              <a:rPr lang="en-US" sz="2400" i="1" dirty="0" smtClean="0"/>
              <a:t> our ideas by using the Conversation Pattern.</a:t>
            </a:r>
          </a:p>
          <a:p>
            <a:pPr marL="285750" indent="-285750">
              <a:buFont typeface="Arial" charset="0"/>
              <a:buChar char="•"/>
              <a:defRPr/>
            </a:pPr>
            <a:endParaRPr lang="en-US" sz="1200" i="1" dirty="0"/>
          </a:p>
          <a:p>
            <a:pPr marL="285750" indent="-285750">
              <a:buFont typeface="Arial" charset="0"/>
              <a:buChar char="•"/>
              <a:defRPr/>
            </a:pPr>
            <a:r>
              <a:rPr lang="en-US" sz="2400" i="1" dirty="0" smtClean="0"/>
              <a:t>Today’s </a:t>
            </a:r>
            <a:r>
              <a:rPr lang="en-US" sz="2400" i="1" dirty="0"/>
              <a:t>lesson will focus on </a:t>
            </a:r>
            <a:r>
              <a:rPr lang="en-US" sz="2400" i="1" dirty="0" smtClean="0"/>
              <a:t>reviewing the Constructive Conversation Skills- CREATE &amp; CLARIFY</a:t>
            </a:r>
          </a:p>
          <a:p>
            <a:pPr marL="285750" indent="-285750">
              <a:buFont typeface="Arial" charset="0"/>
              <a:buChar char="•"/>
              <a:defRPr/>
            </a:pPr>
            <a:endParaRPr lang="en-US" sz="2400" i="1" dirty="0"/>
          </a:p>
          <a:p>
            <a:pPr marL="285750" indent="-285750">
              <a:buFont typeface="Arial" charset="0"/>
              <a:buChar char="•"/>
              <a:defRPr/>
            </a:pPr>
            <a:r>
              <a:rPr lang="en-US" sz="2400" i="1" dirty="0" smtClean="0"/>
              <a:t>When we CLARIFY we make our ideas clearer for ourselves and our partners. </a:t>
            </a:r>
          </a:p>
          <a:p>
            <a:pPr marL="285750" indent="-285750">
              <a:buFont typeface="Arial" charset="0"/>
              <a:buChar char="•"/>
              <a:defRPr/>
            </a:pPr>
            <a:endParaRPr lang="en-US" sz="2400" i="1" dirty="0"/>
          </a:p>
          <a:p>
            <a:pPr marL="285750" indent="-285750">
              <a:buFont typeface="Arial" charset="0"/>
              <a:buChar char="•"/>
              <a:defRPr/>
            </a:pPr>
            <a:r>
              <a:rPr lang="en-US" sz="2400" i="1" dirty="0"/>
              <a:t>We </a:t>
            </a:r>
            <a:r>
              <a:rPr lang="en-US" sz="2400" i="1" dirty="0" smtClean="0"/>
              <a:t>CLARIFY each other’s ideas by </a:t>
            </a:r>
            <a:r>
              <a:rPr lang="en-US" sz="2400" b="1" i="1" dirty="0"/>
              <a:t>paraphrasing</a:t>
            </a:r>
            <a:r>
              <a:rPr lang="en-US" sz="2400" i="1" dirty="0"/>
              <a:t>, </a:t>
            </a:r>
            <a:r>
              <a:rPr lang="en-US" sz="2400" b="1" i="1" dirty="0"/>
              <a:t>building on</a:t>
            </a:r>
            <a:r>
              <a:rPr lang="en-US" sz="2400" i="1" dirty="0"/>
              <a:t>, and </a:t>
            </a:r>
            <a:r>
              <a:rPr lang="en-US" sz="2400" b="1" i="1" dirty="0"/>
              <a:t>prompting each other.</a:t>
            </a:r>
          </a:p>
          <a:p>
            <a:pPr marL="285750" indent="-285750">
              <a:buFont typeface="Arial" charset="0"/>
              <a:buChar char="•"/>
              <a:defRPr/>
            </a:pPr>
            <a:endParaRPr lang="en-US" sz="2400" dirty="0" smtClean="0"/>
          </a:p>
          <a:p>
            <a:pPr marL="285750" indent="-285750">
              <a:buFont typeface="Arial" charset="0"/>
              <a:buChar char="•"/>
              <a:defRPr/>
            </a:pPr>
            <a:r>
              <a:rPr lang="en-US" sz="2400" dirty="0" smtClean="0"/>
              <a:t>We will use what we know about CLARIFY and CREATE ideas with an infographic. </a:t>
            </a:r>
            <a:endParaRPr lang="en-US" sz="2400" dirty="0"/>
          </a:p>
        </p:txBody>
      </p:sp>
      <p:sp>
        <p:nvSpPr>
          <p:cNvPr id="5" name="TextBox 4"/>
          <p:cNvSpPr txBox="1"/>
          <p:nvPr/>
        </p:nvSpPr>
        <p:spPr>
          <a:xfrm>
            <a:off x="358589" y="239054"/>
            <a:ext cx="6615953" cy="1200329"/>
          </a:xfrm>
          <a:prstGeom prst="rect">
            <a:avLst/>
          </a:prstGeom>
          <a:noFill/>
        </p:spPr>
        <p:txBody>
          <a:bodyPr wrap="square" rtlCol="0">
            <a:spAutoFit/>
          </a:bodyPr>
          <a:lstStyle/>
          <a:p>
            <a:r>
              <a:rPr lang="en-US" sz="3600" b="1" dirty="0" smtClean="0">
                <a:latin typeface="+mj-lt"/>
              </a:rPr>
              <a:t>Conversation Pattern </a:t>
            </a:r>
            <a:r>
              <a:rPr lang="mr-IN" sz="3600" b="1" dirty="0" smtClean="0">
                <a:latin typeface="+mj-lt"/>
              </a:rPr>
              <a:t>–</a:t>
            </a:r>
            <a:r>
              <a:rPr lang="en-US" sz="3600" b="1" dirty="0" smtClean="0">
                <a:latin typeface="+mj-lt"/>
              </a:rPr>
              <a:t> </a:t>
            </a:r>
            <a:r>
              <a:rPr lang="en-US" sz="3600" b="1" dirty="0" smtClean="0">
                <a:solidFill>
                  <a:schemeClr val="accent2"/>
                </a:solidFill>
                <a:latin typeface="+mj-lt"/>
              </a:rPr>
              <a:t>Practice CREATE &amp; CLARIFY</a:t>
            </a:r>
            <a:endParaRPr lang="en-US" sz="3600" b="1" dirty="0">
              <a:solidFill>
                <a:schemeClr val="accent2"/>
              </a:solidFill>
              <a:latin typeface="+mj-lt"/>
            </a:endParaRPr>
          </a:p>
        </p:txBody>
      </p:sp>
    </p:spTree>
    <p:extLst>
      <p:ext uri="{BB962C8B-B14F-4D97-AF65-F5344CB8AC3E}">
        <p14:creationId xmlns:p14="http://schemas.microsoft.com/office/powerpoint/2010/main" val="1606857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dissolv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dissolv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dissolve">
                                      <p:cBhvr>
                                        <p:cTn id="22" dur="500"/>
                                        <p:tgtEl>
                                          <p:spTgt spid="2">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animEffect transition="in" filter="dissolve">
                                      <p:cBhvr>
                                        <p:cTn id="27"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9398" y="914399"/>
            <a:ext cx="3957635" cy="5220393"/>
          </a:xfrm>
          <a:prstGeom prst="rect">
            <a:avLst/>
          </a:prstGeom>
          <a:solidFill>
            <a:schemeClr val="accent1"/>
          </a:solidFill>
          <a:ln w="38100">
            <a:solidFill>
              <a:schemeClr val="accent1"/>
            </a:solidFill>
          </a:ln>
        </p:spPr>
      </p:pic>
      <p:sp>
        <p:nvSpPr>
          <p:cNvPr id="3" name="Title 2"/>
          <p:cNvSpPr>
            <a:spLocks noGrp="1"/>
          </p:cNvSpPr>
          <p:nvPr>
            <p:ph type="title" idx="4294967295"/>
          </p:nvPr>
        </p:nvSpPr>
        <p:spPr>
          <a:xfrm>
            <a:off x="1842444" y="347397"/>
            <a:ext cx="6279580" cy="1546293"/>
          </a:xfrm>
        </p:spPr>
        <p:txBody>
          <a:bodyPr>
            <a:noAutofit/>
          </a:bodyPr>
          <a:lstStyle/>
          <a:p>
            <a:r>
              <a:rPr lang="en-US" sz="4000" dirty="0">
                <a:ea typeface="Calibri" charset="0"/>
                <a:cs typeface="Arial" charset="0"/>
              </a:rPr>
              <a:t>Which Conversation Norm will help </a:t>
            </a:r>
            <a:r>
              <a:rPr lang="en-US" sz="4000" dirty="0" smtClean="0">
                <a:ea typeface="Calibri" charset="0"/>
                <a:cs typeface="Arial" charset="0"/>
              </a:rPr>
              <a:t>you to </a:t>
            </a:r>
            <a:r>
              <a:rPr lang="en-US" sz="4000" b="1" dirty="0" smtClean="0">
                <a:ea typeface="Calibri" charset="0"/>
                <a:cs typeface="Arial" charset="0"/>
              </a:rPr>
              <a:t>CREATE and CLARIFY</a:t>
            </a:r>
            <a:r>
              <a:rPr lang="en-US" sz="4000" dirty="0" smtClean="0">
                <a:ea typeface="Calibri" charset="0"/>
                <a:cs typeface="Arial" charset="0"/>
              </a:rPr>
              <a:t>?</a:t>
            </a:r>
            <a:r>
              <a:rPr lang="en-US" sz="4000" b="1" dirty="0" smtClean="0">
                <a:ea typeface="Calibri" charset="0"/>
                <a:cs typeface="Arial" charset="0"/>
              </a:rPr>
              <a:t> </a:t>
            </a:r>
            <a:r>
              <a:rPr lang="en-US" sz="4000" dirty="0">
                <a:ea typeface="Calibri" charset="0"/>
                <a:cs typeface="Arial" charset="0"/>
              </a:rPr>
              <a:t>Why? </a:t>
            </a:r>
            <a:endParaRPr lang="en-US" sz="4000" dirty="0"/>
          </a:p>
        </p:txBody>
      </p:sp>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LESSON OPENING </a:t>
            </a:r>
            <a:r>
              <a:rPr lang="mr-IN" sz="2400" b="1" dirty="0" smtClean="0">
                <a:solidFill>
                  <a:schemeClr val="bg1"/>
                </a:solidFill>
              </a:rPr>
              <a:t>–</a:t>
            </a:r>
            <a:r>
              <a:rPr lang="en-US" sz="2400" b="1" dirty="0" smtClean="0">
                <a:solidFill>
                  <a:schemeClr val="bg1"/>
                </a:solidFill>
              </a:rPr>
              <a:t> REVIEW NORMS </a:t>
            </a:r>
            <a:r>
              <a:rPr lang="mr-IN" sz="2400" b="1" dirty="0" smtClean="0">
                <a:solidFill>
                  <a:schemeClr val="bg1"/>
                </a:solidFill>
              </a:rPr>
              <a:t>–</a:t>
            </a:r>
            <a:r>
              <a:rPr lang="en-US" sz="2400" b="1" dirty="0" smtClean="0">
                <a:solidFill>
                  <a:schemeClr val="bg1"/>
                </a:solidFill>
              </a:rPr>
              <a:t> TURN AND TALK</a:t>
            </a:r>
            <a:endParaRPr lang="en-US" sz="2400" b="1" dirty="0">
              <a:solidFill>
                <a:schemeClr val="bg1"/>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114" y="332260"/>
            <a:ext cx="1145533" cy="1279695"/>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9" name="Group 8"/>
          <p:cNvGrpSpPr/>
          <p:nvPr/>
        </p:nvGrpSpPr>
        <p:grpSpPr>
          <a:xfrm>
            <a:off x="3253044" y="2344089"/>
            <a:ext cx="1918447" cy="1702439"/>
            <a:chOff x="587828" y="4231661"/>
            <a:chExt cx="1847691" cy="2083038"/>
          </a:xfrm>
        </p:grpSpPr>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1" name="TextBox 10"/>
            <p:cNvSpPr txBox="1"/>
            <p:nvPr/>
          </p:nvSpPr>
          <p:spPr>
            <a:xfrm>
              <a:off x="587828" y="5949612"/>
              <a:ext cx="1370304" cy="365087"/>
            </a:xfrm>
            <a:prstGeom prst="rect">
              <a:avLst/>
            </a:prstGeom>
            <a:noFill/>
          </p:spPr>
          <p:txBody>
            <a:bodyPr wrap="none" rtlCol="0">
              <a:spAutoFit/>
            </a:bodyPr>
            <a:lstStyle/>
            <a:p>
              <a:r>
                <a:rPr lang="en-US" sz="2400" b="1" dirty="0" smtClean="0"/>
                <a:t>TURN &amp; TALK</a:t>
              </a:r>
              <a:endParaRPr lang="en-US" sz="2400" b="1" dirty="0"/>
            </a:p>
          </p:txBody>
        </p:sp>
      </p:grpSp>
      <p:sp>
        <p:nvSpPr>
          <p:cNvPr id="12" name="Rectangle 11"/>
          <p:cNvSpPr/>
          <p:nvPr/>
        </p:nvSpPr>
        <p:spPr>
          <a:xfrm>
            <a:off x="525136" y="4460619"/>
            <a:ext cx="7374262" cy="1077218"/>
          </a:xfrm>
          <a:prstGeom prst="rect">
            <a:avLst/>
          </a:prstGeom>
        </p:spPr>
        <p:txBody>
          <a:bodyPr wrap="square">
            <a:spAutoFit/>
          </a:bodyPr>
          <a:lstStyle/>
          <a:p>
            <a:r>
              <a:rPr lang="en-US" sz="2800" i="1" dirty="0"/>
              <a:t>I heard many of you say that you would </a:t>
            </a:r>
            <a:r>
              <a:rPr lang="en-US" sz="2800" i="1" dirty="0" smtClean="0"/>
              <a:t>“Use your think time,” to think about what we notice. </a:t>
            </a:r>
          </a:p>
          <a:p>
            <a:pPr marL="342900" indent="-342900">
              <a:buFont typeface="Arial" charset="0"/>
              <a:buChar char="•"/>
            </a:pPr>
            <a:endParaRPr lang="en-US" sz="800" i="1" dirty="0" smtClean="0"/>
          </a:p>
        </p:txBody>
      </p:sp>
      <p:sp>
        <p:nvSpPr>
          <p:cNvPr id="14" name="Oval 13"/>
          <p:cNvSpPr/>
          <p:nvPr/>
        </p:nvSpPr>
        <p:spPr>
          <a:xfrm>
            <a:off x="8259188" y="1500040"/>
            <a:ext cx="1472141" cy="1569737"/>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142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dissolve">
                                      <p:cBhvr>
                                        <p:cTn id="12" dur="500"/>
                                        <p:tgtEl>
                                          <p:spTgt spid="12">
                                            <p:txEl>
                                              <p:pRg st="0" end="0"/>
                                            </p:txEl>
                                          </p:spTgt>
                                        </p:tgtEl>
                                      </p:cBhvr>
                                    </p:animEffect>
                                  </p:childTnLst>
                                </p:cTn>
                              </p:par>
                              <p:par>
                                <p:cTn id="13" presetID="1" presetClass="entr" presetSubtype="0" fill="hold" grpId="0" nodeType="withEffect">
                                  <p:stCondLst>
                                    <p:cond delay="50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81277" y="1968160"/>
            <a:ext cx="4229863" cy="1384995"/>
          </a:xfrm>
          <a:prstGeom prst="rect">
            <a:avLst/>
          </a:prstGeom>
          <a:solidFill>
            <a:schemeClr val="accent1">
              <a:lumMod val="20000"/>
              <a:lumOff val="80000"/>
              <a:alpha val="50000"/>
            </a:schemeClr>
          </a:solidFill>
          <a:ln w="38100">
            <a:solidFill>
              <a:schemeClr val="accent1"/>
            </a:solidFill>
          </a:ln>
        </p:spPr>
        <p:txBody>
          <a:bodyPr wrap="square" rtlCol="0">
            <a:spAutoFit/>
          </a:bodyPr>
          <a:lstStyle/>
          <a:p>
            <a:r>
              <a:rPr lang="en-US" sz="2800" i="1" dirty="0" smtClean="0"/>
              <a:t>When and how do we </a:t>
            </a:r>
            <a:r>
              <a:rPr lang="en-US" sz="2800" b="1" i="1" dirty="0" smtClean="0"/>
              <a:t>paraphrase</a:t>
            </a:r>
            <a:r>
              <a:rPr lang="en-US" sz="2800" i="1" dirty="0" smtClean="0"/>
              <a:t> in a Constructive Conversation?</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6781" y="50288"/>
            <a:ext cx="4706933" cy="6199412"/>
          </a:xfrm>
          <a:prstGeom prst="rect">
            <a:avLst/>
          </a:prstGeom>
        </p:spPr>
      </p:pic>
      <p:sp>
        <p:nvSpPr>
          <p:cNvPr id="4" name="Oval 3"/>
          <p:cNvSpPr/>
          <p:nvPr/>
        </p:nvSpPr>
        <p:spPr>
          <a:xfrm>
            <a:off x="7488382" y="742045"/>
            <a:ext cx="4560070" cy="132261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651747" y="1800255"/>
            <a:ext cx="1693890" cy="1384995"/>
            <a:chOff x="587828" y="4231661"/>
            <a:chExt cx="1847691" cy="2083038"/>
          </a:xfrm>
        </p:grpSpPr>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2" name="TextBox 11"/>
            <p:cNvSpPr txBox="1"/>
            <p:nvPr/>
          </p:nvSpPr>
          <p:spPr>
            <a:xfrm>
              <a:off x="587828" y="5949612"/>
              <a:ext cx="1370304" cy="365087"/>
            </a:xfrm>
            <a:prstGeom prst="rect">
              <a:avLst/>
            </a:prstGeom>
            <a:noFill/>
          </p:spPr>
          <p:txBody>
            <a:bodyPr wrap="none" rtlCol="0">
              <a:spAutoFit/>
            </a:bodyPr>
            <a:lstStyle/>
            <a:p>
              <a:r>
                <a:rPr lang="en-US" sz="2400" b="1" dirty="0" smtClean="0"/>
                <a:t>TURN &amp; TALK</a:t>
              </a:r>
              <a:endParaRPr lang="en-US" sz="2400" b="1" dirty="0"/>
            </a:p>
          </p:txBody>
        </p:sp>
      </p:grpSp>
      <p:sp>
        <p:nvSpPr>
          <p:cNvPr id="13" name="Rectangle 12"/>
          <p:cNvSpPr/>
          <p:nvPr/>
        </p:nvSpPr>
        <p:spPr>
          <a:xfrm>
            <a:off x="28034" y="6441637"/>
            <a:ext cx="6313138" cy="461665"/>
          </a:xfrm>
          <a:prstGeom prst="rect">
            <a:avLst/>
          </a:prstGeom>
        </p:spPr>
        <p:txBody>
          <a:bodyPr wrap="none">
            <a:spAutoFit/>
          </a:bodyPr>
          <a:lstStyle/>
          <a:p>
            <a:r>
              <a:rPr lang="en-US" sz="2400" b="1" dirty="0">
                <a:solidFill>
                  <a:schemeClr val="bg1"/>
                </a:solidFill>
              </a:rPr>
              <a:t>MODEL </a:t>
            </a:r>
            <a:r>
              <a:rPr lang="mr-IN" sz="2400" b="1" dirty="0">
                <a:solidFill>
                  <a:schemeClr val="bg1"/>
                </a:solidFill>
              </a:rPr>
              <a:t>–</a:t>
            </a:r>
            <a:r>
              <a:rPr lang="en-US" sz="2400" b="1" dirty="0">
                <a:solidFill>
                  <a:schemeClr val="bg1"/>
                </a:solidFill>
              </a:rPr>
              <a:t> REVIEW THE CONVERSATION PATTERN</a:t>
            </a:r>
          </a:p>
        </p:txBody>
      </p:sp>
      <p:sp>
        <p:nvSpPr>
          <p:cNvPr id="14" name="Rectangle 13"/>
          <p:cNvSpPr/>
          <p:nvPr/>
        </p:nvSpPr>
        <p:spPr>
          <a:xfrm>
            <a:off x="1039641" y="203119"/>
            <a:ext cx="5428294" cy="1446550"/>
          </a:xfrm>
          <a:prstGeom prst="rect">
            <a:avLst/>
          </a:prstGeom>
        </p:spPr>
        <p:txBody>
          <a:bodyPr wrap="square">
            <a:spAutoFit/>
          </a:bodyPr>
          <a:lstStyle/>
          <a:p>
            <a:pPr algn="ctr"/>
            <a:r>
              <a:rPr lang="en-US" sz="4400" b="1" dirty="0">
                <a:latin typeface="+mj-lt"/>
              </a:rPr>
              <a:t>Let’s Review the </a:t>
            </a:r>
            <a:br>
              <a:rPr lang="en-US" sz="4400" b="1" dirty="0">
                <a:latin typeface="+mj-lt"/>
              </a:rPr>
            </a:br>
            <a:r>
              <a:rPr lang="en-US" sz="4400" b="1" dirty="0">
                <a:latin typeface="+mj-lt"/>
              </a:rPr>
              <a:t>Conversation Pattern</a:t>
            </a:r>
            <a:endParaRPr lang="en-US" sz="4400" dirty="0">
              <a:latin typeface="+mj-lt"/>
            </a:endParaRPr>
          </a:p>
        </p:txBody>
      </p:sp>
      <p:sp>
        <p:nvSpPr>
          <p:cNvPr id="15" name="TextBox 14"/>
          <p:cNvSpPr txBox="1"/>
          <p:nvPr/>
        </p:nvSpPr>
        <p:spPr>
          <a:xfrm>
            <a:off x="651747" y="3690059"/>
            <a:ext cx="6359393" cy="2246769"/>
          </a:xfrm>
          <a:prstGeom prst="rect">
            <a:avLst/>
          </a:prstGeom>
          <a:solidFill>
            <a:schemeClr val="accent1">
              <a:lumMod val="20000"/>
              <a:lumOff val="80000"/>
              <a:alpha val="50000"/>
            </a:schemeClr>
          </a:solidFill>
          <a:ln w="38100">
            <a:solidFill>
              <a:schemeClr val="accent1"/>
            </a:solidFill>
          </a:ln>
        </p:spPr>
        <p:txBody>
          <a:bodyPr wrap="square" rtlCol="0">
            <a:spAutoFit/>
          </a:bodyPr>
          <a:lstStyle/>
          <a:p>
            <a:r>
              <a:rPr lang="en-US" sz="2800" b="1" i="1" dirty="0" smtClean="0"/>
              <a:t>Paraphrase:</a:t>
            </a:r>
          </a:p>
          <a:p>
            <a:r>
              <a:rPr lang="en-US" sz="2800" dirty="0" smtClean="0"/>
              <a:t>This </a:t>
            </a:r>
            <a:r>
              <a:rPr lang="en-US" sz="2800" dirty="0"/>
              <a:t>means to listen and then we repeat our partner’s thoughts in our own words. We </a:t>
            </a:r>
            <a:r>
              <a:rPr lang="en-US" sz="2800" dirty="0" smtClean="0"/>
              <a:t>paraphrase </a:t>
            </a:r>
            <a:r>
              <a:rPr lang="en-US" sz="2800" dirty="0"/>
              <a:t>to </a:t>
            </a:r>
            <a:r>
              <a:rPr lang="en-US" sz="2800" b="1" dirty="0"/>
              <a:t>CLARIFY </a:t>
            </a:r>
            <a:r>
              <a:rPr lang="en-US" sz="2800" dirty="0"/>
              <a:t>and make sure we understand what our partner said. </a:t>
            </a:r>
          </a:p>
        </p:txBody>
      </p:sp>
    </p:spTree>
    <p:extLst>
      <p:ext uri="{BB962C8B-B14F-4D97-AF65-F5344CB8AC3E}">
        <p14:creationId xmlns:p14="http://schemas.microsoft.com/office/powerpoint/2010/main" val="1833872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par>
                                <p:cTn id="13" presetID="1" presetClass="entr" presetSubtype="0" fill="hold" grpId="0" nodeType="withEffect">
                                  <p:stCondLst>
                                    <p:cond delay="50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dissolv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15"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1225" y="85544"/>
            <a:ext cx="4706933" cy="6199412"/>
          </a:xfrm>
          <a:prstGeom prst="rect">
            <a:avLst/>
          </a:prstGeom>
        </p:spPr>
      </p:pic>
      <p:sp>
        <p:nvSpPr>
          <p:cNvPr id="4" name="Oval 3"/>
          <p:cNvSpPr/>
          <p:nvPr/>
        </p:nvSpPr>
        <p:spPr>
          <a:xfrm>
            <a:off x="7341225" y="2199806"/>
            <a:ext cx="4758878" cy="1636697"/>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545187" y="1892965"/>
            <a:ext cx="1693890" cy="1384995"/>
            <a:chOff x="587828" y="4231661"/>
            <a:chExt cx="1847691" cy="2083038"/>
          </a:xfrm>
        </p:grpSpPr>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2" name="TextBox 11"/>
            <p:cNvSpPr txBox="1"/>
            <p:nvPr/>
          </p:nvSpPr>
          <p:spPr>
            <a:xfrm>
              <a:off x="587828" y="5949612"/>
              <a:ext cx="1370304" cy="365087"/>
            </a:xfrm>
            <a:prstGeom prst="rect">
              <a:avLst/>
            </a:prstGeom>
            <a:noFill/>
          </p:spPr>
          <p:txBody>
            <a:bodyPr wrap="none" rtlCol="0">
              <a:spAutoFit/>
            </a:bodyPr>
            <a:lstStyle/>
            <a:p>
              <a:r>
                <a:rPr lang="en-US" sz="2400" b="1" dirty="0" smtClean="0"/>
                <a:t>TURN &amp; TALK</a:t>
              </a:r>
              <a:endParaRPr lang="en-US" sz="2400" b="1" dirty="0"/>
            </a:p>
          </p:txBody>
        </p:sp>
      </p:grpSp>
      <p:sp>
        <p:nvSpPr>
          <p:cNvPr id="13" name="Rectangle 12"/>
          <p:cNvSpPr/>
          <p:nvPr/>
        </p:nvSpPr>
        <p:spPr>
          <a:xfrm>
            <a:off x="28034" y="6441637"/>
            <a:ext cx="6313138" cy="461665"/>
          </a:xfrm>
          <a:prstGeom prst="rect">
            <a:avLst/>
          </a:prstGeom>
        </p:spPr>
        <p:txBody>
          <a:bodyPr wrap="none">
            <a:spAutoFit/>
          </a:bodyPr>
          <a:lstStyle/>
          <a:p>
            <a:r>
              <a:rPr lang="en-US" sz="2400" b="1" dirty="0">
                <a:solidFill>
                  <a:schemeClr val="bg1"/>
                </a:solidFill>
              </a:rPr>
              <a:t>MODEL </a:t>
            </a:r>
            <a:r>
              <a:rPr lang="mr-IN" sz="2400" b="1" dirty="0">
                <a:solidFill>
                  <a:schemeClr val="bg1"/>
                </a:solidFill>
              </a:rPr>
              <a:t>–</a:t>
            </a:r>
            <a:r>
              <a:rPr lang="en-US" sz="2400" b="1" dirty="0">
                <a:solidFill>
                  <a:schemeClr val="bg1"/>
                </a:solidFill>
              </a:rPr>
              <a:t> REVIEW THE CONVERSATION PATTERN</a:t>
            </a:r>
          </a:p>
        </p:txBody>
      </p:sp>
      <p:sp>
        <p:nvSpPr>
          <p:cNvPr id="14" name="Rectangle 13"/>
          <p:cNvSpPr/>
          <p:nvPr/>
        </p:nvSpPr>
        <p:spPr>
          <a:xfrm>
            <a:off x="1039641" y="203119"/>
            <a:ext cx="5428294" cy="1446550"/>
          </a:xfrm>
          <a:prstGeom prst="rect">
            <a:avLst/>
          </a:prstGeom>
        </p:spPr>
        <p:txBody>
          <a:bodyPr wrap="square">
            <a:spAutoFit/>
          </a:bodyPr>
          <a:lstStyle/>
          <a:p>
            <a:pPr algn="ctr"/>
            <a:r>
              <a:rPr lang="en-US" sz="4400" b="1" dirty="0">
                <a:latin typeface="+mj-lt"/>
              </a:rPr>
              <a:t>Let’s Review the </a:t>
            </a:r>
            <a:br>
              <a:rPr lang="en-US" sz="4400" b="1" dirty="0">
                <a:latin typeface="+mj-lt"/>
              </a:rPr>
            </a:br>
            <a:r>
              <a:rPr lang="en-US" sz="4400" b="1" dirty="0">
                <a:latin typeface="+mj-lt"/>
              </a:rPr>
              <a:t>Conversation Pattern</a:t>
            </a:r>
            <a:endParaRPr lang="en-US" sz="4400" dirty="0">
              <a:latin typeface="+mj-lt"/>
            </a:endParaRPr>
          </a:p>
        </p:txBody>
      </p:sp>
      <p:sp>
        <p:nvSpPr>
          <p:cNvPr id="17" name="TextBox 16"/>
          <p:cNvSpPr txBox="1"/>
          <p:nvPr/>
        </p:nvSpPr>
        <p:spPr>
          <a:xfrm>
            <a:off x="2569163" y="1951918"/>
            <a:ext cx="4467923" cy="1384995"/>
          </a:xfrm>
          <a:prstGeom prst="rect">
            <a:avLst/>
          </a:prstGeom>
          <a:solidFill>
            <a:schemeClr val="accent1">
              <a:lumMod val="20000"/>
              <a:lumOff val="80000"/>
              <a:alpha val="50000"/>
            </a:schemeClr>
          </a:solidFill>
          <a:ln w="38100">
            <a:solidFill>
              <a:schemeClr val="accent1"/>
            </a:solidFill>
          </a:ln>
        </p:spPr>
        <p:txBody>
          <a:bodyPr wrap="square" rtlCol="0">
            <a:spAutoFit/>
          </a:bodyPr>
          <a:lstStyle/>
          <a:p>
            <a:r>
              <a:rPr lang="en-US" sz="2800" i="1" dirty="0" smtClean="0"/>
              <a:t>When and how do we </a:t>
            </a:r>
            <a:r>
              <a:rPr lang="en-US" sz="2800" b="1" i="1" dirty="0" smtClean="0"/>
              <a:t>build an idea </a:t>
            </a:r>
            <a:r>
              <a:rPr lang="en-US" sz="2800" i="1" dirty="0" smtClean="0"/>
              <a:t>in a Constructive Conversation?</a:t>
            </a:r>
          </a:p>
        </p:txBody>
      </p:sp>
      <p:sp>
        <p:nvSpPr>
          <p:cNvPr id="18" name="Rectangle 17"/>
          <p:cNvSpPr/>
          <p:nvPr/>
        </p:nvSpPr>
        <p:spPr>
          <a:xfrm>
            <a:off x="545187" y="3736414"/>
            <a:ext cx="6465952" cy="2246769"/>
          </a:xfrm>
          <a:prstGeom prst="rect">
            <a:avLst/>
          </a:prstGeom>
          <a:solidFill>
            <a:schemeClr val="accent1">
              <a:lumMod val="20000"/>
              <a:lumOff val="80000"/>
              <a:alpha val="50000"/>
            </a:schemeClr>
          </a:solidFill>
          <a:ln w="38100">
            <a:solidFill>
              <a:schemeClr val="accent1"/>
            </a:solidFill>
          </a:ln>
        </p:spPr>
        <p:txBody>
          <a:bodyPr wrap="square">
            <a:spAutoFit/>
          </a:bodyPr>
          <a:lstStyle/>
          <a:p>
            <a:r>
              <a:rPr lang="en-US" sz="2800" b="1" i="1" dirty="0"/>
              <a:t>Build on each other’s </a:t>
            </a:r>
            <a:r>
              <a:rPr lang="en-US" sz="2800" b="1" i="1" dirty="0" smtClean="0"/>
              <a:t>ideas:</a:t>
            </a:r>
          </a:p>
          <a:p>
            <a:r>
              <a:rPr lang="en-US" sz="2800" dirty="0" smtClean="0"/>
              <a:t>This </a:t>
            </a:r>
            <a:r>
              <a:rPr lang="en-US" sz="2800" dirty="0"/>
              <a:t>means that we listen to what our partner says and add details and other information </a:t>
            </a:r>
            <a:r>
              <a:rPr lang="en-US" sz="2800" dirty="0" smtClean="0"/>
              <a:t>to </a:t>
            </a:r>
            <a:r>
              <a:rPr lang="en-US" sz="2800" dirty="0"/>
              <a:t>their ideas to make a clearer and more complete idea. </a:t>
            </a:r>
          </a:p>
        </p:txBody>
      </p:sp>
    </p:spTree>
    <p:extLst>
      <p:ext uri="{BB962C8B-B14F-4D97-AF65-F5344CB8AC3E}">
        <p14:creationId xmlns:p14="http://schemas.microsoft.com/office/powerpoint/2010/main" val="1496244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dissolve">
                                      <p:cBhvr>
                                        <p:cTn id="12" dur="500"/>
                                        <p:tgtEl>
                                          <p:spTgt spid="17"/>
                                        </p:tgtEl>
                                      </p:cBhvr>
                                    </p:animEffect>
                                  </p:childTnLst>
                                </p:cTn>
                              </p:par>
                              <p:par>
                                <p:cTn id="13" presetID="1" presetClass="entr" presetSubtype="0" fill="hold" grpId="0" nodeType="withEffect">
                                  <p:stCondLst>
                                    <p:cond delay="50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dissolv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animBg="1"/>
      <p:bldP spid="18"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1225" y="85544"/>
            <a:ext cx="4706933" cy="6199412"/>
          </a:xfrm>
          <a:prstGeom prst="rect">
            <a:avLst/>
          </a:prstGeom>
        </p:spPr>
      </p:pic>
      <p:sp>
        <p:nvSpPr>
          <p:cNvPr id="4" name="Oval 3"/>
          <p:cNvSpPr/>
          <p:nvPr/>
        </p:nvSpPr>
        <p:spPr>
          <a:xfrm>
            <a:off x="7289280" y="4167754"/>
            <a:ext cx="4758878" cy="1636697"/>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496775" y="1767390"/>
            <a:ext cx="1693890" cy="1384995"/>
            <a:chOff x="587828" y="4231661"/>
            <a:chExt cx="1847691" cy="2083038"/>
          </a:xfrm>
        </p:grpSpPr>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2" name="TextBox 11"/>
            <p:cNvSpPr txBox="1"/>
            <p:nvPr/>
          </p:nvSpPr>
          <p:spPr>
            <a:xfrm>
              <a:off x="587828" y="5949612"/>
              <a:ext cx="1370304" cy="365087"/>
            </a:xfrm>
            <a:prstGeom prst="rect">
              <a:avLst/>
            </a:prstGeom>
            <a:noFill/>
          </p:spPr>
          <p:txBody>
            <a:bodyPr wrap="none" rtlCol="0">
              <a:spAutoFit/>
            </a:bodyPr>
            <a:lstStyle/>
            <a:p>
              <a:r>
                <a:rPr lang="en-US" sz="2400" b="1" dirty="0" smtClean="0"/>
                <a:t>TURN &amp; TALK</a:t>
              </a:r>
              <a:endParaRPr lang="en-US" sz="2400" b="1" dirty="0"/>
            </a:p>
          </p:txBody>
        </p:sp>
      </p:grpSp>
      <p:sp>
        <p:nvSpPr>
          <p:cNvPr id="13" name="Rectangle 12"/>
          <p:cNvSpPr/>
          <p:nvPr/>
        </p:nvSpPr>
        <p:spPr>
          <a:xfrm>
            <a:off x="28034" y="6441637"/>
            <a:ext cx="6313138" cy="461665"/>
          </a:xfrm>
          <a:prstGeom prst="rect">
            <a:avLst/>
          </a:prstGeom>
        </p:spPr>
        <p:txBody>
          <a:bodyPr wrap="none">
            <a:spAutoFit/>
          </a:bodyPr>
          <a:lstStyle/>
          <a:p>
            <a:r>
              <a:rPr lang="en-US" sz="2400" b="1" dirty="0">
                <a:solidFill>
                  <a:schemeClr val="bg1"/>
                </a:solidFill>
              </a:rPr>
              <a:t>MODEL </a:t>
            </a:r>
            <a:r>
              <a:rPr lang="mr-IN" sz="2400" b="1" dirty="0">
                <a:solidFill>
                  <a:schemeClr val="bg1"/>
                </a:solidFill>
              </a:rPr>
              <a:t>–</a:t>
            </a:r>
            <a:r>
              <a:rPr lang="en-US" sz="2400" b="1" dirty="0">
                <a:solidFill>
                  <a:schemeClr val="bg1"/>
                </a:solidFill>
              </a:rPr>
              <a:t> REVIEW THE CONVERSATION PATTERN</a:t>
            </a:r>
          </a:p>
        </p:txBody>
      </p:sp>
      <p:sp>
        <p:nvSpPr>
          <p:cNvPr id="14" name="Rectangle 13"/>
          <p:cNvSpPr/>
          <p:nvPr/>
        </p:nvSpPr>
        <p:spPr>
          <a:xfrm>
            <a:off x="1039641" y="203119"/>
            <a:ext cx="5428294" cy="1446550"/>
          </a:xfrm>
          <a:prstGeom prst="rect">
            <a:avLst/>
          </a:prstGeom>
        </p:spPr>
        <p:txBody>
          <a:bodyPr wrap="square">
            <a:spAutoFit/>
          </a:bodyPr>
          <a:lstStyle/>
          <a:p>
            <a:pPr algn="ctr"/>
            <a:r>
              <a:rPr lang="en-US" sz="4400" b="1" dirty="0">
                <a:latin typeface="+mj-lt"/>
              </a:rPr>
              <a:t>Let’s Review the </a:t>
            </a:r>
            <a:br>
              <a:rPr lang="en-US" sz="4400" b="1" dirty="0">
                <a:latin typeface="+mj-lt"/>
              </a:rPr>
            </a:br>
            <a:r>
              <a:rPr lang="en-US" sz="4400" b="1" dirty="0">
                <a:latin typeface="+mj-lt"/>
              </a:rPr>
              <a:t>Conversation Pattern</a:t>
            </a:r>
            <a:endParaRPr lang="en-US" sz="4400" dirty="0">
              <a:latin typeface="+mj-lt"/>
            </a:endParaRPr>
          </a:p>
        </p:txBody>
      </p:sp>
      <p:sp>
        <p:nvSpPr>
          <p:cNvPr id="15" name="TextBox 14"/>
          <p:cNvSpPr txBox="1"/>
          <p:nvPr/>
        </p:nvSpPr>
        <p:spPr>
          <a:xfrm>
            <a:off x="2568534" y="1898568"/>
            <a:ext cx="4508127" cy="1384995"/>
          </a:xfrm>
          <a:prstGeom prst="rect">
            <a:avLst/>
          </a:prstGeom>
          <a:solidFill>
            <a:schemeClr val="accent1">
              <a:lumMod val="20000"/>
              <a:lumOff val="80000"/>
              <a:alpha val="50000"/>
            </a:schemeClr>
          </a:solidFill>
          <a:ln w="38100">
            <a:solidFill>
              <a:schemeClr val="accent1"/>
            </a:solidFill>
          </a:ln>
        </p:spPr>
        <p:txBody>
          <a:bodyPr wrap="square" rtlCol="0">
            <a:spAutoFit/>
          </a:bodyPr>
          <a:lstStyle/>
          <a:p>
            <a:r>
              <a:rPr lang="en-US" sz="2800" i="1" dirty="0" smtClean="0"/>
              <a:t>When and how do we </a:t>
            </a:r>
            <a:r>
              <a:rPr lang="en-US" sz="2800" b="1" i="1" dirty="0" smtClean="0"/>
              <a:t>prompt </a:t>
            </a:r>
            <a:r>
              <a:rPr lang="en-US" sz="2800" i="1" dirty="0" smtClean="0"/>
              <a:t>in a Constructive Conversation?</a:t>
            </a:r>
          </a:p>
        </p:txBody>
      </p:sp>
      <p:sp>
        <p:nvSpPr>
          <p:cNvPr id="16" name="Rectangle 15"/>
          <p:cNvSpPr/>
          <p:nvPr/>
        </p:nvSpPr>
        <p:spPr>
          <a:xfrm>
            <a:off x="464850" y="3550602"/>
            <a:ext cx="6611811" cy="2492990"/>
          </a:xfrm>
          <a:prstGeom prst="rect">
            <a:avLst/>
          </a:prstGeom>
          <a:solidFill>
            <a:schemeClr val="accent1">
              <a:lumMod val="20000"/>
              <a:lumOff val="80000"/>
              <a:alpha val="50000"/>
            </a:schemeClr>
          </a:solidFill>
          <a:ln w="38100">
            <a:solidFill>
              <a:schemeClr val="accent1"/>
            </a:solidFill>
          </a:ln>
        </p:spPr>
        <p:txBody>
          <a:bodyPr wrap="square">
            <a:spAutoFit/>
          </a:bodyPr>
          <a:lstStyle/>
          <a:p>
            <a:r>
              <a:rPr lang="en-US" sz="2600" b="1" i="1" dirty="0" smtClean="0"/>
              <a:t>Prompt:</a:t>
            </a:r>
          </a:p>
          <a:p>
            <a:r>
              <a:rPr lang="en-US" sz="2600" dirty="0" smtClean="0"/>
              <a:t>This </a:t>
            </a:r>
            <a:r>
              <a:rPr lang="en-US" sz="2600" dirty="0"/>
              <a:t>means we get more information, ask for clarification or for new ideas to continue the </a:t>
            </a:r>
            <a:r>
              <a:rPr lang="en-US" sz="2600" dirty="0" smtClean="0"/>
              <a:t>Constructive </a:t>
            </a:r>
            <a:r>
              <a:rPr lang="en-US" sz="2600" dirty="0"/>
              <a:t>Conversation. When prompting, we think about what we did understand and what more we need to understand fully. </a:t>
            </a:r>
          </a:p>
        </p:txBody>
      </p:sp>
    </p:spTree>
    <p:extLst>
      <p:ext uri="{BB962C8B-B14F-4D97-AF65-F5344CB8AC3E}">
        <p14:creationId xmlns:p14="http://schemas.microsoft.com/office/powerpoint/2010/main" val="1609468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dissolve">
                                      <p:cBhvr>
                                        <p:cTn id="12" dur="500"/>
                                        <p:tgtEl>
                                          <p:spTgt spid="15"/>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dissolv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P spid="16"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6781" y="50288"/>
            <a:ext cx="4706933" cy="6199412"/>
          </a:xfrm>
          <a:prstGeom prst="rect">
            <a:avLst/>
          </a:prstGeom>
        </p:spPr>
      </p:pic>
      <p:sp>
        <p:nvSpPr>
          <p:cNvPr id="3" name="Title 2"/>
          <p:cNvSpPr>
            <a:spLocks noGrp="1"/>
          </p:cNvSpPr>
          <p:nvPr>
            <p:ph type="title" idx="4294967295"/>
          </p:nvPr>
        </p:nvSpPr>
        <p:spPr>
          <a:xfrm>
            <a:off x="358586" y="253706"/>
            <a:ext cx="6884896" cy="864112"/>
          </a:xfrm>
          <a:ln>
            <a:noFill/>
          </a:ln>
        </p:spPr>
        <p:txBody>
          <a:bodyPr>
            <a:noAutofit/>
          </a:bodyPr>
          <a:lstStyle/>
          <a:p>
            <a:pPr algn="ctr"/>
            <a:r>
              <a:rPr lang="en-US" b="1" dirty="0" smtClean="0"/>
              <a:t>What is the first step?</a:t>
            </a:r>
            <a:endParaRPr lang="en-US" dirty="0"/>
          </a:p>
        </p:txBody>
      </p:sp>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MODEL </a:t>
            </a:r>
            <a:r>
              <a:rPr lang="mr-IN" sz="2400" b="1" dirty="0" smtClean="0">
                <a:solidFill>
                  <a:schemeClr val="bg1"/>
                </a:solidFill>
              </a:rPr>
              <a:t>–</a:t>
            </a:r>
            <a:r>
              <a:rPr lang="en-US" sz="2400" b="1" dirty="0" smtClean="0">
                <a:solidFill>
                  <a:schemeClr val="bg1"/>
                </a:solidFill>
              </a:rPr>
              <a:t> REVIEW THE CONVERSATION PATTERN</a:t>
            </a:r>
            <a:endParaRPr lang="en-US" sz="2400" b="1" dirty="0">
              <a:solidFill>
                <a:schemeClr val="bg1"/>
              </a:solidFill>
            </a:endParaRPr>
          </a:p>
        </p:txBody>
      </p:sp>
      <p:sp>
        <p:nvSpPr>
          <p:cNvPr id="18" name="TextBox 17"/>
          <p:cNvSpPr txBox="1"/>
          <p:nvPr/>
        </p:nvSpPr>
        <p:spPr>
          <a:xfrm>
            <a:off x="358588" y="1279829"/>
            <a:ext cx="6884894" cy="1569660"/>
          </a:xfrm>
          <a:prstGeom prst="rect">
            <a:avLst/>
          </a:prstGeom>
          <a:solidFill>
            <a:schemeClr val="accent1">
              <a:lumMod val="20000"/>
              <a:lumOff val="80000"/>
              <a:alpha val="50000"/>
            </a:schemeClr>
          </a:solidFill>
          <a:ln w="38100">
            <a:solidFill>
              <a:schemeClr val="accent1"/>
            </a:solidFill>
          </a:ln>
        </p:spPr>
        <p:txBody>
          <a:bodyPr wrap="square" rtlCol="0">
            <a:spAutoFit/>
          </a:bodyPr>
          <a:lstStyle/>
          <a:p>
            <a:r>
              <a:rPr lang="en-US" sz="3200" i="1" dirty="0"/>
              <a:t>We know the pattern helps us to </a:t>
            </a:r>
            <a:r>
              <a:rPr lang="en-US" sz="3200" b="1" i="1" dirty="0"/>
              <a:t>CLARIFY,</a:t>
            </a:r>
            <a:r>
              <a:rPr lang="en-US" sz="3200" i="1" dirty="0"/>
              <a:t> but if we haven’t shared </a:t>
            </a:r>
            <a:r>
              <a:rPr lang="en-US" sz="3200" i="1" dirty="0" smtClean="0"/>
              <a:t>an initial idea</a:t>
            </a:r>
            <a:r>
              <a:rPr lang="en-US" sz="3200" i="1" dirty="0"/>
              <a:t>, we have nothing to </a:t>
            </a:r>
            <a:r>
              <a:rPr lang="en-US" sz="3200" b="1" i="1" dirty="0"/>
              <a:t>CLARIFY.</a:t>
            </a:r>
            <a:r>
              <a:rPr lang="en-US" sz="3200" i="1" dirty="0"/>
              <a:t> </a:t>
            </a:r>
            <a:endParaRPr lang="en-US" sz="3200" dirty="0"/>
          </a:p>
        </p:txBody>
      </p:sp>
      <p:sp>
        <p:nvSpPr>
          <p:cNvPr id="19" name="Rectangle 18"/>
          <p:cNvSpPr/>
          <p:nvPr/>
        </p:nvSpPr>
        <p:spPr>
          <a:xfrm>
            <a:off x="358587" y="3186463"/>
            <a:ext cx="6884895" cy="1569660"/>
          </a:xfrm>
          <a:prstGeom prst="rect">
            <a:avLst/>
          </a:prstGeom>
          <a:solidFill>
            <a:schemeClr val="accent1">
              <a:lumMod val="20000"/>
              <a:lumOff val="80000"/>
              <a:alpha val="50000"/>
            </a:schemeClr>
          </a:solidFill>
          <a:ln w="38100">
            <a:solidFill>
              <a:schemeClr val="accent1"/>
            </a:solidFill>
          </a:ln>
        </p:spPr>
        <p:txBody>
          <a:bodyPr wrap="square">
            <a:spAutoFit/>
          </a:bodyPr>
          <a:lstStyle/>
          <a:p>
            <a:r>
              <a:rPr lang="en-US" sz="3200" i="1" dirty="0"/>
              <a:t>So, the very first step of a Constructive Conversation is to </a:t>
            </a:r>
            <a:r>
              <a:rPr lang="en-US" sz="3200" b="1" i="1" dirty="0"/>
              <a:t>CREATE</a:t>
            </a:r>
            <a:r>
              <a:rPr lang="en-US" sz="3200" i="1" dirty="0"/>
              <a:t> and share an idea. </a:t>
            </a:r>
            <a:endParaRPr lang="en-US" sz="3200" dirty="0"/>
          </a:p>
        </p:txBody>
      </p:sp>
      <p:sp>
        <p:nvSpPr>
          <p:cNvPr id="20" name="Rectangle 19"/>
          <p:cNvSpPr/>
          <p:nvPr/>
        </p:nvSpPr>
        <p:spPr>
          <a:xfrm>
            <a:off x="358586" y="5093098"/>
            <a:ext cx="6884896" cy="1077218"/>
          </a:xfrm>
          <a:prstGeom prst="rect">
            <a:avLst/>
          </a:prstGeom>
          <a:solidFill>
            <a:schemeClr val="accent1">
              <a:lumMod val="20000"/>
              <a:lumOff val="80000"/>
              <a:alpha val="50000"/>
            </a:schemeClr>
          </a:solidFill>
          <a:ln w="38100">
            <a:solidFill>
              <a:schemeClr val="accent1"/>
            </a:solidFill>
          </a:ln>
        </p:spPr>
        <p:txBody>
          <a:bodyPr wrap="square">
            <a:spAutoFit/>
          </a:bodyPr>
          <a:lstStyle/>
          <a:p>
            <a:r>
              <a:rPr lang="en-US" sz="3200" i="1" dirty="0"/>
              <a:t>Then, we can use the Conversation Pattern to develop our idea fully. </a:t>
            </a:r>
            <a:endParaRPr lang="en-US" sz="3200" dirty="0"/>
          </a:p>
        </p:txBody>
      </p:sp>
    </p:spTree>
    <p:extLst>
      <p:ext uri="{BB962C8B-B14F-4D97-AF65-F5344CB8AC3E}">
        <p14:creationId xmlns:p14="http://schemas.microsoft.com/office/powerpoint/2010/main" val="844227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dissolv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dissolve">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082" y="869993"/>
            <a:ext cx="7054850" cy="5315967"/>
          </a:xfrm>
          <a:prstGeom prst="rect">
            <a:avLst/>
          </a:prstGeom>
          <a:ln w="38100">
            <a:solidFill>
              <a:schemeClr val="accent1"/>
            </a:solidFill>
          </a:ln>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MODEL </a:t>
            </a:r>
            <a:r>
              <a:rPr lang="mr-IN" sz="2400" b="1" dirty="0" smtClean="0">
                <a:solidFill>
                  <a:schemeClr val="bg1"/>
                </a:solidFill>
              </a:rPr>
              <a:t>–</a:t>
            </a:r>
            <a:r>
              <a:rPr lang="en-US" sz="2400" b="1" dirty="0" smtClean="0">
                <a:solidFill>
                  <a:schemeClr val="bg1"/>
                </a:solidFill>
              </a:rPr>
              <a:t> INTRODUCE RESPONSE STARTERS</a:t>
            </a:r>
            <a:endParaRPr lang="en-US" sz="2400" b="1" dirty="0">
              <a:solidFill>
                <a:schemeClr val="bg1"/>
              </a:solidFill>
            </a:endParaRPr>
          </a:p>
        </p:txBody>
      </p:sp>
      <p:sp>
        <p:nvSpPr>
          <p:cNvPr id="2" name="Title 1"/>
          <p:cNvSpPr>
            <a:spLocks noGrp="1"/>
          </p:cNvSpPr>
          <p:nvPr>
            <p:ph type="title" idx="4294967295"/>
          </p:nvPr>
        </p:nvSpPr>
        <p:spPr>
          <a:xfrm>
            <a:off x="976907" y="-58322"/>
            <a:ext cx="10202740" cy="807671"/>
          </a:xfrm>
        </p:spPr>
        <p:txBody>
          <a:bodyPr>
            <a:normAutofit/>
          </a:bodyPr>
          <a:lstStyle/>
          <a:p>
            <a:pPr algn="ctr"/>
            <a:r>
              <a:rPr lang="en-US" sz="4400" b="1" dirty="0" smtClean="0">
                <a:solidFill>
                  <a:schemeClr val="tx1"/>
                </a:solidFill>
                <a:ea typeface="Calibri" charset="0"/>
                <a:cs typeface="Arial" charset="0"/>
              </a:rPr>
              <a:t>Which response starter will you use today?</a:t>
            </a:r>
            <a:endParaRPr lang="en-US" sz="4400" b="1" dirty="0">
              <a:solidFill>
                <a:schemeClr val="tx1"/>
              </a:solidFill>
            </a:endParaRPr>
          </a:p>
        </p:txBody>
      </p:sp>
      <p:sp>
        <p:nvSpPr>
          <p:cNvPr id="3" name="Rectangle 2"/>
          <p:cNvSpPr/>
          <p:nvPr/>
        </p:nvSpPr>
        <p:spPr>
          <a:xfrm>
            <a:off x="187661" y="4102795"/>
            <a:ext cx="4581661" cy="2185214"/>
          </a:xfrm>
          <a:prstGeom prst="rect">
            <a:avLst/>
          </a:prstGeom>
          <a:solidFill>
            <a:schemeClr val="accent1">
              <a:lumMod val="20000"/>
              <a:lumOff val="80000"/>
            </a:schemeClr>
          </a:solidFill>
          <a:ln w="38100">
            <a:solidFill>
              <a:schemeClr val="accent1"/>
            </a:solidFill>
          </a:ln>
        </p:spPr>
        <p:txBody>
          <a:bodyPr wrap="square">
            <a:spAutoFit/>
          </a:bodyPr>
          <a:lstStyle/>
          <a:p>
            <a:pPr marL="342900" indent="-342900">
              <a:buFont typeface="Arial" charset="0"/>
              <a:buChar char="•"/>
            </a:pPr>
            <a:endParaRPr lang="en-US" sz="800" dirty="0" smtClean="0"/>
          </a:p>
          <a:p>
            <a:pPr marL="342900" indent="-342900">
              <a:buFont typeface="Arial" charset="0"/>
              <a:buChar char="•"/>
            </a:pPr>
            <a:r>
              <a:rPr lang="en-US" sz="2400" dirty="0" smtClean="0"/>
              <a:t>You </a:t>
            </a:r>
            <a:r>
              <a:rPr lang="en-US" sz="2400" dirty="0"/>
              <a:t>will use the </a:t>
            </a:r>
            <a:r>
              <a:rPr lang="en-US" sz="2400" b="1" u="sng" dirty="0"/>
              <a:t>Conversation Pattern Guide</a:t>
            </a:r>
            <a:r>
              <a:rPr lang="en-US" sz="2400" u="sng" dirty="0"/>
              <a:t> </a:t>
            </a:r>
            <a:r>
              <a:rPr lang="en-US" sz="2400" dirty="0"/>
              <a:t>to remind you of the pattern. </a:t>
            </a:r>
            <a:endParaRPr lang="en-US" sz="800" dirty="0"/>
          </a:p>
          <a:p>
            <a:pPr marL="342900" indent="-342900">
              <a:buFont typeface="Arial" charset="0"/>
              <a:buChar char="•"/>
            </a:pPr>
            <a:r>
              <a:rPr lang="en-US" sz="2400" dirty="0" smtClean="0"/>
              <a:t>Let’s review the prompt and response starters. </a:t>
            </a:r>
          </a:p>
          <a:p>
            <a:pPr marL="342900" indent="-342900">
              <a:buFont typeface="Arial" charset="0"/>
              <a:buChar char="•"/>
            </a:pPr>
            <a:endParaRPr lang="en-US" sz="800" dirty="0" smtClean="0"/>
          </a:p>
        </p:txBody>
      </p:sp>
      <p:sp>
        <p:nvSpPr>
          <p:cNvPr id="16" name="TextBox 15"/>
          <p:cNvSpPr txBox="1"/>
          <p:nvPr/>
        </p:nvSpPr>
        <p:spPr>
          <a:xfrm>
            <a:off x="9949598" y="800637"/>
            <a:ext cx="1562102" cy="461665"/>
          </a:xfrm>
          <a:prstGeom prst="rect">
            <a:avLst/>
          </a:prstGeom>
          <a:noFill/>
        </p:spPr>
        <p:txBody>
          <a:bodyPr wrap="square" rtlCol="0">
            <a:spAutoFit/>
          </a:bodyPr>
          <a:lstStyle/>
          <a:p>
            <a:r>
              <a:rPr lang="en-US" sz="2400" b="1" dirty="0" smtClean="0">
                <a:solidFill>
                  <a:srgbClr val="FF0000"/>
                </a:solidFill>
              </a:rPr>
              <a:t>CLARIFY</a:t>
            </a:r>
            <a:endParaRPr lang="en-US" sz="2400" b="1" dirty="0">
              <a:solidFill>
                <a:srgbClr val="FF0000"/>
              </a:solidFill>
            </a:endParaRPr>
          </a:p>
        </p:txBody>
      </p:sp>
      <p:sp>
        <p:nvSpPr>
          <p:cNvPr id="17" name="TextBox 16"/>
          <p:cNvSpPr txBox="1"/>
          <p:nvPr/>
        </p:nvSpPr>
        <p:spPr>
          <a:xfrm>
            <a:off x="5874860" y="1904094"/>
            <a:ext cx="2695398" cy="461665"/>
          </a:xfrm>
          <a:prstGeom prst="rect">
            <a:avLst/>
          </a:prstGeom>
          <a:noFill/>
        </p:spPr>
        <p:txBody>
          <a:bodyPr wrap="square" rtlCol="0">
            <a:spAutoFit/>
          </a:bodyPr>
          <a:lstStyle/>
          <a:p>
            <a:r>
              <a:rPr lang="en-US" sz="2400" b="1" dirty="0" smtClean="0">
                <a:solidFill>
                  <a:srgbClr val="FF0000"/>
                </a:solidFill>
              </a:rPr>
              <a:t>I think you said</a:t>
            </a:r>
            <a:r>
              <a:rPr lang="mr-IN" sz="2400" b="1" dirty="0" smtClean="0">
                <a:solidFill>
                  <a:srgbClr val="FF0000"/>
                </a:solidFill>
              </a:rPr>
              <a:t>…</a:t>
            </a:r>
            <a:endParaRPr lang="en-US" sz="2400" b="1" dirty="0">
              <a:solidFill>
                <a:srgbClr val="FF0000"/>
              </a:solidFill>
            </a:endParaRPr>
          </a:p>
        </p:txBody>
      </p:sp>
      <p:sp>
        <p:nvSpPr>
          <p:cNvPr id="11" name="TextBox 10"/>
          <p:cNvSpPr txBox="1"/>
          <p:nvPr/>
        </p:nvSpPr>
        <p:spPr>
          <a:xfrm>
            <a:off x="5874860" y="3502462"/>
            <a:ext cx="2695398" cy="461665"/>
          </a:xfrm>
          <a:prstGeom prst="rect">
            <a:avLst/>
          </a:prstGeom>
          <a:noFill/>
        </p:spPr>
        <p:txBody>
          <a:bodyPr wrap="square" rtlCol="0">
            <a:spAutoFit/>
          </a:bodyPr>
          <a:lstStyle/>
          <a:p>
            <a:r>
              <a:rPr lang="en-US" sz="2400" b="1" dirty="0" smtClean="0">
                <a:solidFill>
                  <a:srgbClr val="FF0000"/>
                </a:solidFill>
              </a:rPr>
              <a:t>Another </a:t>
            </a:r>
            <a:r>
              <a:rPr lang="en-US" sz="2400" b="1" smtClean="0">
                <a:solidFill>
                  <a:srgbClr val="FF0000"/>
                </a:solidFill>
              </a:rPr>
              <a:t>details is</a:t>
            </a:r>
            <a:r>
              <a:rPr lang="mr-IN" sz="2400" b="1" dirty="0" smtClean="0">
                <a:solidFill>
                  <a:srgbClr val="FF0000"/>
                </a:solidFill>
              </a:rPr>
              <a:t>…</a:t>
            </a:r>
            <a:endParaRPr lang="en-US" sz="2400" b="1" dirty="0">
              <a:solidFill>
                <a:srgbClr val="FF0000"/>
              </a:solidFill>
            </a:endParaRPr>
          </a:p>
        </p:txBody>
      </p:sp>
      <p:sp>
        <p:nvSpPr>
          <p:cNvPr id="12" name="TextBox 11"/>
          <p:cNvSpPr txBox="1"/>
          <p:nvPr/>
        </p:nvSpPr>
        <p:spPr>
          <a:xfrm>
            <a:off x="5874860" y="5111419"/>
            <a:ext cx="4640739" cy="461665"/>
          </a:xfrm>
          <a:prstGeom prst="rect">
            <a:avLst/>
          </a:prstGeom>
          <a:noFill/>
        </p:spPr>
        <p:txBody>
          <a:bodyPr wrap="square" rtlCol="0">
            <a:spAutoFit/>
          </a:bodyPr>
          <a:lstStyle/>
          <a:p>
            <a:r>
              <a:rPr lang="en-US" sz="2400" b="1" dirty="0">
                <a:solidFill>
                  <a:srgbClr val="FF0000"/>
                </a:solidFill>
              </a:rPr>
              <a:t>How can you add to this idea?</a:t>
            </a:r>
            <a:endParaRPr lang="en-US" sz="2400" b="1" dirty="0">
              <a:solidFill>
                <a:srgbClr val="FF0000"/>
              </a:solidFill>
              <a:latin typeface="Avenir Next" charset="0"/>
              <a:ea typeface="Calibri" charset="0"/>
              <a:cs typeface="Arial" charset="0"/>
            </a:endParaRPr>
          </a:p>
        </p:txBody>
      </p:sp>
      <p:graphicFrame>
        <p:nvGraphicFramePr>
          <p:cNvPr id="13" name="Table 12"/>
          <p:cNvGraphicFramePr>
            <a:graphicFrameLocks noGrp="1"/>
          </p:cNvGraphicFramePr>
          <p:nvPr>
            <p:extLst/>
          </p:nvPr>
        </p:nvGraphicFramePr>
        <p:xfrm>
          <a:off x="167355" y="800637"/>
          <a:ext cx="4581661" cy="3191465"/>
        </p:xfrm>
        <a:graphic>
          <a:graphicData uri="http://schemas.openxmlformats.org/drawingml/2006/table">
            <a:tbl>
              <a:tblPr firstCol="1" bandRow="1">
                <a:tableStyleId>{D7AC3CCA-C797-4891-BE02-D94E43425B78}</a:tableStyleId>
              </a:tblPr>
              <a:tblGrid>
                <a:gridCol w="4581661"/>
              </a:tblGrid>
              <a:tr h="448312">
                <a:tc>
                  <a:txBody>
                    <a:bodyPr/>
                    <a:lstStyle/>
                    <a:p>
                      <a:pPr marL="0" marR="0" algn="ctr">
                        <a:spcBef>
                          <a:spcPts val="0"/>
                        </a:spcBef>
                        <a:spcAft>
                          <a:spcPts val="0"/>
                        </a:spcAft>
                      </a:pPr>
                      <a:r>
                        <a:rPr lang="en-US" sz="2400" dirty="0">
                          <a:solidFill>
                            <a:schemeClr val="bg1"/>
                          </a:solidFill>
                          <a:effectLst/>
                        </a:rPr>
                        <a:t>PROMPT &amp; RESPONSE STARTERS</a:t>
                      </a:r>
                      <a:endParaRPr lang="en-US" sz="2400" dirty="0">
                        <a:solidFill>
                          <a:schemeClr val="bg1"/>
                        </a:solidFill>
                        <a:effectLst/>
                        <a:latin typeface="Avenir Next" charset="0"/>
                        <a:ea typeface="Calibri" charset="0"/>
                        <a:cs typeface="Arial" charset="0"/>
                      </a:endParaRPr>
                    </a:p>
                  </a:txBody>
                  <a:tcPr marL="68580" marR="68580" marT="0" marB="0" anchor="ctr">
                    <a:solidFill>
                      <a:schemeClr val="tx1"/>
                    </a:solidFill>
                  </a:tcPr>
                </a:tc>
              </a:tr>
              <a:tr h="346904">
                <a:tc>
                  <a:txBody>
                    <a:bodyPr/>
                    <a:lstStyle/>
                    <a:p>
                      <a:pPr marL="0" marR="0" algn="ctr">
                        <a:spcBef>
                          <a:spcPts val="0"/>
                        </a:spcBef>
                        <a:spcAft>
                          <a:spcPts val="0"/>
                        </a:spcAft>
                      </a:pPr>
                      <a:r>
                        <a:rPr lang="en-US" sz="2400" dirty="0">
                          <a:effectLst/>
                        </a:rPr>
                        <a:t>PARAPHRASE</a:t>
                      </a:r>
                      <a:endParaRPr lang="en-US" sz="2400" dirty="0">
                        <a:effectLst/>
                        <a:latin typeface="Avenir Next" charset="0"/>
                        <a:ea typeface="Calibri" charset="0"/>
                        <a:cs typeface="Arial" charset="0"/>
                      </a:endParaRPr>
                    </a:p>
                  </a:txBody>
                  <a:tcPr marL="68580" marR="68580" marT="0" marB="0" anchor="ctr"/>
                </a:tc>
              </a:tr>
              <a:tr h="346904">
                <a:tc>
                  <a:txBody>
                    <a:bodyPr/>
                    <a:lstStyle/>
                    <a:p>
                      <a:pPr marL="0" marR="0" algn="ctr">
                        <a:spcBef>
                          <a:spcPts val="0"/>
                        </a:spcBef>
                        <a:spcAft>
                          <a:spcPts val="0"/>
                        </a:spcAft>
                      </a:pPr>
                      <a:r>
                        <a:rPr lang="en-US" sz="2400" b="0" dirty="0">
                          <a:effectLst/>
                        </a:rPr>
                        <a:t>I think you said…</a:t>
                      </a:r>
                      <a:endParaRPr lang="en-US" sz="2400" b="0" dirty="0">
                        <a:effectLst/>
                        <a:latin typeface="Avenir Next" charset="0"/>
                        <a:ea typeface="Calibri" charset="0"/>
                        <a:cs typeface="Arial" charset="0"/>
                      </a:endParaRPr>
                    </a:p>
                  </a:txBody>
                  <a:tcPr marL="68580" marR="68580" marT="0" marB="0" anchor="ctr">
                    <a:solidFill>
                      <a:schemeClr val="bg1"/>
                    </a:solidFill>
                  </a:tcPr>
                </a:tc>
              </a:tr>
              <a:tr h="346904">
                <a:tc>
                  <a:txBody>
                    <a:bodyPr/>
                    <a:lstStyle/>
                    <a:p>
                      <a:pPr marL="0" marR="0" algn="ctr">
                        <a:spcBef>
                          <a:spcPts val="0"/>
                        </a:spcBef>
                        <a:spcAft>
                          <a:spcPts val="0"/>
                        </a:spcAft>
                      </a:pPr>
                      <a:r>
                        <a:rPr lang="en-US" sz="2400" dirty="0" smtClean="0">
                          <a:effectLst/>
                        </a:rPr>
                        <a:t>BUILD ON</a:t>
                      </a:r>
                      <a:endParaRPr lang="en-US" sz="2400" dirty="0">
                        <a:effectLst/>
                        <a:latin typeface="Avenir Next" charset="0"/>
                        <a:ea typeface="Calibri" charset="0"/>
                        <a:cs typeface="Arial" charset="0"/>
                      </a:endParaRPr>
                    </a:p>
                  </a:txBody>
                  <a:tcPr marL="68580" marR="68580" marT="0" marB="0" anchor="ctr"/>
                </a:tc>
              </a:tr>
              <a:tr h="346904">
                <a:tc>
                  <a:txBody>
                    <a:bodyPr/>
                    <a:lstStyle/>
                    <a:p>
                      <a:pPr marL="0" marR="0" algn="ctr">
                        <a:spcBef>
                          <a:spcPts val="0"/>
                        </a:spcBef>
                        <a:spcAft>
                          <a:spcPts val="0"/>
                        </a:spcAft>
                      </a:pPr>
                      <a:r>
                        <a:rPr lang="en-US" sz="2400" b="0" dirty="0">
                          <a:effectLst/>
                        </a:rPr>
                        <a:t>Another detail is…</a:t>
                      </a:r>
                      <a:endParaRPr lang="en-US" sz="2400" b="0" dirty="0">
                        <a:effectLst/>
                        <a:latin typeface="Avenir Next" charset="0"/>
                        <a:ea typeface="Calibri" charset="0"/>
                        <a:cs typeface="Arial" charset="0"/>
                      </a:endParaRPr>
                    </a:p>
                  </a:txBody>
                  <a:tcPr marL="68580" marR="68580" marT="0" marB="0" anchor="ctr">
                    <a:solidFill>
                      <a:schemeClr val="bg1"/>
                    </a:solidFill>
                  </a:tcPr>
                </a:tc>
              </a:tr>
              <a:tr h="346904">
                <a:tc>
                  <a:txBody>
                    <a:bodyPr/>
                    <a:lstStyle/>
                    <a:p>
                      <a:pPr marL="0" marR="0" algn="ctr">
                        <a:spcBef>
                          <a:spcPts val="0"/>
                        </a:spcBef>
                        <a:spcAft>
                          <a:spcPts val="0"/>
                        </a:spcAft>
                      </a:pPr>
                      <a:r>
                        <a:rPr lang="en-US" sz="2400" dirty="0" smtClean="0">
                          <a:effectLst/>
                        </a:rPr>
                        <a:t>PROMPT</a:t>
                      </a:r>
                      <a:endParaRPr lang="en-US" sz="2400" dirty="0">
                        <a:effectLst/>
                        <a:latin typeface="Avenir Next" charset="0"/>
                        <a:ea typeface="Calibri" charset="0"/>
                        <a:cs typeface="Arial" charset="0"/>
                      </a:endParaRPr>
                    </a:p>
                  </a:txBody>
                  <a:tcPr marL="68580" marR="68580" marT="0" marB="0" anchor="ctr"/>
                </a:tc>
              </a:tr>
              <a:tr h="548593">
                <a:tc>
                  <a:txBody>
                    <a:bodyPr/>
                    <a:lstStyle/>
                    <a:p>
                      <a:pPr marL="0" marR="0" algn="ctr">
                        <a:spcBef>
                          <a:spcPts val="0"/>
                        </a:spcBef>
                        <a:spcAft>
                          <a:spcPts val="0"/>
                        </a:spcAft>
                      </a:pPr>
                      <a:r>
                        <a:rPr lang="en-US" sz="2400" b="0" dirty="0">
                          <a:effectLst/>
                        </a:rPr>
                        <a:t>How can you add to this idea?</a:t>
                      </a:r>
                      <a:endParaRPr lang="en-US" sz="2400" b="0" dirty="0">
                        <a:effectLst/>
                        <a:latin typeface="Avenir Next" charset="0"/>
                        <a:ea typeface="Calibri" charset="0"/>
                        <a:cs typeface="Arial" charset="0"/>
                      </a:endParaRPr>
                    </a:p>
                  </a:txBody>
                  <a:tcPr marL="68580" marR="68580" marT="0" marB="0" anchor="ctr">
                    <a:solidFill>
                      <a:schemeClr val="bg1"/>
                    </a:solidFill>
                  </a:tcPr>
                </a:tc>
              </a:tr>
              <a:tr h="346904">
                <a:tc>
                  <a:txBody>
                    <a:bodyPr/>
                    <a:lstStyle/>
                    <a:p>
                      <a:pPr marL="0" marR="0" algn="ctr">
                        <a:spcBef>
                          <a:spcPts val="0"/>
                        </a:spcBef>
                        <a:spcAft>
                          <a:spcPts val="0"/>
                        </a:spcAft>
                      </a:pPr>
                      <a:r>
                        <a:rPr lang="en-US" sz="2400" dirty="0" smtClean="0">
                          <a:solidFill>
                            <a:schemeClr val="bg1"/>
                          </a:solidFill>
                          <a:effectLst/>
                        </a:rPr>
                        <a:t>EXPANDING</a:t>
                      </a:r>
                      <a:endParaRPr lang="en-US" sz="2400" dirty="0">
                        <a:solidFill>
                          <a:schemeClr val="bg1"/>
                        </a:solidFill>
                        <a:effectLst/>
                        <a:latin typeface="Avenir Next" charset="0"/>
                        <a:ea typeface="Calibri" charset="0"/>
                        <a:cs typeface="Arial" charset="0"/>
                      </a:endParaRPr>
                    </a:p>
                  </a:txBody>
                  <a:tcPr marL="68580" marR="68580" marT="0" marB="0" anchor="ctr">
                    <a:solidFill>
                      <a:schemeClr val="tx1"/>
                    </a:solidFill>
                  </a:tcPr>
                </a:tc>
              </a:tr>
            </a:tbl>
          </a:graphicData>
        </a:graphic>
      </p:graphicFrame>
    </p:spTree>
    <p:extLst>
      <p:ext uri="{BB962C8B-B14F-4D97-AF65-F5344CB8AC3E}">
        <p14:creationId xmlns:p14="http://schemas.microsoft.com/office/powerpoint/2010/main" val="23383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par>
                                <p:cTn id="18" presetID="9" presetClass="entr" presetSubtype="0" fill="hold" grpId="0" nodeType="withEffect">
                                  <p:stCondLst>
                                    <p:cond delay="500"/>
                                  </p:stCondLst>
                                  <p:childTnLst>
                                    <p:set>
                                      <p:cBhvr>
                                        <p:cTn id="19" dur="1" fill="hold">
                                          <p:stCondLst>
                                            <p:cond delay="0"/>
                                          </p:stCondLst>
                                        </p:cTn>
                                        <p:tgtEl>
                                          <p:spTgt spid="17"/>
                                        </p:tgtEl>
                                        <p:attrNameLst>
                                          <p:attrName>style.visibility</p:attrName>
                                        </p:attrNameLst>
                                      </p:cBhvr>
                                      <p:to>
                                        <p:strVal val="visible"/>
                                      </p:to>
                                    </p:set>
                                    <p:animEffect transition="in" filter="dissolve">
                                      <p:cBhvr>
                                        <p:cTn id="20" dur="500"/>
                                        <p:tgtEl>
                                          <p:spTgt spid="17"/>
                                        </p:tgtEl>
                                      </p:cBhvr>
                                    </p:animEffect>
                                  </p:childTnLst>
                                </p:cTn>
                              </p:par>
                              <p:par>
                                <p:cTn id="21" presetID="9" presetClass="entr" presetSubtype="0" fill="hold" grpId="0" nodeType="withEffect">
                                  <p:stCondLst>
                                    <p:cond delay="500"/>
                                  </p:stCondLst>
                                  <p:childTnLst>
                                    <p:set>
                                      <p:cBhvr>
                                        <p:cTn id="22" dur="1" fill="hold">
                                          <p:stCondLst>
                                            <p:cond delay="0"/>
                                          </p:stCondLst>
                                        </p:cTn>
                                        <p:tgtEl>
                                          <p:spTgt spid="11"/>
                                        </p:tgtEl>
                                        <p:attrNameLst>
                                          <p:attrName>style.visibility</p:attrName>
                                        </p:attrNameLst>
                                      </p:cBhvr>
                                      <p:to>
                                        <p:strVal val="visible"/>
                                      </p:to>
                                    </p:set>
                                    <p:animEffect transition="in" filter="dissolve">
                                      <p:cBhvr>
                                        <p:cTn id="23" dur="500"/>
                                        <p:tgtEl>
                                          <p:spTgt spid="11"/>
                                        </p:tgtEl>
                                      </p:cBhvr>
                                    </p:animEffect>
                                  </p:childTnLst>
                                </p:cTn>
                              </p:par>
                              <p:par>
                                <p:cTn id="24" presetID="9" presetClass="entr" presetSubtype="0" fill="hold" grpId="0" nodeType="withEffect">
                                  <p:stCondLst>
                                    <p:cond delay="500"/>
                                  </p:stCondLst>
                                  <p:childTnLst>
                                    <p:set>
                                      <p:cBhvr>
                                        <p:cTn id="25" dur="1" fill="hold">
                                          <p:stCondLst>
                                            <p:cond delay="0"/>
                                          </p:stCondLst>
                                        </p:cTn>
                                        <p:tgtEl>
                                          <p:spTgt spid="12"/>
                                        </p:tgtEl>
                                        <p:attrNameLst>
                                          <p:attrName>style.visibility</p:attrName>
                                        </p:attrNameLst>
                                      </p:cBhvr>
                                      <p:to>
                                        <p:strVal val="visible"/>
                                      </p:to>
                                    </p:set>
                                    <p:animEffect transition="in" filter="dissolve">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1" grpId="0"/>
      <p:bldP spid="12"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a:extLst>
              <a:ext uri="{28A0092B-C50C-407E-A947-70E740481C1C}">
                <a14:useLocalDpi xmlns:a14="http://schemas.microsoft.com/office/drawing/2010/main" val="0"/>
              </a:ext>
            </a:extLst>
          </a:blip>
          <a:stretch>
            <a:fillRect/>
          </a:stretch>
        </p:blipFill>
        <p:spPr>
          <a:xfrm>
            <a:off x="7339469" y="215373"/>
            <a:ext cx="4614571" cy="5939867"/>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681318" y="338034"/>
            <a:ext cx="5163670" cy="1938992"/>
          </a:xfrm>
          <a:prstGeom prst="rect">
            <a:avLst/>
          </a:prstGeom>
          <a:noFill/>
        </p:spPr>
        <p:txBody>
          <a:bodyPr wrap="square" rtlCol="0">
            <a:spAutoFit/>
          </a:bodyPr>
          <a:lstStyle/>
          <a:p>
            <a:pPr algn="ctr"/>
            <a:r>
              <a:rPr lang="en-US" sz="4000" b="1" dirty="0" smtClean="0"/>
              <a:t>Constructive Conversations Listening Task Poster</a:t>
            </a:r>
          </a:p>
        </p:txBody>
      </p:sp>
      <p:sp>
        <p:nvSpPr>
          <p:cNvPr id="4" name="Rectangle 3"/>
          <p:cNvSpPr/>
          <p:nvPr/>
        </p:nvSpPr>
        <p:spPr>
          <a:xfrm>
            <a:off x="681318" y="2778146"/>
            <a:ext cx="5289176" cy="2000548"/>
          </a:xfrm>
          <a:prstGeom prst="rect">
            <a:avLst/>
          </a:prstGeom>
        </p:spPr>
        <p:txBody>
          <a:bodyPr wrap="square">
            <a:spAutoFit/>
          </a:bodyPr>
          <a:lstStyle/>
          <a:p>
            <a:r>
              <a:rPr lang="en-US" sz="3200" i="1" dirty="0"/>
              <a:t>While you are listening to me and my partner, listen for the </a:t>
            </a:r>
            <a:r>
              <a:rPr lang="en-US" sz="3200" i="1" dirty="0" smtClean="0"/>
              <a:t>following</a:t>
            </a:r>
            <a:r>
              <a:rPr lang="is-IS" sz="3200" i="1" dirty="0" smtClean="0"/>
              <a:t>…</a:t>
            </a:r>
            <a:endParaRPr lang="en-US" sz="3200" dirty="0"/>
          </a:p>
          <a:p>
            <a:endParaRPr lang="en-US" sz="2800" dirty="0"/>
          </a:p>
        </p:txBody>
      </p:sp>
      <p:sp>
        <p:nvSpPr>
          <p:cNvPr id="5" name="TextBox 4"/>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REVIEW THE CONSTRUCTIVE CONVERSATION LISTENING TASK POSTER</a:t>
            </a:r>
            <a:endParaRPr lang="en-US" sz="2400" b="1" dirty="0">
              <a:solidFill>
                <a:schemeClr val="bg1"/>
              </a:solidFill>
            </a:endParaRPr>
          </a:p>
        </p:txBody>
      </p:sp>
    </p:spTree>
    <p:extLst>
      <p:ext uri="{BB962C8B-B14F-4D97-AF65-F5344CB8AC3E}">
        <p14:creationId xmlns:p14="http://schemas.microsoft.com/office/powerpoint/2010/main" val="12869248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0" y="6341706"/>
            <a:ext cx="12192000" cy="461665"/>
          </a:xfrm>
          <a:prstGeom prst="rect">
            <a:avLst/>
          </a:prstGeom>
          <a:noFill/>
        </p:spPr>
        <p:txBody>
          <a:bodyPr wrap="square" rtlCol="0">
            <a:spAutoFit/>
          </a:bodyPr>
          <a:lstStyle/>
          <a:p>
            <a:r>
              <a:rPr lang="en-US" sz="2400" b="1" dirty="0" smtClean="0">
                <a:solidFill>
                  <a:schemeClr val="bg1"/>
                </a:solidFill>
              </a:rPr>
              <a:t>MODEL/GUIDED PRACTICE - TEACHER THINK ALOUD</a:t>
            </a:r>
            <a:endParaRPr lang="en-US" sz="2400" dirty="0">
              <a:solidFill>
                <a:schemeClr val="bg1"/>
              </a:solidFill>
            </a:endParaRPr>
          </a:p>
        </p:txBody>
      </p:sp>
      <p:sp>
        <p:nvSpPr>
          <p:cNvPr id="16" name="Rectangle 15"/>
          <p:cNvSpPr/>
          <p:nvPr/>
        </p:nvSpPr>
        <p:spPr>
          <a:xfrm>
            <a:off x="324065" y="1329911"/>
            <a:ext cx="6001800" cy="2185214"/>
          </a:xfrm>
          <a:prstGeom prst="rect">
            <a:avLst/>
          </a:prstGeom>
        </p:spPr>
        <p:txBody>
          <a:bodyPr wrap="square">
            <a:spAutoFit/>
          </a:bodyPr>
          <a:lstStyle/>
          <a:p>
            <a:r>
              <a:rPr lang="en-US" sz="3000" dirty="0">
                <a:latin typeface="Calibri" charset="0"/>
                <a:ea typeface="Calibri" charset="0"/>
                <a:cs typeface="Calibri" charset="0"/>
              </a:rPr>
              <a:t>What do you know </a:t>
            </a:r>
            <a:r>
              <a:rPr lang="en-US" sz="3000" dirty="0" smtClean="0">
                <a:latin typeface="Calibri" charset="0"/>
                <a:ea typeface="Calibri" charset="0"/>
                <a:cs typeface="Calibri" charset="0"/>
              </a:rPr>
              <a:t>about </a:t>
            </a:r>
            <a:r>
              <a:rPr lang="en-US" sz="3000" b="1" u="sng" dirty="0">
                <a:latin typeface="Calibri" charset="0"/>
                <a:ea typeface="Calibri" charset="0"/>
                <a:cs typeface="Calibri" charset="0"/>
              </a:rPr>
              <a:t>Constructive Conversation </a:t>
            </a:r>
            <a:r>
              <a:rPr lang="en-US" sz="3000" b="1" u="sng" dirty="0" smtClean="0">
                <a:latin typeface="Calibri" charset="0"/>
                <a:ea typeface="Calibri" charset="0"/>
                <a:cs typeface="Calibri" charset="0"/>
              </a:rPr>
              <a:t>SKILLS</a:t>
            </a:r>
            <a:r>
              <a:rPr lang="en-US" sz="3000" dirty="0" smtClean="0">
                <a:latin typeface="Calibri" charset="0"/>
                <a:ea typeface="Calibri" charset="0"/>
                <a:cs typeface="Calibri" charset="0"/>
              </a:rPr>
              <a:t>? </a:t>
            </a:r>
            <a:endParaRPr lang="en-US" sz="3000" dirty="0">
              <a:latin typeface="Calibri" charset="0"/>
              <a:ea typeface="Calibri" charset="0"/>
              <a:cs typeface="Calibri" charset="0"/>
            </a:endParaRPr>
          </a:p>
          <a:p>
            <a:endParaRPr lang="en-US" sz="1600" dirty="0">
              <a:latin typeface="Calibri" charset="0"/>
              <a:ea typeface="Calibri" charset="0"/>
              <a:cs typeface="Calibri" charset="0"/>
            </a:endParaRPr>
          </a:p>
          <a:p>
            <a:r>
              <a:rPr lang="en-US" sz="3000" dirty="0" smtClean="0">
                <a:latin typeface="Calibri" charset="0"/>
                <a:ea typeface="Calibri" charset="0"/>
                <a:cs typeface="Calibri" charset="0"/>
              </a:rPr>
              <a:t>What </a:t>
            </a:r>
            <a:r>
              <a:rPr lang="en-US" sz="3000" dirty="0">
                <a:latin typeface="Calibri" charset="0"/>
                <a:ea typeface="Calibri" charset="0"/>
                <a:cs typeface="Calibri" charset="0"/>
              </a:rPr>
              <a:t>does it </a:t>
            </a:r>
            <a:r>
              <a:rPr lang="en-US" sz="3000" b="1" dirty="0">
                <a:latin typeface="Calibri" charset="0"/>
                <a:ea typeface="Calibri" charset="0"/>
                <a:cs typeface="Calibri" charset="0"/>
              </a:rPr>
              <a:t>look like</a:t>
            </a:r>
            <a:r>
              <a:rPr lang="en-US" sz="3000" dirty="0">
                <a:latin typeface="Calibri" charset="0"/>
                <a:ea typeface="Calibri" charset="0"/>
                <a:cs typeface="Calibri" charset="0"/>
              </a:rPr>
              <a:t> and </a:t>
            </a:r>
            <a:r>
              <a:rPr lang="en-US" sz="3000" b="1" dirty="0">
                <a:latin typeface="Calibri" charset="0"/>
                <a:ea typeface="Calibri" charset="0"/>
                <a:cs typeface="Calibri" charset="0"/>
              </a:rPr>
              <a:t>sound like </a:t>
            </a:r>
            <a:r>
              <a:rPr lang="en-US" sz="3000" dirty="0">
                <a:latin typeface="Calibri" charset="0"/>
                <a:ea typeface="Calibri" charset="0"/>
                <a:cs typeface="Calibri" charset="0"/>
              </a:rPr>
              <a:t>when you use them?</a:t>
            </a:r>
            <a:endParaRPr lang="en-US" sz="3000" dirty="0"/>
          </a:p>
        </p:txBody>
      </p:sp>
      <p:sp>
        <p:nvSpPr>
          <p:cNvPr id="9" name="Content Placeholder 2"/>
          <p:cNvSpPr txBox="1">
            <a:spLocks/>
          </p:cNvSpPr>
          <p:nvPr/>
        </p:nvSpPr>
        <p:spPr>
          <a:xfrm>
            <a:off x="324065" y="372941"/>
            <a:ext cx="5577256" cy="759397"/>
          </a:xfrm>
          <a:prstGeom prst="rect">
            <a:avLst/>
          </a:prstGeom>
          <a:solidFill>
            <a:schemeClr val="accent1">
              <a:lumMod val="20000"/>
              <a:lumOff val="80000"/>
            </a:schemeClr>
          </a:solidFill>
          <a:ln w="38100"/>
        </p:spPr>
        <p:style>
          <a:lnRef idx="2">
            <a:schemeClr val="accent1"/>
          </a:lnRef>
          <a:fillRef idx="1">
            <a:schemeClr val="lt1"/>
          </a:fillRef>
          <a:effectRef idx="0">
            <a:schemeClr val="accent1"/>
          </a:effectRef>
          <a:fontRef idx="minor">
            <a:schemeClr val="dk1"/>
          </a:fontRef>
        </p:style>
        <p:txBody>
          <a:bodyPr anchor="ctr"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342900" indent="-342900" algn="ctr">
              <a:buFont typeface="+mj-lt"/>
              <a:buAutoNum type="arabicPeriod"/>
            </a:pPr>
            <a:r>
              <a:rPr lang="en-US" sz="3600" b="1" dirty="0" smtClean="0">
                <a:solidFill>
                  <a:schemeClr val="tx1"/>
                </a:solidFill>
                <a:latin typeface="Calibri" charset="0"/>
                <a:ea typeface="Calibri" charset="0"/>
                <a:cs typeface="Calibri" charset="0"/>
              </a:rPr>
              <a:t>Think about the prompt.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7158" y="6341706"/>
            <a:ext cx="584200" cy="596900"/>
          </a:xfrm>
          <a:prstGeom prst="rect">
            <a:avLst/>
          </a:prstGeom>
        </p:spPr>
      </p:pic>
      <p:sp>
        <p:nvSpPr>
          <p:cNvPr id="5" name="TextBox 4"/>
          <p:cNvSpPr txBox="1"/>
          <p:nvPr/>
        </p:nvSpPr>
        <p:spPr>
          <a:xfrm>
            <a:off x="324066" y="3582072"/>
            <a:ext cx="5184106" cy="2769989"/>
          </a:xfrm>
          <a:prstGeom prst="rect">
            <a:avLst/>
          </a:prstGeom>
          <a:noFill/>
        </p:spPr>
        <p:txBody>
          <a:bodyPr wrap="square" rtlCol="0">
            <a:spAutoFit/>
          </a:bodyPr>
          <a:lstStyle/>
          <a:p>
            <a:pPr marL="342900" indent="-342900">
              <a:buFont typeface="Arial" charset="0"/>
              <a:buChar char="•"/>
            </a:pPr>
            <a:r>
              <a:rPr lang="en-US" sz="2200" i="1" dirty="0" smtClean="0"/>
              <a:t>Hmmm</a:t>
            </a:r>
            <a:r>
              <a:rPr lang="en-US" sz="2200" i="1" dirty="0"/>
              <a:t>. So, I’m going to use the </a:t>
            </a:r>
            <a:r>
              <a:rPr lang="en-US" sz="2200" i="1" dirty="0" smtClean="0"/>
              <a:t>poster </a:t>
            </a:r>
            <a:r>
              <a:rPr lang="en-US" sz="2200" i="1" dirty="0"/>
              <a:t>to remember what I know about the </a:t>
            </a:r>
            <a:r>
              <a:rPr lang="en-US" sz="2200" i="1" dirty="0" smtClean="0"/>
              <a:t>skills. </a:t>
            </a:r>
          </a:p>
          <a:p>
            <a:pPr marL="342900" indent="-342900">
              <a:buFont typeface="Arial" charset="0"/>
              <a:buChar char="•"/>
            </a:pPr>
            <a:endParaRPr lang="en-US" sz="1200" i="1" dirty="0" smtClean="0"/>
          </a:p>
          <a:p>
            <a:pPr marL="342900" indent="-342900">
              <a:buFont typeface="Arial" charset="0"/>
              <a:buChar char="•"/>
            </a:pPr>
            <a:r>
              <a:rPr lang="en-US" sz="2200" i="1" dirty="0" smtClean="0"/>
              <a:t>One </a:t>
            </a:r>
            <a:r>
              <a:rPr lang="en-US" sz="2200" i="1" dirty="0"/>
              <a:t>thing I know is that when I </a:t>
            </a:r>
            <a:r>
              <a:rPr lang="en-US" sz="2200" b="1" i="1" dirty="0"/>
              <a:t>FORTIFY</a:t>
            </a:r>
            <a:r>
              <a:rPr lang="en-US" sz="2200" i="1" dirty="0"/>
              <a:t> I support my ideas with evidence from the text. I can say, “In the text it says…” or </a:t>
            </a:r>
            <a:endParaRPr lang="en-US" sz="2200" i="1" dirty="0" smtClean="0"/>
          </a:p>
          <a:p>
            <a:pPr marL="342900" indent="-342900">
              <a:buFont typeface="Arial" charset="0"/>
              <a:buChar char="•"/>
            </a:pPr>
            <a:r>
              <a:rPr lang="en-US" sz="2200" i="1" dirty="0" smtClean="0"/>
              <a:t>“</a:t>
            </a:r>
            <a:r>
              <a:rPr lang="en-US" sz="2200" i="1" dirty="0"/>
              <a:t>I know because</a:t>
            </a:r>
            <a:r>
              <a:rPr lang="en-US" sz="2200" i="1" dirty="0" smtClean="0"/>
              <a:t>…”</a:t>
            </a:r>
            <a:endParaRPr lang="en-US" sz="2400" i="1" dirty="0" smtClean="0"/>
          </a:p>
          <a:p>
            <a:pPr marL="342900" indent="-342900">
              <a:buFont typeface="Arial" charset="0"/>
              <a:buChar char="•"/>
            </a:pPr>
            <a:endParaRPr lang="en-US" sz="800" i="1" dirty="0"/>
          </a:p>
        </p:txBody>
      </p:sp>
      <p:pic>
        <p:nvPicPr>
          <p:cNvPr id="12" name="Content Placeholder 10" descr="Screen Shot 2016-03-16 at 2.54.0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5626" y="146956"/>
            <a:ext cx="4872076" cy="6055483"/>
          </a:xfrm>
          <a:prstGeom prst="rect">
            <a:avLst/>
          </a:prstGeom>
          <a:ln w="25400">
            <a:solidFill>
              <a:schemeClr val="tx1"/>
            </a:solidFill>
          </a:ln>
        </p:spPr>
      </p:pic>
      <p:sp>
        <p:nvSpPr>
          <p:cNvPr id="11" name="Oval 10"/>
          <p:cNvSpPr/>
          <p:nvPr/>
        </p:nvSpPr>
        <p:spPr>
          <a:xfrm>
            <a:off x="7261820" y="3053439"/>
            <a:ext cx="4560070" cy="132261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Users/mstaine/Desktop/ThinkAloudIcon.png"/>
          <p:cNvPicPr/>
          <p:nvPr/>
        </p:nvPicPr>
        <p:blipFill>
          <a:blip r:embed="rId5">
            <a:extLst>
              <a:ext uri="{28A0092B-C50C-407E-A947-70E740481C1C}">
                <a14:useLocalDpi xmlns:a14="http://schemas.microsoft.com/office/drawing/2010/main" val="0"/>
              </a:ext>
            </a:extLst>
          </a:blip>
          <a:srcRect/>
          <a:stretch>
            <a:fillRect/>
          </a:stretch>
        </p:blipFill>
        <p:spPr bwMode="auto">
          <a:xfrm>
            <a:off x="5813749" y="4123124"/>
            <a:ext cx="1209138" cy="1179296"/>
          </a:xfrm>
          <a:prstGeom prst="roundRect">
            <a:avLst>
              <a:gd name="adj" fmla="val 16667"/>
            </a:avLst>
          </a:prstGeom>
          <a:ln w="50800">
            <a:solidFill>
              <a:srgbClr val="00B0F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539814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dissolv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dissolve">
                                      <p:cBhvr>
                                        <p:cTn id="17" dur="500"/>
                                        <p:tgtEl>
                                          <p:spTgt spid="5">
                                            <p:txEl>
                                              <p:pRg st="3" end="3"/>
                                            </p:txEl>
                                          </p:spTgt>
                                        </p:tgtEl>
                                      </p:cBhvr>
                                    </p:animEffect>
                                  </p:childTnLst>
                                </p:cTn>
                              </p:par>
                              <p:par>
                                <p:cTn id="18" presetID="1" presetClass="entr" presetSubtype="0" fill="hold" grpId="0" nodeType="withEffect">
                                  <p:stCondLst>
                                    <p:cond delay="1000"/>
                                  </p:stCondLst>
                                  <p:childTnLst>
                                    <p:set>
                                      <p:cBhvr>
                                        <p:cTn id="1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INTRODUCE- INFOGRAPHIC</a:t>
            </a:r>
            <a:endParaRPr lang="en-US" sz="2400" b="1" dirty="0">
              <a:solidFill>
                <a:schemeClr val="bg1"/>
              </a:solidFill>
            </a:endParaRPr>
          </a:p>
        </p:txBody>
      </p:sp>
      <p:sp>
        <p:nvSpPr>
          <p:cNvPr id="4" name="Title 3"/>
          <p:cNvSpPr>
            <a:spLocks noGrp="1"/>
          </p:cNvSpPr>
          <p:nvPr>
            <p:ph type="title" idx="4294967295"/>
          </p:nvPr>
        </p:nvSpPr>
        <p:spPr>
          <a:xfrm>
            <a:off x="312911" y="523164"/>
            <a:ext cx="4290269" cy="1449387"/>
          </a:xfrm>
        </p:spPr>
        <p:txBody>
          <a:bodyPr>
            <a:normAutofit fontScale="90000"/>
          </a:bodyPr>
          <a:lstStyle/>
          <a:p>
            <a:pPr algn="ctr"/>
            <a:r>
              <a:rPr lang="en-US" sz="6000" b="1" dirty="0" smtClean="0"/>
              <a:t>What is an infographic?</a:t>
            </a:r>
            <a:endParaRPr lang="en-US" sz="6000" b="1" dirty="0"/>
          </a:p>
        </p:txBody>
      </p:sp>
      <p:sp>
        <p:nvSpPr>
          <p:cNvPr id="8" name="Rectangle 7"/>
          <p:cNvSpPr/>
          <p:nvPr/>
        </p:nvSpPr>
        <p:spPr>
          <a:xfrm>
            <a:off x="348653" y="2414728"/>
            <a:ext cx="4218787" cy="3108543"/>
          </a:xfrm>
          <a:prstGeom prst="rect">
            <a:avLst/>
          </a:prstGeom>
          <a:solidFill>
            <a:schemeClr val="accent1">
              <a:lumMod val="20000"/>
              <a:lumOff val="80000"/>
            </a:schemeClr>
          </a:solidFill>
          <a:ln w="38100">
            <a:solidFill>
              <a:schemeClr val="accent1"/>
            </a:solidFill>
          </a:ln>
        </p:spPr>
        <p:txBody>
          <a:bodyPr wrap="square">
            <a:spAutoFit/>
          </a:bodyPr>
          <a:lstStyle/>
          <a:p>
            <a:pPr marL="342900" indent="-342900">
              <a:buFont typeface="Arial" charset="0"/>
              <a:buChar char="•"/>
            </a:pPr>
            <a:endParaRPr lang="en-US" sz="800" dirty="0" smtClean="0"/>
          </a:p>
          <a:p>
            <a:pPr marL="457200" indent="-457200">
              <a:buFont typeface="Arial" charset="0"/>
              <a:buChar char="•"/>
            </a:pPr>
            <a:r>
              <a:rPr lang="en-US" sz="2400" dirty="0"/>
              <a:t>An infographic is an </a:t>
            </a:r>
            <a:r>
              <a:rPr lang="en-US" sz="2400" b="1" dirty="0"/>
              <a:t>informational text </a:t>
            </a:r>
            <a:r>
              <a:rPr lang="en-US" sz="2400" dirty="0"/>
              <a:t>that </a:t>
            </a:r>
            <a:r>
              <a:rPr lang="en-US" sz="2400" b="1" u="sng" dirty="0"/>
              <a:t>combines visuals and words. </a:t>
            </a:r>
          </a:p>
          <a:p>
            <a:pPr marL="457200" indent="-457200">
              <a:buFont typeface="Arial" charset="0"/>
              <a:buChar char="•"/>
            </a:pPr>
            <a:endParaRPr lang="en-US" sz="1200" b="1" u="sng" dirty="0"/>
          </a:p>
          <a:p>
            <a:pPr marL="457200" indent="-457200">
              <a:buFont typeface="Arial" charset="0"/>
              <a:buChar char="•"/>
            </a:pPr>
            <a:r>
              <a:rPr lang="en-US" sz="2400" dirty="0" smtClean="0"/>
              <a:t>The information </a:t>
            </a:r>
            <a:r>
              <a:rPr lang="en-US" sz="2400" dirty="0" smtClean="0"/>
              <a:t>about a  </a:t>
            </a:r>
            <a:r>
              <a:rPr lang="en-US" sz="2400" dirty="0"/>
              <a:t>topic is </a:t>
            </a:r>
            <a:r>
              <a:rPr lang="en-US" sz="2400" dirty="0" smtClean="0"/>
              <a:t>communicated </a:t>
            </a:r>
            <a:r>
              <a:rPr lang="en-US" sz="2400" b="1" u="sng" dirty="0" smtClean="0"/>
              <a:t>clearly </a:t>
            </a:r>
            <a:r>
              <a:rPr lang="en-US" sz="2400" b="1" u="sng" dirty="0"/>
              <a:t>and concisely.</a:t>
            </a:r>
          </a:p>
          <a:p>
            <a:pPr marL="342900" indent="-342900">
              <a:buFont typeface="Arial" charset="0"/>
              <a:buChar char="•"/>
            </a:pPr>
            <a:endParaRPr lang="en-US" sz="800" dirty="0" smtClean="0"/>
          </a:p>
        </p:txBody>
      </p:sp>
      <p:pic>
        <p:nvPicPr>
          <p:cNvPr id="10" name="Picture 9"/>
          <p:cNvPicPr/>
          <p:nvPr/>
        </p:nvPicPr>
        <p:blipFill>
          <a:blip r:embed="rId3">
            <a:extLst>
              <a:ext uri="{28A0092B-C50C-407E-A947-70E740481C1C}">
                <a14:useLocalDpi xmlns:a14="http://schemas.microsoft.com/office/drawing/2010/main" val="0"/>
              </a:ext>
            </a:extLst>
          </a:blip>
          <a:stretch>
            <a:fillRect/>
          </a:stretch>
        </p:blipFill>
        <p:spPr>
          <a:xfrm>
            <a:off x="6733309" y="1"/>
            <a:ext cx="5458691" cy="6798648"/>
          </a:xfrm>
          <a:prstGeom prst="rect">
            <a:avLst/>
          </a:prstGeom>
          <a:ln w="25400" cap="sq">
            <a:solidFill>
              <a:srgbClr val="000000"/>
            </a:solidFill>
            <a:prstDash val="solid"/>
            <a:miter lim="800000"/>
          </a:ln>
          <a:effectLst>
            <a:outerShdw blurRad="50800" dist="38100" dir="2700000" algn="tl" rotWithShape="0">
              <a:srgbClr val="000000">
                <a:alpha val="43000"/>
              </a:srgbClr>
            </a:outerShdw>
          </a:effectLst>
        </p:spPr>
      </p:pic>
      <p:sp>
        <p:nvSpPr>
          <p:cNvPr id="7" name="Oval 6"/>
          <p:cNvSpPr/>
          <p:nvPr/>
        </p:nvSpPr>
        <p:spPr>
          <a:xfrm>
            <a:off x="7136004" y="3267654"/>
            <a:ext cx="2145628" cy="183357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9684326" y="1972551"/>
            <a:ext cx="2507673" cy="192692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2055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linds(horizont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9"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MODEL- GUIDED PRACTICE</a:t>
            </a:r>
            <a:endParaRPr lang="en-US" sz="2400" b="1" dirty="0">
              <a:solidFill>
                <a:schemeClr val="bg1"/>
              </a:solidFill>
            </a:endParaRPr>
          </a:p>
        </p:txBody>
      </p:sp>
      <p:sp>
        <p:nvSpPr>
          <p:cNvPr id="8" name="Rectangle 7"/>
          <p:cNvSpPr/>
          <p:nvPr/>
        </p:nvSpPr>
        <p:spPr>
          <a:xfrm>
            <a:off x="930934" y="2353026"/>
            <a:ext cx="3428666" cy="3416320"/>
          </a:xfrm>
          <a:prstGeom prst="rect">
            <a:avLst/>
          </a:prstGeom>
        </p:spPr>
        <p:txBody>
          <a:bodyPr wrap="square">
            <a:spAutoFit/>
          </a:bodyPr>
          <a:lstStyle/>
          <a:p>
            <a:pPr algn="ctr"/>
            <a:r>
              <a:rPr lang="en-US" sz="3600" i="1" dirty="0"/>
              <a:t>What do you notice in the infographic? Cite details to </a:t>
            </a:r>
            <a:r>
              <a:rPr lang="en-US" sz="3600" b="1" i="1" dirty="0"/>
              <a:t>CLARIFY</a:t>
            </a:r>
            <a:r>
              <a:rPr lang="en-US" sz="3600" i="1" dirty="0"/>
              <a:t> your ideas</a:t>
            </a:r>
            <a:r>
              <a:rPr lang="en-US" sz="3600" dirty="0"/>
              <a:t>.</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0460" y="646062"/>
            <a:ext cx="1669614" cy="1393469"/>
          </a:xfrm>
          <a:prstGeom prst="rect">
            <a:avLst/>
          </a:prstGeom>
          <a:ln w="38100">
            <a:solidFill>
              <a:schemeClr val="accent1"/>
            </a:solidFill>
          </a:ln>
          <a:effectLst>
            <a:glow rad="139700">
              <a:schemeClr val="accent1">
                <a:lumMod val="40000"/>
                <a:lumOff val="60000"/>
                <a:alpha val="40000"/>
              </a:schemeClr>
            </a:glow>
          </a:effectLst>
        </p:spPr>
      </p:pic>
      <p:pic>
        <p:nvPicPr>
          <p:cNvPr id="7" name="Picture 6"/>
          <p:cNvPicPr/>
          <p:nvPr/>
        </p:nvPicPr>
        <p:blipFill>
          <a:blip r:embed="rId4">
            <a:extLst>
              <a:ext uri="{28A0092B-C50C-407E-A947-70E740481C1C}">
                <a14:useLocalDpi xmlns:a14="http://schemas.microsoft.com/office/drawing/2010/main" val="0"/>
              </a:ext>
            </a:extLst>
          </a:blip>
          <a:stretch>
            <a:fillRect/>
          </a:stretch>
        </p:blipFill>
        <p:spPr>
          <a:xfrm>
            <a:off x="6795655" y="0"/>
            <a:ext cx="5396345" cy="6857999"/>
          </a:xfrm>
          <a:prstGeom prst="rect">
            <a:avLst/>
          </a:prstGeom>
          <a:ln w="254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97551482"/>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67690" y="369928"/>
            <a:ext cx="4302726" cy="707886"/>
          </a:xfrm>
          <a:prstGeom prst="rect">
            <a:avLst/>
          </a:prstGeom>
          <a:noFill/>
        </p:spPr>
        <p:txBody>
          <a:bodyPr wrap="square" rtlCol="0">
            <a:spAutoFit/>
          </a:bodyPr>
          <a:lstStyle/>
          <a:p>
            <a:r>
              <a:rPr lang="en-US" sz="4000" smtClean="0"/>
              <a:t>LISTEN ACTIVELY</a:t>
            </a:r>
            <a:endParaRPr lang="en-US" sz="4000" dirty="0" smtClean="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714" y="212498"/>
            <a:ext cx="1109869" cy="1266073"/>
          </a:xfrm>
          <a:prstGeom prst="rect">
            <a:avLst/>
          </a:prstGeom>
        </p:spPr>
      </p:pic>
      <p:sp>
        <p:nvSpPr>
          <p:cNvPr id="7" name="TextBox 6"/>
          <p:cNvSpPr txBox="1"/>
          <p:nvPr/>
        </p:nvSpPr>
        <p:spPr>
          <a:xfrm>
            <a:off x="0" y="6395276"/>
            <a:ext cx="12192000" cy="400110"/>
          </a:xfrm>
          <a:prstGeom prst="rect">
            <a:avLst/>
          </a:prstGeom>
          <a:noFill/>
        </p:spPr>
        <p:txBody>
          <a:bodyPr wrap="square" rtlCol="0">
            <a:spAutoFit/>
          </a:bodyPr>
          <a:lstStyle/>
          <a:p>
            <a:r>
              <a:rPr lang="en-US" sz="2000" b="1" dirty="0" smtClean="0">
                <a:solidFill>
                  <a:schemeClr val="bg1"/>
                </a:solidFill>
              </a:rPr>
              <a:t>LISTEN TO THE MODEL CONSTRUCTIVE CONVERSATION</a:t>
            </a:r>
            <a:endParaRPr lang="en-US" sz="2000" b="1" dirty="0">
              <a:solidFill>
                <a:schemeClr val="bg1"/>
              </a:solidFill>
            </a:endParaRPr>
          </a:p>
        </p:txBody>
      </p:sp>
      <p:sp>
        <p:nvSpPr>
          <p:cNvPr id="9" name="Rectangle 8"/>
          <p:cNvSpPr/>
          <p:nvPr/>
        </p:nvSpPr>
        <p:spPr>
          <a:xfrm>
            <a:off x="603884" y="3705999"/>
            <a:ext cx="5830339" cy="2288520"/>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400" b="1" u="sng" dirty="0" smtClean="0"/>
          </a:p>
          <a:p>
            <a:pPr lvl="1" indent="-457200">
              <a:buFont typeface="Arial" charset="0"/>
              <a:buChar char="•"/>
            </a:pPr>
            <a:r>
              <a:rPr lang="en-US" sz="2800" dirty="0"/>
              <a:t>Use your </a:t>
            </a:r>
            <a:r>
              <a:rPr lang="en-US" sz="2800" b="1" dirty="0"/>
              <a:t>think time </a:t>
            </a:r>
            <a:r>
              <a:rPr lang="en-US" sz="2800" dirty="0"/>
              <a:t>to study the </a:t>
            </a:r>
            <a:r>
              <a:rPr lang="en-US" sz="2800" dirty="0" smtClean="0"/>
              <a:t>infographic</a:t>
            </a:r>
            <a:endParaRPr lang="en-US" sz="2800" dirty="0"/>
          </a:p>
          <a:p>
            <a:pPr algn="ctr"/>
            <a:endParaRPr lang="en-US" sz="1400" b="1" u="sng" dirty="0" smtClean="0"/>
          </a:p>
          <a:p>
            <a:pPr marL="457200" indent="-457200">
              <a:buFont typeface="Arial" charset="0"/>
              <a:buChar char="•"/>
            </a:pPr>
            <a:r>
              <a:rPr lang="en-US" sz="2800" b="1" u="sng" dirty="0" smtClean="0"/>
              <a:t>Listen </a:t>
            </a:r>
            <a:r>
              <a:rPr lang="en-US" sz="2800" b="1" u="sng" dirty="0"/>
              <a:t>actively </a:t>
            </a:r>
            <a:r>
              <a:rPr lang="en-US" sz="2800" dirty="0"/>
              <a:t>to what two partners say to each other</a:t>
            </a:r>
            <a:r>
              <a:rPr lang="en-US" sz="2800" dirty="0" smtClean="0"/>
              <a:t>.</a:t>
            </a:r>
          </a:p>
          <a:p>
            <a:endParaRPr lang="en-US" sz="1400" dirty="0"/>
          </a:p>
        </p:txBody>
      </p:sp>
      <p:pic>
        <p:nvPicPr>
          <p:cNvPr id="8" name="Picture 7"/>
          <p:cNvPicPr/>
          <p:nvPr/>
        </p:nvPicPr>
        <p:blipFill>
          <a:blip r:embed="rId6">
            <a:extLst>
              <a:ext uri="{28A0092B-C50C-407E-A947-70E740481C1C}">
                <a14:useLocalDpi xmlns:a14="http://schemas.microsoft.com/office/drawing/2010/main" val="0"/>
              </a:ext>
            </a:extLst>
          </a:blip>
          <a:stretch>
            <a:fillRect/>
          </a:stretch>
        </p:blipFill>
        <p:spPr>
          <a:xfrm>
            <a:off x="6567055" y="0"/>
            <a:ext cx="5624946" cy="6858000"/>
          </a:xfrm>
          <a:prstGeom prst="rect">
            <a:avLst/>
          </a:prstGeom>
          <a:ln w="254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1"/>
          <p:cNvSpPr/>
          <p:nvPr/>
        </p:nvSpPr>
        <p:spPr>
          <a:xfrm>
            <a:off x="404639" y="1478571"/>
            <a:ext cx="6096000" cy="1815882"/>
          </a:xfrm>
          <a:prstGeom prst="rect">
            <a:avLst/>
          </a:prstGeom>
        </p:spPr>
        <p:txBody>
          <a:bodyPr>
            <a:spAutoFit/>
          </a:bodyPr>
          <a:lstStyle/>
          <a:p>
            <a:pPr algn="ctr"/>
            <a:r>
              <a:rPr lang="en-US" sz="2800" b="1" dirty="0" smtClean="0"/>
              <a:t>PROMPT:</a:t>
            </a:r>
          </a:p>
          <a:p>
            <a:pPr algn="ctr"/>
            <a:r>
              <a:rPr lang="en-US" sz="2800" dirty="0" smtClean="0"/>
              <a:t>WHAT </a:t>
            </a:r>
            <a:r>
              <a:rPr lang="en-US" sz="2800" dirty="0"/>
              <a:t>DO YOU NOTICE IN THE INFOGRAPHIC?  CITE DETAILS TO CLARIFY YOUR IDEAS.</a:t>
            </a:r>
          </a:p>
        </p:txBody>
      </p:sp>
      <p:pic>
        <p:nvPicPr>
          <p:cNvPr id="4" name="SS2.0Gr3L6Mode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39216" y="5788498"/>
            <a:ext cx="812800" cy="812800"/>
          </a:xfrm>
          <a:prstGeom prst="rect">
            <a:avLst/>
          </a:prstGeom>
        </p:spPr>
      </p:pic>
    </p:spTree>
    <p:extLst>
      <p:ext uri="{BB962C8B-B14F-4D97-AF65-F5344CB8AC3E}">
        <p14:creationId xmlns:p14="http://schemas.microsoft.com/office/powerpoint/2010/main" val="356797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67322"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bldLst>
      <p:bldP spid="9"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547" y="279210"/>
            <a:ext cx="1669614" cy="1393469"/>
          </a:xfrm>
          <a:prstGeom prst="rect">
            <a:avLst/>
          </a:prstGeom>
          <a:ln w="38100">
            <a:solidFill>
              <a:schemeClr val="accent1"/>
            </a:solidFill>
          </a:ln>
          <a:effectLst>
            <a:glow rad="139700">
              <a:schemeClr val="accent1">
                <a:lumMod val="40000"/>
                <a:lumOff val="60000"/>
                <a:alpha val="40000"/>
              </a:schemeClr>
            </a:glow>
          </a:effectLst>
        </p:spPr>
      </p:pic>
      <p:grpSp>
        <p:nvGrpSpPr>
          <p:cNvPr id="13" name="Group 12"/>
          <p:cNvGrpSpPr/>
          <p:nvPr/>
        </p:nvGrpSpPr>
        <p:grpSpPr>
          <a:xfrm>
            <a:off x="10224610" y="216175"/>
            <a:ext cx="1523392" cy="1519538"/>
            <a:chOff x="587828" y="4231661"/>
            <a:chExt cx="1847691" cy="2058925"/>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sp>
        <p:nvSpPr>
          <p:cNvPr id="9" name="Title 1"/>
          <p:cNvSpPr txBox="1">
            <a:spLocks/>
          </p:cNvSpPr>
          <p:nvPr/>
        </p:nvSpPr>
        <p:spPr>
          <a:xfrm>
            <a:off x="2350989" y="216175"/>
            <a:ext cx="7679832" cy="1372873"/>
          </a:xfrm>
          <a:prstGeom prst="rect">
            <a:avLst/>
          </a:prstGeom>
          <a:solidFill>
            <a:schemeClr val="accent1">
              <a:lumMod val="20000"/>
              <a:lumOff val="80000"/>
            </a:schemeClr>
          </a:solidFill>
          <a:ln w="38100">
            <a:solidFill>
              <a:schemeClr val="accent1"/>
            </a:solidFill>
          </a:ln>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b="1" dirty="0" smtClean="0">
                <a:solidFill>
                  <a:schemeClr val="tx1"/>
                </a:solidFill>
              </a:rPr>
              <a:t>What makes this a model for CLARIFY?</a:t>
            </a:r>
            <a:br>
              <a:rPr lang="en-US" sz="3600" b="1" dirty="0" smtClean="0">
                <a:solidFill>
                  <a:schemeClr val="tx1"/>
                </a:solidFill>
              </a:rPr>
            </a:br>
            <a:r>
              <a:rPr lang="en-US" sz="800" b="1" dirty="0" smtClean="0">
                <a:solidFill>
                  <a:schemeClr val="tx1"/>
                </a:solidFill>
              </a:rPr>
              <a:t> </a:t>
            </a:r>
            <a:r>
              <a:rPr lang="en-US" sz="3600" b="1" dirty="0" smtClean="0">
                <a:solidFill>
                  <a:schemeClr val="tx1"/>
                </a:solidFill>
              </a:rPr>
              <a:t/>
            </a:r>
            <a:br>
              <a:rPr lang="en-US" sz="3600" b="1" dirty="0" smtClean="0">
                <a:solidFill>
                  <a:schemeClr val="tx1"/>
                </a:solidFill>
              </a:rPr>
            </a:br>
            <a:r>
              <a:rPr lang="en-US" sz="3600" b="1" dirty="0" smtClean="0">
                <a:solidFill>
                  <a:schemeClr val="tx1"/>
                </a:solidFill>
              </a:rPr>
              <a:t>What specific language did you hear?</a:t>
            </a:r>
            <a:endParaRPr lang="en-US" sz="3600" b="1" dirty="0">
              <a:solidFill>
                <a:schemeClr val="tx1"/>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1724781721"/>
              </p:ext>
            </p:extLst>
          </p:nvPr>
        </p:nvGraphicFramePr>
        <p:xfrm>
          <a:off x="377815" y="2486518"/>
          <a:ext cx="11554596" cy="3291840"/>
        </p:xfrm>
        <a:graphic>
          <a:graphicData uri="http://schemas.openxmlformats.org/drawingml/2006/table">
            <a:tbl>
              <a:tblPr firstRow="1" firstCol="1" bandRow="1">
                <a:tableStyleId>{D7AC3CCA-C797-4891-BE02-D94E43425B78}</a:tableStyleId>
              </a:tblPr>
              <a:tblGrid>
                <a:gridCol w="1218089"/>
                <a:gridCol w="10336507"/>
              </a:tblGrid>
              <a:tr h="645795">
                <a:tc>
                  <a:txBody>
                    <a:bodyPr/>
                    <a:lstStyle/>
                    <a:p>
                      <a:pPr marL="0" marR="0" algn="r">
                        <a:spcBef>
                          <a:spcPts val="0"/>
                        </a:spcBef>
                        <a:spcAft>
                          <a:spcPts val="0"/>
                        </a:spcAft>
                      </a:pPr>
                      <a:r>
                        <a:rPr lang="en-US" sz="2400" dirty="0">
                          <a:effectLst/>
                        </a:rPr>
                        <a:t>Student A1:</a:t>
                      </a:r>
                      <a:endParaRPr lang="en-US" sz="2400" dirty="0">
                        <a:solidFill>
                          <a:srgbClr val="000000"/>
                        </a:solidFill>
                        <a:effectLst/>
                        <a:latin typeface="Questrial" charset="0"/>
                        <a:ea typeface="Questrial" charset="0"/>
                        <a:cs typeface="Questrial" charset="0"/>
                      </a:endParaRPr>
                    </a:p>
                  </a:txBody>
                  <a:tcPr marL="68580" marR="68580" marT="0" marB="0"/>
                </a:tc>
                <a:tc>
                  <a:txBody>
                    <a:bodyPr/>
                    <a:lstStyle/>
                    <a:p>
                      <a:pPr marL="0" marR="0" algn="l">
                        <a:spcBef>
                          <a:spcPts val="0"/>
                        </a:spcBef>
                        <a:spcAft>
                          <a:spcPts val="0"/>
                        </a:spcAft>
                      </a:pPr>
                      <a:r>
                        <a:rPr lang="en-US" sz="3600" b="0" i="1" dirty="0">
                          <a:effectLst/>
                        </a:rPr>
                        <a:t>I notice that the title says, “Why it feels better at the Farmers’ Market” so I know that this infographic has to do with farms. What do you notice?</a:t>
                      </a:r>
                      <a:endParaRPr lang="en-US" sz="3600" b="0" i="1" dirty="0">
                        <a:solidFill>
                          <a:srgbClr val="000000"/>
                        </a:solidFill>
                        <a:effectLst/>
                        <a:latin typeface="Questrial" charset="0"/>
                        <a:ea typeface="Questrial" charset="0"/>
                        <a:cs typeface="Questrial" charset="0"/>
                      </a:endParaRPr>
                    </a:p>
                  </a:txBody>
                  <a:tcPr marL="68580" marR="68580" marT="0" marB="0"/>
                </a:tc>
              </a:tr>
              <a:tr h="645795">
                <a:tc>
                  <a:txBody>
                    <a:bodyPr/>
                    <a:lstStyle/>
                    <a:p>
                      <a:pPr marL="0" marR="0" algn="r">
                        <a:spcBef>
                          <a:spcPts val="0"/>
                        </a:spcBef>
                        <a:spcAft>
                          <a:spcPts val="0"/>
                        </a:spcAft>
                      </a:pPr>
                      <a:r>
                        <a:rPr lang="en-US" sz="2400" dirty="0">
                          <a:effectLst/>
                        </a:rPr>
                        <a:t>Student B1:</a:t>
                      </a:r>
                      <a:endParaRPr lang="en-US" sz="2400" dirty="0">
                        <a:solidFill>
                          <a:srgbClr val="000000"/>
                        </a:solidFill>
                        <a:effectLst/>
                        <a:latin typeface="Questrial" charset="0"/>
                        <a:ea typeface="Questrial" charset="0"/>
                        <a:cs typeface="Questrial" charset="0"/>
                      </a:endParaRPr>
                    </a:p>
                  </a:txBody>
                  <a:tcPr marL="68580" marR="68580" marT="0" marB="0"/>
                </a:tc>
                <a:tc>
                  <a:txBody>
                    <a:bodyPr/>
                    <a:lstStyle/>
                    <a:p>
                      <a:pPr marL="0" marR="0" algn="l">
                        <a:spcBef>
                          <a:spcPts val="0"/>
                        </a:spcBef>
                        <a:spcAft>
                          <a:spcPts val="0"/>
                        </a:spcAft>
                      </a:pPr>
                      <a:r>
                        <a:rPr lang="en-US" sz="3600" i="1" dirty="0">
                          <a:effectLst/>
                        </a:rPr>
                        <a:t>I notice the Earth is smiling and the text next to it states, “keep the Earth happy.” What else do you notice?</a:t>
                      </a:r>
                      <a:endParaRPr lang="en-US" sz="3600" i="1" dirty="0">
                        <a:solidFill>
                          <a:srgbClr val="000000"/>
                        </a:solidFill>
                        <a:effectLst/>
                        <a:latin typeface="Questrial" charset="0"/>
                        <a:ea typeface="Questrial" charset="0"/>
                        <a:cs typeface="Questrial" charset="0"/>
                      </a:endParaRPr>
                    </a:p>
                  </a:txBody>
                  <a:tcPr marL="68580" marR="68580" marT="0" marB="0"/>
                </a:tc>
              </a:tr>
            </a:tbl>
          </a:graphicData>
        </a:graphic>
      </p:graphicFrame>
    </p:spTree>
    <p:extLst>
      <p:ext uri="{BB962C8B-B14F-4D97-AF65-F5344CB8AC3E}">
        <p14:creationId xmlns:p14="http://schemas.microsoft.com/office/powerpoint/2010/main" val="1585205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sp>
        <p:nvSpPr>
          <p:cNvPr id="2" name="Title 1"/>
          <p:cNvSpPr>
            <a:spLocks noGrp="1"/>
          </p:cNvSpPr>
          <p:nvPr>
            <p:ph type="title" idx="4294967295"/>
          </p:nvPr>
        </p:nvSpPr>
        <p:spPr>
          <a:xfrm>
            <a:off x="2842592" y="424867"/>
            <a:ext cx="9024730" cy="1391475"/>
          </a:xfrm>
          <a:solidFill>
            <a:schemeClr val="accent1">
              <a:lumMod val="20000"/>
              <a:lumOff val="80000"/>
            </a:schemeClr>
          </a:solidFill>
          <a:ln w="38100">
            <a:solidFill>
              <a:schemeClr val="accent1"/>
            </a:solidFill>
          </a:ln>
        </p:spPr>
        <p:txBody>
          <a:bodyPr>
            <a:noAutofit/>
          </a:bodyPr>
          <a:lstStyle/>
          <a:p>
            <a:pPr algn="ctr"/>
            <a:r>
              <a:rPr lang="en-US" sz="4000" b="1" dirty="0" smtClean="0">
                <a:solidFill>
                  <a:schemeClr val="tx1"/>
                </a:solidFill>
              </a:rPr>
              <a:t>What makes this a model for CLARIFY?</a:t>
            </a:r>
            <a:br>
              <a:rPr lang="en-US" sz="4000" b="1" dirty="0" smtClean="0">
                <a:solidFill>
                  <a:schemeClr val="tx1"/>
                </a:solidFill>
              </a:rPr>
            </a:br>
            <a:r>
              <a:rPr lang="en-US" sz="800" b="1" dirty="0" smtClean="0">
                <a:solidFill>
                  <a:schemeClr val="tx1"/>
                </a:solidFill>
              </a:rPr>
              <a:t> </a:t>
            </a:r>
            <a:r>
              <a:rPr lang="en-US" sz="4000" b="1" dirty="0" smtClean="0">
                <a:solidFill>
                  <a:schemeClr val="tx1"/>
                </a:solidFill>
              </a:rPr>
              <a:t/>
            </a:r>
            <a:br>
              <a:rPr lang="en-US" sz="4000" b="1" dirty="0" smtClean="0">
                <a:solidFill>
                  <a:schemeClr val="tx1"/>
                </a:solidFill>
              </a:rPr>
            </a:br>
            <a:r>
              <a:rPr lang="en-US" sz="4000" b="1" dirty="0" smtClean="0">
                <a:solidFill>
                  <a:schemeClr val="tx1"/>
                </a:solidFill>
              </a:rPr>
              <a:t>What specific language did you hear?</a:t>
            </a:r>
            <a:endParaRPr lang="en-US" sz="4000" b="1" dirty="0">
              <a:solidFill>
                <a:schemeClr val="tx1"/>
              </a:solidFill>
            </a:endParaRPr>
          </a:p>
        </p:txBody>
      </p:sp>
      <p:graphicFrame>
        <p:nvGraphicFramePr>
          <p:cNvPr id="10" name="Table 9"/>
          <p:cNvGraphicFramePr>
            <a:graphicFrameLocks noGrp="1"/>
          </p:cNvGraphicFramePr>
          <p:nvPr>
            <p:extLst/>
          </p:nvPr>
        </p:nvGraphicFramePr>
        <p:xfrm>
          <a:off x="337932" y="2041206"/>
          <a:ext cx="2385390" cy="4090982"/>
        </p:xfrm>
        <a:graphic>
          <a:graphicData uri="http://schemas.openxmlformats.org/drawingml/2006/table">
            <a:tbl>
              <a:tblPr>
                <a:tableStyleId>{073A0DAA-6AF3-43AB-8588-CEC1D06C72B9}</a:tableStyleId>
              </a:tblPr>
              <a:tblGrid>
                <a:gridCol w="538946"/>
                <a:gridCol w="1846444"/>
              </a:tblGrid>
              <a:tr h="1118201">
                <a:tc gridSpan="2">
                  <a:txBody>
                    <a:bodyPr/>
                    <a:lstStyle/>
                    <a:p>
                      <a:pPr marL="0" marR="0" algn="ctr">
                        <a:spcBef>
                          <a:spcPts val="0"/>
                        </a:spcBef>
                        <a:spcAft>
                          <a:spcPts val="0"/>
                        </a:spcAft>
                      </a:pPr>
                      <a:r>
                        <a:rPr lang="en-US" sz="2000" b="1" dirty="0">
                          <a:effectLst/>
                        </a:rPr>
                        <a:t>CONVERSATION CODING KEY</a:t>
                      </a:r>
                    </a:p>
                    <a:p>
                      <a:pPr marL="0" marR="0" algn="ctr">
                        <a:spcBef>
                          <a:spcPts val="0"/>
                        </a:spcBef>
                        <a:spcAft>
                          <a:spcPts val="0"/>
                        </a:spcAft>
                      </a:pPr>
                      <a:r>
                        <a:rPr lang="en-US" sz="2000" b="1" dirty="0">
                          <a:effectLst/>
                        </a:rPr>
                        <a:t>CREATE &amp; CLARIFY</a:t>
                      </a:r>
                      <a:endParaRPr lang="en-US" sz="2000" b="1" dirty="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hMerge="1">
                  <a:txBody>
                    <a:bodyPr/>
                    <a:lstStyle/>
                    <a:p>
                      <a:endParaRPr lang="en-US"/>
                    </a:p>
                  </a:txBody>
                  <a:tcPr/>
                </a:tc>
              </a:tr>
              <a:tr h="463645">
                <a:tc>
                  <a:txBody>
                    <a:bodyPr/>
                    <a:lstStyle/>
                    <a:p>
                      <a:pPr marL="0" marR="0" algn="l">
                        <a:spcBef>
                          <a:spcPts val="0"/>
                        </a:spcBef>
                        <a:spcAft>
                          <a:spcPts val="0"/>
                        </a:spcAft>
                      </a:pPr>
                      <a:r>
                        <a:rPr lang="en-US" sz="2000">
                          <a:effectLst/>
                        </a:rPr>
                        <a:t>ID </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INITIAL IDEA</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PAR</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PARAPHRASE</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BO</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BUILD ON</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PR</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PROMPT</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118201">
                <a:tc gridSpan="2">
                  <a:txBody>
                    <a:bodyPr/>
                    <a:lstStyle/>
                    <a:p>
                      <a:pPr marL="0" marR="0" algn="ctr">
                        <a:spcBef>
                          <a:spcPts val="0"/>
                        </a:spcBef>
                        <a:spcAft>
                          <a:spcPts val="0"/>
                        </a:spcAft>
                      </a:pPr>
                      <a:r>
                        <a:rPr lang="en-US" sz="2000" u="sng" cap="all" dirty="0" smtClean="0">
                          <a:effectLst/>
                        </a:rPr>
                        <a:t>UNDERLINE </a:t>
                      </a:r>
                      <a:r>
                        <a:rPr lang="en-US" sz="2000" u="sng" cap="all" dirty="0">
                          <a:effectLst/>
                        </a:rPr>
                        <a:t>Prompt &amp; Response STARTERS</a:t>
                      </a:r>
                      <a:endParaRPr lang="en-US" sz="2000" dirty="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r>
            </a:tbl>
          </a:graphicData>
        </a:graphic>
      </p:graphicFrame>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77080" y="424867"/>
            <a:ext cx="1673964" cy="1391475"/>
          </a:xfrm>
          <a:prstGeom prst="roundRect">
            <a:avLst>
              <a:gd name="adj" fmla="val 16667"/>
            </a:avLst>
          </a:prstGeom>
          <a:ln w="381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6" name="Table 5"/>
          <p:cNvGraphicFramePr>
            <a:graphicFrameLocks noGrp="1"/>
          </p:cNvGraphicFramePr>
          <p:nvPr>
            <p:extLst>
              <p:ext uri="{D42A27DB-BD31-4B8C-83A1-F6EECF244321}">
                <p14:modId xmlns:p14="http://schemas.microsoft.com/office/powerpoint/2010/main" val="1523235988"/>
              </p:ext>
            </p:extLst>
          </p:nvPr>
        </p:nvGraphicFramePr>
        <p:xfrm>
          <a:off x="2842592" y="2166457"/>
          <a:ext cx="9024730" cy="3840480"/>
        </p:xfrm>
        <a:graphic>
          <a:graphicData uri="http://schemas.openxmlformats.org/drawingml/2006/table">
            <a:tbl>
              <a:tblPr firstRow="1" firstCol="1" bandRow="1">
                <a:tableStyleId>{8A107856-5554-42FB-B03E-39F5DBC370BA}</a:tableStyleId>
              </a:tblPr>
              <a:tblGrid>
                <a:gridCol w="1197226"/>
                <a:gridCol w="7827504"/>
              </a:tblGrid>
              <a:tr h="593725">
                <a:tc>
                  <a:txBody>
                    <a:bodyPr/>
                    <a:lstStyle/>
                    <a:p>
                      <a:pPr marL="0" marR="0" algn="r">
                        <a:spcBef>
                          <a:spcPts val="0"/>
                        </a:spcBef>
                        <a:spcAft>
                          <a:spcPts val="0"/>
                        </a:spcAft>
                      </a:pPr>
                      <a:r>
                        <a:rPr lang="en-US" sz="2400">
                          <a:effectLst/>
                        </a:rPr>
                        <a:t>Student A1:</a:t>
                      </a:r>
                      <a:endParaRPr lang="en-US" sz="2400">
                        <a:solidFill>
                          <a:srgbClr val="000000"/>
                        </a:solidFill>
                        <a:effectLst/>
                        <a:latin typeface="Questrial" charset="0"/>
                        <a:ea typeface="Questrial" charset="0"/>
                        <a:cs typeface="Questrial" charset="0"/>
                      </a:endParaRPr>
                    </a:p>
                  </a:txBody>
                  <a:tcPr marL="68580" marR="68580" marT="0" marB="0"/>
                </a:tc>
                <a:tc>
                  <a:txBody>
                    <a:bodyPr/>
                    <a:lstStyle/>
                    <a:p>
                      <a:pPr marL="0" marR="0" algn="l">
                        <a:spcBef>
                          <a:spcPts val="0"/>
                        </a:spcBef>
                        <a:spcAft>
                          <a:spcPts val="0"/>
                        </a:spcAft>
                      </a:pPr>
                      <a:r>
                        <a:rPr lang="en-US" sz="3600" b="0" i="1" u="sng" dirty="0">
                          <a:effectLst/>
                        </a:rPr>
                        <a:t>I notice</a:t>
                      </a:r>
                      <a:r>
                        <a:rPr lang="en-US" sz="3600" b="0" i="1" dirty="0">
                          <a:effectLst/>
                        </a:rPr>
                        <a:t> that the title says, “Why it feels better at </a:t>
                      </a:r>
                      <a:r>
                        <a:rPr lang="en-US" sz="3600" b="0" i="1" dirty="0" smtClean="0">
                          <a:effectLst/>
                        </a:rPr>
                        <a:t>the Farmers’ Market” </a:t>
                      </a:r>
                      <a:r>
                        <a:rPr lang="en-US" sz="3600" b="0" i="1" dirty="0">
                          <a:effectLst/>
                        </a:rPr>
                        <a:t>so I know that this infographic has to do with farms. </a:t>
                      </a:r>
                      <a:r>
                        <a:rPr lang="en-US" sz="3600" b="1" i="1" dirty="0">
                          <a:effectLst/>
                        </a:rPr>
                        <a:t>[ID] </a:t>
                      </a:r>
                      <a:r>
                        <a:rPr lang="en-US" sz="3600" b="0" i="1" u="sng" dirty="0">
                          <a:effectLst/>
                        </a:rPr>
                        <a:t>What do you notice?</a:t>
                      </a:r>
                      <a:r>
                        <a:rPr lang="en-US" sz="3600" b="0" i="1" dirty="0">
                          <a:effectLst/>
                        </a:rPr>
                        <a:t> </a:t>
                      </a:r>
                      <a:r>
                        <a:rPr lang="en-US" sz="3600" b="1" i="1" dirty="0">
                          <a:effectLst/>
                        </a:rPr>
                        <a:t>[PR]</a:t>
                      </a:r>
                      <a:endParaRPr lang="en-US" sz="3600" b="1" i="1" dirty="0">
                        <a:solidFill>
                          <a:srgbClr val="000000"/>
                        </a:solidFill>
                        <a:effectLst/>
                        <a:latin typeface="Questrial" charset="0"/>
                        <a:ea typeface="Questrial" charset="0"/>
                        <a:cs typeface="Questrial" charset="0"/>
                      </a:endParaRPr>
                    </a:p>
                  </a:txBody>
                  <a:tcPr marL="68580" marR="68580" marT="0" marB="0"/>
                </a:tc>
              </a:tr>
              <a:tr h="622300">
                <a:tc>
                  <a:txBody>
                    <a:bodyPr/>
                    <a:lstStyle/>
                    <a:p>
                      <a:pPr marL="0" marR="0" algn="r">
                        <a:spcBef>
                          <a:spcPts val="0"/>
                        </a:spcBef>
                        <a:spcAft>
                          <a:spcPts val="0"/>
                        </a:spcAft>
                      </a:pPr>
                      <a:r>
                        <a:rPr lang="en-US" sz="2400" dirty="0">
                          <a:effectLst/>
                        </a:rPr>
                        <a:t>Student B1:</a:t>
                      </a:r>
                      <a:endParaRPr lang="en-US" sz="2400" dirty="0">
                        <a:solidFill>
                          <a:srgbClr val="000000"/>
                        </a:solidFill>
                        <a:effectLst/>
                        <a:latin typeface="Questrial" charset="0"/>
                        <a:ea typeface="Questrial" charset="0"/>
                        <a:cs typeface="Questrial" charset="0"/>
                      </a:endParaRPr>
                    </a:p>
                  </a:txBody>
                  <a:tcPr marL="68580" marR="68580" marT="0" marB="0"/>
                </a:tc>
                <a:tc>
                  <a:txBody>
                    <a:bodyPr/>
                    <a:lstStyle/>
                    <a:p>
                      <a:pPr marL="0" marR="0" algn="l">
                        <a:spcBef>
                          <a:spcPts val="0"/>
                        </a:spcBef>
                        <a:spcAft>
                          <a:spcPts val="0"/>
                        </a:spcAft>
                      </a:pPr>
                      <a:r>
                        <a:rPr lang="en-US" sz="3600" i="1" u="sng" dirty="0">
                          <a:effectLst/>
                        </a:rPr>
                        <a:t>I notice</a:t>
                      </a:r>
                      <a:r>
                        <a:rPr lang="en-US" sz="3600" i="1" dirty="0">
                          <a:effectLst/>
                        </a:rPr>
                        <a:t> the Earth is smiling and the text next to it states, “keep the Earth happy.” </a:t>
                      </a:r>
                      <a:r>
                        <a:rPr lang="en-US" sz="3600" b="1" i="1" dirty="0">
                          <a:effectLst/>
                        </a:rPr>
                        <a:t>[ID] </a:t>
                      </a:r>
                      <a:r>
                        <a:rPr lang="en-US" sz="3600" i="1" u="sng" dirty="0">
                          <a:effectLst/>
                        </a:rPr>
                        <a:t>What else do you notice?</a:t>
                      </a:r>
                      <a:r>
                        <a:rPr lang="en-US" sz="3600" i="1" dirty="0">
                          <a:effectLst/>
                        </a:rPr>
                        <a:t> </a:t>
                      </a:r>
                      <a:r>
                        <a:rPr lang="en-US" sz="3600" b="1" i="1" dirty="0">
                          <a:effectLst/>
                        </a:rPr>
                        <a:t>[PR]</a:t>
                      </a:r>
                      <a:endParaRPr lang="en-US" sz="3600" b="1" i="1" dirty="0">
                        <a:solidFill>
                          <a:srgbClr val="000000"/>
                        </a:solidFill>
                        <a:effectLst/>
                        <a:latin typeface="Questrial" charset="0"/>
                        <a:ea typeface="Questrial" charset="0"/>
                        <a:cs typeface="Questrial" charset="0"/>
                      </a:endParaRPr>
                    </a:p>
                  </a:txBody>
                  <a:tcPr marL="68580" marR="68580" marT="0" marB="0"/>
                </a:tc>
              </a:tr>
            </a:tbl>
          </a:graphicData>
        </a:graphic>
      </p:graphicFrame>
    </p:spTree>
    <p:extLst>
      <p:ext uri="{BB962C8B-B14F-4D97-AF65-F5344CB8AC3E}">
        <p14:creationId xmlns:p14="http://schemas.microsoft.com/office/powerpoint/2010/main" val="1124903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547" y="279210"/>
            <a:ext cx="1669614" cy="1393469"/>
          </a:xfrm>
          <a:prstGeom prst="rect">
            <a:avLst/>
          </a:prstGeom>
          <a:ln w="38100">
            <a:solidFill>
              <a:schemeClr val="accent1"/>
            </a:solidFill>
          </a:ln>
          <a:effectLst>
            <a:glow rad="139700">
              <a:schemeClr val="accent1">
                <a:lumMod val="40000"/>
                <a:lumOff val="60000"/>
                <a:alpha val="40000"/>
              </a:schemeClr>
            </a:glow>
          </a:effectLst>
        </p:spPr>
      </p:pic>
      <p:grpSp>
        <p:nvGrpSpPr>
          <p:cNvPr id="13" name="Group 12"/>
          <p:cNvGrpSpPr/>
          <p:nvPr/>
        </p:nvGrpSpPr>
        <p:grpSpPr>
          <a:xfrm>
            <a:off x="10224610" y="216175"/>
            <a:ext cx="1523392" cy="1519538"/>
            <a:chOff x="587828" y="4231661"/>
            <a:chExt cx="1847691" cy="2058925"/>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sp>
        <p:nvSpPr>
          <p:cNvPr id="9" name="Title 1"/>
          <p:cNvSpPr txBox="1">
            <a:spLocks/>
          </p:cNvSpPr>
          <p:nvPr/>
        </p:nvSpPr>
        <p:spPr>
          <a:xfrm>
            <a:off x="2350989" y="216175"/>
            <a:ext cx="7679832" cy="1372873"/>
          </a:xfrm>
          <a:prstGeom prst="rect">
            <a:avLst/>
          </a:prstGeom>
          <a:solidFill>
            <a:schemeClr val="accent1">
              <a:lumMod val="20000"/>
              <a:lumOff val="80000"/>
            </a:schemeClr>
          </a:solidFill>
          <a:ln w="38100">
            <a:solidFill>
              <a:schemeClr val="accent1"/>
            </a:solidFill>
          </a:ln>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b="1" dirty="0" smtClean="0">
                <a:solidFill>
                  <a:schemeClr val="tx1"/>
                </a:solidFill>
              </a:rPr>
              <a:t>What makes this a model for CLARIFY?</a:t>
            </a:r>
            <a:br>
              <a:rPr lang="en-US" sz="3600" b="1" dirty="0" smtClean="0">
                <a:solidFill>
                  <a:schemeClr val="tx1"/>
                </a:solidFill>
              </a:rPr>
            </a:br>
            <a:r>
              <a:rPr lang="en-US" sz="800" b="1" dirty="0" smtClean="0">
                <a:solidFill>
                  <a:schemeClr val="tx1"/>
                </a:solidFill>
              </a:rPr>
              <a:t> </a:t>
            </a:r>
            <a:r>
              <a:rPr lang="en-US" sz="3600" b="1" dirty="0" smtClean="0">
                <a:solidFill>
                  <a:schemeClr val="tx1"/>
                </a:solidFill>
              </a:rPr>
              <a:t/>
            </a:r>
            <a:br>
              <a:rPr lang="en-US" sz="3600" b="1" dirty="0" smtClean="0">
                <a:solidFill>
                  <a:schemeClr val="tx1"/>
                </a:solidFill>
              </a:rPr>
            </a:br>
            <a:r>
              <a:rPr lang="en-US" sz="3600" b="1" dirty="0" smtClean="0">
                <a:solidFill>
                  <a:schemeClr val="tx1"/>
                </a:solidFill>
              </a:rPr>
              <a:t>What specific language did you hear?</a:t>
            </a:r>
            <a:endParaRPr lang="en-US" sz="3600" b="1" dirty="0">
              <a:solidFill>
                <a:schemeClr val="tx1"/>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793651198"/>
              </p:ext>
            </p:extLst>
          </p:nvPr>
        </p:nvGraphicFramePr>
        <p:xfrm>
          <a:off x="587829" y="2159336"/>
          <a:ext cx="11234505" cy="3901440"/>
        </p:xfrm>
        <a:graphic>
          <a:graphicData uri="http://schemas.openxmlformats.org/drawingml/2006/table">
            <a:tbl>
              <a:tblPr firstRow="1" firstCol="1" bandRow="1">
                <a:tableStyleId>{D7AC3CCA-C797-4891-BE02-D94E43425B78}</a:tableStyleId>
              </a:tblPr>
              <a:tblGrid>
                <a:gridCol w="1184344"/>
                <a:gridCol w="10050161"/>
              </a:tblGrid>
              <a:tr h="868680">
                <a:tc>
                  <a:txBody>
                    <a:bodyPr/>
                    <a:lstStyle/>
                    <a:p>
                      <a:pPr marL="0" marR="0" algn="r">
                        <a:spcBef>
                          <a:spcPts val="0"/>
                        </a:spcBef>
                        <a:spcAft>
                          <a:spcPts val="0"/>
                        </a:spcAft>
                      </a:pPr>
                      <a:r>
                        <a:rPr lang="en-US" sz="2400" dirty="0">
                          <a:effectLst/>
                        </a:rPr>
                        <a:t>Student A2:</a:t>
                      </a:r>
                      <a:endParaRPr lang="en-US" sz="2400" dirty="0">
                        <a:solidFill>
                          <a:srgbClr val="000000"/>
                        </a:solidFill>
                        <a:effectLst/>
                        <a:latin typeface="Questrial" charset="0"/>
                        <a:ea typeface="Questrial" charset="0"/>
                        <a:cs typeface="Questrial" charset="0"/>
                      </a:endParaRPr>
                    </a:p>
                  </a:txBody>
                  <a:tcPr marL="68580" marR="68580" marT="0" marB="0"/>
                </a:tc>
                <a:tc>
                  <a:txBody>
                    <a:bodyPr/>
                    <a:lstStyle/>
                    <a:p>
                      <a:pPr marL="0" marR="0" algn="l">
                        <a:spcBef>
                          <a:spcPts val="0"/>
                        </a:spcBef>
                        <a:spcAft>
                          <a:spcPts val="0"/>
                        </a:spcAft>
                      </a:pPr>
                      <a:r>
                        <a:rPr lang="en-US" sz="3200" b="0" i="1" dirty="0">
                          <a:effectLst/>
                        </a:rPr>
                        <a:t>I heard you say that one idea in the infographic is that people should keep the Earth happy. In addition, I notice that next to the smiling Earth is a blue sign that says, “Hawaiian Pizza 2,400 KM.” How can you add to this idea? </a:t>
                      </a:r>
                      <a:endParaRPr lang="en-US" sz="3200" b="0" i="1" dirty="0">
                        <a:solidFill>
                          <a:srgbClr val="000000"/>
                        </a:solidFill>
                        <a:effectLst/>
                        <a:latin typeface="Questrial" charset="0"/>
                        <a:ea typeface="Questrial" charset="0"/>
                        <a:cs typeface="Questrial" charset="0"/>
                      </a:endParaRPr>
                    </a:p>
                  </a:txBody>
                  <a:tcPr marL="68580" marR="68580" marT="0" marB="0"/>
                </a:tc>
              </a:tr>
              <a:tr h="874395">
                <a:tc>
                  <a:txBody>
                    <a:bodyPr/>
                    <a:lstStyle/>
                    <a:p>
                      <a:pPr marL="0" marR="0" algn="r">
                        <a:spcBef>
                          <a:spcPts val="0"/>
                        </a:spcBef>
                        <a:spcAft>
                          <a:spcPts val="0"/>
                        </a:spcAft>
                      </a:pPr>
                      <a:r>
                        <a:rPr lang="en-US" sz="2400" dirty="0">
                          <a:effectLst/>
                        </a:rPr>
                        <a:t>Student B2:</a:t>
                      </a:r>
                      <a:endParaRPr lang="en-US" sz="2400" dirty="0">
                        <a:solidFill>
                          <a:srgbClr val="000000"/>
                        </a:solidFill>
                        <a:effectLst/>
                        <a:latin typeface="Questrial" charset="0"/>
                        <a:ea typeface="Questrial" charset="0"/>
                        <a:cs typeface="Questrial" charset="0"/>
                      </a:endParaRPr>
                    </a:p>
                  </a:txBody>
                  <a:tcPr marL="68580" marR="68580" marT="0" marB="0"/>
                </a:tc>
                <a:tc>
                  <a:txBody>
                    <a:bodyPr/>
                    <a:lstStyle/>
                    <a:p>
                      <a:pPr marL="0" marR="0" algn="l">
                        <a:spcBef>
                          <a:spcPts val="0"/>
                        </a:spcBef>
                        <a:spcAft>
                          <a:spcPts val="0"/>
                        </a:spcAft>
                      </a:pPr>
                      <a:r>
                        <a:rPr lang="en-US" sz="3200" i="1" dirty="0">
                          <a:effectLst/>
                        </a:rPr>
                        <a:t>I heard you say you noticed the blue sign. I would like to add that the text next to the blue sign says “less fossil fuels and fresher food make everyone happy”. What else do you notice? </a:t>
                      </a:r>
                      <a:endParaRPr lang="en-US" sz="3200" i="1" dirty="0">
                        <a:solidFill>
                          <a:srgbClr val="000000"/>
                        </a:solidFill>
                        <a:effectLst/>
                        <a:latin typeface="Questrial" charset="0"/>
                        <a:ea typeface="Questrial" charset="0"/>
                        <a:cs typeface="Questrial" charset="0"/>
                      </a:endParaRPr>
                    </a:p>
                  </a:txBody>
                  <a:tcPr marL="68580" marR="68580" marT="0" marB="0"/>
                </a:tc>
              </a:tr>
            </a:tbl>
          </a:graphicData>
        </a:graphic>
      </p:graphicFrame>
    </p:spTree>
    <p:extLst>
      <p:ext uri="{BB962C8B-B14F-4D97-AF65-F5344CB8AC3E}">
        <p14:creationId xmlns:p14="http://schemas.microsoft.com/office/powerpoint/2010/main" val="1969295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sp>
        <p:nvSpPr>
          <p:cNvPr id="2" name="Title 1"/>
          <p:cNvSpPr>
            <a:spLocks noGrp="1"/>
          </p:cNvSpPr>
          <p:nvPr>
            <p:ph type="title" idx="4294967295"/>
          </p:nvPr>
        </p:nvSpPr>
        <p:spPr>
          <a:xfrm>
            <a:off x="2842592" y="424867"/>
            <a:ext cx="9024730" cy="1391475"/>
          </a:xfrm>
          <a:solidFill>
            <a:schemeClr val="accent1">
              <a:lumMod val="20000"/>
              <a:lumOff val="80000"/>
            </a:schemeClr>
          </a:solidFill>
          <a:ln w="38100">
            <a:solidFill>
              <a:schemeClr val="accent1"/>
            </a:solidFill>
          </a:ln>
        </p:spPr>
        <p:txBody>
          <a:bodyPr>
            <a:noAutofit/>
          </a:bodyPr>
          <a:lstStyle/>
          <a:p>
            <a:pPr algn="ctr"/>
            <a:r>
              <a:rPr lang="en-US" sz="4000" b="1" dirty="0" smtClean="0">
                <a:solidFill>
                  <a:schemeClr val="tx1"/>
                </a:solidFill>
              </a:rPr>
              <a:t>What makes this a model for CLARIFY?</a:t>
            </a:r>
            <a:br>
              <a:rPr lang="en-US" sz="4000" b="1" dirty="0" smtClean="0">
                <a:solidFill>
                  <a:schemeClr val="tx1"/>
                </a:solidFill>
              </a:rPr>
            </a:br>
            <a:r>
              <a:rPr lang="en-US" sz="800" b="1" dirty="0" smtClean="0">
                <a:solidFill>
                  <a:schemeClr val="tx1"/>
                </a:solidFill>
              </a:rPr>
              <a:t> </a:t>
            </a:r>
            <a:r>
              <a:rPr lang="en-US" sz="4000" b="1" dirty="0" smtClean="0">
                <a:solidFill>
                  <a:schemeClr val="tx1"/>
                </a:solidFill>
              </a:rPr>
              <a:t/>
            </a:r>
            <a:br>
              <a:rPr lang="en-US" sz="4000" b="1" dirty="0" smtClean="0">
                <a:solidFill>
                  <a:schemeClr val="tx1"/>
                </a:solidFill>
              </a:rPr>
            </a:br>
            <a:r>
              <a:rPr lang="en-US" sz="4000" b="1" dirty="0" smtClean="0">
                <a:solidFill>
                  <a:schemeClr val="tx1"/>
                </a:solidFill>
              </a:rPr>
              <a:t>What specific language did you hear?</a:t>
            </a:r>
            <a:endParaRPr lang="en-US" sz="4000" b="1" dirty="0">
              <a:solidFill>
                <a:schemeClr val="tx1"/>
              </a:solidFill>
            </a:endParaRPr>
          </a:p>
        </p:txBody>
      </p:sp>
      <p:graphicFrame>
        <p:nvGraphicFramePr>
          <p:cNvPr id="10" name="Table 9"/>
          <p:cNvGraphicFramePr>
            <a:graphicFrameLocks noGrp="1"/>
          </p:cNvGraphicFramePr>
          <p:nvPr>
            <p:extLst/>
          </p:nvPr>
        </p:nvGraphicFramePr>
        <p:xfrm>
          <a:off x="337932" y="2041206"/>
          <a:ext cx="2385390" cy="4090982"/>
        </p:xfrm>
        <a:graphic>
          <a:graphicData uri="http://schemas.openxmlformats.org/drawingml/2006/table">
            <a:tbl>
              <a:tblPr>
                <a:tableStyleId>{073A0DAA-6AF3-43AB-8588-CEC1D06C72B9}</a:tableStyleId>
              </a:tblPr>
              <a:tblGrid>
                <a:gridCol w="538946"/>
                <a:gridCol w="1846444"/>
              </a:tblGrid>
              <a:tr h="1118201">
                <a:tc gridSpan="2">
                  <a:txBody>
                    <a:bodyPr/>
                    <a:lstStyle/>
                    <a:p>
                      <a:pPr marL="0" marR="0" algn="ctr">
                        <a:spcBef>
                          <a:spcPts val="0"/>
                        </a:spcBef>
                        <a:spcAft>
                          <a:spcPts val="0"/>
                        </a:spcAft>
                      </a:pPr>
                      <a:r>
                        <a:rPr lang="en-US" sz="2000" b="1" dirty="0">
                          <a:effectLst/>
                        </a:rPr>
                        <a:t>CONVERSATION CODING KEY</a:t>
                      </a:r>
                    </a:p>
                    <a:p>
                      <a:pPr marL="0" marR="0" algn="ctr">
                        <a:spcBef>
                          <a:spcPts val="0"/>
                        </a:spcBef>
                        <a:spcAft>
                          <a:spcPts val="0"/>
                        </a:spcAft>
                      </a:pPr>
                      <a:r>
                        <a:rPr lang="en-US" sz="2000" b="1" dirty="0">
                          <a:effectLst/>
                        </a:rPr>
                        <a:t>CREATE &amp; CLARIFY</a:t>
                      </a:r>
                      <a:endParaRPr lang="en-US" sz="2000" b="1" dirty="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hMerge="1">
                  <a:txBody>
                    <a:bodyPr/>
                    <a:lstStyle/>
                    <a:p>
                      <a:endParaRPr lang="en-US"/>
                    </a:p>
                  </a:txBody>
                  <a:tcPr/>
                </a:tc>
              </a:tr>
              <a:tr h="463645">
                <a:tc>
                  <a:txBody>
                    <a:bodyPr/>
                    <a:lstStyle/>
                    <a:p>
                      <a:pPr marL="0" marR="0" algn="l">
                        <a:spcBef>
                          <a:spcPts val="0"/>
                        </a:spcBef>
                        <a:spcAft>
                          <a:spcPts val="0"/>
                        </a:spcAft>
                      </a:pPr>
                      <a:r>
                        <a:rPr lang="en-US" sz="2000">
                          <a:effectLst/>
                        </a:rPr>
                        <a:t>ID </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INITIAL IDEA</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PAR</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PARAPHRASE</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BO</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BUILD ON</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PR</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PROMPT</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118201">
                <a:tc gridSpan="2">
                  <a:txBody>
                    <a:bodyPr/>
                    <a:lstStyle/>
                    <a:p>
                      <a:pPr marL="0" marR="0" algn="ctr">
                        <a:spcBef>
                          <a:spcPts val="0"/>
                        </a:spcBef>
                        <a:spcAft>
                          <a:spcPts val="0"/>
                        </a:spcAft>
                      </a:pPr>
                      <a:r>
                        <a:rPr lang="en-US" sz="2000" u="sng" cap="all" dirty="0" smtClean="0">
                          <a:effectLst/>
                        </a:rPr>
                        <a:t>UNDERLINE </a:t>
                      </a:r>
                      <a:r>
                        <a:rPr lang="en-US" sz="2000" u="sng" cap="all" dirty="0">
                          <a:effectLst/>
                        </a:rPr>
                        <a:t>Prompt &amp; Response STARTERS</a:t>
                      </a:r>
                      <a:endParaRPr lang="en-US" sz="2000" dirty="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r>
            </a:tbl>
          </a:graphicData>
        </a:graphic>
      </p:graphicFrame>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77080" y="424867"/>
            <a:ext cx="1673964" cy="1391475"/>
          </a:xfrm>
          <a:prstGeom prst="roundRect">
            <a:avLst>
              <a:gd name="adj" fmla="val 16667"/>
            </a:avLst>
          </a:prstGeom>
          <a:ln w="381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6" name="Table 5"/>
          <p:cNvGraphicFramePr>
            <a:graphicFrameLocks noGrp="1"/>
          </p:cNvGraphicFramePr>
          <p:nvPr>
            <p:extLst>
              <p:ext uri="{D42A27DB-BD31-4B8C-83A1-F6EECF244321}">
                <p14:modId xmlns:p14="http://schemas.microsoft.com/office/powerpoint/2010/main" val="912094536"/>
              </p:ext>
            </p:extLst>
          </p:nvPr>
        </p:nvGraphicFramePr>
        <p:xfrm>
          <a:off x="2842592" y="2168162"/>
          <a:ext cx="9088151" cy="3840480"/>
        </p:xfrm>
        <a:graphic>
          <a:graphicData uri="http://schemas.openxmlformats.org/drawingml/2006/table">
            <a:tbl>
              <a:tblPr firstRow="1" firstCol="1" bandRow="1">
                <a:tableStyleId>{8A107856-5554-42FB-B03E-39F5DBC370BA}</a:tableStyleId>
              </a:tblPr>
              <a:tblGrid>
                <a:gridCol w="1228665"/>
                <a:gridCol w="7859486"/>
              </a:tblGrid>
              <a:tr h="810895">
                <a:tc>
                  <a:txBody>
                    <a:bodyPr/>
                    <a:lstStyle/>
                    <a:p>
                      <a:pPr marL="0" marR="0" algn="r">
                        <a:spcBef>
                          <a:spcPts val="0"/>
                        </a:spcBef>
                        <a:spcAft>
                          <a:spcPts val="0"/>
                        </a:spcAft>
                      </a:pPr>
                      <a:r>
                        <a:rPr lang="en-US" sz="2400" dirty="0">
                          <a:effectLst/>
                        </a:rPr>
                        <a:t>Student A2:</a:t>
                      </a:r>
                      <a:endParaRPr lang="en-US" sz="2400" dirty="0">
                        <a:solidFill>
                          <a:srgbClr val="000000"/>
                        </a:solidFill>
                        <a:effectLst/>
                        <a:latin typeface="Questrial" charset="0"/>
                        <a:ea typeface="Questrial" charset="0"/>
                        <a:cs typeface="Questrial" charset="0"/>
                      </a:endParaRPr>
                    </a:p>
                  </a:txBody>
                  <a:tcPr marL="68580" marR="68580" marT="0" marB="0"/>
                </a:tc>
                <a:tc>
                  <a:txBody>
                    <a:bodyPr/>
                    <a:lstStyle/>
                    <a:p>
                      <a:pPr marL="0" marR="0" algn="l">
                        <a:spcBef>
                          <a:spcPts val="0"/>
                        </a:spcBef>
                        <a:spcAft>
                          <a:spcPts val="0"/>
                        </a:spcAft>
                      </a:pPr>
                      <a:r>
                        <a:rPr lang="en-US" sz="2800" b="0" i="1" u="sng" dirty="0">
                          <a:effectLst/>
                        </a:rPr>
                        <a:t>I heard you say</a:t>
                      </a:r>
                      <a:r>
                        <a:rPr lang="en-US" sz="2800" b="0" i="1" dirty="0">
                          <a:effectLst/>
                        </a:rPr>
                        <a:t> that one idea in the infographic is that people should keep the Earth happy. </a:t>
                      </a:r>
                      <a:r>
                        <a:rPr lang="en-US" sz="2800" b="1" i="1" dirty="0">
                          <a:effectLst/>
                        </a:rPr>
                        <a:t>[PAR] </a:t>
                      </a:r>
                      <a:r>
                        <a:rPr lang="en-US" sz="2800" b="0" i="1" u="sng" dirty="0">
                          <a:effectLst/>
                        </a:rPr>
                        <a:t>In addition</a:t>
                      </a:r>
                      <a:r>
                        <a:rPr lang="en-US" sz="2800" b="0" i="1" dirty="0">
                          <a:effectLst/>
                        </a:rPr>
                        <a:t>, I notice that next to </a:t>
                      </a:r>
                      <a:r>
                        <a:rPr lang="en-US" sz="2800" b="0" i="1" dirty="0" smtClean="0">
                          <a:effectLst/>
                        </a:rPr>
                        <a:t>the smiling Earth is a</a:t>
                      </a:r>
                      <a:r>
                        <a:rPr lang="en-US" sz="2800" b="0" i="1" baseline="0" dirty="0" smtClean="0">
                          <a:effectLst/>
                        </a:rPr>
                        <a:t> blue sign</a:t>
                      </a:r>
                      <a:r>
                        <a:rPr lang="en-US" sz="2800" b="0" i="1" dirty="0" smtClean="0">
                          <a:effectLst/>
                        </a:rPr>
                        <a:t> that </a:t>
                      </a:r>
                      <a:r>
                        <a:rPr lang="en-US" sz="2800" b="0" i="1" dirty="0">
                          <a:effectLst/>
                        </a:rPr>
                        <a:t>says, “Hawaiian Pizza 2,400 KM.” </a:t>
                      </a:r>
                      <a:r>
                        <a:rPr lang="en-US" sz="2800" b="1" i="1" dirty="0">
                          <a:effectLst/>
                        </a:rPr>
                        <a:t>[BO] </a:t>
                      </a:r>
                      <a:r>
                        <a:rPr lang="en-US" sz="2800" b="0" i="1" u="sng" dirty="0">
                          <a:effectLst/>
                        </a:rPr>
                        <a:t>How can you add to this idea?</a:t>
                      </a:r>
                      <a:r>
                        <a:rPr lang="en-US" sz="2800" b="0" i="1" dirty="0">
                          <a:effectLst/>
                        </a:rPr>
                        <a:t> </a:t>
                      </a:r>
                      <a:r>
                        <a:rPr lang="en-US" sz="2800" b="1" i="1" dirty="0">
                          <a:effectLst/>
                        </a:rPr>
                        <a:t>[PR]</a:t>
                      </a:r>
                      <a:endParaRPr lang="en-US" sz="2800" b="1" i="1" dirty="0">
                        <a:solidFill>
                          <a:srgbClr val="000000"/>
                        </a:solidFill>
                        <a:effectLst/>
                        <a:latin typeface="Questrial" charset="0"/>
                        <a:ea typeface="Questrial" charset="0"/>
                        <a:cs typeface="Questrial" charset="0"/>
                      </a:endParaRPr>
                    </a:p>
                  </a:txBody>
                  <a:tcPr marL="68580" marR="68580" marT="0" marB="0"/>
                </a:tc>
              </a:tr>
              <a:tr h="788035">
                <a:tc>
                  <a:txBody>
                    <a:bodyPr/>
                    <a:lstStyle/>
                    <a:p>
                      <a:pPr marL="0" marR="0" algn="r">
                        <a:spcBef>
                          <a:spcPts val="0"/>
                        </a:spcBef>
                        <a:spcAft>
                          <a:spcPts val="0"/>
                        </a:spcAft>
                      </a:pPr>
                      <a:r>
                        <a:rPr lang="en-US" sz="2400" dirty="0">
                          <a:effectLst/>
                        </a:rPr>
                        <a:t>Student B2:</a:t>
                      </a:r>
                      <a:endParaRPr lang="en-US" sz="2400" dirty="0">
                        <a:solidFill>
                          <a:srgbClr val="000000"/>
                        </a:solidFill>
                        <a:effectLst/>
                        <a:latin typeface="Questrial" charset="0"/>
                        <a:ea typeface="Questrial" charset="0"/>
                        <a:cs typeface="Questrial" charset="0"/>
                      </a:endParaRPr>
                    </a:p>
                  </a:txBody>
                  <a:tcPr marL="68580" marR="68580" marT="0" marB="0"/>
                </a:tc>
                <a:tc>
                  <a:txBody>
                    <a:bodyPr/>
                    <a:lstStyle/>
                    <a:p>
                      <a:pPr marL="0" marR="0" algn="l">
                        <a:spcBef>
                          <a:spcPts val="0"/>
                        </a:spcBef>
                        <a:spcAft>
                          <a:spcPts val="0"/>
                        </a:spcAft>
                      </a:pPr>
                      <a:r>
                        <a:rPr lang="en-US" sz="2800" i="1" u="sng" dirty="0">
                          <a:effectLst/>
                        </a:rPr>
                        <a:t>I heard you say</a:t>
                      </a:r>
                      <a:r>
                        <a:rPr lang="en-US" sz="2800" i="1" dirty="0">
                          <a:effectLst/>
                        </a:rPr>
                        <a:t> you noticed </a:t>
                      </a:r>
                      <a:r>
                        <a:rPr lang="en-US" sz="2800" i="1" dirty="0" smtClean="0">
                          <a:effectLst/>
                        </a:rPr>
                        <a:t>the blue sign.</a:t>
                      </a:r>
                      <a:r>
                        <a:rPr lang="en-US" sz="2800" i="1" baseline="0" dirty="0" smtClean="0">
                          <a:effectLst/>
                        </a:rPr>
                        <a:t> </a:t>
                      </a:r>
                      <a:r>
                        <a:rPr lang="en-US" sz="2800" b="1" i="1" dirty="0" smtClean="0">
                          <a:effectLst/>
                        </a:rPr>
                        <a:t>[PAR</a:t>
                      </a:r>
                      <a:r>
                        <a:rPr lang="en-US" sz="2800" b="1" i="1" dirty="0">
                          <a:effectLst/>
                        </a:rPr>
                        <a:t>]</a:t>
                      </a:r>
                      <a:r>
                        <a:rPr lang="en-US" sz="2800" i="1" dirty="0">
                          <a:effectLst/>
                        </a:rPr>
                        <a:t> </a:t>
                      </a:r>
                      <a:r>
                        <a:rPr lang="en-US" sz="2800" i="1" u="sng" dirty="0">
                          <a:effectLst/>
                        </a:rPr>
                        <a:t>I would like to add</a:t>
                      </a:r>
                      <a:r>
                        <a:rPr lang="en-US" sz="2800" i="1" dirty="0">
                          <a:effectLst/>
                        </a:rPr>
                        <a:t> that the text next to </a:t>
                      </a:r>
                      <a:r>
                        <a:rPr lang="en-US" sz="2800" i="1" dirty="0" smtClean="0">
                          <a:effectLst/>
                        </a:rPr>
                        <a:t>the blue sign says </a:t>
                      </a:r>
                      <a:r>
                        <a:rPr lang="en-US" sz="2800" i="1" dirty="0">
                          <a:effectLst/>
                        </a:rPr>
                        <a:t>“less fossil fuels </a:t>
                      </a:r>
                      <a:r>
                        <a:rPr lang="en-US" sz="2800" i="1" dirty="0" smtClean="0">
                          <a:effectLst/>
                        </a:rPr>
                        <a:t>and fresher</a:t>
                      </a:r>
                      <a:r>
                        <a:rPr lang="en-US" sz="2800" i="1" baseline="0" dirty="0" smtClean="0">
                          <a:effectLst/>
                        </a:rPr>
                        <a:t> food</a:t>
                      </a:r>
                      <a:r>
                        <a:rPr lang="en-US" sz="2800" i="1" dirty="0" smtClean="0">
                          <a:effectLst/>
                        </a:rPr>
                        <a:t> make </a:t>
                      </a:r>
                      <a:r>
                        <a:rPr lang="en-US" sz="2800" i="1" dirty="0">
                          <a:effectLst/>
                        </a:rPr>
                        <a:t>everyone happy”. </a:t>
                      </a:r>
                      <a:r>
                        <a:rPr lang="en-US" sz="2800" b="1" i="1" dirty="0">
                          <a:effectLst/>
                        </a:rPr>
                        <a:t>[BO] </a:t>
                      </a:r>
                      <a:r>
                        <a:rPr lang="en-US" sz="2800" i="1" u="sng" dirty="0">
                          <a:effectLst/>
                        </a:rPr>
                        <a:t>What else do you notice?</a:t>
                      </a:r>
                      <a:r>
                        <a:rPr lang="en-US" sz="2800" i="1" dirty="0">
                          <a:effectLst/>
                        </a:rPr>
                        <a:t> </a:t>
                      </a:r>
                      <a:r>
                        <a:rPr lang="en-US" sz="2800" b="1" i="1" dirty="0">
                          <a:effectLst/>
                        </a:rPr>
                        <a:t>[PR]</a:t>
                      </a:r>
                      <a:endParaRPr lang="en-US" sz="2800" b="1" i="1" dirty="0">
                        <a:solidFill>
                          <a:srgbClr val="000000"/>
                        </a:solidFill>
                        <a:effectLst/>
                        <a:latin typeface="Questrial" charset="0"/>
                        <a:ea typeface="Questrial" charset="0"/>
                        <a:cs typeface="Questrial" charset="0"/>
                      </a:endParaRPr>
                    </a:p>
                  </a:txBody>
                  <a:tcPr marL="68580" marR="68580" marT="0" marB="0"/>
                </a:tc>
              </a:tr>
            </a:tbl>
          </a:graphicData>
        </a:graphic>
      </p:graphicFrame>
    </p:spTree>
    <p:extLst>
      <p:ext uri="{BB962C8B-B14F-4D97-AF65-F5344CB8AC3E}">
        <p14:creationId xmlns:p14="http://schemas.microsoft.com/office/powerpoint/2010/main" val="200655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547" y="279210"/>
            <a:ext cx="1669614" cy="1393469"/>
          </a:xfrm>
          <a:prstGeom prst="rect">
            <a:avLst/>
          </a:prstGeom>
          <a:ln w="38100">
            <a:solidFill>
              <a:schemeClr val="accent1"/>
            </a:solidFill>
          </a:ln>
          <a:effectLst>
            <a:glow rad="139700">
              <a:schemeClr val="accent1">
                <a:lumMod val="40000"/>
                <a:lumOff val="60000"/>
                <a:alpha val="40000"/>
              </a:schemeClr>
            </a:glow>
          </a:effectLst>
        </p:spPr>
      </p:pic>
      <p:grpSp>
        <p:nvGrpSpPr>
          <p:cNvPr id="13" name="Group 12"/>
          <p:cNvGrpSpPr/>
          <p:nvPr/>
        </p:nvGrpSpPr>
        <p:grpSpPr>
          <a:xfrm>
            <a:off x="10224610" y="216175"/>
            <a:ext cx="1523392" cy="1519538"/>
            <a:chOff x="587828" y="4231661"/>
            <a:chExt cx="1847691" cy="2058925"/>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sp>
        <p:nvSpPr>
          <p:cNvPr id="9" name="Title 1"/>
          <p:cNvSpPr txBox="1">
            <a:spLocks/>
          </p:cNvSpPr>
          <p:nvPr/>
        </p:nvSpPr>
        <p:spPr>
          <a:xfrm>
            <a:off x="2350989" y="216175"/>
            <a:ext cx="7679832" cy="1372873"/>
          </a:xfrm>
          <a:prstGeom prst="rect">
            <a:avLst/>
          </a:prstGeom>
          <a:solidFill>
            <a:schemeClr val="accent1">
              <a:lumMod val="20000"/>
              <a:lumOff val="80000"/>
            </a:schemeClr>
          </a:solidFill>
          <a:ln w="38100">
            <a:solidFill>
              <a:schemeClr val="accent1"/>
            </a:solidFill>
          </a:ln>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b="1" dirty="0" smtClean="0">
                <a:solidFill>
                  <a:schemeClr val="tx1"/>
                </a:solidFill>
              </a:rPr>
              <a:t>What makes this a model for CLARIFY?</a:t>
            </a:r>
            <a:br>
              <a:rPr lang="en-US" sz="3600" b="1" dirty="0" smtClean="0">
                <a:solidFill>
                  <a:schemeClr val="tx1"/>
                </a:solidFill>
              </a:rPr>
            </a:br>
            <a:r>
              <a:rPr lang="en-US" sz="800" b="1" dirty="0" smtClean="0">
                <a:solidFill>
                  <a:schemeClr val="tx1"/>
                </a:solidFill>
              </a:rPr>
              <a:t> </a:t>
            </a:r>
            <a:r>
              <a:rPr lang="en-US" sz="3600" b="1" dirty="0" smtClean="0">
                <a:solidFill>
                  <a:schemeClr val="tx1"/>
                </a:solidFill>
              </a:rPr>
              <a:t/>
            </a:r>
            <a:br>
              <a:rPr lang="en-US" sz="3600" b="1" dirty="0" smtClean="0">
                <a:solidFill>
                  <a:schemeClr val="tx1"/>
                </a:solidFill>
              </a:rPr>
            </a:br>
            <a:r>
              <a:rPr lang="en-US" sz="3600" b="1" dirty="0" smtClean="0">
                <a:solidFill>
                  <a:schemeClr val="tx1"/>
                </a:solidFill>
              </a:rPr>
              <a:t>What specific language did you hear?</a:t>
            </a:r>
            <a:endParaRPr lang="en-US" sz="3600" b="1" dirty="0">
              <a:solidFill>
                <a:schemeClr val="tx1"/>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373836477"/>
              </p:ext>
            </p:extLst>
          </p:nvPr>
        </p:nvGraphicFramePr>
        <p:xfrm>
          <a:off x="377815" y="2152450"/>
          <a:ext cx="11554596" cy="3840480"/>
        </p:xfrm>
        <a:graphic>
          <a:graphicData uri="http://schemas.openxmlformats.org/drawingml/2006/table">
            <a:tbl>
              <a:tblPr firstRow="1" firstCol="1" bandRow="1">
                <a:tableStyleId>{D7AC3CCA-C797-4891-BE02-D94E43425B78}</a:tableStyleId>
              </a:tblPr>
              <a:tblGrid>
                <a:gridCol w="1218089"/>
                <a:gridCol w="10336507"/>
              </a:tblGrid>
              <a:tr h="1148715">
                <a:tc>
                  <a:txBody>
                    <a:bodyPr/>
                    <a:lstStyle/>
                    <a:p>
                      <a:pPr marL="0" marR="0" algn="r">
                        <a:spcBef>
                          <a:spcPts val="0"/>
                        </a:spcBef>
                        <a:spcAft>
                          <a:spcPts val="0"/>
                        </a:spcAft>
                      </a:pPr>
                      <a:r>
                        <a:rPr lang="en-US" sz="2400" dirty="0">
                          <a:effectLst/>
                        </a:rPr>
                        <a:t>Student A3:</a:t>
                      </a:r>
                      <a:endParaRPr lang="en-US" sz="2400" dirty="0">
                        <a:solidFill>
                          <a:srgbClr val="000000"/>
                        </a:solidFill>
                        <a:effectLst/>
                        <a:latin typeface="Questrial" charset="0"/>
                        <a:ea typeface="Questrial" charset="0"/>
                        <a:cs typeface="Questrial" charset="0"/>
                      </a:endParaRPr>
                    </a:p>
                  </a:txBody>
                  <a:tcPr marL="68580" marR="68580" marT="0" marB="0"/>
                </a:tc>
                <a:tc>
                  <a:txBody>
                    <a:bodyPr/>
                    <a:lstStyle/>
                    <a:p>
                      <a:pPr marL="0" marR="0" algn="l">
                        <a:spcBef>
                          <a:spcPts val="0"/>
                        </a:spcBef>
                        <a:spcAft>
                          <a:spcPts val="0"/>
                        </a:spcAft>
                      </a:pPr>
                      <a:r>
                        <a:rPr lang="en-US" sz="2800" b="0" i="1" dirty="0">
                          <a:effectLst/>
                        </a:rPr>
                        <a:t>I think you said using less fuel and having fresher food makes the people happy. I think this is one reason “Why it feels better at the Farmers’ Market.” I also notice there are three other reasons stated in the infographic. What other details can you cite? </a:t>
                      </a:r>
                      <a:endParaRPr lang="en-US" sz="2800" b="0" i="1" dirty="0">
                        <a:solidFill>
                          <a:srgbClr val="000000"/>
                        </a:solidFill>
                        <a:effectLst/>
                        <a:latin typeface="Questrial" charset="0"/>
                        <a:ea typeface="Questrial" charset="0"/>
                        <a:cs typeface="Questrial" charset="0"/>
                      </a:endParaRPr>
                    </a:p>
                  </a:txBody>
                  <a:tcPr marL="68580" marR="68580" marT="0" marB="0"/>
                </a:tc>
              </a:tr>
              <a:tr h="1108710">
                <a:tc>
                  <a:txBody>
                    <a:bodyPr/>
                    <a:lstStyle/>
                    <a:p>
                      <a:pPr marL="0" marR="0" algn="r">
                        <a:spcBef>
                          <a:spcPts val="0"/>
                        </a:spcBef>
                        <a:spcAft>
                          <a:spcPts val="0"/>
                        </a:spcAft>
                      </a:pPr>
                      <a:r>
                        <a:rPr lang="en-US" sz="2400" dirty="0">
                          <a:effectLst/>
                        </a:rPr>
                        <a:t>Student B3:</a:t>
                      </a:r>
                      <a:endParaRPr lang="en-US" sz="2400" dirty="0">
                        <a:solidFill>
                          <a:srgbClr val="000000"/>
                        </a:solidFill>
                        <a:effectLst/>
                        <a:latin typeface="Questrial" charset="0"/>
                        <a:ea typeface="Questrial" charset="0"/>
                        <a:cs typeface="Questrial" charset="0"/>
                      </a:endParaRPr>
                    </a:p>
                  </a:txBody>
                  <a:tcPr marL="68580" marR="68580" marT="0" marB="0"/>
                </a:tc>
                <a:tc>
                  <a:txBody>
                    <a:bodyPr/>
                    <a:lstStyle/>
                    <a:p>
                      <a:pPr marL="0" marR="0" algn="l">
                        <a:spcBef>
                          <a:spcPts val="0"/>
                        </a:spcBef>
                        <a:spcAft>
                          <a:spcPts val="0"/>
                        </a:spcAft>
                      </a:pPr>
                      <a:r>
                        <a:rPr lang="en-US" sz="2800" i="1" dirty="0">
                          <a:effectLst/>
                        </a:rPr>
                        <a:t>In other words, you noticed that the purpose for this infographic is to give four examples, the Earth, the cows, the farmer and the community, of why it feels better at a farmers’ market. I also notice that there are forest trees and blue mountains at the bottom of the infographic. What other details can you cite? </a:t>
                      </a:r>
                      <a:endParaRPr lang="en-US" sz="2800" i="1" dirty="0">
                        <a:solidFill>
                          <a:srgbClr val="000000"/>
                        </a:solidFill>
                        <a:effectLst/>
                        <a:latin typeface="Questrial" charset="0"/>
                        <a:ea typeface="Questrial" charset="0"/>
                        <a:cs typeface="Questrial" charset="0"/>
                      </a:endParaRPr>
                    </a:p>
                  </a:txBody>
                  <a:tcPr marL="68580" marR="68580" marT="0" marB="0"/>
                </a:tc>
              </a:tr>
            </a:tbl>
          </a:graphicData>
        </a:graphic>
      </p:graphicFrame>
    </p:spTree>
    <p:extLst>
      <p:ext uri="{BB962C8B-B14F-4D97-AF65-F5344CB8AC3E}">
        <p14:creationId xmlns:p14="http://schemas.microsoft.com/office/powerpoint/2010/main" val="1853632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sp>
        <p:nvSpPr>
          <p:cNvPr id="2" name="Title 1"/>
          <p:cNvSpPr>
            <a:spLocks noGrp="1"/>
          </p:cNvSpPr>
          <p:nvPr>
            <p:ph type="title" idx="4294967295"/>
          </p:nvPr>
        </p:nvSpPr>
        <p:spPr>
          <a:xfrm>
            <a:off x="2842592" y="424867"/>
            <a:ext cx="9024730" cy="1391475"/>
          </a:xfrm>
          <a:solidFill>
            <a:schemeClr val="accent1">
              <a:lumMod val="20000"/>
              <a:lumOff val="80000"/>
            </a:schemeClr>
          </a:solidFill>
          <a:ln w="38100">
            <a:solidFill>
              <a:schemeClr val="accent1"/>
            </a:solidFill>
          </a:ln>
        </p:spPr>
        <p:txBody>
          <a:bodyPr>
            <a:noAutofit/>
          </a:bodyPr>
          <a:lstStyle/>
          <a:p>
            <a:pPr algn="ctr"/>
            <a:r>
              <a:rPr lang="en-US" sz="4000" b="1" dirty="0" smtClean="0">
                <a:solidFill>
                  <a:schemeClr val="tx1"/>
                </a:solidFill>
              </a:rPr>
              <a:t>What makes this a model for CLARIFY?</a:t>
            </a:r>
            <a:br>
              <a:rPr lang="en-US" sz="4000" b="1" dirty="0" smtClean="0">
                <a:solidFill>
                  <a:schemeClr val="tx1"/>
                </a:solidFill>
              </a:rPr>
            </a:br>
            <a:r>
              <a:rPr lang="en-US" sz="800" b="1" dirty="0" smtClean="0">
                <a:solidFill>
                  <a:schemeClr val="tx1"/>
                </a:solidFill>
              </a:rPr>
              <a:t> </a:t>
            </a:r>
            <a:r>
              <a:rPr lang="en-US" sz="4000" b="1" dirty="0" smtClean="0">
                <a:solidFill>
                  <a:schemeClr val="tx1"/>
                </a:solidFill>
              </a:rPr>
              <a:t/>
            </a:r>
            <a:br>
              <a:rPr lang="en-US" sz="4000" b="1" dirty="0" smtClean="0">
                <a:solidFill>
                  <a:schemeClr val="tx1"/>
                </a:solidFill>
              </a:rPr>
            </a:br>
            <a:r>
              <a:rPr lang="en-US" sz="4000" b="1" dirty="0" smtClean="0">
                <a:solidFill>
                  <a:schemeClr val="tx1"/>
                </a:solidFill>
              </a:rPr>
              <a:t>What specific language did you hear?</a:t>
            </a:r>
            <a:endParaRPr lang="en-US" sz="4000" b="1" dirty="0">
              <a:solidFill>
                <a:schemeClr val="tx1"/>
              </a:solidFill>
            </a:endParaRPr>
          </a:p>
        </p:txBody>
      </p:sp>
      <p:graphicFrame>
        <p:nvGraphicFramePr>
          <p:cNvPr id="10" name="Table 9"/>
          <p:cNvGraphicFramePr>
            <a:graphicFrameLocks noGrp="1"/>
          </p:cNvGraphicFramePr>
          <p:nvPr>
            <p:extLst/>
          </p:nvPr>
        </p:nvGraphicFramePr>
        <p:xfrm>
          <a:off x="337932" y="2041206"/>
          <a:ext cx="2385390" cy="4090982"/>
        </p:xfrm>
        <a:graphic>
          <a:graphicData uri="http://schemas.openxmlformats.org/drawingml/2006/table">
            <a:tbl>
              <a:tblPr>
                <a:tableStyleId>{073A0DAA-6AF3-43AB-8588-CEC1D06C72B9}</a:tableStyleId>
              </a:tblPr>
              <a:tblGrid>
                <a:gridCol w="538946"/>
                <a:gridCol w="1846444"/>
              </a:tblGrid>
              <a:tr h="1118201">
                <a:tc gridSpan="2">
                  <a:txBody>
                    <a:bodyPr/>
                    <a:lstStyle/>
                    <a:p>
                      <a:pPr marL="0" marR="0" algn="ctr">
                        <a:spcBef>
                          <a:spcPts val="0"/>
                        </a:spcBef>
                        <a:spcAft>
                          <a:spcPts val="0"/>
                        </a:spcAft>
                      </a:pPr>
                      <a:r>
                        <a:rPr lang="en-US" sz="2000" b="1" dirty="0">
                          <a:effectLst/>
                        </a:rPr>
                        <a:t>CONVERSATION CODING KEY</a:t>
                      </a:r>
                    </a:p>
                    <a:p>
                      <a:pPr marL="0" marR="0" algn="ctr">
                        <a:spcBef>
                          <a:spcPts val="0"/>
                        </a:spcBef>
                        <a:spcAft>
                          <a:spcPts val="0"/>
                        </a:spcAft>
                      </a:pPr>
                      <a:r>
                        <a:rPr lang="en-US" sz="2000" b="1" dirty="0">
                          <a:effectLst/>
                        </a:rPr>
                        <a:t>CREATE &amp; CLARIFY</a:t>
                      </a:r>
                      <a:endParaRPr lang="en-US" sz="2000" b="1" dirty="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hMerge="1">
                  <a:txBody>
                    <a:bodyPr/>
                    <a:lstStyle/>
                    <a:p>
                      <a:endParaRPr lang="en-US"/>
                    </a:p>
                  </a:txBody>
                  <a:tcPr/>
                </a:tc>
              </a:tr>
              <a:tr h="463645">
                <a:tc>
                  <a:txBody>
                    <a:bodyPr/>
                    <a:lstStyle/>
                    <a:p>
                      <a:pPr marL="0" marR="0" algn="l">
                        <a:spcBef>
                          <a:spcPts val="0"/>
                        </a:spcBef>
                        <a:spcAft>
                          <a:spcPts val="0"/>
                        </a:spcAft>
                      </a:pPr>
                      <a:r>
                        <a:rPr lang="en-US" sz="2000">
                          <a:effectLst/>
                        </a:rPr>
                        <a:t>ID </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INITIAL IDEA</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PAR</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PARAPHRASE</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BO</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BUILD ON</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PR</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PROMPT</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118201">
                <a:tc gridSpan="2">
                  <a:txBody>
                    <a:bodyPr/>
                    <a:lstStyle/>
                    <a:p>
                      <a:pPr marL="0" marR="0" algn="ctr">
                        <a:spcBef>
                          <a:spcPts val="0"/>
                        </a:spcBef>
                        <a:spcAft>
                          <a:spcPts val="0"/>
                        </a:spcAft>
                      </a:pPr>
                      <a:r>
                        <a:rPr lang="en-US" sz="2000" u="sng" cap="all" dirty="0" smtClean="0">
                          <a:effectLst/>
                        </a:rPr>
                        <a:t>UNDERLINE </a:t>
                      </a:r>
                      <a:r>
                        <a:rPr lang="en-US" sz="2000" u="sng" cap="all" dirty="0">
                          <a:effectLst/>
                        </a:rPr>
                        <a:t>Prompt &amp; Response STARTERS</a:t>
                      </a:r>
                      <a:endParaRPr lang="en-US" sz="2000" dirty="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r>
            </a:tbl>
          </a:graphicData>
        </a:graphic>
      </p:graphicFrame>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77080" y="424867"/>
            <a:ext cx="1673964" cy="1391475"/>
          </a:xfrm>
          <a:prstGeom prst="roundRect">
            <a:avLst>
              <a:gd name="adj" fmla="val 16667"/>
            </a:avLst>
          </a:prstGeom>
          <a:ln w="381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6" name="Table 5"/>
          <p:cNvGraphicFramePr>
            <a:graphicFrameLocks noGrp="1"/>
          </p:cNvGraphicFramePr>
          <p:nvPr>
            <p:extLst>
              <p:ext uri="{D42A27DB-BD31-4B8C-83A1-F6EECF244321}">
                <p14:modId xmlns:p14="http://schemas.microsoft.com/office/powerpoint/2010/main" val="853516945"/>
              </p:ext>
            </p:extLst>
          </p:nvPr>
        </p:nvGraphicFramePr>
        <p:xfrm>
          <a:off x="2842592" y="1913655"/>
          <a:ext cx="9197008" cy="4358640"/>
        </p:xfrm>
        <a:graphic>
          <a:graphicData uri="http://schemas.openxmlformats.org/drawingml/2006/table">
            <a:tbl>
              <a:tblPr firstRow="1" firstCol="1" bandRow="1">
                <a:tableStyleId>{8A107856-5554-42FB-B03E-39F5DBC370BA}</a:tableStyleId>
              </a:tblPr>
              <a:tblGrid>
                <a:gridCol w="1183503"/>
                <a:gridCol w="8013505"/>
              </a:tblGrid>
              <a:tr h="1070610">
                <a:tc>
                  <a:txBody>
                    <a:bodyPr/>
                    <a:lstStyle/>
                    <a:p>
                      <a:pPr marL="0" marR="0" algn="r">
                        <a:spcBef>
                          <a:spcPts val="0"/>
                        </a:spcBef>
                        <a:spcAft>
                          <a:spcPts val="0"/>
                        </a:spcAft>
                      </a:pPr>
                      <a:r>
                        <a:rPr lang="en-US" sz="2400" dirty="0">
                          <a:effectLst/>
                        </a:rPr>
                        <a:t>Student A3:</a:t>
                      </a:r>
                      <a:endParaRPr lang="en-US" sz="2400" dirty="0">
                        <a:solidFill>
                          <a:srgbClr val="000000"/>
                        </a:solidFill>
                        <a:effectLst/>
                        <a:latin typeface="Questrial" charset="0"/>
                        <a:ea typeface="Questrial" charset="0"/>
                        <a:cs typeface="Questrial" charset="0"/>
                      </a:endParaRPr>
                    </a:p>
                  </a:txBody>
                  <a:tcPr marL="68580" marR="68580" marT="0" marB="0"/>
                </a:tc>
                <a:tc>
                  <a:txBody>
                    <a:bodyPr/>
                    <a:lstStyle/>
                    <a:p>
                      <a:pPr marL="0" marR="0" algn="l">
                        <a:spcBef>
                          <a:spcPts val="0"/>
                        </a:spcBef>
                        <a:spcAft>
                          <a:spcPts val="0"/>
                        </a:spcAft>
                      </a:pPr>
                      <a:r>
                        <a:rPr lang="en-US" sz="2600" b="0" i="1" u="sng" dirty="0">
                          <a:effectLst/>
                        </a:rPr>
                        <a:t>I think you said</a:t>
                      </a:r>
                      <a:r>
                        <a:rPr lang="en-US" sz="2600" b="0" i="1" dirty="0">
                          <a:effectLst/>
                        </a:rPr>
                        <a:t> using less fuel and </a:t>
                      </a:r>
                      <a:r>
                        <a:rPr lang="en-US" sz="2600" b="0" i="1" dirty="0" smtClean="0">
                          <a:effectLst/>
                        </a:rPr>
                        <a:t>having fresher food makes </a:t>
                      </a:r>
                      <a:r>
                        <a:rPr lang="en-US" sz="2600" b="0" i="1" dirty="0">
                          <a:effectLst/>
                        </a:rPr>
                        <a:t>the people happy. </a:t>
                      </a:r>
                      <a:r>
                        <a:rPr lang="en-US" sz="2600" b="1" i="1" dirty="0">
                          <a:effectLst/>
                        </a:rPr>
                        <a:t>[PAR] </a:t>
                      </a:r>
                      <a:r>
                        <a:rPr lang="en-US" sz="2600" b="0" i="1" dirty="0">
                          <a:effectLst/>
                        </a:rPr>
                        <a:t>I think this </a:t>
                      </a:r>
                      <a:r>
                        <a:rPr lang="en-US" sz="2600" b="0" i="1" dirty="0" smtClean="0">
                          <a:effectLst/>
                        </a:rPr>
                        <a:t>is one reason “</a:t>
                      </a:r>
                      <a:r>
                        <a:rPr lang="en-US" sz="2600" b="0" i="1" dirty="0">
                          <a:effectLst/>
                        </a:rPr>
                        <a:t>Why it feels better at the Farmers’ Market.” </a:t>
                      </a:r>
                      <a:r>
                        <a:rPr lang="en-US" sz="2600" b="1" i="1" dirty="0">
                          <a:effectLst/>
                        </a:rPr>
                        <a:t>[BO] </a:t>
                      </a:r>
                      <a:r>
                        <a:rPr lang="en-US" sz="2600" b="0" i="1" u="sng" dirty="0">
                          <a:effectLst/>
                        </a:rPr>
                        <a:t>I also notice</a:t>
                      </a:r>
                      <a:r>
                        <a:rPr lang="en-US" sz="2600" b="0" i="1" dirty="0">
                          <a:effectLst/>
                        </a:rPr>
                        <a:t> there are three other reasons stated in the infographic. </a:t>
                      </a:r>
                      <a:r>
                        <a:rPr lang="en-US" sz="2600" b="1" i="1" dirty="0">
                          <a:effectLst/>
                        </a:rPr>
                        <a:t>[BO]</a:t>
                      </a:r>
                      <a:r>
                        <a:rPr lang="en-US" sz="2600" b="0" i="1" dirty="0">
                          <a:effectLst/>
                        </a:rPr>
                        <a:t> </a:t>
                      </a:r>
                      <a:r>
                        <a:rPr lang="en-US" sz="2600" b="0" i="1" u="sng" dirty="0">
                          <a:effectLst/>
                        </a:rPr>
                        <a:t>What other details can you cite?</a:t>
                      </a:r>
                      <a:r>
                        <a:rPr lang="en-US" sz="2600" b="0" i="1" dirty="0">
                          <a:effectLst/>
                        </a:rPr>
                        <a:t> </a:t>
                      </a:r>
                      <a:r>
                        <a:rPr lang="en-US" sz="2600" b="1" i="1" dirty="0">
                          <a:effectLst/>
                        </a:rPr>
                        <a:t>[PR</a:t>
                      </a:r>
                      <a:r>
                        <a:rPr lang="en-US" sz="2600" b="1" i="1" dirty="0" smtClean="0">
                          <a:effectLst/>
                        </a:rPr>
                        <a:t>]</a:t>
                      </a:r>
                      <a:endParaRPr lang="en-US" sz="2600" b="1" i="1" dirty="0">
                        <a:solidFill>
                          <a:schemeClr val="tx1"/>
                        </a:solidFill>
                        <a:effectLst/>
                        <a:latin typeface="Questrial" charset="0"/>
                        <a:ea typeface="Questrial" charset="0"/>
                        <a:cs typeface="Questrial" charset="0"/>
                      </a:endParaRPr>
                    </a:p>
                  </a:txBody>
                  <a:tcPr marL="68580" marR="68580" marT="0" marB="0"/>
                </a:tc>
              </a:tr>
              <a:tr h="1268095">
                <a:tc>
                  <a:txBody>
                    <a:bodyPr/>
                    <a:lstStyle/>
                    <a:p>
                      <a:pPr marL="0" marR="0" algn="r">
                        <a:spcBef>
                          <a:spcPts val="0"/>
                        </a:spcBef>
                        <a:spcAft>
                          <a:spcPts val="0"/>
                        </a:spcAft>
                      </a:pPr>
                      <a:r>
                        <a:rPr lang="en-US" sz="2400" dirty="0">
                          <a:effectLst/>
                        </a:rPr>
                        <a:t>Student B3:</a:t>
                      </a:r>
                      <a:endParaRPr lang="en-US" sz="2400" dirty="0">
                        <a:solidFill>
                          <a:srgbClr val="000000"/>
                        </a:solidFill>
                        <a:effectLst/>
                        <a:latin typeface="Questrial" charset="0"/>
                        <a:ea typeface="Questrial" charset="0"/>
                        <a:cs typeface="Questrial" charset="0"/>
                      </a:endParaRPr>
                    </a:p>
                  </a:txBody>
                  <a:tcPr marL="68580" marR="68580" marT="0" marB="0"/>
                </a:tc>
                <a:tc>
                  <a:txBody>
                    <a:bodyPr/>
                    <a:lstStyle/>
                    <a:p>
                      <a:pPr marL="0" marR="0" algn="l">
                        <a:spcBef>
                          <a:spcPts val="0"/>
                        </a:spcBef>
                        <a:spcAft>
                          <a:spcPts val="0"/>
                        </a:spcAft>
                      </a:pPr>
                      <a:r>
                        <a:rPr lang="en-US" sz="2600" i="1" u="sng" dirty="0">
                          <a:effectLst/>
                        </a:rPr>
                        <a:t>In other words</a:t>
                      </a:r>
                      <a:r>
                        <a:rPr lang="en-US" sz="2600" i="1" dirty="0">
                          <a:effectLst/>
                        </a:rPr>
                        <a:t>, you noticed that the purpose for this infographic is to </a:t>
                      </a:r>
                      <a:r>
                        <a:rPr lang="en-US" sz="2600" i="1" dirty="0" smtClean="0">
                          <a:effectLst/>
                        </a:rPr>
                        <a:t>give four examples, </a:t>
                      </a:r>
                      <a:r>
                        <a:rPr lang="en-US" sz="2600" i="1" dirty="0">
                          <a:effectLst/>
                        </a:rPr>
                        <a:t>the Earth, the cows, the farmer and the community, of why it feels better at a farmers’ market. </a:t>
                      </a:r>
                      <a:r>
                        <a:rPr lang="en-US" sz="2600" b="1" i="1" dirty="0">
                          <a:effectLst/>
                        </a:rPr>
                        <a:t>[PAR] </a:t>
                      </a:r>
                      <a:r>
                        <a:rPr lang="en-US" sz="2600" i="1" u="sng" dirty="0">
                          <a:effectLst/>
                        </a:rPr>
                        <a:t>I also notice</a:t>
                      </a:r>
                      <a:r>
                        <a:rPr lang="en-US" sz="2600" i="1" dirty="0">
                          <a:effectLst/>
                        </a:rPr>
                        <a:t> that there </a:t>
                      </a:r>
                      <a:r>
                        <a:rPr lang="en-US" sz="2600" i="1" dirty="0" smtClean="0">
                          <a:effectLst/>
                        </a:rPr>
                        <a:t>are forest</a:t>
                      </a:r>
                      <a:r>
                        <a:rPr lang="en-US" sz="2600" i="1" baseline="0" dirty="0" smtClean="0">
                          <a:effectLst/>
                        </a:rPr>
                        <a:t> trees</a:t>
                      </a:r>
                      <a:r>
                        <a:rPr lang="en-US" sz="2600" i="1" dirty="0" smtClean="0">
                          <a:effectLst/>
                        </a:rPr>
                        <a:t> and blue mountains at </a:t>
                      </a:r>
                      <a:r>
                        <a:rPr lang="en-US" sz="2600" i="1" dirty="0">
                          <a:effectLst/>
                        </a:rPr>
                        <a:t>the bottom of the infographic. </a:t>
                      </a:r>
                      <a:r>
                        <a:rPr lang="en-US" sz="2600" b="1" i="1" dirty="0">
                          <a:effectLst/>
                        </a:rPr>
                        <a:t>[BO]</a:t>
                      </a:r>
                      <a:r>
                        <a:rPr lang="en-US" sz="2600" i="1" dirty="0">
                          <a:effectLst/>
                        </a:rPr>
                        <a:t> </a:t>
                      </a:r>
                      <a:r>
                        <a:rPr lang="en-US" sz="2600" i="1" u="sng" dirty="0">
                          <a:effectLst/>
                        </a:rPr>
                        <a:t>What other details can you cite?</a:t>
                      </a:r>
                      <a:r>
                        <a:rPr lang="en-US" sz="2600" i="1" dirty="0">
                          <a:effectLst/>
                        </a:rPr>
                        <a:t> </a:t>
                      </a:r>
                      <a:r>
                        <a:rPr lang="en-US" sz="2600" b="1" i="1" dirty="0">
                          <a:effectLst/>
                        </a:rPr>
                        <a:t>[PR]</a:t>
                      </a:r>
                      <a:endParaRPr lang="en-US" sz="2600" b="1" i="1" dirty="0">
                        <a:solidFill>
                          <a:srgbClr val="000000"/>
                        </a:solidFill>
                        <a:effectLst/>
                        <a:latin typeface="Questrial" charset="0"/>
                        <a:ea typeface="Questrial" charset="0"/>
                        <a:cs typeface="Questrial" charset="0"/>
                      </a:endParaRPr>
                    </a:p>
                  </a:txBody>
                  <a:tcPr marL="68580" marR="68580" marT="0" marB="0"/>
                </a:tc>
              </a:tr>
            </a:tbl>
          </a:graphicData>
        </a:graphic>
      </p:graphicFrame>
    </p:spTree>
    <p:extLst>
      <p:ext uri="{BB962C8B-B14F-4D97-AF65-F5344CB8AC3E}">
        <p14:creationId xmlns:p14="http://schemas.microsoft.com/office/powerpoint/2010/main" val="1039546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547" y="279210"/>
            <a:ext cx="1669614" cy="1393469"/>
          </a:xfrm>
          <a:prstGeom prst="rect">
            <a:avLst/>
          </a:prstGeom>
          <a:ln w="38100">
            <a:solidFill>
              <a:schemeClr val="accent1"/>
            </a:solidFill>
          </a:ln>
          <a:effectLst>
            <a:glow rad="139700">
              <a:schemeClr val="accent1">
                <a:lumMod val="40000"/>
                <a:lumOff val="60000"/>
                <a:alpha val="40000"/>
              </a:schemeClr>
            </a:glow>
          </a:effectLst>
        </p:spPr>
      </p:pic>
      <p:grpSp>
        <p:nvGrpSpPr>
          <p:cNvPr id="13" name="Group 12"/>
          <p:cNvGrpSpPr/>
          <p:nvPr/>
        </p:nvGrpSpPr>
        <p:grpSpPr>
          <a:xfrm>
            <a:off x="10224610" y="216175"/>
            <a:ext cx="1523392" cy="1519538"/>
            <a:chOff x="587828" y="4231661"/>
            <a:chExt cx="1847691" cy="2058925"/>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sp>
        <p:nvSpPr>
          <p:cNvPr id="9" name="Title 1"/>
          <p:cNvSpPr txBox="1">
            <a:spLocks/>
          </p:cNvSpPr>
          <p:nvPr/>
        </p:nvSpPr>
        <p:spPr>
          <a:xfrm>
            <a:off x="2350989" y="216175"/>
            <a:ext cx="7679832" cy="1372873"/>
          </a:xfrm>
          <a:prstGeom prst="rect">
            <a:avLst/>
          </a:prstGeom>
          <a:solidFill>
            <a:schemeClr val="accent1">
              <a:lumMod val="20000"/>
              <a:lumOff val="80000"/>
            </a:schemeClr>
          </a:solidFill>
          <a:ln w="38100">
            <a:solidFill>
              <a:schemeClr val="accent1"/>
            </a:solidFill>
          </a:ln>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b="1" dirty="0" smtClean="0">
                <a:solidFill>
                  <a:schemeClr val="tx1"/>
                </a:solidFill>
              </a:rPr>
              <a:t>What makes this a model for CLARIFY?</a:t>
            </a:r>
            <a:br>
              <a:rPr lang="en-US" sz="3600" b="1" dirty="0" smtClean="0">
                <a:solidFill>
                  <a:schemeClr val="tx1"/>
                </a:solidFill>
              </a:rPr>
            </a:br>
            <a:r>
              <a:rPr lang="en-US" sz="800" b="1" dirty="0" smtClean="0">
                <a:solidFill>
                  <a:schemeClr val="tx1"/>
                </a:solidFill>
              </a:rPr>
              <a:t> </a:t>
            </a:r>
            <a:r>
              <a:rPr lang="en-US" sz="3600" b="1" dirty="0" smtClean="0">
                <a:solidFill>
                  <a:schemeClr val="tx1"/>
                </a:solidFill>
              </a:rPr>
              <a:t/>
            </a:r>
            <a:br>
              <a:rPr lang="en-US" sz="3600" b="1" dirty="0" smtClean="0">
                <a:solidFill>
                  <a:schemeClr val="tx1"/>
                </a:solidFill>
              </a:rPr>
            </a:br>
            <a:r>
              <a:rPr lang="en-US" sz="3600" b="1" dirty="0" smtClean="0">
                <a:solidFill>
                  <a:schemeClr val="tx1"/>
                </a:solidFill>
              </a:rPr>
              <a:t>What specific language did you hear?</a:t>
            </a:r>
            <a:endParaRPr lang="en-US" sz="3600" b="1" dirty="0">
              <a:solidFill>
                <a:schemeClr val="tx1"/>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537241459"/>
              </p:ext>
            </p:extLst>
          </p:nvPr>
        </p:nvGraphicFramePr>
        <p:xfrm>
          <a:off x="377815" y="2087076"/>
          <a:ext cx="11554596" cy="3840480"/>
        </p:xfrm>
        <a:graphic>
          <a:graphicData uri="http://schemas.openxmlformats.org/drawingml/2006/table">
            <a:tbl>
              <a:tblPr firstRow="1" firstCol="1" bandRow="1">
                <a:tableStyleId>{D7AC3CCA-C797-4891-BE02-D94E43425B78}</a:tableStyleId>
              </a:tblPr>
              <a:tblGrid>
                <a:gridCol w="1218089"/>
                <a:gridCol w="10336507"/>
              </a:tblGrid>
              <a:tr h="1125855">
                <a:tc>
                  <a:txBody>
                    <a:bodyPr/>
                    <a:lstStyle/>
                    <a:p>
                      <a:pPr marL="0" marR="0" algn="r">
                        <a:spcBef>
                          <a:spcPts val="0"/>
                        </a:spcBef>
                        <a:spcAft>
                          <a:spcPts val="0"/>
                        </a:spcAft>
                      </a:pPr>
                      <a:r>
                        <a:rPr lang="en-US" sz="2400" dirty="0">
                          <a:effectLst/>
                        </a:rPr>
                        <a:t>Student A4:</a:t>
                      </a:r>
                      <a:endParaRPr lang="en-US" sz="2400" dirty="0">
                        <a:solidFill>
                          <a:srgbClr val="000000"/>
                        </a:solidFill>
                        <a:effectLst/>
                        <a:latin typeface="Questrial" charset="0"/>
                        <a:ea typeface="Questrial" charset="0"/>
                        <a:cs typeface="Questrial" charset="0"/>
                      </a:endParaRPr>
                    </a:p>
                  </a:txBody>
                  <a:tcPr marL="68580" marR="68580" marT="0" marB="0"/>
                </a:tc>
                <a:tc>
                  <a:txBody>
                    <a:bodyPr/>
                    <a:lstStyle/>
                    <a:p>
                      <a:pPr marL="0" marR="0" algn="l">
                        <a:spcBef>
                          <a:spcPts val="0"/>
                        </a:spcBef>
                        <a:spcAft>
                          <a:spcPts val="0"/>
                        </a:spcAft>
                      </a:pPr>
                      <a:r>
                        <a:rPr lang="en-US" sz="2800" b="0" i="1" dirty="0">
                          <a:effectLst/>
                        </a:rPr>
                        <a:t>In other words, the four headings are telling us four reasons why it feels better at a farmers’ market. I would like to add that the green heading below the title says, “good for your Health and Heart,” and next to it shows two green animals with hearts in the middle. What other details can you cite?</a:t>
                      </a:r>
                      <a:endParaRPr lang="en-US" sz="2800" b="0" i="1" dirty="0">
                        <a:solidFill>
                          <a:srgbClr val="000000"/>
                        </a:solidFill>
                        <a:effectLst/>
                        <a:latin typeface="Questrial" charset="0"/>
                        <a:ea typeface="Questrial" charset="0"/>
                        <a:cs typeface="Questrial" charset="0"/>
                      </a:endParaRPr>
                    </a:p>
                  </a:txBody>
                  <a:tcPr marL="68580" marR="68580" marT="0" marB="0"/>
                </a:tc>
              </a:tr>
              <a:tr h="909320">
                <a:tc>
                  <a:txBody>
                    <a:bodyPr/>
                    <a:lstStyle/>
                    <a:p>
                      <a:pPr marL="0" marR="0" indent="57150" algn="r">
                        <a:spcBef>
                          <a:spcPts val="0"/>
                        </a:spcBef>
                        <a:spcAft>
                          <a:spcPts val="0"/>
                        </a:spcAft>
                      </a:pPr>
                      <a:r>
                        <a:rPr lang="en-US" sz="2400" dirty="0">
                          <a:effectLst/>
                        </a:rPr>
                        <a:t>Student B4:</a:t>
                      </a:r>
                      <a:endParaRPr lang="en-US" sz="2400" dirty="0">
                        <a:solidFill>
                          <a:srgbClr val="000000"/>
                        </a:solidFill>
                        <a:effectLst/>
                        <a:latin typeface="Questrial" charset="0"/>
                        <a:ea typeface="Questrial" charset="0"/>
                        <a:cs typeface="Questrial" charset="0"/>
                      </a:endParaRPr>
                    </a:p>
                  </a:txBody>
                  <a:tcPr marL="68580" marR="68580" marT="0" marB="0"/>
                </a:tc>
                <a:tc>
                  <a:txBody>
                    <a:bodyPr/>
                    <a:lstStyle/>
                    <a:p>
                      <a:pPr marL="0" marR="0" algn="l">
                        <a:spcBef>
                          <a:spcPts val="0"/>
                        </a:spcBef>
                        <a:spcAft>
                          <a:spcPts val="0"/>
                        </a:spcAft>
                      </a:pPr>
                      <a:r>
                        <a:rPr lang="en-US" sz="2800" i="1" dirty="0">
                          <a:effectLst/>
                        </a:rPr>
                        <a:t>So, you notice that the infographic is saying that caring for the animals we eat is good for your heart and health. I also noticed that there is an image of a community with bright colors and lots of flowers below the green cows. The caption says, “Community Spirit.”</a:t>
                      </a:r>
                      <a:endParaRPr lang="en-US" sz="2800" i="1" dirty="0">
                        <a:solidFill>
                          <a:srgbClr val="000000"/>
                        </a:solidFill>
                        <a:effectLst/>
                        <a:latin typeface="Questrial" charset="0"/>
                        <a:ea typeface="Questrial" charset="0"/>
                        <a:cs typeface="Questrial" charset="0"/>
                      </a:endParaRPr>
                    </a:p>
                  </a:txBody>
                  <a:tcPr marL="68580" marR="68580" marT="0" marB="0"/>
                </a:tc>
              </a:tr>
            </a:tbl>
          </a:graphicData>
        </a:graphic>
      </p:graphicFrame>
    </p:spTree>
    <p:extLst>
      <p:ext uri="{BB962C8B-B14F-4D97-AF65-F5344CB8AC3E}">
        <p14:creationId xmlns:p14="http://schemas.microsoft.com/office/powerpoint/2010/main" val="1986303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9686" y="0"/>
            <a:ext cx="7542314" cy="62844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Content Placeholder 2"/>
          <p:cNvSpPr txBox="1">
            <a:spLocks/>
          </p:cNvSpPr>
          <p:nvPr/>
        </p:nvSpPr>
        <p:spPr>
          <a:xfrm>
            <a:off x="391844" y="2689074"/>
            <a:ext cx="3766503" cy="2864957"/>
          </a:xfrm>
          <a:prstGeom prst="rect">
            <a:avLst/>
          </a:prstGeom>
          <a:solidFill>
            <a:schemeClr val="accent1">
              <a:lumMod val="20000"/>
              <a:lumOff val="80000"/>
            </a:schemeClr>
          </a:solidFill>
          <a:ln w="38100">
            <a:solidFill>
              <a:schemeClr val="accent1"/>
            </a:solidFill>
          </a:ln>
        </p:spPr>
        <p:txBody>
          <a:bodyPr anchor="ctr"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457200" indent="-457200">
              <a:buFont typeface="+mj-lt"/>
              <a:buAutoNum type="arabicPeriod" startAt="2"/>
            </a:pPr>
            <a:r>
              <a:rPr lang="en-US" sz="2400" b="1" dirty="0" smtClean="0">
                <a:solidFill>
                  <a:schemeClr val="tx1"/>
                </a:solidFill>
                <a:latin typeface="Calibri" charset="0"/>
                <a:ea typeface="Calibri" charset="0"/>
                <a:cs typeface="Calibri" charset="0"/>
              </a:rPr>
              <a:t>Write one idea in each box on the left under the heading “My 3 Ideas.” </a:t>
            </a:r>
          </a:p>
          <a:p>
            <a:pPr marL="457200" indent="-457200">
              <a:buFont typeface="+mj-lt"/>
              <a:buAutoNum type="arabicPeriod" startAt="2"/>
            </a:pPr>
            <a:r>
              <a:rPr lang="en-US" sz="2400" b="1" dirty="0" smtClean="0">
                <a:solidFill>
                  <a:schemeClr val="tx1"/>
                </a:solidFill>
                <a:latin typeface="Calibri" charset="0"/>
                <a:ea typeface="Calibri" charset="0"/>
                <a:cs typeface="Calibri" charset="0"/>
              </a:rPr>
              <a:t>Turn </a:t>
            </a:r>
            <a:r>
              <a:rPr lang="en-US" sz="2400" b="1" dirty="0">
                <a:solidFill>
                  <a:schemeClr val="tx1"/>
                </a:solidFill>
                <a:latin typeface="Calibri" charset="0"/>
                <a:ea typeface="Calibri" charset="0"/>
                <a:cs typeface="Calibri" charset="0"/>
              </a:rPr>
              <a:t>and face the teacher when ready to share. </a:t>
            </a:r>
          </a:p>
        </p:txBody>
      </p:sp>
      <p:sp>
        <p:nvSpPr>
          <p:cNvPr id="2" name="Rectangle 1"/>
          <p:cNvSpPr/>
          <p:nvPr/>
        </p:nvSpPr>
        <p:spPr>
          <a:xfrm>
            <a:off x="4833258" y="482234"/>
            <a:ext cx="3363686" cy="4938852"/>
          </a:xfrm>
          <a:prstGeom prst="rect">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551712" y="1233345"/>
            <a:ext cx="2334986" cy="1077218"/>
          </a:xfrm>
          <a:prstGeom prst="rect">
            <a:avLst/>
          </a:prstGeom>
          <a:noFill/>
        </p:spPr>
        <p:txBody>
          <a:bodyPr wrap="square" rtlCol="0">
            <a:spAutoFit/>
          </a:bodyPr>
          <a:lstStyle/>
          <a:p>
            <a:r>
              <a:rPr lang="en-US" sz="1600" b="1" dirty="0" smtClean="0">
                <a:solidFill>
                  <a:srgbClr val="FF0000"/>
                </a:solidFill>
              </a:rPr>
              <a:t>the skills is that when I fortify I support my ideas with evidence from the text.</a:t>
            </a:r>
            <a:endParaRPr lang="en-US" sz="1600" b="1" dirty="0">
              <a:solidFill>
                <a:srgbClr val="FF0000"/>
              </a:solidFill>
            </a:endParaRPr>
          </a:p>
        </p:txBody>
      </p:sp>
      <p:sp>
        <p:nvSpPr>
          <p:cNvPr id="16" name="TextBox 15"/>
          <p:cNvSpPr txBox="1"/>
          <p:nvPr/>
        </p:nvSpPr>
        <p:spPr>
          <a:xfrm>
            <a:off x="8871855" y="145559"/>
            <a:ext cx="1562102" cy="400110"/>
          </a:xfrm>
          <a:prstGeom prst="rect">
            <a:avLst/>
          </a:prstGeom>
          <a:noFill/>
        </p:spPr>
        <p:txBody>
          <a:bodyPr wrap="square" rtlCol="0">
            <a:spAutoFit/>
          </a:bodyPr>
          <a:lstStyle/>
          <a:p>
            <a:r>
              <a:rPr lang="en-US" sz="2000" b="1" dirty="0" smtClean="0">
                <a:solidFill>
                  <a:srgbClr val="FF0000"/>
                </a:solidFill>
              </a:rPr>
              <a:t>THE SKILLS</a:t>
            </a:r>
            <a:endParaRPr lang="en-US" sz="2000" b="1" dirty="0">
              <a:solidFill>
                <a:srgbClr val="FF0000"/>
              </a:solidFill>
            </a:endParaRPr>
          </a:p>
        </p:txBody>
      </p:sp>
      <p:sp>
        <p:nvSpPr>
          <p:cNvPr id="5" name="TextBox 4"/>
          <p:cNvSpPr txBox="1"/>
          <p:nvPr/>
        </p:nvSpPr>
        <p:spPr>
          <a:xfrm>
            <a:off x="261216" y="180930"/>
            <a:ext cx="4078224" cy="1692771"/>
          </a:xfrm>
          <a:prstGeom prst="rect">
            <a:avLst/>
          </a:prstGeom>
          <a:noFill/>
        </p:spPr>
        <p:txBody>
          <a:bodyPr wrap="square" rtlCol="0">
            <a:spAutoFit/>
          </a:bodyPr>
          <a:lstStyle/>
          <a:p>
            <a:r>
              <a:rPr lang="en-US" sz="2600" i="1" dirty="0"/>
              <a:t>Step 2 is to write one idea in each box on the left under the heading, “My 3 Ideas.” I will write my ideas </a:t>
            </a:r>
            <a:r>
              <a:rPr lang="en-US" sz="2600" i="1" dirty="0" smtClean="0"/>
              <a:t>here</a:t>
            </a:r>
            <a:endParaRPr lang="en-US" sz="2600" dirty="0"/>
          </a:p>
        </p:txBody>
      </p:sp>
      <p:cxnSp>
        <p:nvCxnSpPr>
          <p:cNvPr id="17" name="Straight Arrow Connector 16"/>
          <p:cNvCxnSpPr/>
          <p:nvPr/>
        </p:nvCxnSpPr>
        <p:spPr>
          <a:xfrm flipV="1">
            <a:off x="2808390" y="2020662"/>
            <a:ext cx="1694335" cy="16869"/>
          </a:xfrm>
          <a:prstGeom prst="straightConnector1">
            <a:avLst/>
          </a:prstGeom>
          <a:ln w="1111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0" y="6369405"/>
            <a:ext cx="12192000" cy="461665"/>
          </a:xfrm>
          <a:prstGeom prst="rect">
            <a:avLst/>
          </a:prstGeom>
          <a:noFill/>
        </p:spPr>
        <p:txBody>
          <a:bodyPr wrap="square" rtlCol="0">
            <a:spAutoFit/>
          </a:bodyPr>
          <a:lstStyle/>
          <a:p>
            <a:r>
              <a:rPr lang="en-US" sz="2400" b="1" dirty="0" smtClean="0">
                <a:solidFill>
                  <a:schemeClr val="bg1"/>
                </a:solidFill>
              </a:rPr>
              <a:t>MODEL/GUIDED PRACTICE - GIVE ONE-GET ONE - CONSTRUCTIVE CONVERSATION SKILLS</a:t>
            </a:r>
            <a:endParaRPr lang="en-US" sz="2400" dirty="0">
              <a:solidFill>
                <a:schemeClr val="bg1"/>
              </a:solidFill>
            </a:endParaRPr>
          </a:p>
        </p:txBody>
      </p:sp>
    </p:spTree>
    <p:extLst>
      <p:ext uri="{BB962C8B-B14F-4D97-AF65-F5344CB8AC3E}">
        <p14:creationId xmlns:p14="http://schemas.microsoft.com/office/powerpoint/2010/main" val="1342601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dissolve">
                                      <p:cBhvr>
                                        <p:cTn id="12" dur="500"/>
                                        <p:tgtEl>
                                          <p:spTgt spid="5">
                                            <p:txEl>
                                              <p:pRg st="0" end="0"/>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childTnLst>
                                </p:cTn>
                              </p:par>
                              <p:par>
                                <p:cTn id="20" presetID="9" presetClass="entr" presetSubtype="0" fill="hold" nodeType="with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dissolve">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9">
                                            <p:bg/>
                                          </p:spTgt>
                                        </p:tgtEl>
                                        <p:attrNameLst>
                                          <p:attrName>style.visibility</p:attrName>
                                        </p:attrNameLst>
                                      </p:cBhvr>
                                      <p:to>
                                        <p:strVal val="visible"/>
                                      </p:to>
                                    </p:set>
                                    <p:animEffect transition="in" filter="dissolve">
                                      <p:cBhvr>
                                        <p:cTn id="27" dur="500"/>
                                        <p:tgtEl>
                                          <p:spTgt spid="9">
                                            <p:bg/>
                                          </p:spTgt>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9">
                                            <p:txEl>
                                              <p:pRg st="0" end="0"/>
                                            </p:txEl>
                                          </p:spTgt>
                                        </p:tgtEl>
                                        <p:attrNameLst>
                                          <p:attrName>style.visibility</p:attrName>
                                        </p:attrNameLst>
                                      </p:cBhvr>
                                      <p:to>
                                        <p:strVal val="visible"/>
                                      </p:to>
                                    </p:set>
                                    <p:animEffect transition="in" filter="dissolve">
                                      <p:cBhvr>
                                        <p:cTn id="30" dur="500"/>
                                        <p:tgtEl>
                                          <p:spTgt spid="9">
                                            <p:txEl>
                                              <p:pRg st="0" end="0"/>
                                            </p:txEl>
                                          </p:spTgt>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9">
                                            <p:txEl>
                                              <p:pRg st="1" end="1"/>
                                            </p:txEl>
                                          </p:spTgt>
                                        </p:tgtEl>
                                        <p:attrNameLst>
                                          <p:attrName>style.visibility</p:attrName>
                                        </p:attrNameLst>
                                      </p:cBhvr>
                                      <p:to>
                                        <p:strVal val="visible"/>
                                      </p:to>
                                    </p:set>
                                    <p:animEffect transition="in" filter="dissolve">
                                      <p:cBhvr>
                                        <p:cTn id="33"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animBg="1"/>
      <p:bldP spid="2" grpId="0" animBg="1"/>
      <p:bldP spid="16"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sp>
        <p:nvSpPr>
          <p:cNvPr id="2" name="Title 1"/>
          <p:cNvSpPr>
            <a:spLocks noGrp="1"/>
          </p:cNvSpPr>
          <p:nvPr>
            <p:ph type="title" idx="4294967295"/>
          </p:nvPr>
        </p:nvSpPr>
        <p:spPr>
          <a:xfrm>
            <a:off x="2842592" y="424867"/>
            <a:ext cx="9024730" cy="1391475"/>
          </a:xfrm>
          <a:solidFill>
            <a:schemeClr val="accent1">
              <a:lumMod val="20000"/>
              <a:lumOff val="80000"/>
            </a:schemeClr>
          </a:solidFill>
          <a:ln w="38100">
            <a:solidFill>
              <a:schemeClr val="accent1"/>
            </a:solidFill>
          </a:ln>
        </p:spPr>
        <p:txBody>
          <a:bodyPr>
            <a:noAutofit/>
          </a:bodyPr>
          <a:lstStyle/>
          <a:p>
            <a:pPr algn="ctr"/>
            <a:r>
              <a:rPr lang="en-US" sz="4000" b="1" dirty="0" smtClean="0">
                <a:solidFill>
                  <a:schemeClr val="tx1"/>
                </a:solidFill>
              </a:rPr>
              <a:t>What makes this a model for CLARIFY?</a:t>
            </a:r>
            <a:br>
              <a:rPr lang="en-US" sz="4000" b="1" dirty="0" smtClean="0">
                <a:solidFill>
                  <a:schemeClr val="tx1"/>
                </a:solidFill>
              </a:rPr>
            </a:br>
            <a:r>
              <a:rPr lang="en-US" sz="800" b="1" dirty="0" smtClean="0">
                <a:solidFill>
                  <a:schemeClr val="tx1"/>
                </a:solidFill>
              </a:rPr>
              <a:t> </a:t>
            </a:r>
            <a:r>
              <a:rPr lang="en-US" sz="4000" b="1" dirty="0" smtClean="0">
                <a:solidFill>
                  <a:schemeClr val="tx1"/>
                </a:solidFill>
              </a:rPr>
              <a:t/>
            </a:r>
            <a:br>
              <a:rPr lang="en-US" sz="4000" b="1" dirty="0" smtClean="0">
                <a:solidFill>
                  <a:schemeClr val="tx1"/>
                </a:solidFill>
              </a:rPr>
            </a:br>
            <a:r>
              <a:rPr lang="en-US" sz="4000" b="1" dirty="0" smtClean="0">
                <a:solidFill>
                  <a:schemeClr val="tx1"/>
                </a:solidFill>
              </a:rPr>
              <a:t>What specific language did you hear?</a:t>
            </a:r>
            <a:endParaRPr lang="en-US" sz="4000" b="1" dirty="0">
              <a:solidFill>
                <a:schemeClr val="tx1"/>
              </a:solidFill>
            </a:endParaRPr>
          </a:p>
        </p:txBody>
      </p:sp>
      <p:graphicFrame>
        <p:nvGraphicFramePr>
          <p:cNvPr id="10" name="Table 9"/>
          <p:cNvGraphicFramePr>
            <a:graphicFrameLocks noGrp="1"/>
          </p:cNvGraphicFramePr>
          <p:nvPr>
            <p:extLst/>
          </p:nvPr>
        </p:nvGraphicFramePr>
        <p:xfrm>
          <a:off x="337932" y="2041206"/>
          <a:ext cx="2385390" cy="4090982"/>
        </p:xfrm>
        <a:graphic>
          <a:graphicData uri="http://schemas.openxmlformats.org/drawingml/2006/table">
            <a:tbl>
              <a:tblPr>
                <a:tableStyleId>{073A0DAA-6AF3-43AB-8588-CEC1D06C72B9}</a:tableStyleId>
              </a:tblPr>
              <a:tblGrid>
                <a:gridCol w="538946"/>
                <a:gridCol w="1846444"/>
              </a:tblGrid>
              <a:tr h="1118201">
                <a:tc gridSpan="2">
                  <a:txBody>
                    <a:bodyPr/>
                    <a:lstStyle/>
                    <a:p>
                      <a:pPr marL="0" marR="0" algn="ctr">
                        <a:spcBef>
                          <a:spcPts val="0"/>
                        </a:spcBef>
                        <a:spcAft>
                          <a:spcPts val="0"/>
                        </a:spcAft>
                      </a:pPr>
                      <a:r>
                        <a:rPr lang="en-US" sz="2000" b="1" dirty="0">
                          <a:effectLst/>
                        </a:rPr>
                        <a:t>CONVERSATION CODING KEY</a:t>
                      </a:r>
                    </a:p>
                    <a:p>
                      <a:pPr marL="0" marR="0" algn="ctr">
                        <a:spcBef>
                          <a:spcPts val="0"/>
                        </a:spcBef>
                        <a:spcAft>
                          <a:spcPts val="0"/>
                        </a:spcAft>
                      </a:pPr>
                      <a:r>
                        <a:rPr lang="en-US" sz="2000" b="1" dirty="0">
                          <a:effectLst/>
                        </a:rPr>
                        <a:t>CREATE &amp; CLARIFY</a:t>
                      </a:r>
                      <a:endParaRPr lang="en-US" sz="2000" b="1" dirty="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hMerge="1">
                  <a:txBody>
                    <a:bodyPr/>
                    <a:lstStyle/>
                    <a:p>
                      <a:endParaRPr lang="en-US"/>
                    </a:p>
                  </a:txBody>
                  <a:tcPr/>
                </a:tc>
              </a:tr>
              <a:tr h="463645">
                <a:tc>
                  <a:txBody>
                    <a:bodyPr/>
                    <a:lstStyle/>
                    <a:p>
                      <a:pPr marL="0" marR="0" algn="l">
                        <a:spcBef>
                          <a:spcPts val="0"/>
                        </a:spcBef>
                        <a:spcAft>
                          <a:spcPts val="0"/>
                        </a:spcAft>
                      </a:pPr>
                      <a:r>
                        <a:rPr lang="en-US" sz="2000">
                          <a:effectLst/>
                        </a:rPr>
                        <a:t>ID </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INITIAL IDEA</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PAR</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PARAPHRASE</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BO</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BUILD ON</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PR</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PROMPT</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118201">
                <a:tc gridSpan="2">
                  <a:txBody>
                    <a:bodyPr/>
                    <a:lstStyle/>
                    <a:p>
                      <a:pPr marL="0" marR="0" algn="ctr">
                        <a:spcBef>
                          <a:spcPts val="0"/>
                        </a:spcBef>
                        <a:spcAft>
                          <a:spcPts val="0"/>
                        </a:spcAft>
                      </a:pPr>
                      <a:r>
                        <a:rPr lang="en-US" sz="2000" u="sng" cap="all" dirty="0" smtClean="0">
                          <a:effectLst/>
                        </a:rPr>
                        <a:t>UNDERLINE </a:t>
                      </a:r>
                      <a:r>
                        <a:rPr lang="en-US" sz="2000" u="sng" cap="all" dirty="0">
                          <a:effectLst/>
                        </a:rPr>
                        <a:t>Prompt &amp; Response STARTERS</a:t>
                      </a:r>
                      <a:endParaRPr lang="en-US" sz="2000" dirty="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r>
            </a:tbl>
          </a:graphicData>
        </a:graphic>
      </p:graphicFrame>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77080" y="424867"/>
            <a:ext cx="1673964" cy="1391475"/>
          </a:xfrm>
          <a:prstGeom prst="roundRect">
            <a:avLst>
              <a:gd name="adj" fmla="val 16667"/>
            </a:avLst>
          </a:prstGeom>
          <a:ln w="381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7" name="Table 6"/>
          <p:cNvGraphicFramePr>
            <a:graphicFrameLocks noGrp="1"/>
          </p:cNvGraphicFramePr>
          <p:nvPr>
            <p:extLst>
              <p:ext uri="{D42A27DB-BD31-4B8C-83A1-F6EECF244321}">
                <p14:modId xmlns:p14="http://schemas.microsoft.com/office/powerpoint/2010/main" val="1112707472"/>
              </p:ext>
            </p:extLst>
          </p:nvPr>
        </p:nvGraphicFramePr>
        <p:xfrm>
          <a:off x="2844173" y="2108828"/>
          <a:ext cx="9023149" cy="4023360"/>
        </p:xfrm>
        <a:graphic>
          <a:graphicData uri="http://schemas.openxmlformats.org/drawingml/2006/table">
            <a:tbl>
              <a:tblPr firstRow="1" firstCol="1" bandRow="1">
                <a:tableStyleId>{8A107856-5554-42FB-B03E-39F5DBC370BA}</a:tableStyleId>
              </a:tblPr>
              <a:tblGrid>
                <a:gridCol w="1262744"/>
                <a:gridCol w="7760405"/>
              </a:tblGrid>
              <a:tr h="1079500">
                <a:tc>
                  <a:txBody>
                    <a:bodyPr/>
                    <a:lstStyle/>
                    <a:p>
                      <a:pPr marL="0" marR="0" algn="r">
                        <a:spcBef>
                          <a:spcPts val="0"/>
                        </a:spcBef>
                        <a:spcAft>
                          <a:spcPts val="0"/>
                        </a:spcAft>
                      </a:pPr>
                      <a:r>
                        <a:rPr lang="en-US" sz="2400" dirty="0">
                          <a:effectLst/>
                        </a:rPr>
                        <a:t>Student A4:</a:t>
                      </a:r>
                      <a:endParaRPr lang="en-US" sz="2400" dirty="0">
                        <a:solidFill>
                          <a:srgbClr val="000000"/>
                        </a:solidFill>
                        <a:effectLst/>
                        <a:latin typeface="Questrial" charset="0"/>
                        <a:ea typeface="Questrial" charset="0"/>
                        <a:cs typeface="Questrial" charset="0"/>
                      </a:endParaRPr>
                    </a:p>
                  </a:txBody>
                  <a:tcPr marL="68580" marR="68580" marT="0" marB="0"/>
                </a:tc>
                <a:tc>
                  <a:txBody>
                    <a:bodyPr/>
                    <a:lstStyle/>
                    <a:p>
                      <a:pPr marL="0" marR="0" algn="l">
                        <a:spcBef>
                          <a:spcPts val="0"/>
                        </a:spcBef>
                        <a:spcAft>
                          <a:spcPts val="0"/>
                        </a:spcAft>
                      </a:pPr>
                      <a:r>
                        <a:rPr lang="en-US" sz="2400" b="0" i="1" dirty="0">
                          <a:effectLst/>
                        </a:rPr>
                        <a:t>In other words, </a:t>
                      </a:r>
                      <a:r>
                        <a:rPr lang="en-US" sz="2400" b="0" i="1" dirty="0" smtClean="0">
                          <a:effectLst/>
                        </a:rPr>
                        <a:t>the four headings </a:t>
                      </a:r>
                      <a:r>
                        <a:rPr lang="en-US" sz="2400" b="0" i="1" dirty="0">
                          <a:effectLst/>
                        </a:rPr>
                        <a:t>are telling </a:t>
                      </a:r>
                      <a:r>
                        <a:rPr lang="en-US" sz="2400" b="0" i="1" dirty="0" smtClean="0">
                          <a:effectLst/>
                        </a:rPr>
                        <a:t>us four reasons </a:t>
                      </a:r>
                      <a:r>
                        <a:rPr lang="en-US" sz="2400" b="0" i="1" dirty="0">
                          <a:effectLst/>
                        </a:rPr>
                        <a:t>why it feels better at </a:t>
                      </a:r>
                      <a:r>
                        <a:rPr lang="en-US" sz="2400" b="0" i="1" dirty="0" smtClean="0">
                          <a:effectLst/>
                        </a:rPr>
                        <a:t>a farmers’ market. </a:t>
                      </a:r>
                      <a:r>
                        <a:rPr lang="en-US" sz="2400" b="1" i="1" dirty="0">
                          <a:effectLst/>
                        </a:rPr>
                        <a:t>[PAR] </a:t>
                      </a:r>
                      <a:r>
                        <a:rPr lang="en-US" sz="2400" b="0" i="1" dirty="0">
                          <a:effectLst/>
                        </a:rPr>
                        <a:t>I would like to add that </a:t>
                      </a:r>
                      <a:r>
                        <a:rPr lang="en-US" sz="2400" b="0" i="1" dirty="0" smtClean="0">
                          <a:effectLst/>
                        </a:rPr>
                        <a:t>the green heading below </a:t>
                      </a:r>
                      <a:r>
                        <a:rPr lang="en-US" sz="2400" b="0" i="1" dirty="0">
                          <a:effectLst/>
                        </a:rPr>
                        <a:t>the title says, “good for your Health and Heart,” and next to it </a:t>
                      </a:r>
                      <a:r>
                        <a:rPr lang="en-US" sz="2400" b="0" i="1" dirty="0" smtClean="0">
                          <a:effectLst/>
                        </a:rPr>
                        <a:t>shows two green animals with </a:t>
                      </a:r>
                      <a:r>
                        <a:rPr lang="en-US" sz="2400" b="0" i="1" dirty="0">
                          <a:effectLst/>
                        </a:rPr>
                        <a:t>hearts in the middle. </a:t>
                      </a:r>
                      <a:r>
                        <a:rPr lang="en-US" sz="2400" b="1" i="1" dirty="0">
                          <a:effectLst/>
                        </a:rPr>
                        <a:t>[BO] </a:t>
                      </a:r>
                      <a:r>
                        <a:rPr lang="en-US" sz="2400" b="0" i="1" u="sng" dirty="0">
                          <a:effectLst/>
                        </a:rPr>
                        <a:t>What other details can you cite?</a:t>
                      </a:r>
                      <a:r>
                        <a:rPr lang="en-US" sz="2400" b="0" i="1" dirty="0">
                          <a:effectLst/>
                        </a:rPr>
                        <a:t> </a:t>
                      </a:r>
                      <a:r>
                        <a:rPr lang="en-US" sz="2400" b="1" i="1" dirty="0">
                          <a:effectLst/>
                        </a:rPr>
                        <a:t>[PR]</a:t>
                      </a:r>
                      <a:endParaRPr lang="en-US" sz="2400" b="1" i="1" dirty="0">
                        <a:solidFill>
                          <a:srgbClr val="000000"/>
                        </a:solidFill>
                        <a:effectLst/>
                        <a:latin typeface="Questrial" charset="0"/>
                        <a:ea typeface="Questrial" charset="0"/>
                        <a:cs typeface="Questrial" charset="0"/>
                      </a:endParaRPr>
                    </a:p>
                  </a:txBody>
                  <a:tcPr marL="68580" marR="68580" marT="0" marB="0"/>
                </a:tc>
              </a:tr>
              <a:tr h="1068070">
                <a:tc>
                  <a:txBody>
                    <a:bodyPr/>
                    <a:lstStyle/>
                    <a:p>
                      <a:pPr marL="0" marR="0" indent="57150" algn="r">
                        <a:spcBef>
                          <a:spcPts val="0"/>
                        </a:spcBef>
                        <a:spcAft>
                          <a:spcPts val="0"/>
                        </a:spcAft>
                      </a:pPr>
                      <a:r>
                        <a:rPr lang="en-US" sz="2400" dirty="0">
                          <a:effectLst/>
                        </a:rPr>
                        <a:t>Student B4:</a:t>
                      </a:r>
                      <a:endParaRPr lang="en-US" sz="2400" dirty="0">
                        <a:solidFill>
                          <a:srgbClr val="000000"/>
                        </a:solidFill>
                        <a:effectLst/>
                        <a:latin typeface="Questrial" charset="0"/>
                        <a:ea typeface="Questrial" charset="0"/>
                        <a:cs typeface="Questrial" charset="0"/>
                      </a:endParaRPr>
                    </a:p>
                  </a:txBody>
                  <a:tcPr marL="68580" marR="68580" marT="0" marB="0"/>
                </a:tc>
                <a:tc>
                  <a:txBody>
                    <a:bodyPr/>
                    <a:lstStyle/>
                    <a:p>
                      <a:pPr marL="0" marR="0" algn="l">
                        <a:spcBef>
                          <a:spcPts val="0"/>
                        </a:spcBef>
                        <a:spcAft>
                          <a:spcPts val="0"/>
                        </a:spcAft>
                      </a:pPr>
                      <a:r>
                        <a:rPr lang="en-US" sz="2400" i="1" dirty="0">
                          <a:effectLst/>
                        </a:rPr>
                        <a:t>So, you notice that the infographic is saying that caring for the animals we eat is good for your heart and health. </a:t>
                      </a:r>
                      <a:r>
                        <a:rPr lang="en-US" sz="2400" b="1" i="1" dirty="0">
                          <a:effectLst/>
                        </a:rPr>
                        <a:t>[PAR] </a:t>
                      </a:r>
                      <a:r>
                        <a:rPr lang="en-US" sz="2400" i="1" u="sng" dirty="0">
                          <a:effectLst/>
                        </a:rPr>
                        <a:t>I also noticed</a:t>
                      </a:r>
                      <a:r>
                        <a:rPr lang="en-US" sz="2400" i="1" dirty="0">
                          <a:effectLst/>
                        </a:rPr>
                        <a:t> that there is an image of a community with bright colors and lots of flowers below </a:t>
                      </a:r>
                      <a:r>
                        <a:rPr lang="en-US" sz="2400" i="1" dirty="0" smtClean="0">
                          <a:effectLst/>
                        </a:rPr>
                        <a:t>the green cows. </a:t>
                      </a:r>
                      <a:r>
                        <a:rPr lang="en-US" sz="2400" b="1" i="1" dirty="0">
                          <a:effectLst/>
                        </a:rPr>
                        <a:t>[BO]</a:t>
                      </a:r>
                      <a:r>
                        <a:rPr lang="en-US" sz="2400" i="1" dirty="0">
                          <a:effectLst/>
                        </a:rPr>
                        <a:t> The caption says, “Community Spirit.” </a:t>
                      </a:r>
                      <a:r>
                        <a:rPr lang="en-US" sz="2400" b="1" i="1" dirty="0">
                          <a:effectLst/>
                        </a:rPr>
                        <a:t>[BO]</a:t>
                      </a:r>
                      <a:endParaRPr lang="en-US" sz="2400" b="1" i="1" dirty="0">
                        <a:solidFill>
                          <a:srgbClr val="000000"/>
                        </a:solidFill>
                        <a:effectLst/>
                        <a:latin typeface="Questrial" charset="0"/>
                        <a:ea typeface="Questrial" charset="0"/>
                        <a:cs typeface="Questrial" charset="0"/>
                      </a:endParaRPr>
                    </a:p>
                  </a:txBody>
                  <a:tcPr marL="68580" marR="68580" marT="0" marB="0"/>
                </a:tc>
              </a:tr>
            </a:tbl>
          </a:graphicData>
        </a:graphic>
      </p:graphicFrame>
    </p:spTree>
    <p:extLst>
      <p:ext uri="{BB962C8B-B14F-4D97-AF65-F5344CB8AC3E}">
        <p14:creationId xmlns:p14="http://schemas.microsoft.com/office/powerpoint/2010/main" val="366884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sp>
        <p:nvSpPr>
          <p:cNvPr id="2" name="Title 1"/>
          <p:cNvSpPr>
            <a:spLocks noGrp="1"/>
          </p:cNvSpPr>
          <p:nvPr>
            <p:ph type="title" idx="4294967295"/>
          </p:nvPr>
        </p:nvSpPr>
        <p:spPr>
          <a:xfrm>
            <a:off x="3022277" y="869803"/>
            <a:ext cx="7511812" cy="1277813"/>
          </a:xfrm>
        </p:spPr>
        <p:txBody>
          <a:bodyPr>
            <a:noAutofit/>
          </a:bodyPr>
          <a:lstStyle/>
          <a:p>
            <a:r>
              <a:rPr lang="en-US" sz="4000" dirty="0" smtClean="0"/>
              <a:t/>
            </a:r>
            <a:br>
              <a:rPr lang="en-US" sz="4000" dirty="0" smtClean="0"/>
            </a:br>
            <a:r>
              <a:rPr lang="en-US" sz="4000" dirty="0"/>
              <a:t/>
            </a:r>
            <a:br>
              <a:rPr lang="en-US" sz="4000" dirty="0"/>
            </a:br>
            <a:r>
              <a:rPr lang="en-US" sz="6000" b="1" dirty="0" smtClean="0"/>
              <a:t>How do noun phrases </a:t>
            </a:r>
            <a:r>
              <a:rPr lang="en-US" sz="6000" b="1" dirty="0"/>
              <a:t>add details</a:t>
            </a:r>
            <a:r>
              <a:rPr lang="en-US" sz="6000" b="1" dirty="0" smtClean="0"/>
              <a:t>?</a:t>
            </a:r>
            <a:endParaRPr lang="en-US" sz="6000" b="1" dirty="0">
              <a:solidFill>
                <a:schemeClr val="tx1"/>
              </a:solidFill>
            </a:endParaRPr>
          </a:p>
        </p:txBody>
      </p:sp>
      <p:grpSp>
        <p:nvGrpSpPr>
          <p:cNvPr id="13" name="Group 12"/>
          <p:cNvGrpSpPr/>
          <p:nvPr/>
        </p:nvGrpSpPr>
        <p:grpSpPr>
          <a:xfrm>
            <a:off x="476977" y="450246"/>
            <a:ext cx="1882042" cy="1746133"/>
            <a:chOff x="587828" y="4231661"/>
            <a:chExt cx="1847691" cy="2058925"/>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5607" y="6326668"/>
            <a:ext cx="760452" cy="608362"/>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508163095"/>
              </p:ext>
            </p:extLst>
          </p:nvPr>
        </p:nvGraphicFramePr>
        <p:xfrm>
          <a:off x="174172" y="2590489"/>
          <a:ext cx="11669486" cy="3291840"/>
        </p:xfrm>
        <a:graphic>
          <a:graphicData uri="http://schemas.openxmlformats.org/drawingml/2006/table">
            <a:tbl>
              <a:tblPr firstRow="1" firstCol="1" bandRow="1">
                <a:tableStyleId>{8A107856-5554-42FB-B03E-39F5DBC370BA}</a:tableStyleId>
              </a:tblPr>
              <a:tblGrid>
                <a:gridCol w="1548081"/>
                <a:gridCol w="10121405"/>
              </a:tblGrid>
              <a:tr h="593725">
                <a:tc>
                  <a:txBody>
                    <a:bodyPr/>
                    <a:lstStyle/>
                    <a:p>
                      <a:pPr marL="0" marR="0" algn="r">
                        <a:spcBef>
                          <a:spcPts val="0"/>
                        </a:spcBef>
                        <a:spcAft>
                          <a:spcPts val="0"/>
                        </a:spcAft>
                      </a:pPr>
                      <a:r>
                        <a:rPr lang="en-US" sz="2400">
                          <a:effectLst/>
                        </a:rPr>
                        <a:t>Student A1:</a:t>
                      </a:r>
                      <a:endParaRPr lang="en-US" sz="2400">
                        <a:solidFill>
                          <a:srgbClr val="000000"/>
                        </a:solidFill>
                        <a:effectLst/>
                        <a:latin typeface="Questrial" charset="0"/>
                        <a:ea typeface="Questrial" charset="0"/>
                        <a:cs typeface="Questrial" charset="0"/>
                      </a:endParaRPr>
                    </a:p>
                  </a:txBody>
                  <a:tcPr marL="68580" marR="68580" marT="0" marB="0"/>
                </a:tc>
                <a:tc>
                  <a:txBody>
                    <a:bodyPr/>
                    <a:lstStyle/>
                    <a:p>
                      <a:pPr marL="0" marR="0" algn="l">
                        <a:spcBef>
                          <a:spcPts val="0"/>
                        </a:spcBef>
                        <a:spcAft>
                          <a:spcPts val="0"/>
                        </a:spcAft>
                      </a:pPr>
                      <a:r>
                        <a:rPr lang="en-US" sz="3600" b="0" i="1" u="sng" dirty="0">
                          <a:effectLst/>
                        </a:rPr>
                        <a:t>I notice</a:t>
                      </a:r>
                      <a:r>
                        <a:rPr lang="en-US" sz="3600" b="0" i="1" dirty="0">
                          <a:effectLst/>
                        </a:rPr>
                        <a:t> that the title says, “Why it feels better at the </a:t>
                      </a:r>
                      <a:r>
                        <a:rPr lang="en-US" sz="3600" b="0" i="1" dirty="0">
                          <a:effectLst/>
                          <a:highlight>
                            <a:srgbClr val="FFFF00"/>
                          </a:highlight>
                        </a:rPr>
                        <a:t>Farmers’ Market</a:t>
                      </a:r>
                      <a:r>
                        <a:rPr lang="en-US" sz="3600" b="0" i="1" dirty="0">
                          <a:effectLst/>
                        </a:rPr>
                        <a:t>” so I know that this infographic has to do with </a:t>
                      </a:r>
                      <a:r>
                        <a:rPr lang="en-US" sz="3600" b="0" i="1" dirty="0" smtClean="0">
                          <a:effectLst/>
                        </a:rPr>
                        <a:t>farms.</a:t>
                      </a:r>
                      <a:r>
                        <a:rPr lang="en-US" sz="3600" b="0" i="1" baseline="0" dirty="0" smtClean="0">
                          <a:effectLst/>
                        </a:rPr>
                        <a:t> </a:t>
                      </a:r>
                      <a:r>
                        <a:rPr lang="en-US" sz="3600" b="0" i="1" u="sng" dirty="0" smtClean="0">
                          <a:effectLst/>
                        </a:rPr>
                        <a:t>What </a:t>
                      </a:r>
                      <a:r>
                        <a:rPr lang="en-US" sz="3600" b="0" i="1" u="sng" dirty="0">
                          <a:effectLst/>
                        </a:rPr>
                        <a:t>do you notice?</a:t>
                      </a:r>
                      <a:r>
                        <a:rPr lang="en-US" sz="3600" b="0" i="1" dirty="0">
                          <a:effectLst/>
                        </a:rPr>
                        <a:t> </a:t>
                      </a:r>
                      <a:endParaRPr lang="en-US" sz="3600" b="0" i="1" dirty="0">
                        <a:solidFill>
                          <a:srgbClr val="000000"/>
                        </a:solidFill>
                        <a:effectLst/>
                        <a:latin typeface="Questrial" charset="0"/>
                        <a:ea typeface="Questrial" charset="0"/>
                        <a:cs typeface="Questrial" charset="0"/>
                      </a:endParaRPr>
                    </a:p>
                  </a:txBody>
                  <a:tcPr marL="68580" marR="68580" marT="0" marB="0"/>
                </a:tc>
              </a:tr>
              <a:tr h="622300">
                <a:tc>
                  <a:txBody>
                    <a:bodyPr/>
                    <a:lstStyle/>
                    <a:p>
                      <a:pPr marL="0" marR="0" algn="r">
                        <a:spcBef>
                          <a:spcPts val="0"/>
                        </a:spcBef>
                        <a:spcAft>
                          <a:spcPts val="0"/>
                        </a:spcAft>
                      </a:pPr>
                      <a:r>
                        <a:rPr lang="en-US" sz="2400" dirty="0">
                          <a:effectLst/>
                        </a:rPr>
                        <a:t>Student B1:</a:t>
                      </a:r>
                      <a:endParaRPr lang="en-US" sz="2400" dirty="0">
                        <a:solidFill>
                          <a:srgbClr val="000000"/>
                        </a:solidFill>
                        <a:effectLst/>
                        <a:latin typeface="Questrial" charset="0"/>
                        <a:ea typeface="Questrial" charset="0"/>
                        <a:cs typeface="Questrial" charset="0"/>
                      </a:endParaRPr>
                    </a:p>
                  </a:txBody>
                  <a:tcPr marL="68580" marR="68580" marT="0" marB="0"/>
                </a:tc>
                <a:tc>
                  <a:txBody>
                    <a:bodyPr/>
                    <a:lstStyle/>
                    <a:p>
                      <a:pPr marL="0" marR="0" algn="l">
                        <a:spcBef>
                          <a:spcPts val="0"/>
                        </a:spcBef>
                        <a:spcAft>
                          <a:spcPts val="0"/>
                        </a:spcAft>
                      </a:pPr>
                      <a:r>
                        <a:rPr lang="en-US" sz="3600" i="1" u="sng" dirty="0">
                          <a:effectLst/>
                        </a:rPr>
                        <a:t>I notice</a:t>
                      </a:r>
                      <a:r>
                        <a:rPr lang="en-US" sz="3600" i="1" dirty="0">
                          <a:effectLst/>
                        </a:rPr>
                        <a:t> the Earth is smiling and the text next to it states, “keep the Earth happy</a:t>
                      </a:r>
                      <a:r>
                        <a:rPr lang="en-US" sz="3600" i="1" dirty="0" smtClean="0">
                          <a:effectLst/>
                        </a:rPr>
                        <a:t>.”</a:t>
                      </a:r>
                      <a:r>
                        <a:rPr lang="en-US" sz="3600" i="1" baseline="0" dirty="0" smtClean="0">
                          <a:effectLst/>
                        </a:rPr>
                        <a:t> </a:t>
                      </a:r>
                      <a:r>
                        <a:rPr lang="en-US" sz="3600" i="1" dirty="0" smtClean="0">
                          <a:effectLst/>
                        </a:rPr>
                        <a:t> </a:t>
                      </a:r>
                      <a:r>
                        <a:rPr lang="en-US" sz="3600" i="1" u="sng" dirty="0">
                          <a:effectLst/>
                        </a:rPr>
                        <a:t>What else do you notice?</a:t>
                      </a:r>
                      <a:r>
                        <a:rPr lang="en-US" sz="3600" i="1" dirty="0">
                          <a:effectLst/>
                        </a:rPr>
                        <a:t> </a:t>
                      </a:r>
                      <a:endParaRPr lang="en-US" sz="3600" i="1" dirty="0">
                        <a:solidFill>
                          <a:srgbClr val="000000"/>
                        </a:solidFill>
                        <a:effectLst/>
                        <a:latin typeface="Questrial" charset="0"/>
                        <a:ea typeface="Questrial" charset="0"/>
                        <a:cs typeface="Questrial" charset="0"/>
                      </a:endParaRPr>
                    </a:p>
                  </a:txBody>
                  <a:tcPr marL="68580" marR="68580" marT="0" marB="0"/>
                </a:tc>
              </a:tr>
            </a:tbl>
          </a:graphicData>
        </a:graphic>
      </p:graphicFrame>
      <p:grpSp>
        <p:nvGrpSpPr>
          <p:cNvPr id="11" name="Group 10"/>
          <p:cNvGrpSpPr/>
          <p:nvPr/>
        </p:nvGrpSpPr>
        <p:grpSpPr>
          <a:xfrm>
            <a:off x="10108972" y="790575"/>
            <a:ext cx="1604057" cy="1345747"/>
            <a:chOff x="0" y="0"/>
            <a:chExt cx="1714500" cy="1600200"/>
          </a:xfrm>
        </p:grpSpPr>
        <p:sp>
          <p:nvSpPr>
            <p:cNvPr id="12" name="Rounded Rectangle 11"/>
            <p:cNvSpPr/>
            <p:nvPr/>
          </p:nvSpPr>
          <p:spPr>
            <a:xfrm>
              <a:off x="0" y="0"/>
              <a:ext cx="1714500" cy="1600200"/>
            </a:xfrm>
            <a:prstGeom prst="roundRect">
              <a:avLst/>
            </a:prstGeom>
            <a:gradFill flip="none" rotWithShape="1">
              <a:gsLst>
                <a:gs pos="0">
                  <a:srgbClr val="FF9300"/>
                </a:gs>
                <a:gs pos="46000">
                  <a:srgbClr val="FE6402"/>
                </a:gs>
                <a:gs pos="100000">
                  <a:srgbClr val="FF0000"/>
                </a:gs>
              </a:gsLst>
              <a:lin ang="16200000" scaled="1"/>
              <a:tileRect/>
            </a:grad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 name="Text Box 5"/>
            <p:cNvSpPr txBox="1"/>
            <p:nvPr/>
          </p:nvSpPr>
          <p:spPr>
            <a:xfrm>
              <a:off x="109182" y="225188"/>
              <a:ext cx="1485265" cy="114554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3200" b="1" dirty="0">
                  <a:effectLst/>
                  <a:ea typeface="DengXian" charset="-122"/>
                  <a:cs typeface="Arial" charset="0"/>
                </a:rPr>
                <a:t>ELD</a:t>
              </a:r>
              <a:endParaRPr lang="en-US" sz="1200" dirty="0">
                <a:effectLst/>
                <a:ea typeface="DengXian" charset="-122"/>
                <a:cs typeface="Arial" charset="0"/>
              </a:endParaRPr>
            </a:p>
            <a:p>
              <a:pPr marL="0" marR="0" algn="ctr">
                <a:spcBef>
                  <a:spcPts val="0"/>
                </a:spcBef>
                <a:spcAft>
                  <a:spcPts val="0"/>
                </a:spcAft>
              </a:pPr>
              <a:r>
                <a:rPr lang="en-US" sz="3200" b="1" dirty="0">
                  <a:effectLst/>
                  <a:ea typeface="DengXian" charset="-122"/>
                  <a:cs typeface="Arial" charset="0"/>
                </a:rPr>
                <a:t>PART II</a:t>
              </a:r>
              <a:endParaRPr lang="en-US" sz="1200" dirty="0">
                <a:effectLst/>
                <a:ea typeface="DengXian" charset="-122"/>
                <a:cs typeface="Arial" charset="0"/>
              </a:endParaRPr>
            </a:p>
          </p:txBody>
        </p:sp>
      </p:grpSp>
    </p:spTree>
    <p:extLst>
      <p:ext uri="{BB962C8B-B14F-4D97-AF65-F5344CB8AC3E}">
        <p14:creationId xmlns:p14="http://schemas.microsoft.com/office/powerpoint/2010/main" val="148814183"/>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sp>
        <p:nvSpPr>
          <p:cNvPr id="2" name="Title 1"/>
          <p:cNvSpPr>
            <a:spLocks noGrp="1"/>
          </p:cNvSpPr>
          <p:nvPr>
            <p:ph type="title" idx="4294967295"/>
          </p:nvPr>
        </p:nvSpPr>
        <p:spPr>
          <a:xfrm>
            <a:off x="2836243" y="223056"/>
            <a:ext cx="7833806" cy="1807522"/>
          </a:xfrm>
        </p:spPr>
        <p:txBody>
          <a:bodyPr>
            <a:noAutofit/>
          </a:bodyPr>
          <a:lstStyle/>
          <a:p>
            <a:r>
              <a:rPr lang="en-US" sz="4000" dirty="0" smtClean="0"/>
              <a:t/>
            </a:r>
            <a:br>
              <a:rPr lang="en-US" sz="4000" dirty="0" smtClean="0"/>
            </a:br>
            <a:r>
              <a:rPr lang="en-US" sz="4000" dirty="0"/>
              <a:t/>
            </a:r>
            <a:br>
              <a:rPr lang="en-US" sz="4000" dirty="0"/>
            </a:br>
            <a:r>
              <a:rPr lang="en-US" sz="6000" b="1" dirty="0" smtClean="0"/>
              <a:t>How do noun phrases add </a:t>
            </a:r>
            <a:r>
              <a:rPr lang="en-US" sz="6000" b="1" dirty="0"/>
              <a:t>details</a:t>
            </a:r>
            <a:r>
              <a:rPr lang="en-US" sz="6000" b="1" dirty="0" smtClean="0"/>
              <a:t>?</a:t>
            </a:r>
            <a:endParaRPr lang="en-US" sz="6000" b="1" dirty="0">
              <a:solidFill>
                <a:schemeClr val="tx1"/>
              </a:solidFill>
            </a:endParaRPr>
          </a:p>
        </p:txBody>
      </p:sp>
      <p:grpSp>
        <p:nvGrpSpPr>
          <p:cNvPr id="13" name="Group 12"/>
          <p:cNvGrpSpPr/>
          <p:nvPr/>
        </p:nvGrpSpPr>
        <p:grpSpPr>
          <a:xfrm>
            <a:off x="476977" y="450246"/>
            <a:ext cx="1882042" cy="1746133"/>
            <a:chOff x="587828" y="4231661"/>
            <a:chExt cx="1847691" cy="2058925"/>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5607" y="6326668"/>
            <a:ext cx="760452" cy="608362"/>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155141146"/>
              </p:ext>
            </p:extLst>
          </p:nvPr>
        </p:nvGraphicFramePr>
        <p:xfrm>
          <a:off x="357575" y="2340842"/>
          <a:ext cx="11453766" cy="3901440"/>
        </p:xfrm>
        <a:graphic>
          <a:graphicData uri="http://schemas.openxmlformats.org/drawingml/2006/table">
            <a:tbl>
              <a:tblPr firstRow="1" firstCol="1" bandRow="1">
                <a:tableStyleId>{8A107856-5554-42FB-B03E-39F5DBC370BA}</a:tableStyleId>
              </a:tblPr>
              <a:tblGrid>
                <a:gridCol w="1425677"/>
                <a:gridCol w="10028089"/>
              </a:tblGrid>
              <a:tr h="810895">
                <a:tc>
                  <a:txBody>
                    <a:bodyPr/>
                    <a:lstStyle/>
                    <a:p>
                      <a:pPr marL="0" marR="0" algn="r">
                        <a:spcBef>
                          <a:spcPts val="0"/>
                        </a:spcBef>
                        <a:spcAft>
                          <a:spcPts val="0"/>
                        </a:spcAft>
                      </a:pPr>
                      <a:r>
                        <a:rPr lang="en-US" sz="2400" dirty="0">
                          <a:effectLst/>
                        </a:rPr>
                        <a:t>Student A2:</a:t>
                      </a:r>
                      <a:endParaRPr lang="en-US" sz="2400" dirty="0">
                        <a:solidFill>
                          <a:srgbClr val="000000"/>
                        </a:solidFill>
                        <a:effectLst/>
                        <a:latin typeface="Questrial" charset="0"/>
                        <a:ea typeface="Questrial" charset="0"/>
                        <a:cs typeface="Questrial" charset="0"/>
                      </a:endParaRPr>
                    </a:p>
                  </a:txBody>
                  <a:tcPr marL="68580" marR="68580" marT="0" marB="0"/>
                </a:tc>
                <a:tc>
                  <a:txBody>
                    <a:bodyPr/>
                    <a:lstStyle/>
                    <a:p>
                      <a:pPr marL="0" marR="0" algn="l">
                        <a:spcBef>
                          <a:spcPts val="0"/>
                        </a:spcBef>
                        <a:spcAft>
                          <a:spcPts val="0"/>
                        </a:spcAft>
                      </a:pPr>
                      <a:r>
                        <a:rPr lang="en-US" sz="3200" b="0" i="1" u="sng" dirty="0">
                          <a:effectLst/>
                        </a:rPr>
                        <a:t>I heard you say</a:t>
                      </a:r>
                      <a:r>
                        <a:rPr lang="en-US" sz="3200" b="0" i="1" dirty="0">
                          <a:effectLst/>
                        </a:rPr>
                        <a:t> that one idea in the infographic is that people should keep the Earth happy</a:t>
                      </a:r>
                      <a:r>
                        <a:rPr lang="en-US" sz="3200" b="0" i="1" dirty="0" smtClean="0">
                          <a:effectLst/>
                        </a:rPr>
                        <a:t>. </a:t>
                      </a:r>
                      <a:r>
                        <a:rPr lang="en-US" sz="3200" b="0" i="1" u="sng" dirty="0">
                          <a:effectLst/>
                        </a:rPr>
                        <a:t>In addition</a:t>
                      </a:r>
                      <a:r>
                        <a:rPr lang="en-US" sz="3200" b="0" i="1" dirty="0">
                          <a:effectLst/>
                        </a:rPr>
                        <a:t>, I notice that next to the </a:t>
                      </a:r>
                      <a:r>
                        <a:rPr lang="en-US" sz="3200" b="0" i="1" dirty="0">
                          <a:effectLst/>
                          <a:highlight>
                            <a:srgbClr val="FFFF00"/>
                          </a:highlight>
                        </a:rPr>
                        <a:t>smiling Earth</a:t>
                      </a:r>
                      <a:r>
                        <a:rPr lang="en-US" sz="3200" b="0" i="1" dirty="0">
                          <a:effectLst/>
                        </a:rPr>
                        <a:t> is a </a:t>
                      </a:r>
                      <a:r>
                        <a:rPr lang="en-US" sz="3200" b="0" i="1" dirty="0">
                          <a:effectLst/>
                          <a:highlight>
                            <a:srgbClr val="FFFF00"/>
                          </a:highlight>
                        </a:rPr>
                        <a:t>blue sign</a:t>
                      </a:r>
                      <a:r>
                        <a:rPr lang="en-US" sz="3200" b="0" i="1" dirty="0">
                          <a:effectLst/>
                        </a:rPr>
                        <a:t> that says, “Hawaiian Pizza 2,400 KM</a:t>
                      </a:r>
                      <a:r>
                        <a:rPr lang="en-US" sz="3200" b="0" i="1" dirty="0" smtClean="0">
                          <a:effectLst/>
                        </a:rPr>
                        <a:t>.” </a:t>
                      </a:r>
                      <a:r>
                        <a:rPr lang="en-US" sz="3200" b="0" i="1" u="sng" dirty="0">
                          <a:effectLst/>
                        </a:rPr>
                        <a:t>How can you add to this idea</a:t>
                      </a:r>
                      <a:r>
                        <a:rPr lang="en-US" sz="3200" b="0" i="1" u="sng" dirty="0" smtClean="0">
                          <a:effectLst/>
                        </a:rPr>
                        <a:t>?</a:t>
                      </a:r>
                      <a:endParaRPr lang="en-US" sz="3200" b="0" i="1" dirty="0">
                        <a:solidFill>
                          <a:srgbClr val="000000"/>
                        </a:solidFill>
                        <a:effectLst/>
                        <a:latin typeface="Questrial" charset="0"/>
                        <a:ea typeface="Questrial" charset="0"/>
                        <a:cs typeface="Questrial" charset="0"/>
                      </a:endParaRPr>
                    </a:p>
                  </a:txBody>
                  <a:tcPr marL="68580" marR="68580" marT="0" marB="0"/>
                </a:tc>
              </a:tr>
              <a:tr h="788035">
                <a:tc>
                  <a:txBody>
                    <a:bodyPr/>
                    <a:lstStyle/>
                    <a:p>
                      <a:pPr marL="0" marR="0" algn="r">
                        <a:spcBef>
                          <a:spcPts val="0"/>
                        </a:spcBef>
                        <a:spcAft>
                          <a:spcPts val="0"/>
                        </a:spcAft>
                      </a:pPr>
                      <a:r>
                        <a:rPr lang="en-US" sz="2400" dirty="0">
                          <a:effectLst/>
                        </a:rPr>
                        <a:t>Student B2:</a:t>
                      </a:r>
                      <a:endParaRPr lang="en-US" sz="2400" dirty="0">
                        <a:solidFill>
                          <a:srgbClr val="000000"/>
                        </a:solidFill>
                        <a:effectLst/>
                        <a:latin typeface="Questrial" charset="0"/>
                        <a:ea typeface="Questrial" charset="0"/>
                        <a:cs typeface="Questrial" charset="0"/>
                      </a:endParaRPr>
                    </a:p>
                  </a:txBody>
                  <a:tcPr marL="68580" marR="68580" marT="0" marB="0"/>
                </a:tc>
                <a:tc>
                  <a:txBody>
                    <a:bodyPr/>
                    <a:lstStyle/>
                    <a:p>
                      <a:pPr marL="0" marR="0" algn="l">
                        <a:spcBef>
                          <a:spcPts val="0"/>
                        </a:spcBef>
                        <a:spcAft>
                          <a:spcPts val="0"/>
                        </a:spcAft>
                      </a:pPr>
                      <a:r>
                        <a:rPr lang="en-US" sz="3200" i="1" u="sng" dirty="0">
                          <a:effectLst/>
                        </a:rPr>
                        <a:t>I heard you say</a:t>
                      </a:r>
                      <a:r>
                        <a:rPr lang="en-US" sz="3200" i="1" dirty="0">
                          <a:effectLst/>
                        </a:rPr>
                        <a:t> you noticed the </a:t>
                      </a:r>
                      <a:r>
                        <a:rPr lang="en-US" sz="3200" i="1" dirty="0">
                          <a:effectLst/>
                          <a:highlight>
                            <a:srgbClr val="FFFF00"/>
                          </a:highlight>
                        </a:rPr>
                        <a:t>blue sign</a:t>
                      </a:r>
                      <a:r>
                        <a:rPr lang="en-US" sz="3200" i="1" dirty="0" smtClean="0">
                          <a:effectLst/>
                        </a:rPr>
                        <a:t>. </a:t>
                      </a:r>
                      <a:r>
                        <a:rPr lang="en-US" sz="3200" i="1" u="sng" dirty="0">
                          <a:effectLst/>
                        </a:rPr>
                        <a:t>I would like to add</a:t>
                      </a:r>
                      <a:r>
                        <a:rPr lang="en-US" sz="3200" i="1" dirty="0">
                          <a:effectLst/>
                        </a:rPr>
                        <a:t> that the text next to the </a:t>
                      </a:r>
                      <a:r>
                        <a:rPr lang="en-US" sz="3200" i="1" dirty="0">
                          <a:effectLst/>
                          <a:highlight>
                            <a:srgbClr val="FFFF00"/>
                          </a:highlight>
                        </a:rPr>
                        <a:t>blue sign</a:t>
                      </a:r>
                      <a:r>
                        <a:rPr lang="en-US" sz="3200" i="1" dirty="0">
                          <a:effectLst/>
                        </a:rPr>
                        <a:t> says “less fossil fuels and </a:t>
                      </a:r>
                      <a:r>
                        <a:rPr lang="en-US" sz="3200" i="1" dirty="0">
                          <a:effectLst/>
                          <a:highlight>
                            <a:srgbClr val="FFFF00"/>
                          </a:highlight>
                        </a:rPr>
                        <a:t>fresher food</a:t>
                      </a:r>
                      <a:r>
                        <a:rPr lang="en-US" sz="3200" i="1" dirty="0">
                          <a:effectLst/>
                        </a:rPr>
                        <a:t> make everyone happy</a:t>
                      </a:r>
                      <a:r>
                        <a:rPr lang="en-US" sz="3200" i="1" dirty="0" smtClean="0">
                          <a:effectLst/>
                        </a:rPr>
                        <a:t>”. </a:t>
                      </a:r>
                      <a:r>
                        <a:rPr lang="en-US" sz="3200" i="1" u="sng" dirty="0">
                          <a:effectLst/>
                        </a:rPr>
                        <a:t>What else do you notice?</a:t>
                      </a:r>
                      <a:r>
                        <a:rPr lang="en-US" sz="3200" i="1" dirty="0">
                          <a:effectLst/>
                        </a:rPr>
                        <a:t> </a:t>
                      </a:r>
                      <a:endParaRPr lang="en-US" sz="3200" i="1" dirty="0">
                        <a:solidFill>
                          <a:srgbClr val="000000"/>
                        </a:solidFill>
                        <a:effectLst/>
                        <a:latin typeface="Questrial" charset="0"/>
                        <a:ea typeface="Questrial" charset="0"/>
                        <a:cs typeface="Questrial" charset="0"/>
                      </a:endParaRPr>
                    </a:p>
                  </a:txBody>
                  <a:tcPr marL="68580" marR="68580" marT="0" marB="0"/>
                </a:tc>
              </a:tr>
            </a:tbl>
          </a:graphicData>
        </a:graphic>
      </p:graphicFrame>
      <p:grpSp>
        <p:nvGrpSpPr>
          <p:cNvPr id="10" name="Group 9"/>
          <p:cNvGrpSpPr/>
          <p:nvPr/>
        </p:nvGrpSpPr>
        <p:grpSpPr>
          <a:xfrm>
            <a:off x="10108972" y="790575"/>
            <a:ext cx="1604057" cy="1345747"/>
            <a:chOff x="0" y="0"/>
            <a:chExt cx="1714500" cy="1600200"/>
          </a:xfrm>
        </p:grpSpPr>
        <p:sp>
          <p:nvSpPr>
            <p:cNvPr id="11" name="Rounded Rectangle 10"/>
            <p:cNvSpPr/>
            <p:nvPr/>
          </p:nvSpPr>
          <p:spPr>
            <a:xfrm>
              <a:off x="0" y="0"/>
              <a:ext cx="1714500" cy="1600200"/>
            </a:xfrm>
            <a:prstGeom prst="roundRect">
              <a:avLst/>
            </a:prstGeom>
            <a:gradFill flip="none" rotWithShape="1">
              <a:gsLst>
                <a:gs pos="0">
                  <a:srgbClr val="FF9300"/>
                </a:gs>
                <a:gs pos="46000">
                  <a:srgbClr val="FE6402"/>
                </a:gs>
                <a:gs pos="100000">
                  <a:srgbClr val="FF0000"/>
                </a:gs>
              </a:gsLst>
              <a:lin ang="16200000" scaled="1"/>
              <a:tileRect/>
            </a:grad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Text Box 5"/>
            <p:cNvSpPr txBox="1"/>
            <p:nvPr/>
          </p:nvSpPr>
          <p:spPr>
            <a:xfrm>
              <a:off x="109182" y="225188"/>
              <a:ext cx="1485265" cy="114554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3200" b="1" dirty="0">
                  <a:effectLst/>
                  <a:ea typeface="DengXian" charset="-122"/>
                  <a:cs typeface="Arial" charset="0"/>
                </a:rPr>
                <a:t>ELD</a:t>
              </a:r>
              <a:endParaRPr lang="en-US" sz="1200" dirty="0">
                <a:effectLst/>
                <a:ea typeface="DengXian" charset="-122"/>
                <a:cs typeface="Arial" charset="0"/>
              </a:endParaRPr>
            </a:p>
            <a:p>
              <a:pPr marL="0" marR="0" algn="ctr">
                <a:spcBef>
                  <a:spcPts val="0"/>
                </a:spcBef>
                <a:spcAft>
                  <a:spcPts val="0"/>
                </a:spcAft>
              </a:pPr>
              <a:r>
                <a:rPr lang="en-US" sz="3200" b="1" dirty="0">
                  <a:effectLst/>
                  <a:ea typeface="DengXian" charset="-122"/>
                  <a:cs typeface="Arial" charset="0"/>
                </a:rPr>
                <a:t>PART II</a:t>
              </a:r>
              <a:endParaRPr lang="en-US" sz="1200" dirty="0">
                <a:effectLst/>
                <a:ea typeface="DengXian" charset="-122"/>
                <a:cs typeface="Arial" charset="0"/>
              </a:endParaRPr>
            </a:p>
          </p:txBody>
        </p:sp>
      </p:grpSp>
    </p:spTree>
    <p:extLst>
      <p:ext uri="{BB962C8B-B14F-4D97-AF65-F5344CB8AC3E}">
        <p14:creationId xmlns:p14="http://schemas.microsoft.com/office/powerpoint/2010/main" val="353602503"/>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sp>
        <p:nvSpPr>
          <p:cNvPr id="2" name="Title 1"/>
          <p:cNvSpPr>
            <a:spLocks noGrp="1"/>
          </p:cNvSpPr>
          <p:nvPr>
            <p:ph type="title" idx="4294967295"/>
          </p:nvPr>
        </p:nvSpPr>
        <p:spPr>
          <a:xfrm>
            <a:off x="2894631" y="237720"/>
            <a:ext cx="7974262" cy="1807522"/>
          </a:xfrm>
        </p:spPr>
        <p:txBody>
          <a:bodyPr>
            <a:noAutofit/>
          </a:bodyPr>
          <a:lstStyle/>
          <a:p>
            <a:r>
              <a:rPr lang="en-US" sz="4000" dirty="0" smtClean="0"/>
              <a:t/>
            </a:r>
            <a:br>
              <a:rPr lang="en-US" sz="4000" dirty="0" smtClean="0"/>
            </a:br>
            <a:r>
              <a:rPr lang="en-US" sz="4000" dirty="0"/>
              <a:t/>
            </a:r>
            <a:br>
              <a:rPr lang="en-US" sz="4000" dirty="0"/>
            </a:br>
            <a:r>
              <a:rPr lang="en-US" sz="6000" b="1" dirty="0" smtClean="0"/>
              <a:t>How do noun phrases add </a:t>
            </a:r>
            <a:r>
              <a:rPr lang="en-US" sz="6000" b="1" dirty="0"/>
              <a:t>details</a:t>
            </a:r>
            <a:r>
              <a:rPr lang="en-US" sz="6000" b="1" dirty="0" smtClean="0"/>
              <a:t>?</a:t>
            </a:r>
            <a:endParaRPr lang="en-US" sz="6000" b="1" dirty="0">
              <a:solidFill>
                <a:schemeClr val="tx1"/>
              </a:solidFill>
            </a:endParaRPr>
          </a:p>
        </p:txBody>
      </p:sp>
      <p:grpSp>
        <p:nvGrpSpPr>
          <p:cNvPr id="13" name="Group 12"/>
          <p:cNvGrpSpPr/>
          <p:nvPr/>
        </p:nvGrpSpPr>
        <p:grpSpPr>
          <a:xfrm>
            <a:off x="476977" y="450246"/>
            <a:ext cx="1882042" cy="1746133"/>
            <a:chOff x="587828" y="4231661"/>
            <a:chExt cx="1847691" cy="2058925"/>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5607" y="6326668"/>
            <a:ext cx="760452" cy="608362"/>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269982671"/>
              </p:ext>
            </p:extLst>
          </p:nvPr>
        </p:nvGraphicFramePr>
        <p:xfrm>
          <a:off x="207683" y="2387491"/>
          <a:ext cx="11603658" cy="3840480"/>
        </p:xfrm>
        <a:graphic>
          <a:graphicData uri="http://schemas.openxmlformats.org/drawingml/2006/table">
            <a:tbl>
              <a:tblPr firstRow="1" firstCol="1" bandRow="1">
                <a:tableStyleId>{8A107856-5554-42FB-B03E-39F5DBC370BA}</a:tableStyleId>
              </a:tblPr>
              <a:tblGrid>
                <a:gridCol w="1251003"/>
                <a:gridCol w="10352655"/>
              </a:tblGrid>
              <a:tr h="1070610">
                <a:tc>
                  <a:txBody>
                    <a:bodyPr/>
                    <a:lstStyle/>
                    <a:p>
                      <a:pPr marL="0" marR="0" algn="r">
                        <a:spcBef>
                          <a:spcPts val="0"/>
                        </a:spcBef>
                        <a:spcAft>
                          <a:spcPts val="0"/>
                        </a:spcAft>
                      </a:pPr>
                      <a:r>
                        <a:rPr lang="en-US" sz="2400" dirty="0">
                          <a:effectLst/>
                        </a:rPr>
                        <a:t>Student A3:</a:t>
                      </a:r>
                      <a:endParaRPr lang="en-US" sz="2400" dirty="0">
                        <a:solidFill>
                          <a:srgbClr val="000000"/>
                        </a:solidFill>
                        <a:effectLst/>
                        <a:latin typeface="Questrial" charset="0"/>
                        <a:ea typeface="Questrial" charset="0"/>
                        <a:cs typeface="Questrial" charset="0"/>
                      </a:endParaRPr>
                    </a:p>
                  </a:txBody>
                  <a:tcPr marL="68580" marR="68580" marT="0" marB="0"/>
                </a:tc>
                <a:tc>
                  <a:txBody>
                    <a:bodyPr/>
                    <a:lstStyle/>
                    <a:p>
                      <a:pPr marL="0" marR="0" algn="l">
                        <a:spcBef>
                          <a:spcPts val="0"/>
                        </a:spcBef>
                        <a:spcAft>
                          <a:spcPts val="0"/>
                        </a:spcAft>
                      </a:pPr>
                      <a:r>
                        <a:rPr lang="en-US" sz="2800" b="0" i="1" u="sng" dirty="0">
                          <a:effectLst/>
                        </a:rPr>
                        <a:t>I think you said</a:t>
                      </a:r>
                      <a:r>
                        <a:rPr lang="en-US" sz="2800" b="0" i="1" dirty="0">
                          <a:effectLst/>
                        </a:rPr>
                        <a:t> using less fuel and having </a:t>
                      </a:r>
                      <a:r>
                        <a:rPr lang="en-US" sz="2800" b="0" i="1" dirty="0">
                          <a:effectLst/>
                          <a:highlight>
                            <a:srgbClr val="FFFF00"/>
                          </a:highlight>
                        </a:rPr>
                        <a:t>fresher food</a:t>
                      </a:r>
                      <a:r>
                        <a:rPr lang="en-US" sz="2800" b="0" i="1" dirty="0">
                          <a:effectLst/>
                        </a:rPr>
                        <a:t> makes the people happy. </a:t>
                      </a:r>
                      <a:r>
                        <a:rPr lang="en-US" sz="2800" b="0" i="1" dirty="0" smtClean="0">
                          <a:effectLst/>
                        </a:rPr>
                        <a:t> </a:t>
                      </a:r>
                      <a:r>
                        <a:rPr lang="en-US" sz="2800" b="0" i="1" dirty="0">
                          <a:effectLst/>
                        </a:rPr>
                        <a:t>I think this is </a:t>
                      </a:r>
                      <a:r>
                        <a:rPr lang="en-US" sz="2800" b="0" i="1" dirty="0">
                          <a:effectLst/>
                          <a:highlight>
                            <a:srgbClr val="FFFF00"/>
                          </a:highlight>
                        </a:rPr>
                        <a:t>one reason</a:t>
                      </a:r>
                      <a:r>
                        <a:rPr lang="en-US" sz="2800" b="0" i="1" dirty="0">
                          <a:effectLst/>
                        </a:rPr>
                        <a:t> “Why it feels better at the Farmers’ Market</a:t>
                      </a:r>
                      <a:r>
                        <a:rPr lang="en-US" sz="2800" b="0" i="1" dirty="0" smtClean="0">
                          <a:effectLst/>
                        </a:rPr>
                        <a:t>.” </a:t>
                      </a:r>
                      <a:r>
                        <a:rPr lang="en-US" sz="2800" b="0" i="1" u="sng" dirty="0">
                          <a:effectLst/>
                        </a:rPr>
                        <a:t>I also notice</a:t>
                      </a:r>
                      <a:r>
                        <a:rPr lang="en-US" sz="2800" b="0" i="1" dirty="0">
                          <a:effectLst/>
                        </a:rPr>
                        <a:t> there are three other reasons stated in the infographic</a:t>
                      </a:r>
                      <a:r>
                        <a:rPr lang="en-US" sz="2800" b="0" i="1" dirty="0" smtClean="0">
                          <a:effectLst/>
                        </a:rPr>
                        <a:t>. </a:t>
                      </a:r>
                      <a:r>
                        <a:rPr lang="en-US" sz="2800" b="0" i="1" u="sng" dirty="0">
                          <a:effectLst/>
                        </a:rPr>
                        <a:t>What other details can you cite</a:t>
                      </a:r>
                      <a:r>
                        <a:rPr lang="en-US" sz="2800" b="0" i="1" u="sng" dirty="0" smtClean="0">
                          <a:effectLst/>
                        </a:rPr>
                        <a:t>?</a:t>
                      </a:r>
                      <a:endParaRPr lang="en-US" sz="2800" b="0" i="1" dirty="0">
                        <a:solidFill>
                          <a:schemeClr val="tx1"/>
                        </a:solidFill>
                        <a:effectLst/>
                        <a:latin typeface="Questrial" charset="0"/>
                        <a:ea typeface="Questrial" charset="0"/>
                        <a:cs typeface="Questrial" charset="0"/>
                      </a:endParaRPr>
                    </a:p>
                  </a:txBody>
                  <a:tcPr marL="68580" marR="68580" marT="0" marB="0"/>
                </a:tc>
              </a:tr>
              <a:tr h="1268095">
                <a:tc>
                  <a:txBody>
                    <a:bodyPr/>
                    <a:lstStyle/>
                    <a:p>
                      <a:pPr marL="0" marR="0" algn="r">
                        <a:spcBef>
                          <a:spcPts val="0"/>
                        </a:spcBef>
                        <a:spcAft>
                          <a:spcPts val="0"/>
                        </a:spcAft>
                      </a:pPr>
                      <a:r>
                        <a:rPr lang="en-US" sz="2400" dirty="0">
                          <a:effectLst/>
                        </a:rPr>
                        <a:t>Student B3:</a:t>
                      </a:r>
                      <a:endParaRPr lang="en-US" sz="2400" dirty="0">
                        <a:solidFill>
                          <a:srgbClr val="000000"/>
                        </a:solidFill>
                        <a:effectLst/>
                        <a:latin typeface="Questrial" charset="0"/>
                        <a:ea typeface="Questrial" charset="0"/>
                        <a:cs typeface="Questrial" charset="0"/>
                      </a:endParaRPr>
                    </a:p>
                  </a:txBody>
                  <a:tcPr marL="68580" marR="68580" marT="0" marB="0"/>
                </a:tc>
                <a:tc>
                  <a:txBody>
                    <a:bodyPr/>
                    <a:lstStyle/>
                    <a:p>
                      <a:pPr marL="0" marR="0" algn="l">
                        <a:spcBef>
                          <a:spcPts val="0"/>
                        </a:spcBef>
                        <a:spcAft>
                          <a:spcPts val="0"/>
                        </a:spcAft>
                      </a:pPr>
                      <a:r>
                        <a:rPr lang="en-US" sz="2800" i="1" u="sng" dirty="0">
                          <a:effectLst/>
                        </a:rPr>
                        <a:t>In other words</a:t>
                      </a:r>
                      <a:r>
                        <a:rPr lang="en-US" sz="2800" i="1" dirty="0">
                          <a:effectLst/>
                        </a:rPr>
                        <a:t>, you noticed that the purpose for this infographic is to give </a:t>
                      </a:r>
                      <a:r>
                        <a:rPr lang="en-US" sz="2800" i="1" dirty="0">
                          <a:effectLst/>
                          <a:highlight>
                            <a:srgbClr val="FFFF00"/>
                          </a:highlight>
                        </a:rPr>
                        <a:t>four examples</a:t>
                      </a:r>
                      <a:r>
                        <a:rPr lang="en-US" sz="2800" i="1" dirty="0">
                          <a:effectLst/>
                        </a:rPr>
                        <a:t>, the Earth, the cows, the farmer and the community, of why it feels better at a farmers’ market</a:t>
                      </a:r>
                      <a:r>
                        <a:rPr lang="en-US" sz="2800" i="1" dirty="0" smtClean="0">
                          <a:effectLst/>
                        </a:rPr>
                        <a:t>. </a:t>
                      </a:r>
                      <a:r>
                        <a:rPr lang="en-US" sz="2800" i="1" u="sng" dirty="0">
                          <a:effectLst/>
                        </a:rPr>
                        <a:t>I also notice</a:t>
                      </a:r>
                      <a:r>
                        <a:rPr lang="en-US" sz="2800" i="1" dirty="0">
                          <a:effectLst/>
                        </a:rPr>
                        <a:t> that there are </a:t>
                      </a:r>
                      <a:r>
                        <a:rPr lang="en-US" sz="2800" i="1" dirty="0">
                          <a:effectLst/>
                          <a:highlight>
                            <a:srgbClr val="FFFF00"/>
                          </a:highlight>
                        </a:rPr>
                        <a:t>forest trees</a:t>
                      </a:r>
                      <a:r>
                        <a:rPr lang="en-US" sz="2800" i="1" dirty="0">
                          <a:effectLst/>
                        </a:rPr>
                        <a:t> and </a:t>
                      </a:r>
                      <a:r>
                        <a:rPr lang="en-US" sz="2800" i="1" dirty="0">
                          <a:effectLst/>
                          <a:highlight>
                            <a:srgbClr val="FFFF00"/>
                          </a:highlight>
                        </a:rPr>
                        <a:t>blue mountains</a:t>
                      </a:r>
                      <a:r>
                        <a:rPr lang="en-US" sz="2800" i="1" dirty="0">
                          <a:effectLst/>
                        </a:rPr>
                        <a:t> at the bottom of the infographic</a:t>
                      </a:r>
                      <a:r>
                        <a:rPr lang="en-US" sz="2800" i="1" dirty="0" smtClean="0">
                          <a:effectLst/>
                        </a:rPr>
                        <a:t>. </a:t>
                      </a:r>
                      <a:r>
                        <a:rPr lang="en-US" sz="2800" i="1" u="sng" dirty="0">
                          <a:effectLst/>
                        </a:rPr>
                        <a:t>What other details can you cite?</a:t>
                      </a:r>
                      <a:r>
                        <a:rPr lang="en-US" sz="2800" i="1" dirty="0">
                          <a:effectLst/>
                        </a:rPr>
                        <a:t> </a:t>
                      </a:r>
                      <a:endParaRPr lang="en-US" sz="2800" i="1" dirty="0">
                        <a:solidFill>
                          <a:srgbClr val="000000"/>
                        </a:solidFill>
                        <a:effectLst/>
                        <a:latin typeface="Questrial" charset="0"/>
                        <a:ea typeface="Questrial" charset="0"/>
                        <a:cs typeface="Questrial" charset="0"/>
                      </a:endParaRPr>
                    </a:p>
                  </a:txBody>
                  <a:tcPr marL="68580" marR="68580" marT="0" marB="0"/>
                </a:tc>
              </a:tr>
            </a:tbl>
          </a:graphicData>
        </a:graphic>
      </p:graphicFrame>
      <p:grpSp>
        <p:nvGrpSpPr>
          <p:cNvPr id="10" name="Group 9"/>
          <p:cNvGrpSpPr/>
          <p:nvPr/>
        </p:nvGrpSpPr>
        <p:grpSpPr>
          <a:xfrm>
            <a:off x="10108972" y="790575"/>
            <a:ext cx="1604057" cy="1345747"/>
            <a:chOff x="0" y="0"/>
            <a:chExt cx="1714500" cy="1600200"/>
          </a:xfrm>
        </p:grpSpPr>
        <p:sp>
          <p:nvSpPr>
            <p:cNvPr id="11" name="Rounded Rectangle 10"/>
            <p:cNvSpPr/>
            <p:nvPr/>
          </p:nvSpPr>
          <p:spPr>
            <a:xfrm>
              <a:off x="0" y="0"/>
              <a:ext cx="1714500" cy="1600200"/>
            </a:xfrm>
            <a:prstGeom prst="roundRect">
              <a:avLst/>
            </a:prstGeom>
            <a:gradFill flip="none" rotWithShape="1">
              <a:gsLst>
                <a:gs pos="0">
                  <a:srgbClr val="FF9300"/>
                </a:gs>
                <a:gs pos="46000">
                  <a:srgbClr val="FE6402"/>
                </a:gs>
                <a:gs pos="100000">
                  <a:srgbClr val="FF0000"/>
                </a:gs>
              </a:gsLst>
              <a:lin ang="16200000" scaled="1"/>
              <a:tileRect/>
            </a:grad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Text Box 5"/>
            <p:cNvSpPr txBox="1"/>
            <p:nvPr/>
          </p:nvSpPr>
          <p:spPr>
            <a:xfrm>
              <a:off x="109182" y="225188"/>
              <a:ext cx="1485265" cy="114554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3200" b="1" dirty="0">
                  <a:effectLst/>
                  <a:ea typeface="DengXian" charset="-122"/>
                  <a:cs typeface="Arial" charset="0"/>
                </a:rPr>
                <a:t>ELD</a:t>
              </a:r>
              <a:endParaRPr lang="en-US" sz="1200" dirty="0">
                <a:effectLst/>
                <a:ea typeface="DengXian" charset="-122"/>
                <a:cs typeface="Arial" charset="0"/>
              </a:endParaRPr>
            </a:p>
            <a:p>
              <a:pPr marL="0" marR="0" algn="ctr">
                <a:spcBef>
                  <a:spcPts val="0"/>
                </a:spcBef>
                <a:spcAft>
                  <a:spcPts val="0"/>
                </a:spcAft>
              </a:pPr>
              <a:r>
                <a:rPr lang="en-US" sz="3200" b="1" dirty="0">
                  <a:effectLst/>
                  <a:ea typeface="DengXian" charset="-122"/>
                  <a:cs typeface="Arial" charset="0"/>
                </a:rPr>
                <a:t>PART II</a:t>
              </a:r>
              <a:endParaRPr lang="en-US" sz="1200" dirty="0">
                <a:effectLst/>
                <a:ea typeface="DengXian" charset="-122"/>
                <a:cs typeface="Arial" charset="0"/>
              </a:endParaRPr>
            </a:p>
          </p:txBody>
        </p:sp>
      </p:grpSp>
    </p:spTree>
    <p:extLst>
      <p:ext uri="{BB962C8B-B14F-4D97-AF65-F5344CB8AC3E}">
        <p14:creationId xmlns:p14="http://schemas.microsoft.com/office/powerpoint/2010/main" val="271672370"/>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sp>
        <p:nvSpPr>
          <p:cNvPr id="2" name="Title 1"/>
          <p:cNvSpPr>
            <a:spLocks noGrp="1"/>
          </p:cNvSpPr>
          <p:nvPr>
            <p:ph type="title" idx="4294967295"/>
          </p:nvPr>
        </p:nvSpPr>
        <p:spPr>
          <a:xfrm>
            <a:off x="2853066" y="232245"/>
            <a:ext cx="7891135" cy="1807522"/>
          </a:xfrm>
        </p:spPr>
        <p:txBody>
          <a:bodyPr>
            <a:noAutofit/>
          </a:bodyPr>
          <a:lstStyle/>
          <a:p>
            <a:r>
              <a:rPr lang="en-US" sz="4000" dirty="0" smtClean="0"/>
              <a:t/>
            </a:r>
            <a:br>
              <a:rPr lang="en-US" sz="4000" dirty="0" smtClean="0"/>
            </a:br>
            <a:r>
              <a:rPr lang="en-US" sz="4000" dirty="0"/>
              <a:t/>
            </a:r>
            <a:br>
              <a:rPr lang="en-US" sz="4000" dirty="0"/>
            </a:br>
            <a:r>
              <a:rPr lang="en-US" sz="6000" b="1" dirty="0" smtClean="0"/>
              <a:t>How do noun phrases </a:t>
            </a:r>
            <a:r>
              <a:rPr lang="en-US" sz="6000" b="1" dirty="0"/>
              <a:t>add details</a:t>
            </a:r>
            <a:r>
              <a:rPr lang="en-US" sz="6000" b="1" dirty="0" smtClean="0"/>
              <a:t>?</a:t>
            </a:r>
            <a:endParaRPr lang="en-US" sz="6000" b="1" dirty="0">
              <a:solidFill>
                <a:schemeClr val="tx1"/>
              </a:solidFill>
            </a:endParaRPr>
          </a:p>
        </p:txBody>
      </p:sp>
      <p:grpSp>
        <p:nvGrpSpPr>
          <p:cNvPr id="13" name="Group 12"/>
          <p:cNvGrpSpPr/>
          <p:nvPr/>
        </p:nvGrpSpPr>
        <p:grpSpPr>
          <a:xfrm>
            <a:off x="476977" y="450246"/>
            <a:ext cx="1882042" cy="1746133"/>
            <a:chOff x="587828" y="4231661"/>
            <a:chExt cx="1847691" cy="2058925"/>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5607" y="6326668"/>
            <a:ext cx="760452" cy="608362"/>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294270112"/>
              </p:ext>
            </p:extLst>
          </p:nvPr>
        </p:nvGraphicFramePr>
        <p:xfrm>
          <a:off x="232488" y="2378125"/>
          <a:ext cx="11763569" cy="3840480"/>
        </p:xfrm>
        <a:graphic>
          <a:graphicData uri="http://schemas.openxmlformats.org/drawingml/2006/table">
            <a:tbl>
              <a:tblPr firstRow="1" firstCol="1" bandRow="1">
                <a:tableStyleId>{8A107856-5554-42FB-B03E-39F5DBC370BA}</a:tableStyleId>
              </a:tblPr>
              <a:tblGrid>
                <a:gridCol w="1221535"/>
                <a:gridCol w="10542034"/>
              </a:tblGrid>
              <a:tr h="1079500">
                <a:tc>
                  <a:txBody>
                    <a:bodyPr/>
                    <a:lstStyle/>
                    <a:p>
                      <a:pPr marL="0" marR="0" algn="r">
                        <a:spcBef>
                          <a:spcPts val="0"/>
                        </a:spcBef>
                        <a:spcAft>
                          <a:spcPts val="0"/>
                        </a:spcAft>
                      </a:pPr>
                      <a:r>
                        <a:rPr lang="en-US" sz="2400" dirty="0">
                          <a:effectLst/>
                        </a:rPr>
                        <a:t>Student A4:</a:t>
                      </a:r>
                      <a:endParaRPr lang="en-US" sz="2400" dirty="0">
                        <a:solidFill>
                          <a:srgbClr val="000000"/>
                        </a:solidFill>
                        <a:effectLst/>
                        <a:latin typeface="Questrial" charset="0"/>
                        <a:ea typeface="Questrial" charset="0"/>
                        <a:cs typeface="Questrial" charset="0"/>
                      </a:endParaRPr>
                    </a:p>
                  </a:txBody>
                  <a:tcPr marL="68580" marR="68580" marT="0" marB="0"/>
                </a:tc>
                <a:tc>
                  <a:txBody>
                    <a:bodyPr/>
                    <a:lstStyle/>
                    <a:p>
                      <a:pPr marL="0" marR="0" algn="l">
                        <a:spcBef>
                          <a:spcPts val="0"/>
                        </a:spcBef>
                        <a:spcAft>
                          <a:spcPts val="0"/>
                        </a:spcAft>
                      </a:pPr>
                      <a:r>
                        <a:rPr lang="en-US" sz="2800" b="0" i="1" dirty="0">
                          <a:effectLst/>
                        </a:rPr>
                        <a:t>In other words, the </a:t>
                      </a:r>
                      <a:r>
                        <a:rPr lang="en-US" sz="2800" b="0" i="1" dirty="0">
                          <a:effectLst/>
                          <a:highlight>
                            <a:srgbClr val="FFFF00"/>
                          </a:highlight>
                        </a:rPr>
                        <a:t>four headings</a:t>
                      </a:r>
                      <a:r>
                        <a:rPr lang="en-US" sz="2800" b="0" i="1" dirty="0">
                          <a:effectLst/>
                        </a:rPr>
                        <a:t> are telling us </a:t>
                      </a:r>
                      <a:r>
                        <a:rPr lang="en-US" sz="2800" b="0" i="1" dirty="0">
                          <a:effectLst/>
                          <a:highlight>
                            <a:srgbClr val="FFFF00"/>
                          </a:highlight>
                        </a:rPr>
                        <a:t>four reasons</a:t>
                      </a:r>
                      <a:r>
                        <a:rPr lang="en-US" sz="2800" b="0" i="1" dirty="0">
                          <a:effectLst/>
                        </a:rPr>
                        <a:t> why it feels better at a </a:t>
                      </a:r>
                      <a:r>
                        <a:rPr lang="en-US" sz="2800" b="0" i="1" dirty="0">
                          <a:effectLst/>
                          <a:highlight>
                            <a:srgbClr val="FFFF00"/>
                          </a:highlight>
                        </a:rPr>
                        <a:t>farmers’ market</a:t>
                      </a:r>
                      <a:r>
                        <a:rPr lang="en-US" sz="2800" b="0" i="1" dirty="0" smtClean="0">
                          <a:effectLst/>
                        </a:rPr>
                        <a:t>. </a:t>
                      </a:r>
                      <a:r>
                        <a:rPr lang="en-US" sz="2800" b="0" i="1" dirty="0">
                          <a:effectLst/>
                        </a:rPr>
                        <a:t>I would like to add that the </a:t>
                      </a:r>
                      <a:r>
                        <a:rPr lang="en-US" sz="2800" b="0" i="1" dirty="0">
                          <a:effectLst/>
                          <a:highlight>
                            <a:srgbClr val="FFFF00"/>
                          </a:highlight>
                        </a:rPr>
                        <a:t>green heading</a:t>
                      </a:r>
                      <a:r>
                        <a:rPr lang="en-US" sz="2800" b="0" i="1" dirty="0">
                          <a:effectLst/>
                        </a:rPr>
                        <a:t> below the title says, “good for your Health and Heart,” and next to it shows </a:t>
                      </a:r>
                      <a:r>
                        <a:rPr lang="en-US" sz="2800" b="0" i="1" dirty="0">
                          <a:effectLst/>
                          <a:highlight>
                            <a:srgbClr val="FFFF00"/>
                          </a:highlight>
                        </a:rPr>
                        <a:t>two green animals</a:t>
                      </a:r>
                      <a:r>
                        <a:rPr lang="en-US" sz="2800" b="0" i="1" dirty="0">
                          <a:effectLst/>
                        </a:rPr>
                        <a:t> with hearts in the middle</a:t>
                      </a:r>
                      <a:r>
                        <a:rPr lang="en-US" sz="2800" b="0" i="1" dirty="0" smtClean="0">
                          <a:effectLst/>
                        </a:rPr>
                        <a:t>. </a:t>
                      </a:r>
                      <a:r>
                        <a:rPr lang="en-US" sz="2800" b="0" i="1" u="sng" dirty="0">
                          <a:effectLst/>
                        </a:rPr>
                        <a:t>What other details can you cite?</a:t>
                      </a:r>
                      <a:r>
                        <a:rPr lang="en-US" sz="2800" b="0" i="1" dirty="0">
                          <a:effectLst/>
                        </a:rPr>
                        <a:t> </a:t>
                      </a:r>
                      <a:endParaRPr lang="en-US" sz="2800" b="0" i="1" dirty="0">
                        <a:solidFill>
                          <a:srgbClr val="000000"/>
                        </a:solidFill>
                        <a:effectLst/>
                        <a:latin typeface="Questrial" charset="0"/>
                        <a:ea typeface="Questrial" charset="0"/>
                        <a:cs typeface="Questrial" charset="0"/>
                      </a:endParaRPr>
                    </a:p>
                  </a:txBody>
                  <a:tcPr marL="68580" marR="68580" marT="0" marB="0"/>
                </a:tc>
              </a:tr>
              <a:tr h="1068070">
                <a:tc>
                  <a:txBody>
                    <a:bodyPr/>
                    <a:lstStyle/>
                    <a:p>
                      <a:pPr marL="0" marR="0" indent="57150" algn="r">
                        <a:spcBef>
                          <a:spcPts val="0"/>
                        </a:spcBef>
                        <a:spcAft>
                          <a:spcPts val="0"/>
                        </a:spcAft>
                      </a:pPr>
                      <a:r>
                        <a:rPr lang="en-US" sz="2400" dirty="0">
                          <a:effectLst/>
                        </a:rPr>
                        <a:t>Student B4:</a:t>
                      </a:r>
                      <a:endParaRPr lang="en-US" sz="2400" dirty="0">
                        <a:solidFill>
                          <a:srgbClr val="000000"/>
                        </a:solidFill>
                        <a:effectLst/>
                        <a:latin typeface="Questrial" charset="0"/>
                        <a:ea typeface="Questrial" charset="0"/>
                        <a:cs typeface="Questrial" charset="0"/>
                      </a:endParaRPr>
                    </a:p>
                  </a:txBody>
                  <a:tcPr marL="68580" marR="68580" marT="0" marB="0"/>
                </a:tc>
                <a:tc>
                  <a:txBody>
                    <a:bodyPr/>
                    <a:lstStyle/>
                    <a:p>
                      <a:pPr marL="0" marR="0" algn="l">
                        <a:spcBef>
                          <a:spcPts val="0"/>
                        </a:spcBef>
                        <a:spcAft>
                          <a:spcPts val="0"/>
                        </a:spcAft>
                      </a:pPr>
                      <a:r>
                        <a:rPr lang="en-US" sz="2800" i="1" dirty="0">
                          <a:effectLst/>
                        </a:rPr>
                        <a:t>So, you notice that the infographic is saying that caring for the animals we eat is good for your heart and health</a:t>
                      </a:r>
                      <a:r>
                        <a:rPr lang="en-US" sz="2800" i="1" dirty="0" smtClean="0">
                          <a:effectLst/>
                        </a:rPr>
                        <a:t>. </a:t>
                      </a:r>
                      <a:r>
                        <a:rPr lang="en-US" sz="2800" i="1" u="sng" dirty="0">
                          <a:effectLst/>
                        </a:rPr>
                        <a:t>I also noticed</a:t>
                      </a:r>
                      <a:r>
                        <a:rPr lang="en-US" sz="2800" i="1" dirty="0">
                          <a:effectLst/>
                        </a:rPr>
                        <a:t> that there is an image of a community with bright colors and lots of flowers below the </a:t>
                      </a:r>
                      <a:r>
                        <a:rPr lang="en-US" sz="2800" i="1" dirty="0">
                          <a:effectLst/>
                          <a:highlight>
                            <a:srgbClr val="FFFF00"/>
                          </a:highlight>
                        </a:rPr>
                        <a:t>green cows</a:t>
                      </a:r>
                      <a:r>
                        <a:rPr lang="en-US" sz="2800" i="1" dirty="0">
                          <a:effectLst/>
                        </a:rPr>
                        <a:t>. </a:t>
                      </a:r>
                      <a:r>
                        <a:rPr lang="en-US" sz="2800" i="1" dirty="0" smtClean="0">
                          <a:effectLst/>
                        </a:rPr>
                        <a:t>The </a:t>
                      </a:r>
                      <a:r>
                        <a:rPr lang="en-US" sz="2800" i="1" dirty="0">
                          <a:effectLst/>
                        </a:rPr>
                        <a:t>caption says, “Community Spirit.” </a:t>
                      </a:r>
                      <a:endParaRPr lang="en-US" sz="2800" i="1" dirty="0">
                        <a:solidFill>
                          <a:srgbClr val="000000"/>
                        </a:solidFill>
                        <a:effectLst/>
                        <a:latin typeface="Questrial" charset="0"/>
                        <a:ea typeface="Questrial" charset="0"/>
                        <a:cs typeface="Questrial" charset="0"/>
                      </a:endParaRPr>
                    </a:p>
                  </a:txBody>
                  <a:tcPr marL="68580" marR="68580" marT="0" marB="0"/>
                </a:tc>
              </a:tr>
            </a:tbl>
          </a:graphicData>
        </a:graphic>
      </p:graphicFrame>
      <p:grpSp>
        <p:nvGrpSpPr>
          <p:cNvPr id="10" name="Group 9"/>
          <p:cNvGrpSpPr/>
          <p:nvPr/>
        </p:nvGrpSpPr>
        <p:grpSpPr>
          <a:xfrm>
            <a:off x="10108972" y="790575"/>
            <a:ext cx="1604057" cy="1345747"/>
            <a:chOff x="0" y="0"/>
            <a:chExt cx="1714500" cy="1600200"/>
          </a:xfrm>
        </p:grpSpPr>
        <p:sp>
          <p:nvSpPr>
            <p:cNvPr id="11" name="Rounded Rectangle 10"/>
            <p:cNvSpPr/>
            <p:nvPr/>
          </p:nvSpPr>
          <p:spPr>
            <a:xfrm>
              <a:off x="0" y="0"/>
              <a:ext cx="1714500" cy="1600200"/>
            </a:xfrm>
            <a:prstGeom prst="roundRect">
              <a:avLst/>
            </a:prstGeom>
            <a:gradFill flip="none" rotWithShape="1">
              <a:gsLst>
                <a:gs pos="0">
                  <a:srgbClr val="FF9300"/>
                </a:gs>
                <a:gs pos="46000">
                  <a:srgbClr val="FE6402"/>
                </a:gs>
                <a:gs pos="100000">
                  <a:srgbClr val="FF0000"/>
                </a:gs>
              </a:gsLst>
              <a:lin ang="16200000" scaled="1"/>
              <a:tileRect/>
            </a:grad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Text Box 5"/>
            <p:cNvSpPr txBox="1"/>
            <p:nvPr/>
          </p:nvSpPr>
          <p:spPr>
            <a:xfrm>
              <a:off x="109182" y="225188"/>
              <a:ext cx="1485265" cy="114554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3200" b="1" dirty="0">
                  <a:effectLst/>
                  <a:ea typeface="DengXian" charset="-122"/>
                  <a:cs typeface="Arial" charset="0"/>
                </a:rPr>
                <a:t>ELD</a:t>
              </a:r>
              <a:endParaRPr lang="en-US" sz="1200" dirty="0">
                <a:effectLst/>
                <a:ea typeface="DengXian" charset="-122"/>
                <a:cs typeface="Arial" charset="0"/>
              </a:endParaRPr>
            </a:p>
            <a:p>
              <a:pPr marL="0" marR="0" algn="ctr">
                <a:spcBef>
                  <a:spcPts val="0"/>
                </a:spcBef>
                <a:spcAft>
                  <a:spcPts val="0"/>
                </a:spcAft>
              </a:pPr>
              <a:r>
                <a:rPr lang="en-US" sz="3200" b="1" dirty="0">
                  <a:effectLst/>
                  <a:ea typeface="DengXian" charset="-122"/>
                  <a:cs typeface="Arial" charset="0"/>
                </a:rPr>
                <a:t>PART II</a:t>
              </a:r>
              <a:endParaRPr lang="en-US" sz="1200" dirty="0">
                <a:effectLst/>
                <a:ea typeface="DengXian" charset="-122"/>
                <a:cs typeface="Arial" charset="0"/>
              </a:endParaRPr>
            </a:p>
          </p:txBody>
        </p:sp>
      </p:grpSp>
    </p:spTree>
    <p:extLst>
      <p:ext uri="{BB962C8B-B14F-4D97-AF65-F5344CB8AC3E}">
        <p14:creationId xmlns:p14="http://schemas.microsoft.com/office/powerpoint/2010/main" val="1394601376"/>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67690" y="369928"/>
            <a:ext cx="4302726" cy="707886"/>
          </a:xfrm>
          <a:prstGeom prst="rect">
            <a:avLst/>
          </a:prstGeom>
          <a:noFill/>
        </p:spPr>
        <p:txBody>
          <a:bodyPr wrap="square" rtlCol="0">
            <a:spAutoFit/>
          </a:bodyPr>
          <a:lstStyle/>
          <a:p>
            <a:r>
              <a:rPr lang="en-US" sz="4000" smtClean="0"/>
              <a:t>LISTEN ACTIVELY</a:t>
            </a:r>
            <a:endParaRPr lang="en-US" sz="4000" dirty="0" smtClean="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714" y="212498"/>
            <a:ext cx="1109869" cy="1266073"/>
          </a:xfrm>
          <a:prstGeom prst="rect">
            <a:avLst/>
          </a:prstGeom>
        </p:spPr>
      </p:pic>
      <p:sp>
        <p:nvSpPr>
          <p:cNvPr id="7" name="TextBox 6"/>
          <p:cNvSpPr txBox="1"/>
          <p:nvPr/>
        </p:nvSpPr>
        <p:spPr>
          <a:xfrm>
            <a:off x="0" y="6395276"/>
            <a:ext cx="12192000" cy="400110"/>
          </a:xfrm>
          <a:prstGeom prst="rect">
            <a:avLst/>
          </a:prstGeom>
          <a:noFill/>
        </p:spPr>
        <p:txBody>
          <a:bodyPr wrap="square" rtlCol="0">
            <a:spAutoFit/>
          </a:bodyPr>
          <a:lstStyle/>
          <a:p>
            <a:r>
              <a:rPr lang="en-US" sz="2000" b="1" dirty="0" smtClean="0">
                <a:solidFill>
                  <a:schemeClr val="bg1"/>
                </a:solidFill>
              </a:rPr>
              <a:t>LISTEN TO THE NON-MODEL CONSTRUCTIVE CONVERSATION</a:t>
            </a:r>
            <a:endParaRPr lang="en-US" sz="2000" b="1" dirty="0">
              <a:solidFill>
                <a:schemeClr val="bg1"/>
              </a:solidFill>
            </a:endParaRPr>
          </a:p>
        </p:txBody>
      </p:sp>
      <p:sp>
        <p:nvSpPr>
          <p:cNvPr id="9" name="Rectangle 8"/>
          <p:cNvSpPr/>
          <p:nvPr/>
        </p:nvSpPr>
        <p:spPr>
          <a:xfrm>
            <a:off x="603884" y="3705999"/>
            <a:ext cx="5830339" cy="2288520"/>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400" b="1" u="sng" dirty="0" smtClean="0"/>
          </a:p>
          <a:p>
            <a:pPr lvl="1" indent="-457200">
              <a:buFont typeface="Arial" charset="0"/>
              <a:buChar char="•"/>
            </a:pPr>
            <a:r>
              <a:rPr lang="en-US" sz="2800" dirty="0"/>
              <a:t>Use your </a:t>
            </a:r>
            <a:r>
              <a:rPr lang="en-US" sz="2800" b="1" dirty="0"/>
              <a:t>think time </a:t>
            </a:r>
            <a:r>
              <a:rPr lang="en-US" sz="2800" dirty="0"/>
              <a:t>to study the </a:t>
            </a:r>
            <a:r>
              <a:rPr lang="en-US" sz="2800" dirty="0" smtClean="0"/>
              <a:t>infographic</a:t>
            </a:r>
            <a:endParaRPr lang="en-US" sz="2800" dirty="0"/>
          </a:p>
          <a:p>
            <a:pPr algn="ctr"/>
            <a:endParaRPr lang="en-US" sz="1400" b="1" u="sng" dirty="0" smtClean="0"/>
          </a:p>
          <a:p>
            <a:pPr marL="457200" indent="-457200">
              <a:buFont typeface="Arial" charset="0"/>
              <a:buChar char="•"/>
            </a:pPr>
            <a:r>
              <a:rPr lang="en-US" sz="2800" b="1" u="sng" dirty="0" smtClean="0"/>
              <a:t>Listen </a:t>
            </a:r>
            <a:r>
              <a:rPr lang="en-US" sz="2800" b="1" u="sng" dirty="0"/>
              <a:t>actively </a:t>
            </a:r>
            <a:r>
              <a:rPr lang="en-US" sz="2800" dirty="0"/>
              <a:t>to what two partners say to each other</a:t>
            </a:r>
            <a:r>
              <a:rPr lang="en-US" sz="2800" dirty="0" smtClean="0"/>
              <a:t>.</a:t>
            </a:r>
          </a:p>
          <a:p>
            <a:endParaRPr lang="en-US" sz="1400" dirty="0"/>
          </a:p>
        </p:txBody>
      </p:sp>
      <p:pic>
        <p:nvPicPr>
          <p:cNvPr id="8" name="Picture 7"/>
          <p:cNvPicPr/>
          <p:nvPr/>
        </p:nvPicPr>
        <p:blipFill>
          <a:blip r:embed="rId6">
            <a:extLst>
              <a:ext uri="{28A0092B-C50C-407E-A947-70E740481C1C}">
                <a14:useLocalDpi xmlns:a14="http://schemas.microsoft.com/office/drawing/2010/main" val="0"/>
              </a:ext>
            </a:extLst>
          </a:blip>
          <a:stretch>
            <a:fillRect/>
          </a:stretch>
        </p:blipFill>
        <p:spPr>
          <a:xfrm>
            <a:off x="6567055" y="0"/>
            <a:ext cx="5624946" cy="6858000"/>
          </a:xfrm>
          <a:prstGeom prst="rect">
            <a:avLst/>
          </a:prstGeom>
          <a:ln w="254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1"/>
          <p:cNvSpPr/>
          <p:nvPr/>
        </p:nvSpPr>
        <p:spPr>
          <a:xfrm>
            <a:off x="404639" y="1478571"/>
            <a:ext cx="6096000" cy="1815882"/>
          </a:xfrm>
          <a:prstGeom prst="rect">
            <a:avLst/>
          </a:prstGeom>
        </p:spPr>
        <p:txBody>
          <a:bodyPr>
            <a:spAutoFit/>
          </a:bodyPr>
          <a:lstStyle/>
          <a:p>
            <a:pPr algn="ctr"/>
            <a:r>
              <a:rPr lang="en-US" sz="2800" b="1" dirty="0" smtClean="0"/>
              <a:t>PROMPT:</a:t>
            </a:r>
          </a:p>
          <a:p>
            <a:pPr algn="ctr"/>
            <a:r>
              <a:rPr lang="en-US" sz="2800" dirty="0" smtClean="0"/>
              <a:t>WHAT </a:t>
            </a:r>
            <a:r>
              <a:rPr lang="en-US" sz="2800" dirty="0"/>
              <a:t>DO YOU NOTICE IN THE INFOGRAPHIC?  CITE DETAILS TO CLARIFY YOUR IDEAS.</a:t>
            </a:r>
          </a:p>
        </p:txBody>
      </p:sp>
      <p:pic>
        <p:nvPicPr>
          <p:cNvPr id="5" name="SS2.0Gr3L6NonMode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39216" y="5731111"/>
            <a:ext cx="812800" cy="812800"/>
          </a:xfrm>
          <a:prstGeom prst="rect">
            <a:avLst/>
          </a:prstGeom>
        </p:spPr>
      </p:pic>
    </p:spTree>
    <p:extLst>
      <p:ext uri="{BB962C8B-B14F-4D97-AF65-F5344CB8AC3E}">
        <p14:creationId xmlns:p14="http://schemas.microsoft.com/office/powerpoint/2010/main" val="201658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2175"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bldLst>
      <p:bldP spid="9"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46557" y="6442392"/>
            <a:ext cx="8069580" cy="830997"/>
          </a:xfrm>
          <a:prstGeom prst="rect">
            <a:avLst/>
          </a:prstGeom>
          <a:noFill/>
        </p:spPr>
        <p:txBody>
          <a:bodyPr wrap="square" rtlCol="0">
            <a:spAutoFit/>
          </a:bodyPr>
          <a:lstStyle/>
          <a:p>
            <a:pPr algn="ctr"/>
            <a:r>
              <a:rPr lang="en-US" sz="2400" b="1" dirty="0" smtClean="0">
                <a:solidFill>
                  <a:schemeClr val="bg1"/>
                </a:solidFill>
              </a:rPr>
              <a:t>DEBRIEF THE NON-MODEL CONSTRUCTIVE CONVERSATION</a:t>
            </a:r>
            <a:endParaRPr lang="en-US" sz="2400" dirty="0">
              <a:solidFill>
                <a:schemeClr val="bg1"/>
              </a:solidFill>
            </a:endParaRPr>
          </a:p>
          <a:p>
            <a:pPr algn="ctr"/>
            <a:endParaRPr lang="en-US" sz="2400" dirty="0">
              <a:solidFill>
                <a:schemeClr val="bg1"/>
              </a:solidFill>
            </a:endParaRPr>
          </a:p>
        </p:txBody>
      </p:sp>
      <p:sp>
        <p:nvSpPr>
          <p:cNvPr id="4" name="Title 3"/>
          <p:cNvSpPr>
            <a:spLocks noGrp="1"/>
          </p:cNvSpPr>
          <p:nvPr>
            <p:ph type="title" idx="4294967295"/>
          </p:nvPr>
        </p:nvSpPr>
        <p:spPr>
          <a:xfrm>
            <a:off x="290576" y="2742390"/>
            <a:ext cx="3723557" cy="3142843"/>
          </a:xfrm>
        </p:spPr>
        <p:txBody>
          <a:bodyPr>
            <a:noAutofit/>
          </a:bodyPr>
          <a:lstStyle/>
          <a:p>
            <a:pPr algn="ctr"/>
            <a:r>
              <a:rPr lang="en-US" sz="3200" b="1" dirty="0" smtClean="0"/>
              <a:t>What makes this a Non-Model Conversation? </a:t>
            </a:r>
            <a:br>
              <a:rPr lang="en-US" sz="3200" b="1" dirty="0" smtClean="0"/>
            </a:br>
            <a:r>
              <a:rPr lang="en-US" sz="2000" b="1" dirty="0" smtClean="0"/>
              <a:t/>
            </a:r>
            <a:br>
              <a:rPr lang="en-US" sz="2000" b="1" dirty="0" smtClean="0"/>
            </a:br>
            <a:r>
              <a:rPr lang="en-US" sz="3200" b="1" dirty="0" smtClean="0"/>
              <a:t>How would you improve this Non-Model?</a:t>
            </a:r>
            <a:endParaRPr lang="en-US" sz="3200" b="1" dirty="0"/>
          </a:p>
        </p:txBody>
      </p:sp>
      <p:grpSp>
        <p:nvGrpSpPr>
          <p:cNvPr id="8" name="Group 7"/>
          <p:cNvGrpSpPr/>
          <p:nvPr/>
        </p:nvGrpSpPr>
        <p:grpSpPr>
          <a:xfrm>
            <a:off x="1117833" y="722425"/>
            <a:ext cx="2046200" cy="1887648"/>
            <a:chOff x="587828" y="4231661"/>
            <a:chExt cx="1847691" cy="2058925"/>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0" name="TextBox 9"/>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graphicFrame>
        <p:nvGraphicFramePr>
          <p:cNvPr id="12" name="Table 11"/>
          <p:cNvGraphicFramePr>
            <a:graphicFrameLocks noGrp="1"/>
          </p:cNvGraphicFramePr>
          <p:nvPr>
            <p:extLst>
              <p:ext uri="{D42A27DB-BD31-4B8C-83A1-F6EECF244321}">
                <p14:modId xmlns:p14="http://schemas.microsoft.com/office/powerpoint/2010/main" val="1519205486"/>
              </p:ext>
            </p:extLst>
          </p:nvPr>
        </p:nvGraphicFramePr>
        <p:xfrm>
          <a:off x="4014131" y="308916"/>
          <a:ext cx="7936605" cy="5917712"/>
        </p:xfrm>
        <a:graphic>
          <a:graphicData uri="http://schemas.openxmlformats.org/drawingml/2006/table">
            <a:tbl>
              <a:tblPr firstRow="1" firstCol="1" bandRow="1">
                <a:tableStyleId>{D7AC3CCA-C797-4891-BE02-D94E43425B78}</a:tableStyleId>
              </a:tblPr>
              <a:tblGrid>
                <a:gridCol w="1004076"/>
                <a:gridCol w="6932529"/>
              </a:tblGrid>
              <a:tr h="715328">
                <a:tc gridSpan="2">
                  <a:txBody>
                    <a:bodyPr/>
                    <a:lstStyle/>
                    <a:p>
                      <a:pPr marL="0" marR="0" algn="ctr">
                        <a:spcBef>
                          <a:spcPts val="0"/>
                        </a:spcBef>
                        <a:spcAft>
                          <a:spcPts val="0"/>
                        </a:spcAft>
                      </a:pPr>
                      <a:r>
                        <a:rPr lang="en-US" sz="2200">
                          <a:effectLst/>
                        </a:rPr>
                        <a:t>Prompt: What do you notice in the infographic?  Cite details to CLARIFY your ideas.</a:t>
                      </a:r>
                      <a:endParaRPr lang="en-US" sz="2200">
                        <a:solidFill>
                          <a:srgbClr val="000000"/>
                        </a:solidFill>
                        <a:effectLst/>
                        <a:latin typeface="Questrial" charset="0"/>
                        <a:ea typeface="Questrial" charset="0"/>
                        <a:cs typeface="Questrial" charset="0"/>
                      </a:endParaRPr>
                    </a:p>
                  </a:txBody>
                  <a:tcPr marL="54158" marR="54158" marT="0" marB="0"/>
                </a:tc>
                <a:tc hMerge="1">
                  <a:txBody>
                    <a:bodyPr/>
                    <a:lstStyle/>
                    <a:p>
                      <a:endParaRPr lang="en-US"/>
                    </a:p>
                  </a:txBody>
                  <a:tcPr/>
                </a:tc>
              </a:tr>
              <a:tr h="650298">
                <a:tc>
                  <a:txBody>
                    <a:bodyPr/>
                    <a:lstStyle/>
                    <a:p>
                      <a:pPr marL="0" marR="0" algn="r">
                        <a:spcBef>
                          <a:spcPts val="0"/>
                        </a:spcBef>
                        <a:spcAft>
                          <a:spcPts val="0"/>
                        </a:spcAft>
                      </a:pPr>
                      <a:r>
                        <a:rPr lang="en-US" sz="2000" dirty="0">
                          <a:effectLst/>
                        </a:rPr>
                        <a:t>Student A1:</a:t>
                      </a:r>
                      <a:endParaRPr lang="en-US" sz="2000" dirty="0">
                        <a:solidFill>
                          <a:srgbClr val="000000"/>
                        </a:solidFill>
                        <a:effectLst/>
                        <a:latin typeface="Questrial" charset="0"/>
                        <a:ea typeface="Questrial" charset="0"/>
                        <a:cs typeface="Questrial" charset="0"/>
                      </a:endParaRPr>
                    </a:p>
                  </a:txBody>
                  <a:tcPr marL="54158" marR="54158" marT="0" marB="0"/>
                </a:tc>
                <a:tc>
                  <a:txBody>
                    <a:bodyPr/>
                    <a:lstStyle/>
                    <a:p>
                      <a:pPr marL="0" marR="0">
                        <a:spcBef>
                          <a:spcPts val="0"/>
                        </a:spcBef>
                        <a:spcAft>
                          <a:spcPts val="0"/>
                        </a:spcAft>
                      </a:pPr>
                      <a:r>
                        <a:rPr lang="en-US" sz="2000">
                          <a:effectLst/>
                        </a:rPr>
                        <a:t>There is a picture of the Earth and it is smiling.</a:t>
                      </a:r>
                      <a:endParaRPr lang="en-US" sz="2000">
                        <a:solidFill>
                          <a:srgbClr val="000000"/>
                        </a:solidFill>
                        <a:effectLst/>
                        <a:latin typeface="Questrial" charset="0"/>
                        <a:ea typeface="Questrial" charset="0"/>
                        <a:cs typeface="Questrial" charset="0"/>
                      </a:endParaRPr>
                    </a:p>
                  </a:txBody>
                  <a:tcPr marL="54158" marR="54158" marT="0" marB="0"/>
                </a:tc>
              </a:tr>
              <a:tr h="650298">
                <a:tc>
                  <a:txBody>
                    <a:bodyPr/>
                    <a:lstStyle/>
                    <a:p>
                      <a:pPr marL="0" marR="0" algn="r">
                        <a:spcBef>
                          <a:spcPts val="0"/>
                        </a:spcBef>
                        <a:spcAft>
                          <a:spcPts val="0"/>
                        </a:spcAft>
                      </a:pPr>
                      <a:r>
                        <a:rPr lang="en-US" sz="2000" dirty="0">
                          <a:effectLst/>
                        </a:rPr>
                        <a:t>Student B1:</a:t>
                      </a:r>
                      <a:endParaRPr lang="en-US" sz="2000" dirty="0">
                        <a:solidFill>
                          <a:srgbClr val="000000"/>
                        </a:solidFill>
                        <a:effectLst/>
                        <a:latin typeface="Questrial" charset="0"/>
                        <a:ea typeface="Questrial" charset="0"/>
                        <a:cs typeface="Questrial" charset="0"/>
                      </a:endParaRPr>
                    </a:p>
                  </a:txBody>
                  <a:tcPr marL="54158" marR="54158" marT="0" marB="0"/>
                </a:tc>
                <a:tc>
                  <a:txBody>
                    <a:bodyPr/>
                    <a:lstStyle/>
                    <a:p>
                      <a:pPr marL="0" marR="0">
                        <a:spcBef>
                          <a:spcPts val="0"/>
                        </a:spcBef>
                        <a:spcAft>
                          <a:spcPts val="0"/>
                        </a:spcAft>
                      </a:pPr>
                      <a:r>
                        <a:rPr lang="en-US" sz="2000">
                          <a:effectLst/>
                        </a:rPr>
                        <a:t>I notice a barn and a man with a sheep. </a:t>
                      </a:r>
                      <a:r>
                        <a:rPr lang="en-US" sz="2000" dirty="0">
                          <a:effectLst/>
                        </a:rPr>
                        <a:t>What do you think?</a:t>
                      </a:r>
                      <a:endParaRPr lang="en-US" sz="2000" dirty="0">
                        <a:solidFill>
                          <a:srgbClr val="000000"/>
                        </a:solidFill>
                        <a:effectLst/>
                        <a:latin typeface="Questrial" charset="0"/>
                        <a:ea typeface="Questrial" charset="0"/>
                        <a:cs typeface="Questrial" charset="0"/>
                      </a:endParaRPr>
                    </a:p>
                  </a:txBody>
                  <a:tcPr marL="54158" marR="54158" marT="0" marB="0"/>
                </a:tc>
              </a:tr>
              <a:tr h="650298">
                <a:tc>
                  <a:txBody>
                    <a:bodyPr/>
                    <a:lstStyle/>
                    <a:p>
                      <a:pPr marL="0" marR="0" algn="r">
                        <a:spcBef>
                          <a:spcPts val="0"/>
                        </a:spcBef>
                        <a:spcAft>
                          <a:spcPts val="0"/>
                        </a:spcAft>
                      </a:pPr>
                      <a:r>
                        <a:rPr lang="en-US" sz="2000" dirty="0">
                          <a:effectLst/>
                        </a:rPr>
                        <a:t>Student A2:</a:t>
                      </a:r>
                      <a:endParaRPr lang="en-US" sz="2000" dirty="0">
                        <a:solidFill>
                          <a:srgbClr val="000000"/>
                        </a:solidFill>
                        <a:effectLst/>
                        <a:latin typeface="Questrial" charset="0"/>
                        <a:ea typeface="Questrial" charset="0"/>
                        <a:cs typeface="Questrial" charset="0"/>
                      </a:endParaRPr>
                    </a:p>
                  </a:txBody>
                  <a:tcPr marL="54158" marR="54158" marT="0" marB="0"/>
                </a:tc>
                <a:tc>
                  <a:txBody>
                    <a:bodyPr/>
                    <a:lstStyle/>
                    <a:p>
                      <a:pPr marL="0" marR="0">
                        <a:spcBef>
                          <a:spcPts val="0"/>
                        </a:spcBef>
                        <a:spcAft>
                          <a:spcPts val="0"/>
                        </a:spcAft>
                      </a:pPr>
                      <a:r>
                        <a:rPr lang="en-US" sz="2000">
                          <a:effectLst/>
                        </a:rPr>
                        <a:t>He is saying thank you and it says support local farmers. What do you think about it?</a:t>
                      </a:r>
                      <a:endParaRPr lang="en-US" sz="2000">
                        <a:solidFill>
                          <a:srgbClr val="000000"/>
                        </a:solidFill>
                        <a:effectLst/>
                        <a:latin typeface="Questrial" charset="0"/>
                        <a:ea typeface="Questrial" charset="0"/>
                        <a:cs typeface="Questrial" charset="0"/>
                      </a:endParaRPr>
                    </a:p>
                  </a:txBody>
                  <a:tcPr marL="54158" marR="54158" marT="0" marB="0"/>
                </a:tc>
              </a:tr>
              <a:tr h="650298">
                <a:tc>
                  <a:txBody>
                    <a:bodyPr/>
                    <a:lstStyle/>
                    <a:p>
                      <a:pPr marL="0" marR="0" algn="r">
                        <a:spcBef>
                          <a:spcPts val="0"/>
                        </a:spcBef>
                        <a:spcAft>
                          <a:spcPts val="0"/>
                        </a:spcAft>
                      </a:pPr>
                      <a:r>
                        <a:rPr lang="en-US" sz="2000" dirty="0">
                          <a:effectLst/>
                        </a:rPr>
                        <a:t>Student B2:</a:t>
                      </a:r>
                      <a:endParaRPr lang="en-US" sz="2000" dirty="0">
                        <a:solidFill>
                          <a:srgbClr val="000000"/>
                        </a:solidFill>
                        <a:effectLst/>
                        <a:latin typeface="Questrial" charset="0"/>
                        <a:ea typeface="Questrial" charset="0"/>
                        <a:cs typeface="Questrial" charset="0"/>
                      </a:endParaRPr>
                    </a:p>
                  </a:txBody>
                  <a:tcPr marL="54158" marR="54158" marT="0" marB="0"/>
                </a:tc>
                <a:tc>
                  <a:txBody>
                    <a:bodyPr/>
                    <a:lstStyle/>
                    <a:p>
                      <a:pPr marL="0" marR="0">
                        <a:spcBef>
                          <a:spcPts val="0"/>
                        </a:spcBef>
                        <a:spcAft>
                          <a:spcPts val="0"/>
                        </a:spcAft>
                      </a:pPr>
                      <a:r>
                        <a:rPr lang="en-US" sz="2000" dirty="0">
                          <a:effectLst/>
                        </a:rPr>
                        <a:t>I agree with you. I notice that there are buildings on the side. </a:t>
                      </a:r>
                      <a:r>
                        <a:rPr lang="en-US" sz="2000">
                          <a:effectLst/>
                        </a:rPr>
                        <a:t>What do you think about these buildings?</a:t>
                      </a:r>
                      <a:endParaRPr lang="en-US" sz="2000">
                        <a:solidFill>
                          <a:srgbClr val="000000"/>
                        </a:solidFill>
                        <a:effectLst/>
                        <a:latin typeface="Questrial" charset="0"/>
                        <a:ea typeface="Questrial" charset="0"/>
                        <a:cs typeface="Questrial" charset="0"/>
                      </a:endParaRPr>
                    </a:p>
                  </a:txBody>
                  <a:tcPr marL="54158" marR="54158" marT="0" marB="0"/>
                </a:tc>
              </a:tr>
              <a:tr h="650298">
                <a:tc>
                  <a:txBody>
                    <a:bodyPr/>
                    <a:lstStyle/>
                    <a:p>
                      <a:pPr marL="0" marR="0" algn="r">
                        <a:spcBef>
                          <a:spcPts val="0"/>
                        </a:spcBef>
                        <a:spcAft>
                          <a:spcPts val="0"/>
                        </a:spcAft>
                      </a:pPr>
                      <a:r>
                        <a:rPr lang="en-US" sz="2000" dirty="0">
                          <a:effectLst/>
                        </a:rPr>
                        <a:t>Student A3:</a:t>
                      </a:r>
                      <a:endParaRPr lang="en-US" sz="2000" dirty="0">
                        <a:solidFill>
                          <a:srgbClr val="000000"/>
                        </a:solidFill>
                        <a:effectLst/>
                        <a:latin typeface="Questrial" charset="0"/>
                        <a:ea typeface="Questrial" charset="0"/>
                        <a:cs typeface="Questrial" charset="0"/>
                      </a:endParaRPr>
                    </a:p>
                  </a:txBody>
                  <a:tcPr marL="54158" marR="54158" marT="0" marB="0"/>
                </a:tc>
                <a:tc>
                  <a:txBody>
                    <a:bodyPr/>
                    <a:lstStyle/>
                    <a:p>
                      <a:pPr marL="0" marR="0">
                        <a:spcBef>
                          <a:spcPts val="0"/>
                        </a:spcBef>
                        <a:spcAft>
                          <a:spcPts val="0"/>
                        </a:spcAft>
                      </a:pPr>
                      <a:r>
                        <a:rPr lang="en-US" sz="2000" dirty="0">
                          <a:effectLst/>
                        </a:rPr>
                        <a:t>I think so, too. I notice that it says community spirit. What else do you think?</a:t>
                      </a:r>
                      <a:endParaRPr lang="en-US" sz="2000" dirty="0">
                        <a:solidFill>
                          <a:srgbClr val="000000"/>
                        </a:solidFill>
                        <a:effectLst/>
                        <a:latin typeface="Questrial" charset="0"/>
                        <a:ea typeface="Questrial" charset="0"/>
                        <a:cs typeface="Questrial" charset="0"/>
                      </a:endParaRPr>
                    </a:p>
                  </a:txBody>
                  <a:tcPr marL="54158" marR="54158" marT="0" marB="0"/>
                </a:tc>
              </a:tr>
              <a:tr h="650298">
                <a:tc>
                  <a:txBody>
                    <a:bodyPr/>
                    <a:lstStyle/>
                    <a:p>
                      <a:pPr marL="0" marR="0" algn="r">
                        <a:spcBef>
                          <a:spcPts val="0"/>
                        </a:spcBef>
                        <a:spcAft>
                          <a:spcPts val="0"/>
                        </a:spcAft>
                      </a:pPr>
                      <a:r>
                        <a:rPr lang="en-US" sz="2000" dirty="0">
                          <a:effectLst/>
                        </a:rPr>
                        <a:t>Student B3:</a:t>
                      </a:r>
                      <a:endParaRPr lang="en-US" sz="2000" dirty="0">
                        <a:solidFill>
                          <a:srgbClr val="000000"/>
                        </a:solidFill>
                        <a:effectLst/>
                        <a:latin typeface="Questrial" charset="0"/>
                        <a:ea typeface="Questrial" charset="0"/>
                        <a:cs typeface="Questrial" charset="0"/>
                      </a:endParaRPr>
                    </a:p>
                  </a:txBody>
                  <a:tcPr marL="54158" marR="54158" marT="0" marB="0"/>
                </a:tc>
                <a:tc>
                  <a:txBody>
                    <a:bodyPr/>
                    <a:lstStyle/>
                    <a:p>
                      <a:pPr marL="0" marR="0">
                        <a:spcBef>
                          <a:spcPts val="0"/>
                        </a:spcBef>
                        <a:spcAft>
                          <a:spcPts val="0"/>
                        </a:spcAft>
                      </a:pPr>
                      <a:r>
                        <a:rPr lang="en-US" sz="2000">
                          <a:effectLst/>
                        </a:rPr>
                        <a:t>I think the farmers’ market is good for your health and heart. </a:t>
                      </a:r>
                      <a:endParaRPr lang="en-US" sz="2000">
                        <a:solidFill>
                          <a:srgbClr val="000000"/>
                        </a:solidFill>
                        <a:effectLst/>
                        <a:latin typeface="Questrial" charset="0"/>
                        <a:ea typeface="Questrial" charset="0"/>
                        <a:cs typeface="Questrial" charset="0"/>
                      </a:endParaRPr>
                    </a:p>
                  </a:txBody>
                  <a:tcPr marL="54158" marR="54158" marT="0" marB="0"/>
                </a:tc>
              </a:tr>
              <a:tr h="650298">
                <a:tc>
                  <a:txBody>
                    <a:bodyPr/>
                    <a:lstStyle/>
                    <a:p>
                      <a:pPr marL="0" marR="0" algn="r">
                        <a:spcBef>
                          <a:spcPts val="0"/>
                        </a:spcBef>
                        <a:spcAft>
                          <a:spcPts val="0"/>
                        </a:spcAft>
                      </a:pPr>
                      <a:r>
                        <a:rPr lang="en-US" sz="2000" dirty="0">
                          <a:effectLst/>
                        </a:rPr>
                        <a:t>Student A4:</a:t>
                      </a:r>
                      <a:endParaRPr lang="en-US" sz="2000" dirty="0">
                        <a:solidFill>
                          <a:srgbClr val="000000"/>
                        </a:solidFill>
                        <a:effectLst/>
                        <a:latin typeface="Questrial" charset="0"/>
                        <a:ea typeface="Questrial" charset="0"/>
                        <a:cs typeface="Questrial" charset="0"/>
                      </a:endParaRPr>
                    </a:p>
                  </a:txBody>
                  <a:tcPr marL="54158" marR="54158" marT="0" marB="0"/>
                </a:tc>
                <a:tc>
                  <a:txBody>
                    <a:bodyPr/>
                    <a:lstStyle/>
                    <a:p>
                      <a:pPr marL="0" marR="0">
                        <a:spcBef>
                          <a:spcPts val="0"/>
                        </a:spcBef>
                        <a:spcAft>
                          <a:spcPts val="0"/>
                        </a:spcAft>
                      </a:pPr>
                      <a:r>
                        <a:rPr lang="en-US" sz="2000">
                          <a:effectLst/>
                        </a:rPr>
                        <a:t>I agree. I see the cows and they have hearts, so the momma cow loves its calf.</a:t>
                      </a:r>
                      <a:endParaRPr lang="en-US" sz="2000">
                        <a:solidFill>
                          <a:srgbClr val="000000"/>
                        </a:solidFill>
                        <a:effectLst/>
                        <a:latin typeface="Questrial" charset="0"/>
                        <a:ea typeface="Questrial" charset="0"/>
                        <a:cs typeface="Questrial" charset="0"/>
                      </a:endParaRPr>
                    </a:p>
                  </a:txBody>
                  <a:tcPr marL="54158" marR="54158" marT="0" marB="0"/>
                </a:tc>
              </a:tr>
              <a:tr h="650298">
                <a:tc>
                  <a:txBody>
                    <a:bodyPr/>
                    <a:lstStyle/>
                    <a:p>
                      <a:pPr marL="0" marR="0" algn="r">
                        <a:spcBef>
                          <a:spcPts val="0"/>
                        </a:spcBef>
                        <a:spcAft>
                          <a:spcPts val="0"/>
                        </a:spcAft>
                      </a:pPr>
                      <a:r>
                        <a:rPr lang="en-US" sz="2000" dirty="0">
                          <a:effectLst/>
                        </a:rPr>
                        <a:t>Student B4:</a:t>
                      </a:r>
                      <a:endParaRPr lang="en-US" sz="2000" dirty="0">
                        <a:solidFill>
                          <a:srgbClr val="000000"/>
                        </a:solidFill>
                        <a:effectLst/>
                        <a:latin typeface="Questrial" charset="0"/>
                        <a:ea typeface="Questrial" charset="0"/>
                        <a:cs typeface="Questrial" charset="0"/>
                      </a:endParaRPr>
                    </a:p>
                  </a:txBody>
                  <a:tcPr marL="54158" marR="54158" marT="0" marB="0"/>
                </a:tc>
                <a:tc>
                  <a:txBody>
                    <a:bodyPr/>
                    <a:lstStyle/>
                    <a:p>
                      <a:pPr marL="0" marR="0">
                        <a:spcBef>
                          <a:spcPts val="0"/>
                        </a:spcBef>
                        <a:spcAft>
                          <a:spcPts val="0"/>
                        </a:spcAft>
                      </a:pPr>
                      <a:r>
                        <a:rPr lang="en-US" sz="2000" dirty="0">
                          <a:effectLst/>
                        </a:rPr>
                        <a:t>I disagree. The hearts are for humane treatment.</a:t>
                      </a:r>
                      <a:endParaRPr lang="en-US" sz="2000" dirty="0">
                        <a:solidFill>
                          <a:srgbClr val="000000"/>
                        </a:solidFill>
                        <a:effectLst/>
                        <a:latin typeface="Questrial" charset="0"/>
                        <a:ea typeface="Questrial" charset="0"/>
                        <a:cs typeface="Questrial" charset="0"/>
                      </a:endParaRPr>
                    </a:p>
                  </a:txBody>
                  <a:tcPr marL="54158" marR="54158" marT="0" marB="0"/>
                </a:tc>
              </a:tr>
            </a:tbl>
          </a:graphicData>
        </a:graphic>
      </p:graphicFrame>
    </p:spTree>
    <p:extLst>
      <p:ext uri="{BB962C8B-B14F-4D97-AF65-F5344CB8AC3E}">
        <p14:creationId xmlns:p14="http://schemas.microsoft.com/office/powerpoint/2010/main" val="563516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46557" y="6442392"/>
            <a:ext cx="8069580" cy="830997"/>
          </a:xfrm>
          <a:prstGeom prst="rect">
            <a:avLst/>
          </a:prstGeom>
          <a:noFill/>
        </p:spPr>
        <p:txBody>
          <a:bodyPr wrap="square" rtlCol="0">
            <a:spAutoFit/>
          </a:bodyPr>
          <a:lstStyle/>
          <a:p>
            <a:pPr algn="ctr"/>
            <a:r>
              <a:rPr lang="en-US" sz="2400" b="1" dirty="0" smtClean="0">
                <a:solidFill>
                  <a:schemeClr val="bg1"/>
                </a:solidFill>
              </a:rPr>
              <a:t>DEBRIEF THE NON-MODEL CONSTRUCTIVE CONVERSATION</a:t>
            </a:r>
            <a:endParaRPr lang="en-US" sz="2400" dirty="0">
              <a:solidFill>
                <a:schemeClr val="bg1"/>
              </a:solidFill>
            </a:endParaRPr>
          </a:p>
          <a:p>
            <a:pPr algn="ctr"/>
            <a:endParaRPr lang="en-US" sz="2400" dirty="0">
              <a:solidFill>
                <a:schemeClr val="bg1"/>
              </a:solidFill>
            </a:endParaRPr>
          </a:p>
        </p:txBody>
      </p:sp>
      <p:sp>
        <p:nvSpPr>
          <p:cNvPr id="4" name="Title 3"/>
          <p:cNvSpPr>
            <a:spLocks noGrp="1"/>
          </p:cNvSpPr>
          <p:nvPr>
            <p:ph type="title" idx="4294967295"/>
          </p:nvPr>
        </p:nvSpPr>
        <p:spPr>
          <a:xfrm>
            <a:off x="290575" y="3081210"/>
            <a:ext cx="3723557" cy="3142843"/>
          </a:xfrm>
        </p:spPr>
        <p:txBody>
          <a:bodyPr>
            <a:noAutofit/>
          </a:bodyPr>
          <a:lstStyle/>
          <a:p>
            <a:pPr algn="ctr"/>
            <a:r>
              <a:rPr lang="en-US" sz="3200" b="1" dirty="0"/>
              <a:t>How can you expand noun phrases to add details</a:t>
            </a:r>
            <a:r>
              <a:rPr lang="en-US" sz="3200" b="1" dirty="0" smtClean="0"/>
              <a:t>?</a:t>
            </a:r>
            <a:br>
              <a:rPr lang="en-US" sz="3200" b="1" dirty="0" smtClean="0"/>
            </a:br>
            <a:r>
              <a:rPr lang="en-US" sz="2000" b="1" dirty="0"/>
              <a:t/>
            </a:r>
            <a:br>
              <a:rPr lang="en-US" sz="2000" b="1" dirty="0"/>
            </a:br>
            <a:r>
              <a:rPr lang="en-US" sz="3200" b="1" dirty="0"/>
              <a:t>What adjectives or other details  would you add to CLARIFY ideas?</a:t>
            </a:r>
          </a:p>
        </p:txBody>
      </p:sp>
      <p:grpSp>
        <p:nvGrpSpPr>
          <p:cNvPr id="8" name="Group 7"/>
          <p:cNvGrpSpPr/>
          <p:nvPr/>
        </p:nvGrpSpPr>
        <p:grpSpPr>
          <a:xfrm>
            <a:off x="1934094" y="1521229"/>
            <a:ext cx="1620981" cy="1226127"/>
            <a:chOff x="587828" y="4231661"/>
            <a:chExt cx="1847691" cy="2058925"/>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0" name="TextBox 9"/>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graphicFrame>
        <p:nvGraphicFramePr>
          <p:cNvPr id="12" name="Table 11"/>
          <p:cNvGraphicFramePr>
            <a:graphicFrameLocks noGrp="1"/>
          </p:cNvGraphicFramePr>
          <p:nvPr>
            <p:extLst>
              <p:ext uri="{D42A27DB-BD31-4B8C-83A1-F6EECF244321}">
                <p14:modId xmlns:p14="http://schemas.microsoft.com/office/powerpoint/2010/main" val="1036860506"/>
              </p:ext>
            </p:extLst>
          </p:nvPr>
        </p:nvGraphicFramePr>
        <p:xfrm>
          <a:off x="4014131" y="308916"/>
          <a:ext cx="7936605" cy="5917712"/>
        </p:xfrm>
        <a:graphic>
          <a:graphicData uri="http://schemas.openxmlformats.org/drawingml/2006/table">
            <a:tbl>
              <a:tblPr firstRow="1" firstCol="1" bandRow="1">
                <a:tableStyleId>{D7AC3CCA-C797-4891-BE02-D94E43425B78}</a:tableStyleId>
              </a:tblPr>
              <a:tblGrid>
                <a:gridCol w="1004076"/>
                <a:gridCol w="6932529"/>
              </a:tblGrid>
              <a:tr h="715328">
                <a:tc gridSpan="2">
                  <a:txBody>
                    <a:bodyPr/>
                    <a:lstStyle/>
                    <a:p>
                      <a:pPr marL="0" marR="0" algn="ctr">
                        <a:spcBef>
                          <a:spcPts val="0"/>
                        </a:spcBef>
                        <a:spcAft>
                          <a:spcPts val="0"/>
                        </a:spcAft>
                      </a:pPr>
                      <a:r>
                        <a:rPr lang="en-US" sz="2200">
                          <a:effectLst/>
                        </a:rPr>
                        <a:t>Prompt: What do you notice in the infographic?  Cite details to CLARIFY your ideas.</a:t>
                      </a:r>
                      <a:endParaRPr lang="en-US" sz="2200">
                        <a:solidFill>
                          <a:srgbClr val="000000"/>
                        </a:solidFill>
                        <a:effectLst/>
                        <a:latin typeface="Questrial" charset="0"/>
                        <a:ea typeface="Questrial" charset="0"/>
                        <a:cs typeface="Questrial" charset="0"/>
                      </a:endParaRPr>
                    </a:p>
                  </a:txBody>
                  <a:tcPr marL="54158" marR="54158" marT="0" marB="0"/>
                </a:tc>
                <a:tc hMerge="1">
                  <a:txBody>
                    <a:bodyPr/>
                    <a:lstStyle/>
                    <a:p>
                      <a:endParaRPr lang="en-US"/>
                    </a:p>
                  </a:txBody>
                  <a:tcPr/>
                </a:tc>
              </a:tr>
              <a:tr h="650298">
                <a:tc>
                  <a:txBody>
                    <a:bodyPr/>
                    <a:lstStyle/>
                    <a:p>
                      <a:pPr marL="0" marR="0" algn="r">
                        <a:spcBef>
                          <a:spcPts val="0"/>
                        </a:spcBef>
                        <a:spcAft>
                          <a:spcPts val="0"/>
                        </a:spcAft>
                      </a:pPr>
                      <a:r>
                        <a:rPr lang="en-US" sz="2000" dirty="0">
                          <a:effectLst/>
                        </a:rPr>
                        <a:t>Student A1:</a:t>
                      </a:r>
                      <a:endParaRPr lang="en-US" sz="2000" dirty="0">
                        <a:solidFill>
                          <a:srgbClr val="000000"/>
                        </a:solidFill>
                        <a:effectLst/>
                        <a:latin typeface="Questrial" charset="0"/>
                        <a:ea typeface="Questrial" charset="0"/>
                        <a:cs typeface="Questrial" charset="0"/>
                      </a:endParaRPr>
                    </a:p>
                  </a:txBody>
                  <a:tcPr marL="54158" marR="54158" marT="0" marB="0"/>
                </a:tc>
                <a:tc>
                  <a:txBody>
                    <a:bodyPr/>
                    <a:lstStyle/>
                    <a:p>
                      <a:pPr marL="0" marR="0">
                        <a:spcBef>
                          <a:spcPts val="0"/>
                        </a:spcBef>
                        <a:spcAft>
                          <a:spcPts val="0"/>
                        </a:spcAft>
                      </a:pPr>
                      <a:r>
                        <a:rPr lang="en-US" sz="2000">
                          <a:effectLst/>
                        </a:rPr>
                        <a:t>There is a picture of the Earth and it is smiling.</a:t>
                      </a:r>
                      <a:endParaRPr lang="en-US" sz="2000">
                        <a:solidFill>
                          <a:srgbClr val="000000"/>
                        </a:solidFill>
                        <a:effectLst/>
                        <a:latin typeface="Questrial" charset="0"/>
                        <a:ea typeface="Questrial" charset="0"/>
                        <a:cs typeface="Questrial" charset="0"/>
                      </a:endParaRPr>
                    </a:p>
                  </a:txBody>
                  <a:tcPr marL="54158" marR="54158" marT="0" marB="0"/>
                </a:tc>
              </a:tr>
              <a:tr h="650298">
                <a:tc>
                  <a:txBody>
                    <a:bodyPr/>
                    <a:lstStyle/>
                    <a:p>
                      <a:pPr marL="0" marR="0" algn="r">
                        <a:spcBef>
                          <a:spcPts val="0"/>
                        </a:spcBef>
                        <a:spcAft>
                          <a:spcPts val="0"/>
                        </a:spcAft>
                      </a:pPr>
                      <a:r>
                        <a:rPr lang="en-US" sz="2000" dirty="0">
                          <a:effectLst/>
                        </a:rPr>
                        <a:t>Student B1:</a:t>
                      </a:r>
                      <a:endParaRPr lang="en-US" sz="2000" dirty="0">
                        <a:solidFill>
                          <a:srgbClr val="000000"/>
                        </a:solidFill>
                        <a:effectLst/>
                        <a:latin typeface="Questrial" charset="0"/>
                        <a:ea typeface="Questrial" charset="0"/>
                        <a:cs typeface="Questrial" charset="0"/>
                      </a:endParaRPr>
                    </a:p>
                  </a:txBody>
                  <a:tcPr marL="54158" marR="54158" marT="0" marB="0"/>
                </a:tc>
                <a:tc>
                  <a:txBody>
                    <a:bodyPr/>
                    <a:lstStyle/>
                    <a:p>
                      <a:pPr marL="0" marR="0">
                        <a:spcBef>
                          <a:spcPts val="0"/>
                        </a:spcBef>
                        <a:spcAft>
                          <a:spcPts val="0"/>
                        </a:spcAft>
                      </a:pPr>
                      <a:r>
                        <a:rPr lang="en-US" sz="2000" dirty="0">
                          <a:effectLst/>
                        </a:rPr>
                        <a:t>I notice a barn and a man with a sheep. What do you think?</a:t>
                      </a:r>
                      <a:endParaRPr lang="en-US" sz="2000" dirty="0">
                        <a:solidFill>
                          <a:srgbClr val="000000"/>
                        </a:solidFill>
                        <a:effectLst/>
                        <a:latin typeface="Questrial" charset="0"/>
                        <a:ea typeface="Questrial" charset="0"/>
                        <a:cs typeface="Questrial" charset="0"/>
                      </a:endParaRPr>
                    </a:p>
                  </a:txBody>
                  <a:tcPr marL="54158" marR="54158" marT="0" marB="0"/>
                </a:tc>
              </a:tr>
              <a:tr h="650298">
                <a:tc>
                  <a:txBody>
                    <a:bodyPr/>
                    <a:lstStyle/>
                    <a:p>
                      <a:pPr marL="0" marR="0" algn="r">
                        <a:spcBef>
                          <a:spcPts val="0"/>
                        </a:spcBef>
                        <a:spcAft>
                          <a:spcPts val="0"/>
                        </a:spcAft>
                      </a:pPr>
                      <a:r>
                        <a:rPr lang="en-US" sz="2000" dirty="0">
                          <a:effectLst/>
                        </a:rPr>
                        <a:t>Student A2:</a:t>
                      </a:r>
                      <a:endParaRPr lang="en-US" sz="2000" dirty="0">
                        <a:solidFill>
                          <a:srgbClr val="000000"/>
                        </a:solidFill>
                        <a:effectLst/>
                        <a:latin typeface="Questrial" charset="0"/>
                        <a:ea typeface="Questrial" charset="0"/>
                        <a:cs typeface="Questrial" charset="0"/>
                      </a:endParaRPr>
                    </a:p>
                  </a:txBody>
                  <a:tcPr marL="54158" marR="54158" marT="0" marB="0"/>
                </a:tc>
                <a:tc>
                  <a:txBody>
                    <a:bodyPr/>
                    <a:lstStyle/>
                    <a:p>
                      <a:pPr marL="0" marR="0">
                        <a:spcBef>
                          <a:spcPts val="0"/>
                        </a:spcBef>
                        <a:spcAft>
                          <a:spcPts val="0"/>
                        </a:spcAft>
                      </a:pPr>
                      <a:r>
                        <a:rPr lang="en-US" sz="2000">
                          <a:effectLst/>
                        </a:rPr>
                        <a:t>He is saying thank you and it says support local farmers. What do you think about it?</a:t>
                      </a:r>
                      <a:endParaRPr lang="en-US" sz="2000">
                        <a:solidFill>
                          <a:srgbClr val="000000"/>
                        </a:solidFill>
                        <a:effectLst/>
                        <a:latin typeface="Questrial" charset="0"/>
                        <a:ea typeface="Questrial" charset="0"/>
                        <a:cs typeface="Questrial" charset="0"/>
                      </a:endParaRPr>
                    </a:p>
                  </a:txBody>
                  <a:tcPr marL="54158" marR="54158" marT="0" marB="0"/>
                </a:tc>
              </a:tr>
              <a:tr h="650298">
                <a:tc>
                  <a:txBody>
                    <a:bodyPr/>
                    <a:lstStyle/>
                    <a:p>
                      <a:pPr marL="0" marR="0" algn="r">
                        <a:spcBef>
                          <a:spcPts val="0"/>
                        </a:spcBef>
                        <a:spcAft>
                          <a:spcPts val="0"/>
                        </a:spcAft>
                      </a:pPr>
                      <a:r>
                        <a:rPr lang="en-US" sz="2000" dirty="0">
                          <a:effectLst/>
                        </a:rPr>
                        <a:t>Student B2:</a:t>
                      </a:r>
                      <a:endParaRPr lang="en-US" sz="2000" dirty="0">
                        <a:solidFill>
                          <a:srgbClr val="000000"/>
                        </a:solidFill>
                        <a:effectLst/>
                        <a:latin typeface="Questrial" charset="0"/>
                        <a:ea typeface="Questrial" charset="0"/>
                        <a:cs typeface="Questrial" charset="0"/>
                      </a:endParaRPr>
                    </a:p>
                  </a:txBody>
                  <a:tcPr marL="54158" marR="54158" marT="0" marB="0"/>
                </a:tc>
                <a:tc>
                  <a:txBody>
                    <a:bodyPr/>
                    <a:lstStyle/>
                    <a:p>
                      <a:pPr marL="0" marR="0">
                        <a:spcBef>
                          <a:spcPts val="0"/>
                        </a:spcBef>
                        <a:spcAft>
                          <a:spcPts val="0"/>
                        </a:spcAft>
                      </a:pPr>
                      <a:r>
                        <a:rPr lang="en-US" sz="2000" dirty="0">
                          <a:effectLst/>
                        </a:rPr>
                        <a:t>I agree with you. I notice that there are buildings on the side. </a:t>
                      </a:r>
                      <a:r>
                        <a:rPr lang="en-US" sz="2000">
                          <a:effectLst/>
                        </a:rPr>
                        <a:t>What do you think about these buildings?</a:t>
                      </a:r>
                      <a:endParaRPr lang="en-US" sz="2000">
                        <a:solidFill>
                          <a:srgbClr val="000000"/>
                        </a:solidFill>
                        <a:effectLst/>
                        <a:latin typeface="Questrial" charset="0"/>
                        <a:ea typeface="Questrial" charset="0"/>
                        <a:cs typeface="Questrial" charset="0"/>
                      </a:endParaRPr>
                    </a:p>
                  </a:txBody>
                  <a:tcPr marL="54158" marR="54158" marT="0" marB="0"/>
                </a:tc>
              </a:tr>
              <a:tr h="650298">
                <a:tc>
                  <a:txBody>
                    <a:bodyPr/>
                    <a:lstStyle/>
                    <a:p>
                      <a:pPr marL="0" marR="0" algn="r">
                        <a:spcBef>
                          <a:spcPts val="0"/>
                        </a:spcBef>
                        <a:spcAft>
                          <a:spcPts val="0"/>
                        </a:spcAft>
                      </a:pPr>
                      <a:r>
                        <a:rPr lang="en-US" sz="2000" dirty="0">
                          <a:effectLst/>
                        </a:rPr>
                        <a:t>Student A3:</a:t>
                      </a:r>
                      <a:endParaRPr lang="en-US" sz="2000" dirty="0">
                        <a:solidFill>
                          <a:srgbClr val="000000"/>
                        </a:solidFill>
                        <a:effectLst/>
                        <a:latin typeface="Questrial" charset="0"/>
                        <a:ea typeface="Questrial" charset="0"/>
                        <a:cs typeface="Questrial" charset="0"/>
                      </a:endParaRPr>
                    </a:p>
                  </a:txBody>
                  <a:tcPr marL="54158" marR="54158" marT="0" marB="0"/>
                </a:tc>
                <a:tc>
                  <a:txBody>
                    <a:bodyPr/>
                    <a:lstStyle/>
                    <a:p>
                      <a:pPr marL="0" marR="0">
                        <a:spcBef>
                          <a:spcPts val="0"/>
                        </a:spcBef>
                        <a:spcAft>
                          <a:spcPts val="0"/>
                        </a:spcAft>
                      </a:pPr>
                      <a:r>
                        <a:rPr lang="en-US" sz="2000" dirty="0">
                          <a:effectLst/>
                        </a:rPr>
                        <a:t>I think so, too. I notice that it says community spirit. What else do you think?</a:t>
                      </a:r>
                      <a:endParaRPr lang="en-US" sz="2000" dirty="0">
                        <a:solidFill>
                          <a:srgbClr val="000000"/>
                        </a:solidFill>
                        <a:effectLst/>
                        <a:latin typeface="Questrial" charset="0"/>
                        <a:ea typeface="Questrial" charset="0"/>
                        <a:cs typeface="Questrial" charset="0"/>
                      </a:endParaRPr>
                    </a:p>
                  </a:txBody>
                  <a:tcPr marL="54158" marR="54158" marT="0" marB="0"/>
                </a:tc>
              </a:tr>
              <a:tr h="650298">
                <a:tc>
                  <a:txBody>
                    <a:bodyPr/>
                    <a:lstStyle/>
                    <a:p>
                      <a:pPr marL="0" marR="0" algn="r">
                        <a:spcBef>
                          <a:spcPts val="0"/>
                        </a:spcBef>
                        <a:spcAft>
                          <a:spcPts val="0"/>
                        </a:spcAft>
                      </a:pPr>
                      <a:r>
                        <a:rPr lang="en-US" sz="2000" dirty="0">
                          <a:effectLst/>
                        </a:rPr>
                        <a:t>Student B3:</a:t>
                      </a:r>
                      <a:endParaRPr lang="en-US" sz="2000" dirty="0">
                        <a:solidFill>
                          <a:srgbClr val="000000"/>
                        </a:solidFill>
                        <a:effectLst/>
                        <a:latin typeface="Questrial" charset="0"/>
                        <a:ea typeface="Questrial" charset="0"/>
                        <a:cs typeface="Questrial" charset="0"/>
                      </a:endParaRPr>
                    </a:p>
                  </a:txBody>
                  <a:tcPr marL="54158" marR="54158" marT="0" marB="0"/>
                </a:tc>
                <a:tc>
                  <a:txBody>
                    <a:bodyPr/>
                    <a:lstStyle/>
                    <a:p>
                      <a:pPr marL="0" marR="0">
                        <a:spcBef>
                          <a:spcPts val="0"/>
                        </a:spcBef>
                        <a:spcAft>
                          <a:spcPts val="0"/>
                        </a:spcAft>
                      </a:pPr>
                      <a:r>
                        <a:rPr lang="en-US" sz="2000">
                          <a:effectLst/>
                        </a:rPr>
                        <a:t>I think the farmers’ market is good for your health and heart. </a:t>
                      </a:r>
                      <a:endParaRPr lang="en-US" sz="2000">
                        <a:solidFill>
                          <a:srgbClr val="000000"/>
                        </a:solidFill>
                        <a:effectLst/>
                        <a:latin typeface="Questrial" charset="0"/>
                        <a:ea typeface="Questrial" charset="0"/>
                        <a:cs typeface="Questrial" charset="0"/>
                      </a:endParaRPr>
                    </a:p>
                  </a:txBody>
                  <a:tcPr marL="54158" marR="54158" marT="0" marB="0"/>
                </a:tc>
              </a:tr>
              <a:tr h="650298">
                <a:tc>
                  <a:txBody>
                    <a:bodyPr/>
                    <a:lstStyle/>
                    <a:p>
                      <a:pPr marL="0" marR="0" algn="r">
                        <a:spcBef>
                          <a:spcPts val="0"/>
                        </a:spcBef>
                        <a:spcAft>
                          <a:spcPts val="0"/>
                        </a:spcAft>
                      </a:pPr>
                      <a:r>
                        <a:rPr lang="en-US" sz="2000" dirty="0">
                          <a:effectLst/>
                        </a:rPr>
                        <a:t>Student A4:</a:t>
                      </a:r>
                      <a:endParaRPr lang="en-US" sz="2000" dirty="0">
                        <a:solidFill>
                          <a:srgbClr val="000000"/>
                        </a:solidFill>
                        <a:effectLst/>
                        <a:latin typeface="Questrial" charset="0"/>
                        <a:ea typeface="Questrial" charset="0"/>
                        <a:cs typeface="Questrial" charset="0"/>
                      </a:endParaRPr>
                    </a:p>
                  </a:txBody>
                  <a:tcPr marL="54158" marR="54158" marT="0" marB="0"/>
                </a:tc>
                <a:tc>
                  <a:txBody>
                    <a:bodyPr/>
                    <a:lstStyle/>
                    <a:p>
                      <a:pPr marL="0" marR="0">
                        <a:spcBef>
                          <a:spcPts val="0"/>
                        </a:spcBef>
                        <a:spcAft>
                          <a:spcPts val="0"/>
                        </a:spcAft>
                      </a:pPr>
                      <a:r>
                        <a:rPr lang="en-US" sz="2000">
                          <a:effectLst/>
                        </a:rPr>
                        <a:t>I agree. I see the cows and they have hearts, so the momma cow loves its calf.</a:t>
                      </a:r>
                      <a:endParaRPr lang="en-US" sz="2000">
                        <a:solidFill>
                          <a:srgbClr val="000000"/>
                        </a:solidFill>
                        <a:effectLst/>
                        <a:latin typeface="Questrial" charset="0"/>
                        <a:ea typeface="Questrial" charset="0"/>
                        <a:cs typeface="Questrial" charset="0"/>
                      </a:endParaRPr>
                    </a:p>
                  </a:txBody>
                  <a:tcPr marL="54158" marR="54158" marT="0" marB="0"/>
                </a:tc>
              </a:tr>
              <a:tr h="650298">
                <a:tc>
                  <a:txBody>
                    <a:bodyPr/>
                    <a:lstStyle/>
                    <a:p>
                      <a:pPr marL="0" marR="0" algn="r">
                        <a:spcBef>
                          <a:spcPts val="0"/>
                        </a:spcBef>
                        <a:spcAft>
                          <a:spcPts val="0"/>
                        </a:spcAft>
                      </a:pPr>
                      <a:r>
                        <a:rPr lang="en-US" sz="2000" dirty="0">
                          <a:effectLst/>
                        </a:rPr>
                        <a:t>Student B4:</a:t>
                      </a:r>
                      <a:endParaRPr lang="en-US" sz="2000" dirty="0">
                        <a:solidFill>
                          <a:srgbClr val="000000"/>
                        </a:solidFill>
                        <a:effectLst/>
                        <a:latin typeface="Questrial" charset="0"/>
                        <a:ea typeface="Questrial" charset="0"/>
                        <a:cs typeface="Questrial" charset="0"/>
                      </a:endParaRPr>
                    </a:p>
                  </a:txBody>
                  <a:tcPr marL="54158" marR="54158" marT="0" marB="0"/>
                </a:tc>
                <a:tc>
                  <a:txBody>
                    <a:bodyPr/>
                    <a:lstStyle/>
                    <a:p>
                      <a:pPr marL="0" marR="0">
                        <a:spcBef>
                          <a:spcPts val="0"/>
                        </a:spcBef>
                        <a:spcAft>
                          <a:spcPts val="0"/>
                        </a:spcAft>
                      </a:pPr>
                      <a:r>
                        <a:rPr lang="en-US" sz="2000" dirty="0">
                          <a:effectLst/>
                        </a:rPr>
                        <a:t>I disagree. The hearts are for humane treatment.</a:t>
                      </a:r>
                      <a:endParaRPr lang="en-US" sz="2000" dirty="0">
                        <a:solidFill>
                          <a:srgbClr val="000000"/>
                        </a:solidFill>
                        <a:effectLst/>
                        <a:latin typeface="Questrial" charset="0"/>
                        <a:ea typeface="Questrial" charset="0"/>
                        <a:cs typeface="Questrial" charset="0"/>
                      </a:endParaRPr>
                    </a:p>
                  </a:txBody>
                  <a:tcPr marL="54158" marR="54158" marT="0" marB="0"/>
                </a:tc>
              </a:tr>
            </a:tbl>
          </a:graphicData>
        </a:graphic>
      </p:graphicFrame>
      <p:grpSp>
        <p:nvGrpSpPr>
          <p:cNvPr id="11" name="Group 10"/>
          <p:cNvGrpSpPr/>
          <p:nvPr/>
        </p:nvGrpSpPr>
        <p:grpSpPr>
          <a:xfrm>
            <a:off x="299956" y="354155"/>
            <a:ext cx="1695097" cy="1038228"/>
            <a:chOff x="0" y="0"/>
            <a:chExt cx="1714500" cy="1600200"/>
          </a:xfrm>
        </p:grpSpPr>
        <p:sp>
          <p:nvSpPr>
            <p:cNvPr id="13" name="Rounded Rectangle 12"/>
            <p:cNvSpPr/>
            <p:nvPr/>
          </p:nvSpPr>
          <p:spPr>
            <a:xfrm>
              <a:off x="0" y="0"/>
              <a:ext cx="1714500" cy="1600200"/>
            </a:xfrm>
            <a:prstGeom prst="roundRect">
              <a:avLst/>
            </a:prstGeom>
            <a:gradFill flip="none" rotWithShape="1">
              <a:gsLst>
                <a:gs pos="0">
                  <a:srgbClr val="FF9300"/>
                </a:gs>
                <a:gs pos="46000">
                  <a:srgbClr val="FE6402"/>
                </a:gs>
                <a:gs pos="100000">
                  <a:srgbClr val="FF0000"/>
                </a:gs>
              </a:gsLst>
              <a:lin ang="16200000" scaled="1"/>
              <a:tileRect/>
            </a:grad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 name="Text Box 5"/>
            <p:cNvSpPr txBox="1"/>
            <p:nvPr/>
          </p:nvSpPr>
          <p:spPr>
            <a:xfrm>
              <a:off x="109182" y="3759"/>
              <a:ext cx="1485265" cy="1145539"/>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3200" b="1" dirty="0">
                  <a:effectLst/>
                  <a:ea typeface="DengXian" charset="-122"/>
                  <a:cs typeface="Arial" charset="0"/>
                </a:rPr>
                <a:t>ELD</a:t>
              </a:r>
              <a:endParaRPr lang="en-US" sz="1200" dirty="0">
                <a:effectLst/>
                <a:ea typeface="DengXian" charset="-122"/>
                <a:cs typeface="Arial" charset="0"/>
              </a:endParaRPr>
            </a:p>
            <a:p>
              <a:pPr marL="0" marR="0" algn="ctr">
                <a:spcBef>
                  <a:spcPts val="0"/>
                </a:spcBef>
                <a:spcAft>
                  <a:spcPts val="0"/>
                </a:spcAft>
              </a:pPr>
              <a:r>
                <a:rPr lang="en-US" sz="3200" b="1" dirty="0">
                  <a:effectLst/>
                  <a:ea typeface="DengXian" charset="-122"/>
                  <a:cs typeface="Arial" charset="0"/>
                </a:rPr>
                <a:t>PART II</a:t>
              </a:r>
              <a:endParaRPr lang="en-US" sz="1200" dirty="0">
                <a:effectLst/>
                <a:ea typeface="DengXian" charset="-122"/>
                <a:cs typeface="Arial" charset="0"/>
              </a:endParaRPr>
            </a:p>
          </p:txBody>
        </p:sp>
      </p:grpSp>
    </p:spTree>
    <p:extLst>
      <p:ext uri="{BB962C8B-B14F-4D97-AF65-F5344CB8AC3E}">
        <p14:creationId xmlns:p14="http://schemas.microsoft.com/office/powerpoint/2010/main" val="821906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3">
            <a:extLst>
              <a:ext uri="{28A0092B-C50C-407E-A947-70E740481C1C}">
                <a14:useLocalDpi xmlns:a14="http://schemas.microsoft.com/office/drawing/2010/main" val="0"/>
              </a:ext>
            </a:extLst>
          </a:blip>
          <a:stretch>
            <a:fillRect/>
          </a:stretch>
        </p:blipFill>
        <p:spPr>
          <a:xfrm>
            <a:off x="7566212" y="223132"/>
            <a:ext cx="4504093" cy="6000858"/>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168018" y="1301509"/>
            <a:ext cx="7398194" cy="5386090"/>
          </a:xfrm>
          <a:prstGeom prst="rect">
            <a:avLst/>
          </a:prstGeom>
          <a:noFill/>
        </p:spPr>
        <p:txBody>
          <a:bodyPr wrap="square" rtlCol="0">
            <a:spAutoFit/>
          </a:bodyPr>
          <a:lstStyle/>
          <a:p>
            <a:pPr marL="285750" indent="-285750">
              <a:buFont typeface="Arial" charset="0"/>
              <a:buChar char="•"/>
            </a:pPr>
            <a:endParaRPr lang="en-US" sz="800" dirty="0" smtClean="0"/>
          </a:p>
          <a:p>
            <a:pPr marL="285750" indent="-285750">
              <a:buFont typeface="Arial" charset="0"/>
              <a:buChar char="•"/>
            </a:pPr>
            <a:r>
              <a:rPr lang="en-US" sz="2400" dirty="0" smtClean="0"/>
              <a:t>Form groups of four</a:t>
            </a:r>
          </a:p>
          <a:p>
            <a:pPr marL="285750" indent="-285750">
              <a:buFont typeface="Arial" charset="0"/>
              <a:buChar char="•"/>
            </a:pPr>
            <a:endParaRPr lang="en-US" sz="800" dirty="0" smtClean="0"/>
          </a:p>
          <a:p>
            <a:pPr marL="285750" indent="-285750">
              <a:buFont typeface="Arial" charset="0"/>
              <a:buChar char="•"/>
            </a:pPr>
            <a:r>
              <a:rPr lang="en-US" sz="2400" dirty="0" smtClean="0"/>
              <a:t>Each of you needs to have one card for your initial idea and 3 cards to cite details as you follow the Conversation Pattern</a:t>
            </a:r>
          </a:p>
          <a:p>
            <a:pPr marL="285750" indent="-285750">
              <a:buFont typeface="Arial" charset="0"/>
              <a:buChar char="•"/>
            </a:pPr>
            <a:endParaRPr lang="en-US" sz="2400" dirty="0"/>
          </a:p>
          <a:p>
            <a:pPr marL="285750" indent="-285750">
              <a:buFont typeface="Arial" charset="0"/>
              <a:buChar char="•"/>
            </a:pPr>
            <a:endParaRPr lang="en-US" sz="2400" dirty="0" smtClean="0"/>
          </a:p>
          <a:p>
            <a:pPr marL="285750" indent="-285750">
              <a:buFont typeface="Arial" charset="0"/>
              <a:buChar char="•"/>
            </a:pPr>
            <a:endParaRPr lang="en-US" sz="2400" dirty="0" smtClean="0"/>
          </a:p>
          <a:p>
            <a:pPr marL="285750" indent="-285750">
              <a:buFont typeface="Arial" charset="0"/>
              <a:buChar char="•"/>
            </a:pPr>
            <a:endParaRPr lang="en-US" sz="800" dirty="0" smtClean="0"/>
          </a:p>
          <a:p>
            <a:pPr marL="285750" indent="-285750">
              <a:buFont typeface="Arial" charset="0"/>
              <a:buChar char="•"/>
            </a:pPr>
            <a:r>
              <a:rPr lang="en-US" sz="2400" dirty="0" smtClean="0"/>
              <a:t>Take turns sharing in round robin fashion until all cards have been played</a:t>
            </a:r>
          </a:p>
          <a:p>
            <a:pPr marL="285750" indent="-285750">
              <a:buFont typeface="Arial" charset="0"/>
              <a:buChar char="•"/>
            </a:pPr>
            <a:endParaRPr lang="en-US" sz="800" dirty="0"/>
          </a:p>
          <a:p>
            <a:pPr marL="285750" indent="-285750">
              <a:buFont typeface="Arial" charset="0"/>
              <a:buChar char="•"/>
            </a:pPr>
            <a:r>
              <a:rPr lang="en-US" sz="2400" dirty="0" smtClean="0"/>
              <a:t>Remember to </a:t>
            </a:r>
            <a:r>
              <a:rPr lang="en-US" sz="2400" dirty="0"/>
              <a:t>follow our </a:t>
            </a:r>
            <a:r>
              <a:rPr lang="en-US" sz="2400" b="1" u="sng" dirty="0"/>
              <a:t>Constructive Conversation Norms</a:t>
            </a:r>
            <a:r>
              <a:rPr lang="en-US" sz="2400" dirty="0"/>
              <a:t> and use the </a:t>
            </a:r>
            <a:r>
              <a:rPr lang="en-US" sz="2400" b="1" u="sng" dirty="0"/>
              <a:t>Constructive Conversations Listening Task Poster</a:t>
            </a:r>
            <a:r>
              <a:rPr lang="en-US" sz="2400" dirty="0"/>
              <a:t>. </a:t>
            </a:r>
          </a:p>
          <a:p>
            <a:pPr marL="285750" indent="-285750">
              <a:buFont typeface="Arial" charset="0"/>
              <a:buChar char="•"/>
            </a:pPr>
            <a:endParaRPr lang="en-US" sz="2400" dirty="0" smtClean="0"/>
          </a:p>
        </p:txBody>
      </p:sp>
      <p:sp>
        <p:nvSpPr>
          <p:cNvPr id="6" name="TextBox 5"/>
          <p:cNvSpPr txBox="1"/>
          <p:nvPr/>
        </p:nvSpPr>
        <p:spPr>
          <a:xfrm>
            <a:off x="2140772" y="223132"/>
            <a:ext cx="5152395" cy="1384995"/>
          </a:xfrm>
          <a:prstGeom prst="rect">
            <a:avLst/>
          </a:prstGeom>
          <a:noFill/>
        </p:spPr>
        <p:txBody>
          <a:bodyPr wrap="square" rtlCol="0">
            <a:spAutoFit/>
          </a:bodyPr>
          <a:lstStyle/>
          <a:p>
            <a:r>
              <a:rPr lang="en-US" sz="2800" b="1" dirty="0" smtClean="0">
                <a:latin typeface="Calibri" charset="0"/>
                <a:ea typeface="Calibri" charset="0"/>
                <a:cs typeface="Calibri" charset="0"/>
              </a:rPr>
              <a:t>CONSTRUCTIVE CONVERSATION GAME WITH VISUAL TEXT – CREATE &amp; CLARIFY</a:t>
            </a:r>
            <a:endParaRPr lang="en-US" sz="2800" b="1" dirty="0">
              <a:latin typeface="Calibri" charset="0"/>
              <a:ea typeface="Calibri" charset="0"/>
              <a:cs typeface="Calibri" charset="0"/>
            </a:endParaRPr>
          </a:p>
        </p:txBody>
      </p:sp>
      <p:pic>
        <p:nvPicPr>
          <p:cNvPr id="4" name="Picture 3"/>
          <p:cNvPicPr/>
          <p:nvPr/>
        </p:nvPicPr>
        <p:blipFill rotWithShape="1">
          <a:blip r:embed="rId4">
            <a:extLst>
              <a:ext uri="{28A0092B-C50C-407E-A947-70E740481C1C}">
                <a14:useLocalDpi xmlns:a14="http://schemas.microsoft.com/office/drawing/2010/main" val="0"/>
              </a:ext>
            </a:extLst>
          </a:blip>
          <a:srcRect r="48246"/>
          <a:stretch/>
        </p:blipFill>
        <p:spPr>
          <a:xfrm rot="5400000">
            <a:off x="4495301" y="1737841"/>
            <a:ext cx="1157445" cy="3209519"/>
          </a:xfrm>
          <a:prstGeom prst="rect">
            <a:avLst/>
          </a:prstGeom>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PREPARE TO PLAY THE GAME – TEACHER COLLECTS LANGUAGE SAMPLE</a:t>
            </a:r>
            <a:endParaRPr lang="en-US" sz="2400" b="1" dirty="0">
              <a:solidFill>
                <a:schemeClr val="bg1"/>
              </a:solidFill>
            </a:endParaRPr>
          </a:p>
        </p:txBody>
      </p:sp>
      <p:pic>
        <p:nvPicPr>
          <p:cNvPr id="8" name="Picture 7" descr="icon_QUADS.png"/>
          <p:cNvPicPr/>
          <p:nvPr/>
        </p:nvPicPr>
        <p:blipFill>
          <a:blip r:embed="rId5">
            <a:extLst>
              <a:ext uri="{28A0092B-C50C-407E-A947-70E740481C1C}">
                <a14:useLocalDpi xmlns:a14="http://schemas.microsoft.com/office/drawing/2010/main" val="0"/>
              </a:ext>
            </a:extLst>
          </a:blip>
          <a:srcRect/>
          <a:stretch>
            <a:fillRect/>
          </a:stretch>
        </p:blipFill>
        <p:spPr bwMode="auto">
          <a:xfrm>
            <a:off x="294527" y="246299"/>
            <a:ext cx="1116496" cy="1055210"/>
          </a:xfrm>
          <a:prstGeom prst="roundRect">
            <a:avLst>
              <a:gd name="adj" fmla="val 16667"/>
            </a:avLst>
          </a:prstGeom>
          <a:ln w="50800">
            <a:solidFill>
              <a:srgbClr val="00B0F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530600955"/>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31693" y="2956490"/>
            <a:ext cx="4563036" cy="3077766"/>
          </a:xfrm>
          <a:prstGeom prst="rect">
            <a:avLst/>
          </a:prstGeom>
          <a:noFill/>
        </p:spPr>
        <p:txBody>
          <a:bodyPr wrap="square" rtlCol="0">
            <a:spAutoFit/>
          </a:bodyPr>
          <a:lstStyle/>
          <a:p>
            <a:r>
              <a:rPr lang="en-US" sz="3200" b="1" dirty="0" smtClean="0"/>
              <a:t>PROMPT</a:t>
            </a:r>
            <a:r>
              <a:rPr lang="en-US" sz="3200" dirty="0" smtClean="0"/>
              <a:t>: </a:t>
            </a:r>
          </a:p>
          <a:p>
            <a:endParaRPr lang="en-US" sz="1000" dirty="0"/>
          </a:p>
          <a:p>
            <a:r>
              <a:rPr lang="en-US" sz="3600" dirty="0" smtClean="0"/>
              <a:t>What do you notice in the infographic? </a:t>
            </a:r>
          </a:p>
          <a:p>
            <a:endParaRPr lang="en-US" sz="800" dirty="0"/>
          </a:p>
          <a:p>
            <a:r>
              <a:rPr lang="en-US" sz="3600" dirty="0" smtClean="0"/>
              <a:t>Cite details to CLARIFY your ideas.</a:t>
            </a:r>
            <a:endParaRPr lang="en-US" sz="3600" dirty="0"/>
          </a:p>
        </p:txBody>
      </p:sp>
      <p:sp>
        <p:nvSpPr>
          <p:cNvPr id="4" name="TextBox 3"/>
          <p:cNvSpPr txBox="1"/>
          <p:nvPr/>
        </p:nvSpPr>
        <p:spPr>
          <a:xfrm>
            <a:off x="233082" y="282406"/>
            <a:ext cx="4661647" cy="2308324"/>
          </a:xfrm>
          <a:prstGeom prst="rect">
            <a:avLst/>
          </a:prstGeom>
          <a:noFill/>
        </p:spPr>
        <p:txBody>
          <a:bodyPr wrap="square" rtlCol="0">
            <a:spAutoFit/>
          </a:bodyPr>
          <a:lstStyle/>
          <a:p>
            <a:pPr algn="ctr"/>
            <a:r>
              <a:rPr lang="en-US" sz="3600" b="1" dirty="0" smtClean="0">
                <a:latin typeface="Calibri" charset="0"/>
                <a:ea typeface="Calibri" charset="0"/>
                <a:cs typeface="Calibri" charset="0"/>
              </a:rPr>
              <a:t>CONSTRUCTIVE CONVERSATION GAME WITH VISUAL INFOGRAPHIC</a:t>
            </a:r>
            <a:endParaRPr lang="en-US" sz="3600" b="1" dirty="0">
              <a:latin typeface="Calibri" charset="0"/>
              <a:ea typeface="Calibri" charset="0"/>
              <a:cs typeface="Calibri" charset="0"/>
            </a:endParaRPr>
          </a:p>
        </p:txBody>
      </p:sp>
      <p:pic>
        <p:nvPicPr>
          <p:cNvPr id="7" name="Picture 6"/>
          <p:cNvPicPr/>
          <p:nvPr/>
        </p:nvPicPr>
        <p:blipFill>
          <a:blip r:embed="rId3">
            <a:extLst>
              <a:ext uri="{28A0092B-C50C-407E-A947-70E740481C1C}">
                <a14:useLocalDpi xmlns:a14="http://schemas.microsoft.com/office/drawing/2010/main" val="0"/>
              </a:ext>
            </a:extLst>
          </a:blip>
          <a:stretch>
            <a:fillRect/>
          </a:stretch>
        </p:blipFill>
        <p:spPr>
          <a:xfrm rot="5400000">
            <a:off x="5114363" y="-219636"/>
            <a:ext cx="6858002" cy="7297274"/>
          </a:xfrm>
          <a:prstGeom prst="rect">
            <a:avLst/>
          </a:prstGeom>
          <a:ln w="254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054529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7028" y="54070"/>
            <a:ext cx="7542314" cy="62844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6369405"/>
            <a:ext cx="12192000" cy="461665"/>
          </a:xfrm>
          <a:prstGeom prst="rect">
            <a:avLst/>
          </a:prstGeom>
          <a:noFill/>
        </p:spPr>
        <p:txBody>
          <a:bodyPr wrap="square" rtlCol="0">
            <a:spAutoFit/>
          </a:bodyPr>
          <a:lstStyle/>
          <a:p>
            <a:r>
              <a:rPr lang="en-US" sz="2400" b="1" dirty="0" smtClean="0">
                <a:solidFill>
                  <a:schemeClr val="bg1"/>
                </a:solidFill>
              </a:rPr>
              <a:t>MODEL/GUIDED PRACTICE - GIVE ONE-GET ONE </a:t>
            </a:r>
            <a:r>
              <a:rPr lang="mr-IN" sz="2400" b="1" dirty="0" smtClean="0">
                <a:solidFill>
                  <a:schemeClr val="bg1"/>
                </a:solidFill>
              </a:rPr>
              <a:t>–</a:t>
            </a:r>
            <a:r>
              <a:rPr lang="en-US" sz="2400" b="1" dirty="0" smtClean="0">
                <a:solidFill>
                  <a:schemeClr val="bg1"/>
                </a:solidFill>
              </a:rPr>
              <a:t> CONSTRUCTIVE CONVERSATION SKILLS</a:t>
            </a:r>
            <a:endParaRPr lang="en-US" sz="2400" dirty="0">
              <a:solidFill>
                <a:schemeClr val="bg1"/>
              </a:solidFill>
            </a:endParaRPr>
          </a:p>
        </p:txBody>
      </p:sp>
      <p:sp>
        <p:nvSpPr>
          <p:cNvPr id="9" name="Content Placeholder 2"/>
          <p:cNvSpPr txBox="1">
            <a:spLocks/>
          </p:cNvSpPr>
          <p:nvPr/>
        </p:nvSpPr>
        <p:spPr>
          <a:xfrm>
            <a:off x="391844" y="718458"/>
            <a:ext cx="3766503" cy="4835574"/>
          </a:xfrm>
          <a:prstGeom prst="rect">
            <a:avLst/>
          </a:prstGeom>
          <a:solidFill>
            <a:schemeClr val="accent1">
              <a:lumMod val="20000"/>
              <a:lumOff val="80000"/>
            </a:schemeClr>
          </a:solidFill>
          <a:ln w="38100">
            <a:solidFill>
              <a:schemeClr val="accent1"/>
            </a:solidFill>
          </a:ln>
        </p:spPr>
        <p:txBody>
          <a:bodyPr anchor="ctr"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457200" indent="-457200">
              <a:buFont typeface="+mj-lt"/>
              <a:buAutoNum type="arabicPeriod" startAt="4"/>
            </a:pPr>
            <a:r>
              <a:rPr lang="en-US" sz="2400" b="1" dirty="0">
                <a:solidFill>
                  <a:schemeClr val="tx1"/>
                </a:solidFill>
                <a:latin typeface="Calibri" charset="0"/>
                <a:ea typeface="Calibri" charset="0"/>
                <a:cs typeface="Calibri" charset="0"/>
              </a:rPr>
              <a:t>At the signal, find Partner #1. </a:t>
            </a:r>
          </a:p>
          <a:p>
            <a:pPr marL="457200" indent="-457200">
              <a:buFont typeface="+mj-lt"/>
              <a:buAutoNum type="arabicPeriod" startAt="4"/>
            </a:pPr>
            <a:r>
              <a:rPr lang="en-US" sz="2400" b="1" dirty="0">
                <a:solidFill>
                  <a:schemeClr val="tx1"/>
                </a:solidFill>
                <a:latin typeface="Calibri" charset="0"/>
                <a:ea typeface="Calibri" charset="0"/>
                <a:cs typeface="Calibri" charset="0"/>
              </a:rPr>
              <a:t>With your partner </a:t>
            </a:r>
            <a:r>
              <a:rPr lang="en-US" sz="2400" b="1" i="1" dirty="0" smtClean="0">
                <a:solidFill>
                  <a:schemeClr val="tx1"/>
                </a:solidFill>
                <a:latin typeface="Calibri" charset="0"/>
                <a:ea typeface="Calibri" charset="0"/>
                <a:cs typeface="Calibri" charset="0"/>
              </a:rPr>
              <a:t>Give One</a:t>
            </a:r>
            <a:r>
              <a:rPr lang="en-US" sz="2400" b="1" dirty="0" smtClean="0">
                <a:solidFill>
                  <a:schemeClr val="tx1"/>
                </a:solidFill>
                <a:latin typeface="Calibri" charset="0"/>
                <a:ea typeface="Calibri" charset="0"/>
                <a:cs typeface="Calibri" charset="0"/>
              </a:rPr>
              <a:t> of your ideas </a:t>
            </a:r>
            <a:r>
              <a:rPr lang="en-US" sz="2400" b="1" dirty="0">
                <a:solidFill>
                  <a:schemeClr val="tx1"/>
                </a:solidFill>
                <a:latin typeface="Calibri" charset="0"/>
                <a:ea typeface="Calibri" charset="0"/>
                <a:cs typeface="Calibri" charset="0"/>
              </a:rPr>
              <a:t>and listen to </a:t>
            </a:r>
            <a:r>
              <a:rPr lang="en-US" sz="2400" b="1" i="1" dirty="0" smtClean="0">
                <a:solidFill>
                  <a:schemeClr val="tx1"/>
                </a:solidFill>
                <a:latin typeface="Calibri" charset="0"/>
                <a:ea typeface="Calibri" charset="0"/>
                <a:cs typeface="Calibri" charset="0"/>
              </a:rPr>
              <a:t>Get One </a:t>
            </a:r>
            <a:r>
              <a:rPr lang="en-US" sz="2400" b="1" dirty="0" smtClean="0">
                <a:solidFill>
                  <a:schemeClr val="tx1"/>
                </a:solidFill>
                <a:latin typeface="Calibri" charset="0"/>
                <a:ea typeface="Calibri" charset="0"/>
                <a:cs typeface="Calibri" charset="0"/>
              </a:rPr>
              <a:t>idea from your partner. </a:t>
            </a:r>
            <a:endParaRPr lang="en-US" sz="2400" b="1" dirty="0">
              <a:solidFill>
                <a:schemeClr val="tx1"/>
              </a:solidFill>
              <a:latin typeface="Calibri" charset="0"/>
              <a:ea typeface="Calibri" charset="0"/>
              <a:cs typeface="Calibri" charset="0"/>
            </a:endParaRPr>
          </a:p>
          <a:p>
            <a:pPr marL="342900" indent="-342900">
              <a:buFont typeface="+mj-lt"/>
              <a:buAutoNum type="arabicPeriod" startAt="4"/>
            </a:pPr>
            <a:r>
              <a:rPr lang="en-US" sz="2400" b="1" dirty="0">
                <a:solidFill>
                  <a:schemeClr val="tx1"/>
                </a:solidFill>
                <a:latin typeface="Calibri" charset="0"/>
                <a:ea typeface="Calibri" charset="0"/>
                <a:cs typeface="Calibri" charset="0"/>
              </a:rPr>
              <a:t>After you have both shared, write the new idea in the </a:t>
            </a:r>
            <a:r>
              <a:rPr lang="en-US" sz="2400" b="1" dirty="0" smtClean="0">
                <a:solidFill>
                  <a:schemeClr val="tx1"/>
                </a:solidFill>
                <a:latin typeface="Calibri" charset="0"/>
                <a:ea typeface="Calibri" charset="0"/>
                <a:cs typeface="Calibri" charset="0"/>
              </a:rPr>
              <a:t>“Your Ideas” </a:t>
            </a:r>
            <a:r>
              <a:rPr lang="en-US" sz="2400" b="1" dirty="0">
                <a:solidFill>
                  <a:schemeClr val="tx1"/>
                </a:solidFill>
                <a:latin typeface="Calibri" charset="0"/>
                <a:ea typeface="Calibri" charset="0"/>
                <a:cs typeface="Calibri" charset="0"/>
              </a:rPr>
              <a:t>column and write the initials of the person who gave the information. </a:t>
            </a:r>
          </a:p>
        </p:txBody>
      </p:sp>
      <p:sp>
        <p:nvSpPr>
          <p:cNvPr id="16" name="TextBox 15"/>
          <p:cNvSpPr txBox="1"/>
          <p:nvPr/>
        </p:nvSpPr>
        <p:spPr>
          <a:xfrm>
            <a:off x="8871855" y="145559"/>
            <a:ext cx="1562102" cy="400110"/>
          </a:xfrm>
          <a:prstGeom prst="rect">
            <a:avLst/>
          </a:prstGeom>
          <a:noFill/>
        </p:spPr>
        <p:txBody>
          <a:bodyPr wrap="square" rtlCol="0">
            <a:spAutoFit/>
          </a:bodyPr>
          <a:lstStyle/>
          <a:p>
            <a:r>
              <a:rPr lang="en-US" sz="2000" b="1" dirty="0" smtClean="0">
                <a:solidFill>
                  <a:srgbClr val="FF0000"/>
                </a:solidFill>
              </a:rPr>
              <a:t>THE SKILLS</a:t>
            </a:r>
            <a:endParaRPr lang="en-US" sz="2000" b="1" dirty="0">
              <a:solidFill>
                <a:srgbClr val="FF0000"/>
              </a:solidFill>
            </a:endParaRPr>
          </a:p>
        </p:txBody>
      </p:sp>
      <p:cxnSp>
        <p:nvCxnSpPr>
          <p:cNvPr id="10" name="Straight Arrow Connector 9"/>
          <p:cNvCxnSpPr/>
          <p:nvPr/>
        </p:nvCxnSpPr>
        <p:spPr>
          <a:xfrm>
            <a:off x="4820495" y="1701307"/>
            <a:ext cx="1293542" cy="0"/>
          </a:xfrm>
          <a:prstGeom prst="straightConnector1">
            <a:avLst/>
          </a:prstGeom>
          <a:ln w="1111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8044462" y="1701307"/>
            <a:ext cx="1293542" cy="0"/>
          </a:xfrm>
          <a:prstGeom prst="straightConnector1">
            <a:avLst/>
          </a:prstGeom>
          <a:ln w="1111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967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dissolve">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dissolve">
                                      <p:cBhvr>
                                        <p:cTn id="17" dur="500"/>
                                        <p:tgtEl>
                                          <p:spTgt spid="9">
                                            <p:txEl>
                                              <p:pRg st="1" end="1"/>
                                            </p:txEl>
                                          </p:spTgt>
                                        </p:tgtEl>
                                      </p:cBhvr>
                                    </p:animEffect>
                                  </p:childTnLst>
                                </p:cTn>
                              </p:par>
                              <p:par>
                                <p:cTn id="18" presetID="1" presetClass="entr" presetSubtype="0" fill="hold" nodeType="withEffect">
                                  <p:stCondLst>
                                    <p:cond delay="50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9">
                                            <p:txEl>
                                              <p:pRg st="2" end="2"/>
                                            </p:txEl>
                                          </p:spTgt>
                                        </p:tgtEl>
                                        <p:attrNameLst>
                                          <p:attrName>style.visibility</p:attrName>
                                        </p:attrNameLst>
                                      </p:cBhvr>
                                      <p:to>
                                        <p:strVal val="visible"/>
                                      </p:to>
                                    </p:set>
                                    <p:animEffect transition="in" filter="dissolve">
                                      <p:cBhvr>
                                        <p:cTn id="24" dur="500"/>
                                        <p:tgtEl>
                                          <p:spTgt spid="9">
                                            <p:txEl>
                                              <p:pRg st="2" end="2"/>
                                            </p:txEl>
                                          </p:spTgt>
                                        </p:tgtEl>
                                      </p:cBhvr>
                                    </p:animEffect>
                                  </p:childTnLst>
                                </p:cTn>
                              </p:par>
                              <p:par>
                                <p:cTn id="25" presetID="1" presetClass="entr" presetSubtype="0" fill="hold" nodeType="withEffect">
                                  <p:stCondLst>
                                    <p:cond delay="50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75630" y="1673776"/>
            <a:ext cx="6313492" cy="1384995"/>
          </a:xfrm>
          <a:prstGeom prst="rect">
            <a:avLst/>
          </a:prstGeom>
          <a:noFill/>
        </p:spPr>
        <p:txBody>
          <a:bodyPr wrap="square" rtlCol="0">
            <a:spAutoFit/>
          </a:bodyPr>
          <a:lstStyle/>
          <a:p>
            <a:r>
              <a:rPr lang="en-US" sz="2800" b="1" dirty="0" smtClean="0">
                <a:solidFill>
                  <a:schemeClr val="accent2"/>
                </a:solidFill>
              </a:rPr>
              <a:t>Listen actively as two of your peers model how to have a Constructive Conversation</a:t>
            </a:r>
          </a:p>
        </p:txBody>
      </p:sp>
      <p:sp>
        <p:nvSpPr>
          <p:cNvPr id="6" name="TextBox 5"/>
          <p:cNvSpPr txBox="1"/>
          <p:nvPr/>
        </p:nvSpPr>
        <p:spPr>
          <a:xfrm>
            <a:off x="1538191" y="457639"/>
            <a:ext cx="5821644" cy="1077218"/>
          </a:xfrm>
          <a:prstGeom prst="rect">
            <a:avLst/>
          </a:prstGeom>
          <a:noFill/>
        </p:spPr>
        <p:txBody>
          <a:bodyPr wrap="square" rtlCol="0">
            <a:spAutoFit/>
          </a:bodyPr>
          <a:lstStyle/>
          <a:p>
            <a:r>
              <a:rPr lang="en-US" sz="3200" b="1" dirty="0" smtClean="0">
                <a:latin typeface="Calibri" charset="0"/>
                <a:ea typeface="Calibri" charset="0"/>
                <a:cs typeface="Calibri" charset="0"/>
              </a:rPr>
              <a:t>CONSTRUCTIVE CONVERSATION FISHBOWL MODEL</a:t>
            </a:r>
            <a:endParaRPr lang="en-US" sz="3200" b="1" dirty="0">
              <a:latin typeface="Calibri" charset="0"/>
              <a:ea typeface="Calibri" charset="0"/>
              <a:cs typeface="Calibri" charset="0"/>
            </a:endParaRPr>
          </a:p>
        </p:txBody>
      </p:sp>
      <p:sp>
        <p:nvSpPr>
          <p:cNvPr id="9" name="TextBox 8"/>
          <p:cNvSpPr txBox="1"/>
          <p:nvPr/>
        </p:nvSpPr>
        <p:spPr>
          <a:xfrm>
            <a:off x="49640" y="6396335"/>
            <a:ext cx="12303725" cy="461665"/>
          </a:xfrm>
          <a:prstGeom prst="rect">
            <a:avLst/>
          </a:prstGeom>
          <a:noFill/>
        </p:spPr>
        <p:txBody>
          <a:bodyPr wrap="square" rtlCol="0">
            <a:spAutoFit/>
          </a:bodyPr>
          <a:lstStyle/>
          <a:p>
            <a:r>
              <a:rPr lang="en-US" sz="2400" b="1" dirty="0" smtClean="0">
                <a:solidFill>
                  <a:schemeClr val="bg1"/>
                </a:solidFill>
              </a:rPr>
              <a:t>FORMATIVE ASSESSMENT– TEACHER COLLECTS LANGUAGE SAMPLE                SPF 1.0</a:t>
            </a:r>
            <a:endParaRPr lang="en-US" sz="2400" b="1" dirty="0">
              <a:solidFill>
                <a:schemeClr val="bg1"/>
              </a:solidFill>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0742" y="6419093"/>
            <a:ext cx="822952" cy="438907"/>
          </a:xfrm>
          <a:prstGeom prst="rect">
            <a:avLst/>
          </a:prstGeom>
        </p:spPr>
      </p:pic>
      <p:sp>
        <p:nvSpPr>
          <p:cNvPr id="13" name="TextBox 12"/>
          <p:cNvSpPr txBox="1"/>
          <p:nvPr/>
        </p:nvSpPr>
        <p:spPr>
          <a:xfrm>
            <a:off x="7303380" y="874723"/>
            <a:ext cx="4580629" cy="1815882"/>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b="1" u="sng" dirty="0" smtClean="0"/>
              <a:t>PROMPT: </a:t>
            </a:r>
          </a:p>
          <a:p>
            <a:pPr algn="ctr"/>
            <a:r>
              <a:rPr lang="en-US" sz="2800" dirty="0" smtClean="0">
                <a:solidFill>
                  <a:schemeClr val="tx1"/>
                </a:solidFill>
              </a:rPr>
              <a:t>What do you notice in the infographic? Cite details to CLARIFY your ideas.</a:t>
            </a:r>
            <a:endParaRPr lang="en-US" sz="2800" dirty="0"/>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696" y="490297"/>
            <a:ext cx="857828" cy="958295"/>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7619" y="961192"/>
            <a:ext cx="1005484" cy="536257"/>
          </a:xfrm>
          <a:prstGeom prst="rect">
            <a:avLst/>
          </a:prstGeom>
        </p:spPr>
      </p:pic>
      <p:sp>
        <p:nvSpPr>
          <p:cNvPr id="15" name="Rectangle 1"/>
          <p:cNvSpPr>
            <a:spLocks noChangeArrowheads="1"/>
          </p:cNvSpPr>
          <p:nvPr/>
        </p:nvSpPr>
        <p:spPr bwMode="auto">
          <a:xfrm>
            <a:off x="840610" y="3853965"/>
            <a:ext cx="5450261"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Tx/>
              <a:buSzTx/>
              <a:buFont typeface="Wingdings" charset="2"/>
              <a:buChar char="ü"/>
              <a:tabLst/>
            </a:pPr>
            <a:r>
              <a:rPr kumimoji="0" lang="en-US" altLang="en-US" sz="2400" b="0" i="1" u="none" strike="noStrike" cap="none" normalizeH="0" baseline="0" dirty="0">
                <a:ln>
                  <a:noFill/>
                </a:ln>
                <a:solidFill>
                  <a:schemeClr val="tx1"/>
                </a:solidFill>
                <a:effectLst/>
                <a:latin typeface="Arial" charset="0"/>
              </a:rPr>
              <a:t>How </a:t>
            </a:r>
            <a:r>
              <a:rPr kumimoji="0" lang="en-US" altLang="en-US" sz="2400" b="0" i="1" u="none" strike="noStrike" cap="none" normalizeH="0" baseline="0" dirty="0" smtClean="0">
                <a:ln>
                  <a:noFill/>
                </a:ln>
                <a:solidFill>
                  <a:schemeClr val="tx1"/>
                </a:solidFill>
                <a:effectLst/>
                <a:latin typeface="Arial" charset="0"/>
              </a:rPr>
              <a:t>did they </a:t>
            </a:r>
            <a:r>
              <a:rPr kumimoji="0" lang="en-US" altLang="en-US" sz="2400" b="1" i="1" u="none" strike="noStrike" cap="none" normalizeH="0" baseline="0" dirty="0" smtClean="0">
                <a:ln>
                  <a:noFill/>
                </a:ln>
                <a:solidFill>
                  <a:schemeClr val="tx1"/>
                </a:solidFill>
                <a:effectLst/>
                <a:latin typeface="Arial" charset="0"/>
              </a:rPr>
              <a:t>CLARIFY</a:t>
            </a:r>
            <a:r>
              <a:rPr kumimoji="0" lang="en-US" altLang="en-US" sz="2400" b="0" i="1" u="none" strike="noStrike" cap="none" normalizeH="0" baseline="0" dirty="0" smtClean="0">
                <a:ln>
                  <a:noFill/>
                </a:ln>
                <a:solidFill>
                  <a:schemeClr val="tx1"/>
                </a:solidFill>
                <a:effectLst/>
                <a:latin typeface="Arial" charset="0"/>
              </a:rPr>
              <a:t> by </a:t>
            </a:r>
            <a:r>
              <a:rPr lang="en-US" altLang="en-US" sz="2400" i="1" dirty="0" smtClean="0">
                <a:latin typeface="Arial" charset="0"/>
              </a:rPr>
              <a:t>citing details?</a:t>
            </a:r>
            <a:endParaRPr kumimoji="0" lang="en-US" altLang="en-US" sz="2400" b="0" i="0" u="none" strike="noStrike" cap="none" normalizeH="0" baseline="0" dirty="0" smtClean="0">
              <a:ln>
                <a:noFill/>
              </a:ln>
              <a:solidFill>
                <a:schemeClr val="tx1"/>
              </a:solidFill>
              <a:effectLst/>
              <a:latin typeface="Arial" charset="0"/>
            </a:endParaRPr>
          </a:p>
          <a:p>
            <a:pPr marL="342900" marR="0" lvl="0" indent="-342900" algn="l" defTabSz="914400" rtl="0" eaLnBrk="0" fontAlgn="base" latinLnBrk="0" hangingPunct="0">
              <a:lnSpc>
                <a:spcPct val="100000"/>
              </a:lnSpc>
              <a:spcBef>
                <a:spcPct val="0"/>
              </a:spcBef>
              <a:spcAft>
                <a:spcPct val="0"/>
              </a:spcAft>
              <a:buClrTx/>
              <a:buSzTx/>
              <a:buFont typeface="Wingdings" charset="2"/>
              <a:buChar char="ü"/>
              <a:tabLst/>
            </a:pPr>
            <a:endParaRPr kumimoji="0" lang="en-US" altLang="en-US" sz="2400" b="0" i="0" u="none" strike="noStrike" cap="none" normalizeH="0" baseline="0" dirty="0" smtClean="0">
              <a:ln>
                <a:noFill/>
              </a:ln>
              <a:solidFill>
                <a:schemeClr val="tx1"/>
              </a:solidFill>
              <a:effectLst/>
              <a:latin typeface="Arial" charset="0"/>
            </a:endParaRPr>
          </a:p>
          <a:p>
            <a:pPr marL="342900" indent="-342900" eaLnBrk="0" fontAlgn="base" hangingPunct="0">
              <a:spcBef>
                <a:spcPct val="0"/>
              </a:spcBef>
              <a:spcAft>
                <a:spcPct val="0"/>
              </a:spcAft>
              <a:buFont typeface="Wingdings" charset="2"/>
              <a:buChar char="ü"/>
            </a:pPr>
            <a:r>
              <a:rPr lang="en-US" altLang="en-US" sz="2400" i="1" dirty="0" smtClean="0">
                <a:latin typeface="Arial" charset="0"/>
              </a:rPr>
              <a:t>What language did they use?</a:t>
            </a:r>
            <a:endParaRPr lang="en-US" altLang="en-US" sz="2400" dirty="0">
              <a:latin typeface="Arial" charset="0"/>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46626" y="3238790"/>
            <a:ext cx="2212384" cy="2789379"/>
          </a:xfrm>
          <a:prstGeom prst="rect">
            <a:avLst/>
          </a:prstGeom>
        </p:spPr>
      </p:pic>
      <p:pic>
        <p:nvPicPr>
          <p:cNvPr id="18" name="Picture 17"/>
          <p:cNvPicPr/>
          <p:nvPr/>
        </p:nvPicPr>
        <p:blipFill>
          <a:blip r:embed="rId6">
            <a:extLst>
              <a:ext uri="{28A0092B-C50C-407E-A947-70E740481C1C}">
                <a14:useLocalDpi xmlns:a14="http://schemas.microsoft.com/office/drawing/2010/main" val="0"/>
              </a:ext>
            </a:extLst>
          </a:blip>
          <a:stretch>
            <a:fillRect/>
          </a:stretch>
        </p:blipFill>
        <p:spPr>
          <a:xfrm rot="5400000">
            <a:off x="9433673" y="3398811"/>
            <a:ext cx="2703689" cy="2383648"/>
          </a:xfrm>
          <a:prstGeom prst="rect">
            <a:avLst/>
          </a:prstGeom>
          <a:ln w="254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16" descr="ListenIcon.png"/>
          <p:cNvPicPr/>
          <p:nvPr/>
        </p:nvPicPr>
        <p:blipFill>
          <a:blip r:embed="rId7">
            <a:extLst>
              <a:ext uri="{28A0092B-C50C-407E-A947-70E740481C1C}">
                <a14:useLocalDpi xmlns:a14="http://schemas.microsoft.com/office/drawing/2010/main" val="0"/>
              </a:ext>
            </a:extLst>
          </a:blip>
          <a:srcRect/>
          <a:stretch>
            <a:fillRect/>
          </a:stretch>
        </p:blipFill>
        <p:spPr bwMode="auto">
          <a:xfrm>
            <a:off x="358642" y="1843140"/>
            <a:ext cx="1016987" cy="1038115"/>
          </a:xfrm>
          <a:prstGeom prst="rect">
            <a:avLst/>
          </a:prstGeom>
          <a:noFill/>
          <a:ln>
            <a:noFill/>
          </a:ln>
        </p:spPr>
      </p:pic>
    </p:spTree>
    <p:extLst>
      <p:ext uri="{BB962C8B-B14F-4D97-AF65-F5344CB8AC3E}">
        <p14:creationId xmlns:p14="http://schemas.microsoft.com/office/powerpoint/2010/main" val="182369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dissolv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blinds(horizontal)">
                                      <p:cBhvr>
                                        <p:cTn id="15" dur="500"/>
                                        <p:tgtEl>
                                          <p:spTgt spid="13">
                                            <p:txEl>
                                              <p:pRg st="0" end="0"/>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13">
                                            <p:txEl>
                                              <p:pRg st="1" end="1"/>
                                            </p:txEl>
                                          </p:spTgt>
                                        </p:tgtEl>
                                        <p:attrNameLst>
                                          <p:attrName>style.visibility</p:attrName>
                                        </p:attrNameLst>
                                      </p:cBhvr>
                                      <p:to>
                                        <p:strVal val="visible"/>
                                      </p:to>
                                    </p:set>
                                    <p:animEffect transition="in" filter="blinds(horizontal)">
                                      <p:cBhvr>
                                        <p:cTn id="18" dur="500"/>
                                        <p:tgtEl>
                                          <p:spTgt spid="1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linds(horizontal)">
                                      <p:cBhvr>
                                        <p:cTn id="23" dur="500"/>
                                        <p:tgtEl>
                                          <p:spTgt spid="16"/>
                                        </p:tgtEl>
                                      </p:cBhvr>
                                    </p:animEffect>
                                  </p:childTnLst>
                                </p:cTn>
                              </p:par>
                              <p:par>
                                <p:cTn id="24" presetID="3" presetClass="entr" presetSubtype="1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linds(horizont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15">
                                            <p:txEl>
                                              <p:pRg st="0" end="0"/>
                                            </p:txEl>
                                          </p:spTgt>
                                        </p:tgtEl>
                                        <p:attrNameLst>
                                          <p:attrName>style.visibility</p:attrName>
                                        </p:attrNameLst>
                                      </p:cBhvr>
                                      <p:to>
                                        <p:strVal val="visible"/>
                                      </p:to>
                                    </p:set>
                                    <p:animEffect transition="in" filter="dissolve">
                                      <p:cBhvr>
                                        <p:cTn id="31" dur="500"/>
                                        <p:tgtEl>
                                          <p:spTgt spid="15">
                                            <p:txEl>
                                              <p:pRg st="0" end="0"/>
                                            </p:txEl>
                                          </p:spTgt>
                                        </p:tgtEl>
                                      </p:cBhvr>
                                    </p:animEffect>
                                  </p:childTnLst>
                                </p:cTn>
                              </p:par>
                              <p:par>
                                <p:cTn id="32" presetID="9" presetClass="entr" presetSubtype="0" fill="hold" nodeType="withEffect">
                                  <p:stCondLst>
                                    <p:cond delay="0"/>
                                  </p:stCondLst>
                                  <p:childTnLst>
                                    <p:set>
                                      <p:cBhvr>
                                        <p:cTn id="33" dur="1" fill="hold">
                                          <p:stCondLst>
                                            <p:cond delay="0"/>
                                          </p:stCondLst>
                                        </p:cTn>
                                        <p:tgtEl>
                                          <p:spTgt spid="15">
                                            <p:txEl>
                                              <p:pRg st="2" end="2"/>
                                            </p:txEl>
                                          </p:spTgt>
                                        </p:tgtEl>
                                        <p:attrNameLst>
                                          <p:attrName>style.visibility</p:attrName>
                                        </p:attrNameLst>
                                      </p:cBhvr>
                                      <p:to>
                                        <p:strVal val="visible"/>
                                      </p:to>
                                    </p:set>
                                    <p:animEffect transition="in" filter="dissolve">
                                      <p:cBhvr>
                                        <p:cTn id="34"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6056" y="260314"/>
            <a:ext cx="6857504" cy="1299662"/>
          </a:xfrm>
        </p:spPr>
        <p:txBody>
          <a:bodyPr>
            <a:normAutofit fontScale="90000"/>
          </a:bodyPr>
          <a:lstStyle/>
          <a:p>
            <a:r>
              <a:rPr lang="en-US" b="1" dirty="0" smtClean="0">
                <a:solidFill>
                  <a:schemeClr val="accent2"/>
                </a:solidFill>
              </a:rPr>
              <a:t>REVIEW ELD OBJECTIVE &amp; SELF-ASSESS</a:t>
            </a:r>
            <a:endParaRPr lang="en-US" b="1" dirty="0">
              <a:solidFill>
                <a:schemeClr val="accent2"/>
              </a:solidFill>
            </a:endParaRPr>
          </a:p>
        </p:txBody>
      </p:sp>
      <p:sp>
        <p:nvSpPr>
          <p:cNvPr id="3" name="Content Placeholder 2"/>
          <p:cNvSpPr>
            <a:spLocks noGrp="1"/>
          </p:cNvSpPr>
          <p:nvPr>
            <p:ph idx="4294967295"/>
          </p:nvPr>
        </p:nvSpPr>
        <p:spPr>
          <a:xfrm>
            <a:off x="517569" y="1472954"/>
            <a:ext cx="9987242" cy="2891397"/>
          </a:xfrm>
        </p:spPr>
        <p:txBody>
          <a:bodyPr>
            <a:noAutofit/>
          </a:bodyPr>
          <a:lstStyle/>
          <a:p>
            <a:pPr marL="0" indent="0">
              <a:buNone/>
            </a:pPr>
            <a:r>
              <a:rPr lang="en-US" sz="2400" dirty="0">
                <a:latin typeface="Calibri" charset="0"/>
                <a:ea typeface="Calibri" charset="0"/>
                <a:cs typeface="Calibri" charset="0"/>
              </a:rPr>
              <a:t>In this lesson, </a:t>
            </a:r>
            <a:r>
              <a:rPr lang="en-US" sz="2400" dirty="0" smtClean="0">
                <a:latin typeface="Calibri" charset="0"/>
                <a:ea typeface="Calibri" charset="0"/>
                <a:cs typeface="Calibri" charset="0"/>
              </a:rPr>
              <a:t>we…</a:t>
            </a:r>
            <a:endParaRPr lang="en-US" sz="2400" dirty="0">
              <a:latin typeface="Calibri" charset="0"/>
              <a:ea typeface="Calibri" charset="0"/>
              <a:cs typeface="Calibri" charset="0"/>
            </a:endParaRPr>
          </a:p>
          <a:p>
            <a:pPr lvl="2">
              <a:buFont typeface="ZapfDingbatsITC" charset="0"/>
              <a:buChar char="✔︎"/>
            </a:pPr>
            <a:r>
              <a:rPr lang="en-US" sz="2400" dirty="0" smtClean="0">
                <a:latin typeface="Calibri" charset="0"/>
                <a:ea typeface="Calibri" charset="0"/>
                <a:cs typeface="Calibri" charset="0"/>
              </a:rPr>
              <a:t>reviewed the Conversation Pattern</a:t>
            </a:r>
          </a:p>
          <a:p>
            <a:pPr lvl="2">
              <a:buFont typeface="ZapfDingbatsITC" charset="0"/>
              <a:buChar char="✔︎"/>
            </a:pPr>
            <a:r>
              <a:rPr lang="en-US" sz="2400" dirty="0" smtClean="0">
                <a:latin typeface="Calibri" charset="0"/>
                <a:ea typeface="Calibri" charset="0"/>
                <a:cs typeface="Calibri" charset="0"/>
              </a:rPr>
              <a:t>listened to a Model and Non-Model for CREATE and CLARIFY</a:t>
            </a:r>
          </a:p>
          <a:p>
            <a:pPr lvl="2">
              <a:buFont typeface="ZapfDingbatsITC" charset="0"/>
              <a:buChar char="✔︎"/>
            </a:pPr>
            <a:r>
              <a:rPr lang="en-US" sz="2400" dirty="0" smtClean="0">
                <a:latin typeface="Calibri" charset="0"/>
                <a:ea typeface="Calibri" charset="0"/>
                <a:cs typeface="Calibri" charset="0"/>
              </a:rPr>
              <a:t>practiced CREATE and CLARIFY with an infographic</a:t>
            </a:r>
          </a:p>
          <a:p>
            <a:pPr lvl="2">
              <a:buFont typeface="ZapfDingbatsITC" charset="0"/>
              <a:buChar char="✔︎"/>
            </a:pPr>
            <a:r>
              <a:rPr lang="en-US" sz="2400" dirty="0" smtClean="0">
                <a:latin typeface="Calibri" charset="0"/>
                <a:ea typeface="Calibri" charset="0"/>
                <a:cs typeface="Calibri" charset="0"/>
              </a:rPr>
              <a:t>had a conversation with a partner and in a small group</a:t>
            </a:r>
            <a:endParaRPr lang="en-US" sz="800" dirty="0">
              <a:latin typeface="Calibri" charset="0"/>
              <a:ea typeface="Calibri" charset="0"/>
              <a:cs typeface="Calibri" charset="0"/>
            </a:endParaRPr>
          </a:p>
          <a:p>
            <a:r>
              <a:rPr lang="en-US" sz="2400" i="1" dirty="0" smtClean="0"/>
              <a:t>Think</a:t>
            </a:r>
            <a:r>
              <a:rPr lang="mr-IN" sz="2400" i="1" dirty="0" smtClean="0"/>
              <a:t>…</a:t>
            </a:r>
            <a:endParaRPr lang="en-US" sz="2400" i="1" dirty="0" smtClean="0"/>
          </a:p>
          <a:p>
            <a:pPr lvl="2"/>
            <a:r>
              <a:rPr lang="en-US" sz="2400" i="1" dirty="0" smtClean="0"/>
              <a:t>How </a:t>
            </a:r>
            <a:r>
              <a:rPr lang="en-US" sz="2400" i="1" dirty="0"/>
              <a:t>did we meet </a:t>
            </a:r>
            <a:r>
              <a:rPr lang="en-US" sz="2400" i="1" dirty="0" smtClean="0"/>
              <a:t>our lesson objectives? </a:t>
            </a:r>
            <a:endParaRPr lang="en-US" sz="2400" dirty="0"/>
          </a:p>
          <a:p>
            <a:pPr lvl="2"/>
            <a:r>
              <a:rPr lang="en-US" sz="2400" i="1" dirty="0" smtClean="0"/>
              <a:t>How did the Conversation Pattern help us to CLARIFY our ideas?</a:t>
            </a:r>
            <a:endParaRPr lang="en-US"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733" y="5223762"/>
            <a:ext cx="1006643" cy="1006643"/>
          </a:xfrm>
          <a:prstGeom prst="rect">
            <a:avLst/>
          </a:prstGeom>
        </p:spPr>
      </p:pic>
      <p:sp>
        <p:nvSpPr>
          <p:cNvPr id="5" name="TextBox 4"/>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TURN &amp; TALK - THEN WHOLE GROUP DISCUSSION</a:t>
            </a:r>
            <a:endParaRPr lang="en-US" sz="2400" b="1" dirty="0">
              <a:solidFill>
                <a:schemeClr val="bg1"/>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4272" y="256840"/>
            <a:ext cx="4115597" cy="1299662"/>
          </a:xfrm>
          <a:prstGeom prst="rect">
            <a:avLst/>
          </a:prstGeom>
        </p:spPr>
      </p:pic>
      <p:grpSp>
        <p:nvGrpSpPr>
          <p:cNvPr id="7" name="Group 6"/>
          <p:cNvGrpSpPr/>
          <p:nvPr/>
        </p:nvGrpSpPr>
        <p:grpSpPr>
          <a:xfrm>
            <a:off x="10304212" y="4386649"/>
            <a:ext cx="1535657" cy="1729735"/>
            <a:chOff x="587828" y="4231661"/>
            <a:chExt cx="1847691" cy="2058925"/>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9" name="TextBox 8"/>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sp>
        <p:nvSpPr>
          <p:cNvPr id="10" name="Rectangle 9"/>
          <p:cNvSpPr/>
          <p:nvPr/>
        </p:nvSpPr>
        <p:spPr>
          <a:xfrm>
            <a:off x="1362376" y="4826675"/>
            <a:ext cx="9142435" cy="1569660"/>
          </a:xfrm>
          <a:prstGeom prst="rect">
            <a:avLst/>
          </a:prstGeom>
        </p:spPr>
        <p:txBody>
          <a:bodyPr wrap="square">
            <a:spAutoFit/>
          </a:bodyPr>
          <a:lstStyle/>
          <a:p>
            <a:r>
              <a:rPr lang="en-US" sz="2400" b="1" i="1" dirty="0"/>
              <a:t>Work with your Constructive Conversation partner </a:t>
            </a:r>
            <a:r>
              <a:rPr lang="en-US" sz="2400" b="1" i="1" dirty="0" smtClean="0"/>
              <a:t>to: </a:t>
            </a:r>
            <a:endParaRPr lang="en-US" sz="1200" dirty="0"/>
          </a:p>
          <a:p>
            <a:pPr marL="342900" indent="-342900">
              <a:buFont typeface="Arial" charset="0"/>
              <a:buChar char="•"/>
            </a:pPr>
            <a:r>
              <a:rPr lang="en-US" sz="2400" i="1" dirty="0"/>
              <a:t>Identify one </a:t>
            </a:r>
            <a:r>
              <a:rPr lang="en-US" sz="2400" i="1" dirty="0" smtClean="0"/>
              <a:t>thing you did to meet today’s objective and one thing you want to improve.</a:t>
            </a:r>
            <a:endParaRPr lang="en-US" sz="2400" i="1" dirty="0"/>
          </a:p>
          <a:p>
            <a:pPr marL="342900" indent="-342900">
              <a:buFont typeface="Arial" charset="0"/>
              <a:buChar char="•"/>
            </a:pPr>
            <a:r>
              <a:rPr lang="en-US" sz="2400" i="1" dirty="0"/>
              <a:t>Share and explain to your partner </a:t>
            </a:r>
            <a:endParaRPr lang="en-US" sz="2400" dirty="0">
              <a:latin typeface="Calibri" charset="0"/>
              <a:ea typeface="Calibri" charset="0"/>
              <a:cs typeface="Calibri" charset="0"/>
            </a:endParaRPr>
          </a:p>
        </p:txBody>
      </p:sp>
    </p:spTree>
    <p:extLst>
      <p:ext uri="{BB962C8B-B14F-4D97-AF65-F5344CB8AC3E}">
        <p14:creationId xmlns:p14="http://schemas.microsoft.com/office/powerpoint/2010/main" val="334585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blinds(horizontal)">
                                      <p:cBhvr>
                                        <p:cTn id="15" dur="500"/>
                                        <p:tgtEl>
                                          <p:spTgt spid="3">
                                            <p:txEl>
                                              <p:pRg st="3" end="3"/>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blinds(horizontal)">
                                      <p:cBhvr>
                                        <p:cTn id="18" dur="500"/>
                                        <p:tgtEl>
                                          <p:spTgt spid="3">
                                            <p:txEl>
                                              <p:pRg st="4" end="4"/>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dissolv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dissolv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dissolve">
                                      <p:cBhvr>
                                        <p:cTn id="31" dur="500"/>
                                        <p:tgtEl>
                                          <p:spTgt spid="3">
                                            <p:txEl>
                                              <p:pRg st="6" end="6"/>
                                            </p:txEl>
                                          </p:spTgt>
                                        </p:tgtEl>
                                      </p:cBhvr>
                                    </p:animEffect>
                                  </p:childTnLst>
                                </p:cTn>
                              </p:par>
                              <p:par>
                                <p:cTn id="32" presetID="9" presetClass="entr" presetSubtype="0" fill="hold"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dissolve">
                                      <p:cBhvr>
                                        <p:cTn id="34" dur="500"/>
                                        <p:tgtEl>
                                          <p:spTgt spid="3">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dissolve">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nodeType="clickEffect">
                                  <p:stCondLst>
                                    <p:cond delay="0"/>
                                  </p:stCondLst>
                                  <p:childTnLst>
                                    <p:set>
                                      <p:cBhvr>
                                        <p:cTn id="43" dur="1" fill="hold">
                                          <p:stCondLst>
                                            <p:cond delay="0"/>
                                          </p:stCondLst>
                                        </p:cTn>
                                        <p:tgtEl>
                                          <p:spTgt spid="10">
                                            <p:txEl>
                                              <p:pRg st="0" end="0"/>
                                            </p:txEl>
                                          </p:spTgt>
                                        </p:tgtEl>
                                        <p:attrNameLst>
                                          <p:attrName>style.visibility</p:attrName>
                                        </p:attrNameLst>
                                      </p:cBhvr>
                                      <p:to>
                                        <p:strVal val="visible"/>
                                      </p:to>
                                    </p:set>
                                    <p:animEffect transition="in" filter="dissolve">
                                      <p:cBhvr>
                                        <p:cTn id="44" dur="500"/>
                                        <p:tgtEl>
                                          <p:spTgt spid="10">
                                            <p:txEl>
                                              <p:pRg st="0" end="0"/>
                                            </p:txEl>
                                          </p:spTgt>
                                        </p:tgtEl>
                                      </p:cBhvr>
                                    </p:animEffect>
                                  </p:childTnLst>
                                </p:cTn>
                              </p:par>
                              <p:par>
                                <p:cTn id="45" presetID="9" presetClass="entr" presetSubtype="0" fill="hold" nodeType="with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dissolve">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10">
                                            <p:txEl>
                                              <p:pRg st="1" end="1"/>
                                            </p:txEl>
                                          </p:spTgt>
                                        </p:tgtEl>
                                        <p:attrNameLst>
                                          <p:attrName>style.visibility</p:attrName>
                                        </p:attrNameLst>
                                      </p:cBhvr>
                                      <p:to>
                                        <p:strVal val="visible"/>
                                      </p:to>
                                    </p:set>
                                    <p:animEffect transition="in" filter="dissolve">
                                      <p:cBhvr>
                                        <p:cTn id="52" dur="500"/>
                                        <p:tgtEl>
                                          <p:spTgt spid="10">
                                            <p:txEl>
                                              <p:pRg st="1" end="1"/>
                                            </p:txEl>
                                          </p:spTgt>
                                        </p:tgtEl>
                                      </p:cBhvr>
                                    </p:animEffect>
                                  </p:childTnLst>
                                </p:cTn>
                              </p:par>
                              <p:par>
                                <p:cTn id="53" presetID="9" presetClass="entr" presetSubtype="0" fill="hold" nodeType="withEffect">
                                  <p:stCondLst>
                                    <p:cond delay="0"/>
                                  </p:stCondLst>
                                  <p:childTnLst>
                                    <p:set>
                                      <p:cBhvr>
                                        <p:cTn id="54" dur="1" fill="hold">
                                          <p:stCondLst>
                                            <p:cond delay="0"/>
                                          </p:stCondLst>
                                        </p:cTn>
                                        <p:tgtEl>
                                          <p:spTgt spid="10">
                                            <p:txEl>
                                              <p:pRg st="2" end="2"/>
                                            </p:txEl>
                                          </p:spTgt>
                                        </p:tgtEl>
                                        <p:attrNameLst>
                                          <p:attrName>style.visibility</p:attrName>
                                        </p:attrNameLst>
                                      </p:cBhvr>
                                      <p:to>
                                        <p:strVal val="visible"/>
                                      </p:to>
                                    </p:set>
                                    <p:animEffect transition="in" filter="dissolve">
                                      <p:cBhvr>
                                        <p:cTn id="55"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0458" y="1"/>
            <a:ext cx="6813518" cy="62844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2" name="Straight Arrow Connector 11"/>
          <p:cNvCxnSpPr/>
          <p:nvPr/>
        </p:nvCxnSpPr>
        <p:spPr>
          <a:xfrm>
            <a:off x="4906130" y="3200940"/>
            <a:ext cx="1293542" cy="0"/>
          </a:xfrm>
          <a:prstGeom prst="straightConnector1">
            <a:avLst/>
          </a:prstGeom>
          <a:ln w="1111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8063316" y="3277469"/>
            <a:ext cx="1293542" cy="0"/>
          </a:xfrm>
          <a:prstGeom prst="straightConnector1">
            <a:avLst/>
          </a:prstGeom>
          <a:ln w="1111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Content Placeholder 2"/>
          <p:cNvSpPr txBox="1">
            <a:spLocks/>
          </p:cNvSpPr>
          <p:nvPr/>
        </p:nvSpPr>
        <p:spPr>
          <a:xfrm>
            <a:off x="366344" y="2413070"/>
            <a:ext cx="4378737" cy="1440469"/>
          </a:xfrm>
          <a:prstGeom prst="rect">
            <a:avLst/>
          </a:prstGeom>
          <a:solidFill>
            <a:schemeClr val="accent1">
              <a:lumMod val="20000"/>
              <a:lumOff val="80000"/>
            </a:schemeClr>
          </a:solidFill>
          <a:ln w="38100">
            <a:solidFill>
              <a:schemeClr val="accent1"/>
            </a:solidFill>
          </a:ln>
        </p:spPr>
        <p:txBody>
          <a:bodyPr anchor="ctr"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457200" indent="-457200">
              <a:buFont typeface="+mj-lt"/>
              <a:buAutoNum type="arabicPeriod" startAt="7"/>
            </a:pPr>
            <a:r>
              <a:rPr lang="en-US" sz="2800" b="1" dirty="0" smtClean="0">
                <a:solidFill>
                  <a:schemeClr val="tx1"/>
                </a:solidFill>
                <a:latin typeface="Calibri" charset="0"/>
                <a:ea typeface="Calibri" charset="0"/>
                <a:cs typeface="Calibri" charset="0"/>
              </a:rPr>
              <a:t>At the signal, find Partner #2. Follow steps 5-6 with this partner. </a:t>
            </a:r>
          </a:p>
        </p:txBody>
      </p:sp>
      <p:sp>
        <p:nvSpPr>
          <p:cNvPr id="8" name="Content Placeholder 2"/>
          <p:cNvSpPr txBox="1">
            <a:spLocks/>
          </p:cNvSpPr>
          <p:nvPr/>
        </p:nvSpPr>
        <p:spPr>
          <a:xfrm>
            <a:off x="359355" y="3992329"/>
            <a:ext cx="4378737" cy="1528068"/>
          </a:xfrm>
          <a:prstGeom prst="rect">
            <a:avLst/>
          </a:prstGeom>
          <a:solidFill>
            <a:schemeClr val="accent1">
              <a:lumMod val="20000"/>
              <a:lumOff val="80000"/>
            </a:schemeClr>
          </a:solidFill>
          <a:ln w="38100">
            <a:solidFill>
              <a:schemeClr val="accent1"/>
            </a:solidFill>
          </a:ln>
        </p:spPr>
        <p:txBody>
          <a:bodyPr anchor="ctr"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457200" indent="-457200">
              <a:buFont typeface="+mj-lt"/>
              <a:buAutoNum type="arabicPeriod" startAt="8"/>
            </a:pPr>
            <a:r>
              <a:rPr lang="en-US" sz="2800" b="1" dirty="0" smtClean="0">
                <a:solidFill>
                  <a:schemeClr val="tx1"/>
                </a:solidFill>
                <a:latin typeface="Calibri" charset="0"/>
                <a:ea typeface="Calibri" charset="0"/>
                <a:cs typeface="Calibri" charset="0"/>
              </a:rPr>
              <a:t>At the signal, find Partner #3. Follow steps 5-6 with this partner. </a:t>
            </a:r>
          </a:p>
        </p:txBody>
      </p:sp>
      <p:cxnSp>
        <p:nvCxnSpPr>
          <p:cNvPr id="10" name="Straight Arrow Connector 9"/>
          <p:cNvCxnSpPr/>
          <p:nvPr/>
        </p:nvCxnSpPr>
        <p:spPr>
          <a:xfrm>
            <a:off x="4821288" y="4756363"/>
            <a:ext cx="1293542" cy="0"/>
          </a:xfrm>
          <a:prstGeom prst="straightConnector1">
            <a:avLst/>
          </a:prstGeom>
          <a:ln w="1111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8138730" y="4762731"/>
            <a:ext cx="1293542" cy="0"/>
          </a:xfrm>
          <a:prstGeom prst="straightConnector1">
            <a:avLst/>
          </a:prstGeom>
          <a:ln w="1111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9067802" y="129230"/>
            <a:ext cx="1562102" cy="400110"/>
          </a:xfrm>
          <a:prstGeom prst="rect">
            <a:avLst/>
          </a:prstGeom>
          <a:noFill/>
        </p:spPr>
        <p:txBody>
          <a:bodyPr wrap="square" rtlCol="0">
            <a:spAutoFit/>
          </a:bodyPr>
          <a:lstStyle/>
          <a:p>
            <a:r>
              <a:rPr lang="en-US" sz="2000" b="1" dirty="0" smtClean="0">
                <a:solidFill>
                  <a:srgbClr val="FF0000"/>
                </a:solidFill>
              </a:rPr>
              <a:t>THE SKILLS</a:t>
            </a:r>
            <a:endParaRPr lang="en-US" sz="2000" b="1" dirty="0">
              <a:solidFill>
                <a:srgbClr val="FF0000"/>
              </a:solidFill>
            </a:endParaRPr>
          </a:p>
        </p:txBody>
      </p:sp>
      <p:sp>
        <p:nvSpPr>
          <p:cNvPr id="15" name="TextBox 14"/>
          <p:cNvSpPr txBox="1"/>
          <p:nvPr/>
        </p:nvSpPr>
        <p:spPr>
          <a:xfrm>
            <a:off x="0" y="6369405"/>
            <a:ext cx="12192000" cy="461665"/>
          </a:xfrm>
          <a:prstGeom prst="rect">
            <a:avLst/>
          </a:prstGeom>
          <a:noFill/>
        </p:spPr>
        <p:txBody>
          <a:bodyPr wrap="square" rtlCol="0">
            <a:spAutoFit/>
          </a:bodyPr>
          <a:lstStyle/>
          <a:p>
            <a:r>
              <a:rPr lang="en-US" sz="2400" b="1" dirty="0" smtClean="0">
                <a:solidFill>
                  <a:schemeClr val="bg1"/>
                </a:solidFill>
              </a:rPr>
              <a:t>MODEL/GUIDED PRACTICE - GIVE ONE-GET ONE - CONSTRUCTIVE CONVERSATION SKILLS</a:t>
            </a:r>
            <a:endParaRPr lang="en-US" sz="2400" dirty="0">
              <a:solidFill>
                <a:schemeClr val="bg1"/>
              </a:solidFill>
            </a:endParaRPr>
          </a:p>
        </p:txBody>
      </p:sp>
    </p:spTree>
    <p:extLst>
      <p:ext uri="{BB962C8B-B14F-4D97-AF65-F5344CB8AC3E}">
        <p14:creationId xmlns:p14="http://schemas.microsoft.com/office/powerpoint/2010/main" val="272809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par>
                                <p:cTn id="13" presetID="1" presetClass="entr" presetSubtype="0" fill="hold" nodeType="withEffect">
                                  <p:stCondLst>
                                    <p:cond delay="50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50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dissolve">
                                      <p:cBhvr>
                                        <p:cTn id="21" dur="500"/>
                                        <p:tgtEl>
                                          <p:spTgt spid="8"/>
                                        </p:tgtEl>
                                      </p:cBhvr>
                                    </p:animEffect>
                                  </p:childTnLst>
                                </p:cTn>
                              </p:par>
                              <p:par>
                                <p:cTn id="22" presetID="1" presetClass="entr" presetSubtype="0" fill="hold" nodeType="withEffect">
                                  <p:stCondLst>
                                    <p:cond delay="50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ntr" presetSubtype="0" fill="hold" nodeType="withEffect">
                                  <p:stCondLst>
                                    <p:cond delay="500"/>
                                  </p:stCondLst>
                                  <p:childTnLst>
                                    <p:set>
                                      <p:cBhvr>
                                        <p:cTn id="2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13879" y="1746742"/>
            <a:ext cx="3017304" cy="2246769"/>
          </a:xfrm>
          <a:prstGeom prst="rect">
            <a:avLst/>
          </a:prstGeom>
          <a:noFill/>
        </p:spPr>
        <p:txBody>
          <a:bodyPr wrap="square" rtlCol="0">
            <a:spAutoFit/>
          </a:bodyPr>
          <a:lstStyle/>
          <a:p>
            <a:pPr marL="285750" indent="-285750">
              <a:buFont typeface="Arial" charset="0"/>
              <a:buChar char="•"/>
            </a:pPr>
            <a:endParaRPr lang="en-US" sz="800" dirty="0" smtClean="0"/>
          </a:p>
          <a:p>
            <a:pPr marL="285750" indent="-285750">
              <a:buFont typeface="Arial" charset="0"/>
              <a:buChar char="•"/>
            </a:pPr>
            <a:r>
              <a:rPr lang="en-US" sz="2400" dirty="0" smtClean="0"/>
              <a:t>Form groups of four</a:t>
            </a:r>
          </a:p>
          <a:p>
            <a:pPr marL="285750" indent="-285750">
              <a:buFont typeface="Arial" charset="0"/>
              <a:buChar char="•"/>
            </a:pPr>
            <a:endParaRPr lang="en-US" sz="1200" dirty="0" smtClean="0"/>
          </a:p>
          <a:p>
            <a:pPr marL="285750" indent="-285750">
              <a:buFont typeface="Arial" charset="0"/>
              <a:buChar char="•"/>
            </a:pPr>
            <a:r>
              <a:rPr lang="en-US" sz="2400" dirty="0" smtClean="0"/>
              <a:t>Each of you needs two cards for CREATE, CLARIFY, &amp; FORTIFY</a:t>
            </a:r>
          </a:p>
        </p:txBody>
      </p:sp>
      <p:sp>
        <p:nvSpPr>
          <p:cNvPr id="6" name="TextBox 5"/>
          <p:cNvSpPr txBox="1"/>
          <p:nvPr/>
        </p:nvSpPr>
        <p:spPr>
          <a:xfrm>
            <a:off x="1628400" y="377486"/>
            <a:ext cx="6454589" cy="1077218"/>
          </a:xfrm>
          <a:prstGeom prst="rect">
            <a:avLst/>
          </a:prstGeom>
          <a:noFill/>
        </p:spPr>
        <p:txBody>
          <a:bodyPr wrap="square" rtlCol="0">
            <a:spAutoFit/>
          </a:bodyPr>
          <a:lstStyle/>
          <a:p>
            <a:r>
              <a:rPr lang="en-US" sz="3200" b="1" dirty="0" smtClean="0">
                <a:latin typeface="+mj-lt"/>
              </a:rPr>
              <a:t>CONSTRUCTIVE CONVERSATION GAME WITH VISUAL TEXT </a:t>
            </a:r>
            <a:endParaRPr lang="en-US" sz="3200" b="1" dirty="0">
              <a:latin typeface="+mj-lt"/>
            </a:endParaRPr>
          </a:p>
        </p:txBody>
      </p:sp>
      <p:sp>
        <p:nvSpPr>
          <p:cNvPr id="9" name="TextBox 8"/>
          <p:cNvSpPr txBox="1"/>
          <p:nvPr/>
        </p:nvSpPr>
        <p:spPr>
          <a:xfrm>
            <a:off x="49640" y="6396335"/>
            <a:ext cx="11299678" cy="461665"/>
          </a:xfrm>
          <a:prstGeom prst="rect">
            <a:avLst/>
          </a:prstGeom>
          <a:noFill/>
        </p:spPr>
        <p:txBody>
          <a:bodyPr wrap="square" rtlCol="0">
            <a:spAutoFit/>
          </a:bodyPr>
          <a:lstStyle/>
          <a:p>
            <a:r>
              <a:rPr lang="en-US" sz="2400" b="1" dirty="0" smtClean="0">
                <a:solidFill>
                  <a:schemeClr val="bg1"/>
                </a:solidFill>
              </a:rPr>
              <a:t>PREPARE TO PLAY THE GAME – TEACHER COLLECTS LANGUAGE SAMPLE          SPF 1.0</a:t>
            </a:r>
            <a:endParaRPr lang="en-US" sz="2400" b="1" dirty="0">
              <a:solidFill>
                <a:schemeClr val="bg1"/>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7320" y="2552190"/>
            <a:ext cx="1643363" cy="13238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Content Placeholder 8" descr="Screen Shot 2016-03-16 at 2.53.1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7646" y="3256681"/>
            <a:ext cx="2138944" cy="2791940"/>
          </a:xfrm>
          <a:prstGeom prst="rect">
            <a:avLst/>
          </a:prstGeom>
          <a:ln w="12700">
            <a:solidFill>
              <a:schemeClr val="tx1"/>
            </a:solidFill>
          </a:ln>
        </p:spPr>
      </p:pic>
      <p:pic>
        <p:nvPicPr>
          <p:cNvPr id="10" name="Content Placeholder 10" descr="Screen Shot 2016-03-16 at 2.54.01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21488" y="3256681"/>
            <a:ext cx="2229863" cy="2771488"/>
          </a:xfrm>
          <a:prstGeom prst="rect">
            <a:avLst/>
          </a:prstGeom>
          <a:ln w="12700">
            <a:solidFill>
              <a:schemeClr val="tx1"/>
            </a:solidFill>
          </a:ln>
        </p:spPr>
      </p:pic>
      <p:sp>
        <p:nvSpPr>
          <p:cNvPr id="13" name="TextBox 12"/>
          <p:cNvSpPr txBox="1"/>
          <p:nvPr/>
        </p:nvSpPr>
        <p:spPr>
          <a:xfrm>
            <a:off x="7303380" y="874723"/>
            <a:ext cx="4580629" cy="2246769"/>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b="1" u="sng" dirty="0" smtClean="0"/>
              <a:t>PROMPT: </a:t>
            </a:r>
          </a:p>
          <a:p>
            <a:pPr algn="ctr"/>
            <a:r>
              <a:rPr lang="en-US" sz="2800" dirty="0" smtClean="0">
                <a:solidFill>
                  <a:schemeClr val="tx1"/>
                </a:solidFill>
              </a:rPr>
              <a:t>What </a:t>
            </a:r>
            <a:r>
              <a:rPr lang="en-US" sz="2800" dirty="0">
                <a:solidFill>
                  <a:schemeClr val="tx1"/>
                </a:solidFill>
              </a:rPr>
              <a:t>do you know about Constructive Conversations? What do they look like and sound like? </a:t>
            </a:r>
            <a:endParaRPr lang="en-US" sz="2800" dirty="0"/>
          </a:p>
        </p:txBody>
      </p:sp>
      <p:sp>
        <p:nvSpPr>
          <p:cNvPr id="3" name="Rectangle 2"/>
          <p:cNvSpPr/>
          <p:nvPr/>
        </p:nvSpPr>
        <p:spPr>
          <a:xfrm>
            <a:off x="411695" y="4082595"/>
            <a:ext cx="7030595" cy="1754326"/>
          </a:xfrm>
          <a:prstGeom prst="rect">
            <a:avLst/>
          </a:prstGeom>
        </p:spPr>
        <p:txBody>
          <a:bodyPr wrap="square">
            <a:spAutoFit/>
          </a:bodyPr>
          <a:lstStyle/>
          <a:p>
            <a:pPr marL="285750" indent="-285750">
              <a:buFont typeface="Arial" charset="0"/>
              <a:buChar char="•"/>
            </a:pPr>
            <a:r>
              <a:rPr lang="en-US" sz="2400" dirty="0"/>
              <a:t>Take turns sharing in round robin fashion until all cards have been played</a:t>
            </a:r>
          </a:p>
          <a:p>
            <a:pPr marL="285750" indent="-285750">
              <a:buFont typeface="Arial" charset="0"/>
              <a:buChar char="•"/>
            </a:pPr>
            <a:endParaRPr lang="en-US" sz="1200" dirty="0"/>
          </a:p>
          <a:p>
            <a:pPr marL="285750" indent="-285750">
              <a:buFont typeface="Arial" charset="0"/>
              <a:buChar char="•"/>
            </a:pPr>
            <a:r>
              <a:rPr lang="en-US" sz="2400" dirty="0"/>
              <a:t>Remember to use the </a:t>
            </a:r>
            <a:r>
              <a:rPr lang="en-US" sz="2400" b="1" u="sng" dirty="0"/>
              <a:t>Constructive Conversation Norms</a:t>
            </a:r>
            <a:r>
              <a:rPr lang="en-US" sz="2400" dirty="0"/>
              <a:t> and </a:t>
            </a:r>
            <a:r>
              <a:rPr lang="en-US" sz="2400" b="1" u="sng" dirty="0"/>
              <a:t>Skills</a:t>
            </a:r>
            <a:r>
              <a:rPr lang="en-US" sz="2400" dirty="0"/>
              <a:t> as you play the </a:t>
            </a:r>
            <a:r>
              <a:rPr lang="en-US" sz="2400" dirty="0" smtClean="0"/>
              <a:t>game </a:t>
            </a:r>
            <a:endParaRPr lang="en-US" sz="2400" dirty="0"/>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13488" y="6331019"/>
            <a:ext cx="508000" cy="508000"/>
          </a:xfrm>
          <a:prstGeom prst="rect">
            <a:avLst/>
          </a:prstGeom>
        </p:spPr>
      </p:pic>
      <p:pic>
        <p:nvPicPr>
          <p:cNvPr id="12" name="Picture 11" descr="icon_QUADS.png"/>
          <p:cNvPicPr/>
          <p:nvPr/>
        </p:nvPicPr>
        <p:blipFill>
          <a:blip r:embed="rId7">
            <a:extLst>
              <a:ext uri="{28A0092B-C50C-407E-A947-70E740481C1C}">
                <a14:useLocalDpi xmlns:a14="http://schemas.microsoft.com/office/drawing/2010/main" val="0"/>
              </a:ext>
            </a:extLst>
          </a:blip>
          <a:srcRect/>
          <a:stretch>
            <a:fillRect/>
          </a:stretch>
        </p:blipFill>
        <p:spPr bwMode="auto">
          <a:xfrm>
            <a:off x="411695" y="359285"/>
            <a:ext cx="1064305" cy="1142534"/>
          </a:xfrm>
          <a:prstGeom prst="roundRect">
            <a:avLst>
              <a:gd name="adj" fmla="val 16667"/>
            </a:avLst>
          </a:prstGeom>
          <a:ln w="50800">
            <a:solidFill>
              <a:srgbClr val="00B0F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10262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dissolv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dissolve">
                                      <p:cBhvr>
                                        <p:cTn id="12" dur="500"/>
                                        <p:tgtEl>
                                          <p:spTgt spid="5">
                                            <p:txEl>
                                              <p:pRg st="3" end="3"/>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dissolve">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dissolve">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13">
                                            <p:txEl>
                                              <p:pRg st="0" end="0"/>
                                            </p:txEl>
                                          </p:spTgt>
                                        </p:tgtEl>
                                        <p:attrNameLst>
                                          <p:attrName>style.visibility</p:attrName>
                                        </p:attrNameLst>
                                      </p:cBhvr>
                                      <p:to>
                                        <p:strVal val="visible"/>
                                      </p:to>
                                    </p:set>
                                    <p:animEffect transition="in" filter="dissolve">
                                      <p:cBhvr>
                                        <p:cTn id="30" dur="500"/>
                                        <p:tgtEl>
                                          <p:spTgt spid="13">
                                            <p:txEl>
                                              <p:pRg st="0" end="0"/>
                                            </p:txEl>
                                          </p:spTgt>
                                        </p:tgtEl>
                                      </p:cBhvr>
                                    </p:animEffect>
                                  </p:childTnLst>
                                </p:cTn>
                              </p:par>
                              <p:par>
                                <p:cTn id="31" presetID="9" presetClass="entr" presetSubtype="0" fill="hold"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dissolve">
                                      <p:cBhvr>
                                        <p:cTn id="33" dur="500"/>
                                        <p:tgtEl>
                                          <p:spTgt spid="13">
                                            <p:txEl>
                                              <p:pRg st="1" end="1"/>
                                            </p:txEl>
                                          </p:spTgt>
                                        </p:tgtEl>
                                      </p:cBhvr>
                                    </p:animEffect>
                                  </p:childTnLst>
                                </p:cTn>
                              </p:par>
                              <p:par>
                                <p:cTn id="34" presetID="9" presetClass="entr" presetSubtype="0"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dissolve">
                                      <p:cBhvr>
                                        <p:cTn id="36" dur="500"/>
                                        <p:tgtEl>
                                          <p:spTgt spid="8"/>
                                        </p:tgtEl>
                                      </p:cBhvr>
                                    </p:animEffect>
                                  </p:childTnLst>
                                </p:cTn>
                              </p:par>
                              <p:par>
                                <p:cTn id="37" presetID="9"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dissolve">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16727" y="1687603"/>
            <a:ext cx="6313492" cy="1384995"/>
          </a:xfrm>
          <a:prstGeom prst="rect">
            <a:avLst/>
          </a:prstGeom>
          <a:noFill/>
        </p:spPr>
        <p:txBody>
          <a:bodyPr wrap="square" rtlCol="0">
            <a:spAutoFit/>
          </a:bodyPr>
          <a:lstStyle/>
          <a:p>
            <a:r>
              <a:rPr lang="en-US" sz="2800" b="1" dirty="0" smtClean="0">
                <a:solidFill>
                  <a:schemeClr val="accent2"/>
                </a:solidFill>
              </a:rPr>
              <a:t>Listen actively as two of your peers model how to have a Constructive Conversation</a:t>
            </a:r>
          </a:p>
        </p:txBody>
      </p:sp>
      <p:sp>
        <p:nvSpPr>
          <p:cNvPr id="6" name="TextBox 5"/>
          <p:cNvSpPr txBox="1"/>
          <p:nvPr/>
        </p:nvSpPr>
        <p:spPr>
          <a:xfrm>
            <a:off x="1375630" y="457639"/>
            <a:ext cx="6454589" cy="1077218"/>
          </a:xfrm>
          <a:prstGeom prst="rect">
            <a:avLst/>
          </a:prstGeom>
          <a:noFill/>
        </p:spPr>
        <p:txBody>
          <a:bodyPr wrap="square" rtlCol="0">
            <a:spAutoFit/>
          </a:bodyPr>
          <a:lstStyle/>
          <a:p>
            <a:r>
              <a:rPr lang="en-US" sz="3200" b="1" dirty="0" smtClean="0">
                <a:latin typeface="+mj-lt"/>
              </a:rPr>
              <a:t>CONSTRUCTIVE CONVERSATION FISHBOWL MODEL</a:t>
            </a:r>
            <a:endParaRPr lang="en-US" sz="3200" b="1" dirty="0">
              <a:latin typeface="+mj-lt"/>
            </a:endParaRPr>
          </a:p>
        </p:txBody>
      </p:sp>
      <p:sp>
        <p:nvSpPr>
          <p:cNvPr id="9" name="TextBox 8"/>
          <p:cNvSpPr txBox="1"/>
          <p:nvPr/>
        </p:nvSpPr>
        <p:spPr>
          <a:xfrm>
            <a:off x="49640" y="6396335"/>
            <a:ext cx="12142360" cy="461665"/>
          </a:xfrm>
          <a:prstGeom prst="rect">
            <a:avLst/>
          </a:prstGeom>
          <a:noFill/>
        </p:spPr>
        <p:txBody>
          <a:bodyPr wrap="square" rtlCol="0">
            <a:spAutoFit/>
          </a:bodyPr>
          <a:lstStyle/>
          <a:p>
            <a:r>
              <a:rPr lang="en-US" sz="2400" b="1" dirty="0" smtClean="0">
                <a:solidFill>
                  <a:schemeClr val="bg1"/>
                </a:solidFill>
              </a:rPr>
              <a:t>FORMATIVE ASSESSMENT– TEACHER COLLECTS LANGUAGE SAMPLE               SPF 1.0</a:t>
            </a:r>
            <a:endParaRPr lang="en-US" sz="2400" b="1" dirty="0">
              <a:solidFill>
                <a:schemeClr val="bg1"/>
              </a:solidFill>
            </a:endParaRPr>
          </a:p>
        </p:txBody>
      </p:sp>
      <p:pic>
        <p:nvPicPr>
          <p:cNvPr id="8" name="Content Placeholder 8"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7646" y="3256681"/>
            <a:ext cx="2138944" cy="2791940"/>
          </a:xfrm>
          <a:prstGeom prst="rect">
            <a:avLst/>
          </a:prstGeom>
          <a:ln w="12700">
            <a:solidFill>
              <a:schemeClr val="tx1"/>
            </a:solidFill>
          </a:ln>
        </p:spPr>
      </p:pic>
      <p:pic>
        <p:nvPicPr>
          <p:cNvPr id="10" name="Content Placeholder 10" descr="Screen Shot 2016-03-16 at 2.54.0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1488" y="3256681"/>
            <a:ext cx="2229863" cy="2771488"/>
          </a:xfrm>
          <a:prstGeom prst="rect">
            <a:avLst/>
          </a:prstGeom>
          <a:ln w="12700">
            <a:solidFill>
              <a:schemeClr val="tx1"/>
            </a:solidFill>
          </a:ln>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10348" y="6396335"/>
            <a:ext cx="822952" cy="438907"/>
          </a:xfrm>
          <a:prstGeom prst="rect">
            <a:avLst/>
          </a:prstGeom>
        </p:spPr>
      </p:pic>
      <p:sp>
        <p:nvSpPr>
          <p:cNvPr id="13" name="TextBox 12"/>
          <p:cNvSpPr txBox="1"/>
          <p:nvPr/>
        </p:nvSpPr>
        <p:spPr>
          <a:xfrm>
            <a:off x="7303380" y="874723"/>
            <a:ext cx="4580629" cy="2246769"/>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b="1" u="sng" dirty="0" smtClean="0"/>
              <a:t>PROMPT: </a:t>
            </a:r>
          </a:p>
          <a:p>
            <a:pPr algn="ctr"/>
            <a:r>
              <a:rPr lang="en-US" sz="2800" dirty="0" smtClean="0">
                <a:solidFill>
                  <a:schemeClr val="tx1"/>
                </a:solidFill>
              </a:rPr>
              <a:t>What </a:t>
            </a:r>
            <a:r>
              <a:rPr lang="en-US" sz="2800" dirty="0">
                <a:solidFill>
                  <a:schemeClr val="tx1"/>
                </a:solidFill>
              </a:rPr>
              <a:t>do you know about Constructive Conversations? What do they look like and sound like? </a:t>
            </a:r>
            <a:endParaRPr lang="en-US" sz="2800" dirty="0"/>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1696" y="490297"/>
            <a:ext cx="857828" cy="958295"/>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38979" y="961192"/>
            <a:ext cx="1005484" cy="536257"/>
          </a:xfrm>
          <a:prstGeom prst="rect">
            <a:avLst/>
          </a:prstGeom>
        </p:spPr>
      </p:pic>
      <p:sp>
        <p:nvSpPr>
          <p:cNvPr id="15" name="Rectangle 1"/>
          <p:cNvSpPr>
            <a:spLocks noChangeArrowheads="1"/>
          </p:cNvSpPr>
          <p:nvPr/>
        </p:nvSpPr>
        <p:spPr bwMode="auto">
          <a:xfrm>
            <a:off x="840610" y="3484633"/>
            <a:ext cx="5450261"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Tx/>
              <a:buSzTx/>
              <a:buFont typeface="Wingdings" charset="2"/>
              <a:buChar char="ü"/>
              <a:tabLst/>
            </a:pPr>
            <a:r>
              <a:rPr kumimoji="0" lang="en-US" altLang="en-US" sz="2400" b="0" i="1" u="none" strike="noStrike" cap="none" normalizeH="0" baseline="0" dirty="0">
                <a:ln>
                  <a:noFill/>
                </a:ln>
                <a:solidFill>
                  <a:schemeClr val="tx1"/>
                </a:solidFill>
                <a:effectLst/>
                <a:latin typeface="Arial" charset="0"/>
              </a:rPr>
              <a:t>How </a:t>
            </a:r>
            <a:r>
              <a:rPr kumimoji="0" lang="en-US" altLang="en-US" sz="2400" b="0" i="1" u="none" strike="noStrike" cap="none" normalizeH="0" baseline="0" dirty="0" smtClean="0">
                <a:ln>
                  <a:noFill/>
                </a:ln>
                <a:solidFill>
                  <a:schemeClr val="tx1"/>
                </a:solidFill>
                <a:effectLst/>
                <a:latin typeface="Arial" charset="0"/>
              </a:rPr>
              <a:t>did they demonstrate </a:t>
            </a:r>
            <a:r>
              <a:rPr kumimoji="0" lang="en-US" altLang="en-US" sz="2400" b="0" i="1" u="none" strike="noStrike" cap="none" normalizeH="0" baseline="0" dirty="0">
                <a:ln>
                  <a:noFill/>
                </a:ln>
                <a:solidFill>
                  <a:schemeClr val="tx1"/>
                </a:solidFill>
                <a:effectLst/>
                <a:latin typeface="Arial" charset="0"/>
              </a:rPr>
              <a:t>the use of the Conversation </a:t>
            </a:r>
            <a:r>
              <a:rPr kumimoji="0" lang="en-US" altLang="en-US" sz="2400" b="0" i="1" u="none" strike="noStrike" cap="none" normalizeH="0" baseline="0" dirty="0" smtClean="0">
                <a:ln>
                  <a:noFill/>
                </a:ln>
                <a:solidFill>
                  <a:schemeClr val="tx1"/>
                </a:solidFill>
                <a:effectLst/>
                <a:latin typeface="Arial" charset="0"/>
              </a:rPr>
              <a:t>Norms?</a:t>
            </a:r>
            <a:r>
              <a:rPr kumimoji="0" lang="en-US" altLang="en-US" sz="2400" b="0" i="0" u="none" strike="noStrike" cap="none" normalizeH="0" baseline="0" dirty="0" smtClean="0">
                <a:ln>
                  <a:noFill/>
                </a:ln>
                <a:solidFill>
                  <a:schemeClr val="tx1"/>
                </a:solidFill>
                <a:effectLst/>
                <a:latin typeface="Arial" charset="0"/>
              </a:rPr>
              <a:t> </a:t>
            </a:r>
          </a:p>
          <a:p>
            <a:pPr marL="342900" marR="0" lvl="0" indent="-342900" algn="l" defTabSz="914400" rtl="0" eaLnBrk="0" fontAlgn="base" latinLnBrk="0" hangingPunct="0">
              <a:lnSpc>
                <a:spcPct val="100000"/>
              </a:lnSpc>
              <a:spcBef>
                <a:spcPct val="0"/>
              </a:spcBef>
              <a:spcAft>
                <a:spcPct val="0"/>
              </a:spcAft>
              <a:buClrTx/>
              <a:buSzTx/>
              <a:buFont typeface="Wingdings" charset="2"/>
              <a:buChar char="ü"/>
              <a:tabLst/>
            </a:pPr>
            <a:endParaRPr kumimoji="0" lang="en-US" altLang="en-US" sz="2400" b="0" i="0" u="none" strike="noStrike" cap="none" normalizeH="0" baseline="0" dirty="0" smtClean="0">
              <a:ln>
                <a:noFill/>
              </a:ln>
              <a:solidFill>
                <a:schemeClr val="tx1"/>
              </a:solidFill>
              <a:effectLst/>
              <a:latin typeface="Arial" charset="0"/>
            </a:endParaRPr>
          </a:p>
          <a:p>
            <a:pPr marL="342900" indent="-342900" eaLnBrk="0" fontAlgn="base" hangingPunct="0">
              <a:spcBef>
                <a:spcPct val="0"/>
              </a:spcBef>
              <a:spcAft>
                <a:spcPct val="0"/>
              </a:spcAft>
              <a:buFont typeface="Wingdings" charset="2"/>
              <a:buChar char="ü"/>
            </a:pPr>
            <a:r>
              <a:rPr lang="en-US" altLang="en-US" sz="2400" i="1" dirty="0">
                <a:latin typeface="Arial" charset="0"/>
              </a:rPr>
              <a:t>How </a:t>
            </a:r>
            <a:r>
              <a:rPr lang="en-US" altLang="en-US" sz="2400" i="1" dirty="0" smtClean="0">
                <a:latin typeface="Arial" charset="0"/>
              </a:rPr>
              <a:t>did </a:t>
            </a:r>
            <a:r>
              <a:rPr lang="en-US" altLang="en-US" sz="2400" i="1" dirty="0">
                <a:latin typeface="Arial" charset="0"/>
              </a:rPr>
              <a:t>they demonstrate the use of the </a:t>
            </a:r>
            <a:r>
              <a:rPr lang="en-US" altLang="en-US" sz="2400" i="1" dirty="0" smtClean="0">
                <a:latin typeface="Arial" charset="0"/>
              </a:rPr>
              <a:t>Constructive Conversation </a:t>
            </a:r>
            <a:r>
              <a:rPr lang="en-US" altLang="en-US" sz="2400" i="1" dirty="0">
                <a:latin typeface="Arial" charset="0"/>
              </a:rPr>
              <a:t>Skills?</a:t>
            </a:r>
            <a:r>
              <a:rPr lang="en-US" altLang="en-US" sz="2400" dirty="0">
                <a:latin typeface="Arial" charset="0"/>
              </a:rPr>
              <a:t> </a:t>
            </a:r>
          </a:p>
        </p:txBody>
      </p:sp>
      <p:pic>
        <p:nvPicPr>
          <p:cNvPr id="16" name="Picture 15" descr="ListenIcon.png"/>
          <p:cNvPicPr/>
          <p:nvPr/>
        </p:nvPicPr>
        <p:blipFill>
          <a:blip r:embed="rId7">
            <a:extLst>
              <a:ext uri="{28A0092B-C50C-407E-A947-70E740481C1C}">
                <a14:useLocalDpi xmlns:a14="http://schemas.microsoft.com/office/drawing/2010/main" val="0"/>
              </a:ext>
            </a:extLst>
          </a:blip>
          <a:srcRect/>
          <a:stretch>
            <a:fillRect/>
          </a:stretch>
        </p:blipFill>
        <p:spPr bwMode="auto">
          <a:xfrm>
            <a:off x="263119" y="1796306"/>
            <a:ext cx="1006405" cy="1133182"/>
          </a:xfrm>
          <a:prstGeom prst="rect">
            <a:avLst/>
          </a:prstGeom>
          <a:noFill/>
          <a:ln>
            <a:noFill/>
          </a:ln>
        </p:spPr>
      </p:pic>
    </p:spTree>
    <p:extLst>
      <p:ext uri="{BB962C8B-B14F-4D97-AF65-F5344CB8AC3E}">
        <p14:creationId xmlns:p14="http://schemas.microsoft.com/office/powerpoint/2010/main" val="186514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dissolv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dissolve">
                                      <p:cBhvr>
                                        <p:cTn id="15" dur="500"/>
                                        <p:tgtEl>
                                          <p:spTgt spid="13">
                                            <p:txEl>
                                              <p:pRg st="0" end="0"/>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13">
                                            <p:txEl>
                                              <p:pRg st="1" end="1"/>
                                            </p:txEl>
                                          </p:spTgt>
                                        </p:tgtEl>
                                        <p:attrNameLst>
                                          <p:attrName>style.visibility</p:attrName>
                                        </p:attrNameLst>
                                      </p:cBhvr>
                                      <p:to>
                                        <p:strVal val="visible"/>
                                      </p:to>
                                    </p:set>
                                    <p:animEffect transition="in" filter="dissolve">
                                      <p:cBhvr>
                                        <p:cTn id="18" dur="500"/>
                                        <p:tgtEl>
                                          <p:spTgt spid="13">
                                            <p:txEl>
                                              <p:pRg st="1" end="1"/>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dissolve">
                                      <p:cBhvr>
                                        <p:cTn id="21" dur="500"/>
                                        <p:tgtEl>
                                          <p:spTgt spid="8"/>
                                        </p:tgtEl>
                                      </p:cBhvr>
                                    </p:animEffect>
                                  </p:childTnLst>
                                </p:cTn>
                              </p:par>
                              <p:par>
                                <p:cTn id="22" presetID="9"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dissolv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15">
                                            <p:txEl>
                                              <p:pRg st="0" end="0"/>
                                            </p:txEl>
                                          </p:spTgt>
                                        </p:tgtEl>
                                        <p:attrNameLst>
                                          <p:attrName>style.visibility</p:attrName>
                                        </p:attrNameLst>
                                      </p:cBhvr>
                                      <p:to>
                                        <p:strVal val="visible"/>
                                      </p:to>
                                    </p:set>
                                    <p:animEffect transition="in" filter="dissolve">
                                      <p:cBhvr>
                                        <p:cTn id="29" dur="500"/>
                                        <p:tgtEl>
                                          <p:spTgt spid="15">
                                            <p:txEl>
                                              <p:pRg st="0" end="0"/>
                                            </p:txEl>
                                          </p:spTgt>
                                        </p:tgtEl>
                                      </p:cBhvr>
                                    </p:animEffect>
                                  </p:childTnLst>
                                </p:cTn>
                              </p:par>
                              <p:par>
                                <p:cTn id="30" presetID="9" presetClass="entr" presetSubtype="0" fill="hold" nodeType="withEffect">
                                  <p:stCondLst>
                                    <p:cond delay="0"/>
                                  </p:stCondLst>
                                  <p:childTnLst>
                                    <p:set>
                                      <p:cBhvr>
                                        <p:cTn id="31" dur="1" fill="hold">
                                          <p:stCondLst>
                                            <p:cond delay="0"/>
                                          </p:stCondLst>
                                        </p:cTn>
                                        <p:tgtEl>
                                          <p:spTgt spid="15">
                                            <p:txEl>
                                              <p:pRg st="2" end="2"/>
                                            </p:txEl>
                                          </p:spTgt>
                                        </p:tgtEl>
                                        <p:attrNameLst>
                                          <p:attrName>style.visibility</p:attrName>
                                        </p:attrNameLst>
                                      </p:cBhvr>
                                      <p:to>
                                        <p:strVal val="visible"/>
                                      </p:to>
                                    </p:set>
                                    <p:animEffect transition="in" filter="dissolve">
                                      <p:cBhvr>
                                        <p:cTn id="32"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6056" y="260314"/>
            <a:ext cx="6857504" cy="1299662"/>
          </a:xfrm>
        </p:spPr>
        <p:txBody>
          <a:bodyPr>
            <a:normAutofit fontScale="90000"/>
          </a:bodyPr>
          <a:lstStyle/>
          <a:p>
            <a:r>
              <a:rPr lang="en-US" b="1" dirty="0" smtClean="0">
                <a:solidFill>
                  <a:schemeClr val="accent2"/>
                </a:solidFill>
              </a:rPr>
              <a:t>REVIEW ELD OBJECTIVE &amp; SELF-ASSESS</a:t>
            </a:r>
            <a:endParaRPr lang="en-US" b="1" dirty="0">
              <a:solidFill>
                <a:schemeClr val="accent2"/>
              </a:solidFill>
            </a:endParaRPr>
          </a:p>
        </p:txBody>
      </p:sp>
      <p:sp>
        <p:nvSpPr>
          <p:cNvPr id="3" name="Content Placeholder 2"/>
          <p:cNvSpPr>
            <a:spLocks noGrp="1"/>
          </p:cNvSpPr>
          <p:nvPr>
            <p:ph idx="4294967295"/>
          </p:nvPr>
        </p:nvSpPr>
        <p:spPr>
          <a:xfrm>
            <a:off x="517569" y="1687835"/>
            <a:ext cx="9987242" cy="2891397"/>
          </a:xfrm>
        </p:spPr>
        <p:txBody>
          <a:bodyPr>
            <a:noAutofit/>
          </a:bodyPr>
          <a:lstStyle/>
          <a:p>
            <a:pPr marL="0" indent="0">
              <a:buNone/>
            </a:pPr>
            <a:r>
              <a:rPr lang="en-US" sz="2400" dirty="0">
                <a:latin typeface="Calibri" charset="0"/>
                <a:ea typeface="Calibri" charset="0"/>
                <a:cs typeface="Calibri" charset="0"/>
              </a:rPr>
              <a:t>In this lesson, </a:t>
            </a:r>
            <a:r>
              <a:rPr lang="en-US" sz="2400" dirty="0" smtClean="0">
                <a:latin typeface="Calibri" charset="0"/>
                <a:ea typeface="Calibri" charset="0"/>
                <a:cs typeface="Calibri" charset="0"/>
              </a:rPr>
              <a:t>we…</a:t>
            </a:r>
            <a:endParaRPr lang="en-US" sz="2400" dirty="0">
              <a:latin typeface="Calibri" charset="0"/>
              <a:ea typeface="Calibri" charset="0"/>
              <a:cs typeface="Calibri" charset="0"/>
            </a:endParaRPr>
          </a:p>
          <a:p>
            <a:pPr lvl="2">
              <a:buFont typeface="ZapfDingbatsITC" charset="0"/>
              <a:buChar char="✔︎"/>
            </a:pPr>
            <a:r>
              <a:rPr lang="en-US" sz="2400" dirty="0" smtClean="0">
                <a:latin typeface="Calibri" charset="0"/>
                <a:ea typeface="Calibri" charset="0"/>
                <a:cs typeface="Calibri" charset="0"/>
              </a:rPr>
              <a:t>shared what we know about Constructive Conversations</a:t>
            </a:r>
          </a:p>
          <a:p>
            <a:pPr lvl="2">
              <a:buFont typeface="ZapfDingbatsITC" charset="0"/>
              <a:buChar char="✔︎"/>
            </a:pPr>
            <a:r>
              <a:rPr lang="en-US" sz="2400" dirty="0" smtClean="0">
                <a:latin typeface="Calibri" charset="0"/>
                <a:ea typeface="Calibri" charset="0"/>
                <a:cs typeface="Calibri" charset="0"/>
              </a:rPr>
              <a:t>had a conversation with a partner and a small group</a:t>
            </a:r>
            <a:endParaRPr lang="en-US" sz="800" dirty="0">
              <a:latin typeface="Calibri" charset="0"/>
              <a:ea typeface="Calibri" charset="0"/>
              <a:cs typeface="Calibri" charset="0"/>
            </a:endParaRPr>
          </a:p>
          <a:p>
            <a:r>
              <a:rPr lang="en-US" sz="2400" i="1" dirty="0" smtClean="0"/>
              <a:t>Think</a:t>
            </a:r>
            <a:r>
              <a:rPr lang="mr-IN" sz="2400" i="1" dirty="0" smtClean="0"/>
              <a:t>…</a:t>
            </a:r>
            <a:endParaRPr lang="en-US" sz="2400" i="1" dirty="0" smtClean="0"/>
          </a:p>
          <a:p>
            <a:pPr lvl="2"/>
            <a:r>
              <a:rPr lang="en-US" sz="2400" i="1" dirty="0" smtClean="0"/>
              <a:t>How </a:t>
            </a:r>
            <a:r>
              <a:rPr lang="en-US" sz="2400" i="1" dirty="0"/>
              <a:t>did we meet our objectives in this lesson? </a:t>
            </a:r>
            <a:endParaRPr lang="en-US" sz="2400" dirty="0"/>
          </a:p>
          <a:p>
            <a:pPr lvl="2"/>
            <a:r>
              <a:rPr lang="en-US" sz="2400" i="1" dirty="0"/>
              <a:t>How did the Norms and Skills help us to have a Constructive Conversation</a:t>
            </a:r>
            <a:r>
              <a:rPr lang="en-US" sz="2400" i="1" dirty="0" smtClean="0"/>
              <a:t>?</a:t>
            </a:r>
            <a:endParaRPr lang="en-US"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568" y="4386650"/>
            <a:ext cx="1006643" cy="1006643"/>
          </a:xfrm>
          <a:prstGeom prst="rect">
            <a:avLst/>
          </a:prstGeom>
        </p:spPr>
      </p:pic>
      <p:sp>
        <p:nvSpPr>
          <p:cNvPr id="5" name="TextBox 4"/>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TURN &amp; TALK - THEN WHOLE GROUP DISCUSSION</a:t>
            </a:r>
            <a:endParaRPr lang="en-US" sz="2400" b="1" dirty="0">
              <a:solidFill>
                <a:schemeClr val="bg1"/>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4272" y="268950"/>
            <a:ext cx="4115597" cy="1299662"/>
          </a:xfrm>
          <a:prstGeom prst="rect">
            <a:avLst/>
          </a:prstGeom>
        </p:spPr>
      </p:pic>
      <p:grpSp>
        <p:nvGrpSpPr>
          <p:cNvPr id="7" name="Group 6"/>
          <p:cNvGrpSpPr/>
          <p:nvPr/>
        </p:nvGrpSpPr>
        <p:grpSpPr>
          <a:xfrm>
            <a:off x="10304212" y="4386649"/>
            <a:ext cx="1535657" cy="1729735"/>
            <a:chOff x="587828" y="4231661"/>
            <a:chExt cx="1847691" cy="2058925"/>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9" name="TextBox 8"/>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sp>
        <p:nvSpPr>
          <p:cNvPr id="10" name="Rectangle 9"/>
          <p:cNvSpPr/>
          <p:nvPr/>
        </p:nvSpPr>
        <p:spPr>
          <a:xfrm>
            <a:off x="1524212" y="4364176"/>
            <a:ext cx="8780000" cy="1569660"/>
          </a:xfrm>
          <a:prstGeom prst="rect">
            <a:avLst/>
          </a:prstGeom>
        </p:spPr>
        <p:txBody>
          <a:bodyPr wrap="square">
            <a:spAutoFit/>
          </a:bodyPr>
          <a:lstStyle/>
          <a:p>
            <a:r>
              <a:rPr lang="en-US" sz="2400" b="1" i="1" dirty="0"/>
              <a:t>Work with your Constructive Conversation partner </a:t>
            </a:r>
            <a:r>
              <a:rPr lang="en-US" sz="2400" b="1" i="1" dirty="0" smtClean="0"/>
              <a:t>to: </a:t>
            </a:r>
            <a:endParaRPr lang="en-US" sz="1200" dirty="0"/>
          </a:p>
          <a:p>
            <a:pPr marL="342900" indent="-342900">
              <a:buFont typeface="Arial" charset="0"/>
              <a:buChar char="•"/>
            </a:pPr>
            <a:r>
              <a:rPr lang="en-US" sz="2400" i="1" dirty="0"/>
              <a:t>Identify one thing that you did well and one thing you want to improve</a:t>
            </a:r>
          </a:p>
          <a:p>
            <a:pPr marL="342900" indent="-342900">
              <a:buFont typeface="Arial" charset="0"/>
              <a:buChar char="•"/>
            </a:pPr>
            <a:r>
              <a:rPr lang="en-US" sz="2400" i="1" dirty="0"/>
              <a:t>Share and explain to your partner </a:t>
            </a:r>
            <a:endParaRPr lang="en-US" sz="2400" dirty="0">
              <a:latin typeface="Calibri" charset="0"/>
              <a:ea typeface="Calibri" charset="0"/>
              <a:cs typeface="Calibri" charset="0"/>
            </a:endParaRPr>
          </a:p>
        </p:txBody>
      </p:sp>
    </p:spTree>
    <p:extLst>
      <p:ext uri="{BB962C8B-B14F-4D97-AF65-F5344CB8AC3E}">
        <p14:creationId xmlns:p14="http://schemas.microsoft.com/office/powerpoint/2010/main" val="1960436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dissolv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dissolv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dissolve">
                                      <p:cBhvr>
                                        <p:cTn id="20" dur="500"/>
                                        <p:tgtEl>
                                          <p:spTgt spid="3">
                                            <p:txEl>
                                              <p:pRg st="4" end="4"/>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dissolve">
                                      <p:cBhvr>
                                        <p:cTn id="23" dur="500"/>
                                        <p:tgtEl>
                                          <p:spTgt spid="3">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dissolve">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10">
                                            <p:txEl>
                                              <p:pRg st="0" end="0"/>
                                            </p:txEl>
                                          </p:spTgt>
                                        </p:tgtEl>
                                        <p:attrNameLst>
                                          <p:attrName>style.visibility</p:attrName>
                                        </p:attrNameLst>
                                      </p:cBhvr>
                                      <p:to>
                                        <p:strVal val="visible"/>
                                      </p:to>
                                    </p:set>
                                    <p:animEffect transition="in" filter="dissolve">
                                      <p:cBhvr>
                                        <p:cTn id="33" dur="500"/>
                                        <p:tgtEl>
                                          <p:spTgt spid="10">
                                            <p:txEl>
                                              <p:pRg st="0" end="0"/>
                                            </p:txEl>
                                          </p:spTgt>
                                        </p:tgtEl>
                                      </p:cBhvr>
                                    </p:animEffect>
                                  </p:childTnLst>
                                </p:cTn>
                              </p:par>
                              <p:par>
                                <p:cTn id="34" presetID="9" presetClass="entr" presetSubtype="0"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dissolve">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10">
                                            <p:txEl>
                                              <p:pRg st="1" end="1"/>
                                            </p:txEl>
                                          </p:spTgt>
                                        </p:tgtEl>
                                        <p:attrNameLst>
                                          <p:attrName>style.visibility</p:attrName>
                                        </p:attrNameLst>
                                      </p:cBhvr>
                                      <p:to>
                                        <p:strVal val="visible"/>
                                      </p:to>
                                    </p:set>
                                    <p:animEffect transition="in" filter="dissolve">
                                      <p:cBhvr>
                                        <p:cTn id="41" dur="500"/>
                                        <p:tgtEl>
                                          <p:spTgt spid="10">
                                            <p:txEl>
                                              <p:pRg st="1" end="1"/>
                                            </p:txEl>
                                          </p:spTgt>
                                        </p:tgtEl>
                                      </p:cBhvr>
                                    </p:animEffect>
                                  </p:childTnLst>
                                </p:cTn>
                              </p:par>
                              <p:par>
                                <p:cTn id="42" presetID="9" presetClass="entr" presetSubtype="0" fill="hold" nodeType="withEffect">
                                  <p:stCondLst>
                                    <p:cond delay="0"/>
                                  </p:stCondLst>
                                  <p:childTnLst>
                                    <p:set>
                                      <p:cBhvr>
                                        <p:cTn id="43" dur="1" fill="hold">
                                          <p:stCondLst>
                                            <p:cond delay="0"/>
                                          </p:stCondLst>
                                        </p:cTn>
                                        <p:tgtEl>
                                          <p:spTgt spid="10">
                                            <p:txEl>
                                              <p:pRg st="2" end="2"/>
                                            </p:txEl>
                                          </p:spTgt>
                                        </p:tgtEl>
                                        <p:attrNameLst>
                                          <p:attrName>style.visibility</p:attrName>
                                        </p:attrNameLst>
                                      </p:cBhvr>
                                      <p:to>
                                        <p:strVal val="visible"/>
                                      </p:to>
                                    </p:set>
                                    <p:animEffect transition="in" filter="dissolve">
                                      <p:cBhvr>
                                        <p:cTn id="44"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
            </a:r>
            <a:br>
              <a:rPr lang="en-US" dirty="0"/>
            </a:br>
            <a:r>
              <a:rPr lang="en-US" b="1" dirty="0" smtClean="0"/>
              <a:t>LESSON 2</a:t>
            </a:r>
            <a:endParaRPr lang="en-US" b="1" dirty="0"/>
          </a:p>
        </p:txBody>
      </p:sp>
      <p:sp>
        <p:nvSpPr>
          <p:cNvPr id="3" name="Content Placeholder 2"/>
          <p:cNvSpPr>
            <a:spLocks noGrp="1"/>
          </p:cNvSpPr>
          <p:nvPr>
            <p:ph type="body" idx="1"/>
          </p:nvPr>
        </p:nvSpPr>
        <p:spPr/>
        <p:txBody>
          <a:bodyPr>
            <a:normAutofit fontScale="77500" lnSpcReduction="20000"/>
          </a:bodyPr>
          <a:lstStyle/>
          <a:p>
            <a:pPr algn="ctr"/>
            <a:r>
              <a:rPr lang="en-US" sz="8000" b="1" dirty="0" smtClean="0">
                <a:solidFill>
                  <a:schemeClr val="accent2"/>
                </a:solidFill>
              </a:rPr>
              <a:t>CLARIFY BY PARAPHRASING</a:t>
            </a:r>
          </a:p>
        </p:txBody>
      </p:sp>
      <p:pic>
        <p:nvPicPr>
          <p:cNvPr id="4" name="Picture 3"/>
          <p:cNvPicPr>
            <a:picLocks noChangeAspect="1"/>
          </p:cNvPicPr>
          <p:nvPr/>
        </p:nvPicPr>
        <p:blipFill>
          <a:blip r:embed="rId3"/>
          <a:stretch>
            <a:fillRect/>
          </a:stretch>
        </p:blipFill>
        <p:spPr>
          <a:xfrm>
            <a:off x="9230938" y="333650"/>
            <a:ext cx="2466414" cy="2406258"/>
          </a:xfrm>
          <a:prstGeom prst="rect">
            <a:avLst/>
          </a:prstGeom>
        </p:spPr>
      </p:pic>
    </p:spTree>
    <p:extLst>
      <p:ext uri="{BB962C8B-B14F-4D97-AF65-F5344CB8AC3E}">
        <p14:creationId xmlns:p14="http://schemas.microsoft.com/office/powerpoint/2010/main" val="17152671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
            </a:r>
            <a:br>
              <a:rPr lang="en-US" dirty="0"/>
            </a:br>
            <a:r>
              <a:rPr lang="en-US" b="1" dirty="0" smtClean="0"/>
              <a:t>LESSON 1</a:t>
            </a:r>
            <a:endParaRPr lang="en-US" b="1" dirty="0"/>
          </a:p>
        </p:txBody>
      </p:sp>
      <p:sp>
        <p:nvSpPr>
          <p:cNvPr id="3" name="Content Placeholder 2"/>
          <p:cNvSpPr>
            <a:spLocks noGrp="1"/>
          </p:cNvSpPr>
          <p:nvPr>
            <p:ph type="body" idx="1"/>
          </p:nvPr>
        </p:nvSpPr>
        <p:spPr/>
        <p:txBody>
          <a:bodyPr>
            <a:normAutofit fontScale="85000" lnSpcReduction="10000"/>
          </a:bodyPr>
          <a:lstStyle/>
          <a:p>
            <a:pPr algn="ctr"/>
            <a:r>
              <a:rPr lang="en-US" sz="8000" b="1" dirty="0" smtClean="0">
                <a:solidFill>
                  <a:schemeClr val="accent2"/>
                </a:solidFill>
              </a:rPr>
              <a:t>REVIEW </a:t>
            </a:r>
            <a:r>
              <a:rPr lang="en-US" sz="8000" b="1" dirty="0">
                <a:solidFill>
                  <a:schemeClr val="accent2"/>
                </a:solidFill>
              </a:rPr>
              <a:t>NORMS </a:t>
            </a:r>
            <a:r>
              <a:rPr lang="en-US" sz="8000" b="1" dirty="0" smtClean="0">
                <a:solidFill>
                  <a:schemeClr val="accent2"/>
                </a:solidFill>
              </a:rPr>
              <a:t>&amp; SKILLS</a:t>
            </a:r>
          </a:p>
        </p:txBody>
      </p:sp>
      <p:pic>
        <p:nvPicPr>
          <p:cNvPr id="4" name="Picture 3"/>
          <p:cNvPicPr>
            <a:picLocks noChangeAspect="1"/>
          </p:cNvPicPr>
          <p:nvPr/>
        </p:nvPicPr>
        <p:blipFill>
          <a:blip r:embed="rId2"/>
          <a:stretch>
            <a:fillRect/>
          </a:stretch>
        </p:blipFill>
        <p:spPr>
          <a:xfrm>
            <a:off x="8997022" y="354915"/>
            <a:ext cx="2466414" cy="2406258"/>
          </a:xfrm>
          <a:prstGeom prst="rect">
            <a:avLst/>
          </a:prstGeom>
        </p:spPr>
      </p:pic>
    </p:spTree>
    <p:extLst>
      <p:ext uri="{BB962C8B-B14F-4D97-AF65-F5344CB8AC3E}">
        <p14:creationId xmlns:p14="http://schemas.microsoft.com/office/powerpoint/2010/main" val="7017651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263315" y="1748993"/>
            <a:ext cx="10058400" cy="4022725"/>
          </a:xfrm>
        </p:spPr>
        <p:txBody>
          <a:bodyPr>
            <a:noAutofit/>
          </a:bodyPr>
          <a:lstStyle/>
          <a:p>
            <a:pPr marL="0" indent="0">
              <a:buNone/>
            </a:pPr>
            <a:r>
              <a:rPr lang="en-US" sz="3600" dirty="0">
                <a:latin typeface="Calibri" charset="0"/>
                <a:ea typeface="Calibri" charset="0"/>
                <a:cs typeface="Calibri" charset="0"/>
              </a:rPr>
              <a:t>In this lesson, we will... </a:t>
            </a:r>
            <a:endParaRPr lang="en-US" sz="3600" dirty="0" smtClean="0">
              <a:latin typeface="Calibri" charset="0"/>
              <a:ea typeface="Calibri" charset="0"/>
              <a:cs typeface="Calibri" charset="0"/>
            </a:endParaRPr>
          </a:p>
          <a:p>
            <a:endParaRPr lang="en-US" sz="1400" dirty="0" smtClean="0">
              <a:latin typeface="Calibri" charset="0"/>
              <a:ea typeface="Calibri" charset="0"/>
              <a:cs typeface="Calibri" charset="0"/>
            </a:endParaRPr>
          </a:p>
          <a:p>
            <a:pPr lvl="1"/>
            <a:r>
              <a:rPr lang="en-US" sz="3600" dirty="0">
                <a:latin typeface="Calibri" charset="0"/>
                <a:ea typeface="Calibri" charset="0"/>
                <a:cs typeface="Calibri" charset="0"/>
              </a:rPr>
              <a:t>introduce </a:t>
            </a:r>
            <a:r>
              <a:rPr lang="en-US" sz="3600" dirty="0" smtClean="0">
                <a:latin typeface="Calibri" charset="0"/>
                <a:ea typeface="Calibri" charset="0"/>
                <a:cs typeface="Calibri" charset="0"/>
              </a:rPr>
              <a:t>the Conversation Pattern</a:t>
            </a:r>
          </a:p>
          <a:p>
            <a:pPr lvl="1"/>
            <a:endParaRPr lang="en-US" sz="800" dirty="0">
              <a:latin typeface="Calibri" charset="0"/>
              <a:ea typeface="Calibri" charset="0"/>
              <a:cs typeface="Calibri" charset="0"/>
            </a:endParaRPr>
          </a:p>
          <a:p>
            <a:pPr lvl="1"/>
            <a:r>
              <a:rPr lang="en-US" sz="3600" dirty="0">
                <a:latin typeface="Calibri" charset="0"/>
                <a:ea typeface="Calibri" charset="0"/>
                <a:cs typeface="Calibri" charset="0"/>
              </a:rPr>
              <a:t>have a Constructive Conversation with a partner based on a visual </a:t>
            </a:r>
            <a:r>
              <a:rPr lang="en-US" sz="3600" dirty="0" smtClean="0">
                <a:latin typeface="Calibri" charset="0"/>
                <a:ea typeface="Calibri" charset="0"/>
                <a:cs typeface="Calibri" charset="0"/>
              </a:rPr>
              <a:t>text</a:t>
            </a:r>
          </a:p>
          <a:p>
            <a:pPr lvl="1"/>
            <a:endParaRPr lang="en-US" sz="800" dirty="0">
              <a:latin typeface="Calibri" charset="0"/>
              <a:ea typeface="Calibri" charset="0"/>
              <a:cs typeface="Calibri" charset="0"/>
            </a:endParaRPr>
          </a:p>
          <a:p>
            <a:pPr lvl="1"/>
            <a:r>
              <a:rPr lang="en-US" sz="3600" dirty="0">
                <a:latin typeface="Calibri" charset="0"/>
                <a:ea typeface="Calibri" charset="0"/>
                <a:cs typeface="Calibri" charset="0"/>
              </a:rPr>
              <a:t>listen to partner’s </a:t>
            </a:r>
            <a:r>
              <a:rPr lang="en-US" sz="3600" dirty="0" smtClean="0">
                <a:latin typeface="Calibri" charset="0"/>
                <a:ea typeface="Calibri" charset="0"/>
                <a:cs typeface="Calibri" charset="0"/>
              </a:rPr>
              <a:t>ideas</a:t>
            </a:r>
          </a:p>
          <a:p>
            <a:pPr lvl="1"/>
            <a:endParaRPr lang="en-US" sz="800" dirty="0">
              <a:latin typeface="Calibri" charset="0"/>
              <a:ea typeface="Calibri" charset="0"/>
              <a:cs typeface="Calibri" charset="0"/>
            </a:endParaRPr>
          </a:p>
          <a:p>
            <a:pPr lvl="1"/>
            <a:r>
              <a:rPr lang="en-US" sz="3600" dirty="0">
                <a:latin typeface="Calibri" charset="0"/>
                <a:ea typeface="Calibri" charset="0"/>
                <a:cs typeface="Calibri" charset="0"/>
              </a:rPr>
              <a:t>learn to CLARIFY by paraphrasing a partner’s ideas</a:t>
            </a:r>
          </a:p>
        </p:txBody>
      </p:sp>
      <p:sp>
        <p:nvSpPr>
          <p:cNvPr id="4" name="TextBox 3"/>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STUDENT FRIENDLY ELD OBJECTIVES</a:t>
            </a:r>
            <a:endParaRPr lang="en-US" sz="2400" b="1" dirty="0">
              <a:solidFill>
                <a:schemeClr val="bg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4272" y="268950"/>
            <a:ext cx="4115597" cy="1299662"/>
          </a:xfrm>
          <a:prstGeom prst="rect">
            <a:avLst/>
          </a:prstGeom>
        </p:spPr>
      </p:pic>
      <p:sp>
        <p:nvSpPr>
          <p:cNvPr id="2" name="Title 1"/>
          <p:cNvSpPr>
            <a:spLocks noGrp="1"/>
          </p:cNvSpPr>
          <p:nvPr>
            <p:ph type="title" idx="4294967295"/>
          </p:nvPr>
        </p:nvSpPr>
        <p:spPr>
          <a:xfrm>
            <a:off x="966972" y="808534"/>
            <a:ext cx="3893786" cy="793502"/>
          </a:xfrm>
        </p:spPr>
        <p:txBody>
          <a:bodyPr>
            <a:normAutofit/>
          </a:bodyPr>
          <a:lstStyle/>
          <a:p>
            <a:r>
              <a:rPr lang="en-US" b="1" dirty="0" smtClean="0">
                <a:solidFill>
                  <a:schemeClr val="accent2"/>
                </a:solidFill>
              </a:rPr>
              <a:t>ELD OBJECTIVE</a:t>
            </a:r>
            <a:endParaRPr lang="en-US" b="1" dirty="0">
              <a:solidFill>
                <a:schemeClr val="accent2"/>
              </a:solidFill>
            </a:endParaRPr>
          </a:p>
        </p:txBody>
      </p:sp>
    </p:spTree>
    <p:extLst>
      <p:ext uri="{BB962C8B-B14F-4D97-AF65-F5344CB8AC3E}">
        <p14:creationId xmlns:p14="http://schemas.microsoft.com/office/powerpoint/2010/main" val="556732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blinds(horizontal)">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blinds(horizontal)">
                                      <p:cBhvr>
                                        <p:cTn id="17" dur="5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blinds(horizontal)">
                                      <p:cBhvr>
                                        <p:cTn id="2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LESSON OPENING</a:t>
            </a:r>
            <a:endParaRPr lang="en-US" sz="2400" b="1" dirty="0">
              <a:solidFill>
                <a:schemeClr val="bg1"/>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6316" y="143435"/>
            <a:ext cx="4611681" cy="6073957"/>
          </a:xfrm>
          <a:prstGeom prst="rect">
            <a:avLst/>
          </a:prstGeom>
        </p:spPr>
      </p:pic>
      <p:sp>
        <p:nvSpPr>
          <p:cNvPr id="2" name="Rectangle 1"/>
          <p:cNvSpPr/>
          <p:nvPr/>
        </p:nvSpPr>
        <p:spPr>
          <a:xfrm>
            <a:off x="412376" y="1510926"/>
            <a:ext cx="6781466" cy="4708981"/>
          </a:xfrm>
          <a:prstGeom prst="rect">
            <a:avLst/>
          </a:prstGeom>
        </p:spPr>
        <p:txBody>
          <a:bodyPr wrap="square">
            <a:spAutoFit/>
          </a:bodyPr>
          <a:lstStyle/>
          <a:p>
            <a:pPr marL="285750" indent="-285750">
              <a:buFont typeface="Arial" charset="0"/>
              <a:buChar char="•"/>
              <a:defRPr/>
            </a:pPr>
            <a:r>
              <a:rPr lang="en-US" sz="2400" i="1" dirty="0"/>
              <a:t>We will learn the Conversation Pattern—which includes paraphrasing, building on, and prompting each time we speak. </a:t>
            </a:r>
            <a:endParaRPr lang="en-US" sz="2400" i="1" dirty="0" smtClean="0"/>
          </a:p>
          <a:p>
            <a:pPr marL="285750" indent="-285750">
              <a:buFont typeface="Arial" charset="0"/>
              <a:buChar char="•"/>
              <a:defRPr/>
            </a:pPr>
            <a:endParaRPr lang="en-US" sz="1200" dirty="0"/>
          </a:p>
          <a:p>
            <a:pPr marL="285750" indent="-285750">
              <a:buFont typeface="Arial" charset="0"/>
              <a:buChar char="•"/>
              <a:defRPr/>
            </a:pPr>
            <a:r>
              <a:rPr lang="en-US" sz="2400" i="1" dirty="0"/>
              <a:t>This pattern will help </a:t>
            </a:r>
            <a:r>
              <a:rPr lang="en-US" sz="2400" i="1" dirty="0" smtClean="0"/>
              <a:t>you </a:t>
            </a:r>
            <a:r>
              <a:rPr lang="en-US" sz="2400" b="1" i="1" dirty="0"/>
              <a:t>CLARIFY </a:t>
            </a:r>
            <a:r>
              <a:rPr lang="en-US" sz="2400" i="1" dirty="0" smtClean="0"/>
              <a:t>your </a:t>
            </a:r>
            <a:r>
              <a:rPr lang="en-US" sz="2400" i="1" dirty="0"/>
              <a:t>ideas when </a:t>
            </a:r>
            <a:r>
              <a:rPr lang="en-US" sz="2400" i="1" dirty="0" smtClean="0"/>
              <a:t>you </a:t>
            </a:r>
            <a:r>
              <a:rPr lang="en-US" sz="2400" i="1" dirty="0"/>
              <a:t>have a </a:t>
            </a:r>
            <a:r>
              <a:rPr lang="en-US" sz="2400" i="1" dirty="0" smtClean="0"/>
              <a:t>Constructive Conversation</a:t>
            </a:r>
            <a:r>
              <a:rPr lang="en-US" sz="2400" i="1" dirty="0"/>
              <a:t>. </a:t>
            </a:r>
            <a:endParaRPr lang="en-US" sz="2400" i="1" dirty="0" smtClean="0"/>
          </a:p>
          <a:p>
            <a:pPr marL="285750" indent="-285750">
              <a:buFont typeface="Arial" charset="0"/>
              <a:buChar char="•"/>
              <a:defRPr/>
            </a:pPr>
            <a:endParaRPr lang="en-US" sz="1200" i="1" dirty="0"/>
          </a:p>
          <a:p>
            <a:pPr marL="285750" indent="-285750">
              <a:buFont typeface="Arial" charset="0"/>
              <a:buChar char="•"/>
              <a:defRPr/>
            </a:pPr>
            <a:r>
              <a:rPr lang="en-US" sz="2400" i="1" dirty="0" smtClean="0"/>
              <a:t>One </a:t>
            </a:r>
            <a:r>
              <a:rPr lang="en-US" sz="2400" i="1" dirty="0"/>
              <a:t>way to </a:t>
            </a:r>
            <a:r>
              <a:rPr lang="en-US" sz="2400" b="1" i="1" dirty="0"/>
              <a:t>CLARIFY </a:t>
            </a:r>
            <a:r>
              <a:rPr lang="en-US" sz="2400" i="1" dirty="0"/>
              <a:t>is to repeat </a:t>
            </a:r>
            <a:r>
              <a:rPr lang="en-US" sz="2400" i="1" dirty="0" smtClean="0"/>
              <a:t>or </a:t>
            </a:r>
            <a:r>
              <a:rPr lang="en-US" sz="2400" b="1" i="1" dirty="0" smtClean="0"/>
              <a:t>paraphrase</a:t>
            </a:r>
            <a:r>
              <a:rPr lang="en-US" sz="2400" i="1" dirty="0" smtClean="0"/>
              <a:t> your </a:t>
            </a:r>
            <a:r>
              <a:rPr lang="en-US" sz="2400" i="1" dirty="0"/>
              <a:t>partner’s thoughts in </a:t>
            </a:r>
            <a:r>
              <a:rPr lang="en-US" sz="2400" i="1" dirty="0" smtClean="0"/>
              <a:t>your </a:t>
            </a:r>
            <a:r>
              <a:rPr lang="en-US" sz="2400" i="1" dirty="0"/>
              <a:t>own words after </a:t>
            </a:r>
            <a:r>
              <a:rPr lang="en-US" sz="2400" i="1" dirty="0" smtClean="0"/>
              <a:t>you </a:t>
            </a:r>
            <a:r>
              <a:rPr lang="en-US" sz="2400" i="1" dirty="0"/>
              <a:t>listen to </a:t>
            </a:r>
            <a:r>
              <a:rPr lang="en-US" sz="2400" i="1" dirty="0" smtClean="0"/>
              <a:t>them. </a:t>
            </a:r>
          </a:p>
          <a:p>
            <a:pPr marL="285750" indent="-285750">
              <a:buFont typeface="Arial" charset="0"/>
              <a:buChar char="•"/>
              <a:defRPr/>
            </a:pPr>
            <a:endParaRPr lang="en-US" sz="1200" i="1" dirty="0"/>
          </a:p>
          <a:p>
            <a:pPr marL="285750" indent="-285750">
              <a:buFont typeface="Arial" charset="0"/>
              <a:buChar char="•"/>
              <a:defRPr/>
            </a:pPr>
            <a:r>
              <a:rPr lang="en-US" sz="2400" i="1" dirty="0" smtClean="0"/>
              <a:t>Today’s </a:t>
            </a:r>
            <a:r>
              <a:rPr lang="en-US" sz="2400" i="1" dirty="0"/>
              <a:t>lesson will focus on learning and practicing how to </a:t>
            </a:r>
            <a:r>
              <a:rPr lang="en-US" sz="2400" b="1" i="1" dirty="0"/>
              <a:t>paraphrase </a:t>
            </a:r>
            <a:r>
              <a:rPr lang="en-US" sz="2400" i="1" dirty="0"/>
              <a:t>your partner’s ideas during a Constructive Conversation.</a:t>
            </a:r>
            <a:endParaRPr lang="en-US" sz="2400" dirty="0"/>
          </a:p>
        </p:txBody>
      </p:sp>
      <p:sp>
        <p:nvSpPr>
          <p:cNvPr id="5" name="TextBox 4"/>
          <p:cNvSpPr txBox="1"/>
          <p:nvPr/>
        </p:nvSpPr>
        <p:spPr>
          <a:xfrm>
            <a:off x="358589" y="239054"/>
            <a:ext cx="6615953" cy="1200329"/>
          </a:xfrm>
          <a:prstGeom prst="rect">
            <a:avLst/>
          </a:prstGeom>
          <a:noFill/>
        </p:spPr>
        <p:txBody>
          <a:bodyPr wrap="square" rtlCol="0">
            <a:spAutoFit/>
          </a:bodyPr>
          <a:lstStyle/>
          <a:p>
            <a:r>
              <a:rPr lang="en-US" sz="3600" b="1" dirty="0" smtClean="0">
                <a:latin typeface="+mj-lt"/>
              </a:rPr>
              <a:t>Conversation Pattern </a:t>
            </a:r>
            <a:r>
              <a:rPr lang="mr-IN" sz="3600" b="1" dirty="0" smtClean="0">
                <a:latin typeface="+mj-lt"/>
              </a:rPr>
              <a:t>–</a:t>
            </a:r>
            <a:r>
              <a:rPr lang="en-US" sz="3600" b="1" dirty="0" smtClean="0">
                <a:latin typeface="+mj-lt"/>
              </a:rPr>
              <a:t> </a:t>
            </a:r>
            <a:r>
              <a:rPr lang="en-US" sz="3600" b="1" dirty="0" smtClean="0">
                <a:solidFill>
                  <a:schemeClr val="accent2"/>
                </a:solidFill>
                <a:latin typeface="+mj-lt"/>
              </a:rPr>
              <a:t>CLARIFY by Paraphrasing</a:t>
            </a:r>
            <a:endParaRPr lang="en-US" sz="3600" b="1" dirty="0">
              <a:solidFill>
                <a:schemeClr val="accent2"/>
              </a:solidFill>
              <a:latin typeface="+mj-lt"/>
            </a:endParaRPr>
          </a:p>
        </p:txBody>
      </p:sp>
      <p:sp>
        <p:nvSpPr>
          <p:cNvPr id="9" name="Oval 8"/>
          <p:cNvSpPr/>
          <p:nvPr/>
        </p:nvSpPr>
        <p:spPr>
          <a:xfrm>
            <a:off x="7488382" y="831690"/>
            <a:ext cx="4560070" cy="132261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7977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dissolv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dissolv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dissolve">
                                      <p:cBhvr>
                                        <p:cTn id="22" dur="500"/>
                                        <p:tgtEl>
                                          <p:spTgt spid="2">
                                            <p:txEl>
                                              <p:pRg st="6" end="6"/>
                                            </p:txEl>
                                          </p:spTgt>
                                        </p:tgtEl>
                                      </p:cBhvr>
                                    </p:animEffect>
                                  </p:childTnLst>
                                </p:cTn>
                              </p:par>
                              <p:par>
                                <p:cTn id="23" presetID="1" presetClass="entr" presetSubtype="0" fill="hold" grpId="0" nodeType="withEffect">
                                  <p:stCondLst>
                                    <p:cond delay="50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4596" y="418806"/>
            <a:ext cx="3517257" cy="4361011"/>
          </a:xfrm>
          <a:prstGeom prst="rect">
            <a:avLst/>
          </a:prstGeom>
          <a:solidFill>
            <a:schemeClr val="accent1"/>
          </a:solidFill>
          <a:ln w="38100">
            <a:solidFill>
              <a:schemeClr val="accent1"/>
            </a:solidFill>
          </a:ln>
        </p:spPr>
      </p:pic>
      <p:sp>
        <p:nvSpPr>
          <p:cNvPr id="3" name="Title 2"/>
          <p:cNvSpPr>
            <a:spLocks noGrp="1"/>
          </p:cNvSpPr>
          <p:nvPr>
            <p:ph type="title" idx="4294967295"/>
          </p:nvPr>
        </p:nvSpPr>
        <p:spPr>
          <a:xfrm>
            <a:off x="1714695" y="347398"/>
            <a:ext cx="6407329" cy="1249418"/>
          </a:xfrm>
        </p:spPr>
        <p:txBody>
          <a:bodyPr>
            <a:noAutofit/>
          </a:bodyPr>
          <a:lstStyle/>
          <a:p>
            <a:r>
              <a:rPr lang="en-US" sz="4000" dirty="0">
                <a:ea typeface="Calibri" charset="0"/>
                <a:cs typeface="Arial" charset="0"/>
              </a:rPr>
              <a:t>Which Conversation Norm will help </a:t>
            </a:r>
            <a:r>
              <a:rPr lang="en-US" sz="4000" dirty="0" smtClean="0">
                <a:ea typeface="Calibri" charset="0"/>
                <a:cs typeface="Arial" charset="0"/>
              </a:rPr>
              <a:t>you to </a:t>
            </a:r>
            <a:r>
              <a:rPr lang="en-US" sz="4000" b="1" dirty="0" smtClean="0">
                <a:ea typeface="Calibri" charset="0"/>
                <a:cs typeface="Arial" charset="0"/>
              </a:rPr>
              <a:t>paraphrase</a:t>
            </a:r>
            <a:r>
              <a:rPr lang="en-US" sz="4000" dirty="0">
                <a:ea typeface="Calibri" charset="0"/>
                <a:cs typeface="Arial" charset="0"/>
              </a:rPr>
              <a:t>?</a:t>
            </a:r>
            <a:r>
              <a:rPr lang="en-US" sz="4000" b="1" dirty="0">
                <a:ea typeface="Calibri" charset="0"/>
                <a:cs typeface="Arial" charset="0"/>
              </a:rPr>
              <a:t> </a:t>
            </a:r>
            <a:r>
              <a:rPr lang="en-US" sz="4000" dirty="0">
                <a:ea typeface="Calibri" charset="0"/>
                <a:cs typeface="Arial" charset="0"/>
              </a:rPr>
              <a:t>Why? </a:t>
            </a:r>
            <a:endParaRPr lang="en-US" sz="4000" dirty="0"/>
          </a:p>
        </p:txBody>
      </p:sp>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LESSON OPENING </a:t>
            </a:r>
            <a:r>
              <a:rPr lang="mr-IN" sz="2400" b="1" dirty="0" smtClean="0">
                <a:solidFill>
                  <a:schemeClr val="bg1"/>
                </a:solidFill>
              </a:rPr>
              <a:t>–</a:t>
            </a:r>
            <a:r>
              <a:rPr lang="en-US" sz="2400" b="1" dirty="0" smtClean="0">
                <a:solidFill>
                  <a:schemeClr val="bg1"/>
                </a:solidFill>
              </a:rPr>
              <a:t> REVIEW NORMS </a:t>
            </a:r>
            <a:r>
              <a:rPr lang="mr-IN" sz="2400" b="1" dirty="0" smtClean="0">
                <a:solidFill>
                  <a:schemeClr val="bg1"/>
                </a:solidFill>
              </a:rPr>
              <a:t>–</a:t>
            </a:r>
            <a:r>
              <a:rPr lang="en-US" sz="2400" b="1" dirty="0" smtClean="0">
                <a:solidFill>
                  <a:schemeClr val="bg1"/>
                </a:solidFill>
              </a:rPr>
              <a:t> TURN AND TALK</a:t>
            </a:r>
            <a:endParaRPr lang="en-US" sz="2400" b="1" dirty="0">
              <a:solidFill>
                <a:schemeClr val="bg1"/>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314" y="332260"/>
            <a:ext cx="1145533" cy="1279695"/>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39776" y="4970895"/>
            <a:ext cx="3517257" cy="1102879"/>
          </a:xfrm>
          <a:prstGeom prst="rect">
            <a:avLst/>
          </a:prstGeom>
          <a:ln w="38100">
            <a:solidFill>
              <a:schemeClr val="accent1"/>
            </a:solidFill>
          </a:ln>
        </p:spPr>
      </p:pic>
      <p:grpSp>
        <p:nvGrpSpPr>
          <p:cNvPr id="9" name="Group 8"/>
          <p:cNvGrpSpPr/>
          <p:nvPr/>
        </p:nvGrpSpPr>
        <p:grpSpPr>
          <a:xfrm>
            <a:off x="3065929" y="1893691"/>
            <a:ext cx="1918447" cy="1702439"/>
            <a:chOff x="587828" y="4231661"/>
            <a:chExt cx="1847691" cy="2083038"/>
          </a:xfrm>
        </p:grpSpPr>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1" name="TextBox 10"/>
            <p:cNvSpPr txBox="1"/>
            <p:nvPr/>
          </p:nvSpPr>
          <p:spPr>
            <a:xfrm>
              <a:off x="587828" y="5949612"/>
              <a:ext cx="1370304" cy="365087"/>
            </a:xfrm>
            <a:prstGeom prst="rect">
              <a:avLst/>
            </a:prstGeom>
            <a:noFill/>
          </p:spPr>
          <p:txBody>
            <a:bodyPr wrap="none" rtlCol="0">
              <a:spAutoFit/>
            </a:bodyPr>
            <a:lstStyle/>
            <a:p>
              <a:r>
                <a:rPr lang="en-US" sz="2400" b="1" dirty="0" smtClean="0"/>
                <a:t>TURN &amp; TALK</a:t>
              </a:r>
              <a:endParaRPr lang="en-US" sz="2400" b="1" dirty="0"/>
            </a:p>
          </p:txBody>
        </p:sp>
      </p:grpSp>
      <p:sp>
        <p:nvSpPr>
          <p:cNvPr id="12" name="Rectangle 11"/>
          <p:cNvSpPr/>
          <p:nvPr/>
        </p:nvSpPr>
        <p:spPr>
          <a:xfrm>
            <a:off x="353314" y="3939843"/>
            <a:ext cx="7768710" cy="2062103"/>
          </a:xfrm>
          <a:prstGeom prst="rect">
            <a:avLst/>
          </a:prstGeom>
        </p:spPr>
        <p:txBody>
          <a:bodyPr wrap="square">
            <a:spAutoFit/>
          </a:bodyPr>
          <a:lstStyle/>
          <a:p>
            <a:pPr marL="342900" indent="-342900">
              <a:buFont typeface="Arial" charset="0"/>
              <a:buChar char="•"/>
            </a:pPr>
            <a:r>
              <a:rPr lang="en-US" sz="2400" i="1" dirty="0"/>
              <a:t>I heard many of you say that you would “Listen </a:t>
            </a:r>
            <a:r>
              <a:rPr lang="en-US" sz="2400" i="1" dirty="0" smtClean="0"/>
              <a:t>respectfully.” </a:t>
            </a:r>
          </a:p>
          <a:p>
            <a:pPr marL="342900" indent="-342900">
              <a:buFont typeface="Arial" charset="0"/>
              <a:buChar char="•"/>
            </a:pPr>
            <a:endParaRPr lang="en-US" sz="800" i="1" dirty="0" smtClean="0"/>
          </a:p>
          <a:p>
            <a:pPr marL="342900" indent="-342900">
              <a:buFont typeface="Arial" charset="0"/>
              <a:buChar char="•"/>
            </a:pPr>
            <a:r>
              <a:rPr lang="en-US" sz="2400" i="1" dirty="0" smtClean="0"/>
              <a:t>Listening respectfully will help you to understand what your partner said, so that you can restate or paraphrase their idea.</a:t>
            </a:r>
            <a:endParaRPr lang="en-US" sz="2400" dirty="0"/>
          </a:p>
        </p:txBody>
      </p:sp>
      <p:sp>
        <p:nvSpPr>
          <p:cNvPr id="14" name="Oval 13"/>
          <p:cNvSpPr/>
          <p:nvPr/>
        </p:nvSpPr>
        <p:spPr>
          <a:xfrm>
            <a:off x="10040469" y="2043954"/>
            <a:ext cx="1762777" cy="1552176"/>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0616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dissolve">
                                      <p:cBhvr>
                                        <p:cTn id="12" dur="500"/>
                                        <p:tgtEl>
                                          <p:spTgt spid="12">
                                            <p:txEl>
                                              <p:pRg st="0" end="0"/>
                                            </p:txEl>
                                          </p:spTgt>
                                        </p:tgtEl>
                                      </p:cBhvr>
                                    </p:animEffect>
                                  </p:childTnLst>
                                </p:cTn>
                              </p:par>
                              <p:par>
                                <p:cTn id="13" presetID="1" presetClass="entr" presetSubtype="0" fill="hold" grpId="0" nodeType="withEffect">
                                  <p:stCondLst>
                                    <p:cond delay="50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animEffect transition="in" filter="dissolve">
                                      <p:cBhvr>
                                        <p:cTn id="19"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6781" y="50288"/>
            <a:ext cx="4706933" cy="6199412"/>
          </a:xfrm>
          <a:prstGeom prst="rect">
            <a:avLst/>
          </a:prstGeom>
        </p:spPr>
      </p:pic>
      <p:sp>
        <p:nvSpPr>
          <p:cNvPr id="3" name="Title 2"/>
          <p:cNvSpPr>
            <a:spLocks noGrp="1"/>
          </p:cNvSpPr>
          <p:nvPr>
            <p:ph type="title" idx="4294967295"/>
          </p:nvPr>
        </p:nvSpPr>
        <p:spPr>
          <a:xfrm>
            <a:off x="358586" y="50288"/>
            <a:ext cx="6884896" cy="1231672"/>
          </a:xfrm>
          <a:ln>
            <a:noFill/>
          </a:ln>
        </p:spPr>
        <p:txBody>
          <a:bodyPr>
            <a:noAutofit/>
          </a:bodyPr>
          <a:lstStyle/>
          <a:p>
            <a:pPr algn="ctr"/>
            <a:r>
              <a:rPr lang="en-US" sz="4400" b="1" dirty="0" smtClean="0"/>
              <a:t>Let’s Learn the </a:t>
            </a:r>
            <a:br>
              <a:rPr lang="en-US" sz="4400" b="1" dirty="0" smtClean="0"/>
            </a:br>
            <a:r>
              <a:rPr lang="en-US" sz="4400" b="1" dirty="0" smtClean="0"/>
              <a:t>Conversation Pattern</a:t>
            </a:r>
            <a:endParaRPr lang="en-US" sz="4400" dirty="0"/>
          </a:p>
        </p:txBody>
      </p:sp>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MODEL </a:t>
            </a:r>
            <a:r>
              <a:rPr lang="mr-IN" sz="2400" b="1" dirty="0" smtClean="0">
                <a:solidFill>
                  <a:schemeClr val="bg1"/>
                </a:solidFill>
              </a:rPr>
              <a:t>–</a:t>
            </a:r>
            <a:r>
              <a:rPr lang="en-US" sz="2400" b="1" dirty="0" smtClean="0">
                <a:solidFill>
                  <a:schemeClr val="bg1"/>
                </a:solidFill>
              </a:rPr>
              <a:t> INTRODUCE THE CONVERSATION PATTERN</a:t>
            </a:r>
            <a:endParaRPr lang="en-US" sz="2400" b="1" dirty="0">
              <a:solidFill>
                <a:schemeClr val="bg1"/>
              </a:solidFill>
            </a:endParaRPr>
          </a:p>
        </p:txBody>
      </p:sp>
      <p:sp>
        <p:nvSpPr>
          <p:cNvPr id="18" name="TextBox 17"/>
          <p:cNvSpPr txBox="1"/>
          <p:nvPr/>
        </p:nvSpPr>
        <p:spPr>
          <a:xfrm>
            <a:off x="358588" y="1398502"/>
            <a:ext cx="6884894" cy="1323439"/>
          </a:xfrm>
          <a:prstGeom prst="rect">
            <a:avLst/>
          </a:prstGeom>
          <a:solidFill>
            <a:schemeClr val="accent1">
              <a:lumMod val="20000"/>
              <a:lumOff val="80000"/>
              <a:alpha val="50000"/>
            </a:schemeClr>
          </a:solidFill>
          <a:ln w="38100">
            <a:solidFill>
              <a:schemeClr val="accent1"/>
            </a:solidFill>
          </a:ln>
        </p:spPr>
        <p:txBody>
          <a:bodyPr wrap="square" rtlCol="0">
            <a:spAutoFit/>
          </a:bodyPr>
          <a:lstStyle/>
          <a:p>
            <a:r>
              <a:rPr lang="en-US" sz="2000" b="1" i="1" dirty="0" smtClean="0"/>
              <a:t>Paraphrase:</a:t>
            </a:r>
          </a:p>
          <a:p>
            <a:r>
              <a:rPr lang="en-US" sz="2000" dirty="0" smtClean="0"/>
              <a:t>This </a:t>
            </a:r>
            <a:r>
              <a:rPr lang="en-US" sz="2000" dirty="0"/>
              <a:t>means to listen and then we repeat our partner’s thoughts in our own words. We </a:t>
            </a:r>
            <a:r>
              <a:rPr lang="en-US" sz="2000" dirty="0" smtClean="0"/>
              <a:t>paraphrase </a:t>
            </a:r>
            <a:r>
              <a:rPr lang="en-US" sz="2000" dirty="0"/>
              <a:t>to </a:t>
            </a:r>
            <a:r>
              <a:rPr lang="en-US" sz="2000" b="1" dirty="0"/>
              <a:t>CLARIFY </a:t>
            </a:r>
            <a:r>
              <a:rPr lang="en-US" sz="2000" dirty="0"/>
              <a:t>and make sure we understand what our partner said. </a:t>
            </a:r>
          </a:p>
        </p:txBody>
      </p:sp>
      <p:sp>
        <p:nvSpPr>
          <p:cNvPr id="19" name="Rectangle 18"/>
          <p:cNvSpPr/>
          <p:nvPr/>
        </p:nvSpPr>
        <p:spPr>
          <a:xfrm>
            <a:off x="358587" y="2955026"/>
            <a:ext cx="6884895" cy="1323439"/>
          </a:xfrm>
          <a:prstGeom prst="rect">
            <a:avLst/>
          </a:prstGeom>
          <a:solidFill>
            <a:schemeClr val="accent1">
              <a:lumMod val="20000"/>
              <a:lumOff val="80000"/>
              <a:alpha val="50000"/>
            </a:schemeClr>
          </a:solidFill>
          <a:ln w="38100">
            <a:solidFill>
              <a:schemeClr val="accent1"/>
            </a:solidFill>
          </a:ln>
        </p:spPr>
        <p:txBody>
          <a:bodyPr wrap="square">
            <a:spAutoFit/>
          </a:bodyPr>
          <a:lstStyle/>
          <a:p>
            <a:r>
              <a:rPr lang="en-US" sz="2000" b="1" i="1" dirty="0"/>
              <a:t>Build on each other’s </a:t>
            </a:r>
            <a:r>
              <a:rPr lang="en-US" sz="2000" b="1" i="1" dirty="0" smtClean="0"/>
              <a:t>ideas:</a:t>
            </a:r>
          </a:p>
          <a:p>
            <a:r>
              <a:rPr lang="en-US" sz="2000" dirty="0" smtClean="0"/>
              <a:t>This </a:t>
            </a:r>
            <a:r>
              <a:rPr lang="en-US" sz="2000" dirty="0"/>
              <a:t>means that we listen to what our partner says and add details and other information </a:t>
            </a:r>
            <a:r>
              <a:rPr lang="en-US" sz="2000" dirty="0" smtClean="0"/>
              <a:t>to </a:t>
            </a:r>
            <a:r>
              <a:rPr lang="en-US" sz="2000" dirty="0"/>
              <a:t>their ideas to make a clearer and more complete idea. </a:t>
            </a:r>
          </a:p>
        </p:txBody>
      </p:sp>
      <p:sp>
        <p:nvSpPr>
          <p:cNvPr id="20" name="Rectangle 19"/>
          <p:cNvSpPr/>
          <p:nvPr/>
        </p:nvSpPr>
        <p:spPr>
          <a:xfrm>
            <a:off x="358586" y="4517089"/>
            <a:ext cx="6884896" cy="1631216"/>
          </a:xfrm>
          <a:prstGeom prst="rect">
            <a:avLst/>
          </a:prstGeom>
          <a:solidFill>
            <a:schemeClr val="accent1">
              <a:lumMod val="20000"/>
              <a:lumOff val="80000"/>
              <a:alpha val="50000"/>
            </a:schemeClr>
          </a:solidFill>
          <a:ln w="38100">
            <a:solidFill>
              <a:schemeClr val="accent1"/>
            </a:solidFill>
          </a:ln>
        </p:spPr>
        <p:txBody>
          <a:bodyPr wrap="square">
            <a:spAutoFit/>
          </a:bodyPr>
          <a:lstStyle/>
          <a:p>
            <a:r>
              <a:rPr lang="en-US" sz="2000" b="1" i="1" dirty="0" smtClean="0"/>
              <a:t>Prompt:</a:t>
            </a:r>
          </a:p>
          <a:p>
            <a:r>
              <a:rPr lang="en-US" sz="2000" dirty="0" smtClean="0"/>
              <a:t>This </a:t>
            </a:r>
            <a:r>
              <a:rPr lang="en-US" sz="2000" dirty="0"/>
              <a:t>means we get more information, ask for clarification or for new ideas to continue the </a:t>
            </a:r>
            <a:r>
              <a:rPr lang="en-US" sz="2000" dirty="0" smtClean="0"/>
              <a:t>Constructive </a:t>
            </a:r>
            <a:r>
              <a:rPr lang="en-US" sz="2000" dirty="0"/>
              <a:t>Conversation. When prompting, we think about what we did understand and what more we need to understand fully. </a:t>
            </a:r>
          </a:p>
        </p:txBody>
      </p:sp>
      <p:sp>
        <p:nvSpPr>
          <p:cNvPr id="21" name="Oval 20"/>
          <p:cNvSpPr/>
          <p:nvPr/>
        </p:nvSpPr>
        <p:spPr>
          <a:xfrm>
            <a:off x="7488382" y="742045"/>
            <a:ext cx="4560070" cy="132261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7488382" y="2312688"/>
            <a:ext cx="4560070" cy="1506275"/>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7488382" y="4143133"/>
            <a:ext cx="4560070" cy="1506275"/>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173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par>
                                <p:cTn id="8" presetID="1" presetClass="entr" presetSubtype="0" fill="hold" grpId="0" nodeType="withEffect">
                                  <p:stCondLst>
                                    <p:cond delay="500"/>
                                  </p:stCondLst>
                                  <p:childTnLst>
                                    <p:set>
                                      <p:cBhvr>
                                        <p:cTn id="9" dur="1" fill="hold">
                                          <p:stCondLst>
                                            <p:cond delay="0"/>
                                          </p:stCondLst>
                                        </p:cTn>
                                        <p:tgtEl>
                                          <p:spTgt spid="2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21"/>
                                        </p:tgtEl>
                                        <p:attrNameLst>
                                          <p:attrName>style.visibility</p:attrName>
                                        </p:attrNameLst>
                                      </p:cBhvr>
                                      <p:to>
                                        <p:strVal val="hidden"/>
                                      </p:to>
                                    </p:set>
                                  </p:childTnLst>
                                </p:cTn>
                              </p:par>
                              <p:par>
                                <p:cTn id="14" presetID="1" presetClass="exit" presetSubtype="0" fill="hold" grpId="1" nodeType="withEffect">
                                  <p:stCondLst>
                                    <p:cond delay="0"/>
                                  </p:stCondLst>
                                  <p:childTnLst>
                                    <p:set>
                                      <p:cBhvr>
                                        <p:cTn id="15" dur="1" fill="hold">
                                          <p:stCondLst>
                                            <p:cond delay="0"/>
                                          </p:stCondLst>
                                        </p:cTn>
                                        <p:tgtEl>
                                          <p:spTgt spid="18"/>
                                        </p:tgtEl>
                                        <p:attrNameLst>
                                          <p:attrName>style.visibility</p:attrName>
                                        </p:attrNameLst>
                                      </p:cBhvr>
                                      <p:to>
                                        <p:strVal val="hidden"/>
                                      </p:to>
                                    </p:set>
                                  </p:childTnLst>
                                </p:cTn>
                              </p:par>
                              <p:par>
                                <p:cTn id="16" presetID="9"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dissolve">
                                      <p:cBhvr>
                                        <p:cTn id="18" dur="500"/>
                                        <p:tgtEl>
                                          <p:spTgt spid="19"/>
                                        </p:tgtEl>
                                      </p:cBhvr>
                                    </p:animEffect>
                                  </p:childTnLst>
                                </p:cTn>
                              </p:par>
                              <p:par>
                                <p:cTn id="19" presetID="1" presetClass="entr" presetSubtype="0" fill="hold" grpId="0" nodeType="withEffect">
                                  <p:stCondLst>
                                    <p:cond delay="50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22"/>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9"/>
                                        </p:tgtEl>
                                        <p:attrNameLst>
                                          <p:attrName>style.visibility</p:attrName>
                                        </p:attrNameLst>
                                      </p:cBhvr>
                                      <p:to>
                                        <p:strVal val="hidden"/>
                                      </p:to>
                                    </p:set>
                                  </p:childTnLst>
                                </p:cTn>
                              </p:par>
                              <p:par>
                                <p:cTn id="27" presetID="9"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dissolve">
                                      <p:cBhvr>
                                        <p:cTn id="29" dur="500"/>
                                        <p:tgtEl>
                                          <p:spTgt spid="20"/>
                                        </p:tgtEl>
                                      </p:cBhvr>
                                    </p:animEffect>
                                  </p:childTnLst>
                                </p:cTn>
                              </p:par>
                              <p:par>
                                <p:cTn id="30" presetID="1" presetClass="entr" presetSubtype="0" fill="hold" grpId="0" nodeType="withEffect">
                                  <p:stCondLst>
                                    <p:cond delay="500"/>
                                  </p:stCondLst>
                                  <p:childTnLst>
                                    <p:set>
                                      <p:cBhvr>
                                        <p:cTn id="31" dur="1" fill="hold">
                                          <p:stCondLst>
                                            <p:cond delay="0"/>
                                          </p:stCondLst>
                                        </p:cTn>
                                        <p:tgtEl>
                                          <p:spTgt spid="2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23"/>
                                        </p:tgtEl>
                                        <p:attrNameLst>
                                          <p:attrName>style.visibility</p:attrName>
                                        </p:attrNameLst>
                                      </p:cBhvr>
                                      <p:to>
                                        <p:strVal val="hidden"/>
                                      </p:to>
                                    </p:set>
                                  </p:childTnLst>
                                </p:cTn>
                              </p:par>
                              <p:par>
                                <p:cTn id="36" presetID="1" presetClass="exit" presetSubtype="0" fill="hold" grpId="1" nodeType="withEffect">
                                  <p:stCondLst>
                                    <p:cond delay="0"/>
                                  </p:stCondLst>
                                  <p:childTnLst>
                                    <p:set>
                                      <p:cBhvr>
                                        <p:cTn id="37" dur="1" fill="hold">
                                          <p:stCondLst>
                                            <p:cond delay="0"/>
                                          </p:stCondLst>
                                        </p:cTn>
                                        <p:tgtEl>
                                          <p:spTgt spid="20"/>
                                        </p:tgtEl>
                                        <p:attrNameLst>
                                          <p:attrName>style.visibility</p:attrName>
                                        </p:attrNameLst>
                                      </p:cBhvr>
                                      <p:to>
                                        <p:strVal val="hidden"/>
                                      </p:to>
                                    </p:set>
                                  </p:childTnLst>
                                </p:cTn>
                              </p:par>
                              <p:par>
                                <p:cTn id="38" presetID="9" presetClass="entr" presetSubtype="0" fill="hold" grpId="2"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dissolve">
                                      <p:cBhvr>
                                        <p:cTn id="40" dur="500"/>
                                        <p:tgtEl>
                                          <p:spTgt spid="20"/>
                                        </p:tgtEl>
                                      </p:cBhvr>
                                    </p:animEffect>
                                  </p:childTnLst>
                                </p:cTn>
                              </p:par>
                              <p:par>
                                <p:cTn id="41" presetID="9" presetClass="entr" presetSubtype="0" fill="hold" grpId="2"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dissolve">
                                      <p:cBhvr>
                                        <p:cTn id="43" dur="500"/>
                                        <p:tgtEl>
                                          <p:spTgt spid="18"/>
                                        </p:tgtEl>
                                      </p:cBhvr>
                                    </p:animEffect>
                                  </p:childTnLst>
                                </p:cTn>
                              </p:par>
                              <p:par>
                                <p:cTn id="44" presetID="9" presetClass="entr" presetSubtype="0" fill="hold" grpId="2"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dissolve">
                                      <p:cBhvr>
                                        <p:cTn id="4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8" grpId="2" animBg="1"/>
      <p:bldP spid="19" grpId="0" animBg="1"/>
      <p:bldP spid="19" grpId="1" animBg="1"/>
      <p:bldP spid="19" grpId="2" animBg="1"/>
      <p:bldP spid="20" grpId="0" animBg="1"/>
      <p:bldP spid="20" grpId="1" animBg="1"/>
      <p:bldP spid="20" grpId="2" animBg="1"/>
      <p:bldP spid="21" grpId="0" animBg="1"/>
      <p:bldP spid="21" grpId="1" animBg="1"/>
      <p:bldP spid="22" grpId="0" animBg="1"/>
      <p:bldP spid="22" grpId="1" animBg="1"/>
      <p:bldP spid="23" grpId="0" animBg="1"/>
      <p:bldP spid="23"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5342962" y="1541569"/>
            <a:ext cx="6472520" cy="1266249"/>
          </a:xfrm>
          <a:solidFill>
            <a:schemeClr val="accent1">
              <a:lumMod val="20000"/>
              <a:lumOff val="80000"/>
              <a:alpha val="50000"/>
            </a:schemeClr>
          </a:solidFill>
          <a:ln w="38100">
            <a:solidFill>
              <a:schemeClr val="accent1"/>
            </a:solidFill>
          </a:ln>
        </p:spPr>
        <p:txBody>
          <a:bodyPr anchor="ctr" anchorCtr="0">
            <a:noAutofit/>
          </a:bodyPr>
          <a:lstStyle/>
          <a:p>
            <a:pPr algn="ctr"/>
            <a:r>
              <a:rPr lang="en-US" sz="2400" b="1" dirty="0" smtClean="0">
                <a:latin typeface="+mn-lt"/>
              </a:rPr>
              <a:t>Paraphrase Gesture:</a:t>
            </a:r>
            <a:r>
              <a:rPr lang="en-US" sz="2400" dirty="0" smtClean="0">
                <a:latin typeface="+mn-lt"/>
              </a:rPr>
              <a:t> Point </a:t>
            </a:r>
            <a:r>
              <a:rPr lang="en-US" sz="2400" dirty="0">
                <a:latin typeface="+mn-lt"/>
              </a:rPr>
              <a:t>index finger to ear and whoosh hand out in front of mouth to symbolize listening and then paraphrasing what was heard. </a:t>
            </a:r>
          </a:p>
        </p:txBody>
      </p:sp>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INTRODUCE PARAPHRASE</a:t>
            </a:r>
            <a:endParaRPr lang="en-US" sz="2400" b="1" dirty="0">
              <a:solidFill>
                <a:schemeClr val="bg1"/>
              </a:solidFill>
            </a:endParaRPr>
          </a:p>
        </p:txBody>
      </p:sp>
      <p:sp>
        <p:nvSpPr>
          <p:cNvPr id="8" name="TextBox 7"/>
          <p:cNvSpPr txBox="1"/>
          <p:nvPr/>
        </p:nvSpPr>
        <p:spPr>
          <a:xfrm>
            <a:off x="335383" y="3009333"/>
            <a:ext cx="4738639" cy="3185487"/>
          </a:xfrm>
          <a:prstGeom prst="rect">
            <a:avLst/>
          </a:prstGeom>
          <a:solidFill>
            <a:schemeClr val="accent1">
              <a:lumMod val="20000"/>
              <a:lumOff val="80000"/>
              <a:alpha val="50000"/>
            </a:schemeClr>
          </a:solidFill>
          <a:ln w="38100"/>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500" b="1" dirty="0" smtClean="0"/>
              <a:t>Paraphrase </a:t>
            </a:r>
            <a:r>
              <a:rPr lang="en-US" sz="2500" b="1" dirty="0"/>
              <a:t>to CLARIFY </a:t>
            </a:r>
            <a:r>
              <a:rPr lang="en-US" sz="2500" dirty="0"/>
              <a:t>and make sure </a:t>
            </a:r>
            <a:r>
              <a:rPr lang="en-US" sz="2500" dirty="0" smtClean="0"/>
              <a:t>you </a:t>
            </a:r>
            <a:r>
              <a:rPr lang="en-US" sz="2500" dirty="0"/>
              <a:t>understand what </a:t>
            </a:r>
            <a:r>
              <a:rPr lang="en-US" sz="2500" dirty="0" smtClean="0"/>
              <a:t>your </a:t>
            </a:r>
            <a:r>
              <a:rPr lang="en-US" sz="2500" dirty="0"/>
              <a:t>partner </a:t>
            </a:r>
            <a:r>
              <a:rPr lang="en-US" sz="2500" dirty="0" smtClean="0"/>
              <a:t>said.</a:t>
            </a:r>
          </a:p>
          <a:p>
            <a:endParaRPr lang="en-US" sz="1400" dirty="0" smtClean="0"/>
          </a:p>
          <a:p>
            <a:pPr marL="914400" lvl="1" indent="-457200">
              <a:buFont typeface="Wingdings" charset="2"/>
              <a:buChar char="ü"/>
            </a:pPr>
            <a:r>
              <a:rPr lang="en-US" sz="2500" dirty="0" smtClean="0"/>
              <a:t>listen actively to your partner</a:t>
            </a:r>
          </a:p>
          <a:p>
            <a:pPr marL="914400" lvl="1" indent="-457200">
              <a:buFont typeface="Wingdings" charset="2"/>
              <a:buChar char="ü"/>
            </a:pPr>
            <a:endParaRPr lang="en-US" sz="1400" dirty="0"/>
          </a:p>
          <a:p>
            <a:pPr marL="800100" lvl="1" indent="-342900">
              <a:buFont typeface="Wingdings" charset="2"/>
              <a:buChar char="ü"/>
            </a:pPr>
            <a:r>
              <a:rPr lang="en-US" sz="2500" dirty="0" smtClean="0"/>
              <a:t>restate your </a:t>
            </a:r>
            <a:r>
              <a:rPr lang="en-US" sz="2500" dirty="0"/>
              <a:t>partner’s thoughts in our own </a:t>
            </a:r>
            <a:r>
              <a:rPr lang="en-US" sz="2500" dirty="0" smtClean="0"/>
              <a:t>words</a:t>
            </a:r>
            <a:endParaRPr lang="en-US" sz="25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314" y="1559337"/>
            <a:ext cx="4738639" cy="1251020"/>
          </a:xfrm>
          <a:prstGeom prst="rect">
            <a:avLst/>
          </a:prstGeom>
          <a:ln w="38100">
            <a:solidFill>
              <a:schemeClr val="accent1"/>
            </a:solidFill>
          </a:ln>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315" y="332260"/>
            <a:ext cx="812098" cy="907209"/>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3" name="Group 12"/>
          <p:cNvGrpSpPr/>
          <p:nvPr/>
        </p:nvGrpSpPr>
        <p:grpSpPr>
          <a:xfrm>
            <a:off x="5378820" y="3657598"/>
            <a:ext cx="1828803" cy="1807399"/>
            <a:chOff x="587828" y="4231661"/>
            <a:chExt cx="1847691" cy="2361053"/>
          </a:xfrm>
        </p:grpSpPr>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668163" y="6041648"/>
              <a:ext cx="1633922" cy="551066"/>
            </a:xfrm>
            <a:prstGeom prst="rect">
              <a:avLst/>
            </a:prstGeom>
            <a:noFill/>
          </p:spPr>
          <p:txBody>
            <a:bodyPr wrap="none" rtlCol="0">
              <a:spAutoFit/>
            </a:bodyPr>
            <a:lstStyle/>
            <a:p>
              <a:r>
                <a:rPr lang="en-US" b="1" dirty="0" smtClean="0"/>
                <a:t>TURN &amp; TALK</a:t>
              </a:r>
              <a:endParaRPr lang="en-US" b="1" dirty="0"/>
            </a:p>
          </p:txBody>
        </p:sp>
      </p:grpSp>
      <p:sp>
        <p:nvSpPr>
          <p:cNvPr id="5" name="Rectangle 4"/>
          <p:cNvSpPr/>
          <p:nvPr/>
        </p:nvSpPr>
        <p:spPr>
          <a:xfrm>
            <a:off x="7422774" y="3146485"/>
            <a:ext cx="4392708" cy="2893100"/>
          </a:xfrm>
          <a:prstGeom prst="rect">
            <a:avLst/>
          </a:prstGeom>
        </p:spPr>
        <p:txBody>
          <a:bodyPr wrap="square">
            <a:spAutoFit/>
          </a:bodyPr>
          <a:lstStyle/>
          <a:p>
            <a:pPr marL="285750" indent="-285750">
              <a:buFont typeface="Arial" charset="0"/>
              <a:buChar char="•"/>
            </a:pPr>
            <a:r>
              <a:rPr lang="en-US" sz="2800" i="1" dirty="0"/>
              <a:t>We know that in order to </a:t>
            </a:r>
            <a:r>
              <a:rPr lang="en-US" sz="2800" b="1" i="1" dirty="0"/>
              <a:t>paraphrase </a:t>
            </a:r>
            <a:r>
              <a:rPr lang="en-US" sz="2800" i="1" dirty="0"/>
              <a:t>we need to</a:t>
            </a:r>
            <a:r>
              <a:rPr lang="en-US" sz="2800" b="1" i="1" dirty="0"/>
              <a:t> </a:t>
            </a:r>
            <a:r>
              <a:rPr lang="en-US" sz="2800" i="1" dirty="0"/>
              <a:t>listen to our partner’s ideas. </a:t>
            </a:r>
            <a:endParaRPr lang="en-US" sz="2800" i="1" dirty="0" smtClean="0"/>
          </a:p>
          <a:p>
            <a:pPr marL="285750" indent="-285750">
              <a:buFont typeface="Arial" charset="0"/>
              <a:buChar char="•"/>
            </a:pPr>
            <a:endParaRPr lang="en-US" sz="1400" i="1" dirty="0"/>
          </a:p>
          <a:p>
            <a:pPr marL="285750" indent="-285750">
              <a:buFont typeface="Arial" charset="0"/>
              <a:buChar char="•"/>
            </a:pPr>
            <a:r>
              <a:rPr lang="en-US" sz="2800" i="1" dirty="0" smtClean="0"/>
              <a:t>Why </a:t>
            </a:r>
            <a:r>
              <a:rPr lang="en-US" sz="2800" i="1" dirty="0"/>
              <a:t>is it important to listen actively? </a:t>
            </a:r>
            <a:endParaRPr lang="en-US" sz="2800" dirty="0"/>
          </a:p>
        </p:txBody>
      </p:sp>
      <p:sp>
        <p:nvSpPr>
          <p:cNvPr id="7" name="TextBox 6"/>
          <p:cNvSpPr txBox="1"/>
          <p:nvPr/>
        </p:nvSpPr>
        <p:spPr>
          <a:xfrm>
            <a:off x="1224566" y="369097"/>
            <a:ext cx="8873839" cy="830997"/>
          </a:xfrm>
          <a:prstGeom prst="rect">
            <a:avLst/>
          </a:prstGeom>
          <a:noFill/>
        </p:spPr>
        <p:txBody>
          <a:bodyPr wrap="none" rtlCol="0">
            <a:spAutoFit/>
          </a:bodyPr>
          <a:lstStyle/>
          <a:p>
            <a:r>
              <a:rPr lang="en-US" sz="4800" b="1" dirty="0" smtClean="0">
                <a:latin typeface="+mj-lt"/>
              </a:rPr>
              <a:t>What does it mean to  paraphrase?</a:t>
            </a:r>
            <a:endParaRPr lang="en-US" sz="4800" b="1" dirty="0">
              <a:latin typeface="+mj-lt"/>
            </a:endParaRPr>
          </a:p>
        </p:txBody>
      </p:sp>
    </p:spTree>
    <p:extLst>
      <p:ext uri="{BB962C8B-B14F-4D97-AF65-F5344CB8AC3E}">
        <p14:creationId xmlns:p14="http://schemas.microsoft.com/office/powerpoint/2010/main" val="1383185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dissolv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dissolv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dissolve">
                                      <p:cBhvr>
                                        <p:cTn id="22" dur="500"/>
                                        <p:tgtEl>
                                          <p:spTgt spid="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dissolve">
                                      <p:cBhvr>
                                        <p:cTn id="27" dur="500"/>
                                        <p:tgtEl>
                                          <p:spTgt spid="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dissolve">
                                      <p:cBhvr>
                                        <p:cTn id="32" dur="500"/>
                                        <p:tgtEl>
                                          <p:spTgt spid="5">
                                            <p:txEl>
                                              <p:pRg st="2" end="2"/>
                                            </p:txEl>
                                          </p:spTgt>
                                        </p:tgtEl>
                                      </p:cBhvr>
                                    </p:animEffect>
                                  </p:childTnLst>
                                </p:cTn>
                              </p:par>
                              <p:par>
                                <p:cTn id="33" presetID="9"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dissolve">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1710651294"/>
              </p:ext>
            </p:extLst>
          </p:nvPr>
        </p:nvGraphicFramePr>
        <p:xfrm>
          <a:off x="374486" y="1709564"/>
          <a:ext cx="4267074" cy="2651760"/>
        </p:xfrm>
        <a:graphic>
          <a:graphicData uri="http://schemas.openxmlformats.org/drawingml/2006/table">
            <a:tbl>
              <a:tblPr firstRow="1" bandRow="1">
                <a:tableStyleId>{073A0DAA-6AF3-43AB-8588-CEC1D06C72B9}</a:tableStyleId>
              </a:tblPr>
              <a:tblGrid>
                <a:gridCol w="4267074"/>
              </a:tblGrid>
              <a:tr h="482851">
                <a:tc>
                  <a:txBody>
                    <a:bodyPr/>
                    <a:lstStyle/>
                    <a:p>
                      <a:pPr algn="ctr"/>
                      <a:r>
                        <a:rPr lang="en-US" sz="2800" dirty="0" smtClean="0">
                          <a:solidFill>
                            <a:schemeClr val="bg1"/>
                          </a:solidFill>
                        </a:rPr>
                        <a:t>RESPONSE</a:t>
                      </a:r>
                      <a:r>
                        <a:rPr lang="en-US" sz="2800" baseline="0" dirty="0" smtClean="0">
                          <a:solidFill>
                            <a:schemeClr val="bg1"/>
                          </a:solidFill>
                        </a:rPr>
                        <a:t> STARTERS</a:t>
                      </a:r>
                      <a:endParaRPr lang="en-US" sz="28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480311">
                <a:tc>
                  <a:txBody>
                    <a:bodyPr/>
                    <a:lstStyle/>
                    <a:p>
                      <a:pPr algn="ctr"/>
                      <a:r>
                        <a:rPr lang="en-US" sz="2800" b="1" dirty="0" smtClean="0"/>
                        <a:t> Paraphrasing</a:t>
                      </a:r>
                      <a:endParaRPr lang="en-US" sz="2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1083235">
                <a:tc>
                  <a:txBody>
                    <a:bodyPr/>
                    <a:lstStyle/>
                    <a:p>
                      <a:pPr algn="ctr"/>
                      <a:r>
                        <a:rPr lang="en-US" sz="2800" dirty="0" smtClean="0"/>
                        <a:t>I heard you say…</a:t>
                      </a:r>
                    </a:p>
                    <a:p>
                      <a:endParaRPr lang="en-US" sz="1400" dirty="0" smtClean="0"/>
                    </a:p>
                    <a:p>
                      <a:pPr algn="ctr"/>
                      <a:r>
                        <a:rPr lang="en-US" sz="2800" dirty="0" smtClean="0"/>
                        <a:t>I think you said…</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r>
              <a:tr h="405206">
                <a:tc>
                  <a:txBody>
                    <a:bodyPr/>
                    <a:lstStyle/>
                    <a:p>
                      <a:pPr lvl="0" algn="ctr"/>
                      <a:r>
                        <a:rPr lang="en-US" sz="2400" b="1" dirty="0" smtClean="0">
                          <a:solidFill>
                            <a:schemeClr val="bg1"/>
                          </a:solidFill>
                        </a:rPr>
                        <a:t>EXPANDING</a:t>
                      </a:r>
                      <a:endParaRPr lang="en-US" sz="24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tx1"/>
                    </a:solidFill>
                  </a:tcPr>
                </a:tc>
              </a:tr>
            </a:tbl>
          </a:graphicData>
        </a:graphic>
      </p:graphicFrame>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MODEL </a:t>
            </a:r>
            <a:r>
              <a:rPr lang="mr-IN" sz="2400" b="1" dirty="0" smtClean="0">
                <a:solidFill>
                  <a:schemeClr val="bg1"/>
                </a:solidFill>
              </a:rPr>
              <a:t>–</a:t>
            </a:r>
            <a:r>
              <a:rPr lang="en-US" sz="2400" b="1" dirty="0" smtClean="0">
                <a:solidFill>
                  <a:schemeClr val="bg1"/>
                </a:solidFill>
              </a:rPr>
              <a:t> INTRODUCE RESPONSE STARTERS</a:t>
            </a:r>
            <a:endParaRPr lang="en-US" sz="2400" b="1" dirty="0">
              <a:solidFill>
                <a:schemeClr val="bg1"/>
              </a:solidFill>
            </a:endParaRPr>
          </a:p>
        </p:txBody>
      </p:sp>
      <p:sp>
        <p:nvSpPr>
          <p:cNvPr id="2" name="Title 1"/>
          <p:cNvSpPr>
            <a:spLocks noGrp="1"/>
          </p:cNvSpPr>
          <p:nvPr>
            <p:ph type="title" idx="4294967295"/>
          </p:nvPr>
        </p:nvSpPr>
        <p:spPr>
          <a:xfrm>
            <a:off x="1520765" y="328475"/>
            <a:ext cx="8104093" cy="807671"/>
          </a:xfrm>
        </p:spPr>
        <p:txBody>
          <a:bodyPr>
            <a:normAutofit/>
          </a:bodyPr>
          <a:lstStyle/>
          <a:p>
            <a:r>
              <a:rPr lang="en-US" sz="4000" dirty="0" smtClean="0">
                <a:latin typeface="Calibri" charset="0"/>
                <a:ea typeface="Calibri" charset="0"/>
                <a:cs typeface="Arial" charset="0"/>
              </a:rPr>
              <a:t>What do we say when we paraphrase?</a:t>
            </a: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486" y="286051"/>
            <a:ext cx="1035612" cy="1156901"/>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Rectangle 2"/>
          <p:cNvSpPr/>
          <p:nvPr/>
        </p:nvSpPr>
        <p:spPr>
          <a:xfrm>
            <a:off x="374486" y="4672175"/>
            <a:ext cx="4267074" cy="1384995"/>
          </a:xfrm>
          <a:prstGeom prst="rect">
            <a:avLst/>
          </a:prstGeom>
          <a:solidFill>
            <a:schemeClr val="accent1">
              <a:lumMod val="20000"/>
              <a:lumOff val="80000"/>
            </a:schemeClr>
          </a:solidFill>
          <a:ln w="38100">
            <a:solidFill>
              <a:schemeClr val="accent1"/>
            </a:solidFill>
          </a:ln>
        </p:spPr>
        <p:txBody>
          <a:bodyPr wrap="square">
            <a:spAutoFit/>
          </a:bodyPr>
          <a:lstStyle/>
          <a:p>
            <a:r>
              <a:rPr lang="en-US" sz="2800" i="1" smtClean="0">
                <a:latin typeface="Calibri" charset="0"/>
                <a:ea typeface="Calibri" charset="0"/>
                <a:cs typeface="Arial" charset="0"/>
              </a:rPr>
              <a:t>You </a:t>
            </a:r>
            <a:r>
              <a:rPr lang="en-US" sz="2800" i="1" dirty="0">
                <a:latin typeface="Calibri" charset="0"/>
                <a:ea typeface="Calibri" charset="0"/>
                <a:cs typeface="Arial" charset="0"/>
              </a:rPr>
              <a:t>can use these response starters </a:t>
            </a:r>
            <a:r>
              <a:rPr lang="en-US" sz="2800" i="1" dirty="0" smtClean="0">
                <a:latin typeface="Calibri" charset="0"/>
                <a:ea typeface="Calibri" charset="0"/>
                <a:cs typeface="Arial" charset="0"/>
              </a:rPr>
              <a:t>to </a:t>
            </a:r>
            <a:r>
              <a:rPr lang="en-US" sz="2800" i="1">
                <a:latin typeface="Calibri" charset="0"/>
                <a:ea typeface="Calibri" charset="0"/>
                <a:cs typeface="Arial" charset="0"/>
              </a:rPr>
              <a:t>help </a:t>
            </a:r>
            <a:r>
              <a:rPr lang="en-US" sz="2800" i="1" smtClean="0">
                <a:latin typeface="Calibri" charset="0"/>
                <a:ea typeface="Calibri" charset="0"/>
                <a:cs typeface="Arial" charset="0"/>
              </a:rPr>
              <a:t>you </a:t>
            </a:r>
            <a:r>
              <a:rPr lang="en-US" sz="2800" b="1" i="1" dirty="0">
                <a:latin typeface="Calibri" charset="0"/>
                <a:ea typeface="Calibri" charset="0"/>
                <a:cs typeface="Arial" charset="0"/>
              </a:rPr>
              <a:t>paraphrase</a:t>
            </a:r>
            <a:r>
              <a:rPr lang="en-US" sz="2800" i="1" dirty="0">
                <a:latin typeface="Calibri" charset="0"/>
                <a:ea typeface="Calibri" charset="0"/>
                <a:cs typeface="Arial" charset="0"/>
              </a:rPr>
              <a:t>.</a:t>
            </a:r>
            <a:r>
              <a:rPr lang="en-US" sz="2800" dirty="0"/>
              <a:t> </a:t>
            </a:r>
          </a:p>
        </p:txBody>
      </p:sp>
      <p:sp>
        <p:nvSpPr>
          <p:cNvPr id="4" name="Rectangle 3"/>
          <p:cNvSpPr/>
          <p:nvPr/>
        </p:nvSpPr>
        <p:spPr>
          <a:xfrm>
            <a:off x="7434237" y="1709564"/>
            <a:ext cx="4381243" cy="4401205"/>
          </a:xfrm>
          <a:prstGeom prst="rect">
            <a:avLst/>
          </a:prstGeom>
          <a:solidFill>
            <a:schemeClr val="accent1">
              <a:lumMod val="20000"/>
              <a:lumOff val="80000"/>
            </a:schemeClr>
          </a:solidFill>
          <a:ln w="38100">
            <a:solidFill>
              <a:schemeClr val="accent1"/>
            </a:solidFill>
          </a:ln>
        </p:spPr>
        <p:txBody>
          <a:bodyPr wrap="square">
            <a:spAutoFit/>
          </a:bodyPr>
          <a:lstStyle/>
          <a:p>
            <a:r>
              <a:rPr lang="en-US" sz="3200" b="1" i="1" dirty="0" smtClean="0"/>
              <a:t>Example</a:t>
            </a:r>
          </a:p>
          <a:p>
            <a:endParaRPr lang="en-US" sz="800" b="1" i="1" dirty="0" smtClean="0"/>
          </a:p>
          <a:p>
            <a:pPr marL="457200" indent="-457200">
              <a:buFont typeface="Arial" charset="0"/>
              <a:buChar char="•"/>
            </a:pPr>
            <a:r>
              <a:rPr lang="en-US" sz="3200" i="1" dirty="0" smtClean="0"/>
              <a:t>Someone </a:t>
            </a:r>
            <a:r>
              <a:rPr lang="en-US" sz="3200" i="1" dirty="0"/>
              <a:t>says, “I notice that the dog is wagging its tail</a:t>
            </a:r>
            <a:r>
              <a:rPr lang="en-US" sz="3200" i="1" dirty="0" smtClean="0"/>
              <a:t>.”</a:t>
            </a:r>
          </a:p>
          <a:p>
            <a:pPr marL="457200" indent="-457200">
              <a:buFont typeface="Arial" charset="0"/>
              <a:buChar char="•"/>
            </a:pPr>
            <a:endParaRPr lang="en-US" sz="1600" i="1" dirty="0" smtClean="0"/>
          </a:p>
          <a:p>
            <a:pPr marL="457200" indent="-457200">
              <a:buFont typeface="Arial" charset="0"/>
              <a:buChar char="•"/>
            </a:pPr>
            <a:r>
              <a:rPr lang="en-US" sz="3200" i="1" dirty="0" smtClean="0"/>
              <a:t>Which </a:t>
            </a:r>
            <a:r>
              <a:rPr lang="en-US" sz="3200" i="1" dirty="0"/>
              <a:t>response starter could you use to help you paraphrase? </a:t>
            </a:r>
            <a:endParaRPr lang="en-US" sz="3200" dirty="0"/>
          </a:p>
        </p:txBody>
      </p:sp>
      <p:grpSp>
        <p:nvGrpSpPr>
          <p:cNvPr id="11" name="Group 10"/>
          <p:cNvGrpSpPr/>
          <p:nvPr/>
        </p:nvGrpSpPr>
        <p:grpSpPr>
          <a:xfrm>
            <a:off x="5123497" y="4249771"/>
            <a:ext cx="1828803" cy="1807399"/>
            <a:chOff x="587828" y="4231661"/>
            <a:chExt cx="1847691" cy="2361053"/>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3" name="TextBox 12"/>
            <p:cNvSpPr txBox="1"/>
            <p:nvPr/>
          </p:nvSpPr>
          <p:spPr>
            <a:xfrm>
              <a:off x="668163" y="6041648"/>
              <a:ext cx="1633922" cy="551066"/>
            </a:xfrm>
            <a:prstGeom prst="rect">
              <a:avLst/>
            </a:prstGeom>
            <a:noFill/>
          </p:spPr>
          <p:txBody>
            <a:bodyPr wrap="none" rtlCol="0">
              <a:spAutoFit/>
            </a:bodyPr>
            <a:lstStyle/>
            <a:p>
              <a:r>
                <a:rPr lang="en-US" b="1" dirty="0" smtClean="0"/>
                <a:t>TURN &amp; TALK</a:t>
              </a:r>
              <a:endParaRPr lang="en-US" b="1" dirty="0"/>
            </a:p>
          </p:txBody>
        </p:sp>
      </p:gr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72593" y="1887733"/>
            <a:ext cx="2094753" cy="1714657"/>
          </a:xfrm>
          <a:prstGeom prst="rect">
            <a:avLst/>
          </a:prstGeom>
        </p:spPr>
      </p:pic>
    </p:spTree>
    <p:extLst>
      <p:ext uri="{BB962C8B-B14F-4D97-AF65-F5344CB8AC3E}">
        <p14:creationId xmlns:p14="http://schemas.microsoft.com/office/powerpoint/2010/main" val="1061190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dissolve">
                                      <p:cBhvr>
                                        <p:cTn id="17" dur="500"/>
                                        <p:tgtEl>
                                          <p:spTgt spid="4">
                                            <p:txEl>
                                              <p:pRg st="0" end="0"/>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dissolve">
                                      <p:cBhvr>
                                        <p:cTn id="20" dur="500"/>
                                        <p:tgtEl>
                                          <p:spTgt spid="4">
                                            <p:txEl>
                                              <p:pRg st="2" end="2"/>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dissolv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dissolve">
                                      <p:cBhvr>
                                        <p:cTn id="28" dur="500"/>
                                        <p:tgtEl>
                                          <p:spTgt spid="4">
                                            <p:txEl>
                                              <p:pRg st="4" end="4"/>
                                            </p:txEl>
                                          </p:spTgt>
                                        </p:tgtEl>
                                      </p:cBhvr>
                                    </p:animEffect>
                                  </p:childTnLst>
                                </p:cTn>
                              </p:par>
                              <p:par>
                                <p:cTn id="29" presetID="9"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dissolve">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082" y="1157801"/>
            <a:ext cx="7054850" cy="5028159"/>
          </a:xfrm>
          <a:prstGeom prst="rect">
            <a:avLst/>
          </a:prstGeom>
          <a:ln w="38100">
            <a:solidFill>
              <a:schemeClr val="accent1"/>
            </a:solidFill>
          </a:ln>
        </p:spPr>
      </p:pic>
      <p:graphicFrame>
        <p:nvGraphicFramePr>
          <p:cNvPr id="8" name="Table 7"/>
          <p:cNvGraphicFramePr>
            <a:graphicFrameLocks noGrp="1"/>
          </p:cNvGraphicFramePr>
          <p:nvPr>
            <p:extLst>
              <p:ext uri="{D42A27DB-BD31-4B8C-83A1-F6EECF244321}">
                <p14:modId xmlns:p14="http://schemas.microsoft.com/office/powerpoint/2010/main" val="1941387069"/>
              </p:ext>
            </p:extLst>
          </p:nvPr>
        </p:nvGraphicFramePr>
        <p:xfrm>
          <a:off x="248979" y="1157801"/>
          <a:ext cx="4419057" cy="2105438"/>
        </p:xfrm>
        <a:graphic>
          <a:graphicData uri="http://schemas.openxmlformats.org/drawingml/2006/table">
            <a:tbl>
              <a:tblPr firstRow="1" bandRow="1">
                <a:tableStyleId>{073A0DAA-6AF3-43AB-8588-CEC1D06C72B9}</a:tableStyleId>
              </a:tblPr>
              <a:tblGrid>
                <a:gridCol w="4419057"/>
              </a:tblGrid>
              <a:tr h="397399">
                <a:tc>
                  <a:txBody>
                    <a:bodyPr/>
                    <a:lstStyle/>
                    <a:p>
                      <a:pPr algn="ctr"/>
                      <a:r>
                        <a:rPr lang="en-US" sz="2000" dirty="0" smtClean="0">
                          <a:solidFill>
                            <a:schemeClr val="bg1"/>
                          </a:solidFill>
                        </a:rPr>
                        <a:t>RESPONSE</a:t>
                      </a:r>
                      <a:r>
                        <a:rPr lang="en-US" sz="2000" baseline="0" dirty="0" smtClean="0">
                          <a:solidFill>
                            <a:schemeClr val="bg1"/>
                          </a:solidFill>
                        </a:rPr>
                        <a:t> STARTERS</a:t>
                      </a:r>
                      <a:endParaRPr lang="en-US" sz="20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397399">
                <a:tc>
                  <a:txBody>
                    <a:bodyPr/>
                    <a:lstStyle/>
                    <a:p>
                      <a:pPr algn="ctr"/>
                      <a:r>
                        <a:rPr lang="en-US" sz="2000" b="1" dirty="0" smtClean="0"/>
                        <a:t> Paraphrasing</a:t>
                      </a:r>
                      <a:endParaRPr lang="en-US" sz="2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888304">
                <a:tc>
                  <a:txBody>
                    <a:bodyPr/>
                    <a:lstStyle/>
                    <a:p>
                      <a:pPr algn="ctr"/>
                      <a:r>
                        <a:rPr lang="en-US" sz="2000" dirty="0" smtClean="0"/>
                        <a:t>I heard you say…</a:t>
                      </a:r>
                    </a:p>
                    <a:p>
                      <a:endParaRPr lang="en-US" sz="1400" dirty="0" smtClean="0"/>
                    </a:p>
                    <a:p>
                      <a:pPr algn="ctr"/>
                      <a:r>
                        <a:rPr lang="en-US" sz="2000" dirty="0" smtClean="0"/>
                        <a:t>I think you said…</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r>
              <a:tr h="380574">
                <a:tc>
                  <a:txBody>
                    <a:bodyPr/>
                    <a:lstStyle/>
                    <a:p>
                      <a:pPr lvl="0" algn="ctr"/>
                      <a:r>
                        <a:rPr lang="en-US" sz="2000" b="1" dirty="0" smtClean="0">
                          <a:solidFill>
                            <a:schemeClr val="bg1"/>
                          </a:solidFill>
                        </a:rPr>
                        <a:t>EXPANDING</a:t>
                      </a:r>
                      <a:endParaRPr lang="en-US" sz="20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tx1"/>
                    </a:solidFill>
                  </a:tcPr>
                </a:tc>
              </a:tr>
            </a:tbl>
          </a:graphicData>
        </a:graphic>
      </p:graphicFrame>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MODEL </a:t>
            </a:r>
            <a:r>
              <a:rPr lang="mr-IN" sz="2400" b="1" dirty="0" smtClean="0">
                <a:solidFill>
                  <a:schemeClr val="bg1"/>
                </a:solidFill>
              </a:rPr>
              <a:t>–</a:t>
            </a:r>
            <a:r>
              <a:rPr lang="en-US" sz="2400" b="1" dirty="0" smtClean="0">
                <a:solidFill>
                  <a:schemeClr val="bg1"/>
                </a:solidFill>
              </a:rPr>
              <a:t> INTRODUCE RESPONSE STARTERS</a:t>
            </a:r>
            <a:endParaRPr lang="en-US" sz="2400" b="1" dirty="0">
              <a:solidFill>
                <a:schemeClr val="bg1"/>
              </a:solidFill>
            </a:endParaRPr>
          </a:p>
        </p:txBody>
      </p:sp>
      <p:sp>
        <p:nvSpPr>
          <p:cNvPr id="2" name="Title 1"/>
          <p:cNvSpPr>
            <a:spLocks noGrp="1"/>
          </p:cNvSpPr>
          <p:nvPr>
            <p:ph type="title" idx="4294967295"/>
          </p:nvPr>
        </p:nvSpPr>
        <p:spPr>
          <a:xfrm>
            <a:off x="827278" y="114063"/>
            <a:ext cx="10202740" cy="807671"/>
          </a:xfrm>
        </p:spPr>
        <p:txBody>
          <a:bodyPr>
            <a:normAutofit/>
          </a:bodyPr>
          <a:lstStyle/>
          <a:p>
            <a:pPr algn="ctr"/>
            <a:r>
              <a:rPr lang="en-US" sz="4400" b="1" dirty="0" smtClean="0">
                <a:solidFill>
                  <a:schemeClr val="tx1"/>
                </a:solidFill>
                <a:ea typeface="Calibri" charset="0"/>
                <a:cs typeface="Arial" charset="0"/>
              </a:rPr>
              <a:t>Which response starter will you use today?</a:t>
            </a:r>
            <a:endParaRPr lang="en-US" sz="4400" b="1" dirty="0">
              <a:solidFill>
                <a:schemeClr val="tx1"/>
              </a:solidFill>
            </a:endParaRPr>
          </a:p>
        </p:txBody>
      </p:sp>
      <p:sp>
        <p:nvSpPr>
          <p:cNvPr id="3" name="Rectangle 2"/>
          <p:cNvSpPr/>
          <p:nvPr/>
        </p:nvSpPr>
        <p:spPr>
          <a:xfrm>
            <a:off x="248978" y="3441113"/>
            <a:ext cx="4419057" cy="2739211"/>
          </a:xfrm>
          <a:prstGeom prst="rect">
            <a:avLst/>
          </a:prstGeom>
          <a:solidFill>
            <a:schemeClr val="accent1">
              <a:lumMod val="20000"/>
              <a:lumOff val="80000"/>
            </a:schemeClr>
          </a:solidFill>
          <a:ln w="38100">
            <a:solidFill>
              <a:schemeClr val="accent1"/>
            </a:solidFill>
          </a:ln>
        </p:spPr>
        <p:txBody>
          <a:bodyPr wrap="square">
            <a:spAutoFit/>
          </a:bodyPr>
          <a:lstStyle/>
          <a:p>
            <a:pPr marL="342900" indent="-342900">
              <a:buFont typeface="Arial" charset="0"/>
              <a:buChar char="•"/>
            </a:pPr>
            <a:endParaRPr lang="en-US" sz="800" dirty="0" smtClean="0"/>
          </a:p>
          <a:p>
            <a:pPr marL="342900" indent="-342900">
              <a:buFont typeface="Arial" charset="0"/>
              <a:buChar char="•"/>
            </a:pPr>
            <a:r>
              <a:rPr lang="en-US" sz="2400" dirty="0" smtClean="0"/>
              <a:t>You </a:t>
            </a:r>
            <a:r>
              <a:rPr lang="en-US" sz="2400" dirty="0"/>
              <a:t>will use the </a:t>
            </a:r>
            <a:r>
              <a:rPr lang="en-US" sz="2400" b="1" u="sng" dirty="0"/>
              <a:t>Conversation Pattern Guide</a:t>
            </a:r>
            <a:r>
              <a:rPr lang="en-US" sz="2400" u="sng" dirty="0"/>
              <a:t> </a:t>
            </a:r>
            <a:r>
              <a:rPr lang="en-US" sz="2400" dirty="0"/>
              <a:t>to remind you of the pattern. </a:t>
            </a:r>
            <a:endParaRPr lang="en-US" sz="2400" dirty="0" smtClean="0"/>
          </a:p>
          <a:p>
            <a:endParaRPr lang="en-US" sz="1200" dirty="0"/>
          </a:p>
          <a:p>
            <a:pPr marL="342900" indent="-342900">
              <a:buFont typeface="Arial" charset="0"/>
              <a:buChar char="•"/>
            </a:pPr>
            <a:r>
              <a:rPr lang="en-US" sz="2400" dirty="0" smtClean="0"/>
              <a:t>Let’s </a:t>
            </a:r>
            <a:r>
              <a:rPr lang="en-US" sz="2400" dirty="0"/>
              <a:t>add the response starter(s) we learned to our Conversation Pattern Guides</a:t>
            </a:r>
            <a:r>
              <a:rPr lang="en-US" sz="2400" dirty="0" smtClean="0"/>
              <a:t>.</a:t>
            </a:r>
          </a:p>
          <a:p>
            <a:pPr marL="342900" indent="-342900">
              <a:buFont typeface="Arial" charset="0"/>
              <a:buChar char="•"/>
            </a:pPr>
            <a:endParaRPr lang="en-US" sz="800" dirty="0"/>
          </a:p>
        </p:txBody>
      </p:sp>
      <p:sp>
        <p:nvSpPr>
          <p:cNvPr id="16" name="TextBox 15"/>
          <p:cNvSpPr txBox="1"/>
          <p:nvPr/>
        </p:nvSpPr>
        <p:spPr>
          <a:xfrm>
            <a:off x="10065976" y="1051492"/>
            <a:ext cx="1562102" cy="461665"/>
          </a:xfrm>
          <a:prstGeom prst="rect">
            <a:avLst/>
          </a:prstGeom>
          <a:noFill/>
        </p:spPr>
        <p:txBody>
          <a:bodyPr wrap="square" rtlCol="0">
            <a:spAutoFit/>
          </a:bodyPr>
          <a:lstStyle/>
          <a:p>
            <a:r>
              <a:rPr lang="en-US" sz="2400" b="1" dirty="0" smtClean="0">
                <a:solidFill>
                  <a:srgbClr val="FF0000"/>
                </a:solidFill>
              </a:rPr>
              <a:t>CLARIFY</a:t>
            </a:r>
            <a:endParaRPr lang="en-US" sz="2400" b="1" dirty="0">
              <a:solidFill>
                <a:srgbClr val="FF0000"/>
              </a:solidFill>
            </a:endParaRPr>
          </a:p>
        </p:txBody>
      </p:sp>
      <p:sp>
        <p:nvSpPr>
          <p:cNvPr id="17" name="TextBox 16"/>
          <p:cNvSpPr txBox="1"/>
          <p:nvPr/>
        </p:nvSpPr>
        <p:spPr>
          <a:xfrm>
            <a:off x="5875875" y="2138804"/>
            <a:ext cx="2695398" cy="461665"/>
          </a:xfrm>
          <a:prstGeom prst="rect">
            <a:avLst/>
          </a:prstGeom>
          <a:noFill/>
        </p:spPr>
        <p:txBody>
          <a:bodyPr wrap="square" rtlCol="0">
            <a:spAutoFit/>
          </a:bodyPr>
          <a:lstStyle/>
          <a:p>
            <a:r>
              <a:rPr lang="en-US" sz="2400" b="1" dirty="0" smtClean="0">
                <a:solidFill>
                  <a:srgbClr val="FF0000"/>
                </a:solidFill>
              </a:rPr>
              <a:t>I think you said</a:t>
            </a:r>
            <a:r>
              <a:rPr lang="mr-IN" sz="2400" b="1" dirty="0" smtClean="0">
                <a:solidFill>
                  <a:srgbClr val="FF0000"/>
                </a:solidFill>
              </a:rPr>
              <a:t>…</a:t>
            </a:r>
            <a:endParaRPr lang="en-US" sz="2400" b="1" dirty="0">
              <a:solidFill>
                <a:srgbClr val="FF0000"/>
              </a:solidFill>
            </a:endParaRPr>
          </a:p>
        </p:txBody>
      </p:sp>
    </p:spTree>
    <p:extLst>
      <p:ext uri="{BB962C8B-B14F-4D97-AF65-F5344CB8AC3E}">
        <p14:creationId xmlns:p14="http://schemas.microsoft.com/office/powerpoint/2010/main" val="1964898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par>
                                <p:cTn id="18" presetID="9" presetClass="entr" presetSubtype="0" fill="hold" grpId="0" nodeType="withEffect">
                                  <p:stCondLst>
                                    <p:cond delay="500"/>
                                  </p:stCondLst>
                                  <p:childTnLst>
                                    <p:set>
                                      <p:cBhvr>
                                        <p:cTn id="19" dur="1" fill="hold">
                                          <p:stCondLst>
                                            <p:cond delay="0"/>
                                          </p:stCondLst>
                                        </p:cTn>
                                        <p:tgtEl>
                                          <p:spTgt spid="17"/>
                                        </p:tgtEl>
                                        <p:attrNameLst>
                                          <p:attrName>style.visibility</p:attrName>
                                        </p:attrNameLst>
                                      </p:cBhvr>
                                      <p:to>
                                        <p:strVal val="visible"/>
                                      </p:to>
                                    </p:set>
                                    <p:animEffect transition="in" filter="dissolve">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GUIDED PRACTICE</a:t>
            </a:r>
            <a:endParaRPr lang="en-US" sz="2400" b="1" dirty="0">
              <a:solidFill>
                <a:schemeClr val="bg1"/>
              </a:solidFill>
            </a:endParaRPr>
          </a:p>
        </p:txBody>
      </p:sp>
      <p:sp>
        <p:nvSpPr>
          <p:cNvPr id="8" name="Rectangle 7"/>
          <p:cNvSpPr/>
          <p:nvPr/>
        </p:nvSpPr>
        <p:spPr>
          <a:xfrm>
            <a:off x="287635" y="3206127"/>
            <a:ext cx="3248174" cy="2677656"/>
          </a:xfrm>
          <a:prstGeom prst="rect">
            <a:avLst/>
          </a:prstGeom>
        </p:spPr>
        <p:txBody>
          <a:bodyPr wrap="square">
            <a:spAutoFit/>
          </a:bodyPr>
          <a:lstStyle/>
          <a:p>
            <a:r>
              <a:rPr lang="en-US" sz="2600" b="1" dirty="0" smtClean="0"/>
              <a:t>Prompt: </a:t>
            </a:r>
          </a:p>
          <a:p>
            <a:pPr marL="342900" indent="-342900">
              <a:buFont typeface="Arial" charset="0"/>
              <a:buChar char="•"/>
            </a:pPr>
            <a:r>
              <a:rPr lang="en-US" sz="2600" dirty="0" smtClean="0"/>
              <a:t>What </a:t>
            </a:r>
            <a:r>
              <a:rPr lang="en-US" sz="2600" dirty="0"/>
              <a:t>do you notice in the visual text? </a:t>
            </a:r>
            <a:endParaRPr lang="en-US" sz="2600" dirty="0" smtClean="0"/>
          </a:p>
          <a:p>
            <a:pPr marL="342900" indent="-342900">
              <a:buFont typeface="Arial" charset="0"/>
              <a:buChar char="•"/>
            </a:pPr>
            <a:endParaRPr lang="en-US" sz="1200" dirty="0" smtClean="0"/>
          </a:p>
          <a:p>
            <a:pPr marL="342900" indent="-342900">
              <a:buFont typeface="Arial" charset="0"/>
              <a:buChar char="•"/>
            </a:pPr>
            <a:r>
              <a:rPr lang="en-US" sz="2600" b="1" dirty="0" smtClean="0"/>
              <a:t>CLARIFY </a:t>
            </a:r>
            <a:r>
              <a:rPr lang="en-US" sz="2600" dirty="0"/>
              <a:t>by </a:t>
            </a:r>
            <a:r>
              <a:rPr lang="en-US" sz="2600" b="1" dirty="0"/>
              <a:t>paraphrasing </a:t>
            </a:r>
            <a:r>
              <a:rPr lang="en-US" sz="2600" dirty="0"/>
              <a:t>what your partner said.</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958" y="384061"/>
            <a:ext cx="2767193" cy="2309514"/>
          </a:xfrm>
          <a:prstGeom prst="rect">
            <a:avLst/>
          </a:prstGeom>
          <a:ln w="38100">
            <a:solidFill>
              <a:schemeClr val="accent1"/>
            </a:solidFill>
          </a:ln>
          <a:effectLst>
            <a:glow rad="139700">
              <a:schemeClr val="accent1">
                <a:lumMod val="40000"/>
                <a:lumOff val="60000"/>
                <a:alpha val="40000"/>
              </a:schemeClr>
            </a:glow>
          </a:effectLst>
        </p:spPr>
      </p:pic>
      <p:pic>
        <p:nvPicPr>
          <p:cNvPr id="11" name="Picture 10" descr="/Users/mstaine/Desktop/community-garden-intro.jpg"/>
          <p:cNvPicPr/>
          <p:nvPr/>
        </p:nvPicPr>
        <p:blipFill>
          <a:blip r:embed="rId4">
            <a:extLst>
              <a:ext uri="{28A0092B-C50C-407E-A947-70E740481C1C}">
                <a14:useLocalDpi xmlns:a14="http://schemas.microsoft.com/office/drawing/2010/main" val="0"/>
              </a:ext>
            </a:extLst>
          </a:blip>
          <a:srcRect/>
          <a:stretch>
            <a:fillRect/>
          </a:stretch>
        </p:blipFill>
        <p:spPr bwMode="auto">
          <a:xfrm>
            <a:off x="5210175" y="0"/>
            <a:ext cx="6981825" cy="6858000"/>
          </a:xfrm>
          <a:prstGeom prst="rect">
            <a:avLst/>
          </a:prstGeom>
          <a:noFill/>
          <a:ln>
            <a:noFill/>
          </a:ln>
        </p:spPr>
      </p:pic>
    </p:spTree>
    <p:extLst>
      <p:ext uri="{BB962C8B-B14F-4D97-AF65-F5344CB8AC3E}">
        <p14:creationId xmlns:p14="http://schemas.microsoft.com/office/powerpoint/2010/main" val="17882048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012" y="2214120"/>
            <a:ext cx="1820868" cy="1989878"/>
          </a:xfrm>
          <a:prstGeom prst="rect">
            <a:avLst/>
          </a:prstGeom>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#1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PARAPHRASING</a:t>
            </a:r>
            <a:endParaRPr lang="en-US" sz="2400" b="1" dirty="0">
              <a:solidFill>
                <a:srgbClr val="FFFF00"/>
              </a:solidFill>
            </a:endParaRPr>
          </a:p>
        </p:txBody>
      </p:sp>
      <p:sp>
        <p:nvSpPr>
          <p:cNvPr id="3" name="Rectangle 2"/>
          <p:cNvSpPr/>
          <p:nvPr/>
        </p:nvSpPr>
        <p:spPr>
          <a:xfrm>
            <a:off x="2203252" y="2196191"/>
            <a:ext cx="3701722" cy="1951740"/>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400" b="1" u="sng" dirty="0" smtClean="0"/>
          </a:p>
          <a:p>
            <a:pPr algn="ctr"/>
            <a:r>
              <a:rPr lang="en-US" sz="3200" b="1" u="sng" dirty="0" smtClean="0"/>
              <a:t>Listen </a:t>
            </a:r>
            <a:r>
              <a:rPr lang="en-US" sz="3200" b="1" u="sng" dirty="0"/>
              <a:t>actively </a:t>
            </a:r>
            <a:r>
              <a:rPr lang="en-US" sz="3200" dirty="0"/>
              <a:t>to what two partners say to each other</a:t>
            </a:r>
            <a:r>
              <a:rPr lang="en-US" sz="3200" dirty="0" smtClean="0"/>
              <a:t>.</a:t>
            </a:r>
          </a:p>
          <a:p>
            <a:endParaRPr lang="en-US" sz="1400" dirty="0"/>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275" y="342613"/>
            <a:ext cx="5470699" cy="1450328"/>
          </a:xfrm>
          <a:prstGeom prst="rect">
            <a:avLst/>
          </a:prstGeom>
          <a:ln w="38100">
            <a:solidFill>
              <a:schemeClr val="accent1"/>
            </a:solidFill>
          </a:ln>
        </p:spPr>
      </p:pic>
      <p:pic>
        <p:nvPicPr>
          <p:cNvPr id="8" name="Picture 7" descr="/Users/mstaine/Desktop/community-garden-intro.jpg"/>
          <p:cNvPicPr/>
          <p:nvPr/>
        </p:nvPicPr>
        <p:blipFill>
          <a:blip r:embed="rId5">
            <a:extLst>
              <a:ext uri="{28A0092B-C50C-407E-A947-70E740481C1C}">
                <a14:useLocalDpi xmlns:a14="http://schemas.microsoft.com/office/drawing/2010/main" val="0"/>
              </a:ext>
            </a:extLst>
          </a:blip>
          <a:srcRect/>
          <a:stretch>
            <a:fillRect/>
          </a:stretch>
        </p:blipFill>
        <p:spPr bwMode="auto">
          <a:xfrm>
            <a:off x="6466114" y="282077"/>
            <a:ext cx="5138057" cy="4005943"/>
          </a:xfrm>
          <a:prstGeom prst="rect">
            <a:avLst/>
          </a:prstGeom>
          <a:ln w="254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4" name="Table 3"/>
          <p:cNvGraphicFramePr>
            <a:graphicFrameLocks noGrp="1"/>
          </p:cNvGraphicFramePr>
          <p:nvPr>
            <p:extLst>
              <p:ext uri="{D42A27DB-BD31-4B8C-83A1-F6EECF244321}">
                <p14:modId xmlns:p14="http://schemas.microsoft.com/office/powerpoint/2010/main" val="1487613046"/>
              </p:ext>
            </p:extLst>
          </p:nvPr>
        </p:nvGraphicFramePr>
        <p:xfrm>
          <a:off x="251012" y="4580177"/>
          <a:ext cx="11353159" cy="1584960"/>
        </p:xfrm>
        <a:graphic>
          <a:graphicData uri="http://schemas.openxmlformats.org/drawingml/2006/table">
            <a:tbl>
              <a:tblPr firstRow="1" firstCol="1" bandRow="1">
                <a:tableStyleId>{D7AC3CCA-C797-4891-BE02-D94E43425B78}</a:tableStyleId>
              </a:tblPr>
              <a:tblGrid>
                <a:gridCol w="1577788"/>
                <a:gridCol w="9775371"/>
              </a:tblGrid>
              <a:tr h="365760">
                <a:tc>
                  <a:txBody>
                    <a:bodyPr/>
                    <a:lstStyle/>
                    <a:p>
                      <a:pPr marL="0" marR="0" algn="r">
                        <a:spcBef>
                          <a:spcPts val="0"/>
                        </a:spcBef>
                        <a:spcAft>
                          <a:spcPts val="0"/>
                        </a:spcAft>
                      </a:pPr>
                      <a:r>
                        <a:rPr lang="en-US" sz="2400">
                          <a:effectLst/>
                        </a:rPr>
                        <a:t>Student A:</a:t>
                      </a:r>
                      <a:endParaRPr lang="en-US" sz="240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2600" b="0" i="1" dirty="0">
                          <a:effectLst/>
                        </a:rPr>
                        <a:t>I notice people standing and working in the garden in the city. They are all working doing different things and are dressed in work clothes.</a:t>
                      </a:r>
                      <a:endParaRPr lang="en-US" sz="2600" b="0" i="1" dirty="0">
                        <a:effectLst/>
                        <a:latin typeface="Avenir Next" charset="0"/>
                        <a:ea typeface="Calibri" charset="0"/>
                        <a:cs typeface="Arial" charset="0"/>
                      </a:endParaRPr>
                    </a:p>
                  </a:txBody>
                  <a:tcPr marL="68580" marR="68580" marT="0" marB="0"/>
                </a:tc>
              </a:tr>
              <a:tr h="352425">
                <a:tc>
                  <a:txBody>
                    <a:bodyPr/>
                    <a:lstStyle/>
                    <a:p>
                      <a:pPr marL="0" marR="0" algn="r">
                        <a:spcBef>
                          <a:spcPts val="0"/>
                        </a:spcBef>
                        <a:spcAft>
                          <a:spcPts val="0"/>
                        </a:spcAft>
                      </a:pPr>
                      <a:r>
                        <a:rPr lang="en-US" sz="2400" dirty="0">
                          <a:effectLst/>
                        </a:rPr>
                        <a:t>Student B:</a:t>
                      </a:r>
                      <a:endParaRPr lang="en-US" sz="24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2600" b="1" i="1" u="sng" dirty="0">
                          <a:effectLst/>
                        </a:rPr>
                        <a:t>I heard you say</a:t>
                      </a:r>
                      <a:r>
                        <a:rPr lang="en-US" sz="2600" b="1" i="1" dirty="0">
                          <a:effectLst/>
                        </a:rPr>
                        <a:t> </a:t>
                      </a:r>
                      <a:r>
                        <a:rPr lang="en-US" sz="2600" i="1" dirty="0">
                          <a:effectLst/>
                        </a:rPr>
                        <a:t>that there are people working together in the city garden.  </a:t>
                      </a:r>
                      <a:endParaRPr lang="en-US" sz="2600" i="1" dirty="0">
                        <a:effectLst/>
                        <a:latin typeface="Avenir Next" charset="0"/>
                        <a:ea typeface="Calibri" charset="0"/>
                        <a:cs typeface="Arial" charset="0"/>
                      </a:endParaRPr>
                    </a:p>
                  </a:txBody>
                  <a:tcPr marL="68580" marR="68580" marT="0" marB="0"/>
                </a:tc>
              </a:tr>
            </a:tbl>
          </a:graphicData>
        </a:graphic>
      </p:graphicFrame>
    </p:spTree>
    <p:extLst>
      <p:ext uri="{BB962C8B-B14F-4D97-AF65-F5344CB8AC3E}">
        <p14:creationId xmlns:p14="http://schemas.microsoft.com/office/powerpoint/2010/main" val="974678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#1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TEACHER THINK ALOUD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PARAPHRASE</a:t>
            </a:r>
            <a:endParaRPr lang="en-US" sz="2400" b="1" dirty="0">
              <a:solidFill>
                <a:srgbClr val="FFFF00"/>
              </a:solidFill>
            </a:endParaRPr>
          </a:p>
        </p:txBody>
      </p:sp>
      <p:sp>
        <p:nvSpPr>
          <p:cNvPr id="3" name="Rectangle 2"/>
          <p:cNvSpPr/>
          <p:nvPr/>
        </p:nvSpPr>
        <p:spPr>
          <a:xfrm>
            <a:off x="6060141" y="287928"/>
            <a:ext cx="5773268" cy="3828577"/>
          </a:xfrm>
          <a:prstGeom prst="rect">
            <a:avLst/>
          </a:prstGeom>
          <a:solidFill>
            <a:schemeClr val="accent1">
              <a:lumMod val="20000"/>
              <a:lumOff val="80000"/>
            </a:schemeClr>
          </a:solidFill>
          <a:ln w="38100">
            <a:solidFill>
              <a:schemeClr val="accent1"/>
            </a:solidFill>
          </a:ln>
        </p:spPr>
        <p:txBody>
          <a:bodyPr wrap="square" anchor="ctr" anchorCtr="0">
            <a:noAutofit/>
          </a:bodyPr>
          <a:lstStyle/>
          <a:p>
            <a:pPr marL="457200" indent="-457200">
              <a:buFont typeface="Arial" charset="0"/>
              <a:buChar char="•"/>
            </a:pPr>
            <a:r>
              <a:rPr lang="en-US" sz="2800" i="1" dirty="0"/>
              <a:t>I notice that Student B paraphrased by using the response starter, “I heard you say...” and restated Student A’s idea. </a:t>
            </a:r>
            <a:endParaRPr lang="en-US" sz="2800" i="1" dirty="0" smtClean="0"/>
          </a:p>
          <a:p>
            <a:pPr marL="457200" indent="-457200">
              <a:buFont typeface="Arial" charset="0"/>
              <a:buChar char="•"/>
            </a:pPr>
            <a:endParaRPr lang="en-US" sz="1600" i="1" dirty="0"/>
          </a:p>
          <a:p>
            <a:pPr marL="457200" indent="-457200">
              <a:buFont typeface="Arial" charset="0"/>
              <a:buChar char="•"/>
            </a:pPr>
            <a:r>
              <a:rPr lang="en-US" sz="2800" i="1" dirty="0" smtClean="0"/>
              <a:t>Let’s </a:t>
            </a:r>
            <a:r>
              <a:rPr lang="en-US" sz="2800" i="1" dirty="0"/>
              <a:t>use the response starter Student B used and practice using our own words to restate the idea</a:t>
            </a:r>
            <a:r>
              <a:rPr lang="en-US" sz="2800" i="1" dirty="0" smtClean="0"/>
              <a:t>.</a:t>
            </a:r>
            <a:endParaRPr lang="en-US" sz="2800"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1005" y="6328717"/>
            <a:ext cx="584200" cy="596900"/>
          </a:xfrm>
          <a:prstGeom prst="rect">
            <a:avLst/>
          </a:prstGeom>
        </p:spPr>
      </p:pic>
      <p:grpSp>
        <p:nvGrpSpPr>
          <p:cNvPr id="13" name="Group 12"/>
          <p:cNvGrpSpPr/>
          <p:nvPr/>
        </p:nvGrpSpPr>
        <p:grpSpPr>
          <a:xfrm>
            <a:off x="1701800" y="1875118"/>
            <a:ext cx="2297953" cy="2173769"/>
            <a:chOff x="587828" y="4231661"/>
            <a:chExt cx="1847691" cy="2298046"/>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749855" y="6041648"/>
              <a:ext cx="1510911" cy="488059"/>
            </a:xfrm>
            <a:prstGeom prst="rect">
              <a:avLst/>
            </a:prstGeom>
            <a:noFill/>
          </p:spPr>
          <p:txBody>
            <a:bodyPr wrap="none" rtlCol="0">
              <a:spAutoFit/>
            </a:bodyPr>
            <a:lstStyle/>
            <a:p>
              <a:r>
                <a:rPr lang="en-US" sz="2400" b="1" dirty="0" smtClean="0"/>
                <a:t>TURN &amp; TALK</a:t>
              </a:r>
              <a:endParaRPr lang="en-US" sz="2400" b="1" dirty="0"/>
            </a:p>
          </p:txBody>
        </p:sp>
      </p:gr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728" y="287928"/>
            <a:ext cx="4092272" cy="1134472"/>
          </a:xfrm>
          <a:prstGeom prst="rect">
            <a:avLst/>
          </a:prstGeom>
          <a:ln w="38100">
            <a:solidFill>
              <a:schemeClr val="accent1"/>
            </a:solidFill>
          </a:ln>
        </p:spPr>
      </p:pic>
      <p:graphicFrame>
        <p:nvGraphicFramePr>
          <p:cNvPr id="18" name="Table 17"/>
          <p:cNvGraphicFramePr>
            <a:graphicFrameLocks noGrp="1"/>
          </p:cNvGraphicFramePr>
          <p:nvPr>
            <p:extLst>
              <p:ext uri="{D42A27DB-BD31-4B8C-83A1-F6EECF244321}">
                <p14:modId xmlns:p14="http://schemas.microsoft.com/office/powerpoint/2010/main" val="1307845748"/>
              </p:ext>
            </p:extLst>
          </p:nvPr>
        </p:nvGraphicFramePr>
        <p:xfrm>
          <a:off x="251012" y="4497749"/>
          <a:ext cx="11582397" cy="1584960"/>
        </p:xfrm>
        <a:graphic>
          <a:graphicData uri="http://schemas.openxmlformats.org/drawingml/2006/table">
            <a:tbl>
              <a:tblPr firstRow="1" firstCol="1" bandRow="1">
                <a:tableStyleId>{D7AC3CCA-C797-4891-BE02-D94E43425B78}</a:tableStyleId>
              </a:tblPr>
              <a:tblGrid>
                <a:gridCol w="1609646"/>
                <a:gridCol w="9972751"/>
              </a:tblGrid>
              <a:tr h="365760">
                <a:tc>
                  <a:txBody>
                    <a:bodyPr/>
                    <a:lstStyle/>
                    <a:p>
                      <a:pPr marL="0" marR="0" algn="r">
                        <a:spcBef>
                          <a:spcPts val="0"/>
                        </a:spcBef>
                        <a:spcAft>
                          <a:spcPts val="0"/>
                        </a:spcAft>
                      </a:pPr>
                      <a:r>
                        <a:rPr lang="en-US" sz="2400">
                          <a:effectLst/>
                        </a:rPr>
                        <a:t>Student A:</a:t>
                      </a:r>
                      <a:endParaRPr lang="en-US" sz="240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2600" b="0" i="1" dirty="0">
                          <a:effectLst/>
                        </a:rPr>
                        <a:t>I notice people standing and working in the garden in the city. They are all working doing different things and are dressed in work clothes.</a:t>
                      </a:r>
                      <a:endParaRPr lang="en-US" sz="2600" b="0" i="1" dirty="0">
                        <a:effectLst/>
                        <a:latin typeface="Avenir Next" charset="0"/>
                        <a:ea typeface="Calibri" charset="0"/>
                        <a:cs typeface="Arial" charset="0"/>
                      </a:endParaRPr>
                    </a:p>
                  </a:txBody>
                  <a:tcPr marL="68580" marR="68580" marT="0" marB="0"/>
                </a:tc>
              </a:tr>
              <a:tr h="352425">
                <a:tc>
                  <a:txBody>
                    <a:bodyPr/>
                    <a:lstStyle/>
                    <a:p>
                      <a:pPr marL="0" marR="0" algn="r">
                        <a:spcBef>
                          <a:spcPts val="0"/>
                        </a:spcBef>
                        <a:spcAft>
                          <a:spcPts val="0"/>
                        </a:spcAft>
                      </a:pPr>
                      <a:r>
                        <a:rPr lang="en-US" sz="2400" dirty="0">
                          <a:effectLst/>
                        </a:rPr>
                        <a:t>Student B:</a:t>
                      </a:r>
                      <a:endParaRPr lang="en-US" sz="24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2600" b="1" i="1" u="sng" dirty="0">
                          <a:effectLst/>
                        </a:rPr>
                        <a:t>I heard you say</a:t>
                      </a:r>
                      <a:r>
                        <a:rPr lang="en-US" sz="2600" b="1" i="1" dirty="0">
                          <a:effectLst/>
                        </a:rPr>
                        <a:t> </a:t>
                      </a:r>
                      <a:r>
                        <a:rPr lang="en-US" sz="2600" i="1" dirty="0">
                          <a:effectLst/>
                        </a:rPr>
                        <a:t>that there are people working together in the city garden.  </a:t>
                      </a:r>
                      <a:endParaRPr lang="en-US" sz="2600" i="1" dirty="0">
                        <a:effectLst/>
                        <a:latin typeface="Avenir Next" charset="0"/>
                        <a:ea typeface="Calibri" charset="0"/>
                        <a:cs typeface="Arial" charset="0"/>
                      </a:endParaRPr>
                    </a:p>
                  </a:txBody>
                  <a:tcPr marL="68580" marR="68580" marT="0" marB="0"/>
                </a:tc>
              </a:tr>
            </a:tbl>
          </a:graphicData>
        </a:graphic>
      </p:graphicFrame>
      <p:pic>
        <p:nvPicPr>
          <p:cNvPr id="17" name="Picture 16" descr="/Users/mstaine/Desktop/ThinkAloudIcon.png"/>
          <p:cNvPicPr/>
          <p:nvPr/>
        </p:nvPicPr>
        <p:blipFill>
          <a:blip r:embed="rId6">
            <a:extLst>
              <a:ext uri="{28A0092B-C50C-407E-A947-70E740481C1C}">
                <a14:useLocalDpi xmlns:a14="http://schemas.microsoft.com/office/drawing/2010/main" val="0"/>
              </a:ext>
            </a:extLst>
          </a:blip>
          <a:srcRect/>
          <a:stretch>
            <a:fillRect/>
          </a:stretch>
        </p:blipFill>
        <p:spPr bwMode="auto">
          <a:xfrm>
            <a:off x="4598360" y="287929"/>
            <a:ext cx="1236383" cy="1134472"/>
          </a:xfrm>
          <a:prstGeom prst="roundRect">
            <a:avLst>
              <a:gd name="adj" fmla="val 16667"/>
            </a:avLst>
          </a:prstGeom>
          <a:ln w="50800">
            <a:solidFill>
              <a:srgbClr val="00B0F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19838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dissolv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111350" y="1950262"/>
            <a:ext cx="10058400" cy="4022725"/>
          </a:xfrm>
        </p:spPr>
        <p:txBody>
          <a:bodyPr>
            <a:noAutofit/>
          </a:bodyPr>
          <a:lstStyle/>
          <a:p>
            <a:pPr marL="0" indent="0">
              <a:buNone/>
            </a:pPr>
            <a:r>
              <a:rPr lang="en-US" sz="3800" dirty="0">
                <a:latin typeface="Calibri" charset="0"/>
                <a:ea typeface="Calibri" charset="0"/>
                <a:cs typeface="Calibri" charset="0"/>
              </a:rPr>
              <a:t>In this lesson, we will... </a:t>
            </a:r>
            <a:endParaRPr lang="en-US" sz="3800" dirty="0" smtClean="0">
              <a:latin typeface="Calibri" charset="0"/>
              <a:ea typeface="Calibri" charset="0"/>
              <a:cs typeface="Calibri" charset="0"/>
            </a:endParaRPr>
          </a:p>
          <a:p>
            <a:endParaRPr lang="en-US" sz="1400" dirty="0" smtClean="0">
              <a:latin typeface="Calibri" charset="0"/>
              <a:ea typeface="Calibri" charset="0"/>
              <a:cs typeface="Calibri" charset="0"/>
            </a:endParaRPr>
          </a:p>
          <a:p>
            <a:pPr lvl="1"/>
            <a:r>
              <a:rPr lang="en-US" sz="3800" dirty="0">
                <a:latin typeface="Calibri" charset="0"/>
                <a:ea typeface="Calibri" charset="0"/>
                <a:cs typeface="Calibri" charset="0"/>
              </a:rPr>
              <a:t>share what we know about Constructive Conversations </a:t>
            </a:r>
            <a:endParaRPr lang="en-US" sz="3800" dirty="0" smtClean="0">
              <a:latin typeface="Calibri" charset="0"/>
              <a:ea typeface="Calibri" charset="0"/>
              <a:cs typeface="Calibri" charset="0"/>
            </a:endParaRPr>
          </a:p>
          <a:p>
            <a:pPr lvl="1"/>
            <a:endParaRPr lang="en-US" sz="1400" dirty="0">
              <a:latin typeface="Calibri" charset="0"/>
              <a:ea typeface="Calibri" charset="0"/>
              <a:cs typeface="Calibri" charset="0"/>
            </a:endParaRPr>
          </a:p>
          <a:p>
            <a:pPr lvl="1"/>
            <a:r>
              <a:rPr lang="en-US" sz="3800" dirty="0">
                <a:latin typeface="Calibri" charset="0"/>
                <a:ea typeface="Calibri" charset="0"/>
                <a:cs typeface="Calibri" charset="0"/>
              </a:rPr>
              <a:t>have a conversation with a partner and in a small group </a:t>
            </a:r>
          </a:p>
        </p:txBody>
      </p:sp>
      <p:sp>
        <p:nvSpPr>
          <p:cNvPr id="4" name="TextBox 3"/>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STUDENT FRIENDLY ELD OBJECTIVES</a:t>
            </a:r>
            <a:endParaRPr lang="en-US" sz="2400" b="1" dirty="0">
              <a:solidFill>
                <a:schemeClr val="bg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4272" y="268950"/>
            <a:ext cx="4115597" cy="1299662"/>
          </a:xfrm>
          <a:prstGeom prst="rect">
            <a:avLst/>
          </a:prstGeom>
        </p:spPr>
      </p:pic>
      <p:sp>
        <p:nvSpPr>
          <p:cNvPr id="2" name="Title 1"/>
          <p:cNvSpPr>
            <a:spLocks noGrp="1"/>
          </p:cNvSpPr>
          <p:nvPr>
            <p:ph type="title" idx="4294967295"/>
          </p:nvPr>
        </p:nvSpPr>
        <p:spPr>
          <a:xfrm>
            <a:off x="966972" y="808534"/>
            <a:ext cx="3893786" cy="793502"/>
          </a:xfrm>
        </p:spPr>
        <p:txBody>
          <a:bodyPr>
            <a:normAutofit/>
          </a:bodyPr>
          <a:lstStyle/>
          <a:p>
            <a:r>
              <a:rPr lang="en-US" b="1" dirty="0" smtClean="0">
                <a:solidFill>
                  <a:schemeClr val="accent2"/>
                </a:solidFill>
              </a:rPr>
              <a:t>ELD OBJECTIVE</a:t>
            </a:r>
            <a:endParaRPr lang="en-US" b="1" dirty="0">
              <a:solidFill>
                <a:schemeClr val="accent2"/>
              </a:solidFill>
            </a:endParaRPr>
          </a:p>
        </p:txBody>
      </p:sp>
    </p:spTree>
    <p:extLst>
      <p:ext uri="{BB962C8B-B14F-4D97-AF65-F5344CB8AC3E}">
        <p14:creationId xmlns:p14="http://schemas.microsoft.com/office/powerpoint/2010/main" val="117302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dissolv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012" y="2214120"/>
            <a:ext cx="1820868" cy="1989878"/>
          </a:xfrm>
          <a:prstGeom prst="rect">
            <a:avLst/>
          </a:prstGeom>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#2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PARAPHRASING</a:t>
            </a:r>
            <a:endParaRPr lang="en-US" sz="2400" b="1" dirty="0">
              <a:solidFill>
                <a:srgbClr val="FFFF00"/>
              </a:solidFill>
            </a:endParaRPr>
          </a:p>
        </p:txBody>
      </p:sp>
      <p:sp>
        <p:nvSpPr>
          <p:cNvPr id="3" name="Rectangle 2"/>
          <p:cNvSpPr/>
          <p:nvPr/>
        </p:nvSpPr>
        <p:spPr>
          <a:xfrm>
            <a:off x="2203252" y="2196191"/>
            <a:ext cx="3701722" cy="1951740"/>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400" b="1" u="sng" dirty="0" smtClean="0"/>
          </a:p>
          <a:p>
            <a:pPr algn="ctr"/>
            <a:r>
              <a:rPr lang="en-US" sz="3200" b="1" u="sng" dirty="0" smtClean="0"/>
              <a:t>Listen </a:t>
            </a:r>
            <a:r>
              <a:rPr lang="en-US" sz="3200" b="1" u="sng" dirty="0"/>
              <a:t>actively </a:t>
            </a:r>
            <a:r>
              <a:rPr lang="en-US" sz="3200" dirty="0"/>
              <a:t>to what two partners say to each other</a:t>
            </a:r>
            <a:r>
              <a:rPr lang="en-US" sz="3200" dirty="0" smtClean="0"/>
              <a:t>.</a:t>
            </a:r>
          </a:p>
          <a:p>
            <a:endParaRPr lang="en-US" sz="1400" dirty="0"/>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275" y="342613"/>
            <a:ext cx="5470699" cy="1450328"/>
          </a:xfrm>
          <a:prstGeom prst="rect">
            <a:avLst/>
          </a:prstGeom>
          <a:ln w="38100">
            <a:solidFill>
              <a:schemeClr val="accent1"/>
            </a:solidFill>
          </a:ln>
        </p:spPr>
      </p:pic>
      <p:pic>
        <p:nvPicPr>
          <p:cNvPr id="10" name="Picture 9" descr="/Users/mstaine/Desktop/community-garden-intro.jpg"/>
          <p:cNvPicPr/>
          <p:nvPr/>
        </p:nvPicPr>
        <p:blipFill>
          <a:blip r:embed="rId5">
            <a:extLst>
              <a:ext uri="{28A0092B-C50C-407E-A947-70E740481C1C}">
                <a14:useLocalDpi xmlns:a14="http://schemas.microsoft.com/office/drawing/2010/main" val="0"/>
              </a:ext>
            </a:extLst>
          </a:blip>
          <a:srcRect/>
          <a:stretch>
            <a:fillRect/>
          </a:stretch>
        </p:blipFill>
        <p:spPr bwMode="auto">
          <a:xfrm>
            <a:off x="6466114" y="282077"/>
            <a:ext cx="5138057" cy="4005943"/>
          </a:xfrm>
          <a:prstGeom prst="rect">
            <a:avLst/>
          </a:prstGeom>
          <a:ln w="254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4" name="Table 3"/>
          <p:cNvGraphicFramePr>
            <a:graphicFrameLocks noGrp="1"/>
          </p:cNvGraphicFramePr>
          <p:nvPr>
            <p:extLst>
              <p:ext uri="{D42A27DB-BD31-4B8C-83A1-F6EECF244321}">
                <p14:modId xmlns:p14="http://schemas.microsoft.com/office/powerpoint/2010/main" val="1771099976"/>
              </p:ext>
            </p:extLst>
          </p:nvPr>
        </p:nvGraphicFramePr>
        <p:xfrm>
          <a:off x="434275" y="4677773"/>
          <a:ext cx="11169895" cy="1584960"/>
        </p:xfrm>
        <a:graphic>
          <a:graphicData uri="http://schemas.openxmlformats.org/drawingml/2006/table">
            <a:tbl>
              <a:tblPr firstRow="1" firstCol="1" bandRow="1">
                <a:tableStyleId>{D7AC3CCA-C797-4891-BE02-D94E43425B78}</a:tableStyleId>
              </a:tblPr>
              <a:tblGrid>
                <a:gridCol w="1634011"/>
                <a:gridCol w="9535884"/>
              </a:tblGrid>
              <a:tr h="386715">
                <a:tc>
                  <a:txBody>
                    <a:bodyPr/>
                    <a:lstStyle/>
                    <a:p>
                      <a:pPr marL="0" marR="0">
                        <a:spcBef>
                          <a:spcPts val="0"/>
                        </a:spcBef>
                        <a:spcAft>
                          <a:spcPts val="0"/>
                        </a:spcAft>
                      </a:pPr>
                      <a:r>
                        <a:rPr lang="en-US" sz="2600">
                          <a:effectLst/>
                        </a:rPr>
                        <a:t>Student A:</a:t>
                      </a:r>
                      <a:endParaRPr lang="en-US" sz="2600">
                        <a:solidFill>
                          <a:srgbClr val="000000"/>
                        </a:solidFill>
                        <a:effectLst/>
                        <a:latin typeface="Cambria" charset="0"/>
                        <a:ea typeface="Cambria" charset="0"/>
                        <a:cs typeface="Cambria" charset="0"/>
                      </a:endParaRPr>
                    </a:p>
                  </a:txBody>
                  <a:tcPr marL="68580" marR="68580" marT="0" marB="0"/>
                </a:tc>
                <a:tc>
                  <a:txBody>
                    <a:bodyPr/>
                    <a:lstStyle/>
                    <a:p>
                      <a:pPr marL="0" marR="0">
                        <a:spcBef>
                          <a:spcPts val="0"/>
                        </a:spcBef>
                        <a:spcAft>
                          <a:spcPts val="0"/>
                        </a:spcAft>
                      </a:pPr>
                      <a:r>
                        <a:rPr lang="en-US" sz="2600" b="0" i="1" dirty="0">
                          <a:effectLst/>
                        </a:rPr>
                        <a:t>I notice all the people are wearing gloves on their hands and warm clothes like sweatshirts and jeans.  </a:t>
                      </a:r>
                      <a:endParaRPr lang="en-US" sz="2600" b="0" i="1" dirty="0">
                        <a:solidFill>
                          <a:srgbClr val="000000"/>
                        </a:solidFill>
                        <a:effectLst/>
                        <a:latin typeface="Cambria" charset="0"/>
                        <a:ea typeface="Cambria" charset="0"/>
                        <a:cs typeface="Cambria" charset="0"/>
                      </a:endParaRPr>
                    </a:p>
                  </a:txBody>
                  <a:tcPr marL="68580" marR="68580" marT="0" marB="0"/>
                </a:tc>
              </a:tr>
              <a:tr h="238125">
                <a:tc>
                  <a:txBody>
                    <a:bodyPr/>
                    <a:lstStyle/>
                    <a:p>
                      <a:pPr marL="0" marR="0">
                        <a:spcBef>
                          <a:spcPts val="0"/>
                        </a:spcBef>
                        <a:spcAft>
                          <a:spcPts val="0"/>
                        </a:spcAft>
                      </a:pPr>
                      <a:r>
                        <a:rPr lang="en-US" sz="2600">
                          <a:effectLst/>
                        </a:rPr>
                        <a:t>Student B:</a:t>
                      </a:r>
                      <a:endParaRPr lang="en-US" sz="2600">
                        <a:solidFill>
                          <a:srgbClr val="000000"/>
                        </a:solidFill>
                        <a:effectLst/>
                        <a:latin typeface="Cambria" charset="0"/>
                        <a:ea typeface="Cambria" charset="0"/>
                        <a:cs typeface="Cambria" charset="0"/>
                      </a:endParaRPr>
                    </a:p>
                  </a:txBody>
                  <a:tcPr marL="68580" marR="68580" marT="0" marB="0"/>
                </a:tc>
                <a:tc>
                  <a:txBody>
                    <a:bodyPr/>
                    <a:lstStyle/>
                    <a:p>
                      <a:pPr marL="0" marR="0">
                        <a:spcBef>
                          <a:spcPts val="0"/>
                        </a:spcBef>
                        <a:spcAft>
                          <a:spcPts val="0"/>
                        </a:spcAft>
                      </a:pPr>
                      <a:r>
                        <a:rPr lang="en-US" sz="2600" b="1" i="1" u="sng" dirty="0">
                          <a:effectLst/>
                        </a:rPr>
                        <a:t>I heard you say</a:t>
                      </a:r>
                      <a:r>
                        <a:rPr lang="en-US" sz="2600" b="1" i="1" dirty="0">
                          <a:effectLst/>
                        </a:rPr>
                        <a:t> </a:t>
                      </a:r>
                      <a:r>
                        <a:rPr lang="en-US" sz="2600" i="1" dirty="0">
                          <a:effectLst/>
                        </a:rPr>
                        <a:t>that the people are wearing gloves and warm clothes</a:t>
                      </a:r>
                      <a:r>
                        <a:rPr lang="en-US" sz="2600" i="1" dirty="0" smtClean="0">
                          <a:effectLst/>
                        </a:rPr>
                        <a:t>.</a:t>
                      </a:r>
                    </a:p>
                    <a:p>
                      <a:pPr marL="0" marR="0">
                        <a:spcBef>
                          <a:spcPts val="0"/>
                        </a:spcBef>
                        <a:spcAft>
                          <a:spcPts val="0"/>
                        </a:spcAft>
                      </a:pPr>
                      <a:endParaRPr lang="en-US" sz="2600" i="1" dirty="0">
                        <a:solidFill>
                          <a:srgbClr val="000000"/>
                        </a:solidFill>
                        <a:effectLst/>
                        <a:latin typeface="Cambria" charset="0"/>
                        <a:ea typeface="Cambria" charset="0"/>
                        <a:cs typeface="Cambria" charset="0"/>
                      </a:endParaRPr>
                    </a:p>
                  </a:txBody>
                  <a:tcPr marL="68580" marR="68580" marT="0" marB="0"/>
                </a:tc>
              </a:tr>
            </a:tbl>
          </a:graphicData>
        </a:graphic>
      </p:graphicFrame>
    </p:spTree>
    <p:extLst>
      <p:ext uri="{BB962C8B-B14F-4D97-AF65-F5344CB8AC3E}">
        <p14:creationId xmlns:p14="http://schemas.microsoft.com/office/powerpoint/2010/main" val="2110879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#2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TEACHER THINK ALOUD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PARAPHRASE</a:t>
            </a:r>
            <a:endParaRPr lang="en-US" sz="2400" b="1" dirty="0">
              <a:solidFill>
                <a:srgbClr val="FFFF00"/>
              </a:solidFill>
            </a:endParaRPr>
          </a:p>
        </p:txBody>
      </p:sp>
      <p:sp>
        <p:nvSpPr>
          <p:cNvPr id="3" name="Rectangle 2"/>
          <p:cNvSpPr/>
          <p:nvPr/>
        </p:nvSpPr>
        <p:spPr>
          <a:xfrm>
            <a:off x="6060141" y="287928"/>
            <a:ext cx="5773268" cy="3828577"/>
          </a:xfrm>
          <a:prstGeom prst="rect">
            <a:avLst/>
          </a:prstGeom>
          <a:solidFill>
            <a:schemeClr val="accent1">
              <a:lumMod val="20000"/>
              <a:lumOff val="80000"/>
            </a:schemeClr>
          </a:solidFill>
          <a:ln w="38100">
            <a:solidFill>
              <a:schemeClr val="accent1"/>
            </a:solidFill>
          </a:ln>
        </p:spPr>
        <p:txBody>
          <a:bodyPr wrap="square" anchor="ctr" anchorCtr="0">
            <a:noAutofit/>
          </a:bodyPr>
          <a:lstStyle/>
          <a:p>
            <a:pPr marL="457200" indent="-457200">
              <a:buFont typeface="Arial" charset="0"/>
              <a:buChar char="•"/>
            </a:pPr>
            <a:r>
              <a:rPr lang="en-US" sz="2800" i="1" dirty="0"/>
              <a:t>I notice that Student B paraphrased by using the response starter, “I heard you say...” and restated Student A’s idea. </a:t>
            </a:r>
            <a:endParaRPr lang="en-US" sz="2800" i="1" dirty="0" smtClean="0"/>
          </a:p>
          <a:p>
            <a:pPr marL="457200" indent="-457200">
              <a:buFont typeface="Arial" charset="0"/>
              <a:buChar char="•"/>
            </a:pPr>
            <a:endParaRPr lang="en-US" sz="1600" i="1" dirty="0"/>
          </a:p>
          <a:p>
            <a:pPr marL="457200" indent="-457200">
              <a:buFont typeface="Arial" charset="0"/>
              <a:buChar char="•"/>
            </a:pPr>
            <a:r>
              <a:rPr lang="en-US" sz="2800" i="1" dirty="0" smtClean="0"/>
              <a:t>Let’s </a:t>
            </a:r>
            <a:r>
              <a:rPr lang="en-US" sz="2800" i="1" dirty="0"/>
              <a:t>use the response starter Student B used and practice using our own words to restate the idea</a:t>
            </a:r>
            <a:r>
              <a:rPr lang="en-US" sz="2800" i="1" dirty="0" smtClean="0"/>
              <a:t>.</a:t>
            </a:r>
            <a:endParaRPr lang="en-US" sz="2800"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1005" y="6328717"/>
            <a:ext cx="584200" cy="596900"/>
          </a:xfrm>
          <a:prstGeom prst="rect">
            <a:avLst/>
          </a:prstGeom>
        </p:spPr>
      </p:pic>
      <p:grpSp>
        <p:nvGrpSpPr>
          <p:cNvPr id="13" name="Group 12"/>
          <p:cNvGrpSpPr/>
          <p:nvPr/>
        </p:nvGrpSpPr>
        <p:grpSpPr>
          <a:xfrm>
            <a:off x="1701800" y="1875118"/>
            <a:ext cx="2297953" cy="2173769"/>
            <a:chOff x="587828" y="4231661"/>
            <a:chExt cx="1847691" cy="2298046"/>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749855" y="6041648"/>
              <a:ext cx="1510911" cy="488059"/>
            </a:xfrm>
            <a:prstGeom prst="rect">
              <a:avLst/>
            </a:prstGeom>
            <a:noFill/>
          </p:spPr>
          <p:txBody>
            <a:bodyPr wrap="none" rtlCol="0">
              <a:spAutoFit/>
            </a:bodyPr>
            <a:lstStyle/>
            <a:p>
              <a:r>
                <a:rPr lang="en-US" sz="2400" b="1" dirty="0" smtClean="0"/>
                <a:t>TURN &amp; TALK</a:t>
              </a:r>
              <a:endParaRPr lang="en-US" sz="2400" b="1" dirty="0"/>
            </a:p>
          </p:txBody>
        </p:sp>
      </p:gr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728" y="287928"/>
            <a:ext cx="4092272" cy="1134472"/>
          </a:xfrm>
          <a:prstGeom prst="rect">
            <a:avLst/>
          </a:prstGeom>
          <a:ln w="38100">
            <a:solidFill>
              <a:schemeClr val="accent1"/>
            </a:solidFill>
          </a:ln>
        </p:spPr>
      </p:pic>
      <p:graphicFrame>
        <p:nvGraphicFramePr>
          <p:cNvPr id="17" name="Table 16"/>
          <p:cNvGraphicFramePr>
            <a:graphicFrameLocks noGrp="1"/>
          </p:cNvGraphicFramePr>
          <p:nvPr>
            <p:extLst>
              <p:ext uri="{D42A27DB-BD31-4B8C-83A1-F6EECF244321}">
                <p14:modId xmlns:p14="http://schemas.microsoft.com/office/powerpoint/2010/main" val="1397282449"/>
              </p:ext>
            </p:extLst>
          </p:nvPr>
        </p:nvGraphicFramePr>
        <p:xfrm>
          <a:off x="434275" y="4507686"/>
          <a:ext cx="11399134" cy="1584960"/>
        </p:xfrm>
        <a:graphic>
          <a:graphicData uri="http://schemas.openxmlformats.org/drawingml/2006/table">
            <a:tbl>
              <a:tblPr firstRow="1" firstCol="1" bandRow="1">
                <a:tableStyleId>{D7AC3CCA-C797-4891-BE02-D94E43425B78}</a:tableStyleId>
              </a:tblPr>
              <a:tblGrid>
                <a:gridCol w="1711982"/>
                <a:gridCol w="9687152"/>
              </a:tblGrid>
              <a:tr h="386715">
                <a:tc>
                  <a:txBody>
                    <a:bodyPr/>
                    <a:lstStyle/>
                    <a:p>
                      <a:pPr marL="0" marR="0">
                        <a:spcBef>
                          <a:spcPts val="0"/>
                        </a:spcBef>
                        <a:spcAft>
                          <a:spcPts val="0"/>
                        </a:spcAft>
                      </a:pPr>
                      <a:r>
                        <a:rPr lang="en-US" sz="2600">
                          <a:effectLst/>
                        </a:rPr>
                        <a:t>Student A:</a:t>
                      </a:r>
                      <a:endParaRPr lang="en-US" sz="2600">
                        <a:solidFill>
                          <a:srgbClr val="000000"/>
                        </a:solidFill>
                        <a:effectLst/>
                        <a:latin typeface="Cambria" charset="0"/>
                        <a:ea typeface="Cambria" charset="0"/>
                        <a:cs typeface="Cambria" charset="0"/>
                      </a:endParaRPr>
                    </a:p>
                  </a:txBody>
                  <a:tcPr marL="68580" marR="68580" marT="0" marB="0"/>
                </a:tc>
                <a:tc>
                  <a:txBody>
                    <a:bodyPr/>
                    <a:lstStyle/>
                    <a:p>
                      <a:pPr marL="0" marR="0">
                        <a:spcBef>
                          <a:spcPts val="0"/>
                        </a:spcBef>
                        <a:spcAft>
                          <a:spcPts val="0"/>
                        </a:spcAft>
                      </a:pPr>
                      <a:r>
                        <a:rPr lang="en-US" sz="2600" b="0" i="1" dirty="0">
                          <a:effectLst/>
                        </a:rPr>
                        <a:t>I notice all the people are wearing gloves on their hands and warm clothes like sweatshirts and jeans.  </a:t>
                      </a:r>
                      <a:endParaRPr lang="en-US" sz="2600" b="0" i="1" dirty="0">
                        <a:solidFill>
                          <a:srgbClr val="000000"/>
                        </a:solidFill>
                        <a:effectLst/>
                        <a:latin typeface="Cambria" charset="0"/>
                        <a:ea typeface="Cambria" charset="0"/>
                        <a:cs typeface="Cambria" charset="0"/>
                      </a:endParaRPr>
                    </a:p>
                  </a:txBody>
                  <a:tcPr marL="68580" marR="68580" marT="0" marB="0"/>
                </a:tc>
              </a:tr>
              <a:tr h="238125">
                <a:tc>
                  <a:txBody>
                    <a:bodyPr/>
                    <a:lstStyle/>
                    <a:p>
                      <a:pPr marL="0" marR="0">
                        <a:spcBef>
                          <a:spcPts val="0"/>
                        </a:spcBef>
                        <a:spcAft>
                          <a:spcPts val="0"/>
                        </a:spcAft>
                      </a:pPr>
                      <a:r>
                        <a:rPr lang="en-US" sz="2600">
                          <a:effectLst/>
                        </a:rPr>
                        <a:t>Student B:</a:t>
                      </a:r>
                      <a:endParaRPr lang="en-US" sz="2600">
                        <a:solidFill>
                          <a:srgbClr val="000000"/>
                        </a:solidFill>
                        <a:effectLst/>
                        <a:latin typeface="Cambria" charset="0"/>
                        <a:ea typeface="Cambria" charset="0"/>
                        <a:cs typeface="Cambria" charset="0"/>
                      </a:endParaRPr>
                    </a:p>
                  </a:txBody>
                  <a:tcPr marL="68580" marR="68580" marT="0" marB="0"/>
                </a:tc>
                <a:tc>
                  <a:txBody>
                    <a:bodyPr/>
                    <a:lstStyle/>
                    <a:p>
                      <a:pPr marL="0" marR="0">
                        <a:spcBef>
                          <a:spcPts val="0"/>
                        </a:spcBef>
                        <a:spcAft>
                          <a:spcPts val="0"/>
                        </a:spcAft>
                      </a:pPr>
                      <a:r>
                        <a:rPr lang="en-US" sz="2600" b="1" i="1" u="sng" dirty="0">
                          <a:effectLst/>
                        </a:rPr>
                        <a:t>I heard you say</a:t>
                      </a:r>
                      <a:r>
                        <a:rPr lang="en-US" sz="2600" b="1" i="1" dirty="0">
                          <a:effectLst/>
                        </a:rPr>
                        <a:t> </a:t>
                      </a:r>
                      <a:r>
                        <a:rPr lang="en-US" sz="2600" i="1" dirty="0">
                          <a:effectLst/>
                        </a:rPr>
                        <a:t>that the people are wearing gloves and warm clothes</a:t>
                      </a:r>
                      <a:r>
                        <a:rPr lang="en-US" sz="2600" i="1" dirty="0" smtClean="0">
                          <a:effectLst/>
                        </a:rPr>
                        <a:t>.</a:t>
                      </a:r>
                    </a:p>
                    <a:p>
                      <a:pPr marL="0" marR="0">
                        <a:spcBef>
                          <a:spcPts val="0"/>
                        </a:spcBef>
                        <a:spcAft>
                          <a:spcPts val="0"/>
                        </a:spcAft>
                      </a:pPr>
                      <a:endParaRPr lang="en-US" sz="2600" i="1" dirty="0">
                        <a:solidFill>
                          <a:srgbClr val="000000"/>
                        </a:solidFill>
                        <a:effectLst/>
                        <a:latin typeface="Cambria" charset="0"/>
                        <a:ea typeface="Cambria" charset="0"/>
                        <a:cs typeface="Cambria" charset="0"/>
                      </a:endParaRPr>
                    </a:p>
                  </a:txBody>
                  <a:tcPr marL="68580" marR="68580" marT="0" marB="0"/>
                </a:tc>
              </a:tr>
            </a:tbl>
          </a:graphicData>
        </a:graphic>
      </p:graphicFrame>
      <p:pic>
        <p:nvPicPr>
          <p:cNvPr id="18" name="Picture 17" descr="/Users/mstaine/Desktop/ThinkAloudIcon.png"/>
          <p:cNvPicPr/>
          <p:nvPr/>
        </p:nvPicPr>
        <p:blipFill>
          <a:blip r:embed="rId6">
            <a:extLst>
              <a:ext uri="{28A0092B-C50C-407E-A947-70E740481C1C}">
                <a14:useLocalDpi xmlns:a14="http://schemas.microsoft.com/office/drawing/2010/main" val="0"/>
              </a:ext>
            </a:extLst>
          </a:blip>
          <a:srcRect/>
          <a:stretch>
            <a:fillRect/>
          </a:stretch>
        </p:blipFill>
        <p:spPr bwMode="auto">
          <a:xfrm>
            <a:off x="4598360" y="287929"/>
            <a:ext cx="1236383" cy="1134472"/>
          </a:xfrm>
          <a:prstGeom prst="roundRect">
            <a:avLst>
              <a:gd name="adj" fmla="val 16667"/>
            </a:avLst>
          </a:prstGeom>
          <a:ln w="50800">
            <a:solidFill>
              <a:srgbClr val="00B0F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900815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dissolv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431" y="2177767"/>
            <a:ext cx="1820868" cy="1989878"/>
          </a:xfrm>
          <a:prstGeom prst="rect">
            <a:avLst/>
          </a:prstGeom>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#3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PARAPHRASING</a:t>
            </a:r>
            <a:endParaRPr lang="en-US" sz="2400" b="1" dirty="0">
              <a:solidFill>
                <a:srgbClr val="FFFF00"/>
              </a:solidFill>
            </a:endParaRP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275" y="342613"/>
            <a:ext cx="5470699" cy="1450328"/>
          </a:xfrm>
          <a:prstGeom prst="rect">
            <a:avLst/>
          </a:prstGeom>
          <a:ln w="38100">
            <a:solidFill>
              <a:schemeClr val="accent1"/>
            </a:solidFill>
          </a:ln>
        </p:spPr>
      </p:pic>
      <p:grpSp>
        <p:nvGrpSpPr>
          <p:cNvPr id="11" name="Group 10"/>
          <p:cNvGrpSpPr/>
          <p:nvPr/>
        </p:nvGrpSpPr>
        <p:grpSpPr>
          <a:xfrm>
            <a:off x="3408391" y="2318188"/>
            <a:ext cx="1828803" cy="1807399"/>
            <a:chOff x="587828" y="4231661"/>
            <a:chExt cx="1847691" cy="2361053"/>
          </a:xfrm>
        </p:grpSpPr>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3" name="TextBox 12"/>
            <p:cNvSpPr txBox="1"/>
            <p:nvPr/>
          </p:nvSpPr>
          <p:spPr>
            <a:xfrm>
              <a:off x="668163" y="6041648"/>
              <a:ext cx="1633922" cy="551066"/>
            </a:xfrm>
            <a:prstGeom prst="rect">
              <a:avLst/>
            </a:prstGeom>
            <a:noFill/>
          </p:spPr>
          <p:txBody>
            <a:bodyPr wrap="none" rtlCol="0">
              <a:spAutoFit/>
            </a:bodyPr>
            <a:lstStyle/>
            <a:p>
              <a:r>
                <a:rPr lang="en-US" b="1" dirty="0" smtClean="0"/>
                <a:t>TURN &amp; TALK</a:t>
              </a:r>
              <a:endParaRPr lang="en-US" b="1" dirty="0"/>
            </a:p>
          </p:txBody>
        </p:sp>
      </p:grpSp>
      <p:pic>
        <p:nvPicPr>
          <p:cNvPr id="15" name="Picture 14" descr="/Users/mstaine/Desktop/community-garden-intro.jpg"/>
          <p:cNvPicPr/>
          <p:nvPr/>
        </p:nvPicPr>
        <p:blipFill>
          <a:blip r:embed="rId6">
            <a:extLst>
              <a:ext uri="{28A0092B-C50C-407E-A947-70E740481C1C}">
                <a14:useLocalDpi xmlns:a14="http://schemas.microsoft.com/office/drawing/2010/main" val="0"/>
              </a:ext>
            </a:extLst>
          </a:blip>
          <a:srcRect/>
          <a:stretch>
            <a:fillRect/>
          </a:stretch>
        </p:blipFill>
        <p:spPr bwMode="auto">
          <a:xfrm>
            <a:off x="6466114" y="282077"/>
            <a:ext cx="5138057" cy="4005943"/>
          </a:xfrm>
          <a:prstGeom prst="rect">
            <a:avLst/>
          </a:prstGeom>
          <a:ln w="254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3" name="Table 2"/>
          <p:cNvGraphicFramePr>
            <a:graphicFrameLocks noGrp="1"/>
          </p:cNvGraphicFramePr>
          <p:nvPr>
            <p:extLst>
              <p:ext uri="{D42A27DB-BD31-4B8C-83A1-F6EECF244321}">
                <p14:modId xmlns:p14="http://schemas.microsoft.com/office/powerpoint/2010/main" val="159150192"/>
              </p:ext>
            </p:extLst>
          </p:nvPr>
        </p:nvGraphicFramePr>
        <p:xfrm>
          <a:off x="631371" y="4389677"/>
          <a:ext cx="10972800" cy="1905000"/>
        </p:xfrm>
        <a:graphic>
          <a:graphicData uri="http://schemas.openxmlformats.org/drawingml/2006/table">
            <a:tbl>
              <a:tblPr firstRow="1" firstCol="1" bandRow="1">
                <a:tableStyleId>{D7AC3CCA-C797-4891-BE02-D94E43425B78}</a:tableStyleId>
              </a:tblPr>
              <a:tblGrid>
                <a:gridCol w="1676400"/>
                <a:gridCol w="9296400"/>
              </a:tblGrid>
              <a:tr h="381000">
                <a:tc>
                  <a:txBody>
                    <a:bodyPr/>
                    <a:lstStyle/>
                    <a:p>
                      <a:pPr marL="0" marR="0">
                        <a:spcBef>
                          <a:spcPts val="0"/>
                        </a:spcBef>
                        <a:spcAft>
                          <a:spcPts val="0"/>
                        </a:spcAft>
                      </a:pPr>
                      <a:r>
                        <a:rPr lang="en-US" sz="2500">
                          <a:effectLst/>
                        </a:rPr>
                        <a:t>Student A:</a:t>
                      </a:r>
                      <a:endParaRPr lang="en-US" sz="2500">
                        <a:solidFill>
                          <a:srgbClr val="000000"/>
                        </a:solidFill>
                        <a:effectLst/>
                        <a:latin typeface="Cambria" charset="0"/>
                        <a:ea typeface="Cambria" charset="0"/>
                        <a:cs typeface="Cambria" charset="0"/>
                      </a:endParaRPr>
                    </a:p>
                  </a:txBody>
                  <a:tcPr marL="68580" marR="68580" marT="0" marB="0"/>
                </a:tc>
                <a:tc>
                  <a:txBody>
                    <a:bodyPr/>
                    <a:lstStyle/>
                    <a:p>
                      <a:pPr marL="0" marR="0">
                        <a:spcBef>
                          <a:spcPts val="0"/>
                        </a:spcBef>
                        <a:spcAft>
                          <a:spcPts val="0"/>
                        </a:spcAft>
                      </a:pPr>
                      <a:r>
                        <a:rPr lang="en-US" sz="2500" b="0" i="1" dirty="0">
                          <a:effectLst/>
                        </a:rPr>
                        <a:t>I notice that people are in a garden surrounded by apartment buildings and there are trees around the garden.  There is a birdhouse in the garden. </a:t>
                      </a:r>
                      <a:endParaRPr lang="en-US" sz="2500" b="0" i="1" dirty="0">
                        <a:solidFill>
                          <a:srgbClr val="000000"/>
                        </a:solidFill>
                        <a:effectLst/>
                        <a:latin typeface="Cambria" charset="0"/>
                        <a:ea typeface="Cambria" charset="0"/>
                        <a:cs typeface="Cambria" charset="0"/>
                      </a:endParaRPr>
                    </a:p>
                  </a:txBody>
                  <a:tcPr marL="68580" marR="68580" marT="0" marB="0"/>
                </a:tc>
              </a:tr>
              <a:tr h="226695">
                <a:tc>
                  <a:txBody>
                    <a:bodyPr/>
                    <a:lstStyle/>
                    <a:p>
                      <a:pPr marL="0" marR="0">
                        <a:spcBef>
                          <a:spcPts val="0"/>
                        </a:spcBef>
                        <a:spcAft>
                          <a:spcPts val="0"/>
                        </a:spcAft>
                      </a:pPr>
                      <a:r>
                        <a:rPr lang="en-US" sz="2500" dirty="0" smtClean="0">
                          <a:effectLst/>
                        </a:rPr>
                        <a:t>Student B:</a:t>
                      </a:r>
                      <a:endParaRPr lang="en-US" sz="2500" dirty="0">
                        <a:solidFill>
                          <a:srgbClr val="000000"/>
                        </a:solidFill>
                        <a:effectLst/>
                        <a:latin typeface="Cambria" charset="0"/>
                        <a:ea typeface="Cambria" charset="0"/>
                        <a:cs typeface="Cambria" charset="0"/>
                      </a:endParaRPr>
                    </a:p>
                  </a:txBody>
                  <a:tcPr marL="68580" marR="68580" marT="0" marB="0"/>
                </a:tc>
                <a:tc>
                  <a:txBody>
                    <a:bodyPr/>
                    <a:lstStyle/>
                    <a:p>
                      <a:pPr marL="0" marR="0">
                        <a:spcBef>
                          <a:spcPts val="0"/>
                        </a:spcBef>
                        <a:spcAft>
                          <a:spcPts val="0"/>
                        </a:spcAft>
                      </a:pPr>
                      <a:endParaRPr lang="en-US" sz="2500" dirty="0" smtClean="0">
                        <a:solidFill>
                          <a:srgbClr val="000000"/>
                        </a:solidFill>
                        <a:effectLst/>
                        <a:latin typeface="Cambria" charset="0"/>
                        <a:ea typeface="Cambria" charset="0"/>
                        <a:cs typeface="Cambria" charset="0"/>
                      </a:endParaRPr>
                    </a:p>
                    <a:p>
                      <a:pPr marL="0" marR="0">
                        <a:spcBef>
                          <a:spcPts val="0"/>
                        </a:spcBef>
                        <a:spcAft>
                          <a:spcPts val="0"/>
                        </a:spcAft>
                      </a:pPr>
                      <a:endParaRPr lang="en-US" sz="2500" dirty="0">
                        <a:solidFill>
                          <a:srgbClr val="000000"/>
                        </a:solidFill>
                        <a:effectLst/>
                        <a:latin typeface="Cambria" charset="0"/>
                        <a:ea typeface="Cambria" charset="0"/>
                        <a:cs typeface="Cambria" charset="0"/>
                      </a:endParaRPr>
                    </a:p>
                  </a:txBody>
                  <a:tcPr marL="68580" marR="68580" marT="0" marB="0"/>
                </a:tc>
              </a:tr>
            </a:tbl>
          </a:graphicData>
        </a:graphic>
      </p:graphicFrame>
      <p:sp>
        <p:nvSpPr>
          <p:cNvPr id="4" name="TextBox 3"/>
          <p:cNvSpPr txBox="1"/>
          <p:nvPr/>
        </p:nvSpPr>
        <p:spPr>
          <a:xfrm>
            <a:off x="2159007" y="5679124"/>
            <a:ext cx="9233646" cy="615553"/>
          </a:xfrm>
          <a:prstGeom prst="rect">
            <a:avLst/>
          </a:prstGeom>
          <a:noFill/>
        </p:spPr>
        <p:txBody>
          <a:bodyPr wrap="square" rtlCol="0">
            <a:spAutoFit/>
          </a:bodyPr>
          <a:lstStyle/>
          <a:p>
            <a:pPr algn="ctr">
              <a:tabLst>
                <a:tab pos="5130800" algn="l"/>
              </a:tabLst>
            </a:pPr>
            <a:r>
              <a:rPr lang="en-US" sz="2800" b="1" i="1" dirty="0">
                <a:solidFill>
                  <a:srgbClr val="FF0000"/>
                </a:solidFill>
                <a:latin typeface="Avenir Next" charset="0"/>
                <a:ea typeface="Calibri" charset="0"/>
                <a:cs typeface="Arial" charset="0"/>
              </a:rPr>
              <a:t>How would </a:t>
            </a:r>
            <a:r>
              <a:rPr lang="en-US" sz="2800" b="1" i="1">
                <a:solidFill>
                  <a:srgbClr val="FF0000"/>
                </a:solidFill>
                <a:latin typeface="Avenir Next" charset="0"/>
                <a:ea typeface="Calibri" charset="0"/>
                <a:cs typeface="Arial" charset="0"/>
              </a:rPr>
              <a:t>you </a:t>
            </a:r>
            <a:r>
              <a:rPr lang="en-US" sz="2800" b="1" i="1" smtClean="0">
                <a:solidFill>
                  <a:srgbClr val="FF0000"/>
                </a:solidFill>
                <a:latin typeface="Avenir Next" charset="0"/>
                <a:ea typeface="Calibri" charset="0"/>
                <a:cs typeface="Arial" charset="0"/>
              </a:rPr>
              <a:t>paraphrase what Student A said?</a:t>
            </a:r>
            <a:endParaRPr lang="en-US" sz="2800" b="1" i="1" dirty="0">
              <a:solidFill>
                <a:srgbClr val="FF0000"/>
              </a:solidFill>
              <a:latin typeface="Avenir Next" charset="0"/>
              <a:ea typeface="Calibri" charset="0"/>
              <a:cs typeface="Arial" charset="0"/>
            </a:endParaRPr>
          </a:p>
          <a:p>
            <a:pPr>
              <a:tabLst>
                <a:tab pos="5130800" algn="l"/>
              </a:tabLst>
            </a:pPr>
            <a:endParaRPr lang="en-US" sz="600" dirty="0">
              <a:latin typeface="Avenir Next" charset="0"/>
              <a:ea typeface="Calibri" charset="0"/>
              <a:cs typeface="Arial" charset="0"/>
            </a:endParaRPr>
          </a:p>
        </p:txBody>
      </p:sp>
    </p:spTree>
    <p:extLst>
      <p:ext uri="{BB962C8B-B14F-4D97-AF65-F5344CB8AC3E}">
        <p14:creationId xmlns:p14="http://schemas.microsoft.com/office/powerpoint/2010/main" val="69373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431" y="2177767"/>
            <a:ext cx="1820868" cy="1989878"/>
          </a:xfrm>
          <a:prstGeom prst="rect">
            <a:avLst/>
          </a:prstGeom>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#4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PARAPHRASING</a:t>
            </a:r>
            <a:endParaRPr lang="en-US" sz="2400" b="1" dirty="0">
              <a:solidFill>
                <a:srgbClr val="FFFF00"/>
              </a:solidFill>
            </a:endParaRP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275" y="342613"/>
            <a:ext cx="5470699" cy="1450328"/>
          </a:xfrm>
          <a:prstGeom prst="rect">
            <a:avLst/>
          </a:prstGeom>
          <a:ln w="38100">
            <a:solidFill>
              <a:schemeClr val="accent1"/>
            </a:solidFill>
          </a:ln>
        </p:spPr>
      </p:pic>
      <p:grpSp>
        <p:nvGrpSpPr>
          <p:cNvPr id="11" name="Group 10"/>
          <p:cNvGrpSpPr/>
          <p:nvPr/>
        </p:nvGrpSpPr>
        <p:grpSpPr>
          <a:xfrm>
            <a:off x="3408391" y="2318188"/>
            <a:ext cx="1828803" cy="1807399"/>
            <a:chOff x="587828" y="4231661"/>
            <a:chExt cx="1847691" cy="2361053"/>
          </a:xfrm>
        </p:grpSpPr>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3" name="TextBox 12"/>
            <p:cNvSpPr txBox="1"/>
            <p:nvPr/>
          </p:nvSpPr>
          <p:spPr>
            <a:xfrm>
              <a:off x="668163" y="6041648"/>
              <a:ext cx="1633922" cy="551066"/>
            </a:xfrm>
            <a:prstGeom prst="rect">
              <a:avLst/>
            </a:prstGeom>
            <a:noFill/>
          </p:spPr>
          <p:txBody>
            <a:bodyPr wrap="none" rtlCol="0">
              <a:spAutoFit/>
            </a:bodyPr>
            <a:lstStyle/>
            <a:p>
              <a:r>
                <a:rPr lang="en-US" b="1" dirty="0" smtClean="0"/>
                <a:t>TURN &amp; TALK</a:t>
              </a:r>
              <a:endParaRPr lang="en-US" b="1" dirty="0"/>
            </a:p>
          </p:txBody>
        </p:sp>
      </p:grpSp>
      <p:pic>
        <p:nvPicPr>
          <p:cNvPr id="16" name="Picture 15" descr="/Users/mstaine/Desktop/community-garden-intro.jpg"/>
          <p:cNvPicPr/>
          <p:nvPr/>
        </p:nvPicPr>
        <p:blipFill>
          <a:blip r:embed="rId6">
            <a:extLst>
              <a:ext uri="{28A0092B-C50C-407E-A947-70E740481C1C}">
                <a14:useLocalDpi xmlns:a14="http://schemas.microsoft.com/office/drawing/2010/main" val="0"/>
              </a:ext>
            </a:extLst>
          </a:blip>
          <a:srcRect/>
          <a:stretch>
            <a:fillRect/>
          </a:stretch>
        </p:blipFill>
        <p:spPr bwMode="auto">
          <a:xfrm>
            <a:off x="6466114" y="282077"/>
            <a:ext cx="5138057" cy="4005943"/>
          </a:xfrm>
          <a:prstGeom prst="rect">
            <a:avLst/>
          </a:prstGeom>
          <a:ln w="254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3" name="Table 2"/>
          <p:cNvGraphicFramePr>
            <a:graphicFrameLocks noGrp="1"/>
          </p:cNvGraphicFramePr>
          <p:nvPr>
            <p:extLst>
              <p:ext uri="{D42A27DB-BD31-4B8C-83A1-F6EECF244321}">
                <p14:modId xmlns:p14="http://schemas.microsoft.com/office/powerpoint/2010/main" val="1220136429"/>
              </p:ext>
            </p:extLst>
          </p:nvPr>
        </p:nvGraphicFramePr>
        <p:xfrm>
          <a:off x="434275" y="4586851"/>
          <a:ext cx="11169896" cy="1524000"/>
        </p:xfrm>
        <a:graphic>
          <a:graphicData uri="http://schemas.openxmlformats.org/drawingml/2006/table">
            <a:tbl>
              <a:tblPr firstRow="1" firstCol="1" bandRow="1">
                <a:tableStyleId>{D7AC3CCA-C797-4891-BE02-D94E43425B78}</a:tableStyleId>
              </a:tblPr>
              <a:tblGrid>
                <a:gridCol w="1588732"/>
                <a:gridCol w="9581164"/>
              </a:tblGrid>
              <a:tr h="412750">
                <a:tc>
                  <a:txBody>
                    <a:bodyPr/>
                    <a:lstStyle/>
                    <a:p>
                      <a:pPr marL="0" marR="0">
                        <a:spcBef>
                          <a:spcPts val="0"/>
                        </a:spcBef>
                        <a:spcAft>
                          <a:spcPts val="0"/>
                        </a:spcAft>
                      </a:pPr>
                      <a:r>
                        <a:rPr lang="en-US" sz="2500">
                          <a:effectLst/>
                        </a:rPr>
                        <a:t>Student A: </a:t>
                      </a:r>
                      <a:endParaRPr lang="en-US" sz="2500">
                        <a:effectLst/>
                        <a:latin typeface="Avenir Next" charset="0"/>
                        <a:ea typeface="Calibri" charset="0"/>
                        <a:cs typeface="Arial" charset="0"/>
                      </a:endParaRPr>
                    </a:p>
                  </a:txBody>
                  <a:tcPr marL="68580" marR="68580" marT="0" marB="0"/>
                </a:tc>
                <a:tc>
                  <a:txBody>
                    <a:bodyPr/>
                    <a:lstStyle/>
                    <a:p>
                      <a:pPr marL="0" marR="0">
                        <a:spcBef>
                          <a:spcPts val="0"/>
                        </a:spcBef>
                        <a:spcAft>
                          <a:spcPts val="0"/>
                        </a:spcAft>
                      </a:pPr>
                      <a:r>
                        <a:rPr lang="en-US" sz="2500" b="0" i="1" dirty="0">
                          <a:effectLst/>
                        </a:rPr>
                        <a:t> I notice the two girls are crouching down in the garden. The girl in the pink sweatshirt is touching the leaf. </a:t>
                      </a:r>
                      <a:endParaRPr lang="en-US" sz="2500" b="0" i="1" dirty="0">
                        <a:effectLst/>
                        <a:latin typeface="Avenir Next" charset="0"/>
                        <a:ea typeface="Calibri" charset="0"/>
                        <a:cs typeface="Arial" charset="0"/>
                      </a:endParaRPr>
                    </a:p>
                  </a:txBody>
                  <a:tcPr marL="68580" marR="68580" marT="0" marB="0"/>
                </a:tc>
              </a:tr>
              <a:tr h="198120">
                <a:tc>
                  <a:txBody>
                    <a:bodyPr/>
                    <a:lstStyle/>
                    <a:p>
                      <a:pPr marL="0" marR="0">
                        <a:spcBef>
                          <a:spcPts val="0"/>
                        </a:spcBef>
                        <a:spcAft>
                          <a:spcPts val="0"/>
                        </a:spcAft>
                      </a:pPr>
                      <a:r>
                        <a:rPr lang="en-US" sz="2500">
                          <a:effectLst/>
                        </a:rPr>
                        <a:t>Student B:</a:t>
                      </a:r>
                      <a:endParaRPr lang="en-US" sz="2500">
                        <a:solidFill>
                          <a:srgbClr val="000000"/>
                        </a:solidFill>
                        <a:effectLst/>
                        <a:latin typeface="Cambria" charset="0"/>
                        <a:ea typeface="Cambria" charset="0"/>
                        <a:cs typeface="Cambria" charset="0"/>
                      </a:endParaRPr>
                    </a:p>
                  </a:txBody>
                  <a:tcPr marL="68580" marR="68580" marT="0" marB="0"/>
                </a:tc>
                <a:tc>
                  <a:txBody>
                    <a:bodyPr/>
                    <a:lstStyle/>
                    <a:p>
                      <a:pPr marL="0" marR="0">
                        <a:spcBef>
                          <a:spcPts val="0"/>
                        </a:spcBef>
                        <a:spcAft>
                          <a:spcPts val="0"/>
                        </a:spcAft>
                      </a:pPr>
                      <a:endParaRPr lang="en-US" sz="2500" dirty="0" smtClean="0">
                        <a:effectLst/>
                        <a:latin typeface="Avenir Next" charset="0"/>
                        <a:ea typeface="Calibri" charset="0"/>
                        <a:cs typeface="Arial" charset="0"/>
                      </a:endParaRPr>
                    </a:p>
                    <a:p>
                      <a:pPr marL="0" marR="0">
                        <a:spcBef>
                          <a:spcPts val="0"/>
                        </a:spcBef>
                        <a:spcAft>
                          <a:spcPts val="0"/>
                        </a:spcAft>
                      </a:pPr>
                      <a:endParaRPr lang="en-US" sz="2500" dirty="0">
                        <a:effectLst/>
                        <a:latin typeface="Avenir Next" charset="0"/>
                        <a:ea typeface="Calibri" charset="0"/>
                        <a:cs typeface="Arial" charset="0"/>
                      </a:endParaRPr>
                    </a:p>
                  </a:txBody>
                  <a:tcPr marL="68580" marR="68580" marT="0" marB="0"/>
                </a:tc>
              </a:tr>
            </a:tbl>
          </a:graphicData>
        </a:graphic>
      </p:graphicFrame>
      <p:sp>
        <p:nvSpPr>
          <p:cNvPr id="4" name="TextBox 3"/>
          <p:cNvSpPr txBox="1"/>
          <p:nvPr/>
        </p:nvSpPr>
        <p:spPr>
          <a:xfrm>
            <a:off x="2017059" y="5495298"/>
            <a:ext cx="9233646" cy="615553"/>
          </a:xfrm>
          <a:prstGeom prst="rect">
            <a:avLst/>
          </a:prstGeom>
          <a:noFill/>
        </p:spPr>
        <p:txBody>
          <a:bodyPr wrap="square" rtlCol="0">
            <a:spAutoFit/>
          </a:bodyPr>
          <a:lstStyle/>
          <a:p>
            <a:pPr algn="ctr">
              <a:tabLst>
                <a:tab pos="5130800" algn="l"/>
              </a:tabLst>
            </a:pPr>
            <a:r>
              <a:rPr lang="en-US" sz="2800" b="1" i="1" dirty="0">
                <a:solidFill>
                  <a:srgbClr val="FF0000"/>
                </a:solidFill>
                <a:latin typeface="Avenir Next" charset="0"/>
                <a:ea typeface="Calibri" charset="0"/>
                <a:cs typeface="Arial" charset="0"/>
              </a:rPr>
              <a:t>How would you </a:t>
            </a:r>
            <a:r>
              <a:rPr lang="en-US" sz="2800" b="1" i="1" dirty="0" smtClean="0">
                <a:solidFill>
                  <a:srgbClr val="FF0000"/>
                </a:solidFill>
                <a:latin typeface="Avenir Next" charset="0"/>
                <a:ea typeface="Calibri" charset="0"/>
                <a:cs typeface="Arial" charset="0"/>
              </a:rPr>
              <a:t>paraphrase what Student A said?</a:t>
            </a:r>
            <a:endParaRPr lang="en-US" sz="2800" b="1" i="1" dirty="0">
              <a:solidFill>
                <a:srgbClr val="FF0000"/>
              </a:solidFill>
              <a:latin typeface="Avenir Next" charset="0"/>
              <a:ea typeface="Calibri" charset="0"/>
              <a:cs typeface="Arial" charset="0"/>
            </a:endParaRPr>
          </a:p>
          <a:p>
            <a:pPr>
              <a:tabLst>
                <a:tab pos="5130800" algn="l"/>
              </a:tabLst>
            </a:pPr>
            <a:endParaRPr lang="en-US" sz="600" dirty="0">
              <a:latin typeface="Avenir Next" charset="0"/>
              <a:ea typeface="Calibri" charset="0"/>
              <a:cs typeface="Arial" charset="0"/>
            </a:endParaRPr>
          </a:p>
        </p:txBody>
      </p:sp>
    </p:spTree>
    <p:extLst>
      <p:ext uri="{BB962C8B-B14F-4D97-AF65-F5344CB8AC3E}">
        <p14:creationId xmlns:p14="http://schemas.microsoft.com/office/powerpoint/2010/main" val="926199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38407" y="347934"/>
            <a:ext cx="7208371" cy="898340"/>
          </a:xfrm>
        </p:spPr>
        <p:txBody>
          <a:bodyPr>
            <a:normAutofit/>
          </a:bodyPr>
          <a:lstStyle/>
          <a:p>
            <a:r>
              <a:rPr lang="en-US" b="1" dirty="0"/>
              <a:t>Stand Up, Hand Up, Pair </a:t>
            </a:r>
            <a:r>
              <a:rPr lang="en-US" b="1" dirty="0" smtClean="0"/>
              <a:t>Up</a:t>
            </a:r>
            <a:endParaRPr lang="en-US" dirty="0"/>
          </a:p>
        </p:txBody>
      </p:sp>
      <p:sp>
        <p:nvSpPr>
          <p:cNvPr id="13" name="Content Placeholder 12"/>
          <p:cNvSpPr>
            <a:spLocks noGrp="1"/>
          </p:cNvSpPr>
          <p:nvPr>
            <p:ph sz="half" idx="4294967295"/>
          </p:nvPr>
        </p:nvSpPr>
        <p:spPr>
          <a:xfrm>
            <a:off x="449438" y="2379433"/>
            <a:ext cx="5305904" cy="3258523"/>
          </a:xfrm>
        </p:spPr>
        <p:txBody>
          <a:bodyPr>
            <a:normAutofit lnSpcReduction="10000"/>
          </a:bodyPr>
          <a:lstStyle/>
          <a:p>
            <a:pPr marL="514350" indent="-514350">
              <a:buFont typeface="+mj-lt"/>
              <a:buAutoNum type="arabicPeriod"/>
            </a:pPr>
            <a:r>
              <a:rPr lang="en-US" sz="3200" b="1" dirty="0"/>
              <a:t>Stand </a:t>
            </a:r>
            <a:r>
              <a:rPr lang="en-US" sz="3200" b="1" dirty="0" smtClean="0"/>
              <a:t>Up </a:t>
            </a:r>
            <a:r>
              <a:rPr lang="mr-IN" sz="3200" b="1" dirty="0" smtClean="0"/>
              <a:t>–</a:t>
            </a:r>
            <a:r>
              <a:rPr lang="en-US" sz="3200" b="1" dirty="0" smtClean="0"/>
              <a:t> </a:t>
            </a:r>
            <a:r>
              <a:rPr lang="en-US" sz="3200" dirty="0" smtClean="0"/>
              <a:t>Look </a:t>
            </a:r>
            <a:r>
              <a:rPr lang="en-US" sz="3200" dirty="0"/>
              <a:t>for a </a:t>
            </a:r>
            <a:r>
              <a:rPr lang="en-US" sz="3200" dirty="0" smtClean="0"/>
              <a:t>partner </a:t>
            </a:r>
          </a:p>
          <a:p>
            <a:pPr marL="514350" indent="-514350">
              <a:buFont typeface="+mj-lt"/>
              <a:buAutoNum type="arabicPeriod"/>
            </a:pPr>
            <a:r>
              <a:rPr lang="en-US" sz="3200" b="1" dirty="0"/>
              <a:t>Hand </a:t>
            </a:r>
            <a:r>
              <a:rPr lang="en-US" sz="3200" b="1" dirty="0" smtClean="0"/>
              <a:t>Up </a:t>
            </a:r>
            <a:r>
              <a:rPr lang="mr-IN" sz="3200" b="1" dirty="0" smtClean="0"/>
              <a:t>–</a:t>
            </a:r>
            <a:r>
              <a:rPr lang="en-US" sz="3200" b="1" dirty="0" smtClean="0"/>
              <a:t> </a:t>
            </a:r>
            <a:r>
              <a:rPr lang="en-US" sz="3200" dirty="0" smtClean="0"/>
              <a:t>Raise </a:t>
            </a:r>
            <a:r>
              <a:rPr lang="en-US" sz="3200" dirty="0"/>
              <a:t>one hand in the </a:t>
            </a:r>
            <a:r>
              <a:rPr lang="en-US" sz="3200" dirty="0" smtClean="0"/>
              <a:t>air and walk </a:t>
            </a:r>
            <a:r>
              <a:rPr lang="en-US" sz="3200" dirty="0"/>
              <a:t>across the room to find a </a:t>
            </a:r>
            <a:r>
              <a:rPr lang="en-US" sz="3200" dirty="0" smtClean="0"/>
              <a:t>partner</a:t>
            </a:r>
          </a:p>
          <a:p>
            <a:pPr marL="514350" indent="-514350">
              <a:buFont typeface="+mj-lt"/>
              <a:buAutoNum type="arabicPeriod"/>
            </a:pPr>
            <a:r>
              <a:rPr lang="en-US" sz="3200" b="1" dirty="0" smtClean="0"/>
              <a:t>Pair Up </a:t>
            </a:r>
            <a:r>
              <a:rPr lang="mr-IN" sz="3200" b="1" dirty="0" smtClean="0"/>
              <a:t>–</a:t>
            </a:r>
            <a:r>
              <a:rPr lang="en-US" sz="3200" b="1" dirty="0" smtClean="0"/>
              <a:t> </a:t>
            </a:r>
            <a:r>
              <a:rPr lang="en-US" sz="3200" dirty="0" smtClean="0"/>
              <a:t>Connect </a:t>
            </a:r>
            <a:r>
              <a:rPr lang="en-US" sz="3200" dirty="0"/>
              <a:t>your hand with your </a:t>
            </a:r>
            <a:r>
              <a:rPr lang="en-US" sz="3200" dirty="0" smtClean="0"/>
              <a:t>partner</a:t>
            </a:r>
            <a:endParaRPr lang="en-US" sz="3200" dirty="0"/>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438" y="347934"/>
            <a:ext cx="1145533" cy="1279695"/>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TextBox 14"/>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STAND UP, HAND UP, PAIR UP STRATEGY</a:t>
            </a:r>
            <a:endParaRPr lang="en-US" sz="2400" b="1" dirty="0">
              <a:solidFill>
                <a:schemeClr val="bg1"/>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8729" y="1760726"/>
            <a:ext cx="6007847" cy="4495938"/>
          </a:xfrm>
          <a:prstGeom prst="rect">
            <a:avLst/>
          </a:prstGeom>
        </p:spPr>
      </p:pic>
    </p:spTree>
    <p:extLst>
      <p:ext uri="{BB962C8B-B14F-4D97-AF65-F5344CB8AC3E}">
        <p14:creationId xmlns:p14="http://schemas.microsoft.com/office/powerpoint/2010/main" val="2000118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dissolv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dissolve">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dissolve">
                                      <p:cBhvr>
                                        <p:cTn id="17"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STUDENT PRACTICE</a:t>
            </a:r>
            <a:endParaRPr lang="en-US" sz="2400" b="1" dirty="0">
              <a:solidFill>
                <a:schemeClr val="bg1"/>
              </a:solidFill>
            </a:endParaRPr>
          </a:p>
        </p:txBody>
      </p:sp>
      <p:sp>
        <p:nvSpPr>
          <p:cNvPr id="8" name="Rectangle 7"/>
          <p:cNvSpPr/>
          <p:nvPr/>
        </p:nvSpPr>
        <p:spPr>
          <a:xfrm>
            <a:off x="287635" y="3206127"/>
            <a:ext cx="3248174" cy="2677656"/>
          </a:xfrm>
          <a:prstGeom prst="rect">
            <a:avLst/>
          </a:prstGeom>
        </p:spPr>
        <p:txBody>
          <a:bodyPr wrap="square">
            <a:spAutoFit/>
          </a:bodyPr>
          <a:lstStyle/>
          <a:p>
            <a:r>
              <a:rPr lang="en-US" sz="2600" b="1" dirty="0" smtClean="0"/>
              <a:t>Prompt: </a:t>
            </a:r>
          </a:p>
          <a:p>
            <a:pPr marL="342900" indent="-342900">
              <a:buFont typeface="Arial" charset="0"/>
              <a:buChar char="•"/>
            </a:pPr>
            <a:r>
              <a:rPr lang="en-US" sz="2600" dirty="0" smtClean="0"/>
              <a:t>What </a:t>
            </a:r>
            <a:r>
              <a:rPr lang="en-US" sz="2600" dirty="0"/>
              <a:t>do you notice in the visual text? </a:t>
            </a:r>
            <a:endParaRPr lang="en-US" sz="2600" dirty="0" smtClean="0"/>
          </a:p>
          <a:p>
            <a:pPr marL="342900" indent="-342900">
              <a:buFont typeface="Arial" charset="0"/>
              <a:buChar char="•"/>
            </a:pPr>
            <a:endParaRPr lang="en-US" sz="1200" dirty="0" smtClean="0"/>
          </a:p>
          <a:p>
            <a:pPr marL="342900" indent="-342900">
              <a:buFont typeface="Arial" charset="0"/>
              <a:buChar char="•"/>
            </a:pPr>
            <a:r>
              <a:rPr lang="en-US" sz="2600" b="1" dirty="0" smtClean="0"/>
              <a:t>CLARIFY </a:t>
            </a:r>
            <a:r>
              <a:rPr lang="en-US" sz="2600" dirty="0"/>
              <a:t>by </a:t>
            </a:r>
            <a:r>
              <a:rPr lang="en-US" sz="2600" b="1" dirty="0"/>
              <a:t>paraphrasing </a:t>
            </a:r>
            <a:r>
              <a:rPr lang="en-US" sz="2600" dirty="0"/>
              <a:t>what your partner said.</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958" y="384061"/>
            <a:ext cx="2767193" cy="2309514"/>
          </a:xfrm>
          <a:prstGeom prst="rect">
            <a:avLst/>
          </a:prstGeom>
          <a:ln w="38100">
            <a:solidFill>
              <a:schemeClr val="accent1"/>
            </a:solidFill>
          </a:ln>
          <a:effectLst>
            <a:glow rad="139700">
              <a:schemeClr val="accent1">
                <a:lumMod val="40000"/>
                <a:lumOff val="60000"/>
                <a:alpha val="40000"/>
              </a:schemeClr>
            </a:glow>
          </a:effectLst>
        </p:spPr>
      </p:pic>
      <p:pic>
        <p:nvPicPr>
          <p:cNvPr id="10" name="Picture 9"/>
          <p:cNvPicPr/>
          <p:nvPr/>
        </p:nvPicPr>
        <p:blipFill>
          <a:blip r:embed="rId4">
            <a:extLst>
              <a:ext uri="{28A0092B-C50C-407E-A947-70E740481C1C}">
                <a14:useLocalDpi xmlns:a14="http://schemas.microsoft.com/office/drawing/2010/main" val="0"/>
              </a:ext>
            </a:extLst>
          </a:blip>
          <a:srcRect/>
          <a:stretch>
            <a:fillRect/>
          </a:stretch>
        </p:blipFill>
        <p:spPr bwMode="auto">
          <a:xfrm>
            <a:off x="3745865" y="0"/>
            <a:ext cx="8446135" cy="6858000"/>
          </a:xfrm>
          <a:prstGeom prst="rect">
            <a:avLst/>
          </a:prstGeom>
          <a:ln w="254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913126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640" y="6396335"/>
            <a:ext cx="12142360" cy="461665"/>
          </a:xfrm>
          <a:prstGeom prst="rect">
            <a:avLst/>
          </a:prstGeom>
          <a:noFill/>
        </p:spPr>
        <p:txBody>
          <a:bodyPr wrap="square" rtlCol="0">
            <a:spAutoFit/>
          </a:bodyPr>
          <a:lstStyle/>
          <a:p>
            <a:r>
              <a:rPr lang="en-US" sz="2400" b="1" dirty="0">
                <a:solidFill>
                  <a:schemeClr val="bg1"/>
                </a:solidFill>
              </a:rPr>
              <a:t>CONSTRUCTIVE </a:t>
            </a:r>
            <a:r>
              <a:rPr lang="en-US" sz="2400" b="1" dirty="0" smtClean="0">
                <a:solidFill>
                  <a:schemeClr val="bg1"/>
                </a:solidFill>
              </a:rPr>
              <a:t>CONVERSATION – </a:t>
            </a:r>
            <a:r>
              <a:rPr lang="en-US" sz="2400" b="1" dirty="0">
                <a:solidFill>
                  <a:schemeClr val="bg1"/>
                </a:solidFill>
              </a:rPr>
              <a:t>TEACHER COLLECTS LANGUAGE SAMPLE        SPF 1.0</a:t>
            </a:r>
          </a:p>
        </p:txBody>
      </p:sp>
      <p:sp>
        <p:nvSpPr>
          <p:cNvPr id="8" name="Rectangle 7"/>
          <p:cNvSpPr/>
          <p:nvPr/>
        </p:nvSpPr>
        <p:spPr>
          <a:xfrm>
            <a:off x="334770" y="2274516"/>
            <a:ext cx="3374641" cy="2754600"/>
          </a:xfrm>
          <a:prstGeom prst="rect">
            <a:avLst/>
          </a:prstGeom>
          <a:solidFill>
            <a:schemeClr val="accent1">
              <a:lumMod val="20000"/>
              <a:lumOff val="80000"/>
            </a:schemeClr>
          </a:solidFill>
          <a:ln w="38100">
            <a:solidFill>
              <a:schemeClr val="accent1"/>
            </a:solidFill>
          </a:ln>
        </p:spPr>
        <p:txBody>
          <a:bodyPr wrap="square">
            <a:spAutoFit/>
          </a:bodyPr>
          <a:lstStyle/>
          <a:p>
            <a:r>
              <a:rPr lang="en-US" sz="2600" b="1" dirty="0" smtClean="0"/>
              <a:t>Prompt:</a:t>
            </a:r>
          </a:p>
          <a:p>
            <a:endParaRPr lang="en-US" sz="500" b="1" dirty="0" smtClean="0"/>
          </a:p>
          <a:p>
            <a:r>
              <a:rPr lang="en-US" sz="2600" dirty="0" smtClean="0"/>
              <a:t>What </a:t>
            </a:r>
            <a:r>
              <a:rPr lang="en-US" sz="2600" dirty="0"/>
              <a:t>do you notice in the visual text? </a:t>
            </a:r>
            <a:endParaRPr lang="en-US" sz="2600" dirty="0" smtClean="0"/>
          </a:p>
          <a:p>
            <a:endParaRPr lang="en-US" sz="1200" dirty="0" smtClean="0"/>
          </a:p>
          <a:p>
            <a:r>
              <a:rPr lang="en-US" sz="2600" b="1" dirty="0" smtClean="0"/>
              <a:t>CLARIFY </a:t>
            </a:r>
            <a:r>
              <a:rPr lang="en-US" sz="2600" dirty="0"/>
              <a:t>by </a:t>
            </a:r>
            <a:r>
              <a:rPr lang="en-US" sz="2600" b="1" dirty="0"/>
              <a:t>paraphrasing </a:t>
            </a:r>
            <a:r>
              <a:rPr lang="en-US" sz="2600" dirty="0"/>
              <a:t>what your partner said.</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303" y="384597"/>
            <a:ext cx="1322875" cy="1477806"/>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302" y="5363629"/>
            <a:ext cx="3336109" cy="769011"/>
          </a:xfrm>
          <a:prstGeom prst="rect">
            <a:avLst/>
          </a:prstGeom>
          <a:ln w="38100">
            <a:solidFill>
              <a:schemeClr val="accent1"/>
            </a:solidFill>
          </a:ln>
        </p:spPr>
      </p:pic>
      <p:sp>
        <p:nvSpPr>
          <p:cNvPr id="3" name="TextBox 2"/>
          <p:cNvSpPr txBox="1"/>
          <p:nvPr/>
        </p:nvSpPr>
        <p:spPr>
          <a:xfrm>
            <a:off x="1882956" y="428535"/>
            <a:ext cx="1916102" cy="1323439"/>
          </a:xfrm>
          <a:prstGeom prst="rect">
            <a:avLst/>
          </a:prstGeom>
          <a:noFill/>
        </p:spPr>
        <p:txBody>
          <a:bodyPr wrap="none" rtlCol="0">
            <a:spAutoFit/>
          </a:bodyPr>
          <a:lstStyle/>
          <a:p>
            <a:r>
              <a:rPr lang="en-US" sz="4000" b="1" dirty="0" smtClean="0">
                <a:latin typeface="+mj-lt"/>
              </a:rPr>
              <a:t>Student </a:t>
            </a:r>
          </a:p>
          <a:p>
            <a:r>
              <a:rPr lang="en-US" sz="4000" b="1" dirty="0" smtClean="0">
                <a:latin typeface="+mj-lt"/>
              </a:rPr>
              <a:t>Practice</a:t>
            </a:r>
            <a:endParaRPr lang="en-US" sz="4000" b="1" dirty="0">
              <a:latin typeface="+mj-lt"/>
            </a:endParaRP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54145" y="6350000"/>
            <a:ext cx="508000" cy="508000"/>
          </a:xfrm>
          <a:prstGeom prst="rect">
            <a:avLst/>
          </a:prstGeom>
        </p:spPr>
      </p:pic>
      <p:pic>
        <p:nvPicPr>
          <p:cNvPr id="9" name="Picture 8"/>
          <p:cNvPicPr/>
          <p:nvPr/>
        </p:nvPicPr>
        <p:blipFill>
          <a:blip r:embed="rId6">
            <a:extLst>
              <a:ext uri="{28A0092B-C50C-407E-A947-70E740481C1C}">
                <a14:useLocalDpi xmlns:a14="http://schemas.microsoft.com/office/drawing/2010/main" val="0"/>
              </a:ext>
            </a:extLst>
          </a:blip>
          <a:srcRect/>
          <a:stretch>
            <a:fillRect/>
          </a:stretch>
        </p:blipFill>
        <p:spPr bwMode="auto">
          <a:xfrm>
            <a:off x="4354285" y="152401"/>
            <a:ext cx="7380515" cy="5980239"/>
          </a:xfrm>
          <a:prstGeom prst="rect">
            <a:avLst/>
          </a:prstGeom>
          <a:ln w="254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3418401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81891" y="142667"/>
            <a:ext cx="7015616" cy="1261884"/>
          </a:xfrm>
          <a:prstGeom prst="rect">
            <a:avLst/>
          </a:prstGeom>
          <a:noFill/>
        </p:spPr>
        <p:txBody>
          <a:bodyPr wrap="square" rtlCol="0">
            <a:spAutoFit/>
          </a:bodyPr>
          <a:lstStyle/>
          <a:p>
            <a:r>
              <a:rPr lang="en-US" sz="3800" b="1" dirty="0" smtClean="0">
                <a:latin typeface="+mj-lt"/>
              </a:rPr>
              <a:t>CONSTRUCTIVE CONVERSATION </a:t>
            </a:r>
          </a:p>
          <a:p>
            <a:r>
              <a:rPr lang="en-US" sz="3800" b="1" dirty="0" smtClean="0">
                <a:latin typeface="+mj-lt"/>
              </a:rPr>
              <a:t>FISHBOWL MODEL</a:t>
            </a:r>
            <a:endParaRPr lang="en-US" sz="3800" b="1" dirty="0">
              <a:latin typeface="+mj-lt"/>
            </a:endParaRPr>
          </a:p>
        </p:txBody>
      </p:sp>
      <p:sp>
        <p:nvSpPr>
          <p:cNvPr id="9" name="TextBox 8"/>
          <p:cNvSpPr txBox="1"/>
          <p:nvPr/>
        </p:nvSpPr>
        <p:spPr>
          <a:xfrm>
            <a:off x="49640" y="6396335"/>
            <a:ext cx="12303725" cy="461665"/>
          </a:xfrm>
          <a:prstGeom prst="rect">
            <a:avLst/>
          </a:prstGeom>
          <a:noFill/>
        </p:spPr>
        <p:txBody>
          <a:bodyPr wrap="square" rtlCol="0">
            <a:spAutoFit/>
          </a:bodyPr>
          <a:lstStyle/>
          <a:p>
            <a:r>
              <a:rPr lang="en-US" sz="2400" b="1" dirty="0" smtClean="0">
                <a:solidFill>
                  <a:schemeClr val="bg1"/>
                </a:solidFill>
              </a:rPr>
              <a:t>FORMATIVE ASSESSMENT– TEACHER COLLECTS LANGUAGE SAMPLE                SPF 1.0</a:t>
            </a:r>
            <a:endParaRPr lang="en-US" sz="2400" b="1" dirty="0">
              <a:solidFill>
                <a:schemeClr val="bg1"/>
              </a:solidFill>
            </a:endParaRPr>
          </a:p>
        </p:txBody>
      </p:sp>
      <p:sp>
        <p:nvSpPr>
          <p:cNvPr id="13" name="TextBox 12"/>
          <p:cNvSpPr txBox="1"/>
          <p:nvPr/>
        </p:nvSpPr>
        <p:spPr>
          <a:xfrm>
            <a:off x="337324" y="1623688"/>
            <a:ext cx="6511711" cy="928211"/>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r>
              <a:rPr lang="en-US" sz="2400" b="1" dirty="0" smtClean="0"/>
              <a:t>PROMPT: </a:t>
            </a:r>
            <a:r>
              <a:rPr lang="en-US" sz="2400" dirty="0" smtClean="0">
                <a:solidFill>
                  <a:schemeClr val="tx1"/>
                </a:solidFill>
              </a:rPr>
              <a:t>What do you notice in the visual text? CLARIFY by paraphrasing what your partner said. </a:t>
            </a:r>
            <a:endParaRPr lang="en-US" sz="2400"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324" y="182083"/>
            <a:ext cx="1029671" cy="1150263"/>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Rectangle 1"/>
          <p:cNvSpPr>
            <a:spLocks noChangeArrowheads="1"/>
          </p:cNvSpPr>
          <p:nvPr/>
        </p:nvSpPr>
        <p:spPr bwMode="auto">
          <a:xfrm>
            <a:off x="1581892" y="4356119"/>
            <a:ext cx="5267144" cy="1508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Tx/>
              <a:buSzTx/>
              <a:buFont typeface="Wingdings" charset="2"/>
              <a:buChar char="ü"/>
              <a:tabLst/>
            </a:pPr>
            <a:r>
              <a:rPr kumimoji="0" lang="en-US" altLang="en-US" sz="2600" b="0" i="1" u="none" strike="noStrike" cap="none" normalizeH="0" baseline="0" dirty="0">
                <a:ln>
                  <a:noFill/>
                </a:ln>
                <a:solidFill>
                  <a:schemeClr val="tx1"/>
                </a:solidFill>
                <a:effectLst/>
              </a:rPr>
              <a:t>How </a:t>
            </a:r>
            <a:r>
              <a:rPr kumimoji="0" lang="en-US" altLang="en-US" sz="2600" b="0" i="1" u="none" strike="noStrike" cap="none" normalizeH="0" baseline="0" dirty="0" smtClean="0">
                <a:ln>
                  <a:noFill/>
                </a:ln>
                <a:solidFill>
                  <a:schemeClr val="tx1"/>
                </a:solidFill>
                <a:effectLst/>
              </a:rPr>
              <a:t>did they </a:t>
            </a:r>
            <a:r>
              <a:rPr kumimoji="0" lang="en-US" altLang="en-US" sz="2600" b="1" i="1" u="none" strike="noStrike" cap="none" normalizeH="0" baseline="0" dirty="0" smtClean="0">
                <a:ln>
                  <a:noFill/>
                </a:ln>
                <a:solidFill>
                  <a:schemeClr val="tx1"/>
                </a:solidFill>
                <a:effectLst/>
              </a:rPr>
              <a:t>CLARIFY</a:t>
            </a:r>
            <a:r>
              <a:rPr kumimoji="0" lang="en-US" altLang="en-US" sz="2600" b="0" i="1" u="none" strike="noStrike" cap="none" normalizeH="0" baseline="0" dirty="0" smtClean="0">
                <a:ln>
                  <a:noFill/>
                </a:ln>
                <a:solidFill>
                  <a:schemeClr val="tx1"/>
                </a:solidFill>
                <a:effectLst/>
              </a:rPr>
              <a:t> by </a:t>
            </a:r>
            <a:r>
              <a:rPr kumimoji="0" lang="en-US" altLang="en-US" sz="2600" b="1" i="1" u="none" strike="noStrike" cap="none" normalizeH="0" baseline="0" dirty="0" smtClean="0">
                <a:ln>
                  <a:noFill/>
                </a:ln>
                <a:solidFill>
                  <a:schemeClr val="tx1"/>
                </a:solidFill>
                <a:effectLst/>
              </a:rPr>
              <a:t>paraphrasing</a:t>
            </a:r>
            <a:r>
              <a:rPr kumimoji="0" lang="en-US" altLang="en-US" sz="2600" b="0" i="1" u="none" strike="noStrike" cap="none" normalizeH="0" baseline="0" dirty="0" smtClean="0">
                <a:ln>
                  <a:noFill/>
                </a:ln>
                <a:solidFill>
                  <a:schemeClr val="tx1"/>
                </a:solidFill>
                <a:effectLst/>
              </a:rPr>
              <a:t>?</a:t>
            </a:r>
            <a:endParaRPr kumimoji="0" lang="en-US" altLang="en-US" sz="2600" b="0" i="0" u="none" strike="noStrike" cap="none" normalizeH="0" baseline="0" dirty="0" smtClean="0">
              <a:ln>
                <a:noFill/>
              </a:ln>
              <a:solidFill>
                <a:schemeClr val="tx1"/>
              </a:solidFill>
              <a:effectLst/>
            </a:endParaRPr>
          </a:p>
          <a:p>
            <a:pPr marL="342900" marR="0" lvl="0" indent="-342900" algn="l" defTabSz="914400" rtl="0" eaLnBrk="0" fontAlgn="base" latinLnBrk="0" hangingPunct="0">
              <a:lnSpc>
                <a:spcPct val="100000"/>
              </a:lnSpc>
              <a:spcBef>
                <a:spcPct val="0"/>
              </a:spcBef>
              <a:spcAft>
                <a:spcPct val="0"/>
              </a:spcAft>
              <a:buClrTx/>
              <a:buSzTx/>
              <a:buFont typeface="Wingdings" charset="2"/>
              <a:buChar char="ü"/>
              <a:tabLst/>
            </a:pPr>
            <a:endParaRPr kumimoji="0" lang="en-US" altLang="en-US" sz="1400" b="0" i="0" u="none" strike="noStrike" cap="none" normalizeH="0" baseline="0" dirty="0" smtClean="0">
              <a:ln>
                <a:noFill/>
              </a:ln>
              <a:solidFill>
                <a:schemeClr val="tx1"/>
              </a:solidFill>
              <a:effectLst/>
            </a:endParaRPr>
          </a:p>
          <a:p>
            <a:pPr marL="342900" indent="-342900" eaLnBrk="0" fontAlgn="base" hangingPunct="0">
              <a:spcBef>
                <a:spcPct val="0"/>
              </a:spcBef>
              <a:spcAft>
                <a:spcPct val="0"/>
              </a:spcAft>
              <a:buFont typeface="Wingdings" charset="2"/>
              <a:buChar char="ü"/>
            </a:pPr>
            <a:r>
              <a:rPr lang="en-US" altLang="en-US" sz="2600" i="1" dirty="0" smtClean="0"/>
              <a:t>What language did they use?</a:t>
            </a:r>
            <a:endParaRPr lang="en-US" altLang="en-US" sz="2600" dirty="0"/>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0754" y="1649445"/>
            <a:ext cx="4595024" cy="928211"/>
          </a:xfrm>
          <a:prstGeom prst="rect">
            <a:avLst/>
          </a:prstGeom>
          <a:ln w="38100">
            <a:solidFill>
              <a:schemeClr val="accent1"/>
            </a:solidFill>
          </a:ln>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6780" y="2843241"/>
            <a:ext cx="1190757" cy="1301281"/>
          </a:xfrm>
          <a:prstGeom prst="rect">
            <a:avLst/>
          </a:prstGeom>
        </p:spPr>
      </p:pic>
      <p:sp>
        <p:nvSpPr>
          <p:cNvPr id="21" name="Rectangle 20"/>
          <p:cNvSpPr/>
          <p:nvPr/>
        </p:nvSpPr>
        <p:spPr>
          <a:xfrm>
            <a:off x="1581892" y="2958413"/>
            <a:ext cx="5267144" cy="1070935"/>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400" b="1" u="sng" dirty="0" smtClean="0"/>
          </a:p>
          <a:p>
            <a:pPr algn="ctr"/>
            <a:r>
              <a:rPr lang="en-US" sz="2800" b="1" u="sng" dirty="0" smtClean="0"/>
              <a:t>Listen </a:t>
            </a:r>
            <a:r>
              <a:rPr lang="en-US" sz="2800" b="1" u="sng" dirty="0"/>
              <a:t>actively </a:t>
            </a:r>
            <a:r>
              <a:rPr lang="en-US" sz="2800" dirty="0"/>
              <a:t>to what two partners say to each other</a:t>
            </a:r>
            <a:r>
              <a:rPr lang="en-US" sz="2800" dirty="0" smtClean="0"/>
              <a:t>.</a:t>
            </a:r>
          </a:p>
          <a:p>
            <a:endParaRPr lang="en-US" sz="1400" dirty="0"/>
          </a:p>
        </p:txBody>
      </p:sp>
      <p:pic>
        <p:nvPicPr>
          <p:cNvPr id="22" name="Picture 21" descr="../../../../Desktop/Screen%20Shot%202016-10-14%20at%2011.21.13%2"/>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63137" y="6396334"/>
            <a:ext cx="417347" cy="407879"/>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22" descr="assessment%20icon.p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713695" y="6339830"/>
            <a:ext cx="449441" cy="500242"/>
          </a:xfrm>
          <a:prstGeom prst="rect">
            <a:avLst/>
          </a:prstGeom>
          <a:noFill/>
          <a:ln>
            <a:noFill/>
          </a:ln>
        </p:spPr>
      </p:pic>
      <p:grpSp>
        <p:nvGrpSpPr>
          <p:cNvPr id="2" name="Group 1"/>
          <p:cNvGrpSpPr/>
          <p:nvPr/>
        </p:nvGrpSpPr>
        <p:grpSpPr>
          <a:xfrm>
            <a:off x="9580484" y="205429"/>
            <a:ext cx="2355293" cy="1140028"/>
            <a:chOff x="9802268" y="304448"/>
            <a:chExt cx="1983896" cy="973758"/>
          </a:xfrm>
        </p:grpSpPr>
        <p:pic>
          <p:nvPicPr>
            <p:cNvPr id="26" name="Picture 25" descr="assessment%20icon.p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802268" y="304448"/>
              <a:ext cx="1107141" cy="973758"/>
            </a:xfrm>
            <a:prstGeom prst="rect">
              <a:avLst/>
            </a:prstGeom>
            <a:noFill/>
            <a:ln>
              <a:noFill/>
            </a:ln>
          </p:spPr>
        </p:pic>
        <p:pic>
          <p:nvPicPr>
            <p:cNvPr id="27" name="Picture 26" descr="../../../../Desktop/Screen%20Shot%202016-10-14%20at%2011.21.13%2"/>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909409" y="376306"/>
              <a:ext cx="876755" cy="810857"/>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16" name="Picture 15"/>
          <p:cNvPicPr/>
          <p:nvPr/>
        </p:nvPicPr>
        <p:blipFill>
          <a:blip r:embed="rId8">
            <a:extLst>
              <a:ext uri="{28A0092B-C50C-407E-A947-70E740481C1C}">
                <a14:useLocalDpi xmlns:a14="http://schemas.microsoft.com/office/drawing/2010/main" val="0"/>
              </a:ext>
            </a:extLst>
          </a:blip>
          <a:srcRect/>
          <a:stretch>
            <a:fillRect/>
          </a:stretch>
        </p:blipFill>
        <p:spPr bwMode="auto">
          <a:xfrm>
            <a:off x="7340753" y="2843241"/>
            <a:ext cx="4595023" cy="3387412"/>
          </a:xfrm>
          <a:prstGeom prst="rect">
            <a:avLst/>
          </a:prstGeom>
          <a:ln w="254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33370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Effect transition="in" filter="dissolve">
                                      <p:cBhvr>
                                        <p:cTn id="15" dur="500"/>
                                        <p:tgtEl>
                                          <p:spTgt spid="15">
                                            <p:txEl>
                                              <p:pRg st="0" end="0"/>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15">
                                            <p:txEl>
                                              <p:pRg st="2" end="2"/>
                                            </p:txEl>
                                          </p:spTgt>
                                        </p:tgtEl>
                                        <p:attrNameLst>
                                          <p:attrName>style.visibility</p:attrName>
                                        </p:attrNameLst>
                                      </p:cBhvr>
                                      <p:to>
                                        <p:strVal val="visible"/>
                                      </p:to>
                                    </p:set>
                                    <p:animEffect transition="in" filter="dissolve">
                                      <p:cBhvr>
                                        <p:cTn id="18"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55733" y="89589"/>
            <a:ext cx="6903285" cy="1299662"/>
          </a:xfrm>
        </p:spPr>
        <p:txBody>
          <a:bodyPr>
            <a:normAutofit/>
          </a:bodyPr>
          <a:lstStyle/>
          <a:p>
            <a:r>
              <a:rPr lang="en-US" sz="4000" b="1" dirty="0" smtClean="0">
                <a:solidFill>
                  <a:schemeClr val="accent2"/>
                </a:solidFill>
              </a:rPr>
              <a:t>REVIEW ELD OBJECTIVE </a:t>
            </a:r>
            <a:r>
              <a:rPr lang="en-US" sz="4000" b="1" smtClean="0">
                <a:solidFill>
                  <a:schemeClr val="accent2"/>
                </a:solidFill>
              </a:rPr>
              <a:t>&amp; </a:t>
            </a:r>
            <a:br>
              <a:rPr lang="en-US" sz="4000" b="1" smtClean="0">
                <a:solidFill>
                  <a:schemeClr val="accent2"/>
                </a:solidFill>
              </a:rPr>
            </a:br>
            <a:r>
              <a:rPr lang="en-US" sz="4000" b="1" smtClean="0">
                <a:solidFill>
                  <a:schemeClr val="accent2"/>
                </a:solidFill>
              </a:rPr>
              <a:t>SELF-ASSESS</a:t>
            </a:r>
            <a:endParaRPr lang="en-US" sz="4000" b="1" dirty="0">
              <a:solidFill>
                <a:schemeClr val="accent2"/>
              </a:solidFill>
            </a:endParaRPr>
          </a:p>
        </p:txBody>
      </p:sp>
      <p:sp>
        <p:nvSpPr>
          <p:cNvPr id="3" name="Content Placeholder 2"/>
          <p:cNvSpPr>
            <a:spLocks noGrp="1"/>
          </p:cNvSpPr>
          <p:nvPr>
            <p:ph idx="4294967295"/>
          </p:nvPr>
        </p:nvSpPr>
        <p:spPr>
          <a:xfrm>
            <a:off x="517569" y="1452429"/>
            <a:ext cx="11211337" cy="2956625"/>
          </a:xfrm>
        </p:spPr>
        <p:txBody>
          <a:bodyPr>
            <a:noAutofit/>
          </a:bodyPr>
          <a:lstStyle/>
          <a:p>
            <a:pPr marL="0" indent="0">
              <a:buNone/>
            </a:pPr>
            <a:r>
              <a:rPr lang="en-US" sz="2400" dirty="0">
                <a:latin typeface="Calibri" charset="0"/>
                <a:ea typeface="Calibri" charset="0"/>
                <a:cs typeface="Calibri" charset="0"/>
              </a:rPr>
              <a:t>In this lesson, </a:t>
            </a:r>
            <a:r>
              <a:rPr lang="en-US" sz="2400" dirty="0" smtClean="0">
                <a:latin typeface="Calibri" charset="0"/>
                <a:ea typeface="Calibri" charset="0"/>
                <a:cs typeface="Calibri" charset="0"/>
              </a:rPr>
              <a:t>we…</a:t>
            </a:r>
            <a:endParaRPr lang="en-US" sz="2400" dirty="0">
              <a:latin typeface="Calibri" charset="0"/>
              <a:ea typeface="Calibri" charset="0"/>
              <a:cs typeface="Calibri" charset="0"/>
            </a:endParaRPr>
          </a:p>
          <a:p>
            <a:pPr lvl="2">
              <a:buFont typeface="ZapfDingbatsITC" charset="0"/>
              <a:buChar char="✔︎"/>
            </a:pPr>
            <a:r>
              <a:rPr lang="en-US" sz="2400" dirty="0" smtClean="0">
                <a:latin typeface="Calibri" charset="0"/>
                <a:ea typeface="Calibri" charset="0"/>
                <a:cs typeface="Calibri" charset="0"/>
              </a:rPr>
              <a:t>had a Constructive Conversation with a partner based on a visual text</a:t>
            </a:r>
          </a:p>
          <a:p>
            <a:pPr lvl="2">
              <a:buFont typeface="ZapfDingbatsITC" charset="0"/>
              <a:buChar char="✔︎"/>
            </a:pPr>
            <a:r>
              <a:rPr lang="en-US" sz="2400" dirty="0" smtClean="0">
                <a:latin typeface="Calibri" charset="0"/>
                <a:ea typeface="Calibri" charset="0"/>
                <a:cs typeface="Calibri" charset="0"/>
              </a:rPr>
              <a:t>listened to a partner’s ideas</a:t>
            </a:r>
          </a:p>
          <a:p>
            <a:pPr lvl="2">
              <a:buFont typeface="ZapfDingbatsITC" charset="0"/>
              <a:buChar char="✔︎"/>
            </a:pPr>
            <a:r>
              <a:rPr lang="en-US" sz="2400" dirty="0">
                <a:latin typeface="Calibri" charset="0"/>
                <a:ea typeface="Calibri" charset="0"/>
                <a:cs typeface="Calibri" charset="0"/>
              </a:rPr>
              <a:t>l</a:t>
            </a:r>
            <a:r>
              <a:rPr lang="en-US" sz="2400" dirty="0" smtClean="0">
                <a:latin typeface="Calibri" charset="0"/>
                <a:ea typeface="Calibri" charset="0"/>
                <a:cs typeface="Calibri" charset="0"/>
              </a:rPr>
              <a:t>earned to CLARIFY by paraphrasing a partner’s ideas</a:t>
            </a:r>
            <a:endParaRPr lang="en-US" sz="800" dirty="0">
              <a:latin typeface="Calibri" charset="0"/>
              <a:ea typeface="Calibri" charset="0"/>
              <a:cs typeface="Calibri" charset="0"/>
            </a:endParaRPr>
          </a:p>
          <a:p>
            <a:r>
              <a:rPr lang="en-US" sz="2400" i="1" dirty="0" smtClean="0"/>
              <a:t>Think</a:t>
            </a:r>
            <a:r>
              <a:rPr lang="mr-IN" sz="2400" i="1" dirty="0" smtClean="0"/>
              <a:t>…</a:t>
            </a:r>
            <a:endParaRPr lang="en-US" sz="2400" i="1" dirty="0" smtClean="0"/>
          </a:p>
          <a:p>
            <a:pPr lvl="2"/>
            <a:r>
              <a:rPr lang="en-US" sz="2400" i="1" dirty="0" smtClean="0"/>
              <a:t>How </a:t>
            </a:r>
            <a:r>
              <a:rPr lang="en-US" sz="2400" i="1" dirty="0"/>
              <a:t>did we meet </a:t>
            </a:r>
            <a:r>
              <a:rPr lang="en-US" sz="2400" i="1" dirty="0" smtClean="0"/>
              <a:t>today’s objectives? </a:t>
            </a:r>
            <a:endParaRPr lang="en-US" sz="2400" dirty="0"/>
          </a:p>
          <a:p>
            <a:pPr lvl="2"/>
            <a:r>
              <a:rPr lang="en-US" sz="2400" i="1" dirty="0"/>
              <a:t>How did </a:t>
            </a:r>
            <a:r>
              <a:rPr lang="en-US" sz="2400" i="1" dirty="0" smtClean="0"/>
              <a:t>paraphrasing help you and your partner CLARIFY your ideas?</a:t>
            </a:r>
            <a:endParaRPr lang="en-US"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734" y="4523151"/>
            <a:ext cx="1034452" cy="1034452"/>
          </a:xfrm>
          <a:prstGeom prst="rect">
            <a:avLst/>
          </a:prstGeom>
        </p:spPr>
      </p:pic>
      <p:sp>
        <p:nvSpPr>
          <p:cNvPr id="5" name="TextBox 4"/>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TURN &amp; TALK - THEN WHOLE GROUP DISCUSSION</a:t>
            </a:r>
            <a:endParaRPr lang="en-US" sz="2400" b="1" dirty="0">
              <a:solidFill>
                <a:schemeClr val="bg1"/>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4272" y="268950"/>
            <a:ext cx="4115597" cy="1299662"/>
          </a:xfrm>
          <a:prstGeom prst="rect">
            <a:avLst/>
          </a:prstGeom>
        </p:spPr>
      </p:pic>
      <p:grpSp>
        <p:nvGrpSpPr>
          <p:cNvPr id="7" name="Group 6"/>
          <p:cNvGrpSpPr/>
          <p:nvPr/>
        </p:nvGrpSpPr>
        <p:grpSpPr>
          <a:xfrm>
            <a:off x="10304212" y="4386649"/>
            <a:ext cx="1535657" cy="1729735"/>
            <a:chOff x="587828" y="4231661"/>
            <a:chExt cx="1847691" cy="2058925"/>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9" name="TextBox 8"/>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sp>
        <p:nvSpPr>
          <p:cNvPr id="10" name="Rectangle 9"/>
          <p:cNvSpPr/>
          <p:nvPr/>
        </p:nvSpPr>
        <p:spPr>
          <a:xfrm>
            <a:off x="1390185" y="4516815"/>
            <a:ext cx="9142435" cy="1569660"/>
          </a:xfrm>
          <a:prstGeom prst="rect">
            <a:avLst/>
          </a:prstGeom>
        </p:spPr>
        <p:txBody>
          <a:bodyPr wrap="square">
            <a:spAutoFit/>
          </a:bodyPr>
          <a:lstStyle/>
          <a:p>
            <a:r>
              <a:rPr lang="en-US" sz="2400" b="1" i="1" dirty="0"/>
              <a:t>Work with your Constructive Conversation partner </a:t>
            </a:r>
            <a:r>
              <a:rPr lang="en-US" sz="2400" b="1" i="1" dirty="0" smtClean="0"/>
              <a:t>to: </a:t>
            </a:r>
            <a:endParaRPr lang="en-US" sz="1200" dirty="0"/>
          </a:p>
          <a:p>
            <a:pPr marL="342900" indent="-342900">
              <a:buFont typeface="Arial" charset="0"/>
              <a:buChar char="•"/>
            </a:pPr>
            <a:r>
              <a:rPr lang="en-US" sz="2400" i="1" dirty="0"/>
              <a:t>Identify one </a:t>
            </a:r>
            <a:r>
              <a:rPr lang="en-US" sz="2400" i="1" dirty="0" smtClean="0"/>
              <a:t>thing you did to meet today’s objective and one thing you want to improve.</a:t>
            </a:r>
            <a:endParaRPr lang="en-US" sz="2400" i="1" dirty="0"/>
          </a:p>
          <a:p>
            <a:pPr marL="342900" indent="-342900">
              <a:buFont typeface="Arial" charset="0"/>
              <a:buChar char="•"/>
            </a:pPr>
            <a:r>
              <a:rPr lang="en-US" sz="2400" i="1" dirty="0"/>
              <a:t>Share and explain to your partner </a:t>
            </a:r>
            <a:endParaRPr lang="en-US" sz="2400" dirty="0">
              <a:latin typeface="Calibri" charset="0"/>
              <a:ea typeface="Calibri" charset="0"/>
              <a:cs typeface="Calibri" charset="0"/>
            </a:endParaRPr>
          </a:p>
        </p:txBody>
      </p:sp>
    </p:spTree>
    <p:extLst>
      <p:ext uri="{BB962C8B-B14F-4D97-AF65-F5344CB8AC3E}">
        <p14:creationId xmlns:p14="http://schemas.microsoft.com/office/powerpoint/2010/main" val="1819170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dissolve">
                                      <p:cBhvr>
                                        <p:cTn id="10" dur="500"/>
                                        <p:tgtEl>
                                          <p:spTgt spid="3">
                                            <p:txEl>
                                              <p:pRg st="2" end="2"/>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dissolve">
                                      <p:cBhvr>
                                        <p:cTn id="13" dur="5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dissolve">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dissolve">
                                      <p:cBhvr>
                                        <p:cTn id="23" dur="500"/>
                                        <p:tgtEl>
                                          <p:spTgt spid="3">
                                            <p:txEl>
                                              <p:pRg st="5" end="5"/>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dissolve">
                                      <p:cBhvr>
                                        <p:cTn id="26" dur="500"/>
                                        <p:tgtEl>
                                          <p:spTgt spid="3">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dissolve">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10">
                                            <p:txEl>
                                              <p:pRg st="0" end="0"/>
                                            </p:txEl>
                                          </p:spTgt>
                                        </p:tgtEl>
                                        <p:attrNameLst>
                                          <p:attrName>style.visibility</p:attrName>
                                        </p:attrNameLst>
                                      </p:cBhvr>
                                      <p:to>
                                        <p:strVal val="visible"/>
                                      </p:to>
                                    </p:set>
                                    <p:animEffect transition="in" filter="dissolve">
                                      <p:cBhvr>
                                        <p:cTn id="36" dur="500"/>
                                        <p:tgtEl>
                                          <p:spTgt spid="10">
                                            <p:txEl>
                                              <p:pRg st="0" end="0"/>
                                            </p:txEl>
                                          </p:spTgt>
                                        </p:tgtEl>
                                      </p:cBhvr>
                                    </p:animEffect>
                                  </p:childTnLst>
                                </p:cTn>
                              </p:par>
                              <p:par>
                                <p:cTn id="37" presetID="9" presetClass="entr" presetSubtype="0" fill="hold"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dissolve">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nodeType="clickEffect">
                                  <p:stCondLst>
                                    <p:cond delay="0"/>
                                  </p:stCondLst>
                                  <p:childTnLst>
                                    <p:set>
                                      <p:cBhvr>
                                        <p:cTn id="43" dur="1" fill="hold">
                                          <p:stCondLst>
                                            <p:cond delay="0"/>
                                          </p:stCondLst>
                                        </p:cTn>
                                        <p:tgtEl>
                                          <p:spTgt spid="10">
                                            <p:txEl>
                                              <p:pRg st="1" end="1"/>
                                            </p:txEl>
                                          </p:spTgt>
                                        </p:tgtEl>
                                        <p:attrNameLst>
                                          <p:attrName>style.visibility</p:attrName>
                                        </p:attrNameLst>
                                      </p:cBhvr>
                                      <p:to>
                                        <p:strVal val="visible"/>
                                      </p:to>
                                    </p:set>
                                    <p:animEffect transition="in" filter="dissolve">
                                      <p:cBhvr>
                                        <p:cTn id="44" dur="500"/>
                                        <p:tgtEl>
                                          <p:spTgt spid="10">
                                            <p:txEl>
                                              <p:pRg st="1" end="1"/>
                                            </p:txEl>
                                          </p:spTgt>
                                        </p:tgtEl>
                                      </p:cBhvr>
                                    </p:animEffect>
                                  </p:childTnLst>
                                </p:cTn>
                              </p:par>
                              <p:par>
                                <p:cTn id="45" presetID="9" presetClass="entr" presetSubtype="0" fill="hold" nodeType="withEffect">
                                  <p:stCondLst>
                                    <p:cond delay="0"/>
                                  </p:stCondLst>
                                  <p:childTnLst>
                                    <p:set>
                                      <p:cBhvr>
                                        <p:cTn id="46" dur="1" fill="hold">
                                          <p:stCondLst>
                                            <p:cond delay="0"/>
                                          </p:stCondLst>
                                        </p:cTn>
                                        <p:tgtEl>
                                          <p:spTgt spid="10">
                                            <p:txEl>
                                              <p:pRg st="2" end="2"/>
                                            </p:txEl>
                                          </p:spTgt>
                                        </p:tgtEl>
                                        <p:attrNameLst>
                                          <p:attrName>style.visibility</p:attrName>
                                        </p:attrNameLst>
                                      </p:cBhvr>
                                      <p:to>
                                        <p:strVal val="visible"/>
                                      </p:to>
                                    </p:set>
                                    <p:animEffect transition="in" filter="dissolve">
                                      <p:cBhvr>
                                        <p:cTn id="47"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
            </a:r>
            <a:br>
              <a:rPr lang="en-US" dirty="0"/>
            </a:br>
            <a:r>
              <a:rPr lang="en-US" b="1" dirty="0" smtClean="0"/>
              <a:t>LESSON </a:t>
            </a:r>
            <a:r>
              <a:rPr lang="en-US" b="1" dirty="0"/>
              <a:t>3</a:t>
            </a:r>
          </a:p>
        </p:txBody>
      </p:sp>
      <p:sp>
        <p:nvSpPr>
          <p:cNvPr id="3" name="Content Placeholder 2"/>
          <p:cNvSpPr>
            <a:spLocks noGrp="1"/>
          </p:cNvSpPr>
          <p:nvPr>
            <p:ph type="body" idx="1"/>
          </p:nvPr>
        </p:nvSpPr>
        <p:spPr/>
        <p:txBody>
          <a:bodyPr>
            <a:normAutofit fontScale="85000" lnSpcReduction="10000"/>
          </a:bodyPr>
          <a:lstStyle/>
          <a:p>
            <a:pPr algn="ctr"/>
            <a:r>
              <a:rPr lang="en-US" sz="8000" b="1" dirty="0" smtClean="0">
                <a:solidFill>
                  <a:schemeClr val="accent1"/>
                </a:solidFill>
              </a:rPr>
              <a:t>CLARIFY BY BUILDING ON </a:t>
            </a:r>
          </a:p>
        </p:txBody>
      </p:sp>
      <p:pic>
        <p:nvPicPr>
          <p:cNvPr id="4" name="Picture 3"/>
          <p:cNvPicPr>
            <a:picLocks noChangeAspect="1"/>
          </p:cNvPicPr>
          <p:nvPr/>
        </p:nvPicPr>
        <p:blipFill>
          <a:blip r:embed="rId3"/>
          <a:stretch>
            <a:fillRect/>
          </a:stretch>
        </p:blipFill>
        <p:spPr>
          <a:xfrm>
            <a:off x="9188408" y="397445"/>
            <a:ext cx="2466414" cy="2406258"/>
          </a:xfrm>
          <a:prstGeom prst="rect">
            <a:avLst/>
          </a:prstGeom>
        </p:spPr>
      </p:pic>
    </p:spTree>
    <p:extLst>
      <p:ext uri="{BB962C8B-B14F-4D97-AF65-F5344CB8AC3E}">
        <p14:creationId xmlns:p14="http://schemas.microsoft.com/office/powerpoint/2010/main" val="12128776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94039" y="226842"/>
            <a:ext cx="10058400" cy="1266695"/>
          </a:xfrm>
        </p:spPr>
        <p:txBody>
          <a:bodyPr>
            <a:normAutofit/>
          </a:bodyPr>
          <a:lstStyle/>
          <a:p>
            <a:r>
              <a:rPr lang="en-US" sz="4000" b="1" dirty="0">
                <a:ea typeface="Calibri" charset="0"/>
                <a:cs typeface="Calibri" charset="0"/>
              </a:rPr>
              <a:t>What </a:t>
            </a:r>
            <a:r>
              <a:rPr lang="en-US" sz="4000" b="1" dirty="0" smtClean="0">
                <a:ea typeface="Calibri" charset="0"/>
                <a:cs typeface="Calibri" charset="0"/>
              </a:rPr>
              <a:t>do </a:t>
            </a:r>
            <a:r>
              <a:rPr lang="en-US" sz="4000" b="1" dirty="0">
                <a:ea typeface="Calibri" charset="0"/>
                <a:cs typeface="Calibri" charset="0"/>
              </a:rPr>
              <a:t>we already know about Constructive Conversation Norms and Skills</a:t>
            </a:r>
            <a:r>
              <a:rPr lang="en-US" sz="4000" b="1" dirty="0" smtClean="0">
                <a:ea typeface="Calibri" charset="0"/>
                <a:cs typeface="Calibri" charset="0"/>
              </a:rPr>
              <a:t>?</a:t>
            </a:r>
            <a:endParaRPr lang="en-US" sz="4000" b="1" dirty="0"/>
          </a:p>
        </p:txBody>
      </p:sp>
      <p:pic>
        <p:nvPicPr>
          <p:cNvPr id="9" name="Content Placeholder 8" descr="Screen Shot 2016-03-16 at 2.53.11 PM.png"/>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1152803" y="1857462"/>
            <a:ext cx="3322638" cy="4337050"/>
          </a:xfrm>
          <a:prstGeom prst="rect">
            <a:avLst/>
          </a:prstGeom>
          <a:ln w="12700">
            <a:solidFill>
              <a:schemeClr val="tx1"/>
            </a:solidFill>
          </a:ln>
        </p:spPr>
      </p:pic>
      <p:pic>
        <p:nvPicPr>
          <p:cNvPr id="11" name="Content Placeholder 10" descr="Screen Shot 2016-03-16 at 2.54.01 PM.png"/>
          <p:cNvPicPr>
            <a:picLocks noGrp="1" noChangeAspect="1"/>
          </p:cNvPicPr>
          <p:nvPr>
            <p:ph sz="half" idx="4294967295"/>
          </p:nvPr>
        </p:nvPicPr>
        <p:blipFill>
          <a:blip r:embed="rId4">
            <a:extLst>
              <a:ext uri="{28A0092B-C50C-407E-A947-70E740481C1C}">
                <a14:useLocalDpi xmlns:a14="http://schemas.microsoft.com/office/drawing/2010/main" val="0"/>
              </a:ext>
            </a:extLst>
          </a:blip>
          <a:stretch>
            <a:fillRect/>
          </a:stretch>
        </p:blipFill>
        <p:spPr>
          <a:xfrm>
            <a:off x="7723347" y="1773325"/>
            <a:ext cx="3370262" cy="4421187"/>
          </a:xfrm>
          <a:prstGeom prst="rect">
            <a:avLst/>
          </a:prstGeom>
          <a:ln w="12700">
            <a:solidFill>
              <a:schemeClr val="tx1"/>
            </a:solidFill>
          </a:ln>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7396" y="324313"/>
            <a:ext cx="980572" cy="1095414"/>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p:cNvSpPr txBox="1"/>
          <p:nvPr/>
        </p:nvSpPr>
        <p:spPr>
          <a:xfrm>
            <a:off x="49640" y="6372272"/>
            <a:ext cx="2837939" cy="461665"/>
          </a:xfrm>
          <a:prstGeom prst="rect">
            <a:avLst/>
          </a:prstGeom>
          <a:noFill/>
        </p:spPr>
        <p:txBody>
          <a:bodyPr wrap="square" rtlCol="0">
            <a:spAutoFit/>
          </a:bodyPr>
          <a:lstStyle/>
          <a:p>
            <a:r>
              <a:rPr lang="en-US" sz="2400" b="1" smtClean="0">
                <a:solidFill>
                  <a:schemeClr val="bg1"/>
                </a:solidFill>
              </a:rPr>
              <a:t>REVIEW ARTIFACTS</a:t>
            </a:r>
            <a:endParaRPr lang="en-US" sz="2400" b="1" dirty="0">
              <a:solidFill>
                <a:schemeClr val="bg1"/>
              </a:solidFill>
            </a:endParaRPr>
          </a:p>
        </p:txBody>
      </p:sp>
      <p:grpSp>
        <p:nvGrpSpPr>
          <p:cNvPr id="8" name="Group 7"/>
          <p:cNvGrpSpPr/>
          <p:nvPr/>
        </p:nvGrpSpPr>
        <p:grpSpPr>
          <a:xfrm>
            <a:off x="5175548" y="3036444"/>
            <a:ext cx="1847691" cy="2058925"/>
            <a:chOff x="587828" y="4231661"/>
            <a:chExt cx="1847691" cy="2058925"/>
          </a:xfrm>
        </p:grpSpPr>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2" name="TextBox 11"/>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spTree>
    <p:extLst>
      <p:ext uri="{BB962C8B-B14F-4D97-AF65-F5344CB8AC3E}">
        <p14:creationId xmlns:p14="http://schemas.microsoft.com/office/powerpoint/2010/main" val="1874412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263315" y="1748993"/>
            <a:ext cx="10058400" cy="4022725"/>
          </a:xfrm>
        </p:spPr>
        <p:txBody>
          <a:bodyPr>
            <a:noAutofit/>
          </a:bodyPr>
          <a:lstStyle/>
          <a:p>
            <a:pPr marL="0" indent="0">
              <a:buNone/>
            </a:pPr>
            <a:r>
              <a:rPr lang="en-US" sz="3600" dirty="0">
                <a:latin typeface="Calibri" charset="0"/>
                <a:ea typeface="Calibri" charset="0"/>
                <a:cs typeface="Calibri" charset="0"/>
              </a:rPr>
              <a:t>In this lesson, we will... </a:t>
            </a:r>
            <a:endParaRPr lang="en-US" sz="3600" dirty="0" smtClean="0">
              <a:latin typeface="Calibri" charset="0"/>
              <a:ea typeface="Calibri" charset="0"/>
              <a:cs typeface="Calibri" charset="0"/>
            </a:endParaRPr>
          </a:p>
          <a:p>
            <a:endParaRPr lang="en-US" sz="1400" dirty="0" smtClean="0">
              <a:latin typeface="Calibri" charset="0"/>
              <a:ea typeface="Calibri" charset="0"/>
              <a:cs typeface="Calibri" charset="0"/>
            </a:endParaRPr>
          </a:p>
          <a:p>
            <a:pPr lvl="1"/>
            <a:r>
              <a:rPr lang="en-US" sz="3600" dirty="0">
                <a:latin typeface="Calibri" charset="0"/>
                <a:ea typeface="Calibri" charset="0"/>
                <a:cs typeface="Calibri" charset="0"/>
              </a:rPr>
              <a:t>have a Constructive Conversation with a partner based on a visual </a:t>
            </a:r>
            <a:r>
              <a:rPr lang="en-US" sz="3600" dirty="0" smtClean="0">
                <a:latin typeface="Calibri" charset="0"/>
                <a:ea typeface="Calibri" charset="0"/>
                <a:cs typeface="Calibri" charset="0"/>
              </a:rPr>
              <a:t>text</a:t>
            </a:r>
          </a:p>
          <a:p>
            <a:pPr lvl="1"/>
            <a:endParaRPr lang="en-US" sz="800" dirty="0" smtClean="0">
              <a:latin typeface="Calibri" charset="0"/>
              <a:ea typeface="Calibri" charset="0"/>
              <a:cs typeface="Calibri" charset="0"/>
            </a:endParaRPr>
          </a:p>
          <a:p>
            <a:pPr lvl="1"/>
            <a:endParaRPr lang="en-US" sz="800" dirty="0">
              <a:latin typeface="Calibri" charset="0"/>
              <a:ea typeface="Calibri" charset="0"/>
              <a:cs typeface="Calibri" charset="0"/>
            </a:endParaRPr>
          </a:p>
          <a:p>
            <a:pPr lvl="1"/>
            <a:r>
              <a:rPr lang="en-US" sz="3600" dirty="0">
                <a:latin typeface="Calibri" charset="0"/>
                <a:ea typeface="Calibri" charset="0"/>
                <a:cs typeface="Calibri" charset="0"/>
              </a:rPr>
              <a:t>practice clarifying by adding </a:t>
            </a:r>
            <a:r>
              <a:rPr lang="en-US" sz="3600" dirty="0" smtClean="0">
                <a:latin typeface="Calibri" charset="0"/>
                <a:ea typeface="Calibri" charset="0"/>
                <a:cs typeface="Calibri" charset="0"/>
              </a:rPr>
              <a:t>details</a:t>
            </a:r>
          </a:p>
          <a:p>
            <a:pPr lvl="1"/>
            <a:endParaRPr lang="en-US" sz="800" dirty="0" smtClean="0">
              <a:latin typeface="Calibri" charset="0"/>
              <a:ea typeface="Calibri" charset="0"/>
              <a:cs typeface="Calibri" charset="0"/>
            </a:endParaRPr>
          </a:p>
          <a:p>
            <a:pPr lvl="1"/>
            <a:endParaRPr lang="en-US" sz="800" dirty="0">
              <a:latin typeface="Calibri" charset="0"/>
              <a:ea typeface="Calibri" charset="0"/>
              <a:cs typeface="Calibri" charset="0"/>
            </a:endParaRPr>
          </a:p>
          <a:p>
            <a:pPr lvl="1"/>
            <a:r>
              <a:rPr lang="en-US" sz="3600" dirty="0">
                <a:latin typeface="Calibri" charset="0"/>
                <a:ea typeface="Calibri" charset="0"/>
                <a:cs typeface="Calibri" charset="0"/>
              </a:rPr>
              <a:t>learn to CLARIFY by building on our own and our partner’s ideas</a:t>
            </a:r>
          </a:p>
        </p:txBody>
      </p:sp>
      <p:sp>
        <p:nvSpPr>
          <p:cNvPr id="4" name="TextBox 3"/>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STUDENT FRIENDLY ELD OBJECTIVES</a:t>
            </a:r>
            <a:endParaRPr lang="en-US" sz="2400" b="1" dirty="0">
              <a:solidFill>
                <a:schemeClr val="bg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4272" y="268950"/>
            <a:ext cx="4115597" cy="1299662"/>
          </a:xfrm>
          <a:prstGeom prst="rect">
            <a:avLst/>
          </a:prstGeom>
        </p:spPr>
      </p:pic>
      <p:sp>
        <p:nvSpPr>
          <p:cNvPr id="2" name="Title 1"/>
          <p:cNvSpPr>
            <a:spLocks noGrp="1"/>
          </p:cNvSpPr>
          <p:nvPr>
            <p:ph type="title" idx="4294967295"/>
          </p:nvPr>
        </p:nvSpPr>
        <p:spPr>
          <a:xfrm>
            <a:off x="966972" y="808534"/>
            <a:ext cx="3893786" cy="793502"/>
          </a:xfrm>
        </p:spPr>
        <p:txBody>
          <a:bodyPr>
            <a:normAutofit/>
          </a:bodyPr>
          <a:lstStyle/>
          <a:p>
            <a:r>
              <a:rPr lang="en-US" b="1" dirty="0" smtClean="0">
                <a:solidFill>
                  <a:schemeClr val="accent2"/>
                </a:solidFill>
              </a:rPr>
              <a:t>ELD OBJECTIVE</a:t>
            </a:r>
            <a:endParaRPr lang="en-US" b="1" dirty="0">
              <a:solidFill>
                <a:schemeClr val="accent2"/>
              </a:solidFill>
            </a:endParaRPr>
          </a:p>
        </p:txBody>
      </p:sp>
    </p:spTree>
    <p:extLst>
      <p:ext uri="{BB962C8B-B14F-4D97-AF65-F5344CB8AC3E}">
        <p14:creationId xmlns:p14="http://schemas.microsoft.com/office/powerpoint/2010/main" val="742457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blinds(horizontal)">
                                      <p:cBhvr>
                                        <p:cTn id="12" dur="5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animEffect transition="in" filter="blinds(horizontal)">
                                      <p:cBhvr>
                                        <p:cTn id="1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LESSON OPENING</a:t>
            </a:r>
            <a:endParaRPr lang="en-US" sz="2400" b="1" dirty="0">
              <a:solidFill>
                <a:schemeClr val="bg1"/>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6316" y="143435"/>
            <a:ext cx="4611681" cy="6073957"/>
          </a:xfrm>
          <a:prstGeom prst="rect">
            <a:avLst/>
          </a:prstGeom>
        </p:spPr>
      </p:pic>
      <p:sp>
        <p:nvSpPr>
          <p:cNvPr id="2" name="Rectangle 1"/>
          <p:cNvSpPr/>
          <p:nvPr/>
        </p:nvSpPr>
        <p:spPr>
          <a:xfrm>
            <a:off x="412376" y="1510926"/>
            <a:ext cx="6781466" cy="4339650"/>
          </a:xfrm>
          <a:prstGeom prst="rect">
            <a:avLst/>
          </a:prstGeom>
        </p:spPr>
        <p:txBody>
          <a:bodyPr wrap="square">
            <a:spAutoFit/>
          </a:bodyPr>
          <a:lstStyle/>
          <a:p>
            <a:pPr marL="285750" indent="-285750">
              <a:buFont typeface="Arial" charset="0"/>
              <a:buChar char="•"/>
              <a:defRPr/>
            </a:pPr>
            <a:r>
              <a:rPr lang="en-US" sz="2400" i="1" dirty="0"/>
              <a:t>We will </a:t>
            </a:r>
            <a:r>
              <a:rPr lang="en-US" sz="2400" i="1" dirty="0" smtClean="0"/>
              <a:t>review </a:t>
            </a:r>
            <a:r>
              <a:rPr lang="en-US" sz="2400" i="1" dirty="0"/>
              <a:t>the Conversation Pattern—which includes paraphrasing, </a:t>
            </a:r>
            <a:r>
              <a:rPr lang="en-US" sz="2400" b="1" i="1" dirty="0"/>
              <a:t>building on</a:t>
            </a:r>
            <a:r>
              <a:rPr lang="en-US" sz="2400" i="1" dirty="0"/>
              <a:t>, and prompting each time we speak. </a:t>
            </a:r>
            <a:endParaRPr lang="en-US" sz="2400" i="1" dirty="0" smtClean="0"/>
          </a:p>
          <a:p>
            <a:pPr marL="285750" indent="-285750">
              <a:buFont typeface="Arial" charset="0"/>
              <a:buChar char="•"/>
              <a:defRPr/>
            </a:pPr>
            <a:endParaRPr lang="en-US" sz="1200" dirty="0"/>
          </a:p>
          <a:p>
            <a:pPr marL="285750" indent="-285750">
              <a:buFont typeface="Arial" charset="0"/>
              <a:buChar char="•"/>
              <a:defRPr/>
            </a:pPr>
            <a:r>
              <a:rPr lang="en-US" sz="2400" i="1" dirty="0"/>
              <a:t>This pattern will help </a:t>
            </a:r>
            <a:r>
              <a:rPr lang="en-US" sz="2400" i="1" dirty="0" smtClean="0"/>
              <a:t>you </a:t>
            </a:r>
            <a:r>
              <a:rPr lang="en-US" sz="2400" b="1" i="1" dirty="0"/>
              <a:t>CLARIFY </a:t>
            </a:r>
            <a:r>
              <a:rPr lang="en-US" sz="2400" i="1" dirty="0" smtClean="0"/>
              <a:t>your </a:t>
            </a:r>
            <a:r>
              <a:rPr lang="en-US" sz="2400" i="1" dirty="0"/>
              <a:t>ideas when </a:t>
            </a:r>
            <a:r>
              <a:rPr lang="en-US" sz="2400" i="1" dirty="0" smtClean="0"/>
              <a:t>you </a:t>
            </a:r>
            <a:r>
              <a:rPr lang="en-US" sz="2400" i="1" dirty="0"/>
              <a:t>have a </a:t>
            </a:r>
            <a:r>
              <a:rPr lang="en-US" sz="2400" i="1" dirty="0" smtClean="0"/>
              <a:t>Constructive Conversation</a:t>
            </a:r>
            <a:r>
              <a:rPr lang="en-US" sz="2400" i="1" dirty="0"/>
              <a:t>. </a:t>
            </a:r>
            <a:endParaRPr lang="en-US" sz="2400" i="1" dirty="0" smtClean="0"/>
          </a:p>
          <a:p>
            <a:pPr marL="285750" indent="-285750">
              <a:buFont typeface="Arial" charset="0"/>
              <a:buChar char="•"/>
              <a:defRPr/>
            </a:pPr>
            <a:endParaRPr lang="en-US" sz="1200" i="1" dirty="0"/>
          </a:p>
          <a:p>
            <a:pPr marL="285750" indent="-285750">
              <a:buFont typeface="Arial" charset="0"/>
              <a:buChar char="•"/>
              <a:defRPr/>
            </a:pPr>
            <a:r>
              <a:rPr lang="en-US" sz="2400" i="1" dirty="0" smtClean="0"/>
              <a:t>Another </a:t>
            </a:r>
            <a:r>
              <a:rPr lang="en-US" sz="2400" i="1" dirty="0"/>
              <a:t>way to </a:t>
            </a:r>
            <a:r>
              <a:rPr lang="en-US" sz="2400" b="1" i="1" dirty="0"/>
              <a:t>CLARIFY </a:t>
            </a:r>
            <a:r>
              <a:rPr lang="en-US" sz="2400" i="1" dirty="0"/>
              <a:t>is to </a:t>
            </a:r>
            <a:r>
              <a:rPr lang="en-US" sz="2400" b="1" i="1" dirty="0" smtClean="0"/>
              <a:t>build on </a:t>
            </a:r>
            <a:r>
              <a:rPr lang="en-US" sz="2400" i="1" dirty="0" smtClean="0"/>
              <a:t>your own and your partner’s ideas</a:t>
            </a:r>
          </a:p>
          <a:p>
            <a:pPr marL="285750" indent="-285750">
              <a:buFont typeface="Arial" charset="0"/>
              <a:buChar char="•"/>
              <a:defRPr/>
            </a:pPr>
            <a:endParaRPr lang="en-US" sz="1200" i="1" dirty="0"/>
          </a:p>
          <a:p>
            <a:pPr marL="285750" indent="-285750">
              <a:buFont typeface="Arial" charset="0"/>
              <a:buChar char="•"/>
              <a:defRPr/>
            </a:pPr>
            <a:r>
              <a:rPr lang="en-US" sz="2400" i="1" dirty="0" smtClean="0"/>
              <a:t>Today’s </a:t>
            </a:r>
            <a:r>
              <a:rPr lang="en-US" sz="2400" i="1" dirty="0"/>
              <a:t>lesson will focus on learning and practicing how to </a:t>
            </a:r>
            <a:r>
              <a:rPr lang="en-US" sz="2400" b="1" i="1" dirty="0" smtClean="0"/>
              <a:t>build on each other’s ideas </a:t>
            </a:r>
            <a:r>
              <a:rPr lang="en-US" sz="2400" i="1" dirty="0" smtClean="0"/>
              <a:t>during </a:t>
            </a:r>
            <a:r>
              <a:rPr lang="en-US" sz="2400" i="1" dirty="0"/>
              <a:t>a Constructive Conversation.</a:t>
            </a:r>
            <a:endParaRPr lang="en-US" sz="2400" dirty="0"/>
          </a:p>
        </p:txBody>
      </p:sp>
      <p:sp>
        <p:nvSpPr>
          <p:cNvPr id="5" name="TextBox 4"/>
          <p:cNvSpPr txBox="1"/>
          <p:nvPr/>
        </p:nvSpPr>
        <p:spPr>
          <a:xfrm>
            <a:off x="358589" y="239054"/>
            <a:ext cx="6615953" cy="1200329"/>
          </a:xfrm>
          <a:prstGeom prst="rect">
            <a:avLst/>
          </a:prstGeom>
          <a:noFill/>
        </p:spPr>
        <p:txBody>
          <a:bodyPr wrap="square" rtlCol="0">
            <a:spAutoFit/>
          </a:bodyPr>
          <a:lstStyle/>
          <a:p>
            <a:r>
              <a:rPr lang="en-US" sz="3600" b="1" dirty="0" smtClean="0">
                <a:latin typeface="+mj-lt"/>
              </a:rPr>
              <a:t>Conversation Pattern </a:t>
            </a:r>
            <a:r>
              <a:rPr lang="mr-IN" sz="3600" b="1" dirty="0" smtClean="0">
                <a:latin typeface="+mj-lt"/>
              </a:rPr>
              <a:t>–</a:t>
            </a:r>
            <a:r>
              <a:rPr lang="en-US" sz="3600" b="1" dirty="0" smtClean="0">
                <a:latin typeface="+mj-lt"/>
              </a:rPr>
              <a:t> </a:t>
            </a:r>
            <a:r>
              <a:rPr lang="en-US" sz="3600" b="1" dirty="0" smtClean="0">
                <a:solidFill>
                  <a:schemeClr val="accent2"/>
                </a:solidFill>
                <a:latin typeface="+mj-lt"/>
              </a:rPr>
              <a:t>CLARIFY by Building On</a:t>
            </a:r>
            <a:endParaRPr lang="en-US" sz="3600" b="1" dirty="0">
              <a:solidFill>
                <a:schemeClr val="accent2"/>
              </a:solidFill>
              <a:latin typeface="+mj-lt"/>
            </a:endParaRPr>
          </a:p>
        </p:txBody>
      </p:sp>
      <p:sp>
        <p:nvSpPr>
          <p:cNvPr id="9" name="Oval 8"/>
          <p:cNvSpPr/>
          <p:nvPr/>
        </p:nvSpPr>
        <p:spPr>
          <a:xfrm>
            <a:off x="7532121" y="2097742"/>
            <a:ext cx="4560070" cy="199016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2405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dissolv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dissolv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dissolve">
                                      <p:cBhvr>
                                        <p:cTn id="22" dur="500"/>
                                        <p:tgtEl>
                                          <p:spTgt spid="2">
                                            <p:txEl>
                                              <p:pRg st="6" end="6"/>
                                            </p:txEl>
                                          </p:spTgt>
                                        </p:tgtEl>
                                      </p:cBhvr>
                                    </p:animEffect>
                                  </p:childTnLst>
                                </p:cTn>
                              </p:par>
                              <p:par>
                                <p:cTn id="23" presetID="1" presetClass="entr" presetSubtype="0" fill="hold" grpId="0" nodeType="withEffect">
                                  <p:stCondLst>
                                    <p:cond delay="50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4596" y="418806"/>
            <a:ext cx="3517257" cy="4361011"/>
          </a:xfrm>
          <a:prstGeom prst="rect">
            <a:avLst/>
          </a:prstGeom>
          <a:solidFill>
            <a:schemeClr val="accent1"/>
          </a:solidFill>
          <a:ln w="38100">
            <a:solidFill>
              <a:schemeClr val="accent1"/>
            </a:solidFill>
          </a:ln>
        </p:spPr>
      </p:pic>
      <p:sp>
        <p:nvSpPr>
          <p:cNvPr id="3" name="Title 2"/>
          <p:cNvSpPr>
            <a:spLocks noGrp="1"/>
          </p:cNvSpPr>
          <p:nvPr>
            <p:ph type="title" idx="4294967295"/>
          </p:nvPr>
        </p:nvSpPr>
        <p:spPr>
          <a:xfrm>
            <a:off x="1714695" y="347398"/>
            <a:ext cx="6407329" cy="1249418"/>
          </a:xfrm>
        </p:spPr>
        <p:txBody>
          <a:bodyPr>
            <a:noAutofit/>
          </a:bodyPr>
          <a:lstStyle/>
          <a:p>
            <a:r>
              <a:rPr lang="en-US" sz="4000" dirty="0">
                <a:ea typeface="Calibri" charset="0"/>
                <a:cs typeface="Arial" charset="0"/>
              </a:rPr>
              <a:t>Which Conversation Norm will help </a:t>
            </a:r>
            <a:r>
              <a:rPr lang="en-US" sz="4000" dirty="0" smtClean="0">
                <a:ea typeface="Calibri" charset="0"/>
                <a:cs typeface="Arial" charset="0"/>
              </a:rPr>
              <a:t>you to </a:t>
            </a:r>
            <a:r>
              <a:rPr lang="en-US" sz="4000" b="1" dirty="0" smtClean="0">
                <a:ea typeface="Calibri" charset="0"/>
                <a:cs typeface="Arial" charset="0"/>
              </a:rPr>
              <a:t>build on</a:t>
            </a:r>
            <a:r>
              <a:rPr lang="en-US" sz="4000" dirty="0" smtClean="0">
                <a:ea typeface="Calibri" charset="0"/>
                <a:cs typeface="Arial" charset="0"/>
              </a:rPr>
              <a:t>?</a:t>
            </a:r>
            <a:r>
              <a:rPr lang="en-US" sz="4000" b="1" dirty="0" smtClean="0">
                <a:ea typeface="Calibri" charset="0"/>
                <a:cs typeface="Arial" charset="0"/>
              </a:rPr>
              <a:t> </a:t>
            </a:r>
            <a:r>
              <a:rPr lang="en-US" sz="4000" dirty="0">
                <a:ea typeface="Calibri" charset="0"/>
                <a:cs typeface="Arial" charset="0"/>
              </a:rPr>
              <a:t>Why? </a:t>
            </a:r>
            <a:endParaRPr lang="en-US" sz="4000" dirty="0"/>
          </a:p>
        </p:txBody>
      </p:sp>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LESSON OPENING </a:t>
            </a:r>
            <a:r>
              <a:rPr lang="mr-IN" sz="2400" b="1" dirty="0" smtClean="0">
                <a:solidFill>
                  <a:schemeClr val="bg1"/>
                </a:solidFill>
              </a:rPr>
              <a:t>–</a:t>
            </a:r>
            <a:r>
              <a:rPr lang="en-US" sz="2400" b="1" dirty="0" smtClean="0">
                <a:solidFill>
                  <a:schemeClr val="bg1"/>
                </a:solidFill>
              </a:rPr>
              <a:t> REVIEW NORMS </a:t>
            </a:r>
            <a:r>
              <a:rPr lang="mr-IN" sz="2400" b="1" dirty="0" smtClean="0">
                <a:solidFill>
                  <a:schemeClr val="bg1"/>
                </a:solidFill>
              </a:rPr>
              <a:t>–</a:t>
            </a:r>
            <a:r>
              <a:rPr lang="en-US" sz="2400" b="1" dirty="0" smtClean="0">
                <a:solidFill>
                  <a:schemeClr val="bg1"/>
                </a:solidFill>
              </a:rPr>
              <a:t> TURN AND TALK</a:t>
            </a:r>
            <a:endParaRPr lang="en-US" sz="2400" b="1" dirty="0">
              <a:solidFill>
                <a:schemeClr val="bg1"/>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314" y="332260"/>
            <a:ext cx="1145533" cy="1279695"/>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9" name="Group 8"/>
          <p:cNvGrpSpPr/>
          <p:nvPr/>
        </p:nvGrpSpPr>
        <p:grpSpPr>
          <a:xfrm>
            <a:off x="3065929" y="1893691"/>
            <a:ext cx="1918447" cy="1702439"/>
            <a:chOff x="587828" y="4231661"/>
            <a:chExt cx="1847691" cy="2083038"/>
          </a:xfrm>
        </p:grpSpPr>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1" name="TextBox 10"/>
            <p:cNvSpPr txBox="1"/>
            <p:nvPr/>
          </p:nvSpPr>
          <p:spPr>
            <a:xfrm>
              <a:off x="587828" y="5949612"/>
              <a:ext cx="1370304" cy="365087"/>
            </a:xfrm>
            <a:prstGeom prst="rect">
              <a:avLst/>
            </a:prstGeom>
            <a:noFill/>
          </p:spPr>
          <p:txBody>
            <a:bodyPr wrap="none" rtlCol="0">
              <a:spAutoFit/>
            </a:bodyPr>
            <a:lstStyle/>
            <a:p>
              <a:r>
                <a:rPr lang="en-US" sz="2400" b="1" dirty="0" smtClean="0"/>
                <a:t>TURN &amp; TALK</a:t>
              </a:r>
              <a:endParaRPr lang="en-US" sz="2400" b="1" dirty="0"/>
            </a:p>
          </p:txBody>
        </p:sp>
      </p:grpSp>
      <p:sp>
        <p:nvSpPr>
          <p:cNvPr id="12" name="Rectangle 11"/>
          <p:cNvSpPr/>
          <p:nvPr/>
        </p:nvSpPr>
        <p:spPr>
          <a:xfrm>
            <a:off x="550537" y="3972338"/>
            <a:ext cx="7374262" cy="2062103"/>
          </a:xfrm>
          <a:prstGeom prst="rect">
            <a:avLst/>
          </a:prstGeom>
        </p:spPr>
        <p:txBody>
          <a:bodyPr wrap="square">
            <a:spAutoFit/>
          </a:bodyPr>
          <a:lstStyle/>
          <a:p>
            <a:pPr marL="342900" indent="-342900">
              <a:buFont typeface="Arial" charset="0"/>
              <a:buChar char="•"/>
            </a:pPr>
            <a:r>
              <a:rPr lang="en-US" sz="2400" i="1" dirty="0"/>
              <a:t>I heard many of you say that you would </a:t>
            </a:r>
            <a:r>
              <a:rPr lang="en-US" sz="2400" i="1" dirty="0" smtClean="0"/>
              <a:t>“Take turns and build on each other’s ideas.”</a:t>
            </a:r>
          </a:p>
          <a:p>
            <a:pPr marL="342900" indent="-342900">
              <a:buFont typeface="Arial" charset="0"/>
              <a:buChar char="•"/>
            </a:pPr>
            <a:endParaRPr lang="en-US" sz="800" i="1" dirty="0" smtClean="0"/>
          </a:p>
          <a:p>
            <a:pPr marL="342900" indent="-342900">
              <a:buFont typeface="Arial" charset="0"/>
              <a:buChar char="•"/>
            </a:pPr>
            <a:r>
              <a:rPr lang="en-US" sz="2400" i="1" dirty="0" smtClean="0"/>
              <a:t>Taking turns will help you and your partner Clarify and build up ideas that weren’t in your mind before  talking.</a:t>
            </a:r>
            <a:endParaRPr lang="en-US" sz="2400" dirty="0"/>
          </a:p>
        </p:txBody>
      </p:sp>
      <p:sp>
        <p:nvSpPr>
          <p:cNvPr id="14" name="Oval 13"/>
          <p:cNvSpPr/>
          <p:nvPr/>
        </p:nvSpPr>
        <p:spPr>
          <a:xfrm>
            <a:off x="8480611" y="3596130"/>
            <a:ext cx="2133600" cy="105220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36845" y="5003390"/>
            <a:ext cx="3525008" cy="1102279"/>
          </a:xfrm>
          <a:prstGeom prst="rect">
            <a:avLst/>
          </a:prstGeom>
          <a:ln w="38100">
            <a:solidFill>
              <a:schemeClr val="accent1"/>
            </a:solidFill>
          </a:ln>
        </p:spPr>
      </p:pic>
    </p:spTree>
    <p:extLst>
      <p:ext uri="{BB962C8B-B14F-4D97-AF65-F5344CB8AC3E}">
        <p14:creationId xmlns:p14="http://schemas.microsoft.com/office/powerpoint/2010/main" val="1362117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dissolve">
                                      <p:cBhvr>
                                        <p:cTn id="12" dur="500"/>
                                        <p:tgtEl>
                                          <p:spTgt spid="12">
                                            <p:txEl>
                                              <p:pRg st="0" end="0"/>
                                            </p:txEl>
                                          </p:spTgt>
                                        </p:tgtEl>
                                      </p:cBhvr>
                                    </p:animEffect>
                                  </p:childTnLst>
                                </p:cTn>
                              </p:par>
                              <p:par>
                                <p:cTn id="13" presetID="1" presetClass="entr" presetSubtype="0" fill="hold" grpId="0" nodeType="withEffect">
                                  <p:stCondLst>
                                    <p:cond delay="50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animEffect transition="in" filter="dissolve">
                                      <p:cBhvr>
                                        <p:cTn id="19"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6781" y="50288"/>
            <a:ext cx="4706933" cy="6199412"/>
          </a:xfrm>
          <a:prstGeom prst="rect">
            <a:avLst/>
          </a:prstGeom>
        </p:spPr>
      </p:pic>
      <p:sp>
        <p:nvSpPr>
          <p:cNvPr id="3" name="Title 2"/>
          <p:cNvSpPr>
            <a:spLocks noGrp="1"/>
          </p:cNvSpPr>
          <p:nvPr>
            <p:ph type="title" idx="4294967295"/>
          </p:nvPr>
        </p:nvSpPr>
        <p:spPr>
          <a:xfrm>
            <a:off x="358586" y="50288"/>
            <a:ext cx="6884896" cy="1231672"/>
          </a:xfrm>
          <a:ln>
            <a:noFill/>
          </a:ln>
        </p:spPr>
        <p:txBody>
          <a:bodyPr>
            <a:noAutofit/>
          </a:bodyPr>
          <a:lstStyle/>
          <a:p>
            <a:pPr algn="ctr"/>
            <a:r>
              <a:rPr lang="en-US" sz="4000" b="1" dirty="0" smtClean="0"/>
              <a:t>Let’s Review the </a:t>
            </a:r>
            <a:br>
              <a:rPr lang="en-US" sz="4000" b="1" dirty="0" smtClean="0"/>
            </a:br>
            <a:r>
              <a:rPr lang="en-US" sz="4000" b="1" dirty="0" smtClean="0"/>
              <a:t>Conversation Pattern</a:t>
            </a:r>
            <a:endParaRPr lang="en-US" sz="4000" dirty="0"/>
          </a:p>
        </p:txBody>
      </p:sp>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MODEL </a:t>
            </a:r>
            <a:r>
              <a:rPr lang="mr-IN" sz="2400" b="1" dirty="0" smtClean="0">
                <a:solidFill>
                  <a:schemeClr val="bg1"/>
                </a:solidFill>
              </a:rPr>
              <a:t>–</a:t>
            </a:r>
            <a:r>
              <a:rPr lang="en-US" sz="2400" b="1" dirty="0" smtClean="0">
                <a:solidFill>
                  <a:schemeClr val="bg1"/>
                </a:solidFill>
              </a:rPr>
              <a:t> REVIEW THE CONVERSATION PATTERN</a:t>
            </a:r>
            <a:endParaRPr lang="en-US" sz="2400" b="1" dirty="0">
              <a:solidFill>
                <a:schemeClr val="bg1"/>
              </a:solidFill>
            </a:endParaRPr>
          </a:p>
        </p:txBody>
      </p:sp>
      <p:sp>
        <p:nvSpPr>
          <p:cNvPr id="18" name="TextBox 17"/>
          <p:cNvSpPr txBox="1"/>
          <p:nvPr/>
        </p:nvSpPr>
        <p:spPr>
          <a:xfrm>
            <a:off x="358588" y="1398502"/>
            <a:ext cx="6884894" cy="1323439"/>
          </a:xfrm>
          <a:prstGeom prst="rect">
            <a:avLst/>
          </a:prstGeom>
          <a:solidFill>
            <a:schemeClr val="accent1">
              <a:lumMod val="20000"/>
              <a:lumOff val="80000"/>
              <a:alpha val="50000"/>
            </a:schemeClr>
          </a:solidFill>
          <a:ln w="38100">
            <a:solidFill>
              <a:schemeClr val="accent1"/>
            </a:solidFill>
          </a:ln>
        </p:spPr>
        <p:txBody>
          <a:bodyPr wrap="square" rtlCol="0">
            <a:spAutoFit/>
          </a:bodyPr>
          <a:lstStyle/>
          <a:p>
            <a:r>
              <a:rPr lang="en-US" sz="2000" b="1" i="1" dirty="0" smtClean="0"/>
              <a:t>Paraphrase:</a:t>
            </a:r>
          </a:p>
          <a:p>
            <a:r>
              <a:rPr lang="en-US" sz="2000" dirty="0" smtClean="0"/>
              <a:t>This </a:t>
            </a:r>
            <a:r>
              <a:rPr lang="en-US" sz="2000" dirty="0"/>
              <a:t>means to listen and then we repeat our partner’s thoughts in our own words. We </a:t>
            </a:r>
            <a:r>
              <a:rPr lang="en-US" sz="2000" dirty="0" smtClean="0"/>
              <a:t>paraphrase </a:t>
            </a:r>
            <a:r>
              <a:rPr lang="en-US" sz="2000" dirty="0"/>
              <a:t>to </a:t>
            </a:r>
            <a:r>
              <a:rPr lang="en-US" sz="2000" b="1" dirty="0"/>
              <a:t>CLARIFY </a:t>
            </a:r>
            <a:r>
              <a:rPr lang="en-US" sz="2000" dirty="0"/>
              <a:t>and make sure we understand what our partner said. </a:t>
            </a:r>
          </a:p>
        </p:txBody>
      </p:sp>
      <p:sp>
        <p:nvSpPr>
          <p:cNvPr id="19" name="Rectangle 18"/>
          <p:cNvSpPr/>
          <p:nvPr/>
        </p:nvSpPr>
        <p:spPr>
          <a:xfrm>
            <a:off x="358587" y="2955026"/>
            <a:ext cx="6884895" cy="1323439"/>
          </a:xfrm>
          <a:prstGeom prst="rect">
            <a:avLst/>
          </a:prstGeom>
          <a:solidFill>
            <a:schemeClr val="accent1">
              <a:lumMod val="20000"/>
              <a:lumOff val="80000"/>
              <a:alpha val="50000"/>
            </a:schemeClr>
          </a:solidFill>
          <a:ln w="38100">
            <a:solidFill>
              <a:schemeClr val="accent1"/>
            </a:solidFill>
          </a:ln>
        </p:spPr>
        <p:txBody>
          <a:bodyPr wrap="square">
            <a:spAutoFit/>
          </a:bodyPr>
          <a:lstStyle/>
          <a:p>
            <a:r>
              <a:rPr lang="en-US" sz="2000" b="1" i="1" dirty="0"/>
              <a:t>Build on each other’s </a:t>
            </a:r>
            <a:r>
              <a:rPr lang="en-US" sz="2000" b="1" i="1" dirty="0" smtClean="0"/>
              <a:t>ideas:</a:t>
            </a:r>
          </a:p>
          <a:p>
            <a:r>
              <a:rPr lang="en-US" sz="2000" dirty="0" smtClean="0"/>
              <a:t>This </a:t>
            </a:r>
            <a:r>
              <a:rPr lang="en-US" sz="2000" dirty="0"/>
              <a:t>means that we listen to what our partner says and add details and other information </a:t>
            </a:r>
            <a:r>
              <a:rPr lang="en-US" sz="2000" dirty="0" smtClean="0"/>
              <a:t>to </a:t>
            </a:r>
            <a:r>
              <a:rPr lang="en-US" sz="2000" dirty="0"/>
              <a:t>their ideas to make a clearer and more complete idea. </a:t>
            </a:r>
          </a:p>
        </p:txBody>
      </p:sp>
      <p:sp>
        <p:nvSpPr>
          <p:cNvPr id="20" name="Rectangle 19"/>
          <p:cNvSpPr/>
          <p:nvPr/>
        </p:nvSpPr>
        <p:spPr>
          <a:xfrm>
            <a:off x="358586" y="4517089"/>
            <a:ext cx="6884896" cy="1631216"/>
          </a:xfrm>
          <a:prstGeom prst="rect">
            <a:avLst/>
          </a:prstGeom>
          <a:solidFill>
            <a:schemeClr val="accent1">
              <a:lumMod val="20000"/>
              <a:lumOff val="80000"/>
              <a:alpha val="50000"/>
            </a:schemeClr>
          </a:solidFill>
          <a:ln w="38100">
            <a:solidFill>
              <a:schemeClr val="accent1"/>
            </a:solidFill>
          </a:ln>
        </p:spPr>
        <p:txBody>
          <a:bodyPr wrap="square">
            <a:spAutoFit/>
          </a:bodyPr>
          <a:lstStyle/>
          <a:p>
            <a:r>
              <a:rPr lang="en-US" sz="2000" b="1" i="1" dirty="0" smtClean="0"/>
              <a:t>Prompt:</a:t>
            </a:r>
          </a:p>
          <a:p>
            <a:r>
              <a:rPr lang="en-US" sz="2000" i="1" dirty="0" smtClean="0"/>
              <a:t>This </a:t>
            </a:r>
            <a:r>
              <a:rPr lang="en-US" sz="2000" i="1" dirty="0"/>
              <a:t>means we get more information, ask for clarification or for new ideas to continue the </a:t>
            </a:r>
            <a:r>
              <a:rPr lang="en-US" sz="2000" i="1" dirty="0" smtClean="0"/>
              <a:t>Constructive </a:t>
            </a:r>
            <a:r>
              <a:rPr lang="en-US" sz="2000" i="1" dirty="0"/>
              <a:t>Conversation. When prompting, we think about what we did understand and what more we need to understand fully. </a:t>
            </a:r>
            <a:endParaRPr lang="en-US" sz="2000" dirty="0"/>
          </a:p>
        </p:txBody>
      </p:sp>
      <p:sp>
        <p:nvSpPr>
          <p:cNvPr id="21" name="Oval 20"/>
          <p:cNvSpPr/>
          <p:nvPr/>
        </p:nvSpPr>
        <p:spPr>
          <a:xfrm>
            <a:off x="7488382" y="742045"/>
            <a:ext cx="4560070" cy="132261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7488382" y="2312688"/>
            <a:ext cx="4560070" cy="1506275"/>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7488382" y="4143133"/>
            <a:ext cx="4560070" cy="1506275"/>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8687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par>
                                <p:cTn id="8" presetID="1" presetClass="entr" presetSubtype="0" fill="hold" grpId="0" nodeType="withEffect">
                                  <p:stCondLst>
                                    <p:cond delay="500"/>
                                  </p:stCondLst>
                                  <p:childTnLst>
                                    <p:set>
                                      <p:cBhvr>
                                        <p:cTn id="9" dur="1" fill="hold">
                                          <p:stCondLst>
                                            <p:cond delay="0"/>
                                          </p:stCondLst>
                                        </p:cTn>
                                        <p:tgtEl>
                                          <p:spTgt spid="2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21"/>
                                        </p:tgtEl>
                                        <p:attrNameLst>
                                          <p:attrName>style.visibility</p:attrName>
                                        </p:attrNameLst>
                                      </p:cBhvr>
                                      <p:to>
                                        <p:strVal val="hidden"/>
                                      </p:to>
                                    </p:set>
                                  </p:childTnLst>
                                </p:cTn>
                              </p:par>
                              <p:par>
                                <p:cTn id="14" presetID="1" presetClass="exit" presetSubtype="0" fill="hold" grpId="1" nodeType="withEffect">
                                  <p:stCondLst>
                                    <p:cond delay="0"/>
                                  </p:stCondLst>
                                  <p:childTnLst>
                                    <p:set>
                                      <p:cBhvr>
                                        <p:cTn id="15" dur="1" fill="hold">
                                          <p:stCondLst>
                                            <p:cond delay="0"/>
                                          </p:stCondLst>
                                        </p:cTn>
                                        <p:tgtEl>
                                          <p:spTgt spid="18"/>
                                        </p:tgtEl>
                                        <p:attrNameLst>
                                          <p:attrName>style.visibility</p:attrName>
                                        </p:attrNameLst>
                                      </p:cBhvr>
                                      <p:to>
                                        <p:strVal val="hidden"/>
                                      </p:to>
                                    </p:set>
                                  </p:childTnLst>
                                </p:cTn>
                              </p:par>
                              <p:par>
                                <p:cTn id="16" presetID="9"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dissolve">
                                      <p:cBhvr>
                                        <p:cTn id="18" dur="500"/>
                                        <p:tgtEl>
                                          <p:spTgt spid="19"/>
                                        </p:tgtEl>
                                      </p:cBhvr>
                                    </p:animEffect>
                                  </p:childTnLst>
                                </p:cTn>
                              </p:par>
                              <p:par>
                                <p:cTn id="19" presetID="1" presetClass="entr" presetSubtype="0" fill="hold" grpId="0" nodeType="withEffect">
                                  <p:stCondLst>
                                    <p:cond delay="50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22"/>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9"/>
                                        </p:tgtEl>
                                        <p:attrNameLst>
                                          <p:attrName>style.visibility</p:attrName>
                                        </p:attrNameLst>
                                      </p:cBhvr>
                                      <p:to>
                                        <p:strVal val="hidden"/>
                                      </p:to>
                                    </p:set>
                                  </p:childTnLst>
                                </p:cTn>
                              </p:par>
                              <p:par>
                                <p:cTn id="27" presetID="9"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dissolve">
                                      <p:cBhvr>
                                        <p:cTn id="29" dur="500"/>
                                        <p:tgtEl>
                                          <p:spTgt spid="20"/>
                                        </p:tgtEl>
                                      </p:cBhvr>
                                    </p:animEffect>
                                  </p:childTnLst>
                                </p:cTn>
                              </p:par>
                              <p:par>
                                <p:cTn id="30" presetID="1" presetClass="entr" presetSubtype="0" fill="hold" grpId="0" nodeType="withEffect">
                                  <p:stCondLst>
                                    <p:cond delay="500"/>
                                  </p:stCondLst>
                                  <p:childTnLst>
                                    <p:set>
                                      <p:cBhvr>
                                        <p:cTn id="31" dur="1" fill="hold">
                                          <p:stCondLst>
                                            <p:cond delay="0"/>
                                          </p:stCondLst>
                                        </p:cTn>
                                        <p:tgtEl>
                                          <p:spTgt spid="2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23"/>
                                        </p:tgtEl>
                                        <p:attrNameLst>
                                          <p:attrName>style.visibility</p:attrName>
                                        </p:attrNameLst>
                                      </p:cBhvr>
                                      <p:to>
                                        <p:strVal val="hidden"/>
                                      </p:to>
                                    </p:set>
                                  </p:childTnLst>
                                </p:cTn>
                              </p:par>
                              <p:par>
                                <p:cTn id="36" presetID="1" presetClass="exit" presetSubtype="0" fill="hold" grpId="1" nodeType="withEffect">
                                  <p:stCondLst>
                                    <p:cond delay="0"/>
                                  </p:stCondLst>
                                  <p:childTnLst>
                                    <p:set>
                                      <p:cBhvr>
                                        <p:cTn id="37" dur="1" fill="hold">
                                          <p:stCondLst>
                                            <p:cond delay="0"/>
                                          </p:stCondLst>
                                        </p:cTn>
                                        <p:tgtEl>
                                          <p:spTgt spid="20"/>
                                        </p:tgtEl>
                                        <p:attrNameLst>
                                          <p:attrName>style.visibility</p:attrName>
                                        </p:attrNameLst>
                                      </p:cBhvr>
                                      <p:to>
                                        <p:strVal val="hidden"/>
                                      </p:to>
                                    </p:set>
                                  </p:childTnLst>
                                </p:cTn>
                              </p:par>
                              <p:par>
                                <p:cTn id="38" presetID="9" presetClass="entr" presetSubtype="0" fill="hold" grpId="2"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dissolve">
                                      <p:cBhvr>
                                        <p:cTn id="40" dur="500"/>
                                        <p:tgtEl>
                                          <p:spTgt spid="20"/>
                                        </p:tgtEl>
                                      </p:cBhvr>
                                    </p:animEffect>
                                  </p:childTnLst>
                                </p:cTn>
                              </p:par>
                              <p:par>
                                <p:cTn id="41" presetID="9" presetClass="entr" presetSubtype="0" fill="hold" grpId="2"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dissolve">
                                      <p:cBhvr>
                                        <p:cTn id="43" dur="500"/>
                                        <p:tgtEl>
                                          <p:spTgt spid="18"/>
                                        </p:tgtEl>
                                      </p:cBhvr>
                                    </p:animEffect>
                                  </p:childTnLst>
                                </p:cTn>
                              </p:par>
                              <p:par>
                                <p:cTn id="44" presetID="9" presetClass="entr" presetSubtype="0" fill="hold" grpId="2"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dissolve">
                                      <p:cBhvr>
                                        <p:cTn id="4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8" grpId="2" animBg="1"/>
      <p:bldP spid="19" grpId="0" animBg="1"/>
      <p:bldP spid="19" grpId="1" animBg="1"/>
      <p:bldP spid="19" grpId="2" animBg="1"/>
      <p:bldP spid="20" grpId="0" animBg="1"/>
      <p:bldP spid="20" grpId="1" animBg="1"/>
      <p:bldP spid="20" grpId="2" animBg="1"/>
      <p:bldP spid="21" grpId="0" animBg="1"/>
      <p:bldP spid="21" grpId="1" animBg="1"/>
      <p:bldP spid="22" grpId="0" animBg="1"/>
      <p:bldP spid="22" grpId="1" animBg="1"/>
      <p:bldP spid="23" grpId="0" animBg="1"/>
      <p:bldP spid="23"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5378820" y="1541569"/>
            <a:ext cx="6472520" cy="1215245"/>
          </a:xfrm>
          <a:solidFill>
            <a:schemeClr val="accent1">
              <a:lumMod val="20000"/>
              <a:lumOff val="80000"/>
              <a:alpha val="50000"/>
            </a:schemeClr>
          </a:solidFill>
          <a:ln w="38100">
            <a:solidFill>
              <a:schemeClr val="accent1"/>
            </a:solidFill>
          </a:ln>
        </p:spPr>
        <p:txBody>
          <a:bodyPr anchor="ctr" anchorCtr="0">
            <a:noAutofit/>
          </a:bodyPr>
          <a:lstStyle/>
          <a:p>
            <a:pPr algn="ctr"/>
            <a:r>
              <a:rPr lang="en-US" sz="3600" b="1" dirty="0" smtClean="0">
                <a:latin typeface="+mn-lt"/>
              </a:rPr>
              <a:t>Build On Gesture:</a:t>
            </a:r>
            <a:r>
              <a:rPr lang="en-US" sz="3600" dirty="0" smtClean="0">
                <a:latin typeface="+mn-lt"/>
              </a:rPr>
              <a:t> </a:t>
            </a:r>
            <a:r>
              <a:rPr lang="en-US" sz="3600" dirty="0"/>
              <a:t>Make stacking motion with hands</a:t>
            </a:r>
            <a:r>
              <a:rPr lang="en-US" sz="3600" dirty="0" smtClean="0"/>
              <a:t>. </a:t>
            </a:r>
            <a:endParaRPr lang="en-US" sz="3600" dirty="0">
              <a:latin typeface="+mn-lt"/>
            </a:endParaRPr>
          </a:p>
        </p:txBody>
      </p:sp>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INTRODUCE BUILDING ON</a:t>
            </a:r>
            <a:endParaRPr lang="en-US" sz="2400" b="1" dirty="0">
              <a:solidFill>
                <a:schemeClr val="bg1"/>
              </a:solidFill>
            </a:endParaRPr>
          </a:p>
        </p:txBody>
      </p:sp>
      <p:sp>
        <p:nvSpPr>
          <p:cNvPr id="8" name="TextBox 7"/>
          <p:cNvSpPr txBox="1"/>
          <p:nvPr/>
        </p:nvSpPr>
        <p:spPr>
          <a:xfrm>
            <a:off x="335383" y="2937617"/>
            <a:ext cx="4738639" cy="3216265"/>
          </a:xfrm>
          <a:prstGeom prst="rect">
            <a:avLst/>
          </a:prstGeom>
          <a:solidFill>
            <a:schemeClr val="accent1">
              <a:lumMod val="20000"/>
              <a:lumOff val="80000"/>
              <a:alpha val="50000"/>
            </a:schemeClr>
          </a:solidFill>
          <a:ln w="38100"/>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500" b="1" dirty="0" smtClean="0"/>
              <a:t>Build on </a:t>
            </a:r>
            <a:r>
              <a:rPr lang="en-US" sz="2500" b="1" dirty="0"/>
              <a:t>to CLARIFY </a:t>
            </a:r>
            <a:r>
              <a:rPr lang="en-US" sz="2500" dirty="0" smtClean="0"/>
              <a:t>to develop a clearer, more precise  and complete idea.</a:t>
            </a:r>
          </a:p>
          <a:p>
            <a:endParaRPr lang="en-US" sz="1400" dirty="0" smtClean="0"/>
          </a:p>
          <a:p>
            <a:pPr marL="914400" lvl="1" indent="-457200">
              <a:buFont typeface="Wingdings" charset="2"/>
              <a:buChar char="ü"/>
            </a:pPr>
            <a:r>
              <a:rPr lang="en-US" sz="2500" dirty="0" smtClean="0"/>
              <a:t>listen actively to your partner’s ideas</a:t>
            </a:r>
          </a:p>
          <a:p>
            <a:pPr marL="914400" lvl="1" indent="-457200">
              <a:buFont typeface="Wingdings" charset="2"/>
              <a:buChar char="ü"/>
            </a:pPr>
            <a:endParaRPr lang="en-US" sz="1400" dirty="0"/>
          </a:p>
          <a:p>
            <a:pPr marL="800100" lvl="1" indent="-342900">
              <a:buFont typeface="Wingdings" charset="2"/>
              <a:buChar char="ü"/>
            </a:pPr>
            <a:r>
              <a:rPr lang="en-US" sz="2500" dirty="0" smtClean="0"/>
              <a:t>add details that build on your or your partner’s idea</a:t>
            </a:r>
            <a:endParaRPr lang="en-US" sz="2500"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315" y="332260"/>
            <a:ext cx="812098" cy="907209"/>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3" name="Group 12"/>
          <p:cNvGrpSpPr/>
          <p:nvPr/>
        </p:nvGrpSpPr>
        <p:grpSpPr>
          <a:xfrm>
            <a:off x="5300209" y="3672875"/>
            <a:ext cx="1828803" cy="1807399"/>
            <a:chOff x="587828" y="4231661"/>
            <a:chExt cx="1847691" cy="2361053"/>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668163" y="6041648"/>
              <a:ext cx="1633922" cy="551066"/>
            </a:xfrm>
            <a:prstGeom prst="rect">
              <a:avLst/>
            </a:prstGeom>
            <a:noFill/>
          </p:spPr>
          <p:txBody>
            <a:bodyPr wrap="none" rtlCol="0">
              <a:spAutoFit/>
            </a:bodyPr>
            <a:lstStyle/>
            <a:p>
              <a:r>
                <a:rPr lang="en-US" b="1" dirty="0" smtClean="0"/>
                <a:t>TURN &amp; TALK</a:t>
              </a:r>
              <a:endParaRPr lang="en-US" b="1" dirty="0"/>
            </a:p>
          </p:txBody>
        </p:sp>
      </p:grpSp>
      <p:sp>
        <p:nvSpPr>
          <p:cNvPr id="5" name="Rectangle 4"/>
          <p:cNvSpPr/>
          <p:nvPr/>
        </p:nvSpPr>
        <p:spPr>
          <a:xfrm>
            <a:off x="7230927" y="3130024"/>
            <a:ext cx="4536144" cy="2893100"/>
          </a:xfrm>
          <a:prstGeom prst="rect">
            <a:avLst/>
          </a:prstGeom>
        </p:spPr>
        <p:txBody>
          <a:bodyPr wrap="square">
            <a:spAutoFit/>
          </a:bodyPr>
          <a:lstStyle/>
          <a:p>
            <a:pPr marL="285750" indent="-285750">
              <a:buFont typeface="Arial" charset="0"/>
              <a:buChar char="•"/>
            </a:pPr>
            <a:r>
              <a:rPr lang="en-US" sz="2800" i="1" dirty="0"/>
              <a:t>In the last lesson we worked on</a:t>
            </a:r>
            <a:r>
              <a:rPr lang="en-US" sz="2800" b="1" i="1" dirty="0"/>
              <a:t> </a:t>
            </a:r>
            <a:r>
              <a:rPr lang="en-US" sz="2800" b="1" i="1" dirty="0" smtClean="0"/>
              <a:t>paraphrasing</a:t>
            </a:r>
            <a:r>
              <a:rPr lang="en-US" sz="2800" i="1" dirty="0" smtClean="0"/>
              <a:t>. What </a:t>
            </a:r>
            <a:r>
              <a:rPr lang="en-US" sz="2800" i="1" dirty="0"/>
              <a:t>is </a:t>
            </a:r>
            <a:r>
              <a:rPr lang="en-US" sz="2800" b="1" i="1" dirty="0"/>
              <a:t>paraphrasing</a:t>
            </a:r>
            <a:r>
              <a:rPr lang="en-US" sz="2800" i="1" dirty="0"/>
              <a:t>? </a:t>
            </a:r>
            <a:endParaRPr lang="en-US" sz="2800" i="1" dirty="0" smtClean="0"/>
          </a:p>
          <a:p>
            <a:pPr marL="285750" indent="-285750">
              <a:buFont typeface="Arial" charset="0"/>
              <a:buChar char="•"/>
            </a:pPr>
            <a:endParaRPr lang="en-US" sz="1400" i="1" dirty="0"/>
          </a:p>
          <a:p>
            <a:pPr marL="285750" indent="-285750">
              <a:buFont typeface="Arial" charset="0"/>
              <a:buChar char="•"/>
            </a:pPr>
            <a:r>
              <a:rPr lang="en-US" sz="2800" i="1" dirty="0" smtClean="0"/>
              <a:t>How will paraphrasing help you to </a:t>
            </a:r>
            <a:r>
              <a:rPr lang="en-US" sz="2800" b="1" i="1" dirty="0" smtClean="0"/>
              <a:t>build on each other’s ideas</a:t>
            </a:r>
            <a:r>
              <a:rPr lang="en-US" sz="2800" i="1" dirty="0" smtClean="0"/>
              <a:t>?</a:t>
            </a:r>
          </a:p>
        </p:txBody>
      </p:sp>
      <p:sp>
        <p:nvSpPr>
          <p:cNvPr id="7" name="TextBox 6"/>
          <p:cNvSpPr txBox="1"/>
          <p:nvPr/>
        </p:nvSpPr>
        <p:spPr>
          <a:xfrm>
            <a:off x="1224566" y="369097"/>
            <a:ext cx="10511917" cy="707886"/>
          </a:xfrm>
          <a:prstGeom prst="rect">
            <a:avLst/>
          </a:prstGeom>
          <a:noFill/>
        </p:spPr>
        <p:txBody>
          <a:bodyPr wrap="none" rtlCol="0">
            <a:spAutoFit/>
          </a:bodyPr>
          <a:lstStyle/>
          <a:p>
            <a:r>
              <a:rPr lang="en-US" sz="4000" b="1" dirty="0" smtClean="0">
                <a:latin typeface="+mj-lt"/>
              </a:rPr>
              <a:t>What does it mean to build on each other’s ideas?</a:t>
            </a:r>
            <a:endParaRPr lang="en-US" sz="4000" b="1" dirty="0">
              <a:latin typeface="+mj-lt"/>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3314" y="1541569"/>
            <a:ext cx="4720708" cy="1215245"/>
          </a:xfrm>
          <a:prstGeom prst="rect">
            <a:avLst/>
          </a:prstGeom>
          <a:ln w="38100">
            <a:solidFill>
              <a:schemeClr val="accent1"/>
            </a:solidFill>
          </a:ln>
        </p:spPr>
      </p:pic>
    </p:spTree>
    <p:extLst>
      <p:ext uri="{BB962C8B-B14F-4D97-AF65-F5344CB8AC3E}">
        <p14:creationId xmlns:p14="http://schemas.microsoft.com/office/powerpoint/2010/main" val="1656125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dissolv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dissolv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dissolve">
                                      <p:cBhvr>
                                        <p:cTn id="22" dur="500"/>
                                        <p:tgtEl>
                                          <p:spTgt spid="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dissolve">
                                      <p:cBhvr>
                                        <p:cTn id="27" dur="500"/>
                                        <p:tgtEl>
                                          <p:spTgt spid="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dissolve">
                                      <p:cBhvr>
                                        <p:cTn id="32" dur="500"/>
                                        <p:tgtEl>
                                          <p:spTgt spid="5">
                                            <p:txEl>
                                              <p:pRg st="2" end="2"/>
                                            </p:txEl>
                                          </p:spTgt>
                                        </p:tgtEl>
                                      </p:cBhvr>
                                    </p:animEffect>
                                  </p:childTnLst>
                                </p:cTn>
                              </p:par>
                              <p:par>
                                <p:cTn id="33" presetID="9"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dissolve">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1432325538"/>
              </p:ext>
            </p:extLst>
          </p:nvPr>
        </p:nvGraphicFramePr>
        <p:xfrm>
          <a:off x="374486" y="1709564"/>
          <a:ext cx="4269232" cy="2880904"/>
        </p:xfrm>
        <a:graphic>
          <a:graphicData uri="http://schemas.openxmlformats.org/drawingml/2006/table">
            <a:tbl>
              <a:tblPr firstRow="1" bandRow="1">
                <a:tableStyleId>{073A0DAA-6AF3-43AB-8588-CEC1D06C72B9}</a:tableStyleId>
              </a:tblPr>
              <a:tblGrid>
                <a:gridCol w="4269232"/>
              </a:tblGrid>
              <a:tr h="447402">
                <a:tc>
                  <a:txBody>
                    <a:bodyPr/>
                    <a:lstStyle/>
                    <a:p>
                      <a:pPr algn="ctr"/>
                      <a:r>
                        <a:rPr lang="en-US" sz="2400" dirty="0" smtClean="0">
                          <a:solidFill>
                            <a:schemeClr val="bg1"/>
                          </a:solidFill>
                        </a:rPr>
                        <a:t>RESPONSE</a:t>
                      </a:r>
                      <a:r>
                        <a:rPr lang="en-US" sz="2400" baseline="0" dirty="0" smtClean="0">
                          <a:solidFill>
                            <a:schemeClr val="bg1"/>
                          </a:solidFill>
                        </a:rPr>
                        <a:t> STARTERS</a:t>
                      </a:r>
                      <a:endParaRPr lang="en-US" sz="24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445048">
                <a:tc>
                  <a:txBody>
                    <a:bodyPr/>
                    <a:lstStyle/>
                    <a:p>
                      <a:pPr algn="ctr"/>
                      <a:r>
                        <a:rPr lang="en-US" sz="2400" b="1" dirty="0" smtClean="0"/>
                        <a:t> BUILD</a:t>
                      </a:r>
                      <a:r>
                        <a:rPr lang="en-US" sz="2400" b="1" baseline="0" dirty="0" smtClean="0"/>
                        <a:t> ON</a:t>
                      </a:r>
                      <a:endParaRPr lang="en-US" sz="2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150930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0" dirty="0" smtClean="0">
                          <a:effectLst/>
                        </a:rPr>
                        <a:t>I would like to add…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800" b="0" dirty="0" smtClean="0">
                        <a:effectLst/>
                      </a:endParaRPr>
                    </a:p>
                    <a:p>
                      <a:pPr marL="0" marR="0" algn="l">
                        <a:spcBef>
                          <a:spcPts val="0"/>
                        </a:spcBef>
                        <a:spcAft>
                          <a:spcPts val="0"/>
                        </a:spcAft>
                      </a:pPr>
                      <a:r>
                        <a:rPr lang="en-US" sz="2400" b="0" dirty="0" smtClean="0">
                          <a:effectLst/>
                        </a:rPr>
                        <a:t>Another detail is…</a:t>
                      </a:r>
                    </a:p>
                    <a:p>
                      <a:pPr marL="0" marR="0" algn="l">
                        <a:spcBef>
                          <a:spcPts val="0"/>
                        </a:spcBef>
                        <a:spcAft>
                          <a:spcPts val="0"/>
                        </a:spcAft>
                      </a:pPr>
                      <a:endParaRPr lang="en-US" sz="800" b="0" dirty="0" smtClean="0">
                        <a:effectLst/>
                      </a:endParaRPr>
                    </a:p>
                    <a:p>
                      <a:pPr marL="0" marR="0" algn="l">
                        <a:spcBef>
                          <a:spcPts val="0"/>
                        </a:spcBef>
                        <a:spcAft>
                          <a:spcPts val="0"/>
                        </a:spcAft>
                      </a:pPr>
                      <a:r>
                        <a:rPr lang="en-US" sz="2400" b="0" dirty="0" smtClean="0">
                          <a:effectLst/>
                        </a:rPr>
                        <a:t>In addition,…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r>
              <a:tr h="423634">
                <a:tc>
                  <a:txBody>
                    <a:bodyPr/>
                    <a:lstStyle/>
                    <a:p>
                      <a:pPr lvl="0" algn="ctr"/>
                      <a:r>
                        <a:rPr lang="en-US" sz="2400" b="1" dirty="0" smtClean="0">
                          <a:solidFill>
                            <a:schemeClr val="bg1"/>
                          </a:solidFill>
                        </a:rPr>
                        <a:t>EXPANDING</a:t>
                      </a:r>
                      <a:endParaRPr lang="en-US" sz="24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tx1"/>
                    </a:solidFill>
                  </a:tcPr>
                </a:tc>
              </a:tr>
            </a:tbl>
          </a:graphicData>
        </a:graphic>
      </p:graphicFrame>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MODEL </a:t>
            </a:r>
            <a:r>
              <a:rPr lang="mr-IN" sz="2400" b="1" dirty="0" smtClean="0">
                <a:solidFill>
                  <a:schemeClr val="bg1"/>
                </a:solidFill>
              </a:rPr>
              <a:t>–</a:t>
            </a:r>
            <a:r>
              <a:rPr lang="en-US" sz="2400" b="1" dirty="0" smtClean="0">
                <a:solidFill>
                  <a:schemeClr val="bg1"/>
                </a:solidFill>
              </a:rPr>
              <a:t> INTRODUCE RESPONSE STARTERS</a:t>
            </a:r>
            <a:endParaRPr lang="en-US" sz="2400" b="1" dirty="0">
              <a:solidFill>
                <a:schemeClr val="bg1"/>
              </a:solidFill>
            </a:endParaRPr>
          </a:p>
        </p:txBody>
      </p:sp>
      <p:sp>
        <p:nvSpPr>
          <p:cNvPr id="2" name="Title 1"/>
          <p:cNvSpPr>
            <a:spLocks noGrp="1"/>
          </p:cNvSpPr>
          <p:nvPr>
            <p:ph type="title" idx="4294967295"/>
          </p:nvPr>
        </p:nvSpPr>
        <p:spPr>
          <a:xfrm>
            <a:off x="1643274" y="379016"/>
            <a:ext cx="9111376" cy="807671"/>
          </a:xfrm>
        </p:spPr>
        <p:txBody>
          <a:bodyPr>
            <a:noAutofit/>
          </a:bodyPr>
          <a:lstStyle/>
          <a:p>
            <a:r>
              <a:rPr lang="en-US" dirty="0" smtClean="0">
                <a:latin typeface="Calibri" charset="0"/>
                <a:ea typeface="Calibri" charset="0"/>
                <a:cs typeface="Arial" charset="0"/>
              </a:rPr>
              <a:t>What do we say when we </a:t>
            </a:r>
            <a:r>
              <a:rPr lang="en-US" b="1" dirty="0" smtClean="0">
                <a:latin typeface="Calibri" charset="0"/>
                <a:ea typeface="Calibri" charset="0"/>
                <a:cs typeface="Arial" charset="0"/>
              </a:rPr>
              <a:t>build on</a:t>
            </a:r>
            <a:r>
              <a:rPr lang="en-US" dirty="0" smtClean="0">
                <a:latin typeface="Calibri" charset="0"/>
                <a:ea typeface="Calibri" charset="0"/>
                <a:cs typeface="Arial" charset="0"/>
              </a:rPr>
              <a:t>?</a:t>
            </a: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486" y="300902"/>
            <a:ext cx="1035612" cy="1156901"/>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Rectangle 2"/>
          <p:cNvSpPr/>
          <p:nvPr/>
        </p:nvSpPr>
        <p:spPr>
          <a:xfrm>
            <a:off x="374486" y="4797184"/>
            <a:ext cx="4267074" cy="1384995"/>
          </a:xfrm>
          <a:prstGeom prst="rect">
            <a:avLst/>
          </a:prstGeom>
          <a:solidFill>
            <a:schemeClr val="accent1">
              <a:lumMod val="20000"/>
              <a:lumOff val="80000"/>
            </a:schemeClr>
          </a:solidFill>
          <a:ln w="38100">
            <a:solidFill>
              <a:schemeClr val="accent1"/>
            </a:solidFill>
          </a:ln>
        </p:spPr>
        <p:txBody>
          <a:bodyPr wrap="square">
            <a:spAutoFit/>
          </a:bodyPr>
          <a:lstStyle/>
          <a:p>
            <a:r>
              <a:rPr lang="en-US" sz="2800" i="1" dirty="0" smtClean="0">
                <a:latin typeface="Calibri" charset="0"/>
                <a:ea typeface="Calibri" charset="0"/>
                <a:cs typeface="Arial" charset="0"/>
              </a:rPr>
              <a:t>You </a:t>
            </a:r>
            <a:r>
              <a:rPr lang="en-US" sz="2800" i="1" dirty="0">
                <a:latin typeface="Calibri" charset="0"/>
                <a:ea typeface="Calibri" charset="0"/>
                <a:cs typeface="Arial" charset="0"/>
              </a:rPr>
              <a:t>can use these response starters </a:t>
            </a:r>
            <a:r>
              <a:rPr lang="en-US" sz="2800" i="1" dirty="0" smtClean="0">
                <a:latin typeface="Calibri" charset="0"/>
                <a:ea typeface="Calibri" charset="0"/>
                <a:cs typeface="Arial" charset="0"/>
              </a:rPr>
              <a:t>to </a:t>
            </a:r>
            <a:r>
              <a:rPr lang="en-US" sz="2800" i="1" dirty="0">
                <a:latin typeface="Calibri" charset="0"/>
                <a:ea typeface="Calibri" charset="0"/>
                <a:cs typeface="Arial" charset="0"/>
              </a:rPr>
              <a:t>help </a:t>
            </a:r>
            <a:r>
              <a:rPr lang="en-US" sz="2800" i="1" dirty="0" smtClean="0">
                <a:latin typeface="Calibri" charset="0"/>
                <a:ea typeface="Calibri" charset="0"/>
                <a:cs typeface="Arial" charset="0"/>
              </a:rPr>
              <a:t>you </a:t>
            </a:r>
            <a:r>
              <a:rPr lang="en-US" sz="2800" b="1" i="1" dirty="0" smtClean="0">
                <a:latin typeface="Calibri" charset="0"/>
                <a:ea typeface="Calibri" charset="0"/>
                <a:cs typeface="Arial" charset="0"/>
              </a:rPr>
              <a:t>build on each other’s ideas</a:t>
            </a:r>
            <a:r>
              <a:rPr lang="en-US" sz="2800" i="1" dirty="0" smtClean="0">
                <a:latin typeface="Calibri" charset="0"/>
                <a:ea typeface="Calibri" charset="0"/>
                <a:cs typeface="Arial" charset="0"/>
              </a:rPr>
              <a:t>.</a:t>
            </a:r>
            <a:r>
              <a:rPr lang="en-US" sz="2800" dirty="0" smtClean="0"/>
              <a:t> </a:t>
            </a:r>
            <a:endParaRPr lang="en-US" sz="2800" dirty="0"/>
          </a:p>
        </p:txBody>
      </p:sp>
      <p:sp>
        <p:nvSpPr>
          <p:cNvPr id="4" name="Rectangle 3"/>
          <p:cNvSpPr/>
          <p:nvPr/>
        </p:nvSpPr>
        <p:spPr>
          <a:xfrm>
            <a:off x="7567371" y="1699845"/>
            <a:ext cx="4283969" cy="4508927"/>
          </a:xfrm>
          <a:prstGeom prst="rect">
            <a:avLst/>
          </a:prstGeom>
          <a:solidFill>
            <a:schemeClr val="accent1">
              <a:lumMod val="20000"/>
              <a:lumOff val="80000"/>
            </a:schemeClr>
          </a:solidFill>
          <a:ln w="38100">
            <a:solidFill>
              <a:schemeClr val="accent1"/>
            </a:solidFill>
          </a:ln>
        </p:spPr>
        <p:txBody>
          <a:bodyPr wrap="square">
            <a:spAutoFit/>
          </a:bodyPr>
          <a:lstStyle/>
          <a:p>
            <a:endParaRPr lang="en-US" sz="500" b="1" i="1" dirty="0" smtClean="0"/>
          </a:p>
          <a:p>
            <a:r>
              <a:rPr lang="en-US" sz="3200" b="1" i="1" dirty="0" smtClean="0"/>
              <a:t>Example</a:t>
            </a:r>
          </a:p>
          <a:p>
            <a:endParaRPr lang="en-US" sz="1200" b="1" i="1" dirty="0" smtClean="0"/>
          </a:p>
          <a:p>
            <a:pPr marL="457200" indent="-457200">
              <a:buFont typeface="Arial" charset="0"/>
              <a:buChar char="•"/>
            </a:pPr>
            <a:r>
              <a:rPr lang="en-US" sz="2900" i="1" dirty="0" smtClean="0"/>
              <a:t>Someone </a:t>
            </a:r>
            <a:r>
              <a:rPr lang="en-US" sz="2900" i="1" dirty="0"/>
              <a:t>says, “I notice that the dog is wagging its tail</a:t>
            </a:r>
            <a:r>
              <a:rPr lang="en-US" sz="2900" i="1" dirty="0" smtClean="0"/>
              <a:t>. How can you add to this idea?”</a:t>
            </a:r>
          </a:p>
          <a:p>
            <a:pPr marL="457200" indent="-457200">
              <a:buFont typeface="Arial" charset="0"/>
              <a:buChar char="•"/>
            </a:pPr>
            <a:endParaRPr lang="en-US" sz="2000" i="1" dirty="0" smtClean="0"/>
          </a:p>
          <a:p>
            <a:pPr marL="457200" indent="-457200">
              <a:buFont typeface="Arial" charset="0"/>
              <a:buChar char="•"/>
            </a:pPr>
            <a:r>
              <a:rPr lang="en-US" sz="2900" i="1" dirty="0" smtClean="0"/>
              <a:t>Which </a:t>
            </a:r>
            <a:r>
              <a:rPr lang="en-US" sz="2900" i="1" dirty="0"/>
              <a:t>response starter could you use to help you </a:t>
            </a:r>
            <a:r>
              <a:rPr lang="en-US" sz="2900" b="1" i="1" dirty="0" smtClean="0"/>
              <a:t>build on</a:t>
            </a:r>
            <a:r>
              <a:rPr lang="en-US" sz="2900" i="1" dirty="0" smtClean="0"/>
              <a:t>? </a:t>
            </a:r>
          </a:p>
          <a:p>
            <a:pPr marL="457200" indent="-457200">
              <a:buFont typeface="Arial" charset="0"/>
              <a:buChar char="•"/>
            </a:pPr>
            <a:endParaRPr lang="en-US" sz="800" dirty="0"/>
          </a:p>
        </p:txBody>
      </p:sp>
      <p:grpSp>
        <p:nvGrpSpPr>
          <p:cNvPr id="11" name="Group 10"/>
          <p:cNvGrpSpPr/>
          <p:nvPr/>
        </p:nvGrpSpPr>
        <p:grpSpPr>
          <a:xfrm>
            <a:off x="5310839" y="4186488"/>
            <a:ext cx="1828803" cy="1807399"/>
            <a:chOff x="587828" y="4231661"/>
            <a:chExt cx="1847691" cy="2361053"/>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3" name="TextBox 12"/>
            <p:cNvSpPr txBox="1"/>
            <p:nvPr/>
          </p:nvSpPr>
          <p:spPr>
            <a:xfrm>
              <a:off x="668163" y="6041648"/>
              <a:ext cx="1633922" cy="551066"/>
            </a:xfrm>
            <a:prstGeom prst="rect">
              <a:avLst/>
            </a:prstGeom>
            <a:noFill/>
          </p:spPr>
          <p:txBody>
            <a:bodyPr wrap="none" rtlCol="0">
              <a:spAutoFit/>
            </a:bodyPr>
            <a:lstStyle/>
            <a:p>
              <a:r>
                <a:rPr lang="en-US" b="1" dirty="0" smtClean="0"/>
                <a:t>TURN &amp; TALK</a:t>
              </a:r>
              <a:endParaRPr lang="en-US" b="1" dirty="0"/>
            </a:p>
          </p:txBody>
        </p:sp>
      </p:gr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77865" y="1852599"/>
            <a:ext cx="2094753" cy="1714657"/>
          </a:xfrm>
          <a:prstGeom prst="rect">
            <a:avLst/>
          </a:prstGeom>
        </p:spPr>
      </p:pic>
    </p:spTree>
    <p:extLst>
      <p:ext uri="{BB962C8B-B14F-4D97-AF65-F5344CB8AC3E}">
        <p14:creationId xmlns:p14="http://schemas.microsoft.com/office/powerpoint/2010/main" val="889733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dissolve">
                                      <p:cBhvr>
                                        <p:cTn id="17" dur="500"/>
                                        <p:tgtEl>
                                          <p:spTgt spid="4">
                                            <p:txEl>
                                              <p:pRg st="1" end="1"/>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dissolve">
                                      <p:cBhvr>
                                        <p:cTn id="20" dur="500"/>
                                        <p:tgtEl>
                                          <p:spTgt spid="4">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animEffect transition="in" filter="dissolve">
                                      <p:cBhvr>
                                        <p:cTn id="25" dur="500"/>
                                        <p:tgtEl>
                                          <p:spTgt spid="4">
                                            <p:txEl>
                                              <p:pRg st="5" end="5"/>
                                            </p:txEl>
                                          </p:spTgt>
                                        </p:tgtEl>
                                      </p:cBhvr>
                                    </p:animEffect>
                                  </p:childTnLst>
                                </p:cTn>
                              </p:par>
                              <p:par>
                                <p:cTn id="26" presetID="9"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dissolve">
                                      <p:cBhvr>
                                        <p:cTn id="28" dur="500"/>
                                        <p:tgtEl>
                                          <p:spTgt spid="11"/>
                                        </p:tgtEl>
                                      </p:cBhvr>
                                    </p:animEffect>
                                  </p:childTnLst>
                                </p:cTn>
                              </p:par>
                              <p:par>
                                <p:cTn id="29" presetID="9"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dissolv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082" y="1157801"/>
            <a:ext cx="7054850" cy="5028159"/>
          </a:xfrm>
          <a:prstGeom prst="rect">
            <a:avLst/>
          </a:prstGeom>
          <a:ln w="38100">
            <a:solidFill>
              <a:schemeClr val="accent1"/>
            </a:solidFill>
          </a:ln>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MODEL </a:t>
            </a:r>
            <a:r>
              <a:rPr lang="mr-IN" sz="2400" b="1" dirty="0" smtClean="0">
                <a:solidFill>
                  <a:schemeClr val="bg1"/>
                </a:solidFill>
              </a:rPr>
              <a:t>–</a:t>
            </a:r>
            <a:r>
              <a:rPr lang="en-US" sz="2400" b="1" dirty="0" smtClean="0">
                <a:solidFill>
                  <a:schemeClr val="bg1"/>
                </a:solidFill>
              </a:rPr>
              <a:t> INTRODUCE RESPONSE STARTERS</a:t>
            </a:r>
            <a:endParaRPr lang="en-US" sz="2400" b="1" dirty="0">
              <a:solidFill>
                <a:schemeClr val="bg1"/>
              </a:solidFill>
            </a:endParaRPr>
          </a:p>
        </p:txBody>
      </p:sp>
      <p:sp>
        <p:nvSpPr>
          <p:cNvPr id="2" name="Title 1"/>
          <p:cNvSpPr>
            <a:spLocks noGrp="1"/>
          </p:cNvSpPr>
          <p:nvPr>
            <p:ph type="title" idx="4294967295"/>
          </p:nvPr>
        </p:nvSpPr>
        <p:spPr>
          <a:xfrm>
            <a:off x="827278" y="114063"/>
            <a:ext cx="10202740" cy="807671"/>
          </a:xfrm>
        </p:spPr>
        <p:txBody>
          <a:bodyPr>
            <a:normAutofit/>
          </a:bodyPr>
          <a:lstStyle/>
          <a:p>
            <a:pPr algn="ctr"/>
            <a:r>
              <a:rPr lang="en-US" sz="4400" b="1" dirty="0" smtClean="0">
                <a:solidFill>
                  <a:schemeClr val="tx1"/>
                </a:solidFill>
                <a:ea typeface="Calibri" charset="0"/>
                <a:cs typeface="Arial" charset="0"/>
              </a:rPr>
              <a:t>Which response starter will you use today?</a:t>
            </a:r>
            <a:endParaRPr lang="en-US" sz="4400" b="1" dirty="0">
              <a:solidFill>
                <a:schemeClr val="tx1"/>
              </a:solidFill>
            </a:endParaRPr>
          </a:p>
        </p:txBody>
      </p:sp>
      <p:sp>
        <p:nvSpPr>
          <p:cNvPr id="3" name="Rectangle 2"/>
          <p:cNvSpPr/>
          <p:nvPr/>
        </p:nvSpPr>
        <p:spPr>
          <a:xfrm>
            <a:off x="248659" y="3948747"/>
            <a:ext cx="4419057" cy="2246769"/>
          </a:xfrm>
          <a:prstGeom prst="rect">
            <a:avLst/>
          </a:prstGeom>
          <a:solidFill>
            <a:schemeClr val="accent1">
              <a:lumMod val="20000"/>
              <a:lumOff val="80000"/>
            </a:schemeClr>
          </a:solidFill>
          <a:ln w="38100">
            <a:solidFill>
              <a:schemeClr val="accent1"/>
            </a:solidFill>
          </a:ln>
        </p:spPr>
        <p:txBody>
          <a:bodyPr wrap="square">
            <a:spAutoFit/>
          </a:bodyPr>
          <a:lstStyle/>
          <a:p>
            <a:pPr marL="342900" indent="-342900">
              <a:buFont typeface="Arial" charset="0"/>
              <a:buChar char="•"/>
            </a:pPr>
            <a:r>
              <a:rPr lang="en-US" sz="2200" dirty="0" smtClean="0"/>
              <a:t>You </a:t>
            </a:r>
            <a:r>
              <a:rPr lang="en-US" sz="2200" dirty="0"/>
              <a:t>will use the </a:t>
            </a:r>
            <a:r>
              <a:rPr lang="en-US" sz="2200" b="1" u="sng" dirty="0"/>
              <a:t>Conversation Pattern Guide</a:t>
            </a:r>
            <a:r>
              <a:rPr lang="en-US" sz="2200" u="sng" dirty="0"/>
              <a:t> </a:t>
            </a:r>
            <a:r>
              <a:rPr lang="en-US" sz="2200" dirty="0"/>
              <a:t>to remind you of the pattern. </a:t>
            </a:r>
            <a:endParaRPr lang="en-US" sz="2200" dirty="0" smtClean="0"/>
          </a:p>
          <a:p>
            <a:endParaRPr lang="en-US" sz="800" dirty="0"/>
          </a:p>
          <a:p>
            <a:pPr marL="342900" indent="-342900">
              <a:buFont typeface="Arial" charset="0"/>
              <a:buChar char="•"/>
            </a:pPr>
            <a:r>
              <a:rPr lang="en-US" sz="2200" dirty="0" smtClean="0"/>
              <a:t>Let’s </a:t>
            </a:r>
            <a:r>
              <a:rPr lang="en-US" sz="2200" dirty="0"/>
              <a:t>add the response starter(s) we learned to our Conversation Pattern Guides</a:t>
            </a:r>
            <a:r>
              <a:rPr lang="en-US" sz="2200" dirty="0" smtClean="0"/>
              <a:t>.</a:t>
            </a:r>
          </a:p>
        </p:txBody>
      </p:sp>
      <p:sp>
        <p:nvSpPr>
          <p:cNvPr id="16" name="TextBox 15"/>
          <p:cNvSpPr txBox="1"/>
          <p:nvPr/>
        </p:nvSpPr>
        <p:spPr>
          <a:xfrm>
            <a:off x="10065976" y="1051492"/>
            <a:ext cx="1562102" cy="461665"/>
          </a:xfrm>
          <a:prstGeom prst="rect">
            <a:avLst/>
          </a:prstGeom>
          <a:noFill/>
        </p:spPr>
        <p:txBody>
          <a:bodyPr wrap="square" rtlCol="0">
            <a:spAutoFit/>
          </a:bodyPr>
          <a:lstStyle/>
          <a:p>
            <a:r>
              <a:rPr lang="en-US" sz="2400" b="1" dirty="0" smtClean="0">
                <a:solidFill>
                  <a:srgbClr val="FF0000"/>
                </a:solidFill>
              </a:rPr>
              <a:t>CLARIFY</a:t>
            </a:r>
            <a:endParaRPr lang="en-US" sz="2400" b="1" dirty="0">
              <a:solidFill>
                <a:srgbClr val="FF0000"/>
              </a:solidFill>
            </a:endParaRPr>
          </a:p>
        </p:txBody>
      </p:sp>
      <p:sp>
        <p:nvSpPr>
          <p:cNvPr id="17" name="TextBox 16"/>
          <p:cNvSpPr txBox="1"/>
          <p:nvPr/>
        </p:nvSpPr>
        <p:spPr>
          <a:xfrm>
            <a:off x="5875875" y="2138804"/>
            <a:ext cx="2695398" cy="461665"/>
          </a:xfrm>
          <a:prstGeom prst="rect">
            <a:avLst/>
          </a:prstGeom>
          <a:noFill/>
        </p:spPr>
        <p:txBody>
          <a:bodyPr wrap="square" rtlCol="0">
            <a:spAutoFit/>
          </a:bodyPr>
          <a:lstStyle/>
          <a:p>
            <a:r>
              <a:rPr lang="en-US" sz="2400" b="1" dirty="0" smtClean="0">
                <a:solidFill>
                  <a:srgbClr val="FF0000"/>
                </a:solidFill>
              </a:rPr>
              <a:t>I think you said</a:t>
            </a:r>
            <a:r>
              <a:rPr lang="mr-IN" sz="2400" b="1" dirty="0" smtClean="0">
                <a:solidFill>
                  <a:srgbClr val="FF0000"/>
                </a:solidFill>
              </a:rPr>
              <a:t>…</a:t>
            </a:r>
            <a:endParaRPr lang="en-US" sz="2400" b="1" dirty="0">
              <a:solidFill>
                <a:srgbClr val="FF0000"/>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1968954077"/>
              </p:ext>
            </p:extLst>
          </p:nvPr>
        </p:nvGraphicFramePr>
        <p:xfrm>
          <a:off x="248659" y="1163060"/>
          <a:ext cx="4419057" cy="2486369"/>
        </p:xfrm>
        <a:graphic>
          <a:graphicData uri="http://schemas.openxmlformats.org/drawingml/2006/table">
            <a:tbl>
              <a:tblPr firstRow="1" bandRow="1">
                <a:tableStyleId>{073A0DAA-6AF3-43AB-8588-CEC1D06C72B9}</a:tableStyleId>
              </a:tblPr>
              <a:tblGrid>
                <a:gridCol w="4419057"/>
              </a:tblGrid>
              <a:tr h="447402">
                <a:tc>
                  <a:txBody>
                    <a:bodyPr/>
                    <a:lstStyle/>
                    <a:p>
                      <a:pPr algn="ctr"/>
                      <a:r>
                        <a:rPr lang="en-US" sz="2400" dirty="0" smtClean="0">
                          <a:solidFill>
                            <a:schemeClr val="bg1"/>
                          </a:solidFill>
                        </a:rPr>
                        <a:t>RESPONSE</a:t>
                      </a:r>
                      <a:r>
                        <a:rPr lang="en-US" sz="2400" baseline="0" dirty="0" smtClean="0">
                          <a:solidFill>
                            <a:schemeClr val="bg1"/>
                          </a:solidFill>
                        </a:rPr>
                        <a:t> STARTERS</a:t>
                      </a:r>
                      <a:endParaRPr lang="en-US" sz="24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445048">
                <a:tc>
                  <a:txBody>
                    <a:bodyPr/>
                    <a:lstStyle/>
                    <a:p>
                      <a:pPr algn="ctr"/>
                      <a:r>
                        <a:rPr lang="en-US" sz="2400" b="1" dirty="0" smtClean="0"/>
                        <a:t> BUILD</a:t>
                      </a:r>
                      <a:r>
                        <a:rPr lang="en-US" sz="2400" b="1" baseline="0" dirty="0" smtClean="0"/>
                        <a:t> ON</a:t>
                      </a:r>
                      <a:endParaRPr lang="en-US" sz="2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1114769">
                <a:tc>
                  <a:txBody>
                    <a:bodyPr/>
                    <a:lstStyle/>
                    <a:p>
                      <a:pPr marL="0" marR="0" algn="l">
                        <a:spcBef>
                          <a:spcPts val="0"/>
                        </a:spcBef>
                        <a:spcAft>
                          <a:spcPts val="0"/>
                        </a:spcAft>
                      </a:pPr>
                      <a:r>
                        <a:rPr lang="en-US" sz="2400" b="0" dirty="0" smtClean="0">
                          <a:effectLst/>
                        </a:rPr>
                        <a:t>Another detail is…</a:t>
                      </a:r>
                    </a:p>
                    <a:p>
                      <a:pPr marL="0" marR="0" algn="l">
                        <a:spcBef>
                          <a:spcPts val="0"/>
                        </a:spcBef>
                        <a:spcAft>
                          <a:spcPts val="0"/>
                        </a:spcAft>
                      </a:pPr>
                      <a:endParaRPr lang="en-US" sz="800" b="0" dirty="0" smtClean="0">
                        <a:effectLst/>
                      </a:endParaRPr>
                    </a:p>
                    <a:p>
                      <a:pPr marL="0" marR="0" algn="l">
                        <a:spcBef>
                          <a:spcPts val="0"/>
                        </a:spcBef>
                        <a:spcAft>
                          <a:spcPts val="0"/>
                        </a:spcAft>
                      </a:pPr>
                      <a:r>
                        <a:rPr lang="en-US" sz="2400" b="0" dirty="0" smtClean="0">
                          <a:effectLst/>
                        </a:rPr>
                        <a:t>In addition,…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r>
              <a:tr h="423634">
                <a:tc>
                  <a:txBody>
                    <a:bodyPr/>
                    <a:lstStyle/>
                    <a:p>
                      <a:pPr lvl="0" algn="ctr"/>
                      <a:r>
                        <a:rPr lang="en-US" sz="2400" b="1" dirty="0" smtClean="0">
                          <a:solidFill>
                            <a:schemeClr val="bg1"/>
                          </a:solidFill>
                        </a:rPr>
                        <a:t>EXPANDING</a:t>
                      </a:r>
                      <a:endParaRPr lang="en-US" sz="24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tx1"/>
                    </a:solidFill>
                  </a:tcPr>
                </a:tc>
              </a:tr>
            </a:tbl>
          </a:graphicData>
        </a:graphic>
      </p:graphicFrame>
      <p:sp>
        <p:nvSpPr>
          <p:cNvPr id="11" name="TextBox 10"/>
          <p:cNvSpPr txBox="1"/>
          <p:nvPr/>
        </p:nvSpPr>
        <p:spPr>
          <a:xfrm>
            <a:off x="5874861" y="3649429"/>
            <a:ext cx="2695398" cy="461665"/>
          </a:xfrm>
          <a:prstGeom prst="rect">
            <a:avLst/>
          </a:prstGeom>
          <a:noFill/>
        </p:spPr>
        <p:txBody>
          <a:bodyPr wrap="square" rtlCol="0">
            <a:spAutoFit/>
          </a:bodyPr>
          <a:lstStyle/>
          <a:p>
            <a:r>
              <a:rPr lang="en-US" sz="2400" b="1" dirty="0" smtClean="0">
                <a:solidFill>
                  <a:srgbClr val="FF0000"/>
                </a:solidFill>
              </a:rPr>
              <a:t>Another </a:t>
            </a:r>
            <a:r>
              <a:rPr lang="en-US" sz="2400" b="1" smtClean="0">
                <a:solidFill>
                  <a:srgbClr val="FF0000"/>
                </a:solidFill>
              </a:rPr>
              <a:t>details is</a:t>
            </a:r>
            <a:r>
              <a:rPr lang="mr-IN" sz="2400" b="1" dirty="0" smtClean="0">
                <a:solidFill>
                  <a:srgbClr val="FF0000"/>
                </a:solidFill>
              </a:rPr>
              <a:t>…</a:t>
            </a:r>
            <a:endParaRPr lang="en-US" sz="2400" b="1" dirty="0">
              <a:solidFill>
                <a:srgbClr val="FF0000"/>
              </a:solidFill>
            </a:endParaRPr>
          </a:p>
        </p:txBody>
      </p:sp>
    </p:spTree>
    <p:extLst>
      <p:ext uri="{BB962C8B-B14F-4D97-AF65-F5344CB8AC3E}">
        <p14:creationId xmlns:p14="http://schemas.microsoft.com/office/powerpoint/2010/main" val="1479420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par>
                                <p:cTn id="18" presetID="9" presetClass="entr" presetSubtype="0" fill="hold" grpId="0" nodeType="withEffect">
                                  <p:stCondLst>
                                    <p:cond delay="500"/>
                                  </p:stCondLst>
                                  <p:childTnLst>
                                    <p:set>
                                      <p:cBhvr>
                                        <p:cTn id="19" dur="1" fill="hold">
                                          <p:stCondLst>
                                            <p:cond delay="0"/>
                                          </p:stCondLst>
                                        </p:cTn>
                                        <p:tgtEl>
                                          <p:spTgt spid="17"/>
                                        </p:tgtEl>
                                        <p:attrNameLst>
                                          <p:attrName>style.visibility</p:attrName>
                                        </p:attrNameLst>
                                      </p:cBhvr>
                                      <p:to>
                                        <p:strVal val="visible"/>
                                      </p:to>
                                    </p:set>
                                    <p:animEffect transition="in" filter="dissolv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dissolve">
                                      <p:cBhvr>
                                        <p:cTn id="25" dur="500"/>
                                        <p:tgtEl>
                                          <p:spTgt spid="10"/>
                                        </p:tgtEl>
                                      </p:cBhvr>
                                    </p:animEffect>
                                  </p:childTnLst>
                                </p:cTn>
                              </p:par>
                              <p:par>
                                <p:cTn id="26" presetID="9" presetClass="entr" presetSubtype="0" fill="hold" grpId="0" nodeType="withEffect">
                                  <p:stCondLst>
                                    <p:cond delay="500"/>
                                  </p:stCondLst>
                                  <p:childTnLst>
                                    <p:set>
                                      <p:cBhvr>
                                        <p:cTn id="27" dur="1" fill="hold">
                                          <p:stCondLst>
                                            <p:cond delay="0"/>
                                          </p:stCondLst>
                                        </p:cTn>
                                        <p:tgtEl>
                                          <p:spTgt spid="11"/>
                                        </p:tgtEl>
                                        <p:attrNameLst>
                                          <p:attrName>style.visibility</p:attrName>
                                        </p:attrNameLst>
                                      </p:cBhvr>
                                      <p:to>
                                        <p:strVal val="visible"/>
                                      </p:to>
                                    </p:set>
                                    <p:animEffect transition="in" filter="dissolv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GUIDED PRACTICE</a:t>
            </a:r>
            <a:endParaRPr lang="en-US" sz="2400" b="1" dirty="0">
              <a:solidFill>
                <a:schemeClr val="bg1"/>
              </a:solidFill>
            </a:endParaRPr>
          </a:p>
        </p:txBody>
      </p:sp>
      <p:sp>
        <p:nvSpPr>
          <p:cNvPr id="8" name="Rectangle 7"/>
          <p:cNvSpPr/>
          <p:nvPr/>
        </p:nvSpPr>
        <p:spPr>
          <a:xfrm>
            <a:off x="287635" y="3206127"/>
            <a:ext cx="3248174" cy="2677656"/>
          </a:xfrm>
          <a:prstGeom prst="rect">
            <a:avLst/>
          </a:prstGeom>
        </p:spPr>
        <p:txBody>
          <a:bodyPr wrap="square">
            <a:spAutoFit/>
          </a:bodyPr>
          <a:lstStyle/>
          <a:p>
            <a:r>
              <a:rPr lang="en-US" sz="2600" b="1" dirty="0" smtClean="0"/>
              <a:t>Prompt: </a:t>
            </a:r>
          </a:p>
          <a:p>
            <a:pPr marL="342900" indent="-342900">
              <a:buFont typeface="Arial" charset="0"/>
              <a:buChar char="•"/>
            </a:pPr>
            <a:r>
              <a:rPr lang="en-US" sz="2600" dirty="0" smtClean="0"/>
              <a:t>What </a:t>
            </a:r>
            <a:r>
              <a:rPr lang="en-US" sz="2600" dirty="0"/>
              <a:t>do you notice in the visual text? </a:t>
            </a:r>
            <a:endParaRPr lang="en-US" sz="2600" dirty="0" smtClean="0"/>
          </a:p>
          <a:p>
            <a:pPr marL="342900" indent="-342900">
              <a:buFont typeface="Arial" charset="0"/>
              <a:buChar char="•"/>
            </a:pPr>
            <a:endParaRPr lang="en-US" sz="1200" dirty="0" smtClean="0"/>
          </a:p>
          <a:p>
            <a:pPr marL="342900" indent="-342900">
              <a:buFont typeface="Arial" charset="0"/>
              <a:buChar char="•"/>
            </a:pPr>
            <a:r>
              <a:rPr lang="en-US" sz="2600" b="1" dirty="0" smtClean="0"/>
              <a:t>CLARIFY </a:t>
            </a:r>
            <a:r>
              <a:rPr lang="en-US" sz="2600" dirty="0"/>
              <a:t>by </a:t>
            </a:r>
            <a:r>
              <a:rPr lang="en-US" sz="2600" b="1" dirty="0" smtClean="0"/>
              <a:t>building on </a:t>
            </a:r>
            <a:r>
              <a:rPr lang="en-US" sz="2600" dirty="0"/>
              <a:t>what your partner said.</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958" y="384061"/>
            <a:ext cx="2767193" cy="2309514"/>
          </a:xfrm>
          <a:prstGeom prst="rect">
            <a:avLst/>
          </a:prstGeom>
          <a:ln w="38100">
            <a:solidFill>
              <a:schemeClr val="accent1"/>
            </a:solidFill>
          </a:ln>
          <a:effectLst>
            <a:glow rad="139700">
              <a:schemeClr val="accent1">
                <a:lumMod val="40000"/>
                <a:lumOff val="60000"/>
                <a:alpha val="40000"/>
              </a:schemeClr>
            </a:glow>
          </a:effectLst>
        </p:spPr>
      </p:pic>
      <p:pic>
        <p:nvPicPr>
          <p:cNvPr id="7" name="Picture 6" descr="/Users/mstaine/Desktop/community-garden-intro.jpg"/>
          <p:cNvPicPr/>
          <p:nvPr/>
        </p:nvPicPr>
        <p:blipFill>
          <a:blip r:embed="rId4">
            <a:extLst>
              <a:ext uri="{28A0092B-C50C-407E-A947-70E740481C1C}">
                <a14:useLocalDpi xmlns:a14="http://schemas.microsoft.com/office/drawing/2010/main" val="0"/>
              </a:ext>
            </a:extLst>
          </a:blip>
          <a:srcRect/>
          <a:stretch>
            <a:fillRect/>
          </a:stretch>
        </p:blipFill>
        <p:spPr bwMode="auto">
          <a:xfrm>
            <a:off x="4223657" y="-180340"/>
            <a:ext cx="7968343" cy="7038340"/>
          </a:xfrm>
          <a:prstGeom prst="rect">
            <a:avLst/>
          </a:prstGeom>
          <a:ln w="254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450728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728" y="1877170"/>
            <a:ext cx="1820868" cy="1989878"/>
          </a:xfrm>
          <a:prstGeom prst="rect">
            <a:avLst/>
          </a:prstGeom>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#1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BUILDING ON</a:t>
            </a:r>
            <a:endParaRPr lang="en-US" sz="2400" b="1" dirty="0">
              <a:solidFill>
                <a:srgbClr val="FFFF00"/>
              </a:solidFill>
            </a:endParaRPr>
          </a:p>
        </p:txBody>
      </p:sp>
      <p:sp>
        <p:nvSpPr>
          <p:cNvPr id="3" name="Rectangle 2"/>
          <p:cNvSpPr/>
          <p:nvPr/>
        </p:nvSpPr>
        <p:spPr>
          <a:xfrm>
            <a:off x="2203252" y="1912467"/>
            <a:ext cx="3701722" cy="1951740"/>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400" b="1" u="sng" dirty="0" smtClean="0"/>
          </a:p>
          <a:p>
            <a:pPr algn="ctr"/>
            <a:r>
              <a:rPr lang="en-US" sz="3200" b="1" u="sng" dirty="0" smtClean="0"/>
              <a:t>Listen </a:t>
            </a:r>
            <a:r>
              <a:rPr lang="en-US" sz="3200" b="1" u="sng" dirty="0"/>
              <a:t>actively </a:t>
            </a:r>
            <a:r>
              <a:rPr lang="en-US" sz="3200" dirty="0"/>
              <a:t>to what two partners say to each other</a:t>
            </a:r>
            <a:r>
              <a:rPr lang="en-US" sz="3200" dirty="0" smtClean="0"/>
              <a:t>.</a:t>
            </a:r>
          </a:p>
          <a:p>
            <a:endParaRPr lang="en-US" sz="1400"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728" y="291198"/>
            <a:ext cx="5582246" cy="1398913"/>
          </a:xfrm>
          <a:prstGeom prst="rect">
            <a:avLst/>
          </a:prstGeom>
          <a:ln w="38100">
            <a:solidFill>
              <a:schemeClr val="accent1"/>
            </a:solidFill>
          </a:ln>
        </p:spPr>
      </p:pic>
      <p:pic>
        <p:nvPicPr>
          <p:cNvPr id="11" name="Picture 10" descr="/Users/mstaine/Desktop/community-garden-intro.jpg"/>
          <p:cNvPicPr/>
          <p:nvPr/>
        </p:nvPicPr>
        <p:blipFill>
          <a:blip r:embed="rId5">
            <a:extLst>
              <a:ext uri="{28A0092B-C50C-407E-A947-70E740481C1C}">
                <a14:useLocalDpi xmlns:a14="http://schemas.microsoft.com/office/drawing/2010/main" val="0"/>
              </a:ext>
            </a:extLst>
          </a:blip>
          <a:srcRect/>
          <a:stretch>
            <a:fillRect/>
          </a:stretch>
        </p:blipFill>
        <p:spPr bwMode="auto">
          <a:xfrm>
            <a:off x="6400798" y="291198"/>
            <a:ext cx="4963887" cy="3573008"/>
          </a:xfrm>
          <a:prstGeom prst="rect">
            <a:avLst/>
          </a:prstGeom>
          <a:ln w="254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5" name="Table 4"/>
          <p:cNvGraphicFramePr>
            <a:graphicFrameLocks noGrp="1"/>
          </p:cNvGraphicFramePr>
          <p:nvPr>
            <p:extLst>
              <p:ext uri="{D42A27DB-BD31-4B8C-83A1-F6EECF244321}">
                <p14:modId xmlns:p14="http://schemas.microsoft.com/office/powerpoint/2010/main" val="176562428"/>
              </p:ext>
            </p:extLst>
          </p:nvPr>
        </p:nvGraphicFramePr>
        <p:xfrm>
          <a:off x="383995" y="4031569"/>
          <a:ext cx="11041957" cy="2194560"/>
        </p:xfrm>
        <a:graphic>
          <a:graphicData uri="http://schemas.openxmlformats.org/drawingml/2006/table">
            <a:tbl>
              <a:tblPr firstRow="1" firstCol="1" bandRow="1">
                <a:tableStyleId>{D7AC3CCA-C797-4891-BE02-D94E43425B78}</a:tableStyleId>
              </a:tblPr>
              <a:tblGrid>
                <a:gridCol w="2102368"/>
                <a:gridCol w="8939589"/>
              </a:tblGrid>
              <a:tr h="381000">
                <a:tc>
                  <a:txBody>
                    <a:bodyPr/>
                    <a:lstStyle/>
                    <a:p>
                      <a:pPr marL="0" marR="0">
                        <a:spcBef>
                          <a:spcPts val="0"/>
                        </a:spcBef>
                        <a:spcAft>
                          <a:spcPts val="0"/>
                        </a:spcAft>
                      </a:pPr>
                      <a:r>
                        <a:rPr lang="en-US" sz="2400">
                          <a:effectLst/>
                        </a:rPr>
                        <a:t>Student A:</a:t>
                      </a:r>
                      <a:endParaRPr lang="en-US" sz="2400">
                        <a:effectLst/>
                        <a:latin typeface="Avenir Next" charset="0"/>
                        <a:ea typeface="Calibri" charset="0"/>
                        <a:cs typeface="Arial" charset="0"/>
                      </a:endParaRPr>
                    </a:p>
                  </a:txBody>
                  <a:tcPr marL="68580" marR="68580" marT="0" marB="0"/>
                </a:tc>
                <a:tc>
                  <a:txBody>
                    <a:bodyPr/>
                    <a:lstStyle/>
                    <a:p>
                      <a:pPr marL="0" marR="0">
                        <a:spcBef>
                          <a:spcPts val="0"/>
                        </a:spcBef>
                        <a:spcAft>
                          <a:spcPts val="0"/>
                        </a:spcAft>
                      </a:pPr>
                      <a:r>
                        <a:rPr lang="en-US" sz="2400" b="0" i="1" dirty="0">
                          <a:effectLst/>
                        </a:rPr>
                        <a:t>I notice that the people are in a garden surrounded by apartment buildings and there are trees around the garden.  There is a birdhouse in the garden.</a:t>
                      </a:r>
                      <a:endParaRPr lang="en-US" sz="2400" b="0" i="1" dirty="0">
                        <a:effectLst/>
                        <a:latin typeface="Avenir Next" charset="0"/>
                        <a:ea typeface="Calibri" charset="0"/>
                        <a:cs typeface="Arial" charset="0"/>
                      </a:endParaRPr>
                    </a:p>
                  </a:txBody>
                  <a:tcPr marL="68580" marR="68580" marT="0" marB="0"/>
                </a:tc>
              </a:tr>
              <a:tr h="516890">
                <a:tc>
                  <a:txBody>
                    <a:bodyPr/>
                    <a:lstStyle/>
                    <a:p>
                      <a:pPr marL="0" marR="0">
                        <a:spcBef>
                          <a:spcPts val="0"/>
                        </a:spcBef>
                        <a:spcAft>
                          <a:spcPts val="0"/>
                        </a:spcAft>
                      </a:pPr>
                      <a:r>
                        <a:rPr lang="en-US" sz="2400">
                          <a:effectLst/>
                        </a:rPr>
                        <a:t>Student B:</a:t>
                      </a:r>
                      <a:endParaRPr lang="en-US" sz="2400">
                        <a:effectLst/>
                        <a:latin typeface="Avenir Next" charset="0"/>
                        <a:ea typeface="Calibri" charset="0"/>
                        <a:cs typeface="Arial" charset="0"/>
                      </a:endParaRPr>
                    </a:p>
                  </a:txBody>
                  <a:tcPr marL="68580" marR="68580" marT="0" marB="0"/>
                </a:tc>
                <a:tc>
                  <a:txBody>
                    <a:bodyPr/>
                    <a:lstStyle/>
                    <a:p>
                      <a:pPr marL="0" marR="0">
                        <a:spcBef>
                          <a:spcPts val="0"/>
                        </a:spcBef>
                        <a:spcAft>
                          <a:spcPts val="0"/>
                        </a:spcAft>
                      </a:pPr>
                      <a:r>
                        <a:rPr lang="en-US" sz="2400" b="1" i="1" u="sng" dirty="0">
                          <a:effectLst/>
                        </a:rPr>
                        <a:t>I heard you say </a:t>
                      </a:r>
                      <a:r>
                        <a:rPr lang="en-US" sz="2400" i="1" dirty="0">
                          <a:effectLst/>
                        </a:rPr>
                        <a:t>that there are people working in the city garden. </a:t>
                      </a:r>
                      <a:r>
                        <a:rPr lang="en-US" sz="2400" b="1" i="1" u="sng" dirty="0" smtClean="0">
                          <a:effectLst/>
                        </a:rPr>
                        <a:t>I</a:t>
                      </a:r>
                      <a:r>
                        <a:rPr lang="en-US" sz="2400" b="1" i="1" u="sng" baseline="0" dirty="0" smtClean="0">
                          <a:effectLst/>
                        </a:rPr>
                        <a:t> </a:t>
                      </a:r>
                      <a:r>
                        <a:rPr lang="en-US" sz="2400" b="1" i="1" u="sng" dirty="0" smtClean="0">
                          <a:effectLst/>
                        </a:rPr>
                        <a:t>would </a:t>
                      </a:r>
                      <a:r>
                        <a:rPr lang="en-US" sz="2400" b="1" i="1" u="sng" dirty="0">
                          <a:effectLst/>
                        </a:rPr>
                        <a:t>like to add</a:t>
                      </a:r>
                      <a:r>
                        <a:rPr lang="en-US" sz="2400" i="1" dirty="0">
                          <a:effectLst/>
                        </a:rPr>
                        <a:t> that the people are dressed in work clothes and two women are touching the plants. </a:t>
                      </a:r>
                      <a:endParaRPr lang="en-US" sz="2400" i="1" dirty="0">
                        <a:effectLst/>
                        <a:latin typeface="Avenir Next" charset="0"/>
                        <a:ea typeface="Calibri" charset="0"/>
                        <a:cs typeface="Arial" charset="0"/>
                      </a:endParaRPr>
                    </a:p>
                  </a:txBody>
                  <a:tcPr marL="68580" marR="68580" marT="0" marB="0"/>
                </a:tc>
              </a:tr>
            </a:tbl>
          </a:graphicData>
        </a:graphic>
      </p:graphicFrame>
    </p:spTree>
    <p:extLst>
      <p:ext uri="{BB962C8B-B14F-4D97-AF65-F5344CB8AC3E}">
        <p14:creationId xmlns:p14="http://schemas.microsoft.com/office/powerpoint/2010/main" val="1310863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#1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TEACHER THINK ALOUD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BUILDING ON</a:t>
            </a:r>
            <a:endParaRPr lang="en-US" sz="2400" b="1" dirty="0">
              <a:solidFill>
                <a:srgbClr val="FFFF00"/>
              </a:solidFill>
            </a:endParaRPr>
          </a:p>
        </p:txBody>
      </p:sp>
      <p:sp>
        <p:nvSpPr>
          <p:cNvPr id="3" name="Rectangle 2"/>
          <p:cNvSpPr/>
          <p:nvPr/>
        </p:nvSpPr>
        <p:spPr>
          <a:xfrm>
            <a:off x="6060141" y="287928"/>
            <a:ext cx="5845564" cy="3643896"/>
          </a:xfrm>
          <a:prstGeom prst="rect">
            <a:avLst/>
          </a:prstGeom>
          <a:solidFill>
            <a:schemeClr val="accent1">
              <a:lumMod val="20000"/>
              <a:lumOff val="80000"/>
            </a:schemeClr>
          </a:solidFill>
          <a:ln w="38100">
            <a:solidFill>
              <a:schemeClr val="accent1"/>
            </a:solidFill>
          </a:ln>
        </p:spPr>
        <p:txBody>
          <a:bodyPr wrap="square" anchor="ctr" anchorCtr="0">
            <a:noAutofit/>
          </a:bodyPr>
          <a:lstStyle/>
          <a:p>
            <a:pPr marL="342900" indent="-342900">
              <a:buFont typeface="Arial" charset="0"/>
              <a:buChar char="•"/>
            </a:pPr>
            <a:r>
              <a:rPr lang="en-US" sz="2400" i="1" dirty="0" smtClean="0"/>
              <a:t>I </a:t>
            </a:r>
            <a:r>
              <a:rPr lang="en-US" sz="2400" i="1" dirty="0"/>
              <a:t>notice that Student B first paraphrased what </a:t>
            </a:r>
            <a:r>
              <a:rPr lang="en-US" sz="2400" i="1" dirty="0" smtClean="0"/>
              <a:t>Student A </a:t>
            </a:r>
            <a:r>
              <a:rPr lang="en-US" sz="2400" i="1" dirty="0"/>
              <a:t>said. </a:t>
            </a:r>
            <a:endParaRPr lang="en-US" sz="2400" i="1" dirty="0" smtClean="0"/>
          </a:p>
          <a:p>
            <a:pPr marL="342900" indent="-342900">
              <a:buFont typeface="Arial" charset="0"/>
              <a:buChar char="•"/>
            </a:pPr>
            <a:endParaRPr lang="en-US" sz="1200" i="1" dirty="0"/>
          </a:p>
          <a:p>
            <a:pPr marL="342900" indent="-342900">
              <a:buFont typeface="Arial" charset="0"/>
              <a:buChar char="•"/>
            </a:pPr>
            <a:r>
              <a:rPr lang="en-US" sz="2400" i="1" dirty="0" smtClean="0"/>
              <a:t>Then</a:t>
            </a:r>
            <a:r>
              <a:rPr lang="en-US" sz="2400" i="1" dirty="0"/>
              <a:t>, Partner B built on the idea by using the response starter, “I would like to add </a:t>
            </a:r>
            <a:r>
              <a:rPr lang="en-US" sz="2400" i="1" dirty="0" smtClean="0"/>
              <a:t>...” </a:t>
            </a:r>
            <a:r>
              <a:rPr lang="en-US" sz="2400" i="1" dirty="0"/>
              <a:t>and provided specific details from the visual text. </a:t>
            </a:r>
            <a:endParaRPr lang="en-US" sz="2400" i="1" dirty="0" smtClean="0"/>
          </a:p>
          <a:p>
            <a:pPr marL="342900" indent="-342900">
              <a:buFont typeface="Arial" charset="0"/>
              <a:buChar char="•"/>
            </a:pPr>
            <a:endParaRPr lang="en-US" sz="1200" i="1" dirty="0"/>
          </a:p>
          <a:p>
            <a:pPr marL="342900" indent="-342900">
              <a:buFont typeface="Arial" charset="0"/>
              <a:buChar char="•"/>
            </a:pPr>
            <a:r>
              <a:rPr lang="en-US" sz="2400" i="1" dirty="0" smtClean="0"/>
              <a:t>Let’s </a:t>
            </a:r>
            <a:r>
              <a:rPr lang="en-US" sz="2400" i="1" dirty="0"/>
              <a:t>use the response starter Student B used and practice adding our own details to build on the idea.</a:t>
            </a:r>
            <a:endParaRPr lang="en-US" sz="24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728" y="291198"/>
            <a:ext cx="4141696" cy="1037911"/>
          </a:xfrm>
          <a:prstGeom prst="rect">
            <a:avLst/>
          </a:prstGeom>
          <a:ln w="38100">
            <a:solidFill>
              <a:schemeClr val="accent1"/>
            </a:solidFill>
          </a:ln>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1205" y="6328717"/>
            <a:ext cx="584200" cy="596900"/>
          </a:xfrm>
          <a:prstGeom prst="rect">
            <a:avLst/>
          </a:prstGeom>
        </p:spPr>
      </p:pic>
      <p:grpSp>
        <p:nvGrpSpPr>
          <p:cNvPr id="13" name="Group 12"/>
          <p:cNvGrpSpPr/>
          <p:nvPr/>
        </p:nvGrpSpPr>
        <p:grpSpPr>
          <a:xfrm>
            <a:off x="1676400" y="1690164"/>
            <a:ext cx="2489200" cy="2277016"/>
            <a:chOff x="587828" y="4231661"/>
            <a:chExt cx="1847691" cy="2400989"/>
          </a:xfrm>
        </p:grpSpPr>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668163" y="6041648"/>
              <a:ext cx="1763164" cy="591002"/>
            </a:xfrm>
            <a:prstGeom prst="rect">
              <a:avLst/>
            </a:prstGeom>
            <a:noFill/>
          </p:spPr>
          <p:txBody>
            <a:bodyPr wrap="none" rtlCol="0">
              <a:spAutoFit/>
            </a:bodyPr>
            <a:lstStyle/>
            <a:p>
              <a:r>
                <a:rPr lang="en-US" sz="2800" b="1" dirty="0" smtClean="0"/>
                <a:t>TURN &amp; TALK</a:t>
              </a:r>
              <a:endParaRPr lang="en-US" sz="2800" b="1" dirty="0"/>
            </a:p>
          </p:txBody>
        </p:sp>
      </p:grpSp>
      <p:graphicFrame>
        <p:nvGraphicFramePr>
          <p:cNvPr id="16" name="Table 15"/>
          <p:cNvGraphicFramePr>
            <a:graphicFrameLocks noGrp="1"/>
          </p:cNvGraphicFramePr>
          <p:nvPr>
            <p:extLst>
              <p:ext uri="{D42A27DB-BD31-4B8C-83A1-F6EECF244321}">
                <p14:modId xmlns:p14="http://schemas.microsoft.com/office/powerpoint/2010/main" val="1489930490"/>
              </p:ext>
            </p:extLst>
          </p:nvPr>
        </p:nvGraphicFramePr>
        <p:xfrm>
          <a:off x="383995" y="4080812"/>
          <a:ext cx="11521710" cy="2194560"/>
        </p:xfrm>
        <a:graphic>
          <a:graphicData uri="http://schemas.openxmlformats.org/drawingml/2006/table">
            <a:tbl>
              <a:tblPr firstRow="1" firstCol="1" bandRow="1">
                <a:tableStyleId>{D7AC3CCA-C797-4891-BE02-D94E43425B78}</a:tableStyleId>
              </a:tblPr>
              <a:tblGrid>
                <a:gridCol w="2193712"/>
                <a:gridCol w="9327998"/>
              </a:tblGrid>
              <a:tr h="966625">
                <a:tc>
                  <a:txBody>
                    <a:bodyPr/>
                    <a:lstStyle/>
                    <a:p>
                      <a:pPr marL="0" marR="0">
                        <a:spcBef>
                          <a:spcPts val="0"/>
                        </a:spcBef>
                        <a:spcAft>
                          <a:spcPts val="0"/>
                        </a:spcAft>
                      </a:pPr>
                      <a:r>
                        <a:rPr lang="en-US" sz="2400">
                          <a:effectLst/>
                        </a:rPr>
                        <a:t>Student A:</a:t>
                      </a:r>
                      <a:endParaRPr lang="en-US" sz="2400">
                        <a:effectLst/>
                        <a:latin typeface="Avenir Next" charset="0"/>
                        <a:ea typeface="Calibri" charset="0"/>
                        <a:cs typeface="Arial" charset="0"/>
                      </a:endParaRPr>
                    </a:p>
                  </a:txBody>
                  <a:tcPr marL="68580" marR="68580" marT="0" marB="0"/>
                </a:tc>
                <a:tc>
                  <a:txBody>
                    <a:bodyPr/>
                    <a:lstStyle/>
                    <a:p>
                      <a:pPr marL="0" marR="0">
                        <a:spcBef>
                          <a:spcPts val="0"/>
                        </a:spcBef>
                        <a:spcAft>
                          <a:spcPts val="0"/>
                        </a:spcAft>
                      </a:pPr>
                      <a:r>
                        <a:rPr lang="en-US" sz="2400" b="0" i="1" dirty="0">
                          <a:effectLst/>
                        </a:rPr>
                        <a:t>I notice that the people are in a garden surrounded by apartment buildings and there are trees around the garden.  There is a birdhouse in the garden.</a:t>
                      </a:r>
                      <a:endParaRPr lang="en-US" sz="2400" b="0" i="1" dirty="0">
                        <a:effectLst/>
                        <a:latin typeface="Avenir Next" charset="0"/>
                        <a:ea typeface="Calibri" charset="0"/>
                        <a:cs typeface="Arial" charset="0"/>
                      </a:endParaRPr>
                    </a:p>
                  </a:txBody>
                  <a:tcPr marL="68580" marR="68580" marT="0" marB="0"/>
                </a:tc>
              </a:tr>
              <a:tr h="966625">
                <a:tc>
                  <a:txBody>
                    <a:bodyPr/>
                    <a:lstStyle/>
                    <a:p>
                      <a:pPr marL="0" marR="0">
                        <a:spcBef>
                          <a:spcPts val="0"/>
                        </a:spcBef>
                        <a:spcAft>
                          <a:spcPts val="0"/>
                        </a:spcAft>
                      </a:pPr>
                      <a:r>
                        <a:rPr lang="en-US" sz="2400">
                          <a:effectLst/>
                        </a:rPr>
                        <a:t>Student B:</a:t>
                      </a:r>
                      <a:endParaRPr lang="en-US" sz="2400">
                        <a:effectLst/>
                        <a:latin typeface="Avenir Next" charset="0"/>
                        <a:ea typeface="Calibri" charset="0"/>
                        <a:cs typeface="Arial" charset="0"/>
                      </a:endParaRPr>
                    </a:p>
                  </a:txBody>
                  <a:tcPr marL="68580" marR="68580" marT="0" marB="0"/>
                </a:tc>
                <a:tc>
                  <a:txBody>
                    <a:bodyPr/>
                    <a:lstStyle/>
                    <a:p>
                      <a:pPr marL="0" marR="0">
                        <a:spcBef>
                          <a:spcPts val="0"/>
                        </a:spcBef>
                        <a:spcAft>
                          <a:spcPts val="0"/>
                        </a:spcAft>
                      </a:pPr>
                      <a:r>
                        <a:rPr lang="en-US" sz="2400" b="1" i="1" u="sng" dirty="0">
                          <a:effectLst/>
                        </a:rPr>
                        <a:t>I heard you say </a:t>
                      </a:r>
                      <a:r>
                        <a:rPr lang="en-US" sz="2400" i="1" dirty="0">
                          <a:effectLst/>
                        </a:rPr>
                        <a:t>that there are people working in the city garden. </a:t>
                      </a:r>
                      <a:r>
                        <a:rPr lang="en-US" sz="2400" b="1" i="1" u="sng" dirty="0" smtClean="0">
                          <a:effectLst/>
                        </a:rPr>
                        <a:t>I</a:t>
                      </a:r>
                      <a:r>
                        <a:rPr lang="en-US" sz="2400" b="1" i="1" u="sng" baseline="0" dirty="0" smtClean="0">
                          <a:effectLst/>
                        </a:rPr>
                        <a:t> </a:t>
                      </a:r>
                      <a:r>
                        <a:rPr lang="en-US" sz="2400" b="1" i="1" u="sng" dirty="0" smtClean="0">
                          <a:effectLst/>
                        </a:rPr>
                        <a:t>would </a:t>
                      </a:r>
                      <a:r>
                        <a:rPr lang="en-US" sz="2400" b="1" i="1" u="sng" dirty="0">
                          <a:effectLst/>
                        </a:rPr>
                        <a:t>like to add</a:t>
                      </a:r>
                      <a:r>
                        <a:rPr lang="en-US" sz="2400" i="1" dirty="0">
                          <a:effectLst/>
                        </a:rPr>
                        <a:t> that the people are dressed in work clothes and two women are touching the plants. </a:t>
                      </a:r>
                      <a:endParaRPr lang="en-US" sz="2400" i="1" dirty="0">
                        <a:effectLst/>
                        <a:latin typeface="Avenir Next" charset="0"/>
                        <a:ea typeface="Calibri" charset="0"/>
                        <a:cs typeface="Arial" charset="0"/>
                      </a:endParaRPr>
                    </a:p>
                  </a:txBody>
                  <a:tcPr marL="68580" marR="68580" marT="0" marB="0"/>
                </a:tc>
              </a:tr>
            </a:tbl>
          </a:graphicData>
        </a:graphic>
      </p:graphicFrame>
      <p:pic>
        <p:nvPicPr>
          <p:cNvPr id="17" name="Picture 16" descr="/Users/mstaine/Desktop/ThinkAloudIcon.png"/>
          <p:cNvPicPr/>
          <p:nvPr/>
        </p:nvPicPr>
        <p:blipFill>
          <a:blip r:embed="rId6">
            <a:extLst>
              <a:ext uri="{28A0092B-C50C-407E-A947-70E740481C1C}">
                <a14:useLocalDpi xmlns:a14="http://schemas.microsoft.com/office/drawing/2010/main" val="0"/>
              </a:ext>
            </a:extLst>
          </a:blip>
          <a:srcRect/>
          <a:stretch>
            <a:fillRect/>
          </a:stretch>
        </p:blipFill>
        <p:spPr bwMode="auto">
          <a:xfrm>
            <a:off x="4637314" y="287929"/>
            <a:ext cx="1197429" cy="1041180"/>
          </a:xfrm>
          <a:prstGeom prst="roundRect">
            <a:avLst>
              <a:gd name="adj" fmla="val 16667"/>
            </a:avLst>
          </a:prstGeom>
          <a:ln w="50800">
            <a:solidFill>
              <a:srgbClr val="00B0F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123754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ssolv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8386" y="1819962"/>
            <a:ext cx="5217538" cy="42518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35578" y="6366993"/>
            <a:ext cx="12156422" cy="461665"/>
          </a:xfrm>
          <a:prstGeom prst="rect">
            <a:avLst/>
          </a:prstGeom>
          <a:noFill/>
        </p:spPr>
        <p:txBody>
          <a:bodyPr wrap="square" rtlCol="0">
            <a:spAutoFit/>
          </a:bodyPr>
          <a:lstStyle/>
          <a:p>
            <a:r>
              <a:rPr lang="en-US" sz="2400" b="1" dirty="0" smtClean="0">
                <a:solidFill>
                  <a:schemeClr val="bg1"/>
                </a:solidFill>
              </a:rPr>
              <a:t>MODEL/GUIDED PRACTICE - GIVE </a:t>
            </a:r>
            <a:r>
              <a:rPr lang="en-US" sz="2400" b="1" smtClean="0">
                <a:solidFill>
                  <a:schemeClr val="bg1"/>
                </a:solidFill>
              </a:rPr>
              <a:t>ONE-GET ONE - CONVERSATION </a:t>
            </a:r>
            <a:r>
              <a:rPr lang="en-US" sz="2400" b="1" dirty="0" smtClean="0">
                <a:solidFill>
                  <a:schemeClr val="bg1"/>
                </a:solidFill>
              </a:rPr>
              <a:t>NORMS</a:t>
            </a:r>
            <a:endParaRPr lang="en-US" sz="2400" dirty="0">
              <a:solidFill>
                <a:schemeClr val="bg1"/>
              </a:solidFill>
            </a:endParaRPr>
          </a:p>
        </p:txBody>
      </p:sp>
      <p:sp>
        <p:nvSpPr>
          <p:cNvPr id="8" name="Rectangle 7"/>
          <p:cNvSpPr/>
          <p:nvPr/>
        </p:nvSpPr>
        <p:spPr>
          <a:xfrm>
            <a:off x="562075" y="1853366"/>
            <a:ext cx="5267225" cy="3600986"/>
          </a:xfrm>
          <a:prstGeom prst="rect">
            <a:avLst/>
          </a:prstGeom>
        </p:spPr>
        <p:txBody>
          <a:bodyPr wrap="square">
            <a:spAutoFit/>
          </a:bodyPr>
          <a:lstStyle/>
          <a:p>
            <a:r>
              <a:rPr lang="en-US" sz="2800" dirty="0" smtClean="0">
                <a:latin typeface="Calibri" charset="0"/>
                <a:ea typeface="Calibri" charset="0"/>
                <a:cs typeface="Calibri" charset="0"/>
              </a:rPr>
              <a:t>We will use this graphic organizer to take notes about the following prompt:</a:t>
            </a:r>
          </a:p>
          <a:p>
            <a:endParaRPr lang="en-US" sz="1600" dirty="0" smtClean="0">
              <a:latin typeface="Calibri" charset="0"/>
              <a:ea typeface="Calibri" charset="0"/>
              <a:cs typeface="Calibri" charset="0"/>
            </a:endParaRPr>
          </a:p>
          <a:p>
            <a:r>
              <a:rPr lang="en-US" sz="2800" dirty="0" smtClean="0">
                <a:latin typeface="Calibri" charset="0"/>
                <a:ea typeface="Calibri" charset="0"/>
                <a:cs typeface="Calibri" charset="0"/>
              </a:rPr>
              <a:t>What </a:t>
            </a:r>
            <a:r>
              <a:rPr lang="en-US" sz="2800" dirty="0">
                <a:latin typeface="Calibri" charset="0"/>
                <a:ea typeface="Calibri" charset="0"/>
                <a:cs typeface="Calibri" charset="0"/>
              </a:rPr>
              <a:t>do you know </a:t>
            </a:r>
            <a:r>
              <a:rPr lang="en-US" sz="2800" dirty="0" smtClean="0">
                <a:latin typeface="Calibri" charset="0"/>
                <a:ea typeface="Calibri" charset="0"/>
                <a:cs typeface="Calibri" charset="0"/>
              </a:rPr>
              <a:t>about </a:t>
            </a:r>
            <a:r>
              <a:rPr lang="en-US" sz="2800" b="1" u="sng" dirty="0" smtClean="0">
                <a:latin typeface="Calibri" charset="0"/>
                <a:ea typeface="Calibri" charset="0"/>
                <a:cs typeface="Calibri" charset="0"/>
              </a:rPr>
              <a:t>Conversation </a:t>
            </a:r>
            <a:r>
              <a:rPr lang="en-US" sz="2800" b="1" u="sng" dirty="0">
                <a:latin typeface="Calibri" charset="0"/>
                <a:ea typeface="Calibri" charset="0"/>
                <a:cs typeface="Calibri" charset="0"/>
              </a:rPr>
              <a:t>NORMS</a:t>
            </a:r>
            <a:r>
              <a:rPr lang="en-US" sz="2800" dirty="0">
                <a:latin typeface="Calibri" charset="0"/>
                <a:ea typeface="Calibri" charset="0"/>
                <a:cs typeface="Calibri" charset="0"/>
              </a:rPr>
              <a:t>? </a:t>
            </a:r>
            <a:endParaRPr lang="en-US" sz="2800" dirty="0" smtClean="0">
              <a:latin typeface="Calibri" charset="0"/>
              <a:ea typeface="Calibri" charset="0"/>
              <a:cs typeface="Calibri" charset="0"/>
            </a:endParaRPr>
          </a:p>
          <a:p>
            <a:endParaRPr lang="en-US" sz="1600" dirty="0">
              <a:latin typeface="Calibri" charset="0"/>
              <a:ea typeface="Calibri" charset="0"/>
              <a:cs typeface="Calibri" charset="0"/>
            </a:endParaRPr>
          </a:p>
          <a:p>
            <a:r>
              <a:rPr lang="en-US" sz="2800" dirty="0" smtClean="0">
                <a:latin typeface="Calibri" charset="0"/>
                <a:ea typeface="Calibri" charset="0"/>
                <a:cs typeface="Calibri" charset="0"/>
              </a:rPr>
              <a:t>What </a:t>
            </a:r>
            <a:r>
              <a:rPr lang="en-US" sz="2800" dirty="0">
                <a:latin typeface="Calibri" charset="0"/>
                <a:ea typeface="Calibri" charset="0"/>
                <a:cs typeface="Calibri" charset="0"/>
              </a:rPr>
              <a:t>does it </a:t>
            </a:r>
            <a:r>
              <a:rPr lang="en-US" sz="2800" b="1" dirty="0">
                <a:latin typeface="Calibri" charset="0"/>
                <a:ea typeface="Calibri" charset="0"/>
                <a:cs typeface="Calibri" charset="0"/>
              </a:rPr>
              <a:t>look like </a:t>
            </a:r>
            <a:r>
              <a:rPr lang="en-US" sz="2800" dirty="0">
                <a:latin typeface="Calibri" charset="0"/>
                <a:ea typeface="Calibri" charset="0"/>
                <a:cs typeface="Calibri" charset="0"/>
              </a:rPr>
              <a:t>and </a:t>
            </a:r>
            <a:r>
              <a:rPr lang="en-US" sz="2800" b="1" dirty="0">
                <a:latin typeface="Calibri" charset="0"/>
                <a:ea typeface="Calibri" charset="0"/>
                <a:cs typeface="Calibri" charset="0"/>
              </a:rPr>
              <a:t>sound like</a:t>
            </a:r>
            <a:r>
              <a:rPr lang="en-US" sz="2800" dirty="0">
                <a:latin typeface="Calibri" charset="0"/>
                <a:ea typeface="Calibri" charset="0"/>
                <a:cs typeface="Calibri" charset="0"/>
              </a:rPr>
              <a:t> when you use them?</a:t>
            </a:r>
            <a:endParaRPr lang="en-US" sz="2800" dirty="0"/>
          </a:p>
        </p:txBody>
      </p:sp>
      <p:sp>
        <p:nvSpPr>
          <p:cNvPr id="2" name="TextBox 1"/>
          <p:cNvSpPr txBox="1"/>
          <p:nvPr/>
        </p:nvSpPr>
        <p:spPr>
          <a:xfrm>
            <a:off x="1677558" y="165939"/>
            <a:ext cx="8838042" cy="1446550"/>
          </a:xfrm>
          <a:prstGeom prst="rect">
            <a:avLst/>
          </a:prstGeom>
          <a:noFill/>
        </p:spPr>
        <p:txBody>
          <a:bodyPr wrap="square" rtlCol="0">
            <a:spAutoFit/>
          </a:bodyPr>
          <a:lstStyle/>
          <a:p>
            <a:r>
              <a:rPr lang="en-US" sz="4400" b="1" dirty="0" smtClean="0">
                <a:latin typeface="+mj-lt"/>
              </a:rPr>
              <a:t>Review What You Know </a:t>
            </a:r>
            <a:r>
              <a:rPr lang="mr-IN" sz="4400" b="1" dirty="0" smtClean="0">
                <a:latin typeface="+mj-lt"/>
              </a:rPr>
              <a:t>–</a:t>
            </a:r>
            <a:r>
              <a:rPr lang="en-US" sz="4400" b="1" dirty="0" smtClean="0">
                <a:latin typeface="+mj-lt"/>
              </a:rPr>
              <a:t> Conversation Norms</a:t>
            </a:r>
            <a:endParaRPr lang="en-US" sz="4400" b="1" dirty="0">
              <a:latin typeface="+mj-lt"/>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075" y="308849"/>
            <a:ext cx="980572" cy="1095414"/>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121471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dissolve">
                                      <p:cBhvr>
                                        <p:cTn id="7" dur="500"/>
                                        <p:tgtEl>
                                          <p:spTgt spid="8">
                                            <p:txEl>
                                              <p:pRg st="2" end="2"/>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8">
                                            <p:txEl>
                                              <p:pRg st="4" end="4"/>
                                            </p:txEl>
                                          </p:spTgt>
                                        </p:tgtEl>
                                        <p:attrNameLst>
                                          <p:attrName>style.visibility</p:attrName>
                                        </p:attrNameLst>
                                      </p:cBhvr>
                                      <p:to>
                                        <p:strVal val="visible"/>
                                      </p:to>
                                    </p:set>
                                    <p:animEffect transition="in" filter="dissolve">
                                      <p:cBhvr>
                                        <p:cTn id="10"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728" y="1877170"/>
            <a:ext cx="1820868" cy="1989878"/>
          </a:xfrm>
          <a:prstGeom prst="rect">
            <a:avLst/>
          </a:prstGeom>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#2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BUILDING ON</a:t>
            </a:r>
            <a:endParaRPr lang="en-US" sz="2400" b="1" dirty="0">
              <a:solidFill>
                <a:srgbClr val="FFFF00"/>
              </a:solidFill>
            </a:endParaRPr>
          </a:p>
        </p:txBody>
      </p:sp>
      <p:sp>
        <p:nvSpPr>
          <p:cNvPr id="3" name="Rectangle 2"/>
          <p:cNvSpPr/>
          <p:nvPr/>
        </p:nvSpPr>
        <p:spPr>
          <a:xfrm>
            <a:off x="2203252" y="1912467"/>
            <a:ext cx="3701722" cy="1951740"/>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400" b="1" u="sng" dirty="0" smtClean="0"/>
          </a:p>
          <a:p>
            <a:pPr algn="ctr"/>
            <a:r>
              <a:rPr lang="en-US" sz="3200" b="1" u="sng" dirty="0" smtClean="0"/>
              <a:t>Listen </a:t>
            </a:r>
            <a:r>
              <a:rPr lang="en-US" sz="3200" b="1" u="sng" dirty="0"/>
              <a:t>actively </a:t>
            </a:r>
            <a:r>
              <a:rPr lang="en-US" sz="3200" dirty="0"/>
              <a:t>to what two partners say to each other</a:t>
            </a:r>
            <a:r>
              <a:rPr lang="en-US" sz="3200" dirty="0" smtClean="0"/>
              <a:t>.</a:t>
            </a:r>
          </a:p>
          <a:p>
            <a:endParaRPr lang="en-US" sz="1400"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728" y="291198"/>
            <a:ext cx="5582246" cy="1398913"/>
          </a:xfrm>
          <a:prstGeom prst="rect">
            <a:avLst/>
          </a:prstGeom>
          <a:ln w="38100">
            <a:solidFill>
              <a:schemeClr val="accent1"/>
            </a:solidFill>
          </a:ln>
        </p:spPr>
      </p:pic>
      <p:pic>
        <p:nvPicPr>
          <p:cNvPr id="10" name="Picture 9" descr="/Users/mstaine/Desktop/community-garden-intro.jpg"/>
          <p:cNvPicPr/>
          <p:nvPr/>
        </p:nvPicPr>
        <p:blipFill>
          <a:blip r:embed="rId5">
            <a:extLst>
              <a:ext uri="{28A0092B-C50C-407E-A947-70E740481C1C}">
                <a14:useLocalDpi xmlns:a14="http://schemas.microsoft.com/office/drawing/2010/main" val="0"/>
              </a:ext>
            </a:extLst>
          </a:blip>
          <a:srcRect/>
          <a:stretch>
            <a:fillRect/>
          </a:stretch>
        </p:blipFill>
        <p:spPr bwMode="auto">
          <a:xfrm>
            <a:off x="6400798" y="291198"/>
            <a:ext cx="4963887" cy="3573008"/>
          </a:xfrm>
          <a:prstGeom prst="rect">
            <a:avLst/>
          </a:prstGeom>
          <a:ln w="254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4" name="Table 3"/>
          <p:cNvGraphicFramePr>
            <a:graphicFrameLocks noGrp="1"/>
          </p:cNvGraphicFramePr>
          <p:nvPr>
            <p:extLst>
              <p:ext uri="{D42A27DB-BD31-4B8C-83A1-F6EECF244321}">
                <p14:modId xmlns:p14="http://schemas.microsoft.com/office/powerpoint/2010/main" val="1714779305"/>
              </p:ext>
            </p:extLst>
          </p:nvPr>
        </p:nvGraphicFramePr>
        <p:xfrm>
          <a:off x="462117" y="4214449"/>
          <a:ext cx="10885714" cy="1828800"/>
        </p:xfrm>
        <a:graphic>
          <a:graphicData uri="http://schemas.openxmlformats.org/drawingml/2006/table">
            <a:tbl>
              <a:tblPr firstRow="1" firstCol="1" bandRow="1">
                <a:tableStyleId>{D7AC3CCA-C797-4891-BE02-D94E43425B78}</a:tableStyleId>
              </a:tblPr>
              <a:tblGrid>
                <a:gridCol w="1567543"/>
                <a:gridCol w="9318171"/>
              </a:tblGrid>
              <a:tr h="386715">
                <a:tc>
                  <a:txBody>
                    <a:bodyPr/>
                    <a:lstStyle/>
                    <a:p>
                      <a:pPr marL="0" marR="0">
                        <a:spcBef>
                          <a:spcPts val="0"/>
                        </a:spcBef>
                        <a:spcAft>
                          <a:spcPts val="0"/>
                        </a:spcAft>
                      </a:pPr>
                      <a:r>
                        <a:rPr lang="en-US" sz="2400">
                          <a:effectLst/>
                        </a:rPr>
                        <a:t>Student A:</a:t>
                      </a:r>
                      <a:endParaRPr lang="en-US" sz="2400">
                        <a:solidFill>
                          <a:srgbClr val="000000"/>
                        </a:solidFill>
                        <a:effectLst/>
                        <a:latin typeface="Cambria" charset="0"/>
                        <a:ea typeface="Cambria" charset="0"/>
                        <a:cs typeface="Cambria" charset="0"/>
                      </a:endParaRPr>
                    </a:p>
                  </a:txBody>
                  <a:tcPr marL="68580" marR="68580" marT="0" marB="0"/>
                </a:tc>
                <a:tc>
                  <a:txBody>
                    <a:bodyPr/>
                    <a:lstStyle/>
                    <a:p>
                      <a:pPr marL="0" marR="0">
                        <a:spcBef>
                          <a:spcPts val="0"/>
                        </a:spcBef>
                        <a:spcAft>
                          <a:spcPts val="0"/>
                        </a:spcAft>
                      </a:pPr>
                      <a:r>
                        <a:rPr lang="en-US" sz="2400" b="0" i="1" dirty="0">
                          <a:effectLst/>
                        </a:rPr>
                        <a:t>I notice that there are three girls and a boy working in a garden. The boy is using a shovel and they all are wearing gardening gloves. </a:t>
                      </a:r>
                      <a:endParaRPr lang="en-US" sz="2400" b="0" i="1" dirty="0">
                        <a:solidFill>
                          <a:srgbClr val="000000"/>
                        </a:solidFill>
                        <a:effectLst/>
                        <a:latin typeface="Cambria" charset="0"/>
                        <a:ea typeface="Cambria" charset="0"/>
                        <a:cs typeface="Cambria" charset="0"/>
                      </a:endParaRPr>
                    </a:p>
                  </a:txBody>
                  <a:tcPr marL="68580" marR="68580" marT="0" marB="0"/>
                </a:tc>
              </a:tr>
              <a:tr h="561975">
                <a:tc>
                  <a:txBody>
                    <a:bodyPr/>
                    <a:lstStyle/>
                    <a:p>
                      <a:pPr marL="0" marR="0">
                        <a:spcBef>
                          <a:spcPts val="0"/>
                        </a:spcBef>
                        <a:spcAft>
                          <a:spcPts val="0"/>
                        </a:spcAft>
                      </a:pPr>
                      <a:r>
                        <a:rPr lang="en-US" sz="2400">
                          <a:effectLst/>
                        </a:rPr>
                        <a:t>Student B:</a:t>
                      </a:r>
                      <a:endParaRPr lang="en-US" sz="2400">
                        <a:solidFill>
                          <a:srgbClr val="000000"/>
                        </a:solidFill>
                        <a:effectLst/>
                        <a:latin typeface="Cambria" charset="0"/>
                        <a:ea typeface="Cambria" charset="0"/>
                        <a:cs typeface="Cambria" charset="0"/>
                      </a:endParaRPr>
                    </a:p>
                  </a:txBody>
                  <a:tcPr marL="68580" marR="68580" marT="0" marB="0"/>
                </a:tc>
                <a:tc>
                  <a:txBody>
                    <a:bodyPr/>
                    <a:lstStyle/>
                    <a:p>
                      <a:pPr marL="0" marR="0">
                        <a:spcBef>
                          <a:spcPts val="0"/>
                        </a:spcBef>
                        <a:spcAft>
                          <a:spcPts val="0"/>
                        </a:spcAft>
                      </a:pPr>
                      <a:r>
                        <a:rPr lang="en-US" sz="2400" b="1" i="1" u="sng" dirty="0">
                          <a:effectLst/>
                        </a:rPr>
                        <a:t>I heard you say </a:t>
                      </a:r>
                      <a:r>
                        <a:rPr lang="en-US" sz="2400" i="1" dirty="0">
                          <a:effectLst/>
                        </a:rPr>
                        <a:t>there is a group of people who are gardening and using tools. </a:t>
                      </a:r>
                      <a:r>
                        <a:rPr lang="en-US" sz="2400" b="1" i="1" u="sng" dirty="0" smtClean="0">
                          <a:effectLst/>
                        </a:rPr>
                        <a:t>I </a:t>
                      </a:r>
                      <a:r>
                        <a:rPr lang="en-US" sz="2400" b="1" i="1" u="sng" dirty="0">
                          <a:effectLst/>
                        </a:rPr>
                        <a:t>would like to add</a:t>
                      </a:r>
                      <a:r>
                        <a:rPr lang="en-US" sz="2400" b="1" i="1" dirty="0">
                          <a:effectLst/>
                        </a:rPr>
                        <a:t> </a:t>
                      </a:r>
                      <a:r>
                        <a:rPr lang="en-US" sz="2400" i="1" dirty="0">
                          <a:effectLst/>
                        </a:rPr>
                        <a:t>that the people are wearing long sleeves as they work in the garden which is surrounded by apartment buildings. </a:t>
                      </a:r>
                      <a:endParaRPr lang="en-US" sz="2400" i="1" dirty="0">
                        <a:solidFill>
                          <a:srgbClr val="000000"/>
                        </a:solidFill>
                        <a:effectLst/>
                        <a:latin typeface="Cambria" charset="0"/>
                        <a:ea typeface="Cambria" charset="0"/>
                        <a:cs typeface="Cambria" charset="0"/>
                      </a:endParaRPr>
                    </a:p>
                  </a:txBody>
                  <a:tcPr marL="68580" marR="68580" marT="0" marB="0"/>
                </a:tc>
              </a:tr>
            </a:tbl>
          </a:graphicData>
        </a:graphic>
      </p:graphicFrame>
    </p:spTree>
    <p:extLst>
      <p:ext uri="{BB962C8B-B14F-4D97-AF65-F5344CB8AC3E}">
        <p14:creationId xmlns:p14="http://schemas.microsoft.com/office/powerpoint/2010/main" val="1045937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#2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TEACHER THINK ALOUD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BUILDING ON</a:t>
            </a:r>
            <a:endParaRPr lang="en-US" sz="2400" b="1" dirty="0">
              <a:solidFill>
                <a:srgbClr val="FFFF00"/>
              </a:solidFill>
            </a:endParaRPr>
          </a:p>
        </p:txBody>
      </p:sp>
      <p:sp>
        <p:nvSpPr>
          <p:cNvPr id="3" name="Rectangle 2"/>
          <p:cNvSpPr/>
          <p:nvPr/>
        </p:nvSpPr>
        <p:spPr>
          <a:xfrm>
            <a:off x="6060141" y="287928"/>
            <a:ext cx="5845564" cy="3643896"/>
          </a:xfrm>
          <a:prstGeom prst="rect">
            <a:avLst/>
          </a:prstGeom>
          <a:solidFill>
            <a:schemeClr val="accent1">
              <a:lumMod val="20000"/>
              <a:lumOff val="80000"/>
            </a:schemeClr>
          </a:solidFill>
          <a:ln w="38100">
            <a:solidFill>
              <a:schemeClr val="accent1"/>
            </a:solidFill>
          </a:ln>
        </p:spPr>
        <p:txBody>
          <a:bodyPr wrap="square" anchor="ctr" anchorCtr="0">
            <a:noAutofit/>
          </a:bodyPr>
          <a:lstStyle/>
          <a:p>
            <a:pPr marL="342900" indent="-342900">
              <a:buFont typeface="Arial" charset="0"/>
              <a:buChar char="•"/>
            </a:pPr>
            <a:r>
              <a:rPr lang="en-US" sz="2400" i="1" dirty="0" smtClean="0"/>
              <a:t>I </a:t>
            </a:r>
            <a:r>
              <a:rPr lang="en-US" sz="2400" i="1" dirty="0"/>
              <a:t>notice that Student B first paraphrased what </a:t>
            </a:r>
            <a:r>
              <a:rPr lang="en-US" sz="2400" i="1" dirty="0" smtClean="0"/>
              <a:t>Student A </a:t>
            </a:r>
            <a:r>
              <a:rPr lang="en-US" sz="2400" i="1" dirty="0"/>
              <a:t>said. </a:t>
            </a:r>
            <a:endParaRPr lang="en-US" sz="2400" i="1" dirty="0" smtClean="0"/>
          </a:p>
          <a:p>
            <a:pPr marL="342900" indent="-342900">
              <a:buFont typeface="Arial" charset="0"/>
              <a:buChar char="•"/>
            </a:pPr>
            <a:endParaRPr lang="en-US" sz="1200" i="1" dirty="0"/>
          </a:p>
          <a:p>
            <a:pPr marL="342900" indent="-342900">
              <a:buFont typeface="Arial" charset="0"/>
              <a:buChar char="•"/>
            </a:pPr>
            <a:r>
              <a:rPr lang="en-US" sz="2400" i="1" dirty="0" smtClean="0"/>
              <a:t>Then</a:t>
            </a:r>
            <a:r>
              <a:rPr lang="en-US" sz="2400" i="1" dirty="0"/>
              <a:t>, Partner B built on the idea by using the response starter, “I would like to add </a:t>
            </a:r>
            <a:r>
              <a:rPr lang="en-US" sz="2400" i="1" dirty="0" smtClean="0"/>
              <a:t>...” </a:t>
            </a:r>
            <a:r>
              <a:rPr lang="en-US" sz="2400" i="1" dirty="0"/>
              <a:t>and provided specific details from the visual text. </a:t>
            </a:r>
            <a:endParaRPr lang="en-US" sz="2400" i="1" dirty="0" smtClean="0"/>
          </a:p>
          <a:p>
            <a:pPr marL="342900" indent="-342900">
              <a:buFont typeface="Arial" charset="0"/>
              <a:buChar char="•"/>
            </a:pPr>
            <a:endParaRPr lang="en-US" sz="1200" i="1" dirty="0"/>
          </a:p>
          <a:p>
            <a:pPr marL="342900" indent="-342900">
              <a:buFont typeface="Arial" charset="0"/>
              <a:buChar char="•"/>
            </a:pPr>
            <a:r>
              <a:rPr lang="en-US" sz="2400" i="1" dirty="0" smtClean="0"/>
              <a:t>Let’s </a:t>
            </a:r>
            <a:r>
              <a:rPr lang="en-US" sz="2400" i="1" dirty="0"/>
              <a:t>use the response starter Student B used and practice adding our own details to build on the idea.</a:t>
            </a:r>
            <a:endParaRPr lang="en-US" sz="24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728" y="291198"/>
            <a:ext cx="4141696" cy="1037911"/>
          </a:xfrm>
          <a:prstGeom prst="rect">
            <a:avLst/>
          </a:prstGeom>
          <a:ln w="38100">
            <a:solidFill>
              <a:schemeClr val="accent1"/>
            </a:solidFill>
          </a:ln>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1205" y="6328717"/>
            <a:ext cx="584200" cy="596900"/>
          </a:xfrm>
          <a:prstGeom prst="rect">
            <a:avLst/>
          </a:prstGeom>
        </p:spPr>
      </p:pic>
      <p:grpSp>
        <p:nvGrpSpPr>
          <p:cNvPr id="13" name="Group 12"/>
          <p:cNvGrpSpPr/>
          <p:nvPr/>
        </p:nvGrpSpPr>
        <p:grpSpPr>
          <a:xfrm>
            <a:off x="1676400" y="1690164"/>
            <a:ext cx="2489200" cy="2277016"/>
            <a:chOff x="587828" y="4231661"/>
            <a:chExt cx="1847691" cy="2400989"/>
          </a:xfrm>
        </p:grpSpPr>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668163" y="6041648"/>
              <a:ext cx="1763164" cy="591002"/>
            </a:xfrm>
            <a:prstGeom prst="rect">
              <a:avLst/>
            </a:prstGeom>
            <a:noFill/>
          </p:spPr>
          <p:txBody>
            <a:bodyPr wrap="none" rtlCol="0">
              <a:spAutoFit/>
            </a:bodyPr>
            <a:lstStyle/>
            <a:p>
              <a:r>
                <a:rPr lang="en-US" sz="2800" b="1" dirty="0" smtClean="0"/>
                <a:t>TURN &amp; TALK</a:t>
              </a:r>
              <a:endParaRPr lang="en-US" sz="2800" b="1" dirty="0"/>
            </a:p>
          </p:txBody>
        </p:sp>
      </p:grpSp>
      <p:graphicFrame>
        <p:nvGraphicFramePr>
          <p:cNvPr id="16" name="Table 15"/>
          <p:cNvGraphicFramePr>
            <a:graphicFrameLocks noGrp="1"/>
          </p:cNvGraphicFramePr>
          <p:nvPr>
            <p:extLst>
              <p:ext uri="{D42A27DB-BD31-4B8C-83A1-F6EECF244321}">
                <p14:modId xmlns:p14="http://schemas.microsoft.com/office/powerpoint/2010/main" val="1829458911"/>
              </p:ext>
            </p:extLst>
          </p:nvPr>
        </p:nvGraphicFramePr>
        <p:xfrm>
          <a:off x="462117" y="4214449"/>
          <a:ext cx="11443588" cy="1828800"/>
        </p:xfrm>
        <a:graphic>
          <a:graphicData uri="http://schemas.openxmlformats.org/drawingml/2006/table">
            <a:tbl>
              <a:tblPr firstRow="1" firstCol="1" bandRow="1">
                <a:tableStyleId>{D7AC3CCA-C797-4891-BE02-D94E43425B78}</a:tableStyleId>
              </a:tblPr>
              <a:tblGrid>
                <a:gridCol w="1647877"/>
                <a:gridCol w="9795711"/>
              </a:tblGrid>
              <a:tr h="386715">
                <a:tc>
                  <a:txBody>
                    <a:bodyPr/>
                    <a:lstStyle/>
                    <a:p>
                      <a:pPr marL="0" marR="0">
                        <a:spcBef>
                          <a:spcPts val="0"/>
                        </a:spcBef>
                        <a:spcAft>
                          <a:spcPts val="0"/>
                        </a:spcAft>
                      </a:pPr>
                      <a:r>
                        <a:rPr lang="en-US" sz="2400">
                          <a:effectLst/>
                        </a:rPr>
                        <a:t>Student A:</a:t>
                      </a:r>
                      <a:endParaRPr lang="en-US" sz="2400">
                        <a:solidFill>
                          <a:srgbClr val="000000"/>
                        </a:solidFill>
                        <a:effectLst/>
                        <a:latin typeface="Cambria" charset="0"/>
                        <a:ea typeface="Cambria" charset="0"/>
                        <a:cs typeface="Cambria" charset="0"/>
                      </a:endParaRPr>
                    </a:p>
                  </a:txBody>
                  <a:tcPr marL="68580" marR="68580" marT="0" marB="0"/>
                </a:tc>
                <a:tc>
                  <a:txBody>
                    <a:bodyPr/>
                    <a:lstStyle/>
                    <a:p>
                      <a:pPr marL="0" marR="0">
                        <a:spcBef>
                          <a:spcPts val="0"/>
                        </a:spcBef>
                        <a:spcAft>
                          <a:spcPts val="0"/>
                        </a:spcAft>
                      </a:pPr>
                      <a:r>
                        <a:rPr lang="en-US" sz="2400" b="0" i="1" dirty="0">
                          <a:effectLst/>
                        </a:rPr>
                        <a:t>I notice that there are three girls and a boy working in a garden. The boy is using a shovel and they all are wearing gardening gloves. </a:t>
                      </a:r>
                      <a:endParaRPr lang="en-US" sz="2400" b="0" i="1" dirty="0">
                        <a:solidFill>
                          <a:srgbClr val="000000"/>
                        </a:solidFill>
                        <a:effectLst/>
                        <a:latin typeface="Cambria" charset="0"/>
                        <a:ea typeface="Cambria" charset="0"/>
                        <a:cs typeface="Cambria" charset="0"/>
                      </a:endParaRPr>
                    </a:p>
                  </a:txBody>
                  <a:tcPr marL="68580" marR="68580" marT="0" marB="0"/>
                </a:tc>
              </a:tr>
              <a:tr h="561975">
                <a:tc>
                  <a:txBody>
                    <a:bodyPr/>
                    <a:lstStyle/>
                    <a:p>
                      <a:pPr marL="0" marR="0">
                        <a:spcBef>
                          <a:spcPts val="0"/>
                        </a:spcBef>
                        <a:spcAft>
                          <a:spcPts val="0"/>
                        </a:spcAft>
                      </a:pPr>
                      <a:r>
                        <a:rPr lang="en-US" sz="2400">
                          <a:effectLst/>
                        </a:rPr>
                        <a:t>Student B:</a:t>
                      </a:r>
                      <a:endParaRPr lang="en-US" sz="2400">
                        <a:solidFill>
                          <a:srgbClr val="000000"/>
                        </a:solidFill>
                        <a:effectLst/>
                        <a:latin typeface="Cambria" charset="0"/>
                        <a:ea typeface="Cambria" charset="0"/>
                        <a:cs typeface="Cambria" charset="0"/>
                      </a:endParaRPr>
                    </a:p>
                  </a:txBody>
                  <a:tcPr marL="68580" marR="68580" marT="0" marB="0"/>
                </a:tc>
                <a:tc>
                  <a:txBody>
                    <a:bodyPr/>
                    <a:lstStyle/>
                    <a:p>
                      <a:pPr marL="0" marR="0">
                        <a:spcBef>
                          <a:spcPts val="0"/>
                        </a:spcBef>
                        <a:spcAft>
                          <a:spcPts val="0"/>
                        </a:spcAft>
                      </a:pPr>
                      <a:r>
                        <a:rPr lang="en-US" sz="2400" b="1" i="1" u="sng" dirty="0">
                          <a:effectLst/>
                        </a:rPr>
                        <a:t>I heard you say </a:t>
                      </a:r>
                      <a:r>
                        <a:rPr lang="en-US" sz="2400" i="1" dirty="0">
                          <a:effectLst/>
                        </a:rPr>
                        <a:t>there is a group of people who are gardening and using tools. </a:t>
                      </a:r>
                      <a:r>
                        <a:rPr lang="en-US" sz="2400" b="1" i="1" u="sng" dirty="0" smtClean="0">
                          <a:effectLst/>
                        </a:rPr>
                        <a:t>I </a:t>
                      </a:r>
                      <a:r>
                        <a:rPr lang="en-US" sz="2400" b="1" i="1" u="sng" dirty="0">
                          <a:effectLst/>
                        </a:rPr>
                        <a:t>would like to add</a:t>
                      </a:r>
                      <a:r>
                        <a:rPr lang="en-US" sz="2400" b="1" i="1" dirty="0">
                          <a:effectLst/>
                        </a:rPr>
                        <a:t> </a:t>
                      </a:r>
                      <a:r>
                        <a:rPr lang="en-US" sz="2400" i="1" dirty="0">
                          <a:effectLst/>
                        </a:rPr>
                        <a:t>that the people are wearing long sleeves as they work in the garden which is surrounded by apartment buildings. </a:t>
                      </a:r>
                      <a:endParaRPr lang="en-US" sz="2400" i="1" dirty="0">
                        <a:solidFill>
                          <a:srgbClr val="000000"/>
                        </a:solidFill>
                        <a:effectLst/>
                        <a:latin typeface="Cambria" charset="0"/>
                        <a:ea typeface="Cambria" charset="0"/>
                        <a:cs typeface="Cambria" charset="0"/>
                      </a:endParaRPr>
                    </a:p>
                  </a:txBody>
                  <a:tcPr marL="68580" marR="68580" marT="0" marB="0"/>
                </a:tc>
              </a:tr>
            </a:tbl>
          </a:graphicData>
        </a:graphic>
      </p:graphicFrame>
      <p:pic>
        <p:nvPicPr>
          <p:cNvPr id="17" name="Picture 16" descr="/Users/mstaine/Desktop/ThinkAloudIcon.png"/>
          <p:cNvPicPr/>
          <p:nvPr/>
        </p:nvPicPr>
        <p:blipFill>
          <a:blip r:embed="rId6">
            <a:extLst>
              <a:ext uri="{28A0092B-C50C-407E-A947-70E740481C1C}">
                <a14:useLocalDpi xmlns:a14="http://schemas.microsoft.com/office/drawing/2010/main" val="0"/>
              </a:ext>
            </a:extLst>
          </a:blip>
          <a:srcRect/>
          <a:stretch>
            <a:fillRect/>
          </a:stretch>
        </p:blipFill>
        <p:spPr bwMode="auto">
          <a:xfrm>
            <a:off x="4659086" y="287929"/>
            <a:ext cx="1175657" cy="1041180"/>
          </a:xfrm>
          <a:prstGeom prst="roundRect">
            <a:avLst>
              <a:gd name="adj" fmla="val 16667"/>
            </a:avLst>
          </a:prstGeom>
          <a:ln w="50800">
            <a:solidFill>
              <a:srgbClr val="00B0F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294059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ssolv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431" y="2177767"/>
            <a:ext cx="1820868" cy="1989878"/>
          </a:xfrm>
          <a:prstGeom prst="rect">
            <a:avLst/>
          </a:prstGeom>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#3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BUILDING ON</a:t>
            </a:r>
            <a:endParaRPr lang="en-US" sz="2400" b="1" dirty="0">
              <a:solidFill>
                <a:srgbClr val="FFFF00"/>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73183898"/>
              </p:ext>
            </p:extLst>
          </p:nvPr>
        </p:nvGraphicFramePr>
        <p:xfrm>
          <a:off x="366179" y="4398477"/>
          <a:ext cx="11438272" cy="1683870"/>
        </p:xfrm>
        <a:graphic>
          <a:graphicData uri="http://schemas.openxmlformats.org/drawingml/2006/table">
            <a:tbl>
              <a:tblPr firstRow="1" firstCol="1" bandRow="1">
                <a:tableStyleId>{D7AC3CCA-C797-4891-BE02-D94E43425B78}</a:tableStyleId>
              </a:tblPr>
              <a:tblGrid>
                <a:gridCol w="1335621"/>
                <a:gridCol w="10102651"/>
              </a:tblGrid>
              <a:tr h="952350">
                <a:tc>
                  <a:txBody>
                    <a:bodyPr/>
                    <a:lstStyle/>
                    <a:p>
                      <a:pPr marL="0" marR="0" algn="r">
                        <a:spcBef>
                          <a:spcPts val="0"/>
                        </a:spcBef>
                        <a:spcAft>
                          <a:spcPts val="0"/>
                        </a:spcAft>
                        <a:tabLst>
                          <a:tab pos="5130800" algn="l"/>
                        </a:tabLst>
                      </a:pPr>
                      <a:r>
                        <a:rPr lang="en-US" sz="2400" dirty="0">
                          <a:effectLst/>
                        </a:rPr>
                        <a:t>Student </a:t>
                      </a:r>
                      <a:r>
                        <a:rPr lang="en-US" sz="2400" dirty="0" smtClean="0">
                          <a:effectLst/>
                        </a:rPr>
                        <a:t>A:</a:t>
                      </a:r>
                      <a:endParaRPr lang="en-US" sz="24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2400" b="0" i="1" kern="1200" dirty="0" smtClean="0">
                          <a:solidFill>
                            <a:schemeClr val="dk1"/>
                          </a:solidFill>
                          <a:effectLst/>
                          <a:latin typeface="+mn-lt"/>
                          <a:ea typeface="+mn-ea"/>
                          <a:cs typeface="+mn-cs"/>
                        </a:rPr>
                        <a:t>I notice that the girl wearing the orange shirt is talking to the boy. The boy’s foot is on the shovel as he talks to the girl. </a:t>
                      </a:r>
                      <a:endParaRPr lang="en-US" sz="2400" b="0" i="1" dirty="0">
                        <a:effectLst/>
                        <a:latin typeface="Avenir Next" charset="0"/>
                        <a:ea typeface="Calibri" charset="0"/>
                        <a:cs typeface="Arial" charset="0"/>
                      </a:endParaRPr>
                    </a:p>
                  </a:txBody>
                  <a:tcPr marL="68580" marR="68580" marT="0" marB="0"/>
                </a:tc>
              </a:tr>
              <a:tr h="692618">
                <a:tc>
                  <a:txBody>
                    <a:bodyPr/>
                    <a:lstStyle/>
                    <a:p>
                      <a:pPr marL="0" marR="0" algn="r">
                        <a:spcBef>
                          <a:spcPts val="0"/>
                        </a:spcBef>
                        <a:spcAft>
                          <a:spcPts val="0"/>
                        </a:spcAft>
                        <a:tabLst>
                          <a:tab pos="5130800" algn="l"/>
                        </a:tabLst>
                      </a:pPr>
                      <a:r>
                        <a:rPr lang="en-US" sz="2400" dirty="0">
                          <a:effectLst/>
                        </a:rPr>
                        <a:t>Student </a:t>
                      </a:r>
                      <a:r>
                        <a:rPr lang="en-US" sz="2400" dirty="0" smtClean="0">
                          <a:effectLst/>
                        </a:rPr>
                        <a:t>B:</a:t>
                      </a:r>
                      <a:endParaRPr lang="en-US" sz="2400" dirty="0">
                        <a:effectLst/>
                        <a:latin typeface="Avenir Next" charset="0"/>
                        <a:ea typeface="Calibri" charset="0"/>
                        <a:cs typeface="Arial" charset="0"/>
                      </a:endParaRPr>
                    </a:p>
                  </a:txBody>
                  <a:tcPr marL="68580" marR="68580" marT="0" marB="0"/>
                </a:tc>
                <a:tc>
                  <a:txBody>
                    <a:bodyPr/>
                    <a:lstStyle/>
                    <a:p>
                      <a:pPr marL="0" marR="0" algn="ctr">
                        <a:spcBef>
                          <a:spcPts val="0"/>
                        </a:spcBef>
                        <a:spcAft>
                          <a:spcPts val="0"/>
                        </a:spcAft>
                        <a:tabLst>
                          <a:tab pos="5130800" algn="l"/>
                        </a:tabLst>
                      </a:pPr>
                      <a:endParaRPr lang="en-US" sz="800" b="1" i="1" dirty="0" smtClean="0">
                        <a:solidFill>
                          <a:srgbClr val="FF0000"/>
                        </a:solidFill>
                        <a:effectLst/>
                        <a:latin typeface="Avenir Next" charset="0"/>
                        <a:ea typeface="Calibri" charset="0"/>
                        <a:cs typeface="Arial" charset="0"/>
                      </a:endParaRPr>
                    </a:p>
                    <a:p>
                      <a:pPr marL="0" marR="0" algn="ctr">
                        <a:spcBef>
                          <a:spcPts val="0"/>
                        </a:spcBef>
                        <a:spcAft>
                          <a:spcPts val="0"/>
                        </a:spcAft>
                        <a:tabLst>
                          <a:tab pos="5130800" algn="l"/>
                        </a:tabLst>
                      </a:pPr>
                      <a:endParaRPr lang="en-US" sz="800" b="1" i="1" dirty="0" smtClean="0">
                        <a:solidFill>
                          <a:srgbClr val="FF0000"/>
                        </a:solidFill>
                        <a:effectLst/>
                        <a:latin typeface="Avenir Next" charset="0"/>
                        <a:ea typeface="Calibri" charset="0"/>
                        <a:cs typeface="Arial" charset="0"/>
                      </a:endParaRPr>
                    </a:p>
                    <a:p>
                      <a:pPr marL="0" marR="0" algn="ctr">
                        <a:spcBef>
                          <a:spcPts val="0"/>
                        </a:spcBef>
                        <a:spcAft>
                          <a:spcPts val="0"/>
                        </a:spcAft>
                        <a:tabLst>
                          <a:tab pos="5130800" algn="l"/>
                        </a:tabLst>
                      </a:pPr>
                      <a:endParaRPr lang="en-US" sz="800" b="1" i="1" dirty="0" smtClean="0">
                        <a:solidFill>
                          <a:srgbClr val="FF0000"/>
                        </a:solidFill>
                        <a:effectLst/>
                        <a:latin typeface="Avenir Next" charset="0"/>
                        <a:ea typeface="Calibri" charset="0"/>
                        <a:cs typeface="Arial" charset="0"/>
                      </a:endParaRPr>
                    </a:p>
                    <a:p>
                      <a:pPr marL="0" marR="0" algn="ctr">
                        <a:spcBef>
                          <a:spcPts val="0"/>
                        </a:spcBef>
                        <a:spcAft>
                          <a:spcPts val="0"/>
                        </a:spcAft>
                        <a:tabLst>
                          <a:tab pos="5130800" algn="l"/>
                        </a:tabLst>
                      </a:pPr>
                      <a:endParaRPr lang="en-US" sz="800" b="1" i="1" dirty="0" smtClean="0">
                        <a:solidFill>
                          <a:srgbClr val="FF0000"/>
                        </a:solidFill>
                        <a:effectLst/>
                        <a:latin typeface="Avenir Next" charset="0"/>
                        <a:ea typeface="Calibri" charset="0"/>
                        <a:cs typeface="Arial" charset="0"/>
                      </a:endParaRPr>
                    </a:p>
                    <a:p>
                      <a:pPr marL="0" marR="0" algn="ctr">
                        <a:spcBef>
                          <a:spcPts val="0"/>
                        </a:spcBef>
                        <a:spcAft>
                          <a:spcPts val="0"/>
                        </a:spcAft>
                        <a:tabLst>
                          <a:tab pos="5130800" algn="l"/>
                        </a:tabLst>
                      </a:pPr>
                      <a:endParaRPr lang="en-US" sz="800" b="1" i="1" dirty="0" smtClean="0">
                        <a:solidFill>
                          <a:srgbClr val="FF0000"/>
                        </a:solidFill>
                        <a:effectLst/>
                        <a:latin typeface="Avenir Next" charset="0"/>
                        <a:ea typeface="Calibri" charset="0"/>
                        <a:cs typeface="Arial" charset="0"/>
                      </a:endParaRPr>
                    </a:p>
                    <a:p>
                      <a:pPr marL="0" marR="0" algn="ctr">
                        <a:spcBef>
                          <a:spcPts val="0"/>
                        </a:spcBef>
                        <a:spcAft>
                          <a:spcPts val="0"/>
                        </a:spcAft>
                        <a:tabLst>
                          <a:tab pos="5130800" algn="l"/>
                        </a:tabLst>
                      </a:pPr>
                      <a:endParaRPr lang="en-US" sz="800" b="1" i="1" dirty="0" smtClean="0">
                        <a:solidFill>
                          <a:srgbClr val="FF0000"/>
                        </a:solidFill>
                        <a:effectLst/>
                        <a:latin typeface="Avenir Next" charset="0"/>
                        <a:ea typeface="Calibri" charset="0"/>
                        <a:cs typeface="Arial" charset="0"/>
                      </a:endParaRPr>
                    </a:p>
                  </a:txBody>
                  <a:tcPr marL="68580" marR="68580" marT="0" marB="0"/>
                </a:tc>
              </a:tr>
            </a:tbl>
          </a:graphicData>
        </a:graphic>
      </p:graphicFrame>
      <p:grpSp>
        <p:nvGrpSpPr>
          <p:cNvPr id="11" name="Group 10"/>
          <p:cNvGrpSpPr/>
          <p:nvPr/>
        </p:nvGrpSpPr>
        <p:grpSpPr>
          <a:xfrm>
            <a:off x="3408391" y="2318188"/>
            <a:ext cx="1828803" cy="1807399"/>
            <a:chOff x="587828" y="4231661"/>
            <a:chExt cx="1847691" cy="2361053"/>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3" name="TextBox 12"/>
            <p:cNvSpPr txBox="1"/>
            <p:nvPr/>
          </p:nvSpPr>
          <p:spPr>
            <a:xfrm>
              <a:off x="668163" y="6041648"/>
              <a:ext cx="1633922" cy="551066"/>
            </a:xfrm>
            <a:prstGeom prst="rect">
              <a:avLst/>
            </a:prstGeom>
            <a:noFill/>
          </p:spPr>
          <p:txBody>
            <a:bodyPr wrap="none" rtlCol="0">
              <a:spAutoFit/>
            </a:bodyPr>
            <a:lstStyle/>
            <a:p>
              <a:r>
                <a:rPr lang="en-US" b="1" dirty="0" smtClean="0"/>
                <a:t>TURN &amp; TALK</a:t>
              </a:r>
              <a:endParaRPr lang="en-US" b="1" dirty="0"/>
            </a:p>
          </p:txBody>
        </p:sp>
      </p:grpSp>
      <p:sp>
        <p:nvSpPr>
          <p:cNvPr id="4" name="TextBox 3"/>
          <p:cNvSpPr txBox="1"/>
          <p:nvPr/>
        </p:nvSpPr>
        <p:spPr>
          <a:xfrm>
            <a:off x="1879600" y="5330438"/>
            <a:ext cx="9882094" cy="923330"/>
          </a:xfrm>
          <a:prstGeom prst="rect">
            <a:avLst/>
          </a:prstGeom>
          <a:noFill/>
        </p:spPr>
        <p:txBody>
          <a:bodyPr wrap="square" rtlCol="0">
            <a:spAutoFit/>
          </a:bodyPr>
          <a:lstStyle/>
          <a:p>
            <a:r>
              <a:rPr lang="en-US" sz="2400" b="1" i="1" dirty="0">
                <a:solidFill>
                  <a:srgbClr val="FF0000"/>
                </a:solidFill>
              </a:rPr>
              <a:t>How can you build on this idea by adding </a:t>
            </a:r>
            <a:r>
              <a:rPr lang="en-US" sz="2400" b="1" i="1" dirty="0" smtClean="0">
                <a:solidFill>
                  <a:srgbClr val="FF0000"/>
                </a:solidFill>
              </a:rPr>
              <a:t>details?</a:t>
            </a:r>
            <a:r>
              <a:rPr lang="en-US" sz="2400" b="1" dirty="0" smtClean="0">
                <a:solidFill>
                  <a:srgbClr val="FF0000"/>
                </a:solidFill>
              </a:rPr>
              <a:t> </a:t>
            </a:r>
            <a:r>
              <a:rPr lang="en-US" sz="2400" b="1" i="1" dirty="0">
                <a:solidFill>
                  <a:srgbClr val="FF0000"/>
                </a:solidFill>
              </a:rPr>
              <a:t>How would you respond to Student A?</a:t>
            </a:r>
            <a:endParaRPr lang="en-US" sz="2400" b="1" dirty="0">
              <a:solidFill>
                <a:srgbClr val="FF0000"/>
              </a:solidFill>
            </a:endParaRPr>
          </a:p>
          <a:p>
            <a:pPr>
              <a:tabLst>
                <a:tab pos="5130800" algn="l"/>
              </a:tabLst>
            </a:pPr>
            <a:endParaRPr lang="en-US" sz="600" dirty="0">
              <a:latin typeface="Avenir Next" charset="0"/>
              <a:ea typeface="Calibri" charset="0"/>
              <a:cs typeface="Arial" charset="0"/>
            </a:endParaRP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179" y="351076"/>
            <a:ext cx="5582246" cy="1398913"/>
          </a:xfrm>
          <a:prstGeom prst="rect">
            <a:avLst/>
          </a:prstGeom>
          <a:ln w="38100">
            <a:solidFill>
              <a:schemeClr val="accent1"/>
            </a:solidFill>
          </a:ln>
        </p:spPr>
      </p:pic>
      <p:pic>
        <p:nvPicPr>
          <p:cNvPr id="14" name="Picture 13" descr="/Users/mstaine/Desktop/community-garden-intro.jpg"/>
          <p:cNvPicPr/>
          <p:nvPr/>
        </p:nvPicPr>
        <p:blipFill>
          <a:blip r:embed="rId6">
            <a:extLst>
              <a:ext uri="{28A0092B-C50C-407E-A947-70E740481C1C}">
                <a14:useLocalDpi xmlns:a14="http://schemas.microsoft.com/office/drawing/2010/main" val="0"/>
              </a:ext>
            </a:extLst>
          </a:blip>
          <a:srcRect/>
          <a:stretch>
            <a:fillRect/>
          </a:stretch>
        </p:blipFill>
        <p:spPr bwMode="auto">
          <a:xfrm>
            <a:off x="6400798" y="291198"/>
            <a:ext cx="4963887" cy="3573008"/>
          </a:xfrm>
          <a:prstGeom prst="rect">
            <a:avLst/>
          </a:prstGeom>
          <a:ln w="254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30948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dissolve">
                                      <p:cBhvr>
                                        <p:cTn id="16" dur="500"/>
                                        <p:tgtEl>
                                          <p:spTgt spid="11"/>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431" y="2177767"/>
            <a:ext cx="1820868" cy="1989878"/>
          </a:xfrm>
          <a:prstGeom prst="rect">
            <a:avLst/>
          </a:prstGeom>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#4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BUILDING ON</a:t>
            </a:r>
            <a:endParaRPr lang="en-US" sz="2400" b="1" dirty="0">
              <a:solidFill>
                <a:srgbClr val="FFFF00"/>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1882297828"/>
              </p:ext>
            </p:extLst>
          </p:nvPr>
        </p:nvGraphicFramePr>
        <p:xfrm>
          <a:off x="366179" y="4398477"/>
          <a:ext cx="11438272" cy="1683870"/>
        </p:xfrm>
        <a:graphic>
          <a:graphicData uri="http://schemas.openxmlformats.org/drawingml/2006/table">
            <a:tbl>
              <a:tblPr firstRow="1" firstCol="1" bandRow="1">
                <a:tableStyleId>{D7AC3CCA-C797-4891-BE02-D94E43425B78}</a:tableStyleId>
              </a:tblPr>
              <a:tblGrid>
                <a:gridCol w="1335621"/>
                <a:gridCol w="10102651"/>
              </a:tblGrid>
              <a:tr h="952350">
                <a:tc>
                  <a:txBody>
                    <a:bodyPr/>
                    <a:lstStyle/>
                    <a:p>
                      <a:pPr marL="0" marR="0" algn="r">
                        <a:spcBef>
                          <a:spcPts val="0"/>
                        </a:spcBef>
                        <a:spcAft>
                          <a:spcPts val="0"/>
                        </a:spcAft>
                        <a:tabLst>
                          <a:tab pos="5130800" algn="l"/>
                        </a:tabLst>
                      </a:pPr>
                      <a:r>
                        <a:rPr lang="en-US" sz="2400" dirty="0">
                          <a:effectLst/>
                        </a:rPr>
                        <a:t>Student </a:t>
                      </a:r>
                      <a:r>
                        <a:rPr lang="en-US" sz="2400" dirty="0" smtClean="0">
                          <a:effectLst/>
                        </a:rPr>
                        <a:t>A:</a:t>
                      </a:r>
                      <a:endParaRPr lang="en-US" sz="2400" dirty="0">
                        <a:effectLst/>
                        <a:latin typeface="Avenir Next" charset="0"/>
                        <a:ea typeface="Calibri" charset="0"/>
                        <a:cs typeface="Arial" charset="0"/>
                      </a:endParaRPr>
                    </a:p>
                  </a:txBody>
                  <a:tcPr marL="68580" marR="68580" marT="0" marB="0"/>
                </a:tc>
                <a:tc>
                  <a:txBody>
                    <a:bodyPr/>
                    <a:lstStyle/>
                    <a:p>
                      <a:r>
                        <a:rPr lang="en-US" sz="2400" b="0" i="1" kern="1200" dirty="0" smtClean="0">
                          <a:solidFill>
                            <a:schemeClr val="dk1"/>
                          </a:solidFill>
                          <a:effectLst/>
                          <a:latin typeface="+mn-lt"/>
                          <a:ea typeface="+mn-ea"/>
                          <a:cs typeface="+mn-cs"/>
                        </a:rPr>
                        <a:t> I notice the two girls are crouching down in the garden. The girl in the pink sweatshirt is touching the leaf. </a:t>
                      </a:r>
                      <a:endParaRPr lang="en-US" sz="2400" b="0" kern="1200" dirty="0" smtClean="0">
                        <a:solidFill>
                          <a:schemeClr val="tx1"/>
                        </a:solidFill>
                        <a:effectLst/>
                        <a:latin typeface="+mn-lt"/>
                        <a:ea typeface="+mn-ea"/>
                        <a:cs typeface="+mn-cs"/>
                      </a:endParaRPr>
                    </a:p>
                  </a:txBody>
                  <a:tcPr marL="68580" marR="68580" marT="0" marB="0"/>
                </a:tc>
              </a:tr>
              <a:tr h="692618">
                <a:tc>
                  <a:txBody>
                    <a:bodyPr/>
                    <a:lstStyle/>
                    <a:p>
                      <a:pPr marL="0" marR="0" algn="r">
                        <a:spcBef>
                          <a:spcPts val="0"/>
                        </a:spcBef>
                        <a:spcAft>
                          <a:spcPts val="0"/>
                        </a:spcAft>
                        <a:tabLst>
                          <a:tab pos="5130800" algn="l"/>
                        </a:tabLst>
                      </a:pPr>
                      <a:r>
                        <a:rPr lang="en-US" sz="2400" dirty="0">
                          <a:effectLst/>
                        </a:rPr>
                        <a:t>Student </a:t>
                      </a:r>
                      <a:r>
                        <a:rPr lang="en-US" sz="2400" dirty="0" smtClean="0">
                          <a:effectLst/>
                        </a:rPr>
                        <a:t>B:</a:t>
                      </a:r>
                      <a:endParaRPr lang="en-US" sz="2400" dirty="0">
                        <a:effectLst/>
                        <a:latin typeface="Avenir Next" charset="0"/>
                        <a:ea typeface="Calibri" charset="0"/>
                        <a:cs typeface="Arial" charset="0"/>
                      </a:endParaRPr>
                    </a:p>
                  </a:txBody>
                  <a:tcPr marL="68580" marR="68580" marT="0" marB="0"/>
                </a:tc>
                <a:tc>
                  <a:txBody>
                    <a:bodyPr/>
                    <a:lstStyle/>
                    <a:p>
                      <a:pPr marL="0" marR="0" algn="ctr">
                        <a:spcBef>
                          <a:spcPts val="0"/>
                        </a:spcBef>
                        <a:spcAft>
                          <a:spcPts val="0"/>
                        </a:spcAft>
                        <a:tabLst>
                          <a:tab pos="5130800" algn="l"/>
                        </a:tabLst>
                      </a:pPr>
                      <a:endParaRPr lang="en-US" sz="800" b="1" i="1" dirty="0" smtClean="0">
                        <a:solidFill>
                          <a:srgbClr val="FF0000"/>
                        </a:solidFill>
                        <a:effectLst/>
                        <a:latin typeface="Avenir Next" charset="0"/>
                        <a:ea typeface="Calibri" charset="0"/>
                        <a:cs typeface="Arial" charset="0"/>
                      </a:endParaRPr>
                    </a:p>
                    <a:p>
                      <a:pPr marL="0" marR="0" algn="ctr">
                        <a:spcBef>
                          <a:spcPts val="0"/>
                        </a:spcBef>
                        <a:spcAft>
                          <a:spcPts val="0"/>
                        </a:spcAft>
                        <a:tabLst>
                          <a:tab pos="5130800" algn="l"/>
                        </a:tabLst>
                      </a:pPr>
                      <a:endParaRPr lang="en-US" sz="800" b="1" i="1" dirty="0" smtClean="0">
                        <a:solidFill>
                          <a:srgbClr val="FF0000"/>
                        </a:solidFill>
                        <a:effectLst/>
                        <a:latin typeface="Avenir Next" charset="0"/>
                        <a:ea typeface="Calibri" charset="0"/>
                        <a:cs typeface="Arial" charset="0"/>
                      </a:endParaRPr>
                    </a:p>
                    <a:p>
                      <a:pPr marL="0" marR="0" algn="ctr">
                        <a:spcBef>
                          <a:spcPts val="0"/>
                        </a:spcBef>
                        <a:spcAft>
                          <a:spcPts val="0"/>
                        </a:spcAft>
                        <a:tabLst>
                          <a:tab pos="5130800" algn="l"/>
                        </a:tabLst>
                      </a:pPr>
                      <a:endParaRPr lang="en-US" sz="800" b="1" i="1" dirty="0" smtClean="0">
                        <a:solidFill>
                          <a:srgbClr val="FF0000"/>
                        </a:solidFill>
                        <a:effectLst/>
                        <a:latin typeface="Avenir Next" charset="0"/>
                        <a:ea typeface="Calibri" charset="0"/>
                        <a:cs typeface="Arial" charset="0"/>
                      </a:endParaRPr>
                    </a:p>
                    <a:p>
                      <a:pPr marL="0" marR="0" algn="ctr">
                        <a:spcBef>
                          <a:spcPts val="0"/>
                        </a:spcBef>
                        <a:spcAft>
                          <a:spcPts val="0"/>
                        </a:spcAft>
                        <a:tabLst>
                          <a:tab pos="5130800" algn="l"/>
                        </a:tabLst>
                      </a:pPr>
                      <a:endParaRPr lang="en-US" sz="800" b="1" i="1" dirty="0" smtClean="0">
                        <a:solidFill>
                          <a:srgbClr val="FF0000"/>
                        </a:solidFill>
                        <a:effectLst/>
                        <a:latin typeface="Avenir Next" charset="0"/>
                        <a:ea typeface="Calibri" charset="0"/>
                        <a:cs typeface="Arial" charset="0"/>
                      </a:endParaRPr>
                    </a:p>
                    <a:p>
                      <a:pPr marL="0" marR="0" algn="ctr">
                        <a:spcBef>
                          <a:spcPts val="0"/>
                        </a:spcBef>
                        <a:spcAft>
                          <a:spcPts val="0"/>
                        </a:spcAft>
                        <a:tabLst>
                          <a:tab pos="5130800" algn="l"/>
                        </a:tabLst>
                      </a:pPr>
                      <a:endParaRPr lang="en-US" sz="800" b="1" i="1" dirty="0" smtClean="0">
                        <a:solidFill>
                          <a:srgbClr val="FF0000"/>
                        </a:solidFill>
                        <a:effectLst/>
                        <a:latin typeface="Avenir Next" charset="0"/>
                        <a:ea typeface="Calibri" charset="0"/>
                        <a:cs typeface="Arial" charset="0"/>
                      </a:endParaRPr>
                    </a:p>
                    <a:p>
                      <a:pPr marL="0" marR="0" algn="ctr">
                        <a:spcBef>
                          <a:spcPts val="0"/>
                        </a:spcBef>
                        <a:spcAft>
                          <a:spcPts val="0"/>
                        </a:spcAft>
                        <a:tabLst>
                          <a:tab pos="5130800" algn="l"/>
                        </a:tabLst>
                      </a:pPr>
                      <a:endParaRPr lang="en-US" sz="800" b="1" i="1" dirty="0" smtClean="0">
                        <a:solidFill>
                          <a:srgbClr val="FF0000"/>
                        </a:solidFill>
                        <a:effectLst/>
                        <a:latin typeface="Avenir Next" charset="0"/>
                        <a:ea typeface="Calibri" charset="0"/>
                        <a:cs typeface="Arial" charset="0"/>
                      </a:endParaRPr>
                    </a:p>
                  </a:txBody>
                  <a:tcPr marL="68580" marR="68580" marT="0" marB="0"/>
                </a:tc>
              </a:tr>
            </a:tbl>
          </a:graphicData>
        </a:graphic>
      </p:graphicFrame>
      <p:grpSp>
        <p:nvGrpSpPr>
          <p:cNvPr id="11" name="Group 10"/>
          <p:cNvGrpSpPr/>
          <p:nvPr/>
        </p:nvGrpSpPr>
        <p:grpSpPr>
          <a:xfrm>
            <a:off x="3408391" y="2318188"/>
            <a:ext cx="1828803" cy="1807399"/>
            <a:chOff x="587828" y="4231661"/>
            <a:chExt cx="1847691" cy="2361053"/>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3" name="TextBox 12"/>
            <p:cNvSpPr txBox="1"/>
            <p:nvPr/>
          </p:nvSpPr>
          <p:spPr>
            <a:xfrm>
              <a:off x="668163" y="6041648"/>
              <a:ext cx="1633922" cy="551066"/>
            </a:xfrm>
            <a:prstGeom prst="rect">
              <a:avLst/>
            </a:prstGeom>
            <a:noFill/>
          </p:spPr>
          <p:txBody>
            <a:bodyPr wrap="none" rtlCol="0">
              <a:spAutoFit/>
            </a:bodyPr>
            <a:lstStyle/>
            <a:p>
              <a:r>
                <a:rPr lang="en-US" b="1" dirty="0" smtClean="0"/>
                <a:t>TURN &amp; TALK</a:t>
              </a:r>
              <a:endParaRPr lang="en-US" b="1" dirty="0"/>
            </a:p>
          </p:txBody>
        </p:sp>
      </p:grpSp>
      <p:sp>
        <p:nvSpPr>
          <p:cNvPr id="4" name="TextBox 3"/>
          <p:cNvSpPr txBox="1"/>
          <p:nvPr/>
        </p:nvSpPr>
        <p:spPr>
          <a:xfrm>
            <a:off x="1736265" y="5290138"/>
            <a:ext cx="9882094" cy="923330"/>
          </a:xfrm>
          <a:prstGeom prst="rect">
            <a:avLst/>
          </a:prstGeom>
          <a:noFill/>
        </p:spPr>
        <p:txBody>
          <a:bodyPr wrap="square" rtlCol="0">
            <a:spAutoFit/>
          </a:bodyPr>
          <a:lstStyle/>
          <a:p>
            <a:r>
              <a:rPr lang="en-US" sz="2400" b="1" i="1" dirty="0">
                <a:solidFill>
                  <a:srgbClr val="FF0000"/>
                </a:solidFill>
              </a:rPr>
              <a:t>How can you build on this idea by adding </a:t>
            </a:r>
            <a:r>
              <a:rPr lang="en-US" sz="2400" b="1" i="1" dirty="0" smtClean="0">
                <a:solidFill>
                  <a:srgbClr val="FF0000"/>
                </a:solidFill>
              </a:rPr>
              <a:t>details?</a:t>
            </a:r>
            <a:r>
              <a:rPr lang="en-US" sz="2400" b="1" dirty="0" smtClean="0">
                <a:solidFill>
                  <a:srgbClr val="FF0000"/>
                </a:solidFill>
              </a:rPr>
              <a:t> </a:t>
            </a:r>
            <a:r>
              <a:rPr lang="en-US" sz="2400" b="1" i="1" dirty="0">
                <a:solidFill>
                  <a:srgbClr val="FF0000"/>
                </a:solidFill>
              </a:rPr>
              <a:t>How would you respond to Student A?</a:t>
            </a:r>
            <a:endParaRPr lang="en-US" sz="2400" b="1" dirty="0">
              <a:solidFill>
                <a:srgbClr val="FF0000"/>
              </a:solidFill>
            </a:endParaRPr>
          </a:p>
          <a:p>
            <a:pPr>
              <a:tabLst>
                <a:tab pos="5130800" algn="l"/>
              </a:tabLst>
            </a:pPr>
            <a:endParaRPr lang="en-US" sz="600" dirty="0">
              <a:latin typeface="Avenir Next" charset="0"/>
              <a:ea typeface="Calibri" charset="0"/>
              <a:cs typeface="Arial" charset="0"/>
            </a:endParaRP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179" y="351076"/>
            <a:ext cx="5582246" cy="1398913"/>
          </a:xfrm>
          <a:prstGeom prst="rect">
            <a:avLst/>
          </a:prstGeom>
          <a:ln w="38100">
            <a:solidFill>
              <a:schemeClr val="accent1"/>
            </a:solidFill>
          </a:ln>
        </p:spPr>
      </p:pic>
      <p:pic>
        <p:nvPicPr>
          <p:cNvPr id="14" name="Picture 13" descr="/Users/mstaine/Desktop/community-garden-intro.jpg"/>
          <p:cNvPicPr/>
          <p:nvPr/>
        </p:nvPicPr>
        <p:blipFill>
          <a:blip r:embed="rId6">
            <a:extLst>
              <a:ext uri="{28A0092B-C50C-407E-A947-70E740481C1C}">
                <a14:useLocalDpi xmlns:a14="http://schemas.microsoft.com/office/drawing/2010/main" val="0"/>
              </a:ext>
            </a:extLst>
          </a:blip>
          <a:srcRect/>
          <a:stretch>
            <a:fillRect/>
          </a:stretch>
        </p:blipFill>
        <p:spPr bwMode="auto">
          <a:xfrm>
            <a:off x="6400798" y="291198"/>
            <a:ext cx="4963887" cy="3573008"/>
          </a:xfrm>
          <a:prstGeom prst="rect">
            <a:avLst/>
          </a:prstGeom>
          <a:ln w="254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14568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dissolve">
                                      <p:cBhvr>
                                        <p:cTn id="16" dur="500"/>
                                        <p:tgtEl>
                                          <p:spTgt spid="11"/>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38407" y="347934"/>
            <a:ext cx="7208371" cy="898340"/>
          </a:xfrm>
        </p:spPr>
        <p:txBody>
          <a:bodyPr>
            <a:normAutofit/>
          </a:bodyPr>
          <a:lstStyle/>
          <a:p>
            <a:r>
              <a:rPr lang="en-US" b="1" dirty="0"/>
              <a:t>Stand Up, Hand Up, Pair </a:t>
            </a:r>
            <a:r>
              <a:rPr lang="en-US" b="1" dirty="0" smtClean="0"/>
              <a:t>Up</a:t>
            </a:r>
            <a:endParaRPr lang="en-US" dirty="0"/>
          </a:p>
        </p:txBody>
      </p:sp>
      <p:sp>
        <p:nvSpPr>
          <p:cNvPr id="13" name="Content Placeholder 12"/>
          <p:cNvSpPr>
            <a:spLocks noGrp="1"/>
          </p:cNvSpPr>
          <p:nvPr>
            <p:ph sz="half" idx="4294967295"/>
          </p:nvPr>
        </p:nvSpPr>
        <p:spPr>
          <a:xfrm>
            <a:off x="449438" y="2379433"/>
            <a:ext cx="5305904" cy="3258523"/>
          </a:xfrm>
        </p:spPr>
        <p:txBody>
          <a:bodyPr>
            <a:normAutofit lnSpcReduction="10000"/>
          </a:bodyPr>
          <a:lstStyle/>
          <a:p>
            <a:pPr marL="514350" indent="-514350">
              <a:buFont typeface="+mj-lt"/>
              <a:buAutoNum type="arabicPeriod"/>
            </a:pPr>
            <a:r>
              <a:rPr lang="en-US" sz="3200" b="1" dirty="0"/>
              <a:t>Stand </a:t>
            </a:r>
            <a:r>
              <a:rPr lang="en-US" sz="3200" b="1" dirty="0" smtClean="0"/>
              <a:t>Up </a:t>
            </a:r>
            <a:r>
              <a:rPr lang="mr-IN" sz="3200" b="1" dirty="0" smtClean="0"/>
              <a:t>–</a:t>
            </a:r>
            <a:r>
              <a:rPr lang="en-US" sz="3200" b="1" dirty="0" smtClean="0"/>
              <a:t> </a:t>
            </a:r>
            <a:r>
              <a:rPr lang="en-US" sz="3200" dirty="0" smtClean="0"/>
              <a:t>Look </a:t>
            </a:r>
            <a:r>
              <a:rPr lang="en-US" sz="3200" dirty="0"/>
              <a:t>for a </a:t>
            </a:r>
            <a:r>
              <a:rPr lang="en-US" sz="3200" dirty="0" smtClean="0"/>
              <a:t>partner </a:t>
            </a:r>
          </a:p>
          <a:p>
            <a:pPr marL="514350" indent="-514350">
              <a:buFont typeface="+mj-lt"/>
              <a:buAutoNum type="arabicPeriod"/>
            </a:pPr>
            <a:r>
              <a:rPr lang="en-US" sz="3200" b="1" dirty="0"/>
              <a:t>Hand </a:t>
            </a:r>
            <a:r>
              <a:rPr lang="en-US" sz="3200" b="1" dirty="0" smtClean="0"/>
              <a:t>Up </a:t>
            </a:r>
            <a:r>
              <a:rPr lang="mr-IN" sz="3200" b="1" dirty="0" smtClean="0"/>
              <a:t>–</a:t>
            </a:r>
            <a:r>
              <a:rPr lang="en-US" sz="3200" b="1" dirty="0" smtClean="0"/>
              <a:t> </a:t>
            </a:r>
            <a:r>
              <a:rPr lang="en-US" sz="3200" dirty="0" smtClean="0"/>
              <a:t>Raise </a:t>
            </a:r>
            <a:r>
              <a:rPr lang="en-US" sz="3200" dirty="0"/>
              <a:t>one hand in the </a:t>
            </a:r>
            <a:r>
              <a:rPr lang="en-US" sz="3200" dirty="0" smtClean="0"/>
              <a:t>air and walk </a:t>
            </a:r>
            <a:r>
              <a:rPr lang="en-US" sz="3200" dirty="0"/>
              <a:t>across the room to find a </a:t>
            </a:r>
            <a:r>
              <a:rPr lang="en-US" sz="3200" dirty="0" smtClean="0"/>
              <a:t>partner</a:t>
            </a:r>
          </a:p>
          <a:p>
            <a:pPr marL="514350" indent="-514350">
              <a:buFont typeface="+mj-lt"/>
              <a:buAutoNum type="arabicPeriod"/>
            </a:pPr>
            <a:r>
              <a:rPr lang="en-US" sz="3200" b="1" dirty="0" smtClean="0"/>
              <a:t>Pair Up </a:t>
            </a:r>
            <a:r>
              <a:rPr lang="mr-IN" sz="3200" b="1" dirty="0" smtClean="0"/>
              <a:t>–</a:t>
            </a:r>
            <a:r>
              <a:rPr lang="en-US" sz="3200" b="1" dirty="0" smtClean="0"/>
              <a:t> </a:t>
            </a:r>
            <a:r>
              <a:rPr lang="en-US" sz="3200" dirty="0" smtClean="0"/>
              <a:t>Connect </a:t>
            </a:r>
            <a:r>
              <a:rPr lang="en-US" sz="3200" dirty="0"/>
              <a:t>your hand with your </a:t>
            </a:r>
            <a:r>
              <a:rPr lang="en-US" sz="3200" dirty="0" smtClean="0"/>
              <a:t>partner</a:t>
            </a:r>
            <a:endParaRPr lang="en-US" sz="3200" dirty="0"/>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438" y="347934"/>
            <a:ext cx="1145533" cy="1279695"/>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TextBox 14"/>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STAND UP, HAND UP, PAIR UP STRATEGY</a:t>
            </a:r>
            <a:endParaRPr lang="en-US" sz="2400" b="1" dirty="0">
              <a:solidFill>
                <a:schemeClr val="bg1"/>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8729" y="1760726"/>
            <a:ext cx="6007847" cy="4495938"/>
          </a:xfrm>
          <a:prstGeom prst="rect">
            <a:avLst/>
          </a:prstGeom>
        </p:spPr>
      </p:pic>
    </p:spTree>
    <p:extLst>
      <p:ext uri="{BB962C8B-B14F-4D97-AF65-F5344CB8AC3E}">
        <p14:creationId xmlns:p14="http://schemas.microsoft.com/office/powerpoint/2010/main" val="199361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dissolv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dissolve">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dissolve">
                                      <p:cBhvr>
                                        <p:cTn id="17"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STUDENT PRACTICE</a:t>
            </a:r>
            <a:endParaRPr lang="en-US" sz="2400" b="1" dirty="0">
              <a:solidFill>
                <a:schemeClr val="bg1"/>
              </a:solidFill>
            </a:endParaRPr>
          </a:p>
        </p:txBody>
      </p:sp>
      <p:sp>
        <p:nvSpPr>
          <p:cNvPr id="8" name="Rectangle 7"/>
          <p:cNvSpPr/>
          <p:nvPr/>
        </p:nvSpPr>
        <p:spPr>
          <a:xfrm>
            <a:off x="287635" y="3206127"/>
            <a:ext cx="3248174" cy="2677656"/>
          </a:xfrm>
          <a:prstGeom prst="rect">
            <a:avLst/>
          </a:prstGeom>
        </p:spPr>
        <p:txBody>
          <a:bodyPr wrap="square">
            <a:spAutoFit/>
          </a:bodyPr>
          <a:lstStyle/>
          <a:p>
            <a:r>
              <a:rPr lang="en-US" sz="2600" b="1" dirty="0" smtClean="0"/>
              <a:t>Prompt: </a:t>
            </a:r>
          </a:p>
          <a:p>
            <a:pPr marL="342900" indent="-342900">
              <a:buFont typeface="Arial" charset="0"/>
              <a:buChar char="•"/>
            </a:pPr>
            <a:r>
              <a:rPr lang="en-US" sz="2600" dirty="0" smtClean="0"/>
              <a:t>What </a:t>
            </a:r>
            <a:r>
              <a:rPr lang="en-US" sz="2600" dirty="0"/>
              <a:t>do you notice in the visual text? </a:t>
            </a:r>
            <a:endParaRPr lang="en-US" sz="2600" dirty="0" smtClean="0"/>
          </a:p>
          <a:p>
            <a:pPr marL="342900" indent="-342900">
              <a:buFont typeface="Arial" charset="0"/>
              <a:buChar char="•"/>
            </a:pPr>
            <a:endParaRPr lang="en-US" sz="1200" dirty="0" smtClean="0"/>
          </a:p>
          <a:p>
            <a:pPr marL="342900" indent="-342900">
              <a:buFont typeface="Arial" charset="0"/>
              <a:buChar char="•"/>
            </a:pPr>
            <a:r>
              <a:rPr lang="en-US" sz="2600" b="1" dirty="0" smtClean="0"/>
              <a:t>CLARIFY </a:t>
            </a:r>
            <a:r>
              <a:rPr lang="en-US" sz="2600" dirty="0"/>
              <a:t>by </a:t>
            </a:r>
            <a:r>
              <a:rPr lang="en-US" sz="2600" b="1" dirty="0" smtClean="0"/>
              <a:t>building on each other’s ideas</a:t>
            </a:r>
            <a:r>
              <a:rPr lang="en-US" sz="2600" dirty="0" smtClean="0"/>
              <a:t>.</a:t>
            </a:r>
            <a:endParaRPr lang="en-US" sz="26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958" y="384061"/>
            <a:ext cx="2767193" cy="2309514"/>
          </a:xfrm>
          <a:prstGeom prst="rect">
            <a:avLst/>
          </a:prstGeom>
          <a:ln w="38100">
            <a:solidFill>
              <a:schemeClr val="accent1"/>
            </a:solidFill>
          </a:ln>
          <a:effectLst>
            <a:glow rad="139700">
              <a:schemeClr val="accent1">
                <a:lumMod val="40000"/>
                <a:lumOff val="60000"/>
                <a:alpha val="40000"/>
              </a:schemeClr>
            </a:glow>
          </a:effectLst>
        </p:spPr>
      </p:pic>
      <p:pic>
        <p:nvPicPr>
          <p:cNvPr id="10" name="Picture 9"/>
          <p:cNvPicPr/>
          <p:nvPr/>
        </p:nvPicPr>
        <p:blipFill>
          <a:blip r:embed="rId4">
            <a:extLst>
              <a:ext uri="{28A0092B-C50C-407E-A947-70E740481C1C}">
                <a14:useLocalDpi xmlns:a14="http://schemas.microsoft.com/office/drawing/2010/main" val="0"/>
              </a:ext>
            </a:extLst>
          </a:blip>
          <a:srcRect/>
          <a:stretch>
            <a:fillRect/>
          </a:stretch>
        </p:blipFill>
        <p:spPr bwMode="auto">
          <a:xfrm>
            <a:off x="3745865" y="0"/>
            <a:ext cx="8446135" cy="6858000"/>
          </a:xfrm>
          <a:prstGeom prst="rect">
            <a:avLst/>
          </a:prstGeom>
          <a:ln w="254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1177345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640" y="6396335"/>
            <a:ext cx="12142360" cy="461665"/>
          </a:xfrm>
          <a:prstGeom prst="rect">
            <a:avLst/>
          </a:prstGeom>
          <a:noFill/>
        </p:spPr>
        <p:txBody>
          <a:bodyPr wrap="square" rtlCol="0">
            <a:spAutoFit/>
          </a:bodyPr>
          <a:lstStyle/>
          <a:p>
            <a:r>
              <a:rPr lang="en-US" sz="2400" b="1" dirty="0">
                <a:solidFill>
                  <a:schemeClr val="bg1"/>
                </a:solidFill>
              </a:rPr>
              <a:t>CONSTRUCTIVE </a:t>
            </a:r>
            <a:r>
              <a:rPr lang="en-US" sz="2400" b="1" dirty="0" smtClean="0">
                <a:solidFill>
                  <a:schemeClr val="bg1"/>
                </a:solidFill>
              </a:rPr>
              <a:t>CONVERSATION – </a:t>
            </a:r>
            <a:r>
              <a:rPr lang="en-US" sz="2400" b="1" dirty="0">
                <a:solidFill>
                  <a:schemeClr val="bg1"/>
                </a:solidFill>
              </a:rPr>
              <a:t>TEACHER COLLECTS LANGUAGE SAMPLE        SPF 1.0</a:t>
            </a:r>
          </a:p>
        </p:txBody>
      </p:sp>
      <p:sp>
        <p:nvSpPr>
          <p:cNvPr id="8" name="Rectangle 7"/>
          <p:cNvSpPr/>
          <p:nvPr/>
        </p:nvSpPr>
        <p:spPr>
          <a:xfrm>
            <a:off x="334770" y="2172916"/>
            <a:ext cx="3374641" cy="2923877"/>
          </a:xfrm>
          <a:prstGeom prst="rect">
            <a:avLst/>
          </a:prstGeom>
          <a:solidFill>
            <a:schemeClr val="accent1">
              <a:lumMod val="20000"/>
              <a:lumOff val="80000"/>
            </a:schemeClr>
          </a:solidFill>
          <a:ln w="38100">
            <a:solidFill>
              <a:schemeClr val="accent1"/>
            </a:solidFill>
          </a:ln>
        </p:spPr>
        <p:txBody>
          <a:bodyPr wrap="square">
            <a:spAutoFit/>
          </a:bodyPr>
          <a:lstStyle/>
          <a:p>
            <a:r>
              <a:rPr lang="en-US" sz="2800" b="1" dirty="0" smtClean="0"/>
              <a:t>Prompt:</a:t>
            </a:r>
          </a:p>
          <a:p>
            <a:endParaRPr lang="en-US" sz="800" b="1" dirty="0" smtClean="0"/>
          </a:p>
          <a:p>
            <a:r>
              <a:rPr lang="en-US" sz="2800" dirty="0" smtClean="0"/>
              <a:t>What </a:t>
            </a:r>
            <a:r>
              <a:rPr lang="en-US" sz="2800" dirty="0"/>
              <a:t>do you notice in the visual text? </a:t>
            </a:r>
            <a:endParaRPr lang="en-US" sz="2800" dirty="0" smtClean="0"/>
          </a:p>
          <a:p>
            <a:endParaRPr lang="en-US" sz="800" dirty="0" smtClean="0"/>
          </a:p>
          <a:p>
            <a:r>
              <a:rPr lang="en-US" sz="2800" b="1" dirty="0"/>
              <a:t>CLARIFY </a:t>
            </a:r>
            <a:r>
              <a:rPr lang="en-US" sz="2800" dirty="0"/>
              <a:t>by </a:t>
            </a:r>
            <a:r>
              <a:rPr lang="en-US" sz="2800" b="1" dirty="0"/>
              <a:t>building on each other’s ideas</a:t>
            </a:r>
            <a:r>
              <a:rPr lang="en-US" sz="2800" dirty="0"/>
              <a:t>.</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303" y="384597"/>
            <a:ext cx="1322875" cy="1477806"/>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p:cNvSpPr txBox="1"/>
          <p:nvPr/>
        </p:nvSpPr>
        <p:spPr>
          <a:xfrm>
            <a:off x="1882956" y="428535"/>
            <a:ext cx="1916102" cy="1323439"/>
          </a:xfrm>
          <a:prstGeom prst="rect">
            <a:avLst/>
          </a:prstGeom>
          <a:noFill/>
        </p:spPr>
        <p:txBody>
          <a:bodyPr wrap="none" rtlCol="0">
            <a:spAutoFit/>
          </a:bodyPr>
          <a:lstStyle/>
          <a:p>
            <a:r>
              <a:rPr lang="en-US" sz="4000" b="1" dirty="0" smtClean="0">
                <a:latin typeface="+mj-lt"/>
              </a:rPr>
              <a:t>Student </a:t>
            </a:r>
          </a:p>
          <a:p>
            <a:r>
              <a:rPr lang="en-US" sz="4000" b="1" dirty="0" smtClean="0">
                <a:latin typeface="+mj-lt"/>
              </a:rPr>
              <a:t>Practice</a:t>
            </a:r>
            <a:endParaRPr lang="en-US" sz="4000" b="1" dirty="0">
              <a:latin typeface="+mj-lt"/>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54145" y="6350000"/>
            <a:ext cx="508000" cy="50800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770" y="5307624"/>
            <a:ext cx="3374641" cy="845687"/>
          </a:xfrm>
          <a:prstGeom prst="rect">
            <a:avLst/>
          </a:prstGeom>
          <a:ln w="38100">
            <a:solidFill>
              <a:schemeClr val="accent1"/>
            </a:solidFill>
          </a:ln>
        </p:spPr>
      </p:pic>
      <p:pic>
        <p:nvPicPr>
          <p:cNvPr id="11" name="Picture 10"/>
          <p:cNvPicPr/>
          <p:nvPr/>
        </p:nvPicPr>
        <p:blipFill>
          <a:blip r:embed="rId6">
            <a:extLst>
              <a:ext uri="{28A0092B-C50C-407E-A947-70E740481C1C}">
                <a14:useLocalDpi xmlns:a14="http://schemas.microsoft.com/office/drawing/2010/main" val="0"/>
              </a:ext>
            </a:extLst>
          </a:blip>
          <a:srcRect/>
          <a:stretch>
            <a:fillRect/>
          </a:stretch>
        </p:blipFill>
        <p:spPr bwMode="auto">
          <a:xfrm>
            <a:off x="4201887" y="192058"/>
            <a:ext cx="7663542" cy="5961253"/>
          </a:xfrm>
          <a:prstGeom prst="rect">
            <a:avLst/>
          </a:prstGeom>
          <a:ln w="254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8152858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81891" y="142667"/>
            <a:ext cx="7015616" cy="1261884"/>
          </a:xfrm>
          <a:prstGeom prst="rect">
            <a:avLst/>
          </a:prstGeom>
          <a:noFill/>
        </p:spPr>
        <p:txBody>
          <a:bodyPr wrap="square" rtlCol="0">
            <a:spAutoFit/>
          </a:bodyPr>
          <a:lstStyle/>
          <a:p>
            <a:r>
              <a:rPr lang="en-US" sz="3800" b="1" dirty="0" smtClean="0">
                <a:latin typeface="+mj-lt"/>
              </a:rPr>
              <a:t>CONSTRUCTIVE CONVERSATION </a:t>
            </a:r>
          </a:p>
          <a:p>
            <a:r>
              <a:rPr lang="en-US" sz="3800" b="1" dirty="0" smtClean="0">
                <a:latin typeface="+mj-lt"/>
              </a:rPr>
              <a:t>FISHBOWL MODEL</a:t>
            </a:r>
            <a:endParaRPr lang="en-US" sz="3800" b="1" dirty="0">
              <a:latin typeface="+mj-lt"/>
            </a:endParaRPr>
          </a:p>
        </p:txBody>
      </p:sp>
      <p:sp>
        <p:nvSpPr>
          <p:cNvPr id="9" name="TextBox 8"/>
          <p:cNvSpPr txBox="1"/>
          <p:nvPr/>
        </p:nvSpPr>
        <p:spPr>
          <a:xfrm>
            <a:off x="49640" y="6396335"/>
            <a:ext cx="12303725" cy="461665"/>
          </a:xfrm>
          <a:prstGeom prst="rect">
            <a:avLst/>
          </a:prstGeom>
          <a:noFill/>
        </p:spPr>
        <p:txBody>
          <a:bodyPr wrap="square" rtlCol="0">
            <a:spAutoFit/>
          </a:bodyPr>
          <a:lstStyle/>
          <a:p>
            <a:r>
              <a:rPr lang="en-US" sz="2400" b="1" dirty="0" smtClean="0">
                <a:solidFill>
                  <a:schemeClr val="bg1"/>
                </a:solidFill>
              </a:rPr>
              <a:t>FORMATIVE ASSESSMENT– TEACHER COLLECTS LANGUAGE SAMPLE                SPF 1.0</a:t>
            </a:r>
            <a:endParaRPr lang="en-US" sz="2400" b="1" dirty="0">
              <a:solidFill>
                <a:schemeClr val="bg1"/>
              </a:solidFill>
            </a:endParaRPr>
          </a:p>
        </p:txBody>
      </p:sp>
      <p:sp>
        <p:nvSpPr>
          <p:cNvPr id="13" name="TextBox 12"/>
          <p:cNvSpPr txBox="1"/>
          <p:nvPr/>
        </p:nvSpPr>
        <p:spPr>
          <a:xfrm>
            <a:off x="337324" y="1624332"/>
            <a:ext cx="6511711" cy="1007309"/>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r>
              <a:rPr lang="en-US" sz="2400" b="1" dirty="0" smtClean="0"/>
              <a:t>PROMPT: </a:t>
            </a:r>
            <a:r>
              <a:rPr lang="en-US" sz="2400" dirty="0" smtClean="0">
                <a:solidFill>
                  <a:schemeClr val="tx1"/>
                </a:solidFill>
              </a:rPr>
              <a:t>What do you notice in the visual text? CLARIFY by building on each other’s ideas.</a:t>
            </a:r>
            <a:endParaRPr lang="en-US" sz="2400"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324" y="182083"/>
            <a:ext cx="1029671" cy="1150263"/>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Rectangle 1"/>
          <p:cNvSpPr>
            <a:spLocks noChangeArrowheads="1"/>
          </p:cNvSpPr>
          <p:nvPr/>
        </p:nvSpPr>
        <p:spPr bwMode="auto">
          <a:xfrm>
            <a:off x="1581892" y="4356119"/>
            <a:ext cx="5267144" cy="1508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Tx/>
              <a:buSzTx/>
              <a:buFont typeface="Wingdings" charset="2"/>
              <a:buChar char="ü"/>
              <a:tabLst/>
            </a:pPr>
            <a:r>
              <a:rPr kumimoji="0" lang="en-US" altLang="en-US" sz="2600" b="0" i="1" u="none" strike="noStrike" cap="none" normalizeH="0" baseline="0" dirty="0">
                <a:ln>
                  <a:noFill/>
                </a:ln>
                <a:solidFill>
                  <a:schemeClr val="tx1"/>
                </a:solidFill>
                <a:effectLst/>
              </a:rPr>
              <a:t>How </a:t>
            </a:r>
            <a:r>
              <a:rPr kumimoji="0" lang="en-US" altLang="en-US" sz="2600" b="0" i="1" u="none" strike="noStrike" cap="none" normalizeH="0" baseline="0" dirty="0" smtClean="0">
                <a:ln>
                  <a:noFill/>
                </a:ln>
                <a:solidFill>
                  <a:schemeClr val="tx1"/>
                </a:solidFill>
                <a:effectLst/>
              </a:rPr>
              <a:t>did they </a:t>
            </a:r>
            <a:r>
              <a:rPr kumimoji="0" lang="en-US" altLang="en-US" sz="2600" b="1" i="1" u="none" strike="noStrike" cap="none" normalizeH="0" baseline="0" dirty="0" smtClean="0">
                <a:ln>
                  <a:noFill/>
                </a:ln>
                <a:solidFill>
                  <a:schemeClr val="tx1"/>
                </a:solidFill>
                <a:effectLst/>
              </a:rPr>
              <a:t>CLARIFY</a:t>
            </a:r>
            <a:r>
              <a:rPr kumimoji="0" lang="en-US" altLang="en-US" sz="2600" b="0" i="1" u="none" strike="noStrike" cap="none" normalizeH="0" baseline="0" dirty="0" smtClean="0">
                <a:ln>
                  <a:noFill/>
                </a:ln>
                <a:solidFill>
                  <a:schemeClr val="tx1"/>
                </a:solidFill>
                <a:effectLst/>
              </a:rPr>
              <a:t> by </a:t>
            </a:r>
            <a:r>
              <a:rPr kumimoji="0" lang="en-US" altLang="en-US" sz="2600" b="1" i="1" u="none" strike="noStrike" cap="none" normalizeH="0" baseline="0" dirty="0" smtClean="0">
                <a:ln>
                  <a:noFill/>
                </a:ln>
                <a:solidFill>
                  <a:schemeClr val="tx1"/>
                </a:solidFill>
                <a:effectLst/>
              </a:rPr>
              <a:t>building on each other’s ideas</a:t>
            </a:r>
            <a:r>
              <a:rPr kumimoji="0" lang="en-US" altLang="en-US" sz="2600" b="0" i="1" u="none" strike="noStrike" cap="none" normalizeH="0" baseline="0" dirty="0" smtClean="0">
                <a:ln>
                  <a:noFill/>
                </a:ln>
                <a:solidFill>
                  <a:schemeClr val="tx1"/>
                </a:solidFill>
                <a:effectLst/>
              </a:rPr>
              <a:t>?</a:t>
            </a:r>
            <a:endParaRPr kumimoji="0" lang="en-US" altLang="en-US" sz="2600" b="0" i="0" u="none" strike="noStrike" cap="none" normalizeH="0" baseline="0" dirty="0" smtClean="0">
              <a:ln>
                <a:noFill/>
              </a:ln>
              <a:solidFill>
                <a:schemeClr val="tx1"/>
              </a:solidFill>
              <a:effectLst/>
            </a:endParaRPr>
          </a:p>
          <a:p>
            <a:pPr marL="342900" marR="0" lvl="0" indent="-342900" algn="l" defTabSz="914400" rtl="0" eaLnBrk="0" fontAlgn="base" latinLnBrk="0" hangingPunct="0">
              <a:lnSpc>
                <a:spcPct val="100000"/>
              </a:lnSpc>
              <a:spcBef>
                <a:spcPct val="0"/>
              </a:spcBef>
              <a:spcAft>
                <a:spcPct val="0"/>
              </a:spcAft>
              <a:buClrTx/>
              <a:buSzTx/>
              <a:buFont typeface="Wingdings" charset="2"/>
              <a:buChar char="ü"/>
              <a:tabLst/>
            </a:pPr>
            <a:endParaRPr kumimoji="0" lang="en-US" altLang="en-US" sz="1400" b="0" i="0" u="none" strike="noStrike" cap="none" normalizeH="0" baseline="0" dirty="0" smtClean="0">
              <a:ln>
                <a:noFill/>
              </a:ln>
              <a:solidFill>
                <a:schemeClr val="tx1"/>
              </a:solidFill>
              <a:effectLst/>
            </a:endParaRPr>
          </a:p>
          <a:p>
            <a:pPr marL="342900" indent="-342900" eaLnBrk="0" fontAlgn="base" hangingPunct="0">
              <a:spcBef>
                <a:spcPct val="0"/>
              </a:spcBef>
              <a:spcAft>
                <a:spcPct val="0"/>
              </a:spcAft>
              <a:buFont typeface="Wingdings" charset="2"/>
              <a:buChar char="ü"/>
            </a:pPr>
            <a:r>
              <a:rPr lang="en-US" altLang="en-US" sz="2600" i="1" dirty="0" smtClean="0"/>
              <a:t>What language did they use?</a:t>
            </a:r>
            <a:endParaRPr lang="en-US" altLang="en-US" sz="2600" dirty="0"/>
          </a:p>
        </p:txBody>
      </p: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780" y="2843241"/>
            <a:ext cx="1190757" cy="1301281"/>
          </a:xfrm>
          <a:prstGeom prst="rect">
            <a:avLst/>
          </a:prstGeom>
        </p:spPr>
      </p:pic>
      <p:sp>
        <p:nvSpPr>
          <p:cNvPr id="21" name="Rectangle 20"/>
          <p:cNvSpPr/>
          <p:nvPr/>
        </p:nvSpPr>
        <p:spPr>
          <a:xfrm>
            <a:off x="1581892" y="2958413"/>
            <a:ext cx="5267144" cy="1070935"/>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400" b="1" u="sng" dirty="0" smtClean="0"/>
          </a:p>
          <a:p>
            <a:pPr algn="ctr"/>
            <a:r>
              <a:rPr lang="en-US" sz="2800" b="1" u="sng" dirty="0" smtClean="0"/>
              <a:t>Listen </a:t>
            </a:r>
            <a:r>
              <a:rPr lang="en-US" sz="2800" b="1" u="sng" dirty="0"/>
              <a:t>actively </a:t>
            </a:r>
            <a:r>
              <a:rPr lang="en-US" sz="2800" dirty="0"/>
              <a:t>to what two partners say to each other</a:t>
            </a:r>
            <a:r>
              <a:rPr lang="en-US" sz="2800" dirty="0" smtClean="0"/>
              <a:t>.</a:t>
            </a:r>
          </a:p>
          <a:p>
            <a:endParaRPr lang="en-US" sz="1400" dirty="0"/>
          </a:p>
        </p:txBody>
      </p:sp>
      <p:pic>
        <p:nvPicPr>
          <p:cNvPr id="22" name="Picture 21"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63137" y="6396334"/>
            <a:ext cx="417347" cy="407879"/>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22"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13695" y="6339830"/>
            <a:ext cx="449441" cy="500242"/>
          </a:xfrm>
          <a:prstGeom prst="rect">
            <a:avLst/>
          </a:prstGeom>
          <a:noFill/>
          <a:ln>
            <a:noFill/>
          </a:ln>
        </p:spPr>
      </p:pic>
      <p:grpSp>
        <p:nvGrpSpPr>
          <p:cNvPr id="2" name="Group 1"/>
          <p:cNvGrpSpPr/>
          <p:nvPr/>
        </p:nvGrpSpPr>
        <p:grpSpPr>
          <a:xfrm>
            <a:off x="9580484" y="205429"/>
            <a:ext cx="2355293" cy="1140028"/>
            <a:chOff x="9802268" y="304448"/>
            <a:chExt cx="1983896" cy="973758"/>
          </a:xfrm>
        </p:grpSpPr>
        <p:pic>
          <p:nvPicPr>
            <p:cNvPr id="26" name="Picture 25"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02268" y="304448"/>
              <a:ext cx="1107141" cy="973758"/>
            </a:xfrm>
            <a:prstGeom prst="rect">
              <a:avLst/>
            </a:prstGeom>
            <a:noFill/>
            <a:ln>
              <a:noFill/>
            </a:ln>
          </p:spPr>
        </p:pic>
        <p:pic>
          <p:nvPicPr>
            <p:cNvPr id="27" name="Picture 26"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09409" y="376306"/>
              <a:ext cx="876755" cy="810857"/>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0753" y="1624332"/>
            <a:ext cx="4595024" cy="992611"/>
          </a:xfrm>
          <a:prstGeom prst="rect">
            <a:avLst/>
          </a:prstGeom>
          <a:ln w="38100">
            <a:solidFill>
              <a:schemeClr val="accent1"/>
            </a:solidFill>
          </a:ln>
        </p:spPr>
      </p:pic>
      <p:pic>
        <p:nvPicPr>
          <p:cNvPr id="16" name="Picture 15"/>
          <p:cNvPicPr/>
          <p:nvPr/>
        </p:nvPicPr>
        <p:blipFill>
          <a:blip r:embed="rId8">
            <a:extLst>
              <a:ext uri="{28A0092B-C50C-407E-A947-70E740481C1C}">
                <a14:useLocalDpi xmlns:a14="http://schemas.microsoft.com/office/drawing/2010/main" val="0"/>
              </a:ext>
            </a:extLst>
          </a:blip>
          <a:srcRect/>
          <a:stretch>
            <a:fillRect/>
          </a:stretch>
        </p:blipFill>
        <p:spPr bwMode="auto">
          <a:xfrm>
            <a:off x="7340752" y="2856665"/>
            <a:ext cx="4627055" cy="3201636"/>
          </a:xfrm>
          <a:prstGeom prst="rect">
            <a:avLst/>
          </a:prstGeom>
          <a:ln w="254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86992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Effect transition="in" filter="dissolve">
                                      <p:cBhvr>
                                        <p:cTn id="15" dur="500"/>
                                        <p:tgtEl>
                                          <p:spTgt spid="15">
                                            <p:txEl>
                                              <p:pRg st="0" end="0"/>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15">
                                            <p:txEl>
                                              <p:pRg st="2" end="2"/>
                                            </p:txEl>
                                          </p:spTgt>
                                        </p:tgtEl>
                                        <p:attrNameLst>
                                          <p:attrName>style.visibility</p:attrName>
                                        </p:attrNameLst>
                                      </p:cBhvr>
                                      <p:to>
                                        <p:strVal val="visible"/>
                                      </p:to>
                                    </p:set>
                                    <p:animEffect transition="in" filter="dissolve">
                                      <p:cBhvr>
                                        <p:cTn id="18"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55733" y="89589"/>
            <a:ext cx="6903285" cy="1299662"/>
          </a:xfrm>
        </p:spPr>
        <p:txBody>
          <a:bodyPr>
            <a:normAutofit/>
          </a:bodyPr>
          <a:lstStyle/>
          <a:p>
            <a:r>
              <a:rPr lang="en-US" sz="4000" b="1" dirty="0" smtClean="0">
                <a:solidFill>
                  <a:schemeClr val="accent2"/>
                </a:solidFill>
              </a:rPr>
              <a:t>REVIEW ELD OBJECTIVE </a:t>
            </a:r>
            <a:r>
              <a:rPr lang="en-US" sz="4000" b="1" smtClean="0">
                <a:solidFill>
                  <a:schemeClr val="accent2"/>
                </a:solidFill>
              </a:rPr>
              <a:t>&amp; </a:t>
            </a:r>
            <a:br>
              <a:rPr lang="en-US" sz="4000" b="1" smtClean="0">
                <a:solidFill>
                  <a:schemeClr val="accent2"/>
                </a:solidFill>
              </a:rPr>
            </a:br>
            <a:r>
              <a:rPr lang="en-US" sz="4000" b="1" smtClean="0">
                <a:solidFill>
                  <a:schemeClr val="accent2"/>
                </a:solidFill>
              </a:rPr>
              <a:t>SELF-ASSESS</a:t>
            </a:r>
            <a:endParaRPr lang="en-US" sz="4000" b="1" dirty="0">
              <a:solidFill>
                <a:schemeClr val="accent2"/>
              </a:solidFill>
            </a:endParaRPr>
          </a:p>
        </p:txBody>
      </p:sp>
      <p:sp>
        <p:nvSpPr>
          <p:cNvPr id="3" name="Content Placeholder 2"/>
          <p:cNvSpPr>
            <a:spLocks noGrp="1"/>
          </p:cNvSpPr>
          <p:nvPr>
            <p:ph idx="4294967295"/>
          </p:nvPr>
        </p:nvSpPr>
        <p:spPr>
          <a:xfrm>
            <a:off x="517569" y="1452429"/>
            <a:ext cx="11211337" cy="2956625"/>
          </a:xfrm>
        </p:spPr>
        <p:txBody>
          <a:bodyPr>
            <a:noAutofit/>
          </a:bodyPr>
          <a:lstStyle/>
          <a:p>
            <a:pPr marL="0" indent="0">
              <a:buNone/>
            </a:pPr>
            <a:r>
              <a:rPr lang="en-US" sz="2400" dirty="0">
                <a:latin typeface="Calibri" charset="0"/>
                <a:ea typeface="Calibri" charset="0"/>
                <a:cs typeface="Calibri" charset="0"/>
              </a:rPr>
              <a:t>In this lesson, </a:t>
            </a:r>
            <a:r>
              <a:rPr lang="en-US" sz="2400" dirty="0" smtClean="0">
                <a:latin typeface="Calibri" charset="0"/>
                <a:ea typeface="Calibri" charset="0"/>
                <a:cs typeface="Calibri" charset="0"/>
              </a:rPr>
              <a:t>we…</a:t>
            </a:r>
            <a:endParaRPr lang="en-US" sz="2400" dirty="0">
              <a:latin typeface="Calibri" charset="0"/>
              <a:ea typeface="Calibri" charset="0"/>
              <a:cs typeface="Calibri" charset="0"/>
            </a:endParaRPr>
          </a:p>
          <a:p>
            <a:pPr lvl="2">
              <a:buFont typeface="ZapfDingbatsITC" charset="0"/>
              <a:buChar char="✔︎"/>
            </a:pPr>
            <a:r>
              <a:rPr lang="en-US" sz="2400" dirty="0" smtClean="0">
                <a:latin typeface="Calibri" charset="0"/>
                <a:ea typeface="Calibri" charset="0"/>
                <a:cs typeface="Calibri" charset="0"/>
              </a:rPr>
              <a:t>had a Constructive Conversation with a partner based on a visual text</a:t>
            </a:r>
          </a:p>
          <a:p>
            <a:pPr lvl="2">
              <a:buFont typeface="ZapfDingbatsITC" charset="0"/>
              <a:buChar char="✔︎"/>
            </a:pPr>
            <a:r>
              <a:rPr lang="en-US" sz="2400" dirty="0" smtClean="0">
                <a:latin typeface="Calibri" charset="0"/>
                <a:ea typeface="Calibri" charset="0"/>
                <a:cs typeface="Calibri" charset="0"/>
              </a:rPr>
              <a:t>practiced clarifying by adding details</a:t>
            </a:r>
          </a:p>
          <a:p>
            <a:pPr lvl="2">
              <a:buFont typeface="ZapfDingbatsITC" charset="0"/>
              <a:buChar char="✔︎"/>
            </a:pPr>
            <a:r>
              <a:rPr lang="en-US" sz="2400" dirty="0" smtClean="0">
                <a:latin typeface="Calibri" charset="0"/>
                <a:ea typeface="Calibri" charset="0"/>
                <a:cs typeface="Calibri" charset="0"/>
              </a:rPr>
              <a:t>learned to build on own and our partner’s ideas</a:t>
            </a:r>
          </a:p>
          <a:p>
            <a:pPr lvl="2">
              <a:buFont typeface="ZapfDingbatsITC" charset="0"/>
              <a:buChar char="✔︎"/>
            </a:pPr>
            <a:r>
              <a:rPr lang="en-US" sz="2400" dirty="0">
                <a:latin typeface="Calibri" charset="0"/>
                <a:ea typeface="Calibri" charset="0"/>
                <a:cs typeface="Calibri" charset="0"/>
              </a:rPr>
              <a:t>l</a:t>
            </a:r>
            <a:r>
              <a:rPr lang="en-US" sz="2400" dirty="0" smtClean="0">
                <a:latin typeface="Calibri" charset="0"/>
                <a:ea typeface="Calibri" charset="0"/>
                <a:cs typeface="Calibri" charset="0"/>
              </a:rPr>
              <a:t>earned to </a:t>
            </a:r>
            <a:r>
              <a:rPr lang="en-US" sz="2400" b="1" dirty="0" smtClean="0">
                <a:latin typeface="Calibri" charset="0"/>
                <a:ea typeface="Calibri" charset="0"/>
                <a:cs typeface="Calibri" charset="0"/>
              </a:rPr>
              <a:t>CLARIFY</a:t>
            </a:r>
            <a:r>
              <a:rPr lang="en-US" sz="2400" dirty="0" smtClean="0">
                <a:latin typeface="Calibri" charset="0"/>
                <a:ea typeface="Calibri" charset="0"/>
                <a:cs typeface="Calibri" charset="0"/>
              </a:rPr>
              <a:t> by </a:t>
            </a:r>
            <a:r>
              <a:rPr lang="en-US" sz="2400" b="1" dirty="0" smtClean="0">
                <a:latin typeface="Calibri" charset="0"/>
                <a:ea typeface="Calibri" charset="0"/>
                <a:cs typeface="Calibri" charset="0"/>
              </a:rPr>
              <a:t>building on each other’s ideas</a:t>
            </a:r>
            <a:endParaRPr lang="en-US" sz="800" b="1" dirty="0">
              <a:latin typeface="Calibri" charset="0"/>
              <a:ea typeface="Calibri" charset="0"/>
              <a:cs typeface="Calibri" charset="0"/>
            </a:endParaRPr>
          </a:p>
          <a:p>
            <a:r>
              <a:rPr lang="en-US" sz="2400" i="1" dirty="0" smtClean="0"/>
              <a:t>Think</a:t>
            </a:r>
            <a:r>
              <a:rPr lang="mr-IN" sz="2400" i="1" dirty="0" smtClean="0"/>
              <a:t>…</a:t>
            </a:r>
            <a:endParaRPr lang="en-US" sz="2400" i="1" dirty="0" smtClean="0"/>
          </a:p>
          <a:p>
            <a:pPr lvl="2"/>
            <a:r>
              <a:rPr lang="en-US" sz="2400" i="1" dirty="0" smtClean="0"/>
              <a:t>How </a:t>
            </a:r>
            <a:r>
              <a:rPr lang="en-US" sz="2400" i="1" dirty="0"/>
              <a:t>did we meet </a:t>
            </a:r>
            <a:r>
              <a:rPr lang="en-US" sz="2400" i="1" dirty="0" smtClean="0"/>
              <a:t>today’s objectives? </a:t>
            </a:r>
            <a:endParaRPr lang="en-US" sz="2400" dirty="0"/>
          </a:p>
          <a:p>
            <a:pPr lvl="2"/>
            <a:r>
              <a:rPr lang="en-US" sz="2400" i="1" dirty="0"/>
              <a:t>What is building on? How did we build on each other’s ideas?</a:t>
            </a:r>
            <a:endParaRPr lang="en-US"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734" y="4926791"/>
            <a:ext cx="1034452" cy="1034452"/>
          </a:xfrm>
          <a:prstGeom prst="rect">
            <a:avLst/>
          </a:prstGeom>
        </p:spPr>
      </p:pic>
      <p:sp>
        <p:nvSpPr>
          <p:cNvPr id="5" name="TextBox 4"/>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TURN &amp; TALK - THEN WHOLE GROUP DISCUSSION</a:t>
            </a:r>
            <a:endParaRPr lang="en-US" sz="2400" b="1" dirty="0">
              <a:solidFill>
                <a:schemeClr val="bg1"/>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4272" y="268950"/>
            <a:ext cx="4115597" cy="1299662"/>
          </a:xfrm>
          <a:prstGeom prst="rect">
            <a:avLst/>
          </a:prstGeom>
        </p:spPr>
      </p:pic>
      <p:grpSp>
        <p:nvGrpSpPr>
          <p:cNvPr id="7" name="Group 6"/>
          <p:cNvGrpSpPr/>
          <p:nvPr/>
        </p:nvGrpSpPr>
        <p:grpSpPr>
          <a:xfrm>
            <a:off x="10304212" y="4386649"/>
            <a:ext cx="1535657" cy="1729735"/>
            <a:chOff x="587828" y="4231661"/>
            <a:chExt cx="1847691" cy="2058925"/>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9" name="TextBox 8"/>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sp>
        <p:nvSpPr>
          <p:cNvPr id="10" name="Rectangle 9"/>
          <p:cNvSpPr/>
          <p:nvPr/>
        </p:nvSpPr>
        <p:spPr>
          <a:xfrm>
            <a:off x="1390186" y="4702512"/>
            <a:ext cx="9142435" cy="1569660"/>
          </a:xfrm>
          <a:prstGeom prst="rect">
            <a:avLst/>
          </a:prstGeom>
        </p:spPr>
        <p:txBody>
          <a:bodyPr wrap="square">
            <a:spAutoFit/>
          </a:bodyPr>
          <a:lstStyle/>
          <a:p>
            <a:r>
              <a:rPr lang="en-US" sz="2400" b="1" i="1" dirty="0"/>
              <a:t>Work with your Constructive Conversation partner </a:t>
            </a:r>
            <a:r>
              <a:rPr lang="en-US" sz="2400" b="1" i="1" dirty="0" smtClean="0"/>
              <a:t>to: </a:t>
            </a:r>
            <a:endParaRPr lang="en-US" sz="1200" dirty="0"/>
          </a:p>
          <a:p>
            <a:pPr marL="342900" indent="-342900">
              <a:buFont typeface="Arial" charset="0"/>
              <a:buChar char="•"/>
            </a:pPr>
            <a:r>
              <a:rPr lang="en-US" sz="2400" i="1" dirty="0"/>
              <a:t>Identify one </a:t>
            </a:r>
            <a:r>
              <a:rPr lang="en-US" sz="2400" i="1" dirty="0" smtClean="0"/>
              <a:t>thing you did to meet today’s objective and one thing you want to improve.</a:t>
            </a:r>
            <a:endParaRPr lang="en-US" sz="2400" i="1" dirty="0"/>
          </a:p>
          <a:p>
            <a:pPr marL="342900" indent="-342900">
              <a:buFont typeface="Arial" charset="0"/>
              <a:buChar char="•"/>
            </a:pPr>
            <a:r>
              <a:rPr lang="en-US" sz="2400" i="1" dirty="0"/>
              <a:t>Share and explain to your partner </a:t>
            </a:r>
            <a:endParaRPr lang="en-US" sz="2400" dirty="0">
              <a:latin typeface="Calibri" charset="0"/>
              <a:ea typeface="Calibri" charset="0"/>
              <a:cs typeface="Calibri" charset="0"/>
            </a:endParaRPr>
          </a:p>
        </p:txBody>
      </p:sp>
    </p:spTree>
    <p:extLst>
      <p:ext uri="{BB962C8B-B14F-4D97-AF65-F5344CB8AC3E}">
        <p14:creationId xmlns:p14="http://schemas.microsoft.com/office/powerpoint/2010/main" val="88714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dissolve">
                                      <p:cBhvr>
                                        <p:cTn id="10" dur="500"/>
                                        <p:tgtEl>
                                          <p:spTgt spid="3">
                                            <p:txEl>
                                              <p:pRg st="2" end="2"/>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dissolve">
                                      <p:cBhvr>
                                        <p:cTn id="13" dur="500"/>
                                        <p:tgtEl>
                                          <p:spTgt spid="3">
                                            <p:txEl>
                                              <p:pRg st="3" end="3"/>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dissolve">
                                      <p:cBhvr>
                                        <p:cTn id="16" dur="50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dissolve">
                                      <p:cBhvr>
                                        <p:cTn id="21" dur="500"/>
                                        <p:tgtEl>
                                          <p:spTgt spid="3">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dissolve">
                                      <p:cBhvr>
                                        <p:cTn id="26" dur="500"/>
                                        <p:tgtEl>
                                          <p:spTgt spid="3">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blinds(horizontal)">
                                      <p:cBhvr>
                                        <p:cTn id="31" dur="500"/>
                                        <p:tgtEl>
                                          <p:spTgt spid="3">
                                            <p:txEl>
                                              <p:pRg st="7" end="7"/>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dissolve">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10">
                                            <p:txEl>
                                              <p:pRg st="0" end="0"/>
                                            </p:txEl>
                                          </p:spTgt>
                                        </p:tgtEl>
                                        <p:attrNameLst>
                                          <p:attrName>style.visibility</p:attrName>
                                        </p:attrNameLst>
                                      </p:cBhvr>
                                      <p:to>
                                        <p:strVal val="visible"/>
                                      </p:to>
                                    </p:set>
                                    <p:animEffect transition="in" filter="dissolve">
                                      <p:cBhvr>
                                        <p:cTn id="41" dur="500"/>
                                        <p:tgtEl>
                                          <p:spTgt spid="10">
                                            <p:txEl>
                                              <p:pRg st="0" end="0"/>
                                            </p:txEl>
                                          </p:spTgt>
                                        </p:tgtEl>
                                      </p:cBhvr>
                                    </p:animEffect>
                                  </p:childTnLst>
                                </p:cTn>
                              </p:par>
                              <p:par>
                                <p:cTn id="42" presetID="9" presetClass="entr" presetSubtype="0"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dissolve">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nodeType="clickEffect">
                                  <p:stCondLst>
                                    <p:cond delay="0"/>
                                  </p:stCondLst>
                                  <p:childTnLst>
                                    <p:set>
                                      <p:cBhvr>
                                        <p:cTn id="48" dur="1" fill="hold">
                                          <p:stCondLst>
                                            <p:cond delay="0"/>
                                          </p:stCondLst>
                                        </p:cTn>
                                        <p:tgtEl>
                                          <p:spTgt spid="10">
                                            <p:txEl>
                                              <p:pRg st="1" end="1"/>
                                            </p:txEl>
                                          </p:spTgt>
                                        </p:tgtEl>
                                        <p:attrNameLst>
                                          <p:attrName>style.visibility</p:attrName>
                                        </p:attrNameLst>
                                      </p:cBhvr>
                                      <p:to>
                                        <p:strVal val="visible"/>
                                      </p:to>
                                    </p:set>
                                    <p:animEffect transition="in" filter="dissolve">
                                      <p:cBhvr>
                                        <p:cTn id="49" dur="500"/>
                                        <p:tgtEl>
                                          <p:spTgt spid="10">
                                            <p:txEl>
                                              <p:pRg st="1" end="1"/>
                                            </p:txEl>
                                          </p:spTgt>
                                        </p:tgtEl>
                                      </p:cBhvr>
                                    </p:animEffect>
                                  </p:childTnLst>
                                </p:cTn>
                              </p:par>
                              <p:par>
                                <p:cTn id="50" presetID="9" presetClass="entr" presetSubtype="0" fill="hold" nodeType="withEffect">
                                  <p:stCondLst>
                                    <p:cond delay="0"/>
                                  </p:stCondLst>
                                  <p:childTnLst>
                                    <p:set>
                                      <p:cBhvr>
                                        <p:cTn id="51" dur="1" fill="hold">
                                          <p:stCondLst>
                                            <p:cond delay="0"/>
                                          </p:stCondLst>
                                        </p:cTn>
                                        <p:tgtEl>
                                          <p:spTgt spid="10">
                                            <p:txEl>
                                              <p:pRg st="2" end="2"/>
                                            </p:txEl>
                                          </p:spTgt>
                                        </p:tgtEl>
                                        <p:attrNameLst>
                                          <p:attrName>style.visibility</p:attrName>
                                        </p:attrNameLst>
                                      </p:cBhvr>
                                      <p:to>
                                        <p:strVal val="visible"/>
                                      </p:to>
                                    </p:set>
                                    <p:animEffect transition="in" filter="dissolve">
                                      <p:cBhvr>
                                        <p:cTn id="52"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
            </a:r>
            <a:br>
              <a:rPr lang="en-US" dirty="0"/>
            </a:br>
            <a:r>
              <a:rPr lang="en-US" b="1" dirty="0" smtClean="0"/>
              <a:t>LESSON </a:t>
            </a:r>
            <a:r>
              <a:rPr lang="en-US" b="1" dirty="0"/>
              <a:t>4</a:t>
            </a:r>
          </a:p>
        </p:txBody>
      </p:sp>
      <p:sp>
        <p:nvSpPr>
          <p:cNvPr id="3" name="Content Placeholder 2"/>
          <p:cNvSpPr>
            <a:spLocks noGrp="1"/>
          </p:cNvSpPr>
          <p:nvPr>
            <p:ph type="body" idx="1"/>
          </p:nvPr>
        </p:nvSpPr>
        <p:spPr/>
        <p:txBody>
          <a:bodyPr>
            <a:normAutofit fontScale="92500"/>
          </a:bodyPr>
          <a:lstStyle/>
          <a:p>
            <a:pPr algn="ctr"/>
            <a:r>
              <a:rPr lang="en-US" sz="8000" b="1" dirty="0" smtClean="0">
                <a:solidFill>
                  <a:schemeClr val="accent1"/>
                </a:solidFill>
              </a:rPr>
              <a:t>CLARIFY BY PROMPTING</a:t>
            </a:r>
          </a:p>
        </p:txBody>
      </p:sp>
      <p:pic>
        <p:nvPicPr>
          <p:cNvPr id="4" name="Picture 3"/>
          <p:cNvPicPr>
            <a:picLocks noChangeAspect="1"/>
          </p:cNvPicPr>
          <p:nvPr/>
        </p:nvPicPr>
        <p:blipFill>
          <a:blip r:embed="rId2"/>
          <a:stretch>
            <a:fillRect/>
          </a:stretch>
        </p:blipFill>
        <p:spPr>
          <a:xfrm>
            <a:off x="9188408" y="397445"/>
            <a:ext cx="2466414" cy="2406258"/>
          </a:xfrm>
          <a:prstGeom prst="rect">
            <a:avLst/>
          </a:prstGeom>
        </p:spPr>
      </p:pic>
    </p:spTree>
    <p:extLst>
      <p:ext uri="{BB962C8B-B14F-4D97-AF65-F5344CB8AC3E}">
        <p14:creationId xmlns:p14="http://schemas.microsoft.com/office/powerpoint/2010/main" val="10574151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82331" y="591439"/>
            <a:ext cx="7772400" cy="873459"/>
          </a:xfrm>
        </p:spPr>
        <p:txBody>
          <a:bodyPr/>
          <a:lstStyle/>
          <a:p>
            <a:r>
              <a:rPr lang="en-US" b="1" dirty="0" smtClean="0"/>
              <a:t>GIVE ONE-GET ONE PROTOCOL</a:t>
            </a:r>
            <a:endParaRPr lang="en-US" b="1" dirty="0"/>
          </a:p>
        </p:txBody>
      </p:sp>
      <p:sp>
        <p:nvSpPr>
          <p:cNvPr id="3" name="Content Placeholder 2"/>
          <p:cNvSpPr>
            <a:spLocks noGrp="1"/>
          </p:cNvSpPr>
          <p:nvPr>
            <p:ph idx="4294967295"/>
          </p:nvPr>
        </p:nvSpPr>
        <p:spPr>
          <a:xfrm>
            <a:off x="526584" y="1973371"/>
            <a:ext cx="11264363" cy="4249738"/>
          </a:xfrm>
        </p:spPr>
        <p:txBody>
          <a:bodyPr>
            <a:normAutofit lnSpcReduction="10000"/>
          </a:bodyPr>
          <a:lstStyle/>
          <a:p>
            <a:pPr marL="342900" indent="-342900">
              <a:buFont typeface="+mj-lt"/>
              <a:buAutoNum type="arabicPeriod"/>
            </a:pPr>
            <a:r>
              <a:rPr lang="en-US" sz="2400" dirty="0" smtClean="0">
                <a:solidFill>
                  <a:schemeClr val="tx1"/>
                </a:solidFill>
                <a:latin typeface="Calibri" charset="0"/>
                <a:ea typeface="Calibri" charset="0"/>
                <a:cs typeface="Calibri" charset="0"/>
              </a:rPr>
              <a:t>Think </a:t>
            </a:r>
            <a:r>
              <a:rPr lang="en-US" sz="2400" dirty="0">
                <a:solidFill>
                  <a:schemeClr val="tx1"/>
                </a:solidFill>
                <a:latin typeface="Calibri" charset="0"/>
                <a:ea typeface="Calibri" charset="0"/>
                <a:cs typeface="Calibri" charset="0"/>
              </a:rPr>
              <a:t>about the prompt. </a:t>
            </a:r>
            <a:endParaRPr lang="en-US" sz="2400" dirty="0" smtClean="0">
              <a:solidFill>
                <a:schemeClr val="tx1"/>
              </a:solidFill>
              <a:latin typeface="Calibri" charset="0"/>
              <a:ea typeface="Calibri" charset="0"/>
              <a:cs typeface="Calibri" charset="0"/>
            </a:endParaRPr>
          </a:p>
          <a:p>
            <a:pPr marL="342900" indent="-342900">
              <a:buFont typeface="+mj-lt"/>
              <a:buAutoNum type="arabicPeriod"/>
            </a:pPr>
            <a:r>
              <a:rPr lang="en-US" sz="2400" dirty="0" smtClean="0">
                <a:solidFill>
                  <a:schemeClr val="tx1"/>
                </a:solidFill>
                <a:latin typeface="Calibri" charset="0"/>
                <a:ea typeface="Calibri" charset="0"/>
                <a:cs typeface="Calibri" charset="0"/>
              </a:rPr>
              <a:t>Write </a:t>
            </a:r>
            <a:r>
              <a:rPr lang="en-US" sz="2400" dirty="0">
                <a:solidFill>
                  <a:schemeClr val="tx1"/>
                </a:solidFill>
                <a:latin typeface="Calibri" charset="0"/>
                <a:ea typeface="Calibri" charset="0"/>
                <a:cs typeface="Calibri" charset="0"/>
              </a:rPr>
              <a:t>one idea in each box on the left </a:t>
            </a:r>
            <a:r>
              <a:rPr lang="en-US" sz="2400" dirty="0" smtClean="0">
                <a:solidFill>
                  <a:schemeClr val="tx1"/>
                </a:solidFill>
                <a:latin typeface="Calibri" charset="0"/>
                <a:ea typeface="Calibri" charset="0"/>
                <a:cs typeface="Calibri" charset="0"/>
              </a:rPr>
              <a:t>under </a:t>
            </a:r>
            <a:r>
              <a:rPr lang="en-US" sz="2400" dirty="0">
                <a:solidFill>
                  <a:schemeClr val="tx1"/>
                </a:solidFill>
                <a:latin typeface="Calibri" charset="0"/>
                <a:ea typeface="Calibri" charset="0"/>
                <a:cs typeface="Calibri" charset="0"/>
              </a:rPr>
              <a:t>the heading “My 3 Ideas.” </a:t>
            </a:r>
            <a:endParaRPr lang="en-US" sz="2400" dirty="0" smtClean="0">
              <a:solidFill>
                <a:schemeClr val="tx1"/>
              </a:solidFill>
              <a:latin typeface="Calibri" charset="0"/>
              <a:ea typeface="Calibri" charset="0"/>
              <a:cs typeface="Calibri" charset="0"/>
            </a:endParaRPr>
          </a:p>
          <a:p>
            <a:pPr marL="342900" indent="-342900">
              <a:buFont typeface="+mj-lt"/>
              <a:buAutoNum type="arabicPeriod"/>
            </a:pPr>
            <a:r>
              <a:rPr lang="en-US" sz="2400" dirty="0" smtClean="0">
                <a:solidFill>
                  <a:schemeClr val="tx1"/>
                </a:solidFill>
                <a:latin typeface="Calibri" charset="0"/>
                <a:ea typeface="Calibri" charset="0"/>
                <a:cs typeface="Calibri" charset="0"/>
              </a:rPr>
              <a:t>Turn </a:t>
            </a:r>
            <a:r>
              <a:rPr lang="en-US" sz="2400" dirty="0">
                <a:solidFill>
                  <a:schemeClr val="tx1"/>
                </a:solidFill>
                <a:latin typeface="Calibri" charset="0"/>
                <a:ea typeface="Calibri" charset="0"/>
                <a:cs typeface="Calibri" charset="0"/>
              </a:rPr>
              <a:t>and face the teacher when ready to </a:t>
            </a:r>
            <a:r>
              <a:rPr lang="en-US" sz="2400" dirty="0" smtClean="0">
                <a:solidFill>
                  <a:schemeClr val="tx1"/>
                </a:solidFill>
                <a:latin typeface="Calibri" charset="0"/>
                <a:ea typeface="Calibri" charset="0"/>
                <a:cs typeface="Calibri" charset="0"/>
              </a:rPr>
              <a:t>share</a:t>
            </a:r>
            <a:r>
              <a:rPr lang="en-US" sz="2400" dirty="0">
                <a:solidFill>
                  <a:schemeClr val="tx1"/>
                </a:solidFill>
                <a:latin typeface="Calibri" charset="0"/>
                <a:ea typeface="Calibri" charset="0"/>
                <a:cs typeface="Calibri" charset="0"/>
              </a:rPr>
              <a:t>. </a:t>
            </a:r>
            <a:endParaRPr lang="en-US" sz="2400" dirty="0" smtClean="0">
              <a:solidFill>
                <a:schemeClr val="tx1"/>
              </a:solidFill>
              <a:latin typeface="Calibri" charset="0"/>
              <a:ea typeface="Calibri" charset="0"/>
              <a:cs typeface="Calibri" charset="0"/>
            </a:endParaRPr>
          </a:p>
          <a:p>
            <a:pPr marL="342900" indent="-342900">
              <a:buFont typeface="+mj-lt"/>
              <a:buAutoNum type="arabicPeriod"/>
            </a:pPr>
            <a:r>
              <a:rPr lang="en-US" sz="2400" dirty="0" smtClean="0">
                <a:solidFill>
                  <a:schemeClr val="tx1"/>
                </a:solidFill>
                <a:latin typeface="Calibri" charset="0"/>
                <a:ea typeface="Calibri" charset="0"/>
                <a:cs typeface="Calibri" charset="0"/>
              </a:rPr>
              <a:t>At </a:t>
            </a:r>
            <a:r>
              <a:rPr lang="en-US" sz="2400" dirty="0">
                <a:solidFill>
                  <a:schemeClr val="tx1"/>
                </a:solidFill>
                <a:latin typeface="Calibri" charset="0"/>
                <a:ea typeface="Calibri" charset="0"/>
                <a:cs typeface="Calibri" charset="0"/>
              </a:rPr>
              <a:t>the signal, find Partner #1. </a:t>
            </a:r>
            <a:endParaRPr lang="en-US" sz="2400" dirty="0" smtClean="0">
              <a:solidFill>
                <a:schemeClr val="tx1"/>
              </a:solidFill>
              <a:latin typeface="Calibri" charset="0"/>
              <a:ea typeface="Calibri" charset="0"/>
              <a:cs typeface="Calibri" charset="0"/>
            </a:endParaRPr>
          </a:p>
          <a:p>
            <a:pPr marL="342900" indent="-342900">
              <a:buFont typeface="+mj-lt"/>
              <a:buAutoNum type="arabicPeriod"/>
            </a:pPr>
            <a:r>
              <a:rPr lang="en-US" sz="2400" dirty="0" smtClean="0">
                <a:solidFill>
                  <a:schemeClr val="tx1"/>
                </a:solidFill>
                <a:latin typeface="Calibri" charset="0"/>
                <a:ea typeface="Calibri" charset="0"/>
                <a:cs typeface="Calibri" charset="0"/>
              </a:rPr>
              <a:t>With </a:t>
            </a:r>
            <a:r>
              <a:rPr lang="en-US" sz="2400" dirty="0">
                <a:solidFill>
                  <a:schemeClr val="tx1"/>
                </a:solidFill>
                <a:latin typeface="Calibri" charset="0"/>
                <a:ea typeface="Calibri" charset="0"/>
                <a:cs typeface="Calibri" charset="0"/>
              </a:rPr>
              <a:t>your partner “Give One” idea and </a:t>
            </a:r>
            <a:r>
              <a:rPr lang="en-US" sz="2400" dirty="0" smtClean="0">
                <a:solidFill>
                  <a:schemeClr val="tx1"/>
                </a:solidFill>
                <a:latin typeface="Calibri" charset="0"/>
                <a:ea typeface="Calibri" charset="0"/>
                <a:cs typeface="Calibri" charset="0"/>
              </a:rPr>
              <a:t>listen </a:t>
            </a:r>
            <a:r>
              <a:rPr lang="en-US" sz="2400" dirty="0">
                <a:solidFill>
                  <a:schemeClr val="tx1"/>
                </a:solidFill>
                <a:latin typeface="Calibri" charset="0"/>
                <a:ea typeface="Calibri" charset="0"/>
                <a:cs typeface="Calibri" charset="0"/>
              </a:rPr>
              <a:t>to “Get One” idea. </a:t>
            </a:r>
            <a:endParaRPr lang="en-US" sz="2400" dirty="0" smtClean="0">
              <a:solidFill>
                <a:schemeClr val="tx1"/>
              </a:solidFill>
              <a:latin typeface="Calibri" charset="0"/>
              <a:ea typeface="Calibri" charset="0"/>
              <a:cs typeface="Calibri" charset="0"/>
            </a:endParaRPr>
          </a:p>
          <a:p>
            <a:pPr marL="342900" indent="-342900">
              <a:buFont typeface="+mj-lt"/>
              <a:buAutoNum type="arabicPeriod"/>
            </a:pPr>
            <a:r>
              <a:rPr lang="en-US" sz="2400" dirty="0" smtClean="0">
                <a:solidFill>
                  <a:schemeClr val="tx1"/>
                </a:solidFill>
                <a:latin typeface="Calibri" charset="0"/>
                <a:ea typeface="Calibri" charset="0"/>
                <a:cs typeface="Calibri" charset="0"/>
              </a:rPr>
              <a:t>After </a:t>
            </a:r>
            <a:r>
              <a:rPr lang="en-US" sz="2400" dirty="0">
                <a:solidFill>
                  <a:schemeClr val="tx1"/>
                </a:solidFill>
                <a:latin typeface="Calibri" charset="0"/>
                <a:ea typeface="Calibri" charset="0"/>
                <a:cs typeface="Calibri" charset="0"/>
              </a:rPr>
              <a:t>you have both shared, write the </a:t>
            </a:r>
            <a:r>
              <a:rPr lang="en-US" sz="2400" dirty="0" smtClean="0">
                <a:solidFill>
                  <a:schemeClr val="tx1"/>
                </a:solidFill>
                <a:latin typeface="Calibri" charset="0"/>
                <a:ea typeface="Calibri" charset="0"/>
                <a:cs typeface="Calibri" charset="0"/>
              </a:rPr>
              <a:t>new </a:t>
            </a:r>
            <a:r>
              <a:rPr lang="en-US" sz="2400" dirty="0">
                <a:solidFill>
                  <a:schemeClr val="tx1"/>
                </a:solidFill>
                <a:latin typeface="Calibri" charset="0"/>
                <a:ea typeface="Calibri" charset="0"/>
                <a:cs typeface="Calibri" charset="0"/>
              </a:rPr>
              <a:t>idea in the “Get One” column and write the initials of the person who gave the information. </a:t>
            </a:r>
            <a:endParaRPr lang="en-US" sz="2400" dirty="0" smtClean="0">
              <a:solidFill>
                <a:schemeClr val="tx1"/>
              </a:solidFill>
              <a:latin typeface="Calibri" charset="0"/>
              <a:ea typeface="Calibri" charset="0"/>
              <a:cs typeface="Calibri" charset="0"/>
            </a:endParaRPr>
          </a:p>
          <a:p>
            <a:pPr marL="342900" indent="-342900">
              <a:buFont typeface="+mj-lt"/>
              <a:buAutoNum type="arabicPeriod"/>
            </a:pPr>
            <a:r>
              <a:rPr lang="en-US" sz="2400" dirty="0" smtClean="0">
                <a:solidFill>
                  <a:schemeClr val="tx1"/>
                </a:solidFill>
                <a:latin typeface="Calibri" charset="0"/>
                <a:ea typeface="Calibri" charset="0"/>
                <a:cs typeface="Calibri" charset="0"/>
              </a:rPr>
              <a:t>At </a:t>
            </a:r>
            <a:r>
              <a:rPr lang="en-US" sz="2400" dirty="0">
                <a:solidFill>
                  <a:schemeClr val="tx1"/>
                </a:solidFill>
                <a:latin typeface="Calibri" charset="0"/>
                <a:ea typeface="Calibri" charset="0"/>
                <a:cs typeface="Calibri" charset="0"/>
              </a:rPr>
              <a:t>the signal, find Partner #2. Follow steps 5-6 with this partner. </a:t>
            </a:r>
            <a:endParaRPr lang="en-US" sz="2400" dirty="0" smtClean="0">
              <a:solidFill>
                <a:schemeClr val="tx1"/>
              </a:solidFill>
              <a:latin typeface="Calibri" charset="0"/>
              <a:ea typeface="Calibri" charset="0"/>
              <a:cs typeface="Calibri" charset="0"/>
            </a:endParaRPr>
          </a:p>
          <a:p>
            <a:pPr marL="342900" indent="-342900">
              <a:buFont typeface="+mj-lt"/>
              <a:buAutoNum type="arabicPeriod"/>
            </a:pPr>
            <a:r>
              <a:rPr lang="en-US" sz="2400" dirty="0" smtClean="0">
                <a:solidFill>
                  <a:schemeClr val="tx1"/>
                </a:solidFill>
                <a:latin typeface="Calibri" charset="0"/>
                <a:ea typeface="Calibri" charset="0"/>
                <a:cs typeface="Calibri" charset="0"/>
              </a:rPr>
              <a:t>At the </a:t>
            </a:r>
            <a:r>
              <a:rPr lang="en-US" sz="2400" dirty="0">
                <a:solidFill>
                  <a:schemeClr val="tx1"/>
                </a:solidFill>
                <a:latin typeface="Calibri" charset="0"/>
                <a:ea typeface="Calibri" charset="0"/>
                <a:cs typeface="Calibri" charset="0"/>
              </a:rPr>
              <a:t>signal, find Partner #3. Follow steps 5-6 with this partner. </a:t>
            </a:r>
          </a:p>
          <a:p>
            <a:endParaRPr lang="en-US" dirty="0"/>
          </a:p>
        </p:txBody>
      </p:sp>
      <p:sp>
        <p:nvSpPr>
          <p:cNvPr id="5" name="TextBox 4"/>
          <p:cNvSpPr txBox="1"/>
          <p:nvPr/>
        </p:nvSpPr>
        <p:spPr>
          <a:xfrm>
            <a:off x="31810" y="6366596"/>
            <a:ext cx="5911790" cy="461665"/>
          </a:xfrm>
          <a:prstGeom prst="rect">
            <a:avLst/>
          </a:prstGeom>
          <a:noFill/>
        </p:spPr>
        <p:txBody>
          <a:bodyPr wrap="square" rtlCol="0">
            <a:spAutoFit/>
          </a:bodyPr>
          <a:lstStyle/>
          <a:p>
            <a:r>
              <a:rPr lang="en-US" sz="2400" b="1" smtClean="0">
                <a:solidFill>
                  <a:schemeClr val="bg1"/>
                </a:solidFill>
              </a:rPr>
              <a:t>GIVE ONE-GET ONE PROTOCOL DIRECTIONS</a:t>
            </a:r>
            <a:endParaRPr lang="en-US" sz="2400" dirty="0">
              <a:solidFill>
                <a:schemeClr val="bg1"/>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332" y="430219"/>
            <a:ext cx="1080431" cy="1206968"/>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5055" y="460006"/>
            <a:ext cx="1875892" cy="1297147"/>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9317585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55036" y="1352683"/>
            <a:ext cx="10952763" cy="4737092"/>
          </a:xfrm>
        </p:spPr>
        <p:txBody>
          <a:bodyPr>
            <a:noAutofit/>
          </a:bodyPr>
          <a:lstStyle/>
          <a:p>
            <a:pPr marL="0" indent="0">
              <a:buNone/>
            </a:pPr>
            <a:r>
              <a:rPr lang="en-US" sz="3600" dirty="0">
                <a:latin typeface="Calibri" charset="0"/>
                <a:ea typeface="Calibri" charset="0"/>
                <a:cs typeface="Calibri" charset="0"/>
              </a:rPr>
              <a:t>In this lesson, we will... </a:t>
            </a:r>
            <a:endParaRPr lang="en-US" sz="3600" dirty="0" smtClean="0">
              <a:latin typeface="Calibri" charset="0"/>
              <a:ea typeface="Calibri" charset="0"/>
              <a:cs typeface="Calibri" charset="0"/>
            </a:endParaRPr>
          </a:p>
          <a:p>
            <a:endParaRPr lang="en-US" sz="1400" dirty="0" smtClean="0">
              <a:latin typeface="Calibri" charset="0"/>
              <a:ea typeface="Calibri" charset="0"/>
              <a:cs typeface="Calibri" charset="0"/>
            </a:endParaRPr>
          </a:p>
          <a:p>
            <a:pPr lvl="1"/>
            <a:r>
              <a:rPr lang="en-US" sz="3600" dirty="0">
                <a:latin typeface="Calibri" charset="0"/>
                <a:ea typeface="Calibri" charset="0"/>
                <a:cs typeface="Calibri" charset="0"/>
              </a:rPr>
              <a:t>have a Constructive Conversation with a partner based on a visual </a:t>
            </a:r>
            <a:r>
              <a:rPr lang="en-US" sz="3600" dirty="0" smtClean="0">
                <a:latin typeface="Calibri" charset="0"/>
                <a:ea typeface="Calibri" charset="0"/>
                <a:cs typeface="Calibri" charset="0"/>
              </a:rPr>
              <a:t>text</a:t>
            </a:r>
          </a:p>
          <a:p>
            <a:pPr lvl="1"/>
            <a:endParaRPr lang="en-US" sz="800" dirty="0" smtClean="0">
              <a:latin typeface="Calibri" charset="0"/>
              <a:ea typeface="Calibri" charset="0"/>
              <a:cs typeface="Calibri" charset="0"/>
            </a:endParaRPr>
          </a:p>
          <a:p>
            <a:pPr lvl="1"/>
            <a:endParaRPr lang="en-US" sz="800" dirty="0">
              <a:latin typeface="Calibri" charset="0"/>
              <a:ea typeface="Calibri" charset="0"/>
              <a:cs typeface="Calibri" charset="0"/>
            </a:endParaRPr>
          </a:p>
          <a:p>
            <a:pPr lvl="1"/>
            <a:r>
              <a:rPr lang="en-US" sz="3600" dirty="0">
                <a:latin typeface="Calibri" charset="0"/>
                <a:ea typeface="Calibri" charset="0"/>
                <a:cs typeface="Calibri" charset="0"/>
              </a:rPr>
              <a:t>learn to </a:t>
            </a:r>
            <a:r>
              <a:rPr lang="en-US" sz="3600" b="1" dirty="0">
                <a:latin typeface="Calibri" charset="0"/>
                <a:ea typeface="Calibri" charset="0"/>
                <a:cs typeface="Calibri" charset="0"/>
              </a:rPr>
              <a:t>CLARIFY</a:t>
            </a:r>
            <a:r>
              <a:rPr lang="en-US" sz="3600" dirty="0">
                <a:latin typeface="Calibri" charset="0"/>
                <a:ea typeface="Calibri" charset="0"/>
                <a:cs typeface="Calibri" charset="0"/>
              </a:rPr>
              <a:t> by </a:t>
            </a:r>
            <a:r>
              <a:rPr lang="en-US" sz="3600" b="1" dirty="0">
                <a:latin typeface="Calibri" charset="0"/>
                <a:ea typeface="Calibri" charset="0"/>
                <a:cs typeface="Calibri" charset="0"/>
              </a:rPr>
              <a:t>prompting</a:t>
            </a:r>
            <a:r>
              <a:rPr lang="en-US" sz="3600" dirty="0">
                <a:latin typeface="Calibri" charset="0"/>
                <a:ea typeface="Calibri" charset="0"/>
                <a:cs typeface="Calibri" charset="0"/>
              </a:rPr>
              <a:t> a </a:t>
            </a:r>
            <a:r>
              <a:rPr lang="en-US" sz="3600" dirty="0" smtClean="0">
                <a:latin typeface="Calibri" charset="0"/>
                <a:ea typeface="Calibri" charset="0"/>
                <a:cs typeface="Calibri" charset="0"/>
              </a:rPr>
              <a:t>partner</a:t>
            </a:r>
          </a:p>
          <a:p>
            <a:pPr lvl="1"/>
            <a:endParaRPr lang="en-US" sz="800" dirty="0" smtClean="0">
              <a:latin typeface="Calibri" charset="0"/>
              <a:ea typeface="Calibri" charset="0"/>
              <a:cs typeface="Calibri" charset="0"/>
            </a:endParaRPr>
          </a:p>
          <a:p>
            <a:pPr lvl="1"/>
            <a:endParaRPr lang="en-US" sz="800" dirty="0">
              <a:latin typeface="Calibri" charset="0"/>
              <a:ea typeface="Calibri" charset="0"/>
              <a:cs typeface="Calibri" charset="0"/>
            </a:endParaRPr>
          </a:p>
          <a:p>
            <a:pPr lvl="1"/>
            <a:r>
              <a:rPr lang="en-US" sz="3600" dirty="0">
                <a:latin typeface="Calibri" charset="0"/>
                <a:ea typeface="Calibri" charset="0"/>
                <a:cs typeface="Calibri" charset="0"/>
              </a:rPr>
              <a:t>practice clarifying by </a:t>
            </a:r>
            <a:r>
              <a:rPr lang="en-US" sz="3600" b="1" dirty="0" smtClean="0">
                <a:latin typeface="Calibri" charset="0"/>
                <a:ea typeface="Calibri" charset="0"/>
                <a:cs typeface="Calibri" charset="0"/>
              </a:rPr>
              <a:t>prompting</a:t>
            </a:r>
          </a:p>
          <a:p>
            <a:pPr lvl="1"/>
            <a:endParaRPr lang="en-US" sz="800" b="1" dirty="0">
              <a:latin typeface="Calibri" charset="0"/>
              <a:ea typeface="Calibri" charset="0"/>
              <a:cs typeface="Calibri" charset="0"/>
            </a:endParaRPr>
          </a:p>
          <a:p>
            <a:pPr lvl="1"/>
            <a:r>
              <a:rPr lang="en-US" sz="3600" dirty="0">
                <a:latin typeface="Calibri" charset="0"/>
                <a:ea typeface="Calibri" charset="0"/>
                <a:cs typeface="Calibri" charset="0"/>
              </a:rPr>
              <a:t>learn to get clarification of our partners’ ideas</a:t>
            </a:r>
          </a:p>
        </p:txBody>
      </p:sp>
      <p:sp>
        <p:nvSpPr>
          <p:cNvPr id="4" name="TextBox 3"/>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STUDENT FRIENDLY ELD OBJECTIVES</a:t>
            </a:r>
            <a:endParaRPr lang="en-US" sz="2400" b="1" dirty="0">
              <a:solidFill>
                <a:schemeClr val="bg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4272" y="268950"/>
            <a:ext cx="4115597" cy="1299662"/>
          </a:xfrm>
          <a:prstGeom prst="rect">
            <a:avLst/>
          </a:prstGeom>
        </p:spPr>
      </p:pic>
      <p:sp>
        <p:nvSpPr>
          <p:cNvPr id="2" name="Title 1"/>
          <p:cNvSpPr>
            <a:spLocks noGrp="1"/>
          </p:cNvSpPr>
          <p:nvPr>
            <p:ph type="title" idx="4294967295"/>
          </p:nvPr>
        </p:nvSpPr>
        <p:spPr>
          <a:xfrm>
            <a:off x="509772" y="468550"/>
            <a:ext cx="3893786" cy="793502"/>
          </a:xfrm>
        </p:spPr>
        <p:txBody>
          <a:bodyPr>
            <a:normAutofit/>
          </a:bodyPr>
          <a:lstStyle/>
          <a:p>
            <a:r>
              <a:rPr lang="en-US" b="1" dirty="0" smtClean="0">
                <a:solidFill>
                  <a:schemeClr val="accent2"/>
                </a:solidFill>
              </a:rPr>
              <a:t>ELD OBJECTIVE</a:t>
            </a:r>
            <a:endParaRPr lang="en-US" b="1" dirty="0">
              <a:solidFill>
                <a:schemeClr val="accent2"/>
              </a:solidFill>
            </a:endParaRPr>
          </a:p>
        </p:txBody>
      </p:sp>
    </p:spTree>
    <p:extLst>
      <p:ext uri="{BB962C8B-B14F-4D97-AF65-F5344CB8AC3E}">
        <p14:creationId xmlns:p14="http://schemas.microsoft.com/office/powerpoint/2010/main" val="837177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blinds(horizontal)">
                                      <p:cBhvr>
                                        <p:cTn id="12" dur="5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animEffect transition="in" filter="blinds(horizontal)">
                                      <p:cBhvr>
                                        <p:cTn id="17" dur="500"/>
                                        <p:tgtEl>
                                          <p:spTgt spid="3">
                                            <p:txEl>
                                              <p:pRg st="8" end="8"/>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10" end="10"/>
                                            </p:txEl>
                                          </p:spTgt>
                                        </p:tgtEl>
                                        <p:attrNameLst>
                                          <p:attrName>style.visibility</p:attrName>
                                        </p:attrNameLst>
                                      </p:cBhvr>
                                      <p:to>
                                        <p:strVal val="visible"/>
                                      </p:to>
                                    </p:set>
                                    <p:animEffect transition="in" filter="blinds(horizontal)">
                                      <p:cBhvr>
                                        <p:cTn id="2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LESSON OPENING</a:t>
            </a:r>
            <a:endParaRPr lang="en-US" sz="2400" b="1" dirty="0">
              <a:solidFill>
                <a:schemeClr val="bg1"/>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6316" y="143435"/>
            <a:ext cx="4611681" cy="6073957"/>
          </a:xfrm>
          <a:prstGeom prst="rect">
            <a:avLst/>
          </a:prstGeom>
        </p:spPr>
      </p:pic>
      <p:sp>
        <p:nvSpPr>
          <p:cNvPr id="2" name="Rectangle 1"/>
          <p:cNvSpPr/>
          <p:nvPr/>
        </p:nvSpPr>
        <p:spPr>
          <a:xfrm>
            <a:off x="412376" y="1510926"/>
            <a:ext cx="6781466" cy="4339650"/>
          </a:xfrm>
          <a:prstGeom prst="rect">
            <a:avLst/>
          </a:prstGeom>
        </p:spPr>
        <p:txBody>
          <a:bodyPr wrap="square">
            <a:spAutoFit/>
          </a:bodyPr>
          <a:lstStyle/>
          <a:p>
            <a:pPr marL="285750" indent="-285750">
              <a:buFont typeface="Arial" charset="0"/>
              <a:buChar char="•"/>
              <a:defRPr/>
            </a:pPr>
            <a:r>
              <a:rPr lang="en-US" sz="2400" i="1" dirty="0"/>
              <a:t>We will </a:t>
            </a:r>
            <a:r>
              <a:rPr lang="en-US" sz="2400" i="1" dirty="0" smtClean="0"/>
              <a:t>review </a:t>
            </a:r>
            <a:r>
              <a:rPr lang="en-US" sz="2400" i="1" dirty="0"/>
              <a:t>the Conversation Pattern—which includes paraphrasing, building on, and prompting each time we speak. </a:t>
            </a:r>
            <a:endParaRPr lang="en-US" sz="2400" i="1" dirty="0" smtClean="0"/>
          </a:p>
          <a:p>
            <a:pPr marL="285750" indent="-285750">
              <a:buFont typeface="Arial" charset="0"/>
              <a:buChar char="•"/>
              <a:defRPr/>
            </a:pPr>
            <a:endParaRPr lang="en-US" sz="1200" dirty="0"/>
          </a:p>
          <a:p>
            <a:pPr marL="285750" indent="-285750">
              <a:buFont typeface="Arial" charset="0"/>
              <a:buChar char="•"/>
              <a:defRPr/>
            </a:pPr>
            <a:r>
              <a:rPr lang="en-US" sz="2400" i="1" dirty="0"/>
              <a:t>This pattern will help </a:t>
            </a:r>
            <a:r>
              <a:rPr lang="en-US" sz="2400" i="1" dirty="0" smtClean="0"/>
              <a:t>you </a:t>
            </a:r>
            <a:r>
              <a:rPr lang="en-US" sz="2400" b="1" i="1" dirty="0"/>
              <a:t>CLARIFY </a:t>
            </a:r>
            <a:r>
              <a:rPr lang="en-US" sz="2400" i="1" dirty="0" smtClean="0"/>
              <a:t>your </a:t>
            </a:r>
            <a:r>
              <a:rPr lang="en-US" sz="2400" i="1" dirty="0"/>
              <a:t>ideas when </a:t>
            </a:r>
            <a:r>
              <a:rPr lang="en-US" sz="2400" i="1" dirty="0" smtClean="0"/>
              <a:t>you </a:t>
            </a:r>
            <a:r>
              <a:rPr lang="en-US" sz="2400" i="1" dirty="0"/>
              <a:t>have a </a:t>
            </a:r>
            <a:r>
              <a:rPr lang="en-US" sz="2400" i="1" dirty="0" smtClean="0"/>
              <a:t>Constructive Conversation</a:t>
            </a:r>
            <a:r>
              <a:rPr lang="en-US" sz="2400" i="1" dirty="0"/>
              <a:t>. </a:t>
            </a:r>
            <a:endParaRPr lang="en-US" sz="2400" i="1" dirty="0" smtClean="0"/>
          </a:p>
          <a:p>
            <a:pPr marL="285750" indent="-285750">
              <a:buFont typeface="Arial" charset="0"/>
              <a:buChar char="•"/>
              <a:defRPr/>
            </a:pPr>
            <a:endParaRPr lang="en-US" sz="1200" i="1" dirty="0"/>
          </a:p>
          <a:p>
            <a:pPr marL="285750" indent="-285750">
              <a:buFont typeface="Arial" charset="0"/>
              <a:buChar char="•"/>
              <a:defRPr/>
            </a:pPr>
            <a:r>
              <a:rPr lang="en-US" sz="2400" i="1" dirty="0" smtClean="0"/>
              <a:t>Another </a:t>
            </a:r>
            <a:r>
              <a:rPr lang="en-US" sz="2400" i="1" dirty="0"/>
              <a:t>way to </a:t>
            </a:r>
            <a:r>
              <a:rPr lang="en-US" sz="2400" b="1" i="1" dirty="0"/>
              <a:t>CLARIFY </a:t>
            </a:r>
            <a:r>
              <a:rPr lang="en-US" sz="2400" i="1" dirty="0"/>
              <a:t>is to </a:t>
            </a:r>
            <a:r>
              <a:rPr lang="en-US" sz="2400" b="1" i="1" dirty="0" smtClean="0"/>
              <a:t>prompt </a:t>
            </a:r>
            <a:r>
              <a:rPr lang="en-US" sz="2400" i="1" dirty="0" smtClean="0"/>
              <a:t>your partner to get more information.</a:t>
            </a:r>
          </a:p>
          <a:p>
            <a:pPr marL="285750" indent="-285750">
              <a:buFont typeface="Arial" charset="0"/>
              <a:buChar char="•"/>
              <a:defRPr/>
            </a:pPr>
            <a:endParaRPr lang="en-US" sz="1200" i="1" dirty="0"/>
          </a:p>
          <a:p>
            <a:pPr marL="285750" indent="-285750">
              <a:buFont typeface="Arial" charset="0"/>
              <a:buChar char="•"/>
              <a:defRPr/>
            </a:pPr>
            <a:r>
              <a:rPr lang="en-US" sz="2400" i="1" dirty="0" smtClean="0"/>
              <a:t>Today’s </a:t>
            </a:r>
            <a:r>
              <a:rPr lang="en-US" sz="2400" i="1" dirty="0"/>
              <a:t>lesson will focus on learning and practicing how to </a:t>
            </a:r>
            <a:r>
              <a:rPr lang="en-US" sz="2400" b="1" i="1" dirty="0" smtClean="0"/>
              <a:t>prompt  </a:t>
            </a:r>
            <a:r>
              <a:rPr lang="en-US" sz="2400" i="1" dirty="0" smtClean="0"/>
              <a:t>your  partner during </a:t>
            </a:r>
            <a:r>
              <a:rPr lang="en-US" sz="2400" i="1" dirty="0"/>
              <a:t>a Constructive Conversation.</a:t>
            </a:r>
            <a:endParaRPr lang="en-US" sz="2400" dirty="0"/>
          </a:p>
        </p:txBody>
      </p:sp>
      <p:sp>
        <p:nvSpPr>
          <p:cNvPr id="5" name="TextBox 4"/>
          <p:cNvSpPr txBox="1"/>
          <p:nvPr/>
        </p:nvSpPr>
        <p:spPr>
          <a:xfrm>
            <a:off x="358589" y="239054"/>
            <a:ext cx="6615953" cy="1200329"/>
          </a:xfrm>
          <a:prstGeom prst="rect">
            <a:avLst/>
          </a:prstGeom>
          <a:noFill/>
        </p:spPr>
        <p:txBody>
          <a:bodyPr wrap="square" rtlCol="0">
            <a:spAutoFit/>
          </a:bodyPr>
          <a:lstStyle/>
          <a:p>
            <a:r>
              <a:rPr lang="en-US" sz="3600" b="1" dirty="0" smtClean="0">
                <a:latin typeface="+mj-lt"/>
              </a:rPr>
              <a:t>Conversation Pattern </a:t>
            </a:r>
            <a:r>
              <a:rPr lang="mr-IN" sz="3600" b="1" dirty="0" smtClean="0">
                <a:latin typeface="+mj-lt"/>
              </a:rPr>
              <a:t>–</a:t>
            </a:r>
            <a:r>
              <a:rPr lang="en-US" sz="3600" b="1" dirty="0" smtClean="0">
                <a:latin typeface="+mj-lt"/>
              </a:rPr>
              <a:t> </a:t>
            </a:r>
            <a:r>
              <a:rPr lang="en-US" sz="3600" b="1" dirty="0" smtClean="0">
                <a:solidFill>
                  <a:schemeClr val="accent2"/>
                </a:solidFill>
                <a:latin typeface="+mj-lt"/>
              </a:rPr>
              <a:t>CLARIFY by Prompting</a:t>
            </a:r>
            <a:endParaRPr lang="en-US" sz="3600" b="1" dirty="0">
              <a:solidFill>
                <a:schemeClr val="accent2"/>
              </a:solidFill>
              <a:latin typeface="+mj-lt"/>
            </a:endParaRPr>
          </a:p>
        </p:txBody>
      </p:sp>
      <p:sp>
        <p:nvSpPr>
          <p:cNvPr id="9" name="Oval 8"/>
          <p:cNvSpPr/>
          <p:nvPr/>
        </p:nvSpPr>
        <p:spPr>
          <a:xfrm>
            <a:off x="7506316" y="3860412"/>
            <a:ext cx="4560070" cy="199016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5079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dissolv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dissolv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dissolve">
                                      <p:cBhvr>
                                        <p:cTn id="22" dur="500"/>
                                        <p:tgtEl>
                                          <p:spTgt spid="2">
                                            <p:txEl>
                                              <p:pRg st="6" end="6"/>
                                            </p:txEl>
                                          </p:spTgt>
                                        </p:tgtEl>
                                      </p:cBhvr>
                                    </p:animEffect>
                                  </p:childTnLst>
                                </p:cTn>
                              </p:par>
                              <p:par>
                                <p:cTn id="23" presetID="1" presetClass="entr" presetSubtype="0" fill="hold" grpId="0" nodeType="withEffect">
                                  <p:stCondLst>
                                    <p:cond delay="50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9776" y="465481"/>
            <a:ext cx="3517257" cy="4361011"/>
          </a:xfrm>
          <a:prstGeom prst="rect">
            <a:avLst/>
          </a:prstGeom>
          <a:solidFill>
            <a:schemeClr val="accent1"/>
          </a:solidFill>
          <a:ln w="38100">
            <a:solidFill>
              <a:schemeClr val="accent1"/>
            </a:solidFill>
          </a:ln>
        </p:spPr>
      </p:pic>
      <p:sp>
        <p:nvSpPr>
          <p:cNvPr id="3" name="Title 2"/>
          <p:cNvSpPr>
            <a:spLocks noGrp="1"/>
          </p:cNvSpPr>
          <p:nvPr>
            <p:ph type="title" idx="4294967295"/>
          </p:nvPr>
        </p:nvSpPr>
        <p:spPr>
          <a:xfrm>
            <a:off x="1842444" y="347397"/>
            <a:ext cx="6279580" cy="1546293"/>
          </a:xfrm>
        </p:spPr>
        <p:txBody>
          <a:bodyPr>
            <a:noAutofit/>
          </a:bodyPr>
          <a:lstStyle/>
          <a:p>
            <a:r>
              <a:rPr lang="en-US" sz="4000" dirty="0">
                <a:ea typeface="Calibri" charset="0"/>
                <a:cs typeface="Arial" charset="0"/>
              </a:rPr>
              <a:t>Which Conversation Norm will help </a:t>
            </a:r>
            <a:r>
              <a:rPr lang="en-US" sz="4000" dirty="0" smtClean="0">
                <a:ea typeface="Calibri" charset="0"/>
                <a:cs typeface="Arial" charset="0"/>
              </a:rPr>
              <a:t>you to </a:t>
            </a:r>
            <a:r>
              <a:rPr lang="en-US" sz="4000" b="1" dirty="0" smtClean="0">
                <a:ea typeface="Calibri" charset="0"/>
                <a:cs typeface="Arial" charset="0"/>
              </a:rPr>
              <a:t>prompt your partner</a:t>
            </a:r>
            <a:r>
              <a:rPr lang="en-US" sz="4000" dirty="0" smtClean="0">
                <a:ea typeface="Calibri" charset="0"/>
                <a:cs typeface="Arial" charset="0"/>
              </a:rPr>
              <a:t>?</a:t>
            </a:r>
            <a:r>
              <a:rPr lang="en-US" sz="4000" b="1" dirty="0" smtClean="0">
                <a:ea typeface="Calibri" charset="0"/>
                <a:cs typeface="Arial" charset="0"/>
              </a:rPr>
              <a:t> </a:t>
            </a:r>
            <a:r>
              <a:rPr lang="en-US" sz="4000" dirty="0">
                <a:ea typeface="Calibri" charset="0"/>
                <a:cs typeface="Arial" charset="0"/>
              </a:rPr>
              <a:t>Why? </a:t>
            </a:r>
            <a:endParaRPr lang="en-US" sz="4000" dirty="0"/>
          </a:p>
        </p:txBody>
      </p:sp>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LESSON OPENING </a:t>
            </a:r>
            <a:r>
              <a:rPr lang="mr-IN" sz="2400" b="1" dirty="0" smtClean="0">
                <a:solidFill>
                  <a:schemeClr val="bg1"/>
                </a:solidFill>
              </a:rPr>
              <a:t>–</a:t>
            </a:r>
            <a:r>
              <a:rPr lang="en-US" sz="2400" b="1" dirty="0" smtClean="0">
                <a:solidFill>
                  <a:schemeClr val="bg1"/>
                </a:solidFill>
              </a:rPr>
              <a:t> REVIEW NORMS </a:t>
            </a:r>
            <a:r>
              <a:rPr lang="mr-IN" sz="2400" b="1" dirty="0" smtClean="0">
                <a:solidFill>
                  <a:schemeClr val="bg1"/>
                </a:solidFill>
              </a:rPr>
              <a:t>–</a:t>
            </a:r>
            <a:r>
              <a:rPr lang="en-US" sz="2400" b="1" dirty="0" smtClean="0">
                <a:solidFill>
                  <a:schemeClr val="bg1"/>
                </a:solidFill>
              </a:rPr>
              <a:t> TURN AND TALK</a:t>
            </a:r>
            <a:endParaRPr lang="en-US" sz="2400" b="1" dirty="0">
              <a:solidFill>
                <a:schemeClr val="bg1"/>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114" y="332260"/>
            <a:ext cx="1145533" cy="1279695"/>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9" name="Group 8"/>
          <p:cNvGrpSpPr/>
          <p:nvPr/>
        </p:nvGrpSpPr>
        <p:grpSpPr>
          <a:xfrm>
            <a:off x="3253044" y="2344089"/>
            <a:ext cx="1918447" cy="1702439"/>
            <a:chOff x="587828" y="4231661"/>
            <a:chExt cx="1847691" cy="2083038"/>
          </a:xfrm>
        </p:grpSpPr>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1" name="TextBox 10"/>
            <p:cNvSpPr txBox="1"/>
            <p:nvPr/>
          </p:nvSpPr>
          <p:spPr>
            <a:xfrm>
              <a:off x="587828" y="5949612"/>
              <a:ext cx="1370304" cy="365087"/>
            </a:xfrm>
            <a:prstGeom prst="rect">
              <a:avLst/>
            </a:prstGeom>
            <a:noFill/>
          </p:spPr>
          <p:txBody>
            <a:bodyPr wrap="none" rtlCol="0">
              <a:spAutoFit/>
            </a:bodyPr>
            <a:lstStyle/>
            <a:p>
              <a:r>
                <a:rPr lang="en-US" sz="2400" b="1" dirty="0" smtClean="0"/>
                <a:t>TURN &amp; TALK</a:t>
              </a:r>
              <a:endParaRPr lang="en-US" sz="2400" b="1" dirty="0"/>
            </a:p>
          </p:txBody>
        </p:sp>
      </p:grpSp>
      <p:sp>
        <p:nvSpPr>
          <p:cNvPr id="12" name="Rectangle 11"/>
          <p:cNvSpPr/>
          <p:nvPr/>
        </p:nvSpPr>
        <p:spPr>
          <a:xfrm>
            <a:off x="525136" y="4460619"/>
            <a:ext cx="7374262" cy="1508105"/>
          </a:xfrm>
          <a:prstGeom prst="rect">
            <a:avLst/>
          </a:prstGeom>
        </p:spPr>
        <p:txBody>
          <a:bodyPr wrap="square">
            <a:spAutoFit/>
          </a:bodyPr>
          <a:lstStyle/>
          <a:p>
            <a:r>
              <a:rPr lang="en-US" sz="2800" i="1" dirty="0"/>
              <a:t>I heard many of you say that you would </a:t>
            </a:r>
            <a:r>
              <a:rPr lang="en-US" sz="2800" i="1" dirty="0" smtClean="0"/>
              <a:t>“Use your think time,” to think about what you </a:t>
            </a:r>
            <a:r>
              <a:rPr lang="en-US" sz="2800" b="1" i="1" dirty="0" smtClean="0"/>
              <a:t>did</a:t>
            </a:r>
            <a:r>
              <a:rPr lang="en-US" sz="2800" i="1" dirty="0" smtClean="0"/>
              <a:t> understand and what </a:t>
            </a:r>
            <a:r>
              <a:rPr lang="en-US" sz="2800" b="1" i="1" dirty="0" smtClean="0"/>
              <a:t>more</a:t>
            </a:r>
            <a:r>
              <a:rPr lang="en-US" sz="2800" i="1" dirty="0" smtClean="0"/>
              <a:t> you want to know.</a:t>
            </a:r>
          </a:p>
          <a:p>
            <a:pPr marL="342900" indent="-342900">
              <a:buFont typeface="Arial" charset="0"/>
              <a:buChar char="•"/>
            </a:pPr>
            <a:endParaRPr lang="en-US" sz="800" i="1" dirty="0" smtClean="0"/>
          </a:p>
        </p:txBody>
      </p:sp>
      <p:sp>
        <p:nvSpPr>
          <p:cNvPr id="14" name="Oval 13"/>
          <p:cNvSpPr/>
          <p:nvPr/>
        </p:nvSpPr>
        <p:spPr>
          <a:xfrm>
            <a:off x="8573196" y="891918"/>
            <a:ext cx="1434404" cy="1394081"/>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44596" y="5040112"/>
            <a:ext cx="3517257" cy="978448"/>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58389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dissolve">
                                      <p:cBhvr>
                                        <p:cTn id="12" dur="500"/>
                                        <p:tgtEl>
                                          <p:spTgt spid="12">
                                            <p:txEl>
                                              <p:pRg st="0" end="0"/>
                                            </p:txEl>
                                          </p:spTgt>
                                        </p:tgtEl>
                                      </p:cBhvr>
                                    </p:animEffect>
                                  </p:childTnLst>
                                </p:cTn>
                              </p:par>
                              <p:par>
                                <p:cTn id="13" presetID="1" presetClass="entr" presetSubtype="0" fill="hold" grpId="0" nodeType="withEffect">
                                  <p:stCondLst>
                                    <p:cond delay="50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6781" y="50288"/>
            <a:ext cx="4706933" cy="6199412"/>
          </a:xfrm>
          <a:prstGeom prst="rect">
            <a:avLst/>
          </a:prstGeom>
        </p:spPr>
      </p:pic>
      <p:sp>
        <p:nvSpPr>
          <p:cNvPr id="3" name="Title 2"/>
          <p:cNvSpPr>
            <a:spLocks noGrp="1"/>
          </p:cNvSpPr>
          <p:nvPr>
            <p:ph type="title" idx="4294967295"/>
          </p:nvPr>
        </p:nvSpPr>
        <p:spPr>
          <a:xfrm>
            <a:off x="358586" y="50288"/>
            <a:ext cx="6884896" cy="1231672"/>
          </a:xfrm>
          <a:ln>
            <a:noFill/>
          </a:ln>
        </p:spPr>
        <p:txBody>
          <a:bodyPr>
            <a:noAutofit/>
          </a:bodyPr>
          <a:lstStyle/>
          <a:p>
            <a:pPr algn="ctr"/>
            <a:r>
              <a:rPr lang="en-US" sz="4000" b="1" dirty="0" smtClean="0"/>
              <a:t>Let’s Review the </a:t>
            </a:r>
            <a:br>
              <a:rPr lang="en-US" sz="4000" b="1" dirty="0" smtClean="0"/>
            </a:br>
            <a:r>
              <a:rPr lang="en-US" sz="4000" b="1" dirty="0" smtClean="0"/>
              <a:t>Conversation Pattern</a:t>
            </a:r>
            <a:endParaRPr lang="en-US" sz="4000" dirty="0"/>
          </a:p>
        </p:txBody>
      </p:sp>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MODEL </a:t>
            </a:r>
            <a:r>
              <a:rPr lang="mr-IN" sz="2400" b="1" dirty="0" smtClean="0">
                <a:solidFill>
                  <a:schemeClr val="bg1"/>
                </a:solidFill>
              </a:rPr>
              <a:t>–</a:t>
            </a:r>
            <a:r>
              <a:rPr lang="en-US" sz="2400" b="1" dirty="0" smtClean="0">
                <a:solidFill>
                  <a:schemeClr val="bg1"/>
                </a:solidFill>
              </a:rPr>
              <a:t> INTRODUCE THE CONVERSATION PATTERN</a:t>
            </a:r>
            <a:endParaRPr lang="en-US" sz="2400" b="1" dirty="0">
              <a:solidFill>
                <a:schemeClr val="bg1"/>
              </a:solidFill>
            </a:endParaRPr>
          </a:p>
        </p:txBody>
      </p:sp>
      <p:sp>
        <p:nvSpPr>
          <p:cNvPr id="18" name="TextBox 17"/>
          <p:cNvSpPr txBox="1"/>
          <p:nvPr/>
        </p:nvSpPr>
        <p:spPr>
          <a:xfrm>
            <a:off x="358588" y="1398502"/>
            <a:ext cx="6884894" cy="1323439"/>
          </a:xfrm>
          <a:prstGeom prst="rect">
            <a:avLst/>
          </a:prstGeom>
          <a:solidFill>
            <a:schemeClr val="accent1">
              <a:lumMod val="20000"/>
              <a:lumOff val="80000"/>
              <a:alpha val="50000"/>
            </a:schemeClr>
          </a:solidFill>
          <a:ln w="38100">
            <a:solidFill>
              <a:schemeClr val="accent1"/>
            </a:solidFill>
          </a:ln>
        </p:spPr>
        <p:txBody>
          <a:bodyPr wrap="square" rtlCol="0">
            <a:spAutoFit/>
          </a:bodyPr>
          <a:lstStyle/>
          <a:p>
            <a:r>
              <a:rPr lang="en-US" sz="2000" b="1" i="1" dirty="0" smtClean="0"/>
              <a:t>Paraphrase:</a:t>
            </a:r>
          </a:p>
          <a:p>
            <a:r>
              <a:rPr lang="en-US" sz="2000" dirty="0" smtClean="0"/>
              <a:t>This </a:t>
            </a:r>
            <a:r>
              <a:rPr lang="en-US" sz="2000" dirty="0"/>
              <a:t>means to listen and then we repeat our partner’s thoughts in our own words. We </a:t>
            </a:r>
            <a:r>
              <a:rPr lang="en-US" sz="2000" dirty="0" smtClean="0"/>
              <a:t>paraphrase </a:t>
            </a:r>
            <a:r>
              <a:rPr lang="en-US" sz="2000" dirty="0"/>
              <a:t>to </a:t>
            </a:r>
            <a:r>
              <a:rPr lang="en-US" sz="2000" b="1" dirty="0"/>
              <a:t>CLARIFY </a:t>
            </a:r>
            <a:r>
              <a:rPr lang="en-US" sz="2000" dirty="0"/>
              <a:t>and make sure we understand what our partner said. </a:t>
            </a:r>
          </a:p>
        </p:txBody>
      </p:sp>
      <p:sp>
        <p:nvSpPr>
          <p:cNvPr id="19" name="Rectangle 18"/>
          <p:cNvSpPr/>
          <p:nvPr/>
        </p:nvSpPr>
        <p:spPr>
          <a:xfrm>
            <a:off x="358587" y="2955026"/>
            <a:ext cx="6884895" cy="1323439"/>
          </a:xfrm>
          <a:prstGeom prst="rect">
            <a:avLst/>
          </a:prstGeom>
          <a:solidFill>
            <a:schemeClr val="accent1">
              <a:lumMod val="20000"/>
              <a:lumOff val="80000"/>
              <a:alpha val="50000"/>
            </a:schemeClr>
          </a:solidFill>
          <a:ln w="38100">
            <a:solidFill>
              <a:schemeClr val="accent1"/>
            </a:solidFill>
          </a:ln>
        </p:spPr>
        <p:txBody>
          <a:bodyPr wrap="square">
            <a:spAutoFit/>
          </a:bodyPr>
          <a:lstStyle/>
          <a:p>
            <a:r>
              <a:rPr lang="en-US" sz="2000" b="1" i="1" dirty="0"/>
              <a:t>Build on each other’s </a:t>
            </a:r>
            <a:r>
              <a:rPr lang="en-US" sz="2000" b="1" i="1" dirty="0" smtClean="0"/>
              <a:t>ideas:</a:t>
            </a:r>
          </a:p>
          <a:p>
            <a:r>
              <a:rPr lang="en-US" sz="2000" dirty="0" smtClean="0"/>
              <a:t>This </a:t>
            </a:r>
            <a:r>
              <a:rPr lang="en-US" sz="2000" dirty="0"/>
              <a:t>means that we listen to what our partner says and add details and other information </a:t>
            </a:r>
            <a:r>
              <a:rPr lang="en-US" sz="2000" dirty="0" smtClean="0"/>
              <a:t>to </a:t>
            </a:r>
            <a:r>
              <a:rPr lang="en-US" sz="2000" dirty="0"/>
              <a:t>their ideas to make a clearer and more complete idea. </a:t>
            </a:r>
          </a:p>
        </p:txBody>
      </p:sp>
      <p:sp>
        <p:nvSpPr>
          <p:cNvPr id="20" name="Rectangle 19"/>
          <p:cNvSpPr/>
          <p:nvPr/>
        </p:nvSpPr>
        <p:spPr>
          <a:xfrm>
            <a:off x="358586" y="4517089"/>
            <a:ext cx="6884896" cy="1631216"/>
          </a:xfrm>
          <a:prstGeom prst="rect">
            <a:avLst/>
          </a:prstGeom>
          <a:solidFill>
            <a:schemeClr val="accent1">
              <a:lumMod val="20000"/>
              <a:lumOff val="80000"/>
              <a:alpha val="50000"/>
            </a:schemeClr>
          </a:solidFill>
          <a:ln w="38100">
            <a:solidFill>
              <a:schemeClr val="accent1"/>
            </a:solidFill>
          </a:ln>
        </p:spPr>
        <p:txBody>
          <a:bodyPr wrap="square">
            <a:spAutoFit/>
          </a:bodyPr>
          <a:lstStyle/>
          <a:p>
            <a:r>
              <a:rPr lang="en-US" sz="2000" b="1" i="1" dirty="0" smtClean="0"/>
              <a:t>Prompt:</a:t>
            </a:r>
          </a:p>
          <a:p>
            <a:r>
              <a:rPr lang="en-US" sz="2000" i="1" dirty="0" smtClean="0"/>
              <a:t>This </a:t>
            </a:r>
            <a:r>
              <a:rPr lang="en-US" sz="2000" i="1" dirty="0"/>
              <a:t>means we get more information, ask for clarification or for new ideas to continue the </a:t>
            </a:r>
            <a:r>
              <a:rPr lang="en-US" sz="2000" i="1" dirty="0" smtClean="0"/>
              <a:t>Constructive </a:t>
            </a:r>
            <a:r>
              <a:rPr lang="en-US" sz="2000" i="1" dirty="0"/>
              <a:t>Conversation. When prompting, we think about what we did understand and what more we need to understand fully. </a:t>
            </a:r>
            <a:endParaRPr lang="en-US" sz="2000" dirty="0"/>
          </a:p>
        </p:txBody>
      </p:sp>
      <p:sp>
        <p:nvSpPr>
          <p:cNvPr id="21" name="Oval 20"/>
          <p:cNvSpPr/>
          <p:nvPr/>
        </p:nvSpPr>
        <p:spPr>
          <a:xfrm>
            <a:off x="7488382" y="742045"/>
            <a:ext cx="4560070" cy="132261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7488382" y="2312688"/>
            <a:ext cx="4560070" cy="1506275"/>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7488382" y="4143133"/>
            <a:ext cx="4560070" cy="1506275"/>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2280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par>
                                <p:cTn id="8" presetID="1" presetClass="entr" presetSubtype="0" fill="hold" grpId="0" nodeType="withEffect">
                                  <p:stCondLst>
                                    <p:cond delay="500"/>
                                  </p:stCondLst>
                                  <p:childTnLst>
                                    <p:set>
                                      <p:cBhvr>
                                        <p:cTn id="9" dur="1" fill="hold">
                                          <p:stCondLst>
                                            <p:cond delay="0"/>
                                          </p:stCondLst>
                                        </p:cTn>
                                        <p:tgtEl>
                                          <p:spTgt spid="2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21"/>
                                        </p:tgtEl>
                                        <p:attrNameLst>
                                          <p:attrName>style.visibility</p:attrName>
                                        </p:attrNameLst>
                                      </p:cBhvr>
                                      <p:to>
                                        <p:strVal val="hidden"/>
                                      </p:to>
                                    </p:set>
                                  </p:childTnLst>
                                </p:cTn>
                              </p:par>
                              <p:par>
                                <p:cTn id="14" presetID="1" presetClass="exit" presetSubtype="0" fill="hold" grpId="1" nodeType="withEffect">
                                  <p:stCondLst>
                                    <p:cond delay="0"/>
                                  </p:stCondLst>
                                  <p:childTnLst>
                                    <p:set>
                                      <p:cBhvr>
                                        <p:cTn id="15" dur="1" fill="hold">
                                          <p:stCondLst>
                                            <p:cond delay="0"/>
                                          </p:stCondLst>
                                        </p:cTn>
                                        <p:tgtEl>
                                          <p:spTgt spid="18"/>
                                        </p:tgtEl>
                                        <p:attrNameLst>
                                          <p:attrName>style.visibility</p:attrName>
                                        </p:attrNameLst>
                                      </p:cBhvr>
                                      <p:to>
                                        <p:strVal val="hidden"/>
                                      </p:to>
                                    </p:set>
                                  </p:childTnLst>
                                </p:cTn>
                              </p:par>
                              <p:par>
                                <p:cTn id="16" presetID="9"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dissolve">
                                      <p:cBhvr>
                                        <p:cTn id="18" dur="500"/>
                                        <p:tgtEl>
                                          <p:spTgt spid="19"/>
                                        </p:tgtEl>
                                      </p:cBhvr>
                                    </p:animEffect>
                                  </p:childTnLst>
                                </p:cTn>
                              </p:par>
                              <p:par>
                                <p:cTn id="19" presetID="1" presetClass="entr" presetSubtype="0" fill="hold" grpId="0" nodeType="withEffect">
                                  <p:stCondLst>
                                    <p:cond delay="50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22"/>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9"/>
                                        </p:tgtEl>
                                        <p:attrNameLst>
                                          <p:attrName>style.visibility</p:attrName>
                                        </p:attrNameLst>
                                      </p:cBhvr>
                                      <p:to>
                                        <p:strVal val="hidden"/>
                                      </p:to>
                                    </p:set>
                                  </p:childTnLst>
                                </p:cTn>
                              </p:par>
                              <p:par>
                                <p:cTn id="27" presetID="9"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dissolve">
                                      <p:cBhvr>
                                        <p:cTn id="29" dur="500"/>
                                        <p:tgtEl>
                                          <p:spTgt spid="20"/>
                                        </p:tgtEl>
                                      </p:cBhvr>
                                    </p:animEffect>
                                  </p:childTnLst>
                                </p:cTn>
                              </p:par>
                              <p:par>
                                <p:cTn id="30" presetID="1" presetClass="entr" presetSubtype="0" fill="hold" grpId="0" nodeType="withEffect">
                                  <p:stCondLst>
                                    <p:cond delay="500"/>
                                  </p:stCondLst>
                                  <p:childTnLst>
                                    <p:set>
                                      <p:cBhvr>
                                        <p:cTn id="31" dur="1" fill="hold">
                                          <p:stCondLst>
                                            <p:cond delay="0"/>
                                          </p:stCondLst>
                                        </p:cTn>
                                        <p:tgtEl>
                                          <p:spTgt spid="2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23"/>
                                        </p:tgtEl>
                                        <p:attrNameLst>
                                          <p:attrName>style.visibility</p:attrName>
                                        </p:attrNameLst>
                                      </p:cBhvr>
                                      <p:to>
                                        <p:strVal val="hidden"/>
                                      </p:to>
                                    </p:set>
                                  </p:childTnLst>
                                </p:cTn>
                              </p:par>
                              <p:par>
                                <p:cTn id="36" presetID="1" presetClass="exit" presetSubtype="0" fill="hold" grpId="1" nodeType="withEffect">
                                  <p:stCondLst>
                                    <p:cond delay="0"/>
                                  </p:stCondLst>
                                  <p:childTnLst>
                                    <p:set>
                                      <p:cBhvr>
                                        <p:cTn id="37" dur="1" fill="hold">
                                          <p:stCondLst>
                                            <p:cond delay="0"/>
                                          </p:stCondLst>
                                        </p:cTn>
                                        <p:tgtEl>
                                          <p:spTgt spid="20"/>
                                        </p:tgtEl>
                                        <p:attrNameLst>
                                          <p:attrName>style.visibility</p:attrName>
                                        </p:attrNameLst>
                                      </p:cBhvr>
                                      <p:to>
                                        <p:strVal val="hidden"/>
                                      </p:to>
                                    </p:set>
                                  </p:childTnLst>
                                </p:cTn>
                              </p:par>
                              <p:par>
                                <p:cTn id="38" presetID="9" presetClass="entr" presetSubtype="0" fill="hold" grpId="2"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dissolve">
                                      <p:cBhvr>
                                        <p:cTn id="40" dur="500"/>
                                        <p:tgtEl>
                                          <p:spTgt spid="20"/>
                                        </p:tgtEl>
                                      </p:cBhvr>
                                    </p:animEffect>
                                  </p:childTnLst>
                                </p:cTn>
                              </p:par>
                              <p:par>
                                <p:cTn id="41" presetID="9" presetClass="entr" presetSubtype="0" fill="hold" grpId="2"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dissolve">
                                      <p:cBhvr>
                                        <p:cTn id="43" dur="500"/>
                                        <p:tgtEl>
                                          <p:spTgt spid="18"/>
                                        </p:tgtEl>
                                      </p:cBhvr>
                                    </p:animEffect>
                                  </p:childTnLst>
                                </p:cTn>
                              </p:par>
                              <p:par>
                                <p:cTn id="44" presetID="9" presetClass="entr" presetSubtype="0" fill="hold" grpId="2"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dissolve">
                                      <p:cBhvr>
                                        <p:cTn id="4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8" grpId="2" animBg="1"/>
      <p:bldP spid="19" grpId="0" animBg="1"/>
      <p:bldP spid="19" grpId="1" animBg="1"/>
      <p:bldP spid="19" grpId="2" animBg="1"/>
      <p:bldP spid="20" grpId="0" animBg="1"/>
      <p:bldP spid="20" grpId="1" animBg="1"/>
      <p:bldP spid="20" grpId="2" animBg="1"/>
      <p:bldP spid="21" grpId="0" animBg="1"/>
      <p:bldP spid="21" grpId="1" animBg="1"/>
      <p:bldP spid="22" grpId="0" animBg="1"/>
      <p:bldP spid="22" grpId="1" animBg="1"/>
      <p:bldP spid="23" grpId="0" animBg="1"/>
      <p:bldP spid="23" grpId="1"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5553330" y="1541569"/>
            <a:ext cx="6298009" cy="1215245"/>
          </a:xfrm>
          <a:solidFill>
            <a:schemeClr val="accent1">
              <a:lumMod val="20000"/>
              <a:lumOff val="80000"/>
              <a:alpha val="50000"/>
            </a:schemeClr>
          </a:solidFill>
          <a:ln w="38100">
            <a:solidFill>
              <a:schemeClr val="accent1"/>
            </a:solidFill>
          </a:ln>
        </p:spPr>
        <p:txBody>
          <a:bodyPr anchor="ctr" anchorCtr="0">
            <a:noAutofit/>
          </a:bodyPr>
          <a:lstStyle/>
          <a:p>
            <a:pPr algn="ctr"/>
            <a:r>
              <a:rPr lang="en-US" sz="3200" b="1" dirty="0" smtClean="0">
                <a:latin typeface="+mn-lt"/>
              </a:rPr>
              <a:t>Prompting Gesture:</a:t>
            </a:r>
            <a:r>
              <a:rPr lang="en-US" sz="3200" dirty="0" smtClean="0">
                <a:latin typeface="+mn-lt"/>
              </a:rPr>
              <a:t> </a:t>
            </a:r>
            <a:r>
              <a:rPr lang="en-US" sz="3200" dirty="0"/>
              <a:t>Shrug shoulders then point to partner with index finger. </a:t>
            </a:r>
            <a:endParaRPr lang="en-US" sz="3200" dirty="0">
              <a:latin typeface="+mn-lt"/>
            </a:endParaRPr>
          </a:p>
        </p:txBody>
      </p:sp>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INTRODUCE PROMPTING</a:t>
            </a:r>
            <a:endParaRPr lang="en-US" sz="2400" b="1" dirty="0">
              <a:solidFill>
                <a:schemeClr val="bg1"/>
              </a:solidFill>
            </a:endParaRPr>
          </a:p>
        </p:txBody>
      </p:sp>
      <p:sp>
        <p:nvSpPr>
          <p:cNvPr id="8" name="TextBox 7"/>
          <p:cNvSpPr txBox="1"/>
          <p:nvPr/>
        </p:nvSpPr>
        <p:spPr>
          <a:xfrm>
            <a:off x="335383" y="2937617"/>
            <a:ext cx="5038369" cy="3293209"/>
          </a:xfrm>
          <a:prstGeom prst="rect">
            <a:avLst/>
          </a:prstGeom>
          <a:solidFill>
            <a:schemeClr val="accent1">
              <a:lumMod val="20000"/>
              <a:lumOff val="80000"/>
              <a:alpha val="50000"/>
            </a:schemeClr>
          </a:solidFill>
          <a:ln w="38100"/>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400" b="1" dirty="0" smtClean="0"/>
              <a:t>Prompt </a:t>
            </a:r>
            <a:r>
              <a:rPr lang="en-US" sz="2400" dirty="0" smtClean="0"/>
              <a:t>or question your partner</a:t>
            </a:r>
            <a:r>
              <a:rPr lang="en-US" sz="2400" b="1" dirty="0" smtClean="0"/>
              <a:t> </a:t>
            </a:r>
            <a:r>
              <a:rPr lang="en-US" sz="2400" dirty="0" smtClean="0"/>
              <a:t>to get more information.</a:t>
            </a:r>
          </a:p>
          <a:p>
            <a:endParaRPr lang="en-US" sz="800" dirty="0" smtClean="0"/>
          </a:p>
          <a:p>
            <a:pPr marL="457200" indent="-457200">
              <a:buFont typeface="Wingdings" charset="2"/>
              <a:buChar char="ü"/>
            </a:pPr>
            <a:r>
              <a:rPr lang="en-US" sz="2400" dirty="0" smtClean="0"/>
              <a:t>listen actively to your partner’s ideas</a:t>
            </a:r>
          </a:p>
          <a:p>
            <a:pPr marL="914400" lvl="1" indent="-457200">
              <a:buFont typeface="Wingdings" charset="2"/>
              <a:buChar char="ü"/>
            </a:pPr>
            <a:endParaRPr lang="en-US" sz="800" dirty="0"/>
          </a:p>
          <a:p>
            <a:pPr marL="342900" indent="-342900">
              <a:buFont typeface="Wingdings" charset="2"/>
              <a:buChar char="ü"/>
            </a:pPr>
            <a:r>
              <a:rPr lang="en-US" sz="2400" dirty="0" smtClean="0"/>
              <a:t>think about what you understand and what you need more information about; then ask a question about it</a:t>
            </a:r>
            <a:endParaRPr lang="en-US" sz="2400"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315" y="332260"/>
            <a:ext cx="812098" cy="907209"/>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3" name="Group 12"/>
          <p:cNvGrpSpPr/>
          <p:nvPr/>
        </p:nvGrpSpPr>
        <p:grpSpPr>
          <a:xfrm>
            <a:off x="5680331" y="3672875"/>
            <a:ext cx="1828803" cy="1807399"/>
            <a:chOff x="587828" y="4231661"/>
            <a:chExt cx="1847691" cy="2361053"/>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668163" y="6041648"/>
              <a:ext cx="1633922" cy="551066"/>
            </a:xfrm>
            <a:prstGeom prst="rect">
              <a:avLst/>
            </a:prstGeom>
            <a:noFill/>
          </p:spPr>
          <p:txBody>
            <a:bodyPr wrap="none" rtlCol="0">
              <a:spAutoFit/>
            </a:bodyPr>
            <a:lstStyle/>
            <a:p>
              <a:r>
                <a:rPr lang="en-US" b="1" dirty="0" smtClean="0"/>
                <a:t>TURN &amp; TALK</a:t>
              </a:r>
              <a:endParaRPr lang="en-US" b="1" dirty="0"/>
            </a:p>
          </p:txBody>
        </p:sp>
      </p:grpSp>
      <p:sp>
        <p:nvSpPr>
          <p:cNvPr id="5" name="Rectangle 4"/>
          <p:cNvSpPr/>
          <p:nvPr/>
        </p:nvSpPr>
        <p:spPr>
          <a:xfrm>
            <a:off x="7561713" y="3242732"/>
            <a:ext cx="4332358" cy="2800767"/>
          </a:xfrm>
          <a:prstGeom prst="rect">
            <a:avLst/>
          </a:prstGeom>
        </p:spPr>
        <p:txBody>
          <a:bodyPr wrap="square">
            <a:spAutoFit/>
          </a:bodyPr>
          <a:lstStyle/>
          <a:p>
            <a:pPr marL="457200" indent="-457200">
              <a:buFont typeface="Arial" charset="0"/>
              <a:buChar char="•"/>
            </a:pPr>
            <a:r>
              <a:rPr lang="en-US" sz="2400" i="1" dirty="0"/>
              <a:t>In the last lesson we worked on</a:t>
            </a:r>
            <a:r>
              <a:rPr lang="en-US" sz="2400" b="1" i="1" dirty="0"/>
              <a:t> building each other’s ideas</a:t>
            </a:r>
            <a:r>
              <a:rPr lang="en-US" sz="2400" i="1" dirty="0"/>
              <a:t>. </a:t>
            </a:r>
            <a:endParaRPr lang="en-US" sz="2400" i="1" dirty="0" smtClean="0"/>
          </a:p>
          <a:p>
            <a:pPr marL="457200" indent="-457200">
              <a:buFont typeface="Arial" charset="0"/>
              <a:buChar char="•"/>
            </a:pPr>
            <a:endParaRPr lang="en-US" sz="800" i="1" dirty="0" smtClean="0"/>
          </a:p>
          <a:p>
            <a:pPr marL="457200" indent="-457200">
              <a:buFont typeface="Arial" charset="0"/>
              <a:buChar char="•"/>
            </a:pPr>
            <a:r>
              <a:rPr lang="en-US" sz="2400" i="1" dirty="0" smtClean="0"/>
              <a:t>What </a:t>
            </a:r>
            <a:r>
              <a:rPr lang="en-US" sz="2400" i="1" dirty="0"/>
              <a:t>is</a:t>
            </a:r>
            <a:r>
              <a:rPr lang="en-US" sz="2400" b="1" i="1" dirty="0"/>
              <a:t> building each other’s ideas</a:t>
            </a:r>
            <a:r>
              <a:rPr lang="en-US" sz="2400" i="1" dirty="0"/>
              <a:t>? How does </a:t>
            </a:r>
            <a:r>
              <a:rPr lang="en-US" sz="2400" b="1" i="1" dirty="0" smtClean="0"/>
              <a:t>prompting</a:t>
            </a:r>
            <a:r>
              <a:rPr lang="en-US" sz="2400" i="1" dirty="0" smtClean="0"/>
              <a:t> help us build on each other’s ideas? </a:t>
            </a:r>
          </a:p>
        </p:txBody>
      </p:sp>
      <p:sp>
        <p:nvSpPr>
          <p:cNvPr id="7" name="TextBox 6"/>
          <p:cNvSpPr txBox="1"/>
          <p:nvPr/>
        </p:nvSpPr>
        <p:spPr>
          <a:xfrm>
            <a:off x="1224566" y="369097"/>
            <a:ext cx="9221563" cy="707886"/>
          </a:xfrm>
          <a:prstGeom prst="rect">
            <a:avLst/>
          </a:prstGeom>
          <a:noFill/>
        </p:spPr>
        <p:txBody>
          <a:bodyPr wrap="none" rtlCol="0">
            <a:spAutoFit/>
          </a:bodyPr>
          <a:lstStyle/>
          <a:p>
            <a:r>
              <a:rPr lang="en-US" sz="4000" b="1" dirty="0" smtClean="0">
                <a:latin typeface="+mj-lt"/>
              </a:rPr>
              <a:t>What does it mean to prompt your partner?</a:t>
            </a:r>
            <a:endParaRPr lang="en-US" sz="4000" b="1" dirty="0">
              <a:latin typeface="+mj-lt"/>
            </a:endParaRPr>
          </a:p>
        </p:txBody>
      </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3315" y="1541569"/>
            <a:ext cx="5020437" cy="1199968"/>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22514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dissolv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dissolv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dissolve">
                                      <p:cBhvr>
                                        <p:cTn id="22" dur="500"/>
                                        <p:tgtEl>
                                          <p:spTgt spid="8">
                                            <p:txEl>
                                              <p:pRg st="4" end="4"/>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dissolv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5">
                                            <p:txEl>
                                              <p:pRg st="0" end="0"/>
                                            </p:txEl>
                                          </p:spTgt>
                                        </p:tgtEl>
                                        <p:attrNameLst>
                                          <p:attrName>style.visibility</p:attrName>
                                        </p:attrNameLst>
                                      </p:cBhvr>
                                      <p:to>
                                        <p:strVal val="visible"/>
                                      </p:to>
                                    </p:set>
                                    <p:animEffect transition="in" filter="dissolve">
                                      <p:cBhvr>
                                        <p:cTn id="30" dur="500"/>
                                        <p:tgtEl>
                                          <p:spTgt spid="5">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animEffect transition="in" filter="dissolve">
                                      <p:cBhvr>
                                        <p:cTn id="35"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1233707815"/>
              </p:ext>
            </p:extLst>
          </p:nvPr>
        </p:nvGraphicFramePr>
        <p:xfrm>
          <a:off x="374486" y="1945437"/>
          <a:ext cx="4269232" cy="1973436"/>
        </p:xfrm>
        <a:graphic>
          <a:graphicData uri="http://schemas.openxmlformats.org/drawingml/2006/table">
            <a:tbl>
              <a:tblPr firstRow="1" bandRow="1">
                <a:tableStyleId>{073A0DAA-6AF3-43AB-8588-CEC1D06C72B9}</a:tableStyleId>
              </a:tblPr>
              <a:tblGrid>
                <a:gridCol w="4269232"/>
              </a:tblGrid>
              <a:tr h="447402">
                <a:tc>
                  <a:txBody>
                    <a:bodyPr/>
                    <a:lstStyle/>
                    <a:p>
                      <a:pPr algn="ctr"/>
                      <a:r>
                        <a:rPr lang="en-US" sz="2400" dirty="0" smtClean="0">
                          <a:solidFill>
                            <a:schemeClr val="bg1"/>
                          </a:solidFill>
                        </a:rPr>
                        <a:t>PROMPT</a:t>
                      </a:r>
                      <a:r>
                        <a:rPr lang="en-US" sz="2400" baseline="0" dirty="0" smtClean="0">
                          <a:solidFill>
                            <a:schemeClr val="bg1"/>
                          </a:solidFill>
                        </a:rPr>
                        <a:t> STARTER</a:t>
                      </a:r>
                      <a:endParaRPr lang="en-US" sz="24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445048">
                <a:tc>
                  <a:txBody>
                    <a:bodyPr/>
                    <a:lstStyle/>
                    <a:p>
                      <a:pPr algn="ctr"/>
                      <a:r>
                        <a:rPr lang="en-US" sz="2400" b="1" dirty="0" smtClean="0"/>
                        <a:t> PROMPT</a:t>
                      </a:r>
                      <a:endParaRPr lang="en-US" sz="2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601836">
                <a:tc>
                  <a:txBody>
                    <a:bodyPr/>
                    <a:lstStyle/>
                    <a:p>
                      <a:pPr marL="0" marR="0" algn="l">
                        <a:spcBef>
                          <a:spcPts val="0"/>
                        </a:spcBef>
                        <a:spcAft>
                          <a:spcPts val="0"/>
                        </a:spcAft>
                      </a:pPr>
                      <a:r>
                        <a:rPr lang="en-US" sz="2400" b="0" dirty="0" smtClean="0">
                          <a:effectLst/>
                        </a:rPr>
                        <a:t>How can you add to this idea?</a:t>
                      </a:r>
                      <a:endParaRPr lang="en-US" sz="2400" b="0" dirty="0">
                        <a:effectLst/>
                        <a:latin typeface="Avenir Next" charset="0"/>
                        <a:ea typeface="Calibri"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r>
              <a:tr h="423634">
                <a:tc>
                  <a:txBody>
                    <a:bodyPr/>
                    <a:lstStyle/>
                    <a:p>
                      <a:pPr lvl="0" algn="ctr"/>
                      <a:r>
                        <a:rPr lang="en-US" sz="2400" b="1" dirty="0" smtClean="0">
                          <a:solidFill>
                            <a:schemeClr val="bg1"/>
                          </a:solidFill>
                        </a:rPr>
                        <a:t>EXPANDING</a:t>
                      </a:r>
                      <a:endParaRPr lang="en-US" sz="24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tx1"/>
                    </a:solidFill>
                  </a:tcPr>
                </a:tc>
              </a:tr>
            </a:tbl>
          </a:graphicData>
        </a:graphic>
      </p:graphicFrame>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MODEL </a:t>
            </a:r>
            <a:r>
              <a:rPr lang="mr-IN" sz="2400" b="1" dirty="0" smtClean="0">
                <a:solidFill>
                  <a:schemeClr val="bg1"/>
                </a:solidFill>
              </a:rPr>
              <a:t>–</a:t>
            </a:r>
            <a:r>
              <a:rPr lang="en-US" sz="2400" b="1" dirty="0" smtClean="0">
                <a:solidFill>
                  <a:schemeClr val="bg1"/>
                </a:solidFill>
              </a:rPr>
              <a:t> INTRODUCE RESPONSE STARTERS</a:t>
            </a:r>
            <a:endParaRPr lang="en-US" sz="2400" b="1" dirty="0">
              <a:solidFill>
                <a:schemeClr val="bg1"/>
              </a:solidFill>
            </a:endParaRPr>
          </a:p>
        </p:txBody>
      </p:sp>
      <p:sp>
        <p:nvSpPr>
          <p:cNvPr id="2" name="Title 1"/>
          <p:cNvSpPr>
            <a:spLocks noGrp="1"/>
          </p:cNvSpPr>
          <p:nvPr>
            <p:ph type="title" idx="4294967295"/>
          </p:nvPr>
        </p:nvSpPr>
        <p:spPr>
          <a:xfrm>
            <a:off x="1643274" y="379016"/>
            <a:ext cx="9111376" cy="807671"/>
          </a:xfrm>
        </p:spPr>
        <p:txBody>
          <a:bodyPr>
            <a:noAutofit/>
          </a:bodyPr>
          <a:lstStyle/>
          <a:p>
            <a:r>
              <a:rPr lang="en-US" dirty="0" smtClean="0">
                <a:latin typeface="Calibri" charset="0"/>
                <a:ea typeface="Calibri" charset="0"/>
                <a:cs typeface="Arial" charset="0"/>
              </a:rPr>
              <a:t>What do we say when we </a:t>
            </a:r>
            <a:r>
              <a:rPr lang="en-US" b="1" dirty="0" smtClean="0">
                <a:latin typeface="Calibri" charset="0"/>
                <a:ea typeface="Calibri" charset="0"/>
                <a:cs typeface="Arial" charset="0"/>
              </a:rPr>
              <a:t>prompt</a:t>
            </a:r>
            <a:r>
              <a:rPr lang="en-US" dirty="0" smtClean="0">
                <a:latin typeface="Calibri" charset="0"/>
                <a:ea typeface="Calibri" charset="0"/>
                <a:cs typeface="Arial" charset="0"/>
              </a:rPr>
              <a:t>?</a:t>
            </a: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486" y="300902"/>
            <a:ext cx="1035612" cy="1156901"/>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Rectangle 2"/>
          <p:cNvSpPr/>
          <p:nvPr/>
        </p:nvSpPr>
        <p:spPr>
          <a:xfrm>
            <a:off x="374486" y="4269779"/>
            <a:ext cx="4267074" cy="1384995"/>
          </a:xfrm>
          <a:prstGeom prst="rect">
            <a:avLst/>
          </a:prstGeom>
          <a:solidFill>
            <a:schemeClr val="accent1">
              <a:lumMod val="20000"/>
              <a:lumOff val="80000"/>
            </a:schemeClr>
          </a:solidFill>
          <a:ln w="38100">
            <a:solidFill>
              <a:schemeClr val="accent1"/>
            </a:solidFill>
          </a:ln>
        </p:spPr>
        <p:txBody>
          <a:bodyPr wrap="square">
            <a:spAutoFit/>
          </a:bodyPr>
          <a:lstStyle/>
          <a:p>
            <a:r>
              <a:rPr lang="en-US" sz="2800" i="1" dirty="0" smtClean="0">
                <a:latin typeface="Calibri" charset="0"/>
                <a:ea typeface="Calibri" charset="0"/>
                <a:cs typeface="Arial" charset="0"/>
              </a:rPr>
              <a:t>You </a:t>
            </a:r>
            <a:r>
              <a:rPr lang="en-US" sz="2800" i="1" dirty="0">
                <a:latin typeface="Calibri" charset="0"/>
                <a:ea typeface="Calibri" charset="0"/>
                <a:cs typeface="Arial" charset="0"/>
              </a:rPr>
              <a:t>can use </a:t>
            </a:r>
            <a:r>
              <a:rPr lang="en-US" sz="2800" i="1" dirty="0" smtClean="0">
                <a:latin typeface="Calibri" charset="0"/>
                <a:ea typeface="Calibri" charset="0"/>
                <a:cs typeface="Arial" charset="0"/>
              </a:rPr>
              <a:t>this prompt starter to </a:t>
            </a:r>
            <a:r>
              <a:rPr lang="en-US" sz="2800" i="1" dirty="0">
                <a:latin typeface="Calibri" charset="0"/>
                <a:ea typeface="Calibri" charset="0"/>
                <a:cs typeface="Arial" charset="0"/>
              </a:rPr>
              <a:t>help </a:t>
            </a:r>
            <a:r>
              <a:rPr lang="en-US" sz="2800" i="1" dirty="0" smtClean="0">
                <a:latin typeface="Calibri" charset="0"/>
                <a:ea typeface="Calibri" charset="0"/>
                <a:cs typeface="Arial" charset="0"/>
              </a:rPr>
              <a:t>you </a:t>
            </a:r>
            <a:r>
              <a:rPr lang="en-US" sz="2800" b="1" i="1" dirty="0" smtClean="0">
                <a:latin typeface="Calibri" charset="0"/>
                <a:ea typeface="Calibri" charset="0"/>
                <a:cs typeface="Arial" charset="0"/>
              </a:rPr>
              <a:t>prompt your partner.</a:t>
            </a:r>
            <a:endParaRPr lang="en-US" sz="2800" dirty="0"/>
          </a:p>
        </p:txBody>
      </p:sp>
      <p:sp>
        <p:nvSpPr>
          <p:cNvPr id="4" name="Rectangle 3"/>
          <p:cNvSpPr/>
          <p:nvPr/>
        </p:nvSpPr>
        <p:spPr>
          <a:xfrm>
            <a:off x="7567371" y="1699845"/>
            <a:ext cx="4283969" cy="4401205"/>
          </a:xfrm>
          <a:prstGeom prst="rect">
            <a:avLst/>
          </a:prstGeom>
          <a:solidFill>
            <a:schemeClr val="accent1">
              <a:lumMod val="20000"/>
              <a:lumOff val="80000"/>
            </a:schemeClr>
          </a:solidFill>
          <a:ln w="38100">
            <a:solidFill>
              <a:schemeClr val="accent1"/>
            </a:solidFill>
          </a:ln>
        </p:spPr>
        <p:txBody>
          <a:bodyPr wrap="square">
            <a:spAutoFit/>
          </a:bodyPr>
          <a:lstStyle/>
          <a:p>
            <a:endParaRPr lang="en-US" sz="500" b="1" i="1" dirty="0" smtClean="0"/>
          </a:p>
          <a:p>
            <a:r>
              <a:rPr lang="en-US" sz="3200" b="1" i="1" dirty="0" smtClean="0"/>
              <a:t>Example</a:t>
            </a:r>
          </a:p>
          <a:p>
            <a:endParaRPr lang="en-US" sz="1200" b="1" i="1" dirty="0" smtClean="0"/>
          </a:p>
          <a:p>
            <a:pPr marL="457200" indent="-457200">
              <a:buFont typeface="Arial" charset="0"/>
              <a:buChar char="•"/>
            </a:pPr>
            <a:r>
              <a:rPr lang="en-US" sz="2900" i="1" dirty="0" smtClean="0"/>
              <a:t>Someone </a:t>
            </a:r>
            <a:r>
              <a:rPr lang="en-US" sz="2900" i="1" dirty="0"/>
              <a:t>says, “I notice that the dog is wagging its tail</a:t>
            </a:r>
            <a:r>
              <a:rPr lang="en-US" sz="2900" i="1" dirty="0" smtClean="0"/>
              <a:t>.”</a:t>
            </a:r>
          </a:p>
          <a:p>
            <a:pPr marL="457200" indent="-457200">
              <a:buFont typeface="Arial" charset="0"/>
              <a:buChar char="•"/>
            </a:pPr>
            <a:endParaRPr lang="en-US" sz="2000" i="1" dirty="0" smtClean="0"/>
          </a:p>
          <a:p>
            <a:pPr marL="457200" indent="-457200">
              <a:buFont typeface="Arial" charset="0"/>
              <a:buChar char="•"/>
            </a:pPr>
            <a:r>
              <a:rPr lang="en-US" sz="2900" i="1" dirty="0" smtClean="0"/>
              <a:t>Which prompt </a:t>
            </a:r>
            <a:r>
              <a:rPr lang="en-US" sz="2900" i="1" dirty="0"/>
              <a:t>starter could you use to help you </a:t>
            </a:r>
            <a:r>
              <a:rPr lang="en-US" sz="2900" b="1" i="1" dirty="0" smtClean="0"/>
              <a:t>prompt your partner</a:t>
            </a:r>
            <a:r>
              <a:rPr lang="en-US" sz="2900" i="1" dirty="0" smtClean="0"/>
              <a:t>? </a:t>
            </a:r>
          </a:p>
          <a:p>
            <a:pPr marL="457200" indent="-457200">
              <a:buFont typeface="Arial" charset="0"/>
              <a:buChar char="•"/>
            </a:pPr>
            <a:endParaRPr lang="en-US" sz="800" dirty="0"/>
          </a:p>
        </p:txBody>
      </p:sp>
      <p:grpSp>
        <p:nvGrpSpPr>
          <p:cNvPr id="11" name="Group 10"/>
          <p:cNvGrpSpPr/>
          <p:nvPr/>
        </p:nvGrpSpPr>
        <p:grpSpPr>
          <a:xfrm>
            <a:off x="5310839" y="4186488"/>
            <a:ext cx="1828803" cy="1807399"/>
            <a:chOff x="587828" y="4231661"/>
            <a:chExt cx="1847691" cy="2361053"/>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3" name="TextBox 12"/>
            <p:cNvSpPr txBox="1"/>
            <p:nvPr/>
          </p:nvSpPr>
          <p:spPr>
            <a:xfrm>
              <a:off x="668163" y="6041648"/>
              <a:ext cx="1633922" cy="551066"/>
            </a:xfrm>
            <a:prstGeom prst="rect">
              <a:avLst/>
            </a:prstGeom>
            <a:noFill/>
          </p:spPr>
          <p:txBody>
            <a:bodyPr wrap="none" rtlCol="0">
              <a:spAutoFit/>
            </a:bodyPr>
            <a:lstStyle/>
            <a:p>
              <a:r>
                <a:rPr lang="en-US" b="1" dirty="0" smtClean="0"/>
                <a:t>TURN &amp; TALK</a:t>
              </a:r>
              <a:endParaRPr lang="en-US" b="1" dirty="0"/>
            </a:p>
          </p:txBody>
        </p:sp>
      </p:gr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77865" y="1852599"/>
            <a:ext cx="2094753" cy="1714657"/>
          </a:xfrm>
          <a:prstGeom prst="rect">
            <a:avLst/>
          </a:prstGeom>
        </p:spPr>
      </p:pic>
    </p:spTree>
    <p:extLst>
      <p:ext uri="{BB962C8B-B14F-4D97-AF65-F5344CB8AC3E}">
        <p14:creationId xmlns:p14="http://schemas.microsoft.com/office/powerpoint/2010/main" val="1771461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dissolve">
                                      <p:cBhvr>
                                        <p:cTn id="17" dur="500"/>
                                        <p:tgtEl>
                                          <p:spTgt spid="4">
                                            <p:txEl>
                                              <p:pRg st="1" end="1"/>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dissolve">
                                      <p:cBhvr>
                                        <p:cTn id="20" dur="500"/>
                                        <p:tgtEl>
                                          <p:spTgt spid="4">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animEffect transition="in" filter="dissolve">
                                      <p:cBhvr>
                                        <p:cTn id="25" dur="500"/>
                                        <p:tgtEl>
                                          <p:spTgt spid="4">
                                            <p:txEl>
                                              <p:pRg st="5" end="5"/>
                                            </p:txEl>
                                          </p:spTgt>
                                        </p:tgtEl>
                                      </p:cBhvr>
                                    </p:animEffect>
                                  </p:childTnLst>
                                </p:cTn>
                              </p:par>
                              <p:par>
                                <p:cTn id="26" presetID="9"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dissolve">
                                      <p:cBhvr>
                                        <p:cTn id="28" dur="500"/>
                                        <p:tgtEl>
                                          <p:spTgt spid="11"/>
                                        </p:tgtEl>
                                      </p:cBhvr>
                                    </p:animEffect>
                                  </p:childTnLst>
                                </p:cTn>
                              </p:par>
                              <p:par>
                                <p:cTn id="29" presetID="9"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dissolv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082" y="1157801"/>
            <a:ext cx="7054850" cy="5028159"/>
          </a:xfrm>
          <a:prstGeom prst="rect">
            <a:avLst/>
          </a:prstGeom>
          <a:ln w="38100">
            <a:solidFill>
              <a:schemeClr val="accent1"/>
            </a:solidFill>
          </a:ln>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MODEL </a:t>
            </a:r>
            <a:r>
              <a:rPr lang="mr-IN" sz="2400" b="1" dirty="0" smtClean="0">
                <a:solidFill>
                  <a:schemeClr val="bg1"/>
                </a:solidFill>
              </a:rPr>
              <a:t>–</a:t>
            </a:r>
            <a:r>
              <a:rPr lang="en-US" sz="2400" b="1" dirty="0" smtClean="0">
                <a:solidFill>
                  <a:schemeClr val="bg1"/>
                </a:solidFill>
              </a:rPr>
              <a:t> INTRODUCE RESPONSE STARTERS</a:t>
            </a:r>
            <a:endParaRPr lang="en-US" sz="2400" b="1" dirty="0">
              <a:solidFill>
                <a:schemeClr val="bg1"/>
              </a:solidFill>
            </a:endParaRPr>
          </a:p>
        </p:txBody>
      </p:sp>
      <p:sp>
        <p:nvSpPr>
          <p:cNvPr id="2" name="Title 1"/>
          <p:cNvSpPr>
            <a:spLocks noGrp="1"/>
          </p:cNvSpPr>
          <p:nvPr>
            <p:ph type="title" idx="4294967295"/>
          </p:nvPr>
        </p:nvSpPr>
        <p:spPr>
          <a:xfrm>
            <a:off x="827278" y="114063"/>
            <a:ext cx="10202740" cy="807671"/>
          </a:xfrm>
        </p:spPr>
        <p:txBody>
          <a:bodyPr>
            <a:normAutofit/>
          </a:bodyPr>
          <a:lstStyle/>
          <a:p>
            <a:pPr algn="ctr"/>
            <a:r>
              <a:rPr lang="en-US" sz="4400" b="1" dirty="0" smtClean="0">
                <a:solidFill>
                  <a:schemeClr val="tx1"/>
                </a:solidFill>
                <a:ea typeface="Calibri" charset="0"/>
                <a:cs typeface="Arial" charset="0"/>
              </a:rPr>
              <a:t>Which response starter will you use today?</a:t>
            </a:r>
            <a:endParaRPr lang="en-US" sz="4400" b="1" dirty="0">
              <a:solidFill>
                <a:schemeClr val="tx1"/>
              </a:solidFill>
            </a:endParaRPr>
          </a:p>
        </p:txBody>
      </p:sp>
      <p:sp>
        <p:nvSpPr>
          <p:cNvPr id="3" name="Rectangle 2"/>
          <p:cNvSpPr/>
          <p:nvPr/>
        </p:nvSpPr>
        <p:spPr>
          <a:xfrm>
            <a:off x="248658" y="3354416"/>
            <a:ext cx="4419057" cy="2831544"/>
          </a:xfrm>
          <a:prstGeom prst="rect">
            <a:avLst/>
          </a:prstGeom>
          <a:solidFill>
            <a:schemeClr val="accent1">
              <a:lumMod val="20000"/>
              <a:lumOff val="80000"/>
            </a:schemeClr>
          </a:solidFill>
          <a:ln w="38100">
            <a:solidFill>
              <a:schemeClr val="accent1"/>
            </a:solidFill>
          </a:ln>
        </p:spPr>
        <p:txBody>
          <a:bodyPr wrap="square">
            <a:spAutoFit/>
          </a:bodyPr>
          <a:lstStyle/>
          <a:p>
            <a:pPr marL="342900" indent="-342900">
              <a:buFont typeface="Arial" charset="0"/>
              <a:buChar char="•"/>
            </a:pPr>
            <a:endParaRPr lang="en-US" sz="800" smtClean="0"/>
          </a:p>
          <a:p>
            <a:pPr marL="342900" indent="-342900">
              <a:buFont typeface="Arial" charset="0"/>
              <a:buChar char="•"/>
            </a:pPr>
            <a:r>
              <a:rPr lang="en-US" sz="2500" dirty="0" smtClean="0"/>
              <a:t>You </a:t>
            </a:r>
            <a:r>
              <a:rPr lang="en-US" sz="2500" dirty="0"/>
              <a:t>will use the </a:t>
            </a:r>
            <a:r>
              <a:rPr lang="en-US" sz="2500" b="1" u="sng" dirty="0"/>
              <a:t>Conversation Pattern Guide</a:t>
            </a:r>
            <a:r>
              <a:rPr lang="en-US" sz="2500" u="sng" dirty="0"/>
              <a:t> </a:t>
            </a:r>
            <a:r>
              <a:rPr lang="en-US" sz="2500" dirty="0"/>
              <a:t>to remind you of the pattern. </a:t>
            </a:r>
            <a:endParaRPr lang="en-US" sz="2500" dirty="0" smtClean="0"/>
          </a:p>
          <a:p>
            <a:endParaRPr lang="en-US" sz="1200" dirty="0"/>
          </a:p>
          <a:p>
            <a:pPr marL="342900" indent="-342900">
              <a:buFont typeface="Arial" charset="0"/>
              <a:buChar char="•"/>
            </a:pPr>
            <a:r>
              <a:rPr lang="en-US" sz="2500" dirty="0" smtClean="0"/>
              <a:t>Let’s </a:t>
            </a:r>
            <a:r>
              <a:rPr lang="en-US" sz="2500" dirty="0"/>
              <a:t>add the </a:t>
            </a:r>
            <a:r>
              <a:rPr lang="en-US" sz="2500" dirty="0" smtClean="0"/>
              <a:t>prompt starter </a:t>
            </a:r>
            <a:r>
              <a:rPr lang="en-US" sz="2500" dirty="0"/>
              <a:t>we learned to our Conversation Pattern Guides</a:t>
            </a:r>
            <a:r>
              <a:rPr lang="en-US" sz="2500" dirty="0" smtClean="0"/>
              <a:t>.</a:t>
            </a:r>
          </a:p>
          <a:p>
            <a:pPr marL="342900" indent="-342900">
              <a:buFont typeface="Arial" charset="0"/>
              <a:buChar char="•"/>
            </a:pPr>
            <a:endParaRPr lang="en-US" sz="800" dirty="0" smtClean="0"/>
          </a:p>
        </p:txBody>
      </p:sp>
      <p:sp>
        <p:nvSpPr>
          <p:cNvPr id="16" name="TextBox 15"/>
          <p:cNvSpPr txBox="1"/>
          <p:nvPr/>
        </p:nvSpPr>
        <p:spPr>
          <a:xfrm>
            <a:off x="10065976" y="1051492"/>
            <a:ext cx="1562102" cy="461665"/>
          </a:xfrm>
          <a:prstGeom prst="rect">
            <a:avLst/>
          </a:prstGeom>
          <a:noFill/>
        </p:spPr>
        <p:txBody>
          <a:bodyPr wrap="square" rtlCol="0">
            <a:spAutoFit/>
          </a:bodyPr>
          <a:lstStyle/>
          <a:p>
            <a:r>
              <a:rPr lang="en-US" sz="2400" b="1" dirty="0" smtClean="0">
                <a:solidFill>
                  <a:srgbClr val="FF0000"/>
                </a:solidFill>
              </a:rPr>
              <a:t>CLARIFY</a:t>
            </a:r>
            <a:endParaRPr lang="en-US" sz="2400" b="1" dirty="0">
              <a:solidFill>
                <a:srgbClr val="FF0000"/>
              </a:solidFill>
            </a:endParaRPr>
          </a:p>
        </p:txBody>
      </p:sp>
      <p:sp>
        <p:nvSpPr>
          <p:cNvPr id="17" name="TextBox 16"/>
          <p:cNvSpPr txBox="1"/>
          <p:nvPr/>
        </p:nvSpPr>
        <p:spPr>
          <a:xfrm>
            <a:off x="5875875" y="2138804"/>
            <a:ext cx="2695398" cy="461665"/>
          </a:xfrm>
          <a:prstGeom prst="rect">
            <a:avLst/>
          </a:prstGeom>
          <a:noFill/>
        </p:spPr>
        <p:txBody>
          <a:bodyPr wrap="square" rtlCol="0">
            <a:spAutoFit/>
          </a:bodyPr>
          <a:lstStyle/>
          <a:p>
            <a:r>
              <a:rPr lang="en-US" sz="2400" b="1" dirty="0" smtClean="0">
                <a:solidFill>
                  <a:srgbClr val="FF0000"/>
                </a:solidFill>
              </a:rPr>
              <a:t>I think you said</a:t>
            </a:r>
            <a:r>
              <a:rPr lang="mr-IN" sz="2400" b="1" dirty="0" smtClean="0">
                <a:solidFill>
                  <a:srgbClr val="FF0000"/>
                </a:solidFill>
              </a:rPr>
              <a:t>…</a:t>
            </a:r>
            <a:endParaRPr lang="en-US" sz="2400" b="1" dirty="0">
              <a:solidFill>
                <a:srgbClr val="FF0000"/>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1304700389"/>
              </p:ext>
            </p:extLst>
          </p:nvPr>
        </p:nvGraphicFramePr>
        <p:xfrm>
          <a:off x="248659" y="1163060"/>
          <a:ext cx="4419057" cy="1884940"/>
        </p:xfrm>
        <a:graphic>
          <a:graphicData uri="http://schemas.openxmlformats.org/drawingml/2006/table">
            <a:tbl>
              <a:tblPr firstRow="1" bandRow="1">
                <a:tableStyleId>{073A0DAA-6AF3-43AB-8588-CEC1D06C72B9}</a:tableStyleId>
              </a:tblPr>
              <a:tblGrid>
                <a:gridCol w="4419057"/>
              </a:tblGrid>
              <a:tr h="447402">
                <a:tc>
                  <a:txBody>
                    <a:bodyPr/>
                    <a:lstStyle/>
                    <a:p>
                      <a:pPr algn="ctr"/>
                      <a:r>
                        <a:rPr lang="en-US" sz="2400" dirty="0" smtClean="0">
                          <a:solidFill>
                            <a:schemeClr val="bg1"/>
                          </a:solidFill>
                        </a:rPr>
                        <a:t>RESPONSE</a:t>
                      </a:r>
                      <a:r>
                        <a:rPr lang="en-US" sz="2400" baseline="0" dirty="0" smtClean="0">
                          <a:solidFill>
                            <a:schemeClr val="bg1"/>
                          </a:solidFill>
                        </a:rPr>
                        <a:t> STARTERS</a:t>
                      </a:r>
                      <a:endParaRPr lang="en-US" sz="24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445048">
                <a:tc>
                  <a:txBody>
                    <a:bodyPr/>
                    <a:lstStyle/>
                    <a:p>
                      <a:pPr algn="ctr"/>
                      <a:r>
                        <a:rPr lang="en-US" sz="2400" b="1" dirty="0" smtClean="0"/>
                        <a:t> PROMPT</a:t>
                      </a:r>
                      <a:endParaRPr lang="en-US" sz="2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513340">
                <a:tc>
                  <a:txBody>
                    <a:bodyPr/>
                    <a:lstStyle/>
                    <a:p>
                      <a:pPr marL="0" marR="0" algn="l">
                        <a:spcBef>
                          <a:spcPts val="0"/>
                        </a:spcBef>
                        <a:spcAft>
                          <a:spcPts val="0"/>
                        </a:spcAft>
                      </a:pPr>
                      <a:r>
                        <a:rPr lang="en-US" sz="2400" b="0" dirty="0" smtClean="0">
                          <a:effectLst/>
                        </a:rPr>
                        <a:t>How can you add to this idea?</a:t>
                      </a:r>
                      <a:endParaRPr lang="en-US" sz="2400" b="0" dirty="0">
                        <a:effectLst/>
                        <a:latin typeface="Avenir Next" charset="0"/>
                        <a:ea typeface="Calibri"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r>
              <a:tr h="423634">
                <a:tc>
                  <a:txBody>
                    <a:bodyPr/>
                    <a:lstStyle/>
                    <a:p>
                      <a:pPr lvl="0" algn="ctr"/>
                      <a:r>
                        <a:rPr lang="en-US" sz="2400" b="1" dirty="0" smtClean="0">
                          <a:solidFill>
                            <a:schemeClr val="bg1"/>
                          </a:solidFill>
                        </a:rPr>
                        <a:t>EXPANDING</a:t>
                      </a:r>
                      <a:endParaRPr lang="en-US" sz="24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tx1"/>
                    </a:solidFill>
                  </a:tcPr>
                </a:tc>
              </a:tr>
            </a:tbl>
          </a:graphicData>
        </a:graphic>
      </p:graphicFrame>
      <p:sp>
        <p:nvSpPr>
          <p:cNvPr id="11" name="TextBox 10"/>
          <p:cNvSpPr txBox="1"/>
          <p:nvPr/>
        </p:nvSpPr>
        <p:spPr>
          <a:xfrm>
            <a:off x="5874861" y="3649429"/>
            <a:ext cx="2695398" cy="461665"/>
          </a:xfrm>
          <a:prstGeom prst="rect">
            <a:avLst/>
          </a:prstGeom>
          <a:noFill/>
        </p:spPr>
        <p:txBody>
          <a:bodyPr wrap="square" rtlCol="0">
            <a:spAutoFit/>
          </a:bodyPr>
          <a:lstStyle/>
          <a:p>
            <a:r>
              <a:rPr lang="en-US" sz="2400" b="1" dirty="0" smtClean="0">
                <a:solidFill>
                  <a:srgbClr val="FF0000"/>
                </a:solidFill>
              </a:rPr>
              <a:t>Another </a:t>
            </a:r>
            <a:r>
              <a:rPr lang="en-US" sz="2400" b="1" smtClean="0">
                <a:solidFill>
                  <a:srgbClr val="FF0000"/>
                </a:solidFill>
              </a:rPr>
              <a:t>details is</a:t>
            </a:r>
            <a:r>
              <a:rPr lang="mr-IN" sz="2400" b="1" dirty="0" smtClean="0">
                <a:solidFill>
                  <a:srgbClr val="FF0000"/>
                </a:solidFill>
              </a:rPr>
              <a:t>…</a:t>
            </a:r>
            <a:endParaRPr lang="en-US" sz="2400" b="1" dirty="0">
              <a:solidFill>
                <a:srgbClr val="FF0000"/>
              </a:solidFill>
            </a:endParaRPr>
          </a:p>
        </p:txBody>
      </p:sp>
      <p:sp>
        <p:nvSpPr>
          <p:cNvPr id="12" name="TextBox 11"/>
          <p:cNvSpPr txBox="1"/>
          <p:nvPr/>
        </p:nvSpPr>
        <p:spPr>
          <a:xfrm>
            <a:off x="5874860" y="5160054"/>
            <a:ext cx="4640739" cy="461665"/>
          </a:xfrm>
          <a:prstGeom prst="rect">
            <a:avLst/>
          </a:prstGeom>
          <a:noFill/>
        </p:spPr>
        <p:txBody>
          <a:bodyPr wrap="square" rtlCol="0">
            <a:spAutoFit/>
          </a:bodyPr>
          <a:lstStyle/>
          <a:p>
            <a:r>
              <a:rPr lang="en-US" sz="2400" b="1" dirty="0">
                <a:solidFill>
                  <a:srgbClr val="FF0000"/>
                </a:solidFill>
              </a:rPr>
              <a:t>How can you add to this idea?</a:t>
            </a:r>
            <a:endParaRPr lang="en-US" sz="2400" b="1" dirty="0">
              <a:solidFill>
                <a:srgbClr val="FF0000"/>
              </a:solidFill>
              <a:latin typeface="Avenir Next" charset="0"/>
              <a:ea typeface="Calibri" charset="0"/>
              <a:cs typeface="Arial" charset="0"/>
            </a:endParaRPr>
          </a:p>
        </p:txBody>
      </p:sp>
    </p:spTree>
    <p:extLst>
      <p:ext uri="{BB962C8B-B14F-4D97-AF65-F5344CB8AC3E}">
        <p14:creationId xmlns:p14="http://schemas.microsoft.com/office/powerpoint/2010/main" val="1592012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par>
                                <p:cTn id="18" presetID="9" presetClass="entr" presetSubtype="0" fill="hold" grpId="0" nodeType="withEffect">
                                  <p:stCondLst>
                                    <p:cond delay="500"/>
                                  </p:stCondLst>
                                  <p:childTnLst>
                                    <p:set>
                                      <p:cBhvr>
                                        <p:cTn id="19" dur="1" fill="hold">
                                          <p:stCondLst>
                                            <p:cond delay="0"/>
                                          </p:stCondLst>
                                        </p:cTn>
                                        <p:tgtEl>
                                          <p:spTgt spid="17"/>
                                        </p:tgtEl>
                                        <p:attrNameLst>
                                          <p:attrName>style.visibility</p:attrName>
                                        </p:attrNameLst>
                                      </p:cBhvr>
                                      <p:to>
                                        <p:strVal val="visible"/>
                                      </p:to>
                                    </p:set>
                                    <p:animEffect transition="in" filter="dissolv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dissolve">
                                      <p:cBhvr>
                                        <p:cTn id="25" dur="500"/>
                                        <p:tgtEl>
                                          <p:spTgt spid="10"/>
                                        </p:tgtEl>
                                      </p:cBhvr>
                                    </p:animEffect>
                                  </p:childTnLst>
                                </p:cTn>
                              </p:par>
                              <p:par>
                                <p:cTn id="26" presetID="9" presetClass="entr" presetSubtype="0" fill="hold" grpId="0" nodeType="withEffect">
                                  <p:stCondLst>
                                    <p:cond delay="500"/>
                                  </p:stCondLst>
                                  <p:childTnLst>
                                    <p:set>
                                      <p:cBhvr>
                                        <p:cTn id="27" dur="1" fill="hold">
                                          <p:stCondLst>
                                            <p:cond delay="0"/>
                                          </p:stCondLst>
                                        </p:cTn>
                                        <p:tgtEl>
                                          <p:spTgt spid="11"/>
                                        </p:tgtEl>
                                        <p:attrNameLst>
                                          <p:attrName>style.visibility</p:attrName>
                                        </p:attrNameLst>
                                      </p:cBhvr>
                                      <p:to>
                                        <p:strVal val="visible"/>
                                      </p:to>
                                    </p:set>
                                    <p:animEffect transition="in" filter="dissolve">
                                      <p:cBhvr>
                                        <p:cTn id="28" dur="500"/>
                                        <p:tgtEl>
                                          <p:spTgt spid="11"/>
                                        </p:tgtEl>
                                      </p:cBhvr>
                                    </p:animEffect>
                                  </p:childTnLst>
                                </p:cTn>
                              </p:par>
                              <p:par>
                                <p:cTn id="29" presetID="9" presetClass="entr" presetSubtype="0" fill="hold" grpId="0" nodeType="withEffect">
                                  <p:stCondLst>
                                    <p:cond delay="500"/>
                                  </p:stCondLst>
                                  <p:childTnLst>
                                    <p:set>
                                      <p:cBhvr>
                                        <p:cTn id="30" dur="1" fill="hold">
                                          <p:stCondLst>
                                            <p:cond delay="0"/>
                                          </p:stCondLst>
                                        </p:cTn>
                                        <p:tgtEl>
                                          <p:spTgt spid="12"/>
                                        </p:tgtEl>
                                        <p:attrNameLst>
                                          <p:attrName>style.visibility</p:attrName>
                                        </p:attrNameLst>
                                      </p:cBhvr>
                                      <p:to>
                                        <p:strVal val="visible"/>
                                      </p:to>
                                    </p:set>
                                    <p:animEffect transition="in" filter="dissolve">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1" grpId="0"/>
      <p:bldP spid="1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GUIDED PRACTICE</a:t>
            </a:r>
            <a:endParaRPr lang="en-US" sz="2400" b="1" dirty="0">
              <a:solidFill>
                <a:schemeClr val="bg1"/>
              </a:solidFill>
            </a:endParaRPr>
          </a:p>
        </p:txBody>
      </p:sp>
      <p:sp>
        <p:nvSpPr>
          <p:cNvPr id="8" name="Rectangle 7"/>
          <p:cNvSpPr/>
          <p:nvPr/>
        </p:nvSpPr>
        <p:spPr>
          <a:xfrm>
            <a:off x="287635" y="3206127"/>
            <a:ext cx="3248174" cy="2677656"/>
          </a:xfrm>
          <a:prstGeom prst="rect">
            <a:avLst/>
          </a:prstGeom>
        </p:spPr>
        <p:txBody>
          <a:bodyPr wrap="square">
            <a:spAutoFit/>
          </a:bodyPr>
          <a:lstStyle/>
          <a:p>
            <a:r>
              <a:rPr lang="en-US" sz="2600" b="1" dirty="0" smtClean="0"/>
              <a:t>Prompt: </a:t>
            </a:r>
          </a:p>
          <a:p>
            <a:pPr marL="342900" indent="-342900">
              <a:buFont typeface="Arial" charset="0"/>
              <a:buChar char="•"/>
            </a:pPr>
            <a:r>
              <a:rPr lang="en-US" sz="2600" dirty="0" smtClean="0"/>
              <a:t>What </a:t>
            </a:r>
            <a:r>
              <a:rPr lang="en-US" sz="2600" dirty="0"/>
              <a:t>do you notice in the visual text? </a:t>
            </a:r>
            <a:endParaRPr lang="en-US" sz="2600" dirty="0" smtClean="0"/>
          </a:p>
          <a:p>
            <a:pPr marL="342900" indent="-342900">
              <a:buFont typeface="Arial" charset="0"/>
              <a:buChar char="•"/>
            </a:pPr>
            <a:endParaRPr lang="en-US" sz="1200" dirty="0" smtClean="0"/>
          </a:p>
          <a:p>
            <a:pPr marL="342900" indent="-342900">
              <a:buFont typeface="Arial" charset="0"/>
              <a:buChar char="•"/>
            </a:pPr>
            <a:r>
              <a:rPr lang="en-US" sz="2600" b="1" dirty="0" smtClean="0"/>
              <a:t>CLARIFY </a:t>
            </a:r>
            <a:r>
              <a:rPr lang="en-US" sz="2600" dirty="0"/>
              <a:t>by </a:t>
            </a:r>
            <a:r>
              <a:rPr lang="en-US" sz="2600" b="1" dirty="0" smtClean="0"/>
              <a:t>prompting </a:t>
            </a:r>
            <a:r>
              <a:rPr lang="en-US" sz="2600" dirty="0" smtClean="0"/>
              <a:t>your partner.</a:t>
            </a:r>
            <a:endParaRPr lang="en-US" sz="26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958" y="384061"/>
            <a:ext cx="2767193" cy="2309514"/>
          </a:xfrm>
          <a:prstGeom prst="rect">
            <a:avLst/>
          </a:prstGeom>
          <a:ln w="38100">
            <a:solidFill>
              <a:schemeClr val="accent1"/>
            </a:solidFill>
          </a:ln>
          <a:effectLst>
            <a:glow rad="139700">
              <a:schemeClr val="accent1">
                <a:lumMod val="40000"/>
                <a:lumOff val="60000"/>
                <a:alpha val="40000"/>
              </a:schemeClr>
            </a:glow>
          </a:effectLst>
        </p:spPr>
      </p:pic>
      <p:pic>
        <p:nvPicPr>
          <p:cNvPr id="7" name="Picture 6" descr="/Users/mstaine/Desktop/community-garden-intro.jpg"/>
          <p:cNvPicPr/>
          <p:nvPr/>
        </p:nvPicPr>
        <p:blipFill>
          <a:blip r:embed="rId4">
            <a:extLst>
              <a:ext uri="{28A0092B-C50C-407E-A947-70E740481C1C}">
                <a14:useLocalDpi xmlns:a14="http://schemas.microsoft.com/office/drawing/2010/main" val="0"/>
              </a:ext>
            </a:extLst>
          </a:blip>
          <a:srcRect/>
          <a:stretch>
            <a:fillRect/>
          </a:stretch>
        </p:blipFill>
        <p:spPr bwMode="auto">
          <a:xfrm>
            <a:off x="4223657" y="-180340"/>
            <a:ext cx="7968343" cy="7038340"/>
          </a:xfrm>
          <a:prstGeom prst="rect">
            <a:avLst/>
          </a:prstGeom>
          <a:ln w="254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2046445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728" y="1877170"/>
            <a:ext cx="1820868" cy="1989878"/>
          </a:xfrm>
          <a:prstGeom prst="rect">
            <a:avLst/>
          </a:prstGeom>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#1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PROMPTING</a:t>
            </a:r>
            <a:endParaRPr lang="en-US" sz="2400" b="1" dirty="0">
              <a:solidFill>
                <a:srgbClr val="FFFF00"/>
              </a:solidFill>
            </a:endParaRPr>
          </a:p>
        </p:txBody>
      </p:sp>
      <p:sp>
        <p:nvSpPr>
          <p:cNvPr id="3" name="Rectangle 2"/>
          <p:cNvSpPr/>
          <p:nvPr/>
        </p:nvSpPr>
        <p:spPr>
          <a:xfrm>
            <a:off x="2203252" y="1912467"/>
            <a:ext cx="3701722" cy="1951740"/>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400" b="1" u="sng" dirty="0" smtClean="0"/>
          </a:p>
          <a:p>
            <a:pPr algn="ctr"/>
            <a:r>
              <a:rPr lang="en-US" sz="3200" b="1" u="sng" dirty="0" smtClean="0"/>
              <a:t>Listen </a:t>
            </a:r>
            <a:r>
              <a:rPr lang="en-US" sz="3200" b="1" u="sng" dirty="0"/>
              <a:t>actively </a:t>
            </a:r>
            <a:r>
              <a:rPr lang="en-US" sz="3200" dirty="0"/>
              <a:t>to what two partners say to each other</a:t>
            </a:r>
            <a:r>
              <a:rPr lang="en-US" sz="3200" dirty="0" smtClean="0"/>
              <a:t>.</a:t>
            </a:r>
          </a:p>
          <a:p>
            <a:endParaRPr lang="en-US" sz="1400" dirty="0"/>
          </a:p>
        </p:txBody>
      </p:sp>
      <p:graphicFrame>
        <p:nvGraphicFramePr>
          <p:cNvPr id="10" name="Table 9"/>
          <p:cNvGraphicFramePr>
            <a:graphicFrameLocks noGrp="1"/>
          </p:cNvGraphicFramePr>
          <p:nvPr>
            <p:extLst>
              <p:ext uri="{D42A27DB-BD31-4B8C-83A1-F6EECF244321}">
                <p14:modId xmlns:p14="http://schemas.microsoft.com/office/powerpoint/2010/main" val="1548804132"/>
              </p:ext>
            </p:extLst>
          </p:nvPr>
        </p:nvGraphicFramePr>
        <p:xfrm>
          <a:off x="322728" y="4203330"/>
          <a:ext cx="11645462" cy="1851038"/>
        </p:xfrm>
        <a:graphic>
          <a:graphicData uri="http://schemas.openxmlformats.org/drawingml/2006/table">
            <a:tbl>
              <a:tblPr firstRow="1" firstCol="1" bandRow="1">
                <a:tableStyleId>{D7AC3CCA-C797-4891-BE02-D94E43425B78}</a:tableStyleId>
              </a:tblPr>
              <a:tblGrid>
                <a:gridCol w="1368402"/>
                <a:gridCol w="10277060"/>
              </a:tblGrid>
              <a:tr h="721485">
                <a:tc>
                  <a:txBody>
                    <a:bodyPr/>
                    <a:lstStyle/>
                    <a:p>
                      <a:pPr marL="0" marR="0" algn="r">
                        <a:spcBef>
                          <a:spcPts val="0"/>
                        </a:spcBef>
                        <a:spcAft>
                          <a:spcPts val="0"/>
                        </a:spcAft>
                        <a:tabLst>
                          <a:tab pos="5130800" algn="l"/>
                        </a:tabLst>
                      </a:pPr>
                      <a:r>
                        <a:rPr lang="en-US" sz="2200" dirty="0">
                          <a:effectLst/>
                        </a:rPr>
                        <a:t>Student </a:t>
                      </a:r>
                      <a:r>
                        <a:rPr lang="en-US" sz="2200" dirty="0" smtClean="0">
                          <a:effectLst/>
                        </a:rPr>
                        <a:t>A:</a:t>
                      </a:r>
                      <a:endParaRPr lang="en-US" sz="22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pPr>
                      <a:r>
                        <a:rPr lang="en-US" sz="2400" b="0" i="1" dirty="0">
                          <a:solidFill>
                            <a:srgbClr val="000000"/>
                          </a:solidFill>
                          <a:effectLst/>
                          <a:latin typeface="Calibri" charset="0"/>
                          <a:ea typeface="Arial" charset="0"/>
                          <a:cs typeface="Arial" charset="0"/>
                        </a:rPr>
                        <a:t>There are people working in the city garden. </a:t>
                      </a:r>
                      <a:endParaRPr lang="en-US" sz="2400" b="0" dirty="0">
                        <a:effectLst/>
                        <a:latin typeface="Avenir Next" charset="0"/>
                        <a:ea typeface="Calibri" charset="0"/>
                        <a:cs typeface="Arial" charset="0"/>
                      </a:endParaRPr>
                    </a:p>
                  </a:txBody>
                  <a:tcPr marL="68580" marR="68580" marT="0" marB="0"/>
                </a:tc>
              </a:tr>
              <a:tr h="1129553">
                <a:tc>
                  <a:txBody>
                    <a:bodyPr/>
                    <a:lstStyle/>
                    <a:p>
                      <a:pPr marL="0" marR="0" algn="r">
                        <a:spcBef>
                          <a:spcPts val="0"/>
                        </a:spcBef>
                        <a:spcAft>
                          <a:spcPts val="0"/>
                        </a:spcAft>
                        <a:tabLst>
                          <a:tab pos="5130800" algn="l"/>
                        </a:tabLst>
                      </a:pPr>
                      <a:r>
                        <a:rPr lang="en-US" sz="2200" dirty="0">
                          <a:effectLst/>
                        </a:rPr>
                        <a:t>Student </a:t>
                      </a:r>
                      <a:r>
                        <a:rPr lang="en-US" sz="2200" dirty="0" smtClean="0">
                          <a:effectLst/>
                        </a:rPr>
                        <a:t>B:</a:t>
                      </a:r>
                      <a:endParaRPr lang="en-US" sz="22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pPr>
                      <a:r>
                        <a:rPr lang="en-US" sz="2400" i="1" u="sng" dirty="0">
                          <a:solidFill>
                            <a:srgbClr val="000000"/>
                          </a:solidFill>
                          <a:effectLst/>
                          <a:latin typeface="Calibri" charset="0"/>
                          <a:ea typeface="Arial" charset="0"/>
                          <a:cs typeface="Arial" charset="0"/>
                        </a:rPr>
                        <a:t>I heard you say that there </a:t>
                      </a:r>
                      <a:r>
                        <a:rPr lang="en-US" sz="2400" i="1" dirty="0">
                          <a:solidFill>
                            <a:srgbClr val="000000"/>
                          </a:solidFill>
                          <a:effectLst/>
                          <a:latin typeface="Calibri" charset="0"/>
                          <a:ea typeface="Arial" charset="0"/>
                          <a:cs typeface="Arial" charset="0"/>
                        </a:rPr>
                        <a:t>are people working in the city garden.</a:t>
                      </a:r>
                      <a:r>
                        <a:rPr lang="en-US" sz="2400" dirty="0">
                          <a:solidFill>
                            <a:srgbClr val="000000"/>
                          </a:solidFill>
                          <a:effectLst/>
                          <a:latin typeface="Calibri" charset="0"/>
                          <a:ea typeface="Arial" charset="0"/>
                          <a:cs typeface="Arial" charset="0"/>
                        </a:rPr>
                        <a:t> </a:t>
                      </a:r>
                      <a:r>
                        <a:rPr lang="en-US" sz="2400" i="1" u="sng" dirty="0">
                          <a:solidFill>
                            <a:srgbClr val="000000"/>
                          </a:solidFill>
                          <a:effectLst/>
                          <a:latin typeface="Calibri" charset="0"/>
                          <a:ea typeface="Arial" charset="0"/>
                          <a:cs typeface="Arial" charset="0"/>
                        </a:rPr>
                        <a:t>I would like to add </a:t>
                      </a:r>
                      <a:r>
                        <a:rPr lang="en-US" sz="2400" i="1" dirty="0">
                          <a:solidFill>
                            <a:srgbClr val="000000"/>
                          </a:solidFill>
                          <a:effectLst/>
                          <a:latin typeface="Calibri" charset="0"/>
                          <a:ea typeface="Arial" charset="0"/>
                          <a:cs typeface="Arial" charset="0"/>
                        </a:rPr>
                        <a:t>the people are dressed in work clothes and two women are touching the plants. </a:t>
                      </a:r>
                      <a:r>
                        <a:rPr lang="en-US" sz="2400" b="1" i="1" u="sng" dirty="0" smtClean="0">
                          <a:solidFill>
                            <a:srgbClr val="000000"/>
                          </a:solidFill>
                          <a:effectLst/>
                          <a:latin typeface="Calibri" charset="0"/>
                          <a:ea typeface="Arial" charset="0"/>
                          <a:cs typeface="Arial" charset="0"/>
                        </a:rPr>
                        <a:t>How </a:t>
                      </a:r>
                      <a:r>
                        <a:rPr lang="en-US" sz="2400" b="1" i="1" u="sng" dirty="0">
                          <a:solidFill>
                            <a:srgbClr val="000000"/>
                          </a:solidFill>
                          <a:effectLst/>
                          <a:latin typeface="Calibri" charset="0"/>
                          <a:ea typeface="Arial" charset="0"/>
                          <a:cs typeface="Arial" charset="0"/>
                        </a:rPr>
                        <a:t>can you add to this idea? </a:t>
                      </a:r>
                      <a:endParaRPr lang="en-US" sz="2400" b="1" u="sng" dirty="0">
                        <a:effectLst/>
                        <a:latin typeface="Avenir Next" charset="0"/>
                        <a:ea typeface="Calibri" charset="0"/>
                        <a:cs typeface="Arial" charset="0"/>
                      </a:endParaRPr>
                    </a:p>
                  </a:txBody>
                  <a:tcPr marL="68580" marR="68580" marT="0" marB="0"/>
                </a:tc>
              </a:tr>
            </a:tbl>
          </a:graphicData>
        </a:graphic>
      </p:graphicFrame>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728" y="316136"/>
            <a:ext cx="5582246" cy="1299126"/>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8" name="Picture 7" descr="/Users/mstaine/Desktop/community-garden-intro.jpg"/>
          <p:cNvPicPr/>
          <p:nvPr/>
        </p:nvPicPr>
        <p:blipFill>
          <a:blip r:embed="rId5">
            <a:extLst>
              <a:ext uri="{28A0092B-C50C-407E-A947-70E740481C1C}">
                <a14:useLocalDpi xmlns:a14="http://schemas.microsoft.com/office/drawing/2010/main" val="0"/>
              </a:ext>
            </a:extLst>
          </a:blip>
          <a:srcRect/>
          <a:stretch>
            <a:fillRect/>
          </a:stretch>
        </p:blipFill>
        <p:spPr bwMode="auto">
          <a:xfrm>
            <a:off x="6400798" y="291198"/>
            <a:ext cx="4963887" cy="3573008"/>
          </a:xfrm>
          <a:prstGeom prst="rect">
            <a:avLst/>
          </a:prstGeom>
          <a:ln w="254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98209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#1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TEACHER THINK ALOUD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PROMPTING</a:t>
            </a:r>
            <a:endParaRPr lang="en-US" sz="2400" b="1" dirty="0">
              <a:solidFill>
                <a:srgbClr val="FFFF00"/>
              </a:solidFill>
            </a:endParaRPr>
          </a:p>
        </p:txBody>
      </p:sp>
      <p:sp>
        <p:nvSpPr>
          <p:cNvPr id="3" name="Rectangle 2"/>
          <p:cNvSpPr/>
          <p:nvPr/>
        </p:nvSpPr>
        <p:spPr>
          <a:xfrm>
            <a:off x="6060141" y="287928"/>
            <a:ext cx="5845564" cy="3643896"/>
          </a:xfrm>
          <a:prstGeom prst="rect">
            <a:avLst/>
          </a:prstGeom>
          <a:solidFill>
            <a:schemeClr val="accent1">
              <a:lumMod val="20000"/>
              <a:lumOff val="80000"/>
            </a:schemeClr>
          </a:solidFill>
          <a:ln w="38100">
            <a:solidFill>
              <a:schemeClr val="accent1"/>
            </a:solidFill>
          </a:ln>
        </p:spPr>
        <p:txBody>
          <a:bodyPr wrap="square" anchor="ctr" anchorCtr="0">
            <a:noAutofit/>
          </a:bodyPr>
          <a:lstStyle/>
          <a:p>
            <a:pPr marL="342900" indent="-342900">
              <a:buFont typeface="Arial" charset="0"/>
              <a:buChar char="•"/>
            </a:pPr>
            <a:r>
              <a:rPr lang="en-US" sz="2400" i="1" dirty="0"/>
              <a:t>I notice that Student B first paraphrased and then built the idea by adding details. </a:t>
            </a:r>
            <a:endParaRPr lang="en-US" sz="2400" i="1" dirty="0" smtClean="0"/>
          </a:p>
          <a:p>
            <a:pPr marL="342900" indent="-342900">
              <a:buFont typeface="Arial" charset="0"/>
              <a:buChar char="•"/>
            </a:pPr>
            <a:endParaRPr lang="en-US" sz="1200" i="1" dirty="0"/>
          </a:p>
          <a:p>
            <a:pPr marL="342900" indent="-342900">
              <a:buFont typeface="Arial" charset="0"/>
              <a:buChar char="•"/>
            </a:pPr>
            <a:r>
              <a:rPr lang="en-US" sz="2400" i="1" dirty="0" smtClean="0"/>
              <a:t>Then</a:t>
            </a:r>
            <a:r>
              <a:rPr lang="en-US" sz="2400" i="1" dirty="0"/>
              <a:t>, Partner B </a:t>
            </a:r>
            <a:r>
              <a:rPr lang="en-US" sz="2400" b="1" i="1" dirty="0"/>
              <a:t>prompted</a:t>
            </a:r>
            <a:r>
              <a:rPr lang="en-US" sz="2400" i="1" dirty="0"/>
              <a:t> for more information </a:t>
            </a:r>
            <a:r>
              <a:rPr lang="en-US" sz="2400" i="1" dirty="0" smtClean="0"/>
              <a:t>by using </a:t>
            </a:r>
            <a:r>
              <a:rPr lang="en-US" sz="2400" i="1" dirty="0"/>
              <a:t>the prompt starter “How can you add to this idea?” This will help Partner A know that more information is needed. </a:t>
            </a:r>
            <a:endParaRPr lang="en-US" sz="2400" i="1" dirty="0" smtClean="0"/>
          </a:p>
          <a:p>
            <a:pPr marL="342900" indent="-342900">
              <a:buFont typeface="Arial" charset="0"/>
              <a:buChar char="•"/>
            </a:pPr>
            <a:endParaRPr lang="en-US" sz="1200" i="1" dirty="0" smtClean="0"/>
          </a:p>
          <a:p>
            <a:pPr marL="342900" indent="-342900">
              <a:buFont typeface="Arial" charset="0"/>
              <a:buChar char="•"/>
            </a:pPr>
            <a:r>
              <a:rPr lang="en-US" sz="2400" i="1" dirty="0" smtClean="0"/>
              <a:t>Let’s </a:t>
            </a:r>
            <a:r>
              <a:rPr lang="en-US" sz="2400" i="1" dirty="0"/>
              <a:t>practice prompting</a:t>
            </a:r>
            <a:r>
              <a:rPr lang="en-US" sz="2400" i="1" dirty="0" smtClean="0"/>
              <a:t>.</a:t>
            </a:r>
            <a:endParaRPr lang="en-US" sz="2400"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1205" y="6328717"/>
            <a:ext cx="584200" cy="596900"/>
          </a:xfrm>
          <a:prstGeom prst="rect">
            <a:avLst/>
          </a:prstGeom>
        </p:spPr>
      </p:pic>
      <p:grpSp>
        <p:nvGrpSpPr>
          <p:cNvPr id="13" name="Group 12"/>
          <p:cNvGrpSpPr/>
          <p:nvPr/>
        </p:nvGrpSpPr>
        <p:grpSpPr>
          <a:xfrm>
            <a:off x="1676400" y="1690164"/>
            <a:ext cx="2489200" cy="2277016"/>
            <a:chOff x="587828" y="4231661"/>
            <a:chExt cx="1847691" cy="2400989"/>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668163" y="6041648"/>
              <a:ext cx="1763164" cy="591002"/>
            </a:xfrm>
            <a:prstGeom prst="rect">
              <a:avLst/>
            </a:prstGeom>
            <a:noFill/>
          </p:spPr>
          <p:txBody>
            <a:bodyPr wrap="none" rtlCol="0">
              <a:spAutoFit/>
            </a:bodyPr>
            <a:lstStyle/>
            <a:p>
              <a:r>
                <a:rPr lang="en-US" sz="2800" b="1" dirty="0" smtClean="0"/>
                <a:t>TURN &amp; TALK</a:t>
              </a:r>
              <a:endParaRPr lang="en-US" sz="2800" b="1" dirty="0"/>
            </a:p>
          </p:txBody>
        </p:sp>
      </p:gr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6152" y="316136"/>
            <a:ext cx="4141696" cy="963875"/>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graphicFrame>
        <p:nvGraphicFramePr>
          <p:cNvPr id="17" name="Table 16"/>
          <p:cNvGraphicFramePr>
            <a:graphicFrameLocks noGrp="1"/>
          </p:cNvGraphicFramePr>
          <p:nvPr>
            <p:extLst>
              <p:ext uri="{D42A27DB-BD31-4B8C-83A1-F6EECF244321}">
                <p14:modId xmlns:p14="http://schemas.microsoft.com/office/powerpoint/2010/main" val="940618628"/>
              </p:ext>
            </p:extLst>
          </p:nvPr>
        </p:nvGraphicFramePr>
        <p:xfrm>
          <a:off x="286152" y="4261018"/>
          <a:ext cx="11645462" cy="1851038"/>
        </p:xfrm>
        <a:graphic>
          <a:graphicData uri="http://schemas.openxmlformats.org/drawingml/2006/table">
            <a:tbl>
              <a:tblPr firstRow="1" firstCol="1" bandRow="1">
                <a:tableStyleId>{D7AC3CCA-C797-4891-BE02-D94E43425B78}</a:tableStyleId>
              </a:tblPr>
              <a:tblGrid>
                <a:gridCol w="1368402"/>
                <a:gridCol w="10277060"/>
              </a:tblGrid>
              <a:tr h="721485">
                <a:tc>
                  <a:txBody>
                    <a:bodyPr/>
                    <a:lstStyle/>
                    <a:p>
                      <a:pPr marL="0" marR="0" algn="r">
                        <a:spcBef>
                          <a:spcPts val="0"/>
                        </a:spcBef>
                        <a:spcAft>
                          <a:spcPts val="0"/>
                        </a:spcAft>
                        <a:tabLst>
                          <a:tab pos="5130800" algn="l"/>
                        </a:tabLst>
                      </a:pPr>
                      <a:r>
                        <a:rPr lang="en-US" sz="2200" dirty="0">
                          <a:effectLst/>
                        </a:rPr>
                        <a:t>Student </a:t>
                      </a:r>
                      <a:r>
                        <a:rPr lang="en-US" sz="2200" dirty="0" smtClean="0">
                          <a:effectLst/>
                        </a:rPr>
                        <a:t>A:</a:t>
                      </a:r>
                      <a:endParaRPr lang="en-US" sz="22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pPr>
                      <a:r>
                        <a:rPr lang="en-US" sz="2400" b="0" i="1" dirty="0">
                          <a:solidFill>
                            <a:srgbClr val="000000"/>
                          </a:solidFill>
                          <a:effectLst/>
                          <a:latin typeface="Calibri" charset="0"/>
                          <a:ea typeface="Arial" charset="0"/>
                          <a:cs typeface="Arial" charset="0"/>
                        </a:rPr>
                        <a:t>There are people working in the city garden. </a:t>
                      </a:r>
                      <a:endParaRPr lang="en-US" sz="2400" b="0" dirty="0">
                        <a:effectLst/>
                        <a:latin typeface="Avenir Next" charset="0"/>
                        <a:ea typeface="Calibri" charset="0"/>
                        <a:cs typeface="Arial" charset="0"/>
                      </a:endParaRPr>
                    </a:p>
                  </a:txBody>
                  <a:tcPr marL="68580" marR="68580" marT="0" marB="0"/>
                </a:tc>
              </a:tr>
              <a:tr h="1129553">
                <a:tc>
                  <a:txBody>
                    <a:bodyPr/>
                    <a:lstStyle/>
                    <a:p>
                      <a:pPr marL="0" marR="0" algn="r">
                        <a:spcBef>
                          <a:spcPts val="0"/>
                        </a:spcBef>
                        <a:spcAft>
                          <a:spcPts val="0"/>
                        </a:spcAft>
                        <a:tabLst>
                          <a:tab pos="5130800" algn="l"/>
                        </a:tabLst>
                      </a:pPr>
                      <a:r>
                        <a:rPr lang="en-US" sz="2200" dirty="0">
                          <a:effectLst/>
                        </a:rPr>
                        <a:t>Student </a:t>
                      </a:r>
                      <a:r>
                        <a:rPr lang="en-US" sz="2200" dirty="0" smtClean="0">
                          <a:effectLst/>
                        </a:rPr>
                        <a:t>B:</a:t>
                      </a:r>
                      <a:endParaRPr lang="en-US" sz="22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pPr>
                      <a:r>
                        <a:rPr lang="en-US" sz="2400" i="1" u="sng" dirty="0">
                          <a:solidFill>
                            <a:srgbClr val="000000"/>
                          </a:solidFill>
                          <a:effectLst/>
                          <a:latin typeface="Calibri" charset="0"/>
                          <a:ea typeface="Arial" charset="0"/>
                          <a:cs typeface="Arial" charset="0"/>
                        </a:rPr>
                        <a:t>I heard you say that there </a:t>
                      </a:r>
                      <a:r>
                        <a:rPr lang="en-US" sz="2400" i="1" dirty="0">
                          <a:solidFill>
                            <a:srgbClr val="000000"/>
                          </a:solidFill>
                          <a:effectLst/>
                          <a:latin typeface="Calibri" charset="0"/>
                          <a:ea typeface="Arial" charset="0"/>
                          <a:cs typeface="Arial" charset="0"/>
                        </a:rPr>
                        <a:t>are people working in the city garden.</a:t>
                      </a:r>
                      <a:r>
                        <a:rPr lang="en-US" sz="2400" dirty="0">
                          <a:solidFill>
                            <a:srgbClr val="000000"/>
                          </a:solidFill>
                          <a:effectLst/>
                          <a:latin typeface="Calibri" charset="0"/>
                          <a:ea typeface="Arial" charset="0"/>
                          <a:cs typeface="Arial" charset="0"/>
                        </a:rPr>
                        <a:t> </a:t>
                      </a:r>
                      <a:r>
                        <a:rPr lang="en-US" sz="2400" i="1" u="sng" dirty="0">
                          <a:solidFill>
                            <a:srgbClr val="000000"/>
                          </a:solidFill>
                          <a:effectLst/>
                          <a:latin typeface="Calibri" charset="0"/>
                          <a:ea typeface="Arial" charset="0"/>
                          <a:cs typeface="Arial" charset="0"/>
                        </a:rPr>
                        <a:t>I would like to add </a:t>
                      </a:r>
                      <a:r>
                        <a:rPr lang="en-US" sz="2400" i="1" dirty="0">
                          <a:solidFill>
                            <a:srgbClr val="000000"/>
                          </a:solidFill>
                          <a:effectLst/>
                          <a:latin typeface="Calibri" charset="0"/>
                          <a:ea typeface="Arial" charset="0"/>
                          <a:cs typeface="Arial" charset="0"/>
                        </a:rPr>
                        <a:t>the people are dressed in work clothes and two women are touching the plants. </a:t>
                      </a:r>
                      <a:r>
                        <a:rPr lang="en-US" sz="2400" b="1" i="1" u="sng" dirty="0" smtClean="0">
                          <a:solidFill>
                            <a:srgbClr val="000000"/>
                          </a:solidFill>
                          <a:effectLst/>
                          <a:latin typeface="Calibri" charset="0"/>
                          <a:ea typeface="Arial" charset="0"/>
                          <a:cs typeface="Arial" charset="0"/>
                        </a:rPr>
                        <a:t>How </a:t>
                      </a:r>
                      <a:r>
                        <a:rPr lang="en-US" sz="2400" b="1" i="1" u="sng" dirty="0">
                          <a:solidFill>
                            <a:srgbClr val="000000"/>
                          </a:solidFill>
                          <a:effectLst/>
                          <a:latin typeface="Calibri" charset="0"/>
                          <a:ea typeface="Arial" charset="0"/>
                          <a:cs typeface="Arial" charset="0"/>
                        </a:rPr>
                        <a:t>can you add to this idea? </a:t>
                      </a:r>
                      <a:endParaRPr lang="en-US" sz="2400" b="1" u="sng" dirty="0">
                        <a:effectLst/>
                        <a:latin typeface="Avenir Next" charset="0"/>
                        <a:ea typeface="Calibri" charset="0"/>
                        <a:cs typeface="Arial" charset="0"/>
                      </a:endParaRPr>
                    </a:p>
                  </a:txBody>
                  <a:tcPr marL="68580" marR="68580" marT="0" marB="0"/>
                </a:tc>
              </a:tr>
            </a:tbl>
          </a:graphicData>
        </a:graphic>
      </p:graphicFrame>
      <p:pic>
        <p:nvPicPr>
          <p:cNvPr id="18" name="Picture 17" descr="/Users/mstaine/Desktop/ThinkAloudIcon.png"/>
          <p:cNvPicPr/>
          <p:nvPr/>
        </p:nvPicPr>
        <p:blipFill>
          <a:blip r:embed="rId6">
            <a:extLst>
              <a:ext uri="{28A0092B-C50C-407E-A947-70E740481C1C}">
                <a14:useLocalDpi xmlns:a14="http://schemas.microsoft.com/office/drawing/2010/main" val="0"/>
              </a:ext>
            </a:extLst>
          </a:blip>
          <a:srcRect/>
          <a:stretch>
            <a:fillRect/>
          </a:stretch>
        </p:blipFill>
        <p:spPr bwMode="auto">
          <a:xfrm>
            <a:off x="4598360" y="287929"/>
            <a:ext cx="1236383" cy="1134472"/>
          </a:xfrm>
          <a:prstGeom prst="roundRect">
            <a:avLst>
              <a:gd name="adj" fmla="val 16667"/>
            </a:avLst>
          </a:prstGeom>
          <a:ln w="50800">
            <a:solidFill>
              <a:srgbClr val="00B0F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260428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dissolv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dissolv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0" y="6341706"/>
            <a:ext cx="12192000" cy="461665"/>
          </a:xfrm>
          <a:prstGeom prst="rect">
            <a:avLst/>
          </a:prstGeom>
          <a:noFill/>
        </p:spPr>
        <p:txBody>
          <a:bodyPr wrap="square" rtlCol="0">
            <a:spAutoFit/>
          </a:bodyPr>
          <a:lstStyle/>
          <a:p>
            <a:r>
              <a:rPr lang="en-US" sz="2400" b="1" dirty="0" smtClean="0">
                <a:solidFill>
                  <a:schemeClr val="bg1"/>
                </a:solidFill>
              </a:rPr>
              <a:t>MODEL/GUIDED PRACTICE - TEACHER THINK ALOUD</a:t>
            </a:r>
            <a:endParaRPr lang="en-US" sz="2400" dirty="0">
              <a:solidFill>
                <a:schemeClr val="bg1"/>
              </a:solidFill>
            </a:endParaRPr>
          </a:p>
        </p:txBody>
      </p:sp>
      <p:sp>
        <p:nvSpPr>
          <p:cNvPr id="16" name="Rectangle 15"/>
          <p:cNvSpPr/>
          <p:nvPr/>
        </p:nvSpPr>
        <p:spPr>
          <a:xfrm>
            <a:off x="366344" y="1388660"/>
            <a:ext cx="5914140" cy="2185214"/>
          </a:xfrm>
          <a:prstGeom prst="rect">
            <a:avLst/>
          </a:prstGeom>
        </p:spPr>
        <p:txBody>
          <a:bodyPr wrap="square">
            <a:spAutoFit/>
          </a:bodyPr>
          <a:lstStyle/>
          <a:p>
            <a:r>
              <a:rPr lang="en-US" sz="3000" dirty="0">
                <a:latin typeface="Calibri" charset="0"/>
                <a:ea typeface="Calibri" charset="0"/>
                <a:cs typeface="Calibri" charset="0"/>
              </a:rPr>
              <a:t>What do you know </a:t>
            </a:r>
            <a:r>
              <a:rPr lang="en-US" sz="3000" dirty="0" smtClean="0">
                <a:latin typeface="Calibri" charset="0"/>
                <a:ea typeface="Calibri" charset="0"/>
                <a:cs typeface="Calibri" charset="0"/>
              </a:rPr>
              <a:t>about </a:t>
            </a:r>
            <a:r>
              <a:rPr lang="en-US" sz="3000" b="1" u="sng" dirty="0" smtClean="0">
                <a:latin typeface="Calibri" charset="0"/>
                <a:ea typeface="Calibri" charset="0"/>
                <a:cs typeface="Calibri" charset="0"/>
              </a:rPr>
              <a:t>Conversation </a:t>
            </a:r>
            <a:r>
              <a:rPr lang="en-US" sz="3000" b="1" u="sng" dirty="0">
                <a:latin typeface="Calibri" charset="0"/>
                <a:ea typeface="Calibri" charset="0"/>
                <a:cs typeface="Calibri" charset="0"/>
              </a:rPr>
              <a:t>NORMS</a:t>
            </a:r>
            <a:r>
              <a:rPr lang="en-US" sz="3000" dirty="0">
                <a:latin typeface="Calibri" charset="0"/>
                <a:ea typeface="Calibri" charset="0"/>
                <a:cs typeface="Calibri" charset="0"/>
              </a:rPr>
              <a:t>? </a:t>
            </a:r>
          </a:p>
          <a:p>
            <a:endParaRPr lang="en-US" sz="1600" dirty="0">
              <a:latin typeface="Calibri" charset="0"/>
              <a:ea typeface="Calibri" charset="0"/>
              <a:cs typeface="Calibri" charset="0"/>
            </a:endParaRPr>
          </a:p>
          <a:p>
            <a:r>
              <a:rPr lang="en-US" sz="3000" dirty="0" smtClean="0">
                <a:latin typeface="Calibri" charset="0"/>
                <a:ea typeface="Calibri" charset="0"/>
                <a:cs typeface="Calibri" charset="0"/>
              </a:rPr>
              <a:t>What </a:t>
            </a:r>
            <a:r>
              <a:rPr lang="en-US" sz="3000" dirty="0">
                <a:latin typeface="Calibri" charset="0"/>
                <a:ea typeface="Calibri" charset="0"/>
                <a:cs typeface="Calibri" charset="0"/>
              </a:rPr>
              <a:t>does it look like and sound like when you use them?</a:t>
            </a:r>
            <a:endParaRPr lang="en-US" sz="3000" dirty="0"/>
          </a:p>
        </p:txBody>
      </p:sp>
      <p:sp>
        <p:nvSpPr>
          <p:cNvPr id="9" name="Content Placeholder 2"/>
          <p:cNvSpPr txBox="1">
            <a:spLocks/>
          </p:cNvSpPr>
          <p:nvPr/>
        </p:nvSpPr>
        <p:spPr>
          <a:xfrm>
            <a:off x="366344" y="419037"/>
            <a:ext cx="5577256" cy="759397"/>
          </a:xfrm>
          <a:prstGeom prst="rect">
            <a:avLst/>
          </a:prstGeom>
          <a:solidFill>
            <a:schemeClr val="accent1">
              <a:lumMod val="20000"/>
              <a:lumOff val="80000"/>
            </a:schemeClr>
          </a:solidFill>
          <a:ln w="38100"/>
        </p:spPr>
        <p:style>
          <a:lnRef idx="2">
            <a:schemeClr val="accent1"/>
          </a:lnRef>
          <a:fillRef idx="1">
            <a:schemeClr val="lt1"/>
          </a:fillRef>
          <a:effectRef idx="0">
            <a:schemeClr val="accent1"/>
          </a:effectRef>
          <a:fontRef idx="minor">
            <a:schemeClr val="dk1"/>
          </a:fontRef>
        </p:style>
        <p:txBody>
          <a:bodyPr anchor="ctr"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342900" indent="-342900" algn="ctr">
              <a:buFont typeface="+mj-lt"/>
              <a:buAutoNum type="arabicPeriod"/>
            </a:pPr>
            <a:r>
              <a:rPr lang="en-US" sz="3600" b="1" dirty="0" smtClean="0">
                <a:solidFill>
                  <a:schemeClr val="tx1"/>
                </a:solidFill>
                <a:latin typeface="Calibri" charset="0"/>
                <a:ea typeface="Calibri" charset="0"/>
                <a:cs typeface="Calibri" charset="0"/>
              </a:rPr>
              <a:t>Think about the prompt. </a:t>
            </a:r>
          </a:p>
        </p:txBody>
      </p:sp>
      <p:pic>
        <p:nvPicPr>
          <p:cNvPr id="10" name="Content Placeholder 8"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8648" y="308375"/>
            <a:ext cx="4564371" cy="5957817"/>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7158" y="6341706"/>
            <a:ext cx="584200" cy="596900"/>
          </a:xfrm>
          <a:prstGeom prst="rect">
            <a:avLst/>
          </a:prstGeom>
        </p:spPr>
      </p:pic>
      <p:sp>
        <p:nvSpPr>
          <p:cNvPr id="5" name="TextBox 4"/>
          <p:cNvSpPr txBox="1"/>
          <p:nvPr/>
        </p:nvSpPr>
        <p:spPr>
          <a:xfrm>
            <a:off x="433138" y="3759244"/>
            <a:ext cx="5518484" cy="2431435"/>
          </a:xfrm>
          <a:prstGeom prst="rect">
            <a:avLst/>
          </a:prstGeom>
          <a:noFill/>
        </p:spPr>
        <p:txBody>
          <a:bodyPr wrap="square" rtlCol="0">
            <a:spAutoFit/>
          </a:bodyPr>
          <a:lstStyle/>
          <a:p>
            <a:pPr marL="342900" indent="-342900">
              <a:buFont typeface="Arial" charset="0"/>
              <a:buChar char="•"/>
            </a:pPr>
            <a:r>
              <a:rPr lang="en-US" sz="2400" i="1" dirty="0" smtClean="0"/>
              <a:t>Hmmm</a:t>
            </a:r>
            <a:r>
              <a:rPr lang="mr-IN" sz="2400" i="1" dirty="0" smtClean="0"/>
              <a:t>…</a:t>
            </a:r>
            <a:r>
              <a:rPr lang="en-US" sz="2400" i="1" dirty="0" smtClean="0"/>
              <a:t>I think I’m </a:t>
            </a:r>
            <a:r>
              <a:rPr lang="en-US" sz="2400" i="1" dirty="0"/>
              <a:t>going to use the </a:t>
            </a:r>
            <a:r>
              <a:rPr lang="en-US" sz="2400" i="1" dirty="0" smtClean="0"/>
              <a:t>poster </a:t>
            </a:r>
            <a:r>
              <a:rPr lang="en-US" sz="2400" i="1" dirty="0"/>
              <a:t>to remind me of what I know about the </a:t>
            </a:r>
            <a:r>
              <a:rPr lang="en-US" sz="2400" i="1" dirty="0" smtClean="0"/>
              <a:t>Norms. </a:t>
            </a:r>
          </a:p>
          <a:p>
            <a:pPr marL="342900" indent="-342900">
              <a:buFont typeface="Arial" charset="0"/>
              <a:buChar char="•"/>
            </a:pPr>
            <a:endParaRPr lang="en-US" sz="800" i="1" dirty="0"/>
          </a:p>
          <a:p>
            <a:pPr marL="342900" indent="-342900">
              <a:buFont typeface="Arial" charset="0"/>
              <a:buChar char="•"/>
            </a:pPr>
            <a:r>
              <a:rPr lang="en-US" sz="2400" i="1" dirty="0" smtClean="0"/>
              <a:t>One </a:t>
            </a:r>
            <a:r>
              <a:rPr lang="en-US" sz="2400" i="1" dirty="0"/>
              <a:t>thing I know is that I need to use my think time just like I’m doing right now.</a:t>
            </a:r>
            <a:r>
              <a:rPr lang="en-US" sz="2400" dirty="0"/>
              <a:t> </a:t>
            </a:r>
          </a:p>
        </p:txBody>
      </p:sp>
      <p:sp>
        <p:nvSpPr>
          <p:cNvPr id="11" name="Oval 10"/>
          <p:cNvSpPr/>
          <p:nvPr/>
        </p:nvSpPr>
        <p:spPr>
          <a:xfrm>
            <a:off x="7591258" y="938463"/>
            <a:ext cx="1953323" cy="1811678"/>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Users/mstaine/Desktop/ThinkAloudIcon.png"/>
          <p:cNvPicPr/>
          <p:nvPr/>
        </p:nvPicPr>
        <p:blipFill>
          <a:blip r:embed="rId5">
            <a:extLst>
              <a:ext uri="{28A0092B-C50C-407E-A947-70E740481C1C}">
                <a14:useLocalDpi xmlns:a14="http://schemas.microsoft.com/office/drawing/2010/main" val="0"/>
              </a:ext>
            </a:extLst>
          </a:blip>
          <a:srcRect/>
          <a:stretch>
            <a:fillRect/>
          </a:stretch>
        </p:blipFill>
        <p:spPr bwMode="auto">
          <a:xfrm>
            <a:off x="5813749" y="4123124"/>
            <a:ext cx="1209138" cy="1179296"/>
          </a:xfrm>
          <a:prstGeom prst="roundRect">
            <a:avLst>
              <a:gd name="adj" fmla="val 16667"/>
            </a:avLst>
          </a:prstGeom>
          <a:ln w="50800">
            <a:solidFill>
              <a:srgbClr val="00B0F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153288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dissolve">
                                      <p:cBhvr>
                                        <p:cTn id="12" dur="500"/>
                                        <p:tgtEl>
                                          <p:spTgt spid="5">
                                            <p:txEl>
                                              <p:pRg st="2" end="2"/>
                                            </p:txEl>
                                          </p:spTgt>
                                        </p:tgtEl>
                                      </p:cBhvr>
                                    </p:animEffect>
                                  </p:childTnLst>
                                </p:cTn>
                              </p:par>
                              <p:par>
                                <p:cTn id="13" presetID="1" presetClass="entr" presetSubtype="0" fill="hold" grpId="0" nodeType="withEffect">
                                  <p:stCondLst>
                                    <p:cond delay="50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728" y="1877170"/>
            <a:ext cx="1820868" cy="1989878"/>
          </a:xfrm>
          <a:prstGeom prst="rect">
            <a:avLst/>
          </a:prstGeom>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#2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BUILDING ON</a:t>
            </a:r>
            <a:endParaRPr lang="en-US" sz="2400" b="1" dirty="0">
              <a:solidFill>
                <a:srgbClr val="FFFF00"/>
              </a:solidFill>
            </a:endParaRPr>
          </a:p>
        </p:txBody>
      </p:sp>
      <p:sp>
        <p:nvSpPr>
          <p:cNvPr id="3" name="Rectangle 2"/>
          <p:cNvSpPr/>
          <p:nvPr/>
        </p:nvSpPr>
        <p:spPr>
          <a:xfrm>
            <a:off x="2203252" y="1912467"/>
            <a:ext cx="3701722" cy="1951740"/>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400" b="1" u="sng" dirty="0" smtClean="0"/>
          </a:p>
          <a:p>
            <a:pPr algn="ctr"/>
            <a:r>
              <a:rPr lang="en-US" sz="3200" b="1" u="sng" dirty="0" smtClean="0"/>
              <a:t>Listen </a:t>
            </a:r>
            <a:r>
              <a:rPr lang="en-US" sz="3200" b="1" u="sng" dirty="0"/>
              <a:t>actively </a:t>
            </a:r>
            <a:r>
              <a:rPr lang="en-US" sz="3200" dirty="0"/>
              <a:t>to what two partners say to each other</a:t>
            </a:r>
            <a:r>
              <a:rPr lang="en-US" sz="3200" dirty="0" smtClean="0"/>
              <a:t>.</a:t>
            </a:r>
          </a:p>
          <a:p>
            <a:endParaRPr lang="en-US" sz="1400"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728" y="316137"/>
            <a:ext cx="5582246" cy="1299126"/>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8" name="Picture 7" descr="/Users/mstaine/Desktop/community-garden-intro.jpg"/>
          <p:cNvPicPr/>
          <p:nvPr/>
        </p:nvPicPr>
        <p:blipFill>
          <a:blip r:embed="rId5">
            <a:extLst>
              <a:ext uri="{28A0092B-C50C-407E-A947-70E740481C1C}">
                <a14:useLocalDpi xmlns:a14="http://schemas.microsoft.com/office/drawing/2010/main" val="0"/>
              </a:ext>
            </a:extLst>
          </a:blip>
          <a:srcRect/>
          <a:stretch>
            <a:fillRect/>
          </a:stretch>
        </p:blipFill>
        <p:spPr bwMode="auto">
          <a:xfrm>
            <a:off x="6400798" y="291198"/>
            <a:ext cx="4963887" cy="3573008"/>
          </a:xfrm>
          <a:prstGeom prst="rect">
            <a:avLst/>
          </a:prstGeom>
          <a:ln w="254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4" name="Table 3"/>
          <p:cNvGraphicFramePr>
            <a:graphicFrameLocks noGrp="1"/>
          </p:cNvGraphicFramePr>
          <p:nvPr>
            <p:extLst>
              <p:ext uri="{D42A27DB-BD31-4B8C-83A1-F6EECF244321}">
                <p14:modId xmlns:p14="http://schemas.microsoft.com/office/powerpoint/2010/main" val="344513900"/>
              </p:ext>
            </p:extLst>
          </p:nvPr>
        </p:nvGraphicFramePr>
        <p:xfrm>
          <a:off x="322728" y="4031569"/>
          <a:ext cx="11455615" cy="2194560"/>
        </p:xfrm>
        <a:graphic>
          <a:graphicData uri="http://schemas.openxmlformats.org/drawingml/2006/table">
            <a:tbl>
              <a:tblPr firstRow="1" firstCol="1" bandRow="1">
                <a:tableStyleId>{D7AC3CCA-C797-4891-BE02-D94E43425B78}</a:tableStyleId>
              </a:tblPr>
              <a:tblGrid>
                <a:gridCol w="1368617"/>
                <a:gridCol w="10086998"/>
              </a:tblGrid>
              <a:tr h="386715">
                <a:tc>
                  <a:txBody>
                    <a:bodyPr/>
                    <a:lstStyle/>
                    <a:p>
                      <a:pPr marL="0" marR="0" algn="r">
                        <a:spcBef>
                          <a:spcPts val="0"/>
                        </a:spcBef>
                        <a:spcAft>
                          <a:spcPts val="0"/>
                        </a:spcAft>
                      </a:pPr>
                      <a:r>
                        <a:rPr lang="en-US" sz="2400">
                          <a:effectLst/>
                        </a:rPr>
                        <a:t>Student A:</a:t>
                      </a:r>
                      <a:endParaRPr lang="en-US" sz="2400">
                        <a:solidFill>
                          <a:srgbClr val="000000"/>
                        </a:solidFill>
                        <a:effectLst/>
                        <a:latin typeface="Cambria" charset="0"/>
                        <a:ea typeface="Cambria" charset="0"/>
                        <a:cs typeface="Cambria" charset="0"/>
                      </a:endParaRPr>
                    </a:p>
                  </a:txBody>
                  <a:tcPr marL="68580" marR="68580" marT="0" marB="0"/>
                </a:tc>
                <a:tc>
                  <a:txBody>
                    <a:bodyPr/>
                    <a:lstStyle/>
                    <a:p>
                      <a:pPr marL="0" marR="0" algn="l">
                        <a:spcBef>
                          <a:spcPts val="0"/>
                        </a:spcBef>
                        <a:spcAft>
                          <a:spcPts val="0"/>
                        </a:spcAft>
                      </a:pPr>
                      <a:r>
                        <a:rPr lang="en-US" sz="2400" b="0" i="1" dirty="0">
                          <a:effectLst/>
                        </a:rPr>
                        <a:t>I notice that there are three girls and a boy working in a garden. The boy is using a shovel and they all are wearing gardening gloves. </a:t>
                      </a:r>
                      <a:endParaRPr lang="en-US" sz="2400" b="0" i="1" dirty="0">
                        <a:solidFill>
                          <a:srgbClr val="000000"/>
                        </a:solidFill>
                        <a:effectLst/>
                        <a:latin typeface="Cambria" charset="0"/>
                        <a:ea typeface="Cambria" charset="0"/>
                        <a:cs typeface="Cambria" charset="0"/>
                      </a:endParaRPr>
                    </a:p>
                  </a:txBody>
                  <a:tcPr marL="68580" marR="68580" marT="0" marB="0"/>
                </a:tc>
              </a:tr>
              <a:tr h="561975">
                <a:tc>
                  <a:txBody>
                    <a:bodyPr/>
                    <a:lstStyle/>
                    <a:p>
                      <a:pPr marL="0" marR="0" algn="r">
                        <a:spcBef>
                          <a:spcPts val="0"/>
                        </a:spcBef>
                        <a:spcAft>
                          <a:spcPts val="0"/>
                        </a:spcAft>
                      </a:pPr>
                      <a:r>
                        <a:rPr lang="en-US" sz="2400">
                          <a:effectLst/>
                        </a:rPr>
                        <a:t>Student B:</a:t>
                      </a:r>
                      <a:endParaRPr lang="en-US" sz="2400">
                        <a:solidFill>
                          <a:srgbClr val="000000"/>
                        </a:solidFill>
                        <a:effectLst/>
                        <a:latin typeface="Cambria" charset="0"/>
                        <a:ea typeface="Cambria" charset="0"/>
                        <a:cs typeface="Cambria" charset="0"/>
                      </a:endParaRPr>
                    </a:p>
                  </a:txBody>
                  <a:tcPr marL="68580" marR="68580" marT="0" marB="0"/>
                </a:tc>
                <a:tc>
                  <a:txBody>
                    <a:bodyPr/>
                    <a:lstStyle/>
                    <a:p>
                      <a:pPr marL="0" marR="0" algn="l">
                        <a:spcBef>
                          <a:spcPts val="0"/>
                        </a:spcBef>
                        <a:spcAft>
                          <a:spcPts val="0"/>
                        </a:spcAft>
                      </a:pPr>
                      <a:r>
                        <a:rPr lang="en-US" sz="2400" i="1" u="sng" dirty="0">
                          <a:effectLst/>
                        </a:rPr>
                        <a:t>I heard you say </a:t>
                      </a:r>
                      <a:r>
                        <a:rPr lang="en-US" sz="2400" i="1" dirty="0">
                          <a:effectLst/>
                        </a:rPr>
                        <a:t>there is a group of people who are gardening and using </a:t>
                      </a:r>
                      <a:r>
                        <a:rPr lang="en-US" sz="2400" i="1" dirty="0" smtClean="0">
                          <a:effectLst/>
                        </a:rPr>
                        <a:t>tools.</a:t>
                      </a:r>
                      <a:r>
                        <a:rPr lang="en-US" sz="2400" i="1" baseline="0" dirty="0" smtClean="0">
                          <a:effectLst/>
                        </a:rPr>
                        <a:t> </a:t>
                      </a:r>
                      <a:r>
                        <a:rPr lang="en-US" sz="2400" i="1" u="sng" dirty="0" smtClean="0">
                          <a:effectLst/>
                        </a:rPr>
                        <a:t>I </a:t>
                      </a:r>
                      <a:r>
                        <a:rPr lang="en-US" sz="2400" i="1" u="sng" dirty="0">
                          <a:effectLst/>
                        </a:rPr>
                        <a:t>would like to add</a:t>
                      </a:r>
                      <a:r>
                        <a:rPr lang="en-US" sz="2400" i="1" dirty="0">
                          <a:effectLst/>
                        </a:rPr>
                        <a:t> that the people are wearing long sleeves as they work in the garden which is surrounded by apartment buildings. </a:t>
                      </a:r>
                      <a:r>
                        <a:rPr lang="en-US" sz="2400" b="1" i="1" u="sng" dirty="0" smtClean="0">
                          <a:effectLst/>
                        </a:rPr>
                        <a:t>How </a:t>
                      </a:r>
                      <a:r>
                        <a:rPr lang="en-US" sz="2400" b="1" i="1" u="sng" dirty="0">
                          <a:effectLst/>
                        </a:rPr>
                        <a:t>can you add to this idea?</a:t>
                      </a:r>
                      <a:r>
                        <a:rPr lang="en-US" sz="2400" b="1" i="1" dirty="0">
                          <a:effectLst/>
                        </a:rPr>
                        <a:t> </a:t>
                      </a:r>
                      <a:endParaRPr lang="en-US" sz="2400" b="1" i="1" dirty="0">
                        <a:solidFill>
                          <a:srgbClr val="000000"/>
                        </a:solidFill>
                        <a:effectLst/>
                        <a:latin typeface="Cambria" charset="0"/>
                        <a:ea typeface="Cambria" charset="0"/>
                        <a:cs typeface="Cambria" charset="0"/>
                      </a:endParaRPr>
                    </a:p>
                  </a:txBody>
                  <a:tcPr marL="68580" marR="68580" marT="0" marB="0"/>
                </a:tc>
              </a:tr>
            </a:tbl>
          </a:graphicData>
        </a:graphic>
      </p:graphicFrame>
    </p:spTree>
    <p:extLst>
      <p:ext uri="{BB962C8B-B14F-4D97-AF65-F5344CB8AC3E}">
        <p14:creationId xmlns:p14="http://schemas.microsoft.com/office/powerpoint/2010/main" val="1839642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#2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TEACHER THINK ALOUD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PROMPTING</a:t>
            </a:r>
            <a:endParaRPr lang="en-US" sz="2400" b="1" dirty="0">
              <a:solidFill>
                <a:srgbClr val="FFFF00"/>
              </a:solidFill>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1205" y="6328717"/>
            <a:ext cx="584200" cy="596900"/>
          </a:xfrm>
          <a:prstGeom prst="rect">
            <a:avLst/>
          </a:prstGeom>
        </p:spPr>
      </p:pic>
      <p:grpSp>
        <p:nvGrpSpPr>
          <p:cNvPr id="13" name="Group 12"/>
          <p:cNvGrpSpPr/>
          <p:nvPr/>
        </p:nvGrpSpPr>
        <p:grpSpPr>
          <a:xfrm>
            <a:off x="1676400" y="1690164"/>
            <a:ext cx="2489200" cy="2277016"/>
            <a:chOff x="587828" y="4231661"/>
            <a:chExt cx="1847691" cy="2400989"/>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668163" y="6041648"/>
              <a:ext cx="1763164" cy="591002"/>
            </a:xfrm>
            <a:prstGeom prst="rect">
              <a:avLst/>
            </a:prstGeom>
            <a:noFill/>
          </p:spPr>
          <p:txBody>
            <a:bodyPr wrap="none" rtlCol="0">
              <a:spAutoFit/>
            </a:bodyPr>
            <a:lstStyle/>
            <a:p>
              <a:r>
                <a:rPr lang="en-US" sz="2800" b="1" dirty="0" smtClean="0"/>
                <a:t>TURN &amp; TALK</a:t>
              </a:r>
              <a:endParaRPr lang="en-US" sz="2800" b="1" dirty="0"/>
            </a:p>
          </p:txBody>
        </p:sp>
      </p:gr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6152" y="316136"/>
            <a:ext cx="4141696" cy="963875"/>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17" name="Rectangle 16"/>
          <p:cNvSpPr/>
          <p:nvPr/>
        </p:nvSpPr>
        <p:spPr>
          <a:xfrm>
            <a:off x="6060141" y="287928"/>
            <a:ext cx="5845564" cy="3643896"/>
          </a:xfrm>
          <a:prstGeom prst="rect">
            <a:avLst/>
          </a:prstGeom>
          <a:solidFill>
            <a:schemeClr val="accent1">
              <a:lumMod val="20000"/>
              <a:lumOff val="80000"/>
            </a:schemeClr>
          </a:solidFill>
          <a:ln w="38100">
            <a:solidFill>
              <a:schemeClr val="accent1"/>
            </a:solidFill>
          </a:ln>
        </p:spPr>
        <p:txBody>
          <a:bodyPr wrap="square" anchor="ctr" anchorCtr="0">
            <a:noAutofit/>
          </a:bodyPr>
          <a:lstStyle/>
          <a:p>
            <a:pPr marL="342900" indent="-342900">
              <a:buFont typeface="Arial" charset="0"/>
              <a:buChar char="•"/>
            </a:pPr>
            <a:r>
              <a:rPr lang="en-US" sz="2400" i="1" dirty="0"/>
              <a:t>I notice that Student B first paraphrased and then built the idea by adding details. </a:t>
            </a:r>
            <a:endParaRPr lang="en-US" sz="2400" i="1" dirty="0" smtClean="0"/>
          </a:p>
          <a:p>
            <a:pPr marL="342900" indent="-342900">
              <a:buFont typeface="Arial" charset="0"/>
              <a:buChar char="•"/>
            </a:pPr>
            <a:endParaRPr lang="en-US" sz="1200" i="1" dirty="0"/>
          </a:p>
          <a:p>
            <a:pPr marL="342900" indent="-342900">
              <a:buFont typeface="Arial" charset="0"/>
              <a:buChar char="•"/>
            </a:pPr>
            <a:r>
              <a:rPr lang="en-US" sz="2400" i="1" dirty="0" smtClean="0"/>
              <a:t>Then</a:t>
            </a:r>
            <a:r>
              <a:rPr lang="en-US" sz="2400" i="1" dirty="0"/>
              <a:t>, Partner B </a:t>
            </a:r>
            <a:r>
              <a:rPr lang="en-US" sz="2400" b="1" i="1" dirty="0"/>
              <a:t>prompted</a:t>
            </a:r>
            <a:r>
              <a:rPr lang="en-US" sz="2400" i="1" dirty="0"/>
              <a:t> for more information </a:t>
            </a:r>
            <a:r>
              <a:rPr lang="en-US" sz="2400" i="1" dirty="0" smtClean="0"/>
              <a:t>by using </a:t>
            </a:r>
            <a:r>
              <a:rPr lang="en-US" sz="2400" i="1" dirty="0"/>
              <a:t>the prompt starter “How can you add to this idea?” This will help Partner A know that more information is needed. </a:t>
            </a:r>
            <a:endParaRPr lang="en-US" sz="2400" i="1" dirty="0" smtClean="0"/>
          </a:p>
          <a:p>
            <a:pPr marL="342900" indent="-342900">
              <a:buFont typeface="Arial" charset="0"/>
              <a:buChar char="•"/>
            </a:pPr>
            <a:endParaRPr lang="en-US" sz="1200" i="1" dirty="0" smtClean="0"/>
          </a:p>
          <a:p>
            <a:pPr marL="342900" indent="-342900">
              <a:buFont typeface="Arial" charset="0"/>
              <a:buChar char="•"/>
            </a:pPr>
            <a:r>
              <a:rPr lang="en-US" sz="2400" i="1" dirty="0" smtClean="0"/>
              <a:t>Let’s </a:t>
            </a:r>
            <a:r>
              <a:rPr lang="en-US" sz="2400" i="1" dirty="0"/>
              <a:t>practice prompting</a:t>
            </a:r>
            <a:r>
              <a:rPr lang="en-US" sz="2400" i="1" dirty="0" smtClean="0"/>
              <a:t>.</a:t>
            </a:r>
            <a:endParaRPr lang="en-US" sz="2400" dirty="0"/>
          </a:p>
        </p:txBody>
      </p:sp>
      <p:graphicFrame>
        <p:nvGraphicFramePr>
          <p:cNvPr id="18" name="Table 17"/>
          <p:cNvGraphicFramePr>
            <a:graphicFrameLocks noGrp="1"/>
          </p:cNvGraphicFramePr>
          <p:nvPr>
            <p:extLst>
              <p:ext uri="{D42A27DB-BD31-4B8C-83A1-F6EECF244321}">
                <p14:modId xmlns:p14="http://schemas.microsoft.com/office/powerpoint/2010/main" val="388051043"/>
              </p:ext>
            </p:extLst>
          </p:nvPr>
        </p:nvGraphicFramePr>
        <p:xfrm>
          <a:off x="322728" y="4031569"/>
          <a:ext cx="11455615" cy="2194560"/>
        </p:xfrm>
        <a:graphic>
          <a:graphicData uri="http://schemas.openxmlformats.org/drawingml/2006/table">
            <a:tbl>
              <a:tblPr firstRow="1" firstCol="1" bandRow="1">
                <a:tableStyleId>{D7AC3CCA-C797-4891-BE02-D94E43425B78}</a:tableStyleId>
              </a:tblPr>
              <a:tblGrid>
                <a:gridCol w="1368617"/>
                <a:gridCol w="10086998"/>
              </a:tblGrid>
              <a:tr h="386715">
                <a:tc>
                  <a:txBody>
                    <a:bodyPr/>
                    <a:lstStyle/>
                    <a:p>
                      <a:pPr marL="0" marR="0" algn="r">
                        <a:spcBef>
                          <a:spcPts val="0"/>
                        </a:spcBef>
                        <a:spcAft>
                          <a:spcPts val="0"/>
                        </a:spcAft>
                      </a:pPr>
                      <a:r>
                        <a:rPr lang="en-US" sz="2400">
                          <a:effectLst/>
                        </a:rPr>
                        <a:t>Student A:</a:t>
                      </a:r>
                      <a:endParaRPr lang="en-US" sz="2400">
                        <a:solidFill>
                          <a:srgbClr val="000000"/>
                        </a:solidFill>
                        <a:effectLst/>
                        <a:latin typeface="Cambria" charset="0"/>
                        <a:ea typeface="Cambria" charset="0"/>
                        <a:cs typeface="Cambria" charset="0"/>
                      </a:endParaRPr>
                    </a:p>
                  </a:txBody>
                  <a:tcPr marL="68580" marR="68580" marT="0" marB="0"/>
                </a:tc>
                <a:tc>
                  <a:txBody>
                    <a:bodyPr/>
                    <a:lstStyle/>
                    <a:p>
                      <a:pPr marL="0" marR="0" algn="l">
                        <a:spcBef>
                          <a:spcPts val="0"/>
                        </a:spcBef>
                        <a:spcAft>
                          <a:spcPts val="0"/>
                        </a:spcAft>
                      </a:pPr>
                      <a:r>
                        <a:rPr lang="en-US" sz="2400" b="0" i="1" dirty="0">
                          <a:effectLst/>
                        </a:rPr>
                        <a:t>I notice that there are three girls and a boy working in a garden. The boy is using a shovel and they all are wearing gardening gloves. </a:t>
                      </a:r>
                      <a:endParaRPr lang="en-US" sz="2400" b="0" i="1" dirty="0">
                        <a:solidFill>
                          <a:srgbClr val="000000"/>
                        </a:solidFill>
                        <a:effectLst/>
                        <a:latin typeface="Cambria" charset="0"/>
                        <a:ea typeface="Cambria" charset="0"/>
                        <a:cs typeface="Cambria" charset="0"/>
                      </a:endParaRPr>
                    </a:p>
                  </a:txBody>
                  <a:tcPr marL="68580" marR="68580" marT="0" marB="0"/>
                </a:tc>
              </a:tr>
              <a:tr h="561975">
                <a:tc>
                  <a:txBody>
                    <a:bodyPr/>
                    <a:lstStyle/>
                    <a:p>
                      <a:pPr marL="0" marR="0" algn="r">
                        <a:spcBef>
                          <a:spcPts val="0"/>
                        </a:spcBef>
                        <a:spcAft>
                          <a:spcPts val="0"/>
                        </a:spcAft>
                      </a:pPr>
                      <a:r>
                        <a:rPr lang="en-US" sz="2400">
                          <a:effectLst/>
                        </a:rPr>
                        <a:t>Student B:</a:t>
                      </a:r>
                      <a:endParaRPr lang="en-US" sz="2400">
                        <a:solidFill>
                          <a:srgbClr val="000000"/>
                        </a:solidFill>
                        <a:effectLst/>
                        <a:latin typeface="Cambria" charset="0"/>
                        <a:ea typeface="Cambria" charset="0"/>
                        <a:cs typeface="Cambria" charset="0"/>
                      </a:endParaRPr>
                    </a:p>
                  </a:txBody>
                  <a:tcPr marL="68580" marR="68580" marT="0" marB="0"/>
                </a:tc>
                <a:tc>
                  <a:txBody>
                    <a:bodyPr/>
                    <a:lstStyle/>
                    <a:p>
                      <a:pPr marL="0" marR="0" algn="l">
                        <a:spcBef>
                          <a:spcPts val="0"/>
                        </a:spcBef>
                        <a:spcAft>
                          <a:spcPts val="0"/>
                        </a:spcAft>
                      </a:pPr>
                      <a:r>
                        <a:rPr lang="en-US" sz="2400" i="1" u="sng" dirty="0">
                          <a:effectLst/>
                        </a:rPr>
                        <a:t>I heard you say </a:t>
                      </a:r>
                      <a:r>
                        <a:rPr lang="en-US" sz="2400" i="1" dirty="0">
                          <a:effectLst/>
                        </a:rPr>
                        <a:t>there is a group of people who are gardening and using </a:t>
                      </a:r>
                      <a:r>
                        <a:rPr lang="en-US" sz="2400" i="1" dirty="0" smtClean="0">
                          <a:effectLst/>
                        </a:rPr>
                        <a:t>tools.</a:t>
                      </a:r>
                      <a:r>
                        <a:rPr lang="en-US" sz="2400" i="1" baseline="0" dirty="0" smtClean="0">
                          <a:effectLst/>
                        </a:rPr>
                        <a:t> </a:t>
                      </a:r>
                      <a:r>
                        <a:rPr lang="en-US" sz="2400" i="1" u="sng" dirty="0" smtClean="0">
                          <a:effectLst/>
                        </a:rPr>
                        <a:t>I </a:t>
                      </a:r>
                      <a:r>
                        <a:rPr lang="en-US" sz="2400" i="1" u="sng" dirty="0">
                          <a:effectLst/>
                        </a:rPr>
                        <a:t>would like to add</a:t>
                      </a:r>
                      <a:r>
                        <a:rPr lang="en-US" sz="2400" i="1" dirty="0">
                          <a:effectLst/>
                        </a:rPr>
                        <a:t> that the people are wearing long sleeves as they work in the garden which is surrounded by apartment buildings. </a:t>
                      </a:r>
                      <a:r>
                        <a:rPr lang="en-US" sz="2400" b="1" i="1" u="sng" dirty="0" smtClean="0">
                          <a:effectLst/>
                        </a:rPr>
                        <a:t>How </a:t>
                      </a:r>
                      <a:r>
                        <a:rPr lang="en-US" sz="2400" b="1" i="1" u="sng" dirty="0">
                          <a:effectLst/>
                        </a:rPr>
                        <a:t>can you add to this idea?</a:t>
                      </a:r>
                      <a:r>
                        <a:rPr lang="en-US" sz="2400" b="1" i="1" dirty="0">
                          <a:effectLst/>
                        </a:rPr>
                        <a:t> </a:t>
                      </a:r>
                      <a:endParaRPr lang="en-US" sz="2400" b="1" i="1" dirty="0">
                        <a:solidFill>
                          <a:srgbClr val="000000"/>
                        </a:solidFill>
                        <a:effectLst/>
                        <a:latin typeface="Cambria" charset="0"/>
                        <a:ea typeface="Cambria" charset="0"/>
                        <a:cs typeface="Cambria" charset="0"/>
                      </a:endParaRPr>
                    </a:p>
                  </a:txBody>
                  <a:tcPr marL="68580" marR="68580" marT="0" marB="0"/>
                </a:tc>
              </a:tr>
            </a:tbl>
          </a:graphicData>
        </a:graphic>
      </p:graphicFrame>
      <p:pic>
        <p:nvPicPr>
          <p:cNvPr id="19" name="Picture 18" descr="/Users/mstaine/Desktop/ThinkAloudIcon.png"/>
          <p:cNvPicPr/>
          <p:nvPr/>
        </p:nvPicPr>
        <p:blipFill>
          <a:blip r:embed="rId6">
            <a:extLst>
              <a:ext uri="{28A0092B-C50C-407E-A947-70E740481C1C}">
                <a14:useLocalDpi xmlns:a14="http://schemas.microsoft.com/office/drawing/2010/main" val="0"/>
              </a:ext>
            </a:extLst>
          </a:blip>
          <a:srcRect/>
          <a:stretch>
            <a:fillRect/>
          </a:stretch>
        </p:blipFill>
        <p:spPr bwMode="auto">
          <a:xfrm>
            <a:off x="4598360" y="287929"/>
            <a:ext cx="1236383" cy="1134472"/>
          </a:xfrm>
          <a:prstGeom prst="roundRect">
            <a:avLst>
              <a:gd name="adj" fmla="val 16667"/>
            </a:avLst>
          </a:prstGeom>
          <a:ln w="50800">
            <a:solidFill>
              <a:srgbClr val="00B0F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710550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7">
                                            <p:txEl>
                                              <p:pRg st="2" end="2"/>
                                            </p:txEl>
                                          </p:spTgt>
                                        </p:tgtEl>
                                        <p:attrNameLst>
                                          <p:attrName>style.visibility</p:attrName>
                                        </p:attrNameLst>
                                      </p:cBhvr>
                                      <p:to>
                                        <p:strVal val="visible"/>
                                      </p:to>
                                    </p:set>
                                    <p:animEffect transition="in" filter="dissolve">
                                      <p:cBhvr>
                                        <p:cTn id="12" dur="500"/>
                                        <p:tgtEl>
                                          <p:spTgt spid="1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7">
                                            <p:txEl>
                                              <p:pRg st="4" end="4"/>
                                            </p:txEl>
                                          </p:spTgt>
                                        </p:tgtEl>
                                        <p:attrNameLst>
                                          <p:attrName>style.visibility</p:attrName>
                                        </p:attrNameLst>
                                      </p:cBhvr>
                                      <p:to>
                                        <p:strVal val="visible"/>
                                      </p:to>
                                    </p:set>
                                    <p:animEffect transition="in" filter="dissolve">
                                      <p:cBhvr>
                                        <p:cTn id="17" dur="500"/>
                                        <p:tgtEl>
                                          <p:spTgt spid="1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431" y="2177767"/>
            <a:ext cx="1820868" cy="1989878"/>
          </a:xfrm>
          <a:prstGeom prst="rect">
            <a:avLst/>
          </a:prstGeom>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#3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PROMPTING</a:t>
            </a:r>
            <a:endParaRPr lang="en-US" sz="2400" b="1" dirty="0">
              <a:solidFill>
                <a:srgbClr val="FFFF00"/>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139547980"/>
              </p:ext>
            </p:extLst>
          </p:nvPr>
        </p:nvGraphicFramePr>
        <p:xfrm>
          <a:off x="366179" y="4398477"/>
          <a:ext cx="11438272" cy="1683870"/>
        </p:xfrm>
        <a:graphic>
          <a:graphicData uri="http://schemas.openxmlformats.org/drawingml/2006/table">
            <a:tbl>
              <a:tblPr firstRow="1" firstCol="1" bandRow="1">
                <a:tableStyleId>{D7AC3CCA-C797-4891-BE02-D94E43425B78}</a:tableStyleId>
              </a:tblPr>
              <a:tblGrid>
                <a:gridCol w="1335621"/>
                <a:gridCol w="10102651"/>
              </a:tblGrid>
              <a:tr h="952350">
                <a:tc>
                  <a:txBody>
                    <a:bodyPr/>
                    <a:lstStyle/>
                    <a:p>
                      <a:pPr marL="0" marR="0" algn="r">
                        <a:spcBef>
                          <a:spcPts val="0"/>
                        </a:spcBef>
                        <a:spcAft>
                          <a:spcPts val="0"/>
                        </a:spcAft>
                        <a:tabLst>
                          <a:tab pos="5130800" algn="l"/>
                        </a:tabLst>
                      </a:pPr>
                      <a:r>
                        <a:rPr lang="en-US" sz="2400" dirty="0">
                          <a:effectLst/>
                        </a:rPr>
                        <a:t>Student </a:t>
                      </a:r>
                      <a:r>
                        <a:rPr lang="en-US" sz="2400" dirty="0" smtClean="0">
                          <a:effectLst/>
                        </a:rPr>
                        <a:t>A:</a:t>
                      </a:r>
                      <a:endParaRPr lang="en-US" sz="24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2400" b="0" i="1" kern="1200" dirty="0" smtClean="0">
                          <a:solidFill>
                            <a:schemeClr val="dk1"/>
                          </a:solidFill>
                          <a:effectLst/>
                          <a:latin typeface="+mn-lt"/>
                          <a:ea typeface="+mn-ea"/>
                          <a:cs typeface="+mn-cs"/>
                        </a:rPr>
                        <a:t>I notice that the girl wearing the orange shirt is talking to the boy. The boy’s foot is on the shovel as he talks to the girl. </a:t>
                      </a:r>
                      <a:endParaRPr lang="en-US" sz="2400" b="0" dirty="0">
                        <a:effectLst/>
                        <a:latin typeface="Avenir Next" charset="0"/>
                        <a:ea typeface="Calibri" charset="0"/>
                        <a:cs typeface="Arial" charset="0"/>
                      </a:endParaRPr>
                    </a:p>
                  </a:txBody>
                  <a:tcPr marL="68580" marR="68580" marT="0" marB="0"/>
                </a:tc>
              </a:tr>
              <a:tr h="692618">
                <a:tc>
                  <a:txBody>
                    <a:bodyPr/>
                    <a:lstStyle/>
                    <a:p>
                      <a:pPr marL="0" marR="0" algn="r">
                        <a:spcBef>
                          <a:spcPts val="0"/>
                        </a:spcBef>
                        <a:spcAft>
                          <a:spcPts val="0"/>
                        </a:spcAft>
                        <a:tabLst>
                          <a:tab pos="5130800" algn="l"/>
                        </a:tabLst>
                      </a:pPr>
                      <a:r>
                        <a:rPr lang="en-US" sz="2400" dirty="0">
                          <a:effectLst/>
                        </a:rPr>
                        <a:t>Student </a:t>
                      </a:r>
                      <a:r>
                        <a:rPr lang="en-US" sz="2400" dirty="0" smtClean="0">
                          <a:effectLst/>
                        </a:rPr>
                        <a:t>B:</a:t>
                      </a:r>
                      <a:endParaRPr lang="en-US" sz="2400" dirty="0">
                        <a:effectLst/>
                        <a:latin typeface="Avenir Next" charset="0"/>
                        <a:ea typeface="Calibri" charset="0"/>
                        <a:cs typeface="Arial" charset="0"/>
                      </a:endParaRPr>
                    </a:p>
                  </a:txBody>
                  <a:tcPr marL="68580" marR="68580" marT="0" marB="0"/>
                </a:tc>
                <a:tc>
                  <a:txBody>
                    <a:bodyPr/>
                    <a:lstStyle/>
                    <a:p>
                      <a:pPr marL="0" marR="0" algn="ctr">
                        <a:spcBef>
                          <a:spcPts val="0"/>
                        </a:spcBef>
                        <a:spcAft>
                          <a:spcPts val="0"/>
                        </a:spcAft>
                        <a:tabLst>
                          <a:tab pos="5130800" algn="l"/>
                        </a:tabLst>
                      </a:pPr>
                      <a:endParaRPr lang="en-US" sz="800" b="1" i="1" dirty="0" smtClean="0">
                        <a:solidFill>
                          <a:srgbClr val="FF0000"/>
                        </a:solidFill>
                        <a:effectLst/>
                        <a:latin typeface="Avenir Next" charset="0"/>
                        <a:ea typeface="Calibri" charset="0"/>
                        <a:cs typeface="Arial" charset="0"/>
                      </a:endParaRPr>
                    </a:p>
                    <a:p>
                      <a:pPr marL="0" marR="0" algn="ctr">
                        <a:spcBef>
                          <a:spcPts val="0"/>
                        </a:spcBef>
                        <a:spcAft>
                          <a:spcPts val="0"/>
                        </a:spcAft>
                        <a:tabLst>
                          <a:tab pos="5130800" algn="l"/>
                        </a:tabLst>
                      </a:pPr>
                      <a:endParaRPr lang="en-US" sz="800" b="1" i="1" dirty="0" smtClean="0">
                        <a:solidFill>
                          <a:srgbClr val="FF0000"/>
                        </a:solidFill>
                        <a:effectLst/>
                        <a:latin typeface="Avenir Next" charset="0"/>
                        <a:ea typeface="Calibri" charset="0"/>
                        <a:cs typeface="Arial" charset="0"/>
                      </a:endParaRPr>
                    </a:p>
                    <a:p>
                      <a:pPr marL="0" marR="0" algn="ctr">
                        <a:spcBef>
                          <a:spcPts val="0"/>
                        </a:spcBef>
                        <a:spcAft>
                          <a:spcPts val="0"/>
                        </a:spcAft>
                        <a:tabLst>
                          <a:tab pos="5130800" algn="l"/>
                        </a:tabLst>
                      </a:pPr>
                      <a:endParaRPr lang="en-US" sz="800" b="1" i="1" dirty="0" smtClean="0">
                        <a:solidFill>
                          <a:srgbClr val="FF0000"/>
                        </a:solidFill>
                        <a:effectLst/>
                        <a:latin typeface="Avenir Next" charset="0"/>
                        <a:ea typeface="Calibri" charset="0"/>
                        <a:cs typeface="Arial" charset="0"/>
                      </a:endParaRPr>
                    </a:p>
                    <a:p>
                      <a:pPr marL="0" marR="0" algn="ctr">
                        <a:spcBef>
                          <a:spcPts val="0"/>
                        </a:spcBef>
                        <a:spcAft>
                          <a:spcPts val="0"/>
                        </a:spcAft>
                        <a:tabLst>
                          <a:tab pos="5130800" algn="l"/>
                        </a:tabLst>
                      </a:pPr>
                      <a:endParaRPr lang="en-US" sz="800" b="1" i="1" dirty="0" smtClean="0">
                        <a:solidFill>
                          <a:srgbClr val="FF0000"/>
                        </a:solidFill>
                        <a:effectLst/>
                        <a:latin typeface="Avenir Next" charset="0"/>
                        <a:ea typeface="Calibri" charset="0"/>
                        <a:cs typeface="Arial" charset="0"/>
                      </a:endParaRPr>
                    </a:p>
                    <a:p>
                      <a:pPr marL="0" marR="0" algn="ctr">
                        <a:spcBef>
                          <a:spcPts val="0"/>
                        </a:spcBef>
                        <a:spcAft>
                          <a:spcPts val="0"/>
                        </a:spcAft>
                        <a:tabLst>
                          <a:tab pos="5130800" algn="l"/>
                        </a:tabLst>
                      </a:pPr>
                      <a:endParaRPr lang="en-US" sz="800" b="1" i="1" dirty="0" smtClean="0">
                        <a:solidFill>
                          <a:srgbClr val="FF0000"/>
                        </a:solidFill>
                        <a:effectLst/>
                        <a:latin typeface="Avenir Next" charset="0"/>
                        <a:ea typeface="Calibri" charset="0"/>
                        <a:cs typeface="Arial" charset="0"/>
                      </a:endParaRPr>
                    </a:p>
                    <a:p>
                      <a:pPr marL="0" marR="0" algn="ctr">
                        <a:spcBef>
                          <a:spcPts val="0"/>
                        </a:spcBef>
                        <a:spcAft>
                          <a:spcPts val="0"/>
                        </a:spcAft>
                        <a:tabLst>
                          <a:tab pos="5130800" algn="l"/>
                        </a:tabLst>
                      </a:pPr>
                      <a:endParaRPr lang="en-US" sz="800" b="1" i="1" dirty="0" smtClean="0">
                        <a:solidFill>
                          <a:srgbClr val="FF0000"/>
                        </a:solidFill>
                        <a:effectLst/>
                        <a:latin typeface="Avenir Next" charset="0"/>
                        <a:ea typeface="Calibri" charset="0"/>
                        <a:cs typeface="Arial" charset="0"/>
                      </a:endParaRPr>
                    </a:p>
                  </a:txBody>
                  <a:tcPr marL="68580" marR="68580" marT="0" marB="0"/>
                </a:tc>
              </a:tr>
            </a:tbl>
          </a:graphicData>
        </a:graphic>
      </p:graphicFrame>
      <p:grpSp>
        <p:nvGrpSpPr>
          <p:cNvPr id="11" name="Group 10"/>
          <p:cNvGrpSpPr/>
          <p:nvPr/>
        </p:nvGrpSpPr>
        <p:grpSpPr>
          <a:xfrm>
            <a:off x="3408391" y="2318188"/>
            <a:ext cx="1828803" cy="1807399"/>
            <a:chOff x="587828" y="4231661"/>
            <a:chExt cx="1847691" cy="2361053"/>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3" name="TextBox 12"/>
            <p:cNvSpPr txBox="1"/>
            <p:nvPr/>
          </p:nvSpPr>
          <p:spPr>
            <a:xfrm>
              <a:off x="668163" y="6041648"/>
              <a:ext cx="1633922" cy="551066"/>
            </a:xfrm>
            <a:prstGeom prst="rect">
              <a:avLst/>
            </a:prstGeom>
            <a:noFill/>
          </p:spPr>
          <p:txBody>
            <a:bodyPr wrap="none" rtlCol="0">
              <a:spAutoFit/>
            </a:bodyPr>
            <a:lstStyle/>
            <a:p>
              <a:r>
                <a:rPr lang="en-US" b="1" dirty="0" smtClean="0"/>
                <a:t>TURN &amp; TALK</a:t>
              </a:r>
              <a:endParaRPr lang="en-US" b="1" dirty="0"/>
            </a:p>
          </p:txBody>
        </p:sp>
      </p:grpSp>
      <p:sp>
        <p:nvSpPr>
          <p:cNvPr id="4" name="TextBox 3"/>
          <p:cNvSpPr txBox="1"/>
          <p:nvPr/>
        </p:nvSpPr>
        <p:spPr>
          <a:xfrm>
            <a:off x="1814285" y="5240412"/>
            <a:ext cx="9550400" cy="923330"/>
          </a:xfrm>
          <a:prstGeom prst="rect">
            <a:avLst/>
          </a:prstGeom>
          <a:noFill/>
        </p:spPr>
        <p:txBody>
          <a:bodyPr wrap="square" rtlCol="0">
            <a:spAutoFit/>
          </a:bodyPr>
          <a:lstStyle/>
          <a:p>
            <a:r>
              <a:rPr lang="en-US" sz="2400" b="1" i="1" dirty="0">
                <a:solidFill>
                  <a:srgbClr val="FF0000"/>
                </a:solidFill>
              </a:rPr>
              <a:t>How can you </a:t>
            </a:r>
            <a:r>
              <a:rPr lang="en-US" sz="2400" b="1" i="1" dirty="0" smtClean="0">
                <a:solidFill>
                  <a:srgbClr val="FF0000"/>
                </a:solidFill>
              </a:rPr>
              <a:t>prompt your partner for </a:t>
            </a:r>
            <a:r>
              <a:rPr lang="en-US" sz="2400" b="1" i="1" smtClean="0">
                <a:solidFill>
                  <a:srgbClr val="FF0000"/>
                </a:solidFill>
              </a:rPr>
              <a:t>more information?</a:t>
            </a:r>
            <a:r>
              <a:rPr lang="en-US" sz="2400" b="1" smtClean="0">
                <a:solidFill>
                  <a:srgbClr val="FF0000"/>
                </a:solidFill>
              </a:rPr>
              <a:t> </a:t>
            </a:r>
            <a:r>
              <a:rPr lang="en-US" sz="2400" b="1" i="1" dirty="0">
                <a:solidFill>
                  <a:srgbClr val="FF0000"/>
                </a:solidFill>
              </a:rPr>
              <a:t>How would you respond to Student A?</a:t>
            </a:r>
            <a:endParaRPr lang="en-US" sz="2400" b="1" dirty="0">
              <a:solidFill>
                <a:srgbClr val="FF0000"/>
              </a:solidFill>
            </a:endParaRPr>
          </a:p>
          <a:p>
            <a:pPr>
              <a:tabLst>
                <a:tab pos="5130800" algn="l"/>
              </a:tabLst>
            </a:pPr>
            <a:endParaRPr lang="en-US" sz="600" dirty="0">
              <a:latin typeface="Avenir Next" charset="0"/>
              <a:ea typeface="Calibri" charset="0"/>
              <a:cs typeface="Arial" charset="0"/>
            </a:endParaRP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179" y="342613"/>
            <a:ext cx="5584297" cy="1299604"/>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15" name="Picture 14" descr="/Users/mstaine/Desktop/community-garden-intro.jpg"/>
          <p:cNvPicPr/>
          <p:nvPr/>
        </p:nvPicPr>
        <p:blipFill>
          <a:blip r:embed="rId6">
            <a:extLst>
              <a:ext uri="{28A0092B-C50C-407E-A947-70E740481C1C}">
                <a14:useLocalDpi xmlns:a14="http://schemas.microsoft.com/office/drawing/2010/main" val="0"/>
              </a:ext>
            </a:extLst>
          </a:blip>
          <a:srcRect/>
          <a:stretch>
            <a:fillRect/>
          </a:stretch>
        </p:blipFill>
        <p:spPr bwMode="auto">
          <a:xfrm>
            <a:off x="6400798" y="291198"/>
            <a:ext cx="4963887" cy="3573008"/>
          </a:xfrm>
          <a:prstGeom prst="rect">
            <a:avLst/>
          </a:prstGeom>
          <a:ln w="254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15407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dissolve">
                                      <p:cBhvr>
                                        <p:cTn id="16" dur="500"/>
                                        <p:tgtEl>
                                          <p:spTgt spid="11"/>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431" y="2177767"/>
            <a:ext cx="1820868" cy="1989878"/>
          </a:xfrm>
          <a:prstGeom prst="rect">
            <a:avLst/>
          </a:prstGeom>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#4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PROMPTING</a:t>
            </a:r>
            <a:endParaRPr lang="en-US" sz="2400" b="1" dirty="0">
              <a:solidFill>
                <a:srgbClr val="FFFF00"/>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836586728"/>
              </p:ext>
            </p:extLst>
          </p:nvPr>
        </p:nvGraphicFramePr>
        <p:xfrm>
          <a:off x="366179" y="4435053"/>
          <a:ext cx="11438272" cy="1683870"/>
        </p:xfrm>
        <a:graphic>
          <a:graphicData uri="http://schemas.openxmlformats.org/drawingml/2006/table">
            <a:tbl>
              <a:tblPr firstRow="1" firstCol="1" bandRow="1">
                <a:tableStyleId>{D7AC3CCA-C797-4891-BE02-D94E43425B78}</a:tableStyleId>
              </a:tblPr>
              <a:tblGrid>
                <a:gridCol w="1335621"/>
                <a:gridCol w="10102651"/>
              </a:tblGrid>
              <a:tr h="952350">
                <a:tc>
                  <a:txBody>
                    <a:bodyPr/>
                    <a:lstStyle/>
                    <a:p>
                      <a:pPr marL="0" marR="0" algn="r">
                        <a:spcBef>
                          <a:spcPts val="0"/>
                        </a:spcBef>
                        <a:spcAft>
                          <a:spcPts val="0"/>
                        </a:spcAft>
                        <a:tabLst>
                          <a:tab pos="5130800" algn="l"/>
                        </a:tabLst>
                      </a:pPr>
                      <a:r>
                        <a:rPr lang="en-US" sz="2400" dirty="0">
                          <a:effectLst/>
                        </a:rPr>
                        <a:t>Student </a:t>
                      </a:r>
                      <a:r>
                        <a:rPr lang="en-US" sz="2400" dirty="0" smtClean="0">
                          <a:effectLst/>
                        </a:rPr>
                        <a:t>A:</a:t>
                      </a:r>
                      <a:endParaRPr lang="en-US" sz="2400" dirty="0">
                        <a:effectLst/>
                        <a:latin typeface="Avenir Next" charset="0"/>
                        <a:ea typeface="Calibri" charset="0"/>
                        <a:cs typeface="Arial" charset="0"/>
                      </a:endParaRPr>
                    </a:p>
                  </a:txBody>
                  <a:tcPr marL="68580" marR="68580" marT="0" marB="0"/>
                </a:tc>
                <a:tc>
                  <a:txBody>
                    <a:bodyPr/>
                    <a:lstStyle/>
                    <a:p>
                      <a:r>
                        <a:rPr lang="en-US" sz="2400" b="0" i="1" kern="1200" dirty="0" smtClean="0">
                          <a:solidFill>
                            <a:schemeClr val="dk1"/>
                          </a:solidFill>
                          <a:effectLst/>
                          <a:latin typeface="+mn-lt"/>
                          <a:ea typeface="+mn-ea"/>
                          <a:cs typeface="+mn-cs"/>
                        </a:rPr>
                        <a:t> I notice the two girls are crouching down in the garden. The girl in the pink sweatshirt is touching the leaf. </a:t>
                      </a:r>
                      <a:endParaRPr lang="en-US" sz="2400" b="0" kern="1200" dirty="0" smtClean="0">
                        <a:solidFill>
                          <a:schemeClr val="tx1"/>
                        </a:solidFill>
                        <a:effectLst/>
                        <a:latin typeface="+mn-lt"/>
                        <a:ea typeface="+mn-ea"/>
                        <a:cs typeface="+mn-cs"/>
                      </a:endParaRPr>
                    </a:p>
                  </a:txBody>
                  <a:tcPr marL="68580" marR="68580" marT="0" marB="0"/>
                </a:tc>
              </a:tr>
              <a:tr h="692618">
                <a:tc>
                  <a:txBody>
                    <a:bodyPr/>
                    <a:lstStyle/>
                    <a:p>
                      <a:pPr marL="0" marR="0" algn="r">
                        <a:spcBef>
                          <a:spcPts val="0"/>
                        </a:spcBef>
                        <a:spcAft>
                          <a:spcPts val="0"/>
                        </a:spcAft>
                        <a:tabLst>
                          <a:tab pos="5130800" algn="l"/>
                        </a:tabLst>
                      </a:pPr>
                      <a:r>
                        <a:rPr lang="en-US" sz="2400" dirty="0">
                          <a:effectLst/>
                        </a:rPr>
                        <a:t>Student </a:t>
                      </a:r>
                      <a:r>
                        <a:rPr lang="en-US" sz="2400" dirty="0" smtClean="0">
                          <a:effectLst/>
                        </a:rPr>
                        <a:t>B:</a:t>
                      </a:r>
                      <a:endParaRPr lang="en-US" sz="2400" dirty="0">
                        <a:effectLst/>
                        <a:latin typeface="Avenir Next" charset="0"/>
                        <a:ea typeface="Calibri" charset="0"/>
                        <a:cs typeface="Arial" charset="0"/>
                      </a:endParaRPr>
                    </a:p>
                  </a:txBody>
                  <a:tcPr marL="68580" marR="68580" marT="0" marB="0"/>
                </a:tc>
                <a:tc>
                  <a:txBody>
                    <a:bodyPr/>
                    <a:lstStyle/>
                    <a:p>
                      <a:pPr marL="0" marR="0" algn="ctr">
                        <a:spcBef>
                          <a:spcPts val="0"/>
                        </a:spcBef>
                        <a:spcAft>
                          <a:spcPts val="0"/>
                        </a:spcAft>
                        <a:tabLst>
                          <a:tab pos="5130800" algn="l"/>
                        </a:tabLst>
                      </a:pPr>
                      <a:endParaRPr lang="en-US" sz="800" b="1" i="1" dirty="0" smtClean="0">
                        <a:solidFill>
                          <a:srgbClr val="FF0000"/>
                        </a:solidFill>
                        <a:effectLst/>
                        <a:latin typeface="Avenir Next" charset="0"/>
                        <a:ea typeface="Calibri" charset="0"/>
                        <a:cs typeface="Arial" charset="0"/>
                      </a:endParaRPr>
                    </a:p>
                    <a:p>
                      <a:pPr marL="0" marR="0" algn="ctr">
                        <a:spcBef>
                          <a:spcPts val="0"/>
                        </a:spcBef>
                        <a:spcAft>
                          <a:spcPts val="0"/>
                        </a:spcAft>
                        <a:tabLst>
                          <a:tab pos="5130800" algn="l"/>
                        </a:tabLst>
                      </a:pPr>
                      <a:endParaRPr lang="en-US" sz="800" b="1" i="1" dirty="0" smtClean="0">
                        <a:solidFill>
                          <a:srgbClr val="FF0000"/>
                        </a:solidFill>
                        <a:effectLst/>
                        <a:latin typeface="Avenir Next" charset="0"/>
                        <a:ea typeface="Calibri" charset="0"/>
                        <a:cs typeface="Arial" charset="0"/>
                      </a:endParaRPr>
                    </a:p>
                    <a:p>
                      <a:pPr marL="0" marR="0" algn="ctr">
                        <a:spcBef>
                          <a:spcPts val="0"/>
                        </a:spcBef>
                        <a:spcAft>
                          <a:spcPts val="0"/>
                        </a:spcAft>
                        <a:tabLst>
                          <a:tab pos="5130800" algn="l"/>
                        </a:tabLst>
                      </a:pPr>
                      <a:endParaRPr lang="en-US" sz="800" b="1" i="1" dirty="0" smtClean="0">
                        <a:solidFill>
                          <a:srgbClr val="FF0000"/>
                        </a:solidFill>
                        <a:effectLst/>
                        <a:latin typeface="Avenir Next" charset="0"/>
                        <a:ea typeface="Calibri" charset="0"/>
                        <a:cs typeface="Arial" charset="0"/>
                      </a:endParaRPr>
                    </a:p>
                    <a:p>
                      <a:pPr marL="0" marR="0" algn="ctr">
                        <a:spcBef>
                          <a:spcPts val="0"/>
                        </a:spcBef>
                        <a:spcAft>
                          <a:spcPts val="0"/>
                        </a:spcAft>
                        <a:tabLst>
                          <a:tab pos="5130800" algn="l"/>
                        </a:tabLst>
                      </a:pPr>
                      <a:endParaRPr lang="en-US" sz="800" b="1" i="1" dirty="0" smtClean="0">
                        <a:solidFill>
                          <a:srgbClr val="FF0000"/>
                        </a:solidFill>
                        <a:effectLst/>
                        <a:latin typeface="Avenir Next" charset="0"/>
                        <a:ea typeface="Calibri" charset="0"/>
                        <a:cs typeface="Arial" charset="0"/>
                      </a:endParaRPr>
                    </a:p>
                    <a:p>
                      <a:pPr marL="0" marR="0" algn="ctr">
                        <a:spcBef>
                          <a:spcPts val="0"/>
                        </a:spcBef>
                        <a:spcAft>
                          <a:spcPts val="0"/>
                        </a:spcAft>
                        <a:tabLst>
                          <a:tab pos="5130800" algn="l"/>
                        </a:tabLst>
                      </a:pPr>
                      <a:endParaRPr lang="en-US" sz="800" b="1" i="1" dirty="0" smtClean="0">
                        <a:solidFill>
                          <a:srgbClr val="FF0000"/>
                        </a:solidFill>
                        <a:effectLst/>
                        <a:latin typeface="Avenir Next" charset="0"/>
                        <a:ea typeface="Calibri" charset="0"/>
                        <a:cs typeface="Arial" charset="0"/>
                      </a:endParaRPr>
                    </a:p>
                    <a:p>
                      <a:pPr marL="0" marR="0" algn="ctr">
                        <a:spcBef>
                          <a:spcPts val="0"/>
                        </a:spcBef>
                        <a:spcAft>
                          <a:spcPts val="0"/>
                        </a:spcAft>
                        <a:tabLst>
                          <a:tab pos="5130800" algn="l"/>
                        </a:tabLst>
                      </a:pPr>
                      <a:endParaRPr lang="en-US" sz="800" b="1" i="1" dirty="0" smtClean="0">
                        <a:solidFill>
                          <a:srgbClr val="FF0000"/>
                        </a:solidFill>
                        <a:effectLst/>
                        <a:latin typeface="Avenir Next" charset="0"/>
                        <a:ea typeface="Calibri" charset="0"/>
                        <a:cs typeface="Arial" charset="0"/>
                      </a:endParaRPr>
                    </a:p>
                  </a:txBody>
                  <a:tcPr marL="68580" marR="68580" marT="0" marB="0"/>
                </a:tc>
              </a:tr>
            </a:tbl>
          </a:graphicData>
        </a:graphic>
      </p:graphicFrame>
      <p:grpSp>
        <p:nvGrpSpPr>
          <p:cNvPr id="11" name="Group 10"/>
          <p:cNvGrpSpPr/>
          <p:nvPr/>
        </p:nvGrpSpPr>
        <p:grpSpPr>
          <a:xfrm>
            <a:off x="3408391" y="2318188"/>
            <a:ext cx="1828803" cy="1807399"/>
            <a:chOff x="587828" y="4231661"/>
            <a:chExt cx="1847691" cy="2361053"/>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3" name="TextBox 12"/>
            <p:cNvSpPr txBox="1"/>
            <p:nvPr/>
          </p:nvSpPr>
          <p:spPr>
            <a:xfrm>
              <a:off x="668163" y="6041648"/>
              <a:ext cx="1633922" cy="551066"/>
            </a:xfrm>
            <a:prstGeom prst="rect">
              <a:avLst/>
            </a:prstGeom>
            <a:noFill/>
          </p:spPr>
          <p:txBody>
            <a:bodyPr wrap="none" rtlCol="0">
              <a:spAutoFit/>
            </a:bodyPr>
            <a:lstStyle/>
            <a:p>
              <a:r>
                <a:rPr lang="en-US" b="1" dirty="0" smtClean="0"/>
                <a:t>TURN &amp; TALK</a:t>
              </a:r>
              <a:endParaRPr lang="en-US" b="1" dirty="0"/>
            </a:p>
          </p:txBody>
        </p:sp>
      </p:grpSp>
      <p:sp>
        <p:nvSpPr>
          <p:cNvPr id="4" name="TextBox 3"/>
          <p:cNvSpPr txBox="1"/>
          <p:nvPr/>
        </p:nvSpPr>
        <p:spPr>
          <a:xfrm>
            <a:off x="1736265" y="5290138"/>
            <a:ext cx="9882094" cy="923330"/>
          </a:xfrm>
          <a:prstGeom prst="rect">
            <a:avLst/>
          </a:prstGeom>
          <a:noFill/>
        </p:spPr>
        <p:txBody>
          <a:bodyPr wrap="square" rtlCol="0">
            <a:spAutoFit/>
          </a:bodyPr>
          <a:lstStyle/>
          <a:p>
            <a:r>
              <a:rPr lang="en-US" sz="2400" b="1" i="1" dirty="0">
                <a:solidFill>
                  <a:srgbClr val="FF0000"/>
                </a:solidFill>
              </a:rPr>
              <a:t>How can you </a:t>
            </a:r>
            <a:r>
              <a:rPr lang="en-US" sz="2400" b="1" i="1" dirty="0" smtClean="0">
                <a:solidFill>
                  <a:srgbClr val="FF0000"/>
                </a:solidFill>
              </a:rPr>
              <a:t>prompt your partner for more information?</a:t>
            </a:r>
            <a:r>
              <a:rPr lang="en-US" sz="2400" b="1" dirty="0" smtClean="0">
                <a:solidFill>
                  <a:srgbClr val="FF0000"/>
                </a:solidFill>
              </a:rPr>
              <a:t> </a:t>
            </a:r>
            <a:r>
              <a:rPr lang="en-US" sz="2400" b="1" i="1" dirty="0">
                <a:solidFill>
                  <a:srgbClr val="FF0000"/>
                </a:solidFill>
              </a:rPr>
              <a:t>How would you respond to Student A?</a:t>
            </a:r>
            <a:endParaRPr lang="en-US" sz="2400" b="1" dirty="0">
              <a:solidFill>
                <a:srgbClr val="FF0000"/>
              </a:solidFill>
            </a:endParaRPr>
          </a:p>
          <a:p>
            <a:pPr>
              <a:tabLst>
                <a:tab pos="5130800" algn="l"/>
              </a:tabLst>
            </a:pPr>
            <a:endParaRPr lang="en-US" sz="600" dirty="0">
              <a:latin typeface="Avenir Next" charset="0"/>
              <a:ea typeface="Calibri" charset="0"/>
              <a:cs typeface="Arial" charset="0"/>
            </a:endParaRP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179" y="342613"/>
            <a:ext cx="5584297" cy="1299604"/>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15" name="Picture 14" descr="/Users/mstaine/Desktop/community-garden-intro.jpg"/>
          <p:cNvPicPr/>
          <p:nvPr/>
        </p:nvPicPr>
        <p:blipFill>
          <a:blip r:embed="rId6">
            <a:extLst>
              <a:ext uri="{28A0092B-C50C-407E-A947-70E740481C1C}">
                <a14:useLocalDpi xmlns:a14="http://schemas.microsoft.com/office/drawing/2010/main" val="0"/>
              </a:ext>
            </a:extLst>
          </a:blip>
          <a:srcRect/>
          <a:stretch>
            <a:fillRect/>
          </a:stretch>
        </p:blipFill>
        <p:spPr bwMode="auto">
          <a:xfrm>
            <a:off x="6400798" y="291198"/>
            <a:ext cx="4963887" cy="3573008"/>
          </a:xfrm>
          <a:prstGeom prst="rect">
            <a:avLst/>
          </a:prstGeom>
          <a:ln w="254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63856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dissolve">
                                      <p:cBhvr>
                                        <p:cTn id="16" dur="500"/>
                                        <p:tgtEl>
                                          <p:spTgt spid="11"/>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38407" y="347934"/>
            <a:ext cx="7208371" cy="898340"/>
          </a:xfrm>
        </p:spPr>
        <p:txBody>
          <a:bodyPr>
            <a:normAutofit/>
          </a:bodyPr>
          <a:lstStyle/>
          <a:p>
            <a:r>
              <a:rPr lang="en-US" b="1" dirty="0"/>
              <a:t>Stand Up, Hand Up, Pair </a:t>
            </a:r>
            <a:r>
              <a:rPr lang="en-US" b="1" dirty="0" smtClean="0"/>
              <a:t>Up</a:t>
            </a:r>
            <a:endParaRPr lang="en-US" dirty="0"/>
          </a:p>
        </p:txBody>
      </p:sp>
      <p:sp>
        <p:nvSpPr>
          <p:cNvPr id="13" name="Content Placeholder 12"/>
          <p:cNvSpPr>
            <a:spLocks noGrp="1"/>
          </p:cNvSpPr>
          <p:nvPr>
            <p:ph sz="half" idx="4294967295"/>
          </p:nvPr>
        </p:nvSpPr>
        <p:spPr>
          <a:xfrm>
            <a:off x="449438" y="2379433"/>
            <a:ext cx="5305904" cy="3258523"/>
          </a:xfrm>
        </p:spPr>
        <p:txBody>
          <a:bodyPr>
            <a:normAutofit lnSpcReduction="10000"/>
          </a:bodyPr>
          <a:lstStyle/>
          <a:p>
            <a:pPr marL="514350" indent="-514350">
              <a:buFont typeface="+mj-lt"/>
              <a:buAutoNum type="arabicPeriod"/>
            </a:pPr>
            <a:r>
              <a:rPr lang="en-US" sz="3200" b="1" dirty="0"/>
              <a:t>Stand </a:t>
            </a:r>
            <a:r>
              <a:rPr lang="en-US" sz="3200" b="1" dirty="0" smtClean="0"/>
              <a:t>Up </a:t>
            </a:r>
            <a:r>
              <a:rPr lang="mr-IN" sz="3200" b="1" dirty="0" smtClean="0"/>
              <a:t>–</a:t>
            </a:r>
            <a:r>
              <a:rPr lang="en-US" sz="3200" b="1" dirty="0" smtClean="0"/>
              <a:t> </a:t>
            </a:r>
            <a:r>
              <a:rPr lang="en-US" sz="3200" dirty="0" smtClean="0"/>
              <a:t>Look </a:t>
            </a:r>
            <a:r>
              <a:rPr lang="en-US" sz="3200" dirty="0"/>
              <a:t>for a </a:t>
            </a:r>
            <a:r>
              <a:rPr lang="en-US" sz="3200" dirty="0" smtClean="0"/>
              <a:t>partner </a:t>
            </a:r>
          </a:p>
          <a:p>
            <a:pPr marL="514350" indent="-514350">
              <a:buFont typeface="+mj-lt"/>
              <a:buAutoNum type="arabicPeriod"/>
            </a:pPr>
            <a:r>
              <a:rPr lang="en-US" sz="3200" b="1" dirty="0"/>
              <a:t>Hand </a:t>
            </a:r>
            <a:r>
              <a:rPr lang="en-US" sz="3200" b="1" dirty="0" smtClean="0"/>
              <a:t>Up </a:t>
            </a:r>
            <a:r>
              <a:rPr lang="mr-IN" sz="3200" b="1" dirty="0" smtClean="0"/>
              <a:t>–</a:t>
            </a:r>
            <a:r>
              <a:rPr lang="en-US" sz="3200" b="1" dirty="0" smtClean="0"/>
              <a:t> </a:t>
            </a:r>
            <a:r>
              <a:rPr lang="en-US" sz="3200" dirty="0" smtClean="0"/>
              <a:t>Raise </a:t>
            </a:r>
            <a:r>
              <a:rPr lang="en-US" sz="3200" dirty="0"/>
              <a:t>one hand in the </a:t>
            </a:r>
            <a:r>
              <a:rPr lang="en-US" sz="3200" dirty="0" smtClean="0"/>
              <a:t>air and walk </a:t>
            </a:r>
            <a:r>
              <a:rPr lang="en-US" sz="3200" dirty="0"/>
              <a:t>across the room to find a </a:t>
            </a:r>
            <a:r>
              <a:rPr lang="en-US" sz="3200" dirty="0" smtClean="0"/>
              <a:t>partner</a:t>
            </a:r>
          </a:p>
          <a:p>
            <a:pPr marL="514350" indent="-514350">
              <a:buFont typeface="+mj-lt"/>
              <a:buAutoNum type="arabicPeriod"/>
            </a:pPr>
            <a:r>
              <a:rPr lang="en-US" sz="3200" b="1" dirty="0" smtClean="0"/>
              <a:t>Pair Up </a:t>
            </a:r>
            <a:r>
              <a:rPr lang="mr-IN" sz="3200" b="1" dirty="0" smtClean="0"/>
              <a:t>–</a:t>
            </a:r>
            <a:r>
              <a:rPr lang="en-US" sz="3200" b="1" dirty="0" smtClean="0"/>
              <a:t> </a:t>
            </a:r>
            <a:r>
              <a:rPr lang="en-US" sz="3200" dirty="0" smtClean="0"/>
              <a:t>Connect </a:t>
            </a:r>
            <a:r>
              <a:rPr lang="en-US" sz="3200" dirty="0"/>
              <a:t>your hand with your </a:t>
            </a:r>
            <a:r>
              <a:rPr lang="en-US" sz="3200" dirty="0" smtClean="0"/>
              <a:t>partner</a:t>
            </a:r>
            <a:endParaRPr lang="en-US" sz="3200" dirty="0"/>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438" y="347934"/>
            <a:ext cx="1145533" cy="1279695"/>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TextBox 14"/>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STAND UP, HAND UP, PAIR UP STRATEGY</a:t>
            </a:r>
            <a:endParaRPr lang="en-US" sz="2400" b="1" dirty="0">
              <a:solidFill>
                <a:schemeClr val="bg1"/>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8729" y="1760726"/>
            <a:ext cx="6007847" cy="4495938"/>
          </a:xfrm>
          <a:prstGeom prst="rect">
            <a:avLst/>
          </a:prstGeom>
        </p:spPr>
      </p:pic>
    </p:spTree>
    <p:extLst>
      <p:ext uri="{BB962C8B-B14F-4D97-AF65-F5344CB8AC3E}">
        <p14:creationId xmlns:p14="http://schemas.microsoft.com/office/powerpoint/2010/main" val="1568551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dissolv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dissolve">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dissolve">
                                      <p:cBhvr>
                                        <p:cTn id="17"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STUDENT PRACTICE</a:t>
            </a:r>
            <a:endParaRPr lang="en-US" sz="2400" b="1" dirty="0">
              <a:solidFill>
                <a:schemeClr val="bg1"/>
              </a:solidFill>
            </a:endParaRPr>
          </a:p>
        </p:txBody>
      </p:sp>
      <p:sp>
        <p:nvSpPr>
          <p:cNvPr id="8" name="Rectangle 7"/>
          <p:cNvSpPr/>
          <p:nvPr/>
        </p:nvSpPr>
        <p:spPr>
          <a:xfrm>
            <a:off x="287635" y="3206127"/>
            <a:ext cx="3248174" cy="2677656"/>
          </a:xfrm>
          <a:prstGeom prst="rect">
            <a:avLst/>
          </a:prstGeom>
        </p:spPr>
        <p:txBody>
          <a:bodyPr wrap="square">
            <a:spAutoFit/>
          </a:bodyPr>
          <a:lstStyle/>
          <a:p>
            <a:r>
              <a:rPr lang="en-US" sz="2600" b="1" dirty="0" smtClean="0"/>
              <a:t>Prompt: </a:t>
            </a:r>
          </a:p>
          <a:p>
            <a:pPr marL="342900" indent="-342900">
              <a:buFont typeface="Arial" charset="0"/>
              <a:buChar char="•"/>
            </a:pPr>
            <a:r>
              <a:rPr lang="en-US" sz="2600" dirty="0" smtClean="0"/>
              <a:t>What </a:t>
            </a:r>
            <a:r>
              <a:rPr lang="en-US" sz="2600" dirty="0"/>
              <a:t>do you notice in the visual text? </a:t>
            </a:r>
            <a:endParaRPr lang="en-US" sz="2600" dirty="0" smtClean="0"/>
          </a:p>
          <a:p>
            <a:pPr marL="342900" indent="-342900">
              <a:buFont typeface="Arial" charset="0"/>
              <a:buChar char="•"/>
            </a:pPr>
            <a:endParaRPr lang="en-US" sz="1200" dirty="0" smtClean="0"/>
          </a:p>
          <a:p>
            <a:pPr marL="342900" indent="-342900">
              <a:buFont typeface="Arial" charset="0"/>
              <a:buChar char="•"/>
            </a:pPr>
            <a:r>
              <a:rPr lang="en-US" sz="2600" b="1" dirty="0" smtClean="0"/>
              <a:t>CLARIFY </a:t>
            </a:r>
            <a:r>
              <a:rPr lang="en-US" sz="2600" dirty="0"/>
              <a:t>by </a:t>
            </a:r>
            <a:r>
              <a:rPr lang="en-US" sz="2600" b="1" dirty="0" smtClean="0"/>
              <a:t>prompting </a:t>
            </a:r>
            <a:r>
              <a:rPr lang="en-US" sz="2600" dirty="0" smtClean="0"/>
              <a:t>your partner.</a:t>
            </a:r>
            <a:endParaRPr lang="en-US" sz="26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958" y="384061"/>
            <a:ext cx="2767193" cy="2309514"/>
          </a:xfrm>
          <a:prstGeom prst="rect">
            <a:avLst/>
          </a:prstGeom>
          <a:ln w="38100">
            <a:solidFill>
              <a:schemeClr val="accent1"/>
            </a:solidFill>
          </a:ln>
          <a:effectLst>
            <a:glow rad="139700">
              <a:schemeClr val="accent1">
                <a:lumMod val="40000"/>
                <a:lumOff val="60000"/>
                <a:alpha val="40000"/>
              </a:schemeClr>
            </a:glow>
          </a:effectLst>
        </p:spPr>
      </p:pic>
      <p:pic>
        <p:nvPicPr>
          <p:cNvPr id="10" name="Picture 9"/>
          <p:cNvPicPr/>
          <p:nvPr/>
        </p:nvPicPr>
        <p:blipFill>
          <a:blip r:embed="rId4">
            <a:extLst>
              <a:ext uri="{28A0092B-C50C-407E-A947-70E740481C1C}">
                <a14:useLocalDpi xmlns:a14="http://schemas.microsoft.com/office/drawing/2010/main" val="0"/>
              </a:ext>
            </a:extLst>
          </a:blip>
          <a:srcRect/>
          <a:stretch>
            <a:fillRect/>
          </a:stretch>
        </p:blipFill>
        <p:spPr bwMode="auto">
          <a:xfrm>
            <a:off x="3745865" y="0"/>
            <a:ext cx="8446135" cy="6858000"/>
          </a:xfrm>
          <a:prstGeom prst="rect">
            <a:avLst/>
          </a:prstGeom>
          <a:ln w="254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393059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640" y="6396335"/>
            <a:ext cx="12142360" cy="461665"/>
          </a:xfrm>
          <a:prstGeom prst="rect">
            <a:avLst/>
          </a:prstGeom>
          <a:noFill/>
        </p:spPr>
        <p:txBody>
          <a:bodyPr wrap="square" rtlCol="0">
            <a:spAutoFit/>
          </a:bodyPr>
          <a:lstStyle/>
          <a:p>
            <a:r>
              <a:rPr lang="en-US" sz="2400" b="1" dirty="0">
                <a:solidFill>
                  <a:schemeClr val="bg1"/>
                </a:solidFill>
              </a:rPr>
              <a:t>CONSTRUCTIVE </a:t>
            </a:r>
            <a:r>
              <a:rPr lang="en-US" sz="2400" b="1" dirty="0" smtClean="0">
                <a:solidFill>
                  <a:schemeClr val="bg1"/>
                </a:solidFill>
              </a:rPr>
              <a:t>CONVERSATION – </a:t>
            </a:r>
            <a:r>
              <a:rPr lang="en-US" sz="2400" b="1" dirty="0">
                <a:solidFill>
                  <a:schemeClr val="bg1"/>
                </a:solidFill>
              </a:rPr>
              <a:t>TEACHER COLLECTS LANGUAGE SAMPLE        SPF 1.0</a:t>
            </a:r>
          </a:p>
        </p:txBody>
      </p:sp>
      <p:sp>
        <p:nvSpPr>
          <p:cNvPr id="8" name="Rectangle 7"/>
          <p:cNvSpPr/>
          <p:nvPr/>
        </p:nvSpPr>
        <p:spPr>
          <a:xfrm>
            <a:off x="334770" y="2172916"/>
            <a:ext cx="3374641" cy="2923877"/>
          </a:xfrm>
          <a:prstGeom prst="rect">
            <a:avLst/>
          </a:prstGeom>
          <a:solidFill>
            <a:schemeClr val="accent1">
              <a:lumMod val="20000"/>
              <a:lumOff val="80000"/>
            </a:schemeClr>
          </a:solidFill>
          <a:ln w="38100">
            <a:solidFill>
              <a:schemeClr val="accent1"/>
            </a:solidFill>
          </a:ln>
        </p:spPr>
        <p:txBody>
          <a:bodyPr wrap="square">
            <a:spAutoFit/>
          </a:bodyPr>
          <a:lstStyle/>
          <a:p>
            <a:r>
              <a:rPr lang="en-US" sz="2800" b="1" dirty="0" smtClean="0"/>
              <a:t>Prompt:</a:t>
            </a:r>
          </a:p>
          <a:p>
            <a:endParaRPr lang="en-US" sz="800" b="1" dirty="0" smtClean="0"/>
          </a:p>
          <a:p>
            <a:r>
              <a:rPr lang="en-US" sz="2800" dirty="0" smtClean="0"/>
              <a:t>What </a:t>
            </a:r>
            <a:r>
              <a:rPr lang="en-US" sz="2800" dirty="0"/>
              <a:t>do you notice in the visual text? </a:t>
            </a:r>
            <a:endParaRPr lang="en-US" sz="2800" dirty="0" smtClean="0"/>
          </a:p>
          <a:p>
            <a:endParaRPr lang="en-US" sz="800" dirty="0" smtClean="0"/>
          </a:p>
          <a:p>
            <a:r>
              <a:rPr lang="en-US" sz="2800" b="1" dirty="0"/>
              <a:t>CLARIFY </a:t>
            </a:r>
            <a:r>
              <a:rPr lang="en-US" sz="2800" dirty="0"/>
              <a:t>by </a:t>
            </a:r>
            <a:r>
              <a:rPr lang="en-US" sz="2800" b="1" dirty="0" smtClean="0"/>
              <a:t>prompting </a:t>
            </a:r>
            <a:r>
              <a:rPr lang="en-US" sz="2800" dirty="0" smtClean="0"/>
              <a:t>your partner.</a:t>
            </a:r>
            <a:endParaRPr lang="en-US" sz="2800"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303" y="384597"/>
            <a:ext cx="1322875" cy="1477806"/>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p:cNvSpPr txBox="1"/>
          <p:nvPr/>
        </p:nvSpPr>
        <p:spPr>
          <a:xfrm>
            <a:off x="1882956" y="428535"/>
            <a:ext cx="1916102" cy="1323439"/>
          </a:xfrm>
          <a:prstGeom prst="rect">
            <a:avLst/>
          </a:prstGeom>
          <a:noFill/>
        </p:spPr>
        <p:txBody>
          <a:bodyPr wrap="none" rtlCol="0">
            <a:spAutoFit/>
          </a:bodyPr>
          <a:lstStyle/>
          <a:p>
            <a:r>
              <a:rPr lang="en-US" sz="4000" b="1" dirty="0" smtClean="0">
                <a:latin typeface="+mj-lt"/>
              </a:rPr>
              <a:t>Student </a:t>
            </a:r>
          </a:p>
          <a:p>
            <a:r>
              <a:rPr lang="en-US" sz="4000" b="1" dirty="0" smtClean="0">
                <a:latin typeface="+mj-lt"/>
              </a:rPr>
              <a:t>Practice</a:t>
            </a:r>
            <a:endParaRPr lang="en-US" sz="4000" b="1" dirty="0">
              <a:latin typeface="+mj-lt"/>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54145" y="6350000"/>
            <a:ext cx="508000" cy="50800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770" y="5344039"/>
            <a:ext cx="3374641" cy="764153"/>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9" name="Picture 8"/>
          <p:cNvPicPr/>
          <p:nvPr/>
        </p:nvPicPr>
        <p:blipFill>
          <a:blip r:embed="rId6">
            <a:extLst>
              <a:ext uri="{28A0092B-C50C-407E-A947-70E740481C1C}">
                <a14:useLocalDpi xmlns:a14="http://schemas.microsoft.com/office/drawing/2010/main" val="0"/>
              </a:ext>
            </a:extLst>
          </a:blip>
          <a:srcRect/>
          <a:stretch>
            <a:fillRect/>
          </a:stretch>
        </p:blipFill>
        <p:spPr bwMode="auto">
          <a:xfrm>
            <a:off x="3985836" y="174170"/>
            <a:ext cx="7836050" cy="6078093"/>
          </a:xfrm>
          <a:prstGeom prst="rect">
            <a:avLst/>
          </a:prstGeom>
          <a:ln w="254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3333185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81891" y="142667"/>
            <a:ext cx="7015616" cy="1261884"/>
          </a:xfrm>
          <a:prstGeom prst="rect">
            <a:avLst/>
          </a:prstGeom>
          <a:noFill/>
        </p:spPr>
        <p:txBody>
          <a:bodyPr wrap="square" rtlCol="0">
            <a:spAutoFit/>
          </a:bodyPr>
          <a:lstStyle/>
          <a:p>
            <a:r>
              <a:rPr lang="en-US" sz="3800" b="1" dirty="0" smtClean="0">
                <a:latin typeface="+mj-lt"/>
              </a:rPr>
              <a:t>CONSTRUCTIVE CONVERSATION </a:t>
            </a:r>
          </a:p>
          <a:p>
            <a:r>
              <a:rPr lang="en-US" sz="3800" b="1" dirty="0" smtClean="0">
                <a:latin typeface="+mj-lt"/>
              </a:rPr>
              <a:t>FISHBOWL MODEL</a:t>
            </a:r>
            <a:endParaRPr lang="en-US" sz="3800" b="1" dirty="0">
              <a:latin typeface="+mj-lt"/>
            </a:endParaRPr>
          </a:p>
        </p:txBody>
      </p:sp>
      <p:sp>
        <p:nvSpPr>
          <p:cNvPr id="9" name="TextBox 8"/>
          <p:cNvSpPr txBox="1"/>
          <p:nvPr/>
        </p:nvSpPr>
        <p:spPr>
          <a:xfrm>
            <a:off x="49640" y="6396335"/>
            <a:ext cx="12303725" cy="461665"/>
          </a:xfrm>
          <a:prstGeom prst="rect">
            <a:avLst/>
          </a:prstGeom>
          <a:noFill/>
        </p:spPr>
        <p:txBody>
          <a:bodyPr wrap="square" rtlCol="0">
            <a:spAutoFit/>
          </a:bodyPr>
          <a:lstStyle/>
          <a:p>
            <a:r>
              <a:rPr lang="en-US" sz="2400" b="1" dirty="0" smtClean="0">
                <a:solidFill>
                  <a:schemeClr val="bg1"/>
                </a:solidFill>
              </a:rPr>
              <a:t>FORMATIVE ASSESSMENT– TEACHER COLLECTS LANGUAGE SAMPLE                SPF 1.0</a:t>
            </a:r>
            <a:endParaRPr lang="en-US" sz="2400" b="1" dirty="0">
              <a:solidFill>
                <a:schemeClr val="bg1"/>
              </a:solidFill>
            </a:endParaRPr>
          </a:p>
        </p:txBody>
      </p:sp>
      <p:sp>
        <p:nvSpPr>
          <p:cNvPr id="13" name="TextBox 12"/>
          <p:cNvSpPr txBox="1"/>
          <p:nvPr/>
        </p:nvSpPr>
        <p:spPr>
          <a:xfrm>
            <a:off x="337324" y="1624332"/>
            <a:ext cx="6511711" cy="1007309"/>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r>
              <a:rPr lang="en-US" sz="2400" b="1" dirty="0" smtClean="0"/>
              <a:t>PROMPT: </a:t>
            </a:r>
            <a:r>
              <a:rPr lang="en-US" sz="2400" dirty="0" smtClean="0">
                <a:solidFill>
                  <a:schemeClr val="tx1"/>
                </a:solidFill>
              </a:rPr>
              <a:t>What do you notice in the visual text? CLARIFY by prompting your partner.</a:t>
            </a:r>
            <a:endParaRPr lang="en-US" sz="2400"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324" y="182083"/>
            <a:ext cx="1029671" cy="1150263"/>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Rectangle 1"/>
          <p:cNvSpPr>
            <a:spLocks noChangeArrowheads="1"/>
          </p:cNvSpPr>
          <p:nvPr/>
        </p:nvSpPr>
        <p:spPr bwMode="auto">
          <a:xfrm>
            <a:off x="1581892" y="4156064"/>
            <a:ext cx="5267144" cy="1908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Tx/>
              <a:buSzTx/>
              <a:buFont typeface="Wingdings" charset="2"/>
              <a:buChar char="ü"/>
              <a:tabLst/>
            </a:pPr>
            <a:r>
              <a:rPr kumimoji="0" lang="en-US" altLang="en-US" sz="2600" b="0" i="1" u="none" strike="noStrike" cap="none" normalizeH="0" baseline="0" dirty="0">
                <a:ln>
                  <a:noFill/>
                </a:ln>
                <a:solidFill>
                  <a:schemeClr val="tx1"/>
                </a:solidFill>
                <a:effectLst/>
              </a:rPr>
              <a:t>How </a:t>
            </a:r>
            <a:r>
              <a:rPr kumimoji="0" lang="en-US" altLang="en-US" sz="2600" b="0" i="1" u="none" strike="noStrike" cap="none" normalizeH="0" baseline="0" dirty="0" smtClean="0">
                <a:ln>
                  <a:noFill/>
                </a:ln>
                <a:solidFill>
                  <a:schemeClr val="tx1"/>
                </a:solidFill>
                <a:effectLst/>
              </a:rPr>
              <a:t>did they </a:t>
            </a:r>
            <a:r>
              <a:rPr kumimoji="0" lang="en-US" altLang="en-US" sz="2600" b="1" i="1" u="none" strike="noStrike" cap="none" normalizeH="0" baseline="0" dirty="0" smtClean="0">
                <a:ln>
                  <a:noFill/>
                </a:ln>
                <a:solidFill>
                  <a:schemeClr val="tx1"/>
                </a:solidFill>
                <a:effectLst/>
              </a:rPr>
              <a:t>CLARIFY</a:t>
            </a:r>
            <a:r>
              <a:rPr kumimoji="0" lang="en-US" altLang="en-US" sz="2600" b="0" i="1" u="none" strike="noStrike" cap="none" normalizeH="0" baseline="0" dirty="0" smtClean="0">
                <a:ln>
                  <a:noFill/>
                </a:ln>
                <a:solidFill>
                  <a:schemeClr val="tx1"/>
                </a:solidFill>
                <a:effectLst/>
              </a:rPr>
              <a:t> by </a:t>
            </a:r>
            <a:r>
              <a:rPr kumimoji="0" lang="en-US" altLang="en-US" sz="2600" b="1" i="1" u="none" strike="noStrike" cap="none" normalizeH="0" baseline="0" dirty="0" smtClean="0">
                <a:ln>
                  <a:noFill/>
                </a:ln>
                <a:solidFill>
                  <a:schemeClr val="tx1"/>
                </a:solidFill>
                <a:effectLst/>
              </a:rPr>
              <a:t>prompting </a:t>
            </a:r>
            <a:r>
              <a:rPr kumimoji="0" lang="en-US" altLang="en-US" sz="2600" i="1" u="none" strike="noStrike" cap="none" normalizeH="0" baseline="0" dirty="0" smtClean="0">
                <a:ln>
                  <a:noFill/>
                </a:ln>
                <a:solidFill>
                  <a:schemeClr val="tx1"/>
                </a:solidFill>
                <a:effectLst/>
              </a:rPr>
              <a:t>their</a:t>
            </a:r>
            <a:r>
              <a:rPr kumimoji="0" lang="en-US" altLang="en-US" sz="2600" i="1" u="none" strike="noStrike" cap="none" normalizeH="0" dirty="0" smtClean="0">
                <a:ln>
                  <a:noFill/>
                </a:ln>
                <a:solidFill>
                  <a:schemeClr val="tx1"/>
                </a:solidFill>
                <a:effectLst/>
              </a:rPr>
              <a:t> partner for more information</a:t>
            </a:r>
            <a:r>
              <a:rPr kumimoji="0" lang="en-US" altLang="en-US" sz="2600" b="0" i="1" u="none" strike="noStrike" cap="none" normalizeH="0" baseline="0" dirty="0" smtClean="0">
                <a:ln>
                  <a:noFill/>
                </a:ln>
                <a:solidFill>
                  <a:schemeClr val="tx1"/>
                </a:solidFill>
                <a:effectLst/>
              </a:rPr>
              <a:t>?</a:t>
            </a:r>
            <a:endParaRPr kumimoji="0" lang="en-US" altLang="en-US" sz="2600" b="0" i="0" u="none" strike="noStrike" cap="none" normalizeH="0" baseline="0" dirty="0" smtClean="0">
              <a:ln>
                <a:noFill/>
              </a:ln>
              <a:solidFill>
                <a:schemeClr val="tx1"/>
              </a:solidFill>
              <a:effectLst/>
            </a:endParaRPr>
          </a:p>
          <a:p>
            <a:pPr marL="342900" marR="0" lvl="0" indent="-342900" algn="l" defTabSz="914400" rtl="0" eaLnBrk="0" fontAlgn="base" latinLnBrk="0" hangingPunct="0">
              <a:lnSpc>
                <a:spcPct val="100000"/>
              </a:lnSpc>
              <a:spcBef>
                <a:spcPct val="0"/>
              </a:spcBef>
              <a:spcAft>
                <a:spcPct val="0"/>
              </a:spcAft>
              <a:buClrTx/>
              <a:buSzTx/>
              <a:buFont typeface="Wingdings" charset="2"/>
              <a:buChar char="ü"/>
              <a:tabLst/>
            </a:pPr>
            <a:endParaRPr kumimoji="0" lang="en-US" altLang="en-US" sz="1400" b="0" i="0" u="none" strike="noStrike" cap="none" normalizeH="0" baseline="0" dirty="0" smtClean="0">
              <a:ln>
                <a:noFill/>
              </a:ln>
              <a:solidFill>
                <a:schemeClr val="tx1"/>
              </a:solidFill>
              <a:effectLst/>
            </a:endParaRPr>
          </a:p>
          <a:p>
            <a:pPr marL="342900" indent="-342900" eaLnBrk="0" fontAlgn="base" hangingPunct="0">
              <a:spcBef>
                <a:spcPct val="0"/>
              </a:spcBef>
              <a:spcAft>
                <a:spcPct val="0"/>
              </a:spcAft>
              <a:buFont typeface="Wingdings" charset="2"/>
              <a:buChar char="ü"/>
            </a:pPr>
            <a:r>
              <a:rPr lang="en-US" altLang="en-US" sz="2600" i="1" dirty="0" smtClean="0"/>
              <a:t>What language did they use?</a:t>
            </a:r>
            <a:endParaRPr lang="en-US" altLang="en-US" sz="2600" dirty="0"/>
          </a:p>
        </p:txBody>
      </p: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780" y="2843241"/>
            <a:ext cx="1190757" cy="1301281"/>
          </a:xfrm>
          <a:prstGeom prst="rect">
            <a:avLst/>
          </a:prstGeom>
        </p:spPr>
      </p:pic>
      <p:sp>
        <p:nvSpPr>
          <p:cNvPr id="21" name="Rectangle 20"/>
          <p:cNvSpPr/>
          <p:nvPr/>
        </p:nvSpPr>
        <p:spPr>
          <a:xfrm>
            <a:off x="1581892" y="2958413"/>
            <a:ext cx="5267144" cy="1070935"/>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400" b="1" u="sng" dirty="0" smtClean="0"/>
          </a:p>
          <a:p>
            <a:pPr algn="ctr"/>
            <a:r>
              <a:rPr lang="en-US" sz="2800" b="1" u="sng" dirty="0" smtClean="0"/>
              <a:t>Listen </a:t>
            </a:r>
            <a:r>
              <a:rPr lang="en-US" sz="2800" b="1" u="sng" dirty="0"/>
              <a:t>actively </a:t>
            </a:r>
            <a:r>
              <a:rPr lang="en-US" sz="2800" dirty="0"/>
              <a:t>to what two partners say to each other</a:t>
            </a:r>
            <a:r>
              <a:rPr lang="en-US" sz="2800" dirty="0" smtClean="0"/>
              <a:t>.</a:t>
            </a:r>
          </a:p>
          <a:p>
            <a:endParaRPr lang="en-US" sz="1400" dirty="0"/>
          </a:p>
        </p:txBody>
      </p:sp>
      <p:pic>
        <p:nvPicPr>
          <p:cNvPr id="22" name="Picture 21"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63137" y="6396334"/>
            <a:ext cx="417347" cy="407879"/>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22"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13695" y="6339830"/>
            <a:ext cx="449441" cy="500242"/>
          </a:xfrm>
          <a:prstGeom prst="rect">
            <a:avLst/>
          </a:prstGeom>
          <a:noFill/>
          <a:ln>
            <a:noFill/>
          </a:ln>
        </p:spPr>
      </p:pic>
      <p:grpSp>
        <p:nvGrpSpPr>
          <p:cNvPr id="2" name="Group 1"/>
          <p:cNvGrpSpPr/>
          <p:nvPr/>
        </p:nvGrpSpPr>
        <p:grpSpPr>
          <a:xfrm>
            <a:off x="9580484" y="205429"/>
            <a:ext cx="2355293" cy="1140028"/>
            <a:chOff x="9802268" y="304448"/>
            <a:chExt cx="1983896" cy="973758"/>
          </a:xfrm>
        </p:grpSpPr>
        <p:pic>
          <p:nvPicPr>
            <p:cNvPr id="26" name="Picture 25"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02268" y="304448"/>
              <a:ext cx="1107141" cy="973758"/>
            </a:xfrm>
            <a:prstGeom prst="rect">
              <a:avLst/>
            </a:prstGeom>
            <a:noFill/>
            <a:ln>
              <a:noFill/>
            </a:ln>
          </p:spPr>
        </p:pic>
        <p:pic>
          <p:nvPicPr>
            <p:cNvPr id="27" name="Picture 26"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09409" y="376306"/>
              <a:ext cx="876755" cy="810857"/>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0753" y="1635397"/>
            <a:ext cx="4595024" cy="963875"/>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18" name="Picture 17"/>
          <p:cNvPicPr/>
          <p:nvPr/>
        </p:nvPicPr>
        <p:blipFill>
          <a:blip r:embed="rId8">
            <a:extLst>
              <a:ext uri="{28A0092B-C50C-407E-A947-70E740481C1C}">
                <a14:useLocalDpi xmlns:a14="http://schemas.microsoft.com/office/drawing/2010/main" val="0"/>
              </a:ext>
            </a:extLst>
          </a:blip>
          <a:srcRect/>
          <a:stretch>
            <a:fillRect/>
          </a:stretch>
        </p:blipFill>
        <p:spPr bwMode="auto">
          <a:xfrm>
            <a:off x="7276691" y="2929859"/>
            <a:ext cx="4659086" cy="3243943"/>
          </a:xfrm>
          <a:prstGeom prst="rect">
            <a:avLst/>
          </a:prstGeom>
          <a:ln w="254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21185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Effect transition="in" filter="dissolve">
                                      <p:cBhvr>
                                        <p:cTn id="15" dur="500"/>
                                        <p:tgtEl>
                                          <p:spTgt spid="15">
                                            <p:txEl>
                                              <p:pRg st="0" end="0"/>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15">
                                            <p:txEl>
                                              <p:pRg st="2" end="2"/>
                                            </p:txEl>
                                          </p:spTgt>
                                        </p:tgtEl>
                                        <p:attrNameLst>
                                          <p:attrName>style.visibility</p:attrName>
                                        </p:attrNameLst>
                                      </p:cBhvr>
                                      <p:to>
                                        <p:strVal val="visible"/>
                                      </p:to>
                                    </p:set>
                                    <p:animEffect transition="in" filter="dissolve">
                                      <p:cBhvr>
                                        <p:cTn id="18"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6056" y="260314"/>
            <a:ext cx="6857504" cy="1299662"/>
          </a:xfrm>
        </p:spPr>
        <p:txBody>
          <a:bodyPr>
            <a:normAutofit fontScale="90000"/>
          </a:bodyPr>
          <a:lstStyle/>
          <a:p>
            <a:r>
              <a:rPr lang="en-US" b="1" dirty="0" smtClean="0">
                <a:solidFill>
                  <a:schemeClr val="accent2"/>
                </a:solidFill>
              </a:rPr>
              <a:t>REVIEW ELD OBJECTIVE &amp; SELF-ASSESS</a:t>
            </a:r>
            <a:endParaRPr lang="en-US" b="1" dirty="0">
              <a:solidFill>
                <a:schemeClr val="accent2"/>
              </a:solidFill>
            </a:endParaRPr>
          </a:p>
        </p:txBody>
      </p:sp>
      <p:sp>
        <p:nvSpPr>
          <p:cNvPr id="3" name="Content Placeholder 2"/>
          <p:cNvSpPr>
            <a:spLocks noGrp="1"/>
          </p:cNvSpPr>
          <p:nvPr>
            <p:ph idx="4294967295"/>
          </p:nvPr>
        </p:nvSpPr>
        <p:spPr>
          <a:xfrm>
            <a:off x="608564" y="1568612"/>
            <a:ext cx="9987242" cy="2891397"/>
          </a:xfrm>
        </p:spPr>
        <p:txBody>
          <a:bodyPr>
            <a:noAutofit/>
          </a:bodyPr>
          <a:lstStyle/>
          <a:p>
            <a:pPr marL="0" indent="0">
              <a:buNone/>
            </a:pPr>
            <a:r>
              <a:rPr lang="en-US" sz="2400" dirty="0">
                <a:latin typeface="Calibri" charset="0"/>
                <a:ea typeface="Calibri" charset="0"/>
                <a:cs typeface="Calibri" charset="0"/>
              </a:rPr>
              <a:t>In this lesson, </a:t>
            </a:r>
            <a:r>
              <a:rPr lang="en-US" sz="2400" dirty="0" smtClean="0">
                <a:latin typeface="Calibri" charset="0"/>
                <a:ea typeface="Calibri" charset="0"/>
                <a:cs typeface="Calibri" charset="0"/>
              </a:rPr>
              <a:t>we…</a:t>
            </a:r>
            <a:endParaRPr lang="en-US" sz="2400" dirty="0">
              <a:latin typeface="Calibri" charset="0"/>
              <a:ea typeface="Calibri" charset="0"/>
              <a:cs typeface="Calibri" charset="0"/>
            </a:endParaRPr>
          </a:p>
          <a:p>
            <a:pPr lvl="2">
              <a:buFont typeface="ZapfDingbatsITC" charset="0"/>
              <a:buChar char="✔︎"/>
            </a:pPr>
            <a:r>
              <a:rPr lang="en-US" sz="2400" dirty="0" smtClean="0">
                <a:latin typeface="Calibri" charset="0"/>
                <a:ea typeface="Calibri" charset="0"/>
                <a:cs typeface="Calibri" charset="0"/>
              </a:rPr>
              <a:t>had a Constructive Conversation with a partner based on a visual text</a:t>
            </a:r>
          </a:p>
          <a:p>
            <a:pPr lvl="2">
              <a:buFont typeface="ZapfDingbatsITC" charset="0"/>
              <a:buChar char="✔︎"/>
            </a:pPr>
            <a:r>
              <a:rPr lang="en-US" sz="2400" dirty="0" smtClean="0">
                <a:latin typeface="Calibri" charset="0"/>
                <a:ea typeface="Calibri" charset="0"/>
                <a:cs typeface="Calibri" charset="0"/>
              </a:rPr>
              <a:t>practiced clarifying by prompting</a:t>
            </a:r>
          </a:p>
          <a:p>
            <a:pPr lvl="2">
              <a:buFont typeface="ZapfDingbatsITC" charset="0"/>
              <a:buChar char="✔︎"/>
            </a:pPr>
            <a:r>
              <a:rPr lang="en-US" sz="2400" dirty="0" smtClean="0">
                <a:latin typeface="Calibri" charset="0"/>
                <a:ea typeface="Calibri" charset="0"/>
                <a:cs typeface="Calibri" charset="0"/>
              </a:rPr>
              <a:t>learned to CLARIFY by prompting a partner</a:t>
            </a:r>
            <a:endParaRPr lang="en-US" sz="800" dirty="0">
              <a:latin typeface="Calibri" charset="0"/>
              <a:ea typeface="Calibri" charset="0"/>
              <a:cs typeface="Calibri" charset="0"/>
            </a:endParaRPr>
          </a:p>
          <a:p>
            <a:r>
              <a:rPr lang="en-US" sz="2400" i="1" dirty="0" smtClean="0"/>
              <a:t>Think</a:t>
            </a:r>
            <a:r>
              <a:rPr lang="mr-IN" sz="2400" i="1" dirty="0" smtClean="0"/>
              <a:t>…</a:t>
            </a:r>
            <a:endParaRPr lang="en-US" sz="2400" i="1" dirty="0" smtClean="0"/>
          </a:p>
          <a:p>
            <a:pPr lvl="2"/>
            <a:r>
              <a:rPr lang="en-US" sz="2400" i="1" dirty="0" smtClean="0"/>
              <a:t>How </a:t>
            </a:r>
            <a:r>
              <a:rPr lang="en-US" sz="2400" i="1" dirty="0"/>
              <a:t>did we meet </a:t>
            </a:r>
            <a:r>
              <a:rPr lang="en-US" sz="2400" i="1" dirty="0" smtClean="0"/>
              <a:t>our objectives in this lesson? </a:t>
            </a:r>
            <a:endParaRPr lang="en-US" sz="2400" dirty="0"/>
          </a:p>
          <a:p>
            <a:pPr lvl="2"/>
            <a:r>
              <a:rPr lang="en-US" sz="2400" i="1" dirty="0" smtClean="0"/>
              <a:t>What is prompting? How did we prompt?</a:t>
            </a:r>
            <a:endParaRPr lang="en-US"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564" y="5109741"/>
            <a:ext cx="1006643" cy="1006643"/>
          </a:xfrm>
          <a:prstGeom prst="rect">
            <a:avLst/>
          </a:prstGeom>
        </p:spPr>
      </p:pic>
      <p:sp>
        <p:nvSpPr>
          <p:cNvPr id="5" name="TextBox 4"/>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TURN &amp; TALK - THEN WHOLE GROUP DISCUSSION</a:t>
            </a:r>
            <a:endParaRPr lang="en-US" sz="2400" b="1" dirty="0">
              <a:solidFill>
                <a:schemeClr val="bg1"/>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4272" y="268950"/>
            <a:ext cx="4115597" cy="1299662"/>
          </a:xfrm>
          <a:prstGeom prst="rect">
            <a:avLst/>
          </a:prstGeom>
        </p:spPr>
      </p:pic>
      <p:grpSp>
        <p:nvGrpSpPr>
          <p:cNvPr id="7" name="Group 6"/>
          <p:cNvGrpSpPr/>
          <p:nvPr/>
        </p:nvGrpSpPr>
        <p:grpSpPr>
          <a:xfrm>
            <a:off x="10098405" y="4394038"/>
            <a:ext cx="1535657" cy="1729735"/>
            <a:chOff x="587828" y="4231661"/>
            <a:chExt cx="1847691" cy="2058925"/>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9" name="TextBox 8"/>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sp>
        <p:nvSpPr>
          <p:cNvPr id="10" name="Rectangle 9"/>
          <p:cNvSpPr/>
          <p:nvPr/>
        </p:nvSpPr>
        <p:spPr>
          <a:xfrm>
            <a:off x="639635" y="4615702"/>
            <a:ext cx="9142435" cy="1569660"/>
          </a:xfrm>
          <a:prstGeom prst="rect">
            <a:avLst/>
          </a:prstGeom>
        </p:spPr>
        <p:txBody>
          <a:bodyPr wrap="square">
            <a:spAutoFit/>
          </a:bodyPr>
          <a:lstStyle/>
          <a:p>
            <a:r>
              <a:rPr lang="en-US" sz="2400" b="1" i="1" dirty="0"/>
              <a:t>Work with your Constructive Conversation partner </a:t>
            </a:r>
            <a:r>
              <a:rPr lang="en-US" sz="2400" b="1" i="1" dirty="0" smtClean="0"/>
              <a:t>to: </a:t>
            </a:r>
            <a:endParaRPr lang="en-US" sz="1200" dirty="0"/>
          </a:p>
          <a:p>
            <a:pPr marL="1257300" lvl="2" indent="-342900">
              <a:buFont typeface="Arial" charset="0"/>
              <a:buChar char="•"/>
            </a:pPr>
            <a:r>
              <a:rPr lang="en-US" sz="2400" i="1" dirty="0"/>
              <a:t>Identify one </a:t>
            </a:r>
            <a:r>
              <a:rPr lang="en-US" sz="2400" i="1" dirty="0" smtClean="0"/>
              <a:t>thing you did to meet today’s objective and one thing you want to improve.</a:t>
            </a:r>
            <a:endParaRPr lang="en-US" sz="2400" i="1" dirty="0"/>
          </a:p>
          <a:p>
            <a:pPr marL="1257300" lvl="2" indent="-342900">
              <a:buFont typeface="Arial" charset="0"/>
              <a:buChar char="•"/>
            </a:pPr>
            <a:r>
              <a:rPr lang="en-US" sz="2400" i="1" dirty="0"/>
              <a:t>Share and explain to your partner </a:t>
            </a:r>
            <a:endParaRPr lang="en-US" sz="2400" dirty="0">
              <a:latin typeface="Calibri" charset="0"/>
              <a:ea typeface="Calibri" charset="0"/>
              <a:cs typeface="Calibri" charset="0"/>
            </a:endParaRPr>
          </a:p>
        </p:txBody>
      </p:sp>
    </p:spTree>
    <p:extLst>
      <p:ext uri="{BB962C8B-B14F-4D97-AF65-F5344CB8AC3E}">
        <p14:creationId xmlns:p14="http://schemas.microsoft.com/office/powerpoint/2010/main" val="874855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blinds(horizontal)">
                                      <p:cBhvr>
                                        <p:cTn id="10" dur="500"/>
                                        <p:tgtEl>
                                          <p:spTgt spid="3">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blinds(horizontal)">
                                      <p:cBhvr>
                                        <p:cTn id="13" dur="500"/>
                                        <p:tgtEl>
                                          <p:spTgt spid="3">
                                            <p:txEl>
                                              <p:pRg st="3" end="3"/>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dissolv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dissolv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dissolve">
                                      <p:cBhvr>
                                        <p:cTn id="26" dur="500"/>
                                        <p:tgtEl>
                                          <p:spTgt spid="3">
                                            <p:txEl>
                                              <p:pRg st="5" end="5"/>
                                            </p:txEl>
                                          </p:spTgt>
                                        </p:tgtEl>
                                      </p:cBhvr>
                                    </p:animEffect>
                                  </p:childTnLst>
                                </p:cTn>
                              </p:par>
                              <p:par>
                                <p:cTn id="27" presetID="9"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dissolve">
                                      <p:cBhvr>
                                        <p:cTn id="29" dur="500"/>
                                        <p:tgtEl>
                                          <p:spTgt spid="3">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dissolve">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dissolve">
                                      <p:cBhvr>
                                        <p:cTn id="39" dur="500"/>
                                        <p:tgtEl>
                                          <p:spTgt spid="10">
                                            <p:txEl>
                                              <p:pRg st="0" end="0"/>
                                            </p:txEl>
                                          </p:spTgt>
                                        </p:tgtEl>
                                      </p:cBhvr>
                                    </p:animEffect>
                                  </p:childTnLst>
                                </p:cTn>
                              </p:par>
                              <p:par>
                                <p:cTn id="40" presetID="9" presetClass="entr" presetSubtype="0" fill="hold"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dissolve">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10">
                                            <p:txEl>
                                              <p:pRg st="1" end="1"/>
                                            </p:txEl>
                                          </p:spTgt>
                                        </p:tgtEl>
                                        <p:attrNameLst>
                                          <p:attrName>style.visibility</p:attrName>
                                        </p:attrNameLst>
                                      </p:cBhvr>
                                      <p:to>
                                        <p:strVal val="visible"/>
                                      </p:to>
                                    </p:set>
                                    <p:animEffect transition="in" filter="dissolve">
                                      <p:cBhvr>
                                        <p:cTn id="47" dur="500"/>
                                        <p:tgtEl>
                                          <p:spTgt spid="10">
                                            <p:txEl>
                                              <p:pRg st="1" end="1"/>
                                            </p:txEl>
                                          </p:spTgt>
                                        </p:tgtEl>
                                      </p:cBhvr>
                                    </p:animEffect>
                                  </p:childTnLst>
                                </p:cTn>
                              </p:par>
                              <p:par>
                                <p:cTn id="48" presetID="9" presetClass="entr" presetSubtype="0" fill="hold" nodeType="withEffect">
                                  <p:stCondLst>
                                    <p:cond delay="0"/>
                                  </p:stCondLst>
                                  <p:childTnLst>
                                    <p:set>
                                      <p:cBhvr>
                                        <p:cTn id="49" dur="1" fill="hold">
                                          <p:stCondLst>
                                            <p:cond delay="0"/>
                                          </p:stCondLst>
                                        </p:cTn>
                                        <p:tgtEl>
                                          <p:spTgt spid="10">
                                            <p:txEl>
                                              <p:pRg st="2" end="2"/>
                                            </p:txEl>
                                          </p:spTgt>
                                        </p:tgtEl>
                                        <p:attrNameLst>
                                          <p:attrName>style.visibility</p:attrName>
                                        </p:attrNameLst>
                                      </p:cBhvr>
                                      <p:to>
                                        <p:strVal val="visible"/>
                                      </p:to>
                                    </p:set>
                                    <p:animEffect transition="in" filter="dissolve">
                                      <p:cBhvr>
                                        <p:cTn id="50"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
            </a:r>
            <a:br>
              <a:rPr lang="en-US" dirty="0"/>
            </a:br>
            <a:r>
              <a:rPr lang="en-US" b="1" dirty="0" smtClean="0"/>
              <a:t>LESSON </a:t>
            </a:r>
            <a:r>
              <a:rPr lang="en-US" b="1" dirty="0"/>
              <a:t>5</a:t>
            </a:r>
          </a:p>
        </p:txBody>
      </p:sp>
      <p:sp>
        <p:nvSpPr>
          <p:cNvPr id="3" name="Content Placeholder 2"/>
          <p:cNvSpPr>
            <a:spLocks noGrp="1"/>
          </p:cNvSpPr>
          <p:nvPr>
            <p:ph type="body" idx="1"/>
          </p:nvPr>
        </p:nvSpPr>
        <p:spPr>
          <a:xfrm>
            <a:off x="1097280" y="4453127"/>
            <a:ext cx="10058400" cy="1628695"/>
          </a:xfrm>
        </p:spPr>
        <p:txBody>
          <a:bodyPr>
            <a:normAutofit fontScale="85000" lnSpcReduction="20000"/>
          </a:bodyPr>
          <a:lstStyle/>
          <a:p>
            <a:pPr algn="ctr"/>
            <a:r>
              <a:rPr lang="en-US" sz="8000" b="1" dirty="0" smtClean="0">
                <a:solidFill>
                  <a:schemeClr val="accent1"/>
                </a:solidFill>
              </a:rPr>
              <a:t>CREATE &amp; CLARIFY WITH VISUAL TEXT</a:t>
            </a:r>
            <a:endParaRPr lang="en-US" sz="8000" b="1" dirty="0">
              <a:solidFill>
                <a:schemeClr val="accent1"/>
              </a:solidFill>
            </a:endParaRPr>
          </a:p>
          <a:p>
            <a:pPr algn="ctr"/>
            <a:endParaRPr lang="en-US" sz="8000" b="1" dirty="0" smtClean="0">
              <a:solidFill>
                <a:schemeClr val="accent2">
                  <a:lumMod val="60000"/>
                  <a:lumOff val="40000"/>
                </a:schemeClr>
              </a:solidFill>
            </a:endParaRPr>
          </a:p>
        </p:txBody>
      </p:sp>
      <p:pic>
        <p:nvPicPr>
          <p:cNvPr id="4" name="Picture 3"/>
          <p:cNvPicPr>
            <a:picLocks noChangeAspect="1"/>
          </p:cNvPicPr>
          <p:nvPr/>
        </p:nvPicPr>
        <p:blipFill>
          <a:blip r:embed="rId2"/>
          <a:stretch>
            <a:fillRect/>
          </a:stretch>
        </p:blipFill>
        <p:spPr>
          <a:xfrm>
            <a:off x="9188408" y="397445"/>
            <a:ext cx="2466414" cy="2406258"/>
          </a:xfrm>
          <a:prstGeom prst="rect">
            <a:avLst/>
          </a:prstGeom>
        </p:spPr>
      </p:pic>
    </p:spTree>
    <p:extLst>
      <p:ext uri="{BB962C8B-B14F-4D97-AF65-F5344CB8AC3E}">
        <p14:creationId xmlns:p14="http://schemas.microsoft.com/office/powerpoint/2010/main" val="5445923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9686" y="0"/>
            <a:ext cx="7542314" cy="62844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6369405"/>
            <a:ext cx="12192000" cy="461665"/>
          </a:xfrm>
          <a:prstGeom prst="rect">
            <a:avLst/>
          </a:prstGeom>
          <a:noFill/>
        </p:spPr>
        <p:txBody>
          <a:bodyPr wrap="square" rtlCol="0">
            <a:spAutoFit/>
          </a:bodyPr>
          <a:lstStyle/>
          <a:p>
            <a:r>
              <a:rPr lang="en-US" sz="2400" b="1" dirty="0" smtClean="0">
                <a:solidFill>
                  <a:schemeClr val="bg1"/>
                </a:solidFill>
              </a:rPr>
              <a:t>MODEL/GUIDED PRACTICE - GIVE ONE-GET ONE - CONVERSATION NORMS</a:t>
            </a:r>
            <a:endParaRPr lang="en-US" sz="2400" dirty="0">
              <a:solidFill>
                <a:schemeClr val="bg1"/>
              </a:solidFill>
            </a:endParaRPr>
          </a:p>
        </p:txBody>
      </p:sp>
      <p:sp>
        <p:nvSpPr>
          <p:cNvPr id="9" name="Content Placeholder 2"/>
          <p:cNvSpPr txBox="1">
            <a:spLocks/>
          </p:cNvSpPr>
          <p:nvPr/>
        </p:nvSpPr>
        <p:spPr>
          <a:xfrm>
            <a:off x="250227" y="237009"/>
            <a:ext cx="3766503" cy="3607628"/>
          </a:xfrm>
          <a:prstGeom prst="rect">
            <a:avLst/>
          </a:prstGeom>
          <a:solidFill>
            <a:schemeClr val="accent1">
              <a:lumMod val="20000"/>
              <a:lumOff val="80000"/>
            </a:schemeClr>
          </a:solidFill>
          <a:ln w="38100">
            <a:solidFill>
              <a:schemeClr val="accent1"/>
            </a:solidFill>
          </a:ln>
        </p:spPr>
        <p:txBody>
          <a:bodyPr anchor="ctr"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457200" indent="-457200">
              <a:buFont typeface="+mj-lt"/>
              <a:buAutoNum type="arabicPeriod" startAt="2"/>
            </a:pPr>
            <a:r>
              <a:rPr lang="en-US" sz="2400" b="1" dirty="0" smtClean="0">
                <a:solidFill>
                  <a:schemeClr val="tx1"/>
                </a:solidFill>
                <a:latin typeface="Calibri" charset="0"/>
                <a:ea typeface="Calibri" charset="0"/>
                <a:cs typeface="Calibri" charset="0"/>
              </a:rPr>
              <a:t>Write one idea in each box on the left under the heading “My 3 Ideas.” </a:t>
            </a:r>
          </a:p>
          <a:p>
            <a:pPr marL="457200" indent="-457200">
              <a:buFont typeface="+mj-lt"/>
              <a:buAutoNum type="arabicPeriod" startAt="2"/>
            </a:pPr>
            <a:r>
              <a:rPr lang="en-US" sz="2400" b="1" dirty="0" smtClean="0">
                <a:solidFill>
                  <a:schemeClr val="tx1"/>
                </a:solidFill>
                <a:latin typeface="Calibri" charset="0"/>
                <a:ea typeface="Calibri" charset="0"/>
                <a:cs typeface="Calibri" charset="0"/>
              </a:rPr>
              <a:t>Turn </a:t>
            </a:r>
            <a:r>
              <a:rPr lang="en-US" sz="2400" b="1" dirty="0">
                <a:solidFill>
                  <a:schemeClr val="tx1"/>
                </a:solidFill>
                <a:latin typeface="Calibri" charset="0"/>
                <a:ea typeface="Calibri" charset="0"/>
                <a:cs typeface="Calibri" charset="0"/>
              </a:rPr>
              <a:t>and face the teacher when ready to share. </a:t>
            </a:r>
          </a:p>
        </p:txBody>
      </p:sp>
      <p:sp>
        <p:nvSpPr>
          <p:cNvPr id="2" name="Rectangle 1"/>
          <p:cNvSpPr/>
          <p:nvPr/>
        </p:nvSpPr>
        <p:spPr>
          <a:xfrm>
            <a:off x="4833258" y="482234"/>
            <a:ext cx="3363686" cy="4938852"/>
          </a:xfrm>
          <a:prstGeom prst="rect">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551712" y="1233345"/>
            <a:ext cx="2334986" cy="830997"/>
          </a:xfrm>
          <a:prstGeom prst="rect">
            <a:avLst/>
          </a:prstGeom>
          <a:noFill/>
        </p:spPr>
        <p:txBody>
          <a:bodyPr wrap="square" rtlCol="0">
            <a:spAutoFit/>
          </a:bodyPr>
          <a:lstStyle/>
          <a:p>
            <a:r>
              <a:rPr lang="en-US" sz="1600" b="1" dirty="0" smtClean="0">
                <a:solidFill>
                  <a:srgbClr val="FF0000"/>
                </a:solidFill>
              </a:rPr>
              <a:t>the norms is that I need to use my think time to gather ideas.</a:t>
            </a:r>
            <a:endParaRPr lang="en-US" sz="1600" b="1" dirty="0">
              <a:solidFill>
                <a:srgbClr val="FF0000"/>
              </a:solidFill>
            </a:endParaRPr>
          </a:p>
        </p:txBody>
      </p:sp>
      <p:sp>
        <p:nvSpPr>
          <p:cNvPr id="16" name="TextBox 15"/>
          <p:cNvSpPr txBox="1"/>
          <p:nvPr/>
        </p:nvSpPr>
        <p:spPr>
          <a:xfrm>
            <a:off x="8871855" y="145559"/>
            <a:ext cx="1562102" cy="400110"/>
          </a:xfrm>
          <a:prstGeom prst="rect">
            <a:avLst/>
          </a:prstGeom>
          <a:noFill/>
        </p:spPr>
        <p:txBody>
          <a:bodyPr wrap="square" rtlCol="0">
            <a:spAutoFit/>
          </a:bodyPr>
          <a:lstStyle/>
          <a:p>
            <a:r>
              <a:rPr lang="en-US" sz="2000" b="1" dirty="0" smtClean="0">
                <a:solidFill>
                  <a:srgbClr val="FF0000"/>
                </a:solidFill>
              </a:rPr>
              <a:t>THE NORMS</a:t>
            </a:r>
            <a:endParaRPr lang="en-US" sz="2000" b="1" dirty="0">
              <a:solidFill>
                <a:srgbClr val="FF0000"/>
              </a:solidFill>
            </a:endParaRPr>
          </a:p>
        </p:txBody>
      </p:sp>
      <p:cxnSp>
        <p:nvCxnSpPr>
          <p:cNvPr id="17" name="Straight Arrow Connector 16"/>
          <p:cNvCxnSpPr/>
          <p:nvPr/>
        </p:nvCxnSpPr>
        <p:spPr>
          <a:xfrm flipV="1">
            <a:off x="2808390" y="1917520"/>
            <a:ext cx="1694335" cy="15335"/>
          </a:xfrm>
          <a:prstGeom prst="straightConnector1">
            <a:avLst/>
          </a:prstGeom>
          <a:ln w="1111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9136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9" presetClass="entr" presetSubtype="0" fill="hold"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dissolve">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
                                            <p:bg/>
                                          </p:spTgt>
                                        </p:tgtEl>
                                        <p:attrNameLst>
                                          <p:attrName>style.visibility</p:attrName>
                                        </p:attrNameLst>
                                      </p:cBhvr>
                                      <p:to>
                                        <p:strVal val="visible"/>
                                      </p:to>
                                    </p:set>
                                    <p:animEffect transition="in" filter="dissolve">
                                      <p:cBhvr>
                                        <p:cTn id="22" dur="500"/>
                                        <p:tgtEl>
                                          <p:spTgt spid="9">
                                            <p:bg/>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dissolve">
                                      <p:cBhvr>
                                        <p:cTn id="25" dur="500"/>
                                        <p:tgtEl>
                                          <p:spTgt spid="9">
                                            <p:txEl>
                                              <p:pRg st="0" end="0"/>
                                            </p:txEl>
                                          </p:spTgt>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9">
                                            <p:txEl>
                                              <p:pRg st="1" end="1"/>
                                            </p:txEl>
                                          </p:spTgt>
                                        </p:tgtEl>
                                        <p:attrNameLst>
                                          <p:attrName>style.visibility</p:attrName>
                                        </p:attrNameLst>
                                      </p:cBhvr>
                                      <p:to>
                                        <p:strVal val="visible"/>
                                      </p:to>
                                    </p:set>
                                    <p:animEffect transition="in" filter="dissolve">
                                      <p:cBhvr>
                                        <p:cTn id="28"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animBg="1"/>
      <p:bldP spid="2" grpId="0" animBg="1"/>
      <p:bldP spid="16"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966972" y="1568612"/>
            <a:ext cx="10872897" cy="4022725"/>
          </a:xfrm>
        </p:spPr>
        <p:txBody>
          <a:bodyPr>
            <a:noAutofit/>
          </a:bodyPr>
          <a:lstStyle/>
          <a:p>
            <a:pPr marL="0" indent="0">
              <a:buNone/>
            </a:pPr>
            <a:r>
              <a:rPr lang="en-US" sz="3600" dirty="0">
                <a:latin typeface="Calibri" charset="0"/>
                <a:ea typeface="Calibri" charset="0"/>
                <a:cs typeface="Calibri" charset="0"/>
              </a:rPr>
              <a:t>In this lesson, we will... </a:t>
            </a:r>
            <a:endParaRPr lang="en-US" sz="3600" dirty="0" smtClean="0">
              <a:latin typeface="Calibri" charset="0"/>
              <a:ea typeface="Calibri" charset="0"/>
              <a:cs typeface="Calibri" charset="0"/>
            </a:endParaRPr>
          </a:p>
          <a:p>
            <a:endParaRPr lang="en-US" sz="1400" dirty="0" smtClean="0">
              <a:latin typeface="Calibri" charset="0"/>
              <a:ea typeface="Calibri" charset="0"/>
              <a:cs typeface="Calibri" charset="0"/>
            </a:endParaRPr>
          </a:p>
          <a:p>
            <a:pPr lvl="1"/>
            <a:r>
              <a:rPr lang="en-US" sz="3600" dirty="0">
                <a:latin typeface="Calibri" charset="0"/>
                <a:ea typeface="Calibri" charset="0"/>
                <a:cs typeface="Calibri" charset="0"/>
              </a:rPr>
              <a:t>review the Conversation </a:t>
            </a:r>
            <a:r>
              <a:rPr lang="en-US" sz="3600" dirty="0" smtClean="0">
                <a:latin typeface="Calibri" charset="0"/>
                <a:ea typeface="Calibri" charset="0"/>
                <a:cs typeface="Calibri" charset="0"/>
              </a:rPr>
              <a:t>Pattern</a:t>
            </a:r>
          </a:p>
          <a:p>
            <a:pPr lvl="1"/>
            <a:endParaRPr lang="en-US" sz="800" dirty="0" smtClean="0">
              <a:latin typeface="Calibri" charset="0"/>
              <a:ea typeface="Calibri" charset="0"/>
              <a:cs typeface="Calibri" charset="0"/>
            </a:endParaRPr>
          </a:p>
          <a:p>
            <a:pPr lvl="1"/>
            <a:endParaRPr lang="en-US" sz="800" dirty="0" smtClean="0">
              <a:latin typeface="Calibri" charset="0"/>
              <a:ea typeface="Calibri" charset="0"/>
              <a:cs typeface="Calibri" charset="0"/>
            </a:endParaRPr>
          </a:p>
          <a:p>
            <a:pPr lvl="1"/>
            <a:endParaRPr lang="en-US" sz="800" dirty="0">
              <a:latin typeface="Calibri" charset="0"/>
              <a:ea typeface="Calibri" charset="0"/>
              <a:cs typeface="Calibri" charset="0"/>
            </a:endParaRPr>
          </a:p>
          <a:p>
            <a:pPr lvl="1"/>
            <a:r>
              <a:rPr lang="en-US" sz="3600" dirty="0">
                <a:latin typeface="Calibri" charset="0"/>
                <a:ea typeface="Calibri" charset="0"/>
                <a:cs typeface="Calibri" charset="0"/>
              </a:rPr>
              <a:t>practice </a:t>
            </a:r>
            <a:r>
              <a:rPr lang="en-US" sz="3600" dirty="0" smtClean="0">
                <a:latin typeface="Calibri" charset="0"/>
                <a:ea typeface="Calibri" charset="0"/>
                <a:cs typeface="Calibri" charset="0"/>
              </a:rPr>
              <a:t>the skills of CREATE </a:t>
            </a:r>
            <a:r>
              <a:rPr lang="en-US" sz="3600" dirty="0">
                <a:latin typeface="Calibri" charset="0"/>
                <a:ea typeface="Calibri" charset="0"/>
                <a:cs typeface="Calibri" charset="0"/>
              </a:rPr>
              <a:t>and CLARIFY </a:t>
            </a:r>
            <a:r>
              <a:rPr lang="en-US" sz="3600" dirty="0" smtClean="0">
                <a:latin typeface="Calibri" charset="0"/>
                <a:ea typeface="Calibri" charset="0"/>
                <a:cs typeface="Calibri" charset="0"/>
              </a:rPr>
              <a:t>using a visual text</a:t>
            </a:r>
          </a:p>
          <a:p>
            <a:pPr lvl="1"/>
            <a:endParaRPr lang="en-US" sz="800" dirty="0" smtClean="0">
              <a:latin typeface="Calibri" charset="0"/>
              <a:ea typeface="Calibri" charset="0"/>
              <a:cs typeface="Calibri" charset="0"/>
            </a:endParaRPr>
          </a:p>
          <a:p>
            <a:pPr lvl="1"/>
            <a:endParaRPr lang="en-US" sz="800" dirty="0">
              <a:latin typeface="Calibri" charset="0"/>
              <a:ea typeface="Calibri" charset="0"/>
              <a:cs typeface="Calibri" charset="0"/>
            </a:endParaRPr>
          </a:p>
          <a:p>
            <a:pPr lvl="1"/>
            <a:r>
              <a:rPr lang="en-US" sz="3600" dirty="0">
                <a:latin typeface="Calibri" charset="0"/>
                <a:ea typeface="Calibri" charset="0"/>
                <a:cs typeface="Calibri" charset="0"/>
              </a:rPr>
              <a:t>have a conversation with a partner and in a small group</a:t>
            </a:r>
          </a:p>
        </p:txBody>
      </p:sp>
      <p:sp>
        <p:nvSpPr>
          <p:cNvPr id="4" name="TextBox 3"/>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STUDENT FRIENDLY ELD OBJECTIVES</a:t>
            </a:r>
            <a:endParaRPr lang="en-US" sz="2400" b="1" dirty="0">
              <a:solidFill>
                <a:schemeClr val="bg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4272" y="268950"/>
            <a:ext cx="4115597" cy="1299662"/>
          </a:xfrm>
          <a:prstGeom prst="rect">
            <a:avLst/>
          </a:prstGeom>
        </p:spPr>
      </p:pic>
      <p:sp>
        <p:nvSpPr>
          <p:cNvPr id="2" name="Title 1"/>
          <p:cNvSpPr>
            <a:spLocks noGrp="1"/>
          </p:cNvSpPr>
          <p:nvPr>
            <p:ph type="title" idx="4294967295"/>
          </p:nvPr>
        </p:nvSpPr>
        <p:spPr>
          <a:xfrm>
            <a:off x="966972" y="808534"/>
            <a:ext cx="3893786" cy="793502"/>
          </a:xfrm>
        </p:spPr>
        <p:txBody>
          <a:bodyPr>
            <a:normAutofit/>
          </a:bodyPr>
          <a:lstStyle/>
          <a:p>
            <a:r>
              <a:rPr lang="en-US" b="1" dirty="0" smtClean="0">
                <a:solidFill>
                  <a:schemeClr val="accent2"/>
                </a:solidFill>
              </a:rPr>
              <a:t>ELD OBJECTIVE</a:t>
            </a:r>
            <a:endParaRPr lang="en-US" b="1" dirty="0">
              <a:solidFill>
                <a:schemeClr val="accent2"/>
              </a:solidFill>
            </a:endParaRPr>
          </a:p>
        </p:txBody>
      </p:sp>
    </p:spTree>
    <p:extLst>
      <p:ext uri="{BB962C8B-B14F-4D97-AF65-F5344CB8AC3E}">
        <p14:creationId xmlns:p14="http://schemas.microsoft.com/office/powerpoint/2010/main" val="146453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blinds(horizontal)">
                                      <p:cBhvr>
                                        <p:cTn id="12" dur="500"/>
                                        <p:tgtEl>
                                          <p:spTgt spid="3">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animEffect transition="in" filter="blinds(horizontal)">
                                      <p:cBhvr>
                                        <p:cTn id="1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LESSON OPENING</a:t>
            </a:r>
            <a:endParaRPr lang="en-US" sz="2400" b="1" dirty="0">
              <a:solidFill>
                <a:schemeClr val="bg1"/>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6316" y="143435"/>
            <a:ext cx="4611681" cy="6073957"/>
          </a:xfrm>
          <a:prstGeom prst="rect">
            <a:avLst/>
          </a:prstGeom>
        </p:spPr>
      </p:pic>
      <p:sp>
        <p:nvSpPr>
          <p:cNvPr id="2" name="Rectangle 1"/>
          <p:cNvSpPr/>
          <p:nvPr/>
        </p:nvSpPr>
        <p:spPr>
          <a:xfrm>
            <a:off x="412376" y="1510926"/>
            <a:ext cx="6781466" cy="4708981"/>
          </a:xfrm>
          <a:prstGeom prst="rect">
            <a:avLst/>
          </a:prstGeom>
        </p:spPr>
        <p:txBody>
          <a:bodyPr wrap="square">
            <a:spAutoFit/>
          </a:bodyPr>
          <a:lstStyle/>
          <a:p>
            <a:pPr marL="285750" indent="-285750">
              <a:buFont typeface="Arial" charset="0"/>
              <a:buChar char="•"/>
              <a:defRPr/>
            </a:pPr>
            <a:r>
              <a:rPr lang="en-US" sz="2400" i="1" dirty="0"/>
              <a:t>We </a:t>
            </a:r>
            <a:r>
              <a:rPr lang="en-US" sz="2400" i="1" dirty="0" smtClean="0"/>
              <a:t>have learned and practiced how to </a:t>
            </a:r>
            <a:r>
              <a:rPr lang="en-US" sz="2400" b="1" i="1" dirty="0" smtClean="0"/>
              <a:t>CLARIFY</a:t>
            </a:r>
            <a:r>
              <a:rPr lang="en-US" sz="2400" i="1" dirty="0" smtClean="0"/>
              <a:t> our ideas by using the Conversation Pattern.</a:t>
            </a:r>
          </a:p>
          <a:p>
            <a:pPr marL="285750" indent="-285750">
              <a:buFont typeface="Arial" charset="0"/>
              <a:buChar char="•"/>
              <a:defRPr/>
            </a:pPr>
            <a:endParaRPr lang="en-US" sz="1200" i="1" dirty="0"/>
          </a:p>
          <a:p>
            <a:pPr marL="285750" indent="-285750">
              <a:buFont typeface="Arial" charset="0"/>
              <a:buChar char="•"/>
              <a:defRPr/>
            </a:pPr>
            <a:r>
              <a:rPr lang="en-US" sz="2400" i="1" dirty="0" smtClean="0"/>
              <a:t>Today’s </a:t>
            </a:r>
            <a:r>
              <a:rPr lang="en-US" sz="2400" i="1" dirty="0"/>
              <a:t>lesson will focus on </a:t>
            </a:r>
            <a:r>
              <a:rPr lang="en-US" sz="2400" i="1" dirty="0" smtClean="0"/>
              <a:t>reviewing the Constructive Conversation Skills- </a:t>
            </a:r>
            <a:r>
              <a:rPr lang="en-US" sz="2400" b="1" i="1" dirty="0" smtClean="0"/>
              <a:t>CREATE &amp; CLARIFY</a:t>
            </a:r>
          </a:p>
          <a:p>
            <a:pPr marL="285750" indent="-285750">
              <a:buFont typeface="Arial" charset="0"/>
              <a:buChar char="•"/>
              <a:defRPr/>
            </a:pPr>
            <a:endParaRPr lang="en-US" sz="2400" i="1" dirty="0"/>
          </a:p>
          <a:p>
            <a:pPr marL="285750" indent="-285750">
              <a:buFont typeface="Arial" charset="0"/>
              <a:buChar char="•"/>
              <a:defRPr/>
            </a:pPr>
            <a:r>
              <a:rPr lang="en-US" sz="2400" i="1" dirty="0" smtClean="0"/>
              <a:t>When we </a:t>
            </a:r>
            <a:r>
              <a:rPr lang="en-US" sz="2400" b="1" i="1" dirty="0" smtClean="0"/>
              <a:t>CLARIFY</a:t>
            </a:r>
            <a:r>
              <a:rPr lang="en-US" sz="2400" i="1" dirty="0" smtClean="0"/>
              <a:t> we make our ideas clearer for ourselves and our partners. </a:t>
            </a:r>
          </a:p>
          <a:p>
            <a:pPr marL="285750" indent="-285750">
              <a:buFont typeface="Arial" charset="0"/>
              <a:buChar char="•"/>
              <a:defRPr/>
            </a:pPr>
            <a:endParaRPr lang="en-US" sz="2400" i="1" dirty="0"/>
          </a:p>
          <a:p>
            <a:pPr marL="285750" indent="-285750">
              <a:buFont typeface="Arial" charset="0"/>
              <a:buChar char="•"/>
              <a:defRPr/>
            </a:pPr>
            <a:r>
              <a:rPr lang="en-US" sz="2400" i="1" dirty="0"/>
              <a:t>We </a:t>
            </a:r>
            <a:r>
              <a:rPr lang="en-US" sz="2400" i="1" dirty="0" smtClean="0"/>
              <a:t>CLARIFY by </a:t>
            </a:r>
            <a:r>
              <a:rPr lang="en-US" sz="2400" b="1" i="1" dirty="0"/>
              <a:t>paraphrasing</a:t>
            </a:r>
            <a:r>
              <a:rPr lang="en-US" sz="2400" i="1" dirty="0"/>
              <a:t>, </a:t>
            </a:r>
            <a:r>
              <a:rPr lang="en-US" sz="2400" b="1" i="1" dirty="0"/>
              <a:t>building on</a:t>
            </a:r>
            <a:r>
              <a:rPr lang="en-US" sz="2400" i="1" dirty="0"/>
              <a:t>, and </a:t>
            </a:r>
            <a:r>
              <a:rPr lang="en-US" sz="2400" b="1" i="1" dirty="0"/>
              <a:t>prompting each other.</a:t>
            </a:r>
          </a:p>
          <a:p>
            <a:pPr marL="285750" indent="-285750">
              <a:buFont typeface="Arial" charset="0"/>
              <a:buChar char="•"/>
              <a:defRPr/>
            </a:pPr>
            <a:endParaRPr lang="en-US" sz="2400" dirty="0"/>
          </a:p>
        </p:txBody>
      </p:sp>
      <p:sp>
        <p:nvSpPr>
          <p:cNvPr id="5" name="TextBox 4"/>
          <p:cNvSpPr txBox="1"/>
          <p:nvPr/>
        </p:nvSpPr>
        <p:spPr>
          <a:xfrm>
            <a:off x="358589" y="239054"/>
            <a:ext cx="6615953" cy="1200329"/>
          </a:xfrm>
          <a:prstGeom prst="rect">
            <a:avLst/>
          </a:prstGeom>
          <a:noFill/>
        </p:spPr>
        <p:txBody>
          <a:bodyPr wrap="square" rtlCol="0">
            <a:spAutoFit/>
          </a:bodyPr>
          <a:lstStyle/>
          <a:p>
            <a:r>
              <a:rPr lang="en-US" sz="3600" b="1" dirty="0" smtClean="0">
                <a:latin typeface="+mj-lt"/>
              </a:rPr>
              <a:t>Conversation Pattern </a:t>
            </a:r>
            <a:r>
              <a:rPr lang="mr-IN" sz="3600" b="1" dirty="0" smtClean="0">
                <a:latin typeface="+mj-lt"/>
              </a:rPr>
              <a:t>–</a:t>
            </a:r>
            <a:r>
              <a:rPr lang="en-US" sz="3600" b="1" dirty="0" smtClean="0">
                <a:latin typeface="+mj-lt"/>
              </a:rPr>
              <a:t> </a:t>
            </a:r>
            <a:r>
              <a:rPr lang="en-US" sz="3600" b="1" dirty="0" smtClean="0">
                <a:solidFill>
                  <a:schemeClr val="accent2"/>
                </a:solidFill>
                <a:latin typeface="+mj-lt"/>
              </a:rPr>
              <a:t>Practice CREATE &amp; CLARIFY</a:t>
            </a:r>
            <a:endParaRPr lang="en-US" sz="3600" b="1" dirty="0">
              <a:solidFill>
                <a:schemeClr val="accent2"/>
              </a:solidFill>
              <a:latin typeface="+mj-lt"/>
            </a:endParaRPr>
          </a:p>
        </p:txBody>
      </p:sp>
    </p:spTree>
    <p:extLst>
      <p:ext uri="{BB962C8B-B14F-4D97-AF65-F5344CB8AC3E}">
        <p14:creationId xmlns:p14="http://schemas.microsoft.com/office/powerpoint/2010/main" val="1732759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dissolv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dissolv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dissolve">
                                      <p:cBhvr>
                                        <p:cTn id="2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9776" y="465481"/>
            <a:ext cx="3517257" cy="4361011"/>
          </a:xfrm>
          <a:prstGeom prst="rect">
            <a:avLst/>
          </a:prstGeom>
          <a:solidFill>
            <a:schemeClr val="accent1"/>
          </a:solidFill>
          <a:ln w="38100">
            <a:solidFill>
              <a:schemeClr val="accent1"/>
            </a:solidFill>
          </a:ln>
        </p:spPr>
      </p:pic>
      <p:sp>
        <p:nvSpPr>
          <p:cNvPr id="3" name="Title 2"/>
          <p:cNvSpPr>
            <a:spLocks noGrp="1"/>
          </p:cNvSpPr>
          <p:nvPr>
            <p:ph type="title" idx="4294967295"/>
          </p:nvPr>
        </p:nvSpPr>
        <p:spPr>
          <a:xfrm>
            <a:off x="1842444" y="347397"/>
            <a:ext cx="6279580" cy="1546293"/>
          </a:xfrm>
        </p:spPr>
        <p:txBody>
          <a:bodyPr>
            <a:noAutofit/>
          </a:bodyPr>
          <a:lstStyle/>
          <a:p>
            <a:r>
              <a:rPr lang="en-US" sz="4000" dirty="0">
                <a:ea typeface="Calibri" charset="0"/>
                <a:cs typeface="Arial" charset="0"/>
              </a:rPr>
              <a:t>Which Conversation Norm will help </a:t>
            </a:r>
            <a:r>
              <a:rPr lang="en-US" sz="4000" dirty="0" smtClean="0">
                <a:ea typeface="Calibri" charset="0"/>
                <a:cs typeface="Arial" charset="0"/>
              </a:rPr>
              <a:t>you to </a:t>
            </a:r>
            <a:r>
              <a:rPr lang="en-US" sz="4000" b="1" dirty="0" smtClean="0">
                <a:ea typeface="Calibri" charset="0"/>
                <a:cs typeface="Arial" charset="0"/>
              </a:rPr>
              <a:t>CREATE and CLARIFY</a:t>
            </a:r>
            <a:r>
              <a:rPr lang="en-US" sz="4000" dirty="0" smtClean="0">
                <a:ea typeface="Calibri" charset="0"/>
                <a:cs typeface="Arial" charset="0"/>
              </a:rPr>
              <a:t>?</a:t>
            </a:r>
            <a:r>
              <a:rPr lang="en-US" sz="4000" b="1" dirty="0" smtClean="0">
                <a:ea typeface="Calibri" charset="0"/>
                <a:cs typeface="Arial" charset="0"/>
              </a:rPr>
              <a:t> </a:t>
            </a:r>
            <a:r>
              <a:rPr lang="en-US" sz="4000" dirty="0">
                <a:ea typeface="Calibri" charset="0"/>
                <a:cs typeface="Arial" charset="0"/>
              </a:rPr>
              <a:t>Why? </a:t>
            </a:r>
            <a:endParaRPr lang="en-US" sz="4000" dirty="0"/>
          </a:p>
        </p:txBody>
      </p:sp>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LESSON OPENING </a:t>
            </a:r>
            <a:r>
              <a:rPr lang="mr-IN" sz="2400" b="1" dirty="0" smtClean="0">
                <a:solidFill>
                  <a:schemeClr val="bg1"/>
                </a:solidFill>
              </a:rPr>
              <a:t>–</a:t>
            </a:r>
            <a:r>
              <a:rPr lang="en-US" sz="2400" b="1" dirty="0" smtClean="0">
                <a:solidFill>
                  <a:schemeClr val="bg1"/>
                </a:solidFill>
              </a:rPr>
              <a:t> REVIEW NORMS </a:t>
            </a:r>
            <a:r>
              <a:rPr lang="mr-IN" sz="2400" b="1" dirty="0" smtClean="0">
                <a:solidFill>
                  <a:schemeClr val="bg1"/>
                </a:solidFill>
              </a:rPr>
              <a:t>–</a:t>
            </a:r>
            <a:r>
              <a:rPr lang="en-US" sz="2400" b="1" dirty="0" smtClean="0">
                <a:solidFill>
                  <a:schemeClr val="bg1"/>
                </a:solidFill>
              </a:rPr>
              <a:t> TURN AND TALK</a:t>
            </a:r>
            <a:endParaRPr lang="en-US" sz="2400" b="1" dirty="0">
              <a:solidFill>
                <a:schemeClr val="bg1"/>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114" y="332260"/>
            <a:ext cx="1145533" cy="1279695"/>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9" name="Group 8"/>
          <p:cNvGrpSpPr/>
          <p:nvPr/>
        </p:nvGrpSpPr>
        <p:grpSpPr>
          <a:xfrm>
            <a:off x="3253044" y="2344089"/>
            <a:ext cx="1918447" cy="1702439"/>
            <a:chOff x="587828" y="4231661"/>
            <a:chExt cx="1847691" cy="2083038"/>
          </a:xfrm>
        </p:grpSpPr>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1" name="TextBox 10"/>
            <p:cNvSpPr txBox="1"/>
            <p:nvPr/>
          </p:nvSpPr>
          <p:spPr>
            <a:xfrm>
              <a:off x="587828" y="5949612"/>
              <a:ext cx="1370304" cy="365087"/>
            </a:xfrm>
            <a:prstGeom prst="rect">
              <a:avLst/>
            </a:prstGeom>
            <a:noFill/>
          </p:spPr>
          <p:txBody>
            <a:bodyPr wrap="none" rtlCol="0">
              <a:spAutoFit/>
            </a:bodyPr>
            <a:lstStyle/>
            <a:p>
              <a:r>
                <a:rPr lang="en-US" sz="2400" b="1" dirty="0" smtClean="0"/>
                <a:t>TURN &amp; TALK</a:t>
              </a:r>
              <a:endParaRPr lang="en-US" sz="2400" b="1" dirty="0"/>
            </a:p>
          </p:txBody>
        </p:sp>
      </p:grpSp>
      <p:sp>
        <p:nvSpPr>
          <p:cNvPr id="12" name="Rectangle 11"/>
          <p:cNvSpPr/>
          <p:nvPr/>
        </p:nvSpPr>
        <p:spPr>
          <a:xfrm>
            <a:off x="525136" y="4460619"/>
            <a:ext cx="7374262" cy="1508105"/>
          </a:xfrm>
          <a:prstGeom prst="rect">
            <a:avLst/>
          </a:prstGeom>
        </p:spPr>
        <p:txBody>
          <a:bodyPr wrap="square">
            <a:spAutoFit/>
          </a:bodyPr>
          <a:lstStyle/>
          <a:p>
            <a:r>
              <a:rPr lang="en-US" sz="2800" i="1" dirty="0"/>
              <a:t>I heard many of you say that you would </a:t>
            </a:r>
            <a:r>
              <a:rPr lang="en-US" sz="2800" i="1" dirty="0" smtClean="0"/>
              <a:t>“Use the language of the skill,” to speak in complete sentences as we </a:t>
            </a:r>
            <a:r>
              <a:rPr lang="en-US" sz="2800" b="1" i="1" dirty="0" smtClean="0"/>
              <a:t>CREATE</a:t>
            </a:r>
            <a:r>
              <a:rPr lang="en-US" sz="2800" i="1" dirty="0" smtClean="0"/>
              <a:t> and </a:t>
            </a:r>
            <a:r>
              <a:rPr lang="en-US" sz="2800" b="1" i="1" dirty="0" smtClean="0"/>
              <a:t>CLARIFY</a:t>
            </a:r>
            <a:r>
              <a:rPr lang="en-US" sz="2800" i="1" dirty="0" smtClean="0"/>
              <a:t> ideas. </a:t>
            </a:r>
          </a:p>
          <a:p>
            <a:pPr marL="342900" indent="-342900">
              <a:buFont typeface="Arial" charset="0"/>
              <a:buChar char="•"/>
            </a:pPr>
            <a:endParaRPr lang="en-US" sz="800" i="1" dirty="0" smtClean="0"/>
          </a:p>
        </p:txBody>
      </p:sp>
      <p:sp>
        <p:nvSpPr>
          <p:cNvPr id="14" name="Oval 13"/>
          <p:cNvSpPr/>
          <p:nvPr/>
        </p:nvSpPr>
        <p:spPr>
          <a:xfrm>
            <a:off x="10192989" y="774352"/>
            <a:ext cx="1472141" cy="1569737"/>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44596" y="5040112"/>
            <a:ext cx="3517257" cy="978448"/>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65088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dissolve">
                                      <p:cBhvr>
                                        <p:cTn id="12" dur="500"/>
                                        <p:tgtEl>
                                          <p:spTgt spid="12">
                                            <p:txEl>
                                              <p:pRg st="0" end="0"/>
                                            </p:txEl>
                                          </p:spTgt>
                                        </p:tgtEl>
                                      </p:cBhvr>
                                    </p:animEffect>
                                  </p:childTnLst>
                                </p:cTn>
                              </p:par>
                              <p:par>
                                <p:cTn id="13" presetID="1" presetClass="entr" presetSubtype="0" fill="hold" grpId="0" nodeType="withEffect">
                                  <p:stCondLst>
                                    <p:cond delay="50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81277" y="1968160"/>
            <a:ext cx="4229863" cy="1384995"/>
          </a:xfrm>
          <a:prstGeom prst="rect">
            <a:avLst/>
          </a:prstGeom>
          <a:solidFill>
            <a:schemeClr val="accent1">
              <a:lumMod val="20000"/>
              <a:lumOff val="80000"/>
              <a:alpha val="50000"/>
            </a:schemeClr>
          </a:solidFill>
          <a:ln w="38100">
            <a:solidFill>
              <a:schemeClr val="accent1"/>
            </a:solidFill>
          </a:ln>
        </p:spPr>
        <p:txBody>
          <a:bodyPr wrap="square" rtlCol="0">
            <a:spAutoFit/>
          </a:bodyPr>
          <a:lstStyle/>
          <a:p>
            <a:r>
              <a:rPr lang="en-US" sz="2800" i="1" dirty="0" smtClean="0"/>
              <a:t>When and how do we </a:t>
            </a:r>
            <a:r>
              <a:rPr lang="en-US" sz="2800" b="1" i="1" dirty="0" smtClean="0"/>
              <a:t>paraphrase</a:t>
            </a:r>
            <a:r>
              <a:rPr lang="en-US" sz="2800" i="1" dirty="0" smtClean="0"/>
              <a:t> in a Constructive Conversation?</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6781" y="50288"/>
            <a:ext cx="4706933" cy="6199412"/>
          </a:xfrm>
          <a:prstGeom prst="rect">
            <a:avLst/>
          </a:prstGeom>
        </p:spPr>
      </p:pic>
      <p:sp>
        <p:nvSpPr>
          <p:cNvPr id="4" name="Oval 3"/>
          <p:cNvSpPr/>
          <p:nvPr/>
        </p:nvSpPr>
        <p:spPr>
          <a:xfrm>
            <a:off x="7488382" y="742045"/>
            <a:ext cx="4560070" cy="132261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651747" y="1800255"/>
            <a:ext cx="1693890" cy="1384995"/>
            <a:chOff x="587828" y="4231661"/>
            <a:chExt cx="1847691" cy="2083038"/>
          </a:xfrm>
        </p:grpSpPr>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2" name="TextBox 11"/>
            <p:cNvSpPr txBox="1"/>
            <p:nvPr/>
          </p:nvSpPr>
          <p:spPr>
            <a:xfrm>
              <a:off x="587828" y="5949612"/>
              <a:ext cx="1370304" cy="365087"/>
            </a:xfrm>
            <a:prstGeom prst="rect">
              <a:avLst/>
            </a:prstGeom>
            <a:noFill/>
          </p:spPr>
          <p:txBody>
            <a:bodyPr wrap="none" rtlCol="0">
              <a:spAutoFit/>
            </a:bodyPr>
            <a:lstStyle/>
            <a:p>
              <a:r>
                <a:rPr lang="en-US" sz="2400" b="1" dirty="0" smtClean="0"/>
                <a:t>TURN &amp; TALK</a:t>
              </a:r>
              <a:endParaRPr lang="en-US" sz="2400" b="1" dirty="0"/>
            </a:p>
          </p:txBody>
        </p:sp>
      </p:grpSp>
      <p:sp>
        <p:nvSpPr>
          <p:cNvPr id="13" name="Rectangle 12"/>
          <p:cNvSpPr/>
          <p:nvPr/>
        </p:nvSpPr>
        <p:spPr>
          <a:xfrm>
            <a:off x="28034" y="6441637"/>
            <a:ext cx="6313138" cy="461665"/>
          </a:xfrm>
          <a:prstGeom prst="rect">
            <a:avLst/>
          </a:prstGeom>
        </p:spPr>
        <p:txBody>
          <a:bodyPr wrap="none">
            <a:spAutoFit/>
          </a:bodyPr>
          <a:lstStyle/>
          <a:p>
            <a:r>
              <a:rPr lang="en-US" sz="2400" b="1" dirty="0">
                <a:solidFill>
                  <a:schemeClr val="bg1"/>
                </a:solidFill>
              </a:rPr>
              <a:t>MODEL </a:t>
            </a:r>
            <a:r>
              <a:rPr lang="mr-IN" sz="2400" b="1" dirty="0">
                <a:solidFill>
                  <a:schemeClr val="bg1"/>
                </a:solidFill>
              </a:rPr>
              <a:t>–</a:t>
            </a:r>
            <a:r>
              <a:rPr lang="en-US" sz="2400" b="1" dirty="0">
                <a:solidFill>
                  <a:schemeClr val="bg1"/>
                </a:solidFill>
              </a:rPr>
              <a:t> REVIEW THE CONVERSATION PATTERN</a:t>
            </a:r>
          </a:p>
        </p:txBody>
      </p:sp>
      <p:sp>
        <p:nvSpPr>
          <p:cNvPr id="14" name="Rectangle 13"/>
          <p:cNvSpPr/>
          <p:nvPr/>
        </p:nvSpPr>
        <p:spPr>
          <a:xfrm>
            <a:off x="1039641" y="203119"/>
            <a:ext cx="5428294" cy="1446550"/>
          </a:xfrm>
          <a:prstGeom prst="rect">
            <a:avLst/>
          </a:prstGeom>
        </p:spPr>
        <p:txBody>
          <a:bodyPr wrap="square">
            <a:spAutoFit/>
          </a:bodyPr>
          <a:lstStyle/>
          <a:p>
            <a:pPr algn="ctr"/>
            <a:r>
              <a:rPr lang="en-US" sz="4400" b="1" dirty="0">
                <a:latin typeface="+mj-lt"/>
              </a:rPr>
              <a:t>Let’s Review the </a:t>
            </a:r>
            <a:br>
              <a:rPr lang="en-US" sz="4400" b="1" dirty="0">
                <a:latin typeface="+mj-lt"/>
              </a:rPr>
            </a:br>
            <a:r>
              <a:rPr lang="en-US" sz="4400" b="1" dirty="0">
                <a:latin typeface="+mj-lt"/>
              </a:rPr>
              <a:t>Conversation Pattern</a:t>
            </a:r>
            <a:endParaRPr lang="en-US" sz="4400" dirty="0">
              <a:latin typeface="+mj-lt"/>
            </a:endParaRPr>
          </a:p>
        </p:txBody>
      </p:sp>
      <p:sp>
        <p:nvSpPr>
          <p:cNvPr id="15" name="TextBox 14"/>
          <p:cNvSpPr txBox="1"/>
          <p:nvPr/>
        </p:nvSpPr>
        <p:spPr>
          <a:xfrm>
            <a:off x="651747" y="3690059"/>
            <a:ext cx="6359393" cy="2246769"/>
          </a:xfrm>
          <a:prstGeom prst="rect">
            <a:avLst/>
          </a:prstGeom>
          <a:solidFill>
            <a:schemeClr val="accent1">
              <a:lumMod val="20000"/>
              <a:lumOff val="80000"/>
              <a:alpha val="50000"/>
            </a:schemeClr>
          </a:solidFill>
          <a:ln w="38100">
            <a:solidFill>
              <a:schemeClr val="accent1"/>
            </a:solidFill>
          </a:ln>
        </p:spPr>
        <p:txBody>
          <a:bodyPr wrap="square" rtlCol="0">
            <a:spAutoFit/>
          </a:bodyPr>
          <a:lstStyle/>
          <a:p>
            <a:r>
              <a:rPr lang="en-US" sz="2800" b="1" i="1" dirty="0" smtClean="0"/>
              <a:t>Paraphrase:</a:t>
            </a:r>
          </a:p>
          <a:p>
            <a:r>
              <a:rPr lang="en-US" sz="2800" dirty="0" smtClean="0"/>
              <a:t>This </a:t>
            </a:r>
            <a:r>
              <a:rPr lang="en-US" sz="2800" dirty="0"/>
              <a:t>means to listen and then we repeat our partner’s thoughts in our own words. We </a:t>
            </a:r>
            <a:r>
              <a:rPr lang="en-US" sz="2800" dirty="0" smtClean="0"/>
              <a:t>paraphrase </a:t>
            </a:r>
            <a:r>
              <a:rPr lang="en-US" sz="2800" dirty="0"/>
              <a:t>to </a:t>
            </a:r>
            <a:r>
              <a:rPr lang="en-US" sz="2800" b="1" dirty="0"/>
              <a:t>CLARIFY </a:t>
            </a:r>
            <a:r>
              <a:rPr lang="en-US" sz="2800" dirty="0"/>
              <a:t>and make sure we understand what our partner said. </a:t>
            </a:r>
          </a:p>
        </p:txBody>
      </p:sp>
    </p:spTree>
    <p:extLst>
      <p:ext uri="{BB962C8B-B14F-4D97-AF65-F5344CB8AC3E}">
        <p14:creationId xmlns:p14="http://schemas.microsoft.com/office/powerpoint/2010/main" val="1263828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par>
                                <p:cTn id="13" presetID="1" presetClass="entr" presetSubtype="0" fill="hold" grpId="0" nodeType="withEffect">
                                  <p:stCondLst>
                                    <p:cond delay="50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dissolv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15"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1225" y="85544"/>
            <a:ext cx="4706933" cy="6199412"/>
          </a:xfrm>
          <a:prstGeom prst="rect">
            <a:avLst/>
          </a:prstGeom>
        </p:spPr>
      </p:pic>
      <p:sp>
        <p:nvSpPr>
          <p:cNvPr id="4" name="Oval 3"/>
          <p:cNvSpPr/>
          <p:nvPr/>
        </p:nvSpPr>
        <p:spPr>
          <a:xfrm>
            <a:off x="7341225" y="2199806"/>
            <a:ext cx="4758878" cy="1636697"/>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545187" y="1892965"/>
            <a:ext cx="1693890" cy="1384995"/>
            <a:chOff x="587828" y="4231661"/>
            <a:chExt cx="1847691" cy="2083038"/>
          </a:xfrm>
        </p:grpSpPr>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2" name="TextBox 11"/>
            <p:cNvSpPr txBox="1"/>
            <p:nvPr/>
          </p:nvSpPr>
          <p:spPr>
            <a:xfrm>
              <a:off x="587828" y="5949612"/>
              <a:ext cx="1370304" cy="365087"/>
            </a:xfrm>
            <a:prstGeom prst="rect">
              <a:avLst/>
            </a:prstGeom>
            <a:noFill/>
          </p:spPr>
          <p:txBody>
            <a:bodyPr wrap="none" rtlCol="0">
              <a:spAutoFit/>
            </a:bodyPr>
            <a:lstStyle/>
            <a:p>
              <a:r>
                <a:rPr lang="en-US" sz="2400" b="1" dirty="0" smtClean="0"/>
                <a:t>TURN &amp; TALK</a:t>
              </a:r>
              <a:endParaRPr lang="en-US" sz="2400" b="1" dirty="0"/>
            </a:p>
          </p:txBody>
        </p:sp>
      </p:grpSp>
      <p:sp>
        <p:nvSpPr>
          <p:cNvPr id="13" name="Rectangle 12"/>
          <p:cNvSpPr/>
          <p:nvPr/>
        </p:nvSpPr>
        <p:spPr>
          <a:xfrm>
            <a:off x="28034" y="6441637"/>
            <a:ext cx="6313138" cy="461665"/>
          </a:xfrm>
          <a:prstGeom prst="rect">
            <a:avLst/>
          </a:prstGeom>
        </p:spPr>
        <p:txBody>
          <a:bodyPr wrap="none">
            <a:spAutoFit/>
          </a:bodyPr>
          <a:lstStyle/>
          <a:p>
            <a:r>
              <a:rPr lang="en-US" sz="2400" b="1" dirty="0">
                <a:solidFill>
                  <a:schemeClr val="bg1"/>
                </a:solidFill>
              </a:rPr>
              <a:t>MODEL </a:t>
            </a:r>
            <a:r>
              <a:rPr lang="mr-IN" sz="2400" b="1" dirty="0">
                <a:solidFill>
                  <a:schemeClr val="bg1"/>
                </a:solidFill>
              </a:rPr>
              <a:t>–</a:t>
            </a:r>
            <a:r>
              <a:rPr lang="en-US" sz="2400" b="1" dirty="0">
                <a:solidFill>
                  <a:schemeClr val="bg1"/>
                </a:solidFill>
              </a:rPr>
              <a:t> REVIEW THE CONVERSATION PATTERN</a:t>
            </a:r>
          </a:p>
        </p:txBody>
      </p:sp>
      <p:sp>
        <p:nvSpPr>
          <p:cNvPr id="14" name="Rectangle 13"/>
          <p:cNvSpPr/>
          <p:nvPr/>
        </p:nvSpPr>
        <p:spPr>
          <a:xfrm>
            <a:off x="1039641" y="203119"/>
            <a:ext cx="5428294" cy="1446550"/>
          </a:xfrm>
          <a:prstGeom prst="rect">
            <a:avLst/>
          </a:prstGeom>
        </p:spPr>
        <p:txBody>
          <a:bodyPr wrap="square">
            <a:spAutoFit/>
          </a:bodyPr>
          <a:lstStyle/>
          <a:p>
            <a:pPr algn="ctr"/>
            <a:r>
              <a:rPr lang="en-US" sz="4400" b="1" dirty="0">
                <a:latin typeface="+mj-lt"/>
              </a:rPr>
              <a:t>Let’s Review the </a:t>
            </a:r>
            <a:br>
              <a:rPr lang="en-US" sz="4400" b="1" dirty="0">
                <a:latin typeface="+mj-lt"/>
              </a:rPr>
            </a:br>
            <a:r>
              <a:rPr lang="en-US" sz="4400" b="1" dirty="0">
                <a:latin typeface="+mj-lt"/>
              </a:rPr>
              <a:t>Conversation Pattern</a:t>
            </a:r>
            <a:endParaRPr lang="en-US" sz="4400" dirty="0">
              <a:latin typeface="+mj-lt"/>
            </a:endParaRPr>
          </a:p>
        </p:txBody>
      </p:sp>
      <p:sp>
        <p:nvSpPr>
          <p:cNvPr id="17" name="TextBox 16"/>
          <p:cNvSpPr txBox="1"/>
          <p:nvPr/>
        </p:nvSpPr>
        <p:spPr>
          <a:xfrm>
            <a:off x="2569163" y="1951918"/>
            <a:ext cx="4467923" cy="1384995"/>
          </a:xfrm>
          <a:prstGeom prst="rect">
            <a:avLst/>
          </a:prstGeom>
          <a:solidFill>
            <a:schemeClr val="accent1">
              <a:lumMod val="20000"/>
              <a:lumOff val="80000"/>
              <a:alpha val="50000"/>
            </a:schemeClr>
          </a:solidFill>
          <a:ln w="38100">
            <a:solidFill>
              <a:schemeClr val="accent1"/>
            </a:solidFill>
          </a:ln>
        </p:spPr>
        <p:txBody>
          <a:bodyPr wrap="square" rtlCol="0">
            <a:spAutoFit/>
          </a:bodyPr>
          <a:lstStyle/>
          <a:p>
            <a:r>
              <a:rPr lang="en-US" sz="2800" i="1" dirty="0" smtClean="0"/>
              <a:t>When and how do we </a:t>
            </a:r>
            <a:r>
              <a:rPr lang="en-US" sz="2800" b="1" i="1" dirty="0" smtClean="0"/>
              <a:t>build an idea </a:t>
            </a:r>
            <a:r>
              <a:rPr lang="en-US" sz="2800" i="1" dirty="0" smtClean="0"/>
              <a:t>in a Constructive Conversation?</a:t>
            </a:r>
          </a:p>
        </p:txBody>
      </p:sp>
      <p:sp>
        <p:nvSpPr>
          <p:cNvPr id="18" name="Rectangle 17"/>
          <p:cNvSpPr/>
          <p:nvPr/>
        </p:nvSpPr>
        <p:spPr>
          <a:xfrm>
            <a:off x="545187" y="3736414"/>
            <a:ext cx="6465952" cy="2246769"/>
          </a:xfrm>
          <a:prstGeom prst="rect">
            <a:avLst/>
          </a:prstGeom>
          <a:solidFill>
            <a:schemeClr val="accent1">
              <a:lumMod val="20000"/>
              <a:lumOff val="80000"/>
              <a:alpha val="50000"/>
            </a:schemeClr>
          </a:solidFill>
          <a:ln w="38100">
            <a:solidFill>
              <a:schemeClr val="accent1"/>
            </a:solidFill>
          </a:ln>
        </p:spPr>
        <p:txBody>
          <a:bodyPr wrap="square">
            <a:spAutoFit/>
          </a:bodyPr>
          <a:lstStyle/>
          <a:p>
            <a:r>
              <a:rPr lang="en-US" sz="2800" b="1" i="1" dirty="0"/>
              <a:t>Build on each other’s </a:t>
            </a:r>
            <a:r>
              <a:rPr lang="en-US" sz="2800" b="1" i="1" dirty="0" smtClean="0"/>
              <a:t>ideas:</a:t>
            </a:r>
          </a:p>
          <a:p>
            <a:r>
              <a:rPr lang="en-US" sz="2800" dirty="0" smtClean="0"/>
              <a:t>This </a:t>
            </a:r>
            <a:r>
              <a:rPr lang="en-US" sz="2800" dirty="0"/>
              <a:t>means that we listen to what our partner says and add details and other information </a:t>
            </a:r>
            <a:r>
              <a:rPr lang="en-US" sz="2800" dirty="0" smtClean="0"/>
              <a:t>to </a:t>
            </a:r>
            <a:r>
              <a:rPr lang="en-US" sz="2800" dirty="0"/>
              <a:t>their ideas to make a clearer and more complete idea. </a:t>
            </a:r>
          </a:p>
        </p:txBody>
      </p:sp>
    </p:spTree>
    <p:extLst>
      <p:ext uri="{BB962C8B-B14F-4D97-AF65-F5344CB8AC3E}">
        <p14:creationId xmlns:p14="http://schemas.microsoft.com/office/powerpoint/2010/main" val="1387767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dissolve">
                                      <p:cBhvr>
                                        <p:cTn id="12" dur="500"/>
                                        <p:tgtEl>
                                          <p:spTgt spid="17"/>
                                        </p:tgtEl>
                                      </p:cBhvr>
                                    </p:animEffect>
                                  </p:childTnLst>
                                </p:cTn>
                              </p:par>
                              <p:par>
                                <p:cTn id="13" presetID="1" presetClass="entr" presetSubtype="0" fill="hold" grpId="0" nodeType="withEffect">
                                  <p:stCondLst>
                                    <p:cond delay="50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dissolv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animBg="1"/>
      <p:bldP spid="18"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1225" y="85544"/>
            <a:ext cx="4706933" cy="6199412"/>
          </a:xfrm>
          <a:prstGeom prst="rect">
            <a:avLst/>
          </a:prstGeom>
        </p:spPr>
      </p:pic>
      <p:sp>
        <p:nvSpPr>
          <p:cNvPr id="4" name="Oval 3"/>
          <p:cNvSpPr/>
          <p:nvPr/>
        </p:nvSpPr>
        <p:spPr>
          <a:xfrm>
            <a:off x="7289280" y="4167754"/>
            <a:ext cx="4758878" cy="1636697"/>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496775" y="1767390"/>
            <a:ext cx="1693890" cy="1384995"/>
            <a:chOff x="587828" y="4231661"/>
            <a:chExt cx="1847691" cy="2083038"/>
          </a:xfrm>
        </p:grpSpPr>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2" name="TextBox 11"/>
            <p:cNvSpPr txBox="1"/>
            <p:nvPr/>
          </p:nvSpPr>
          <p:spPr>
            <a:xfrm>
              <a:off x="587828" y="5949612"/>
              <a:ext cx="1370304" cy="365087"/>
            </a:xfrm>
            <a:prstGeom prst="rect">
              <a:avLst/>
            </a:prstGeom>
            <a:noFill/>
          </p:spPr>
          <p:txBody>
            <a:bodyPr wrap="none" rtlCol="0">
              <a:spAutoFit/>
            </a:bodyPr>
            <a:lstStyle/>
            <a:p>
              <a:r>
                <a:rPr lang="en-US" sz="2400" b="1" dirty="0" smtClean="0"/>
                <a:t>TURN &amp; TALK</a:t>
              </a:r>
              <a:endParaRPr lang="en-US" sz="2400" b="1" dirty="0"/>
            </a:p>
          </p:txBody>
        </p:sp>
      </p:grpSp>
      <p:sp>
        <p:nvSpPr>
          <p:cNvPr id="13" name="Rectangle 12"/>
          <p:cNvSpPr/>
          <p:nvPr/>
        </p:nvSpPr>
        <p:spPr>
          <a:xfrm>
            <a:off x="28034" y="6441637"/>
            <a:ext cx="6313138" cy="461665"/>
          </a:xfrm>
          <a:prstGeom prst="rect">
            <a:avLst/>
          </a:prstGeom>
        </p:spPr>
        <p:txBody>
          <a:bodyPr wrap="none">
            <a:spAutoFit/>
          </a:bodyPr>
          <a:lstStyle/>
          <a:p>
            <a:r>
              <a:rPr lang="en-US" sz="2400" b="1" dirty="0">
                <a:solidFill>
                  <a:schemeClr val="bg1"/>
                </a:solidFill>
              </a:rPr>
              <a:t>MODEL </a:t>
            </a:r>
            <a:r>
              <a:rPr lang="mr-IN" sz="2400" b="1" dirty="0">
                <a:solidFill>
                  <a:schemeClr val="bg1"/>
                </a:solidFill>
              </a:rPr>
              <a:t>–</a:t>
            </a:r>
            <a:r>
              <a:rPr lang="en-US" sz="2400" b="1" dirty="0">
                <a:solidFill>
                  <a:schemeClr val="bg1"/>
                </a:solidFill>
              </a:rPr>
              <a:t> REVIEW THE CONVERSATION PATTERN</a:t>
            </a:r>
          </a:p>
        </p:txBody>
      </p:sp>
      <p:sp>
        <p:nvSpPr>
          <p:cNvPr id="14" name="Rectangle 13"/>
          <p:cNvSpPr/>
          <p:nvPr/>
        </p:nvSpPr>
        <p:spPr>
          <a:xfrm>
            <a:off x="1039641" y="203119"/>
            <a:ext cx="5428294" cy="1446550"/>
          </a:xfrm>
          <a:prstGeom prst="rect">
            <a:avLst/>
          </a:prstGeom>
        </p:spPr>
        <p:txBody>
          <a:bodyPr wrap="square">
            <a:spAutoFit/>
          </a:bodyPr>
          <a:lstStyle/>
          <a:p>
            <a:pPr algn="ctr"/>
            <a:r>
              <a:rPr lang="en-US" sz="4400" b="1" dirty="0">
                <a:latin typeface="+mj-lt"/>
              </a:rPr>
              <a:t>Let’s Review the </a:t>
            </a:r>
            <a:br>
              <a:rPr lang="en-US" sz="4400" b="1" dirty="0">
                <a:latin typeface="+mj-lt"/>
              </a:rPr>
            </a:br>
            <a:r>
              <a:rPr lang="en-US" sz="4400" b="1" dirty="0">
                <a:latin typeface="+mj-lt"/>
              </a:rPr>
              <a:t>Conversation Pattern</a:t>
            </a:r>
            <a:endParaRPr lang="en-US" sz="4400" dirty="0">
              <a:latin typeface="+mj-lt"/>
            </a:endParaRPr>
          </a:p>
        </p:txBody>
      </p:sp>
      <p:sp>
        <p:nvSpPr>
          <p:cNvPr id="15" name="TextBox 14"/>
          <p:cNvSpPr txBox="1"/>
          <p:nvPr/>
        </p:nvSpPr>
        <p:spPr>
          <a:xfrm>
            <a:off x="2568534" y="1898568"/>
            <a:ext cx="4508127" cy="1384995"/>
          </a:xfrm>
          <a:prstGeom prst="rect">
            <a:avLst/>
          </a:prstGeom>
          <a:solidFill>
            <a:schemeClr val="accent1">
              <a:lumMod val="20000"/>
              <a:lumOff val="80000"/>
              <a:alpha val="50000"/>
            </a:schemeClr>
          </a:solidFill>
          <a:ln w="38100">
            <a:solidFill>
              <a:schemeClr val="accent1"/>
            </a:solidFill>
          </a:ln>
        </p:spPr>
        <p:txBody>
          <a:bodyPr wrap="square" rtlCol="0">
            <a:spAutoFit/>
          </a:bodyPr>
          <a:lstStyle/>
          <a:p>
            <a:r>
              <a:rPr lang="en-US" sz="2800" i="1" dirty="0" smtClean="0"/>
              <a:t>When and how do we </a:t>
            </a:r>
            <a:r>
              <a:rPr lang="en-US" sz="2800" b="1" i="1" dirty="0" smtClean="0"/>
              <a:t>prompt </a:t>
            </a:r>
            <a:r>
              <a:rPr lang="en-US" sz="2800" i="1" dirty="0" smtClean="0"/>
              <a:t>in a Constructive Conversation?</a:t>
            </a:r>
          </a:p>
        </p:txBody>
      </p:sp>
      <p:sp>
        <p:nvSpPr>
          <p:cNvPr id="16" name="Rectangle 15"/>
          <p:cNvSpPr/>
          <p:nvPr/>
        </p:nvSpPr>
        <p:spPr>
          <a:xfrm>
            <a:off x="464850" y="3550602"/>
            <a:ext cx="6611811" cy="2492990"/>
          </a:xfrm>
          <a:prstGeom prst="rect">
            <a:avLst/>
          </a:prstGeom>
          <a:solidFill>
            <a:schemeClr val="accent1">
              <a:lumMod val="20000"/>
              <a:lumOff val="80000"/>
              <a:alpha val="50000"/>
            </a:schemeClr>
          </a:solidFill>
          <a:ln w="38100">
            <a:solidFill>
              <a:schemeClr val="accent1"/>
            </a:solidFill>
          </a:ln>
        </p:spPr>
        <p:txBody>
          <a:bodyPr wrap="square">
            <a:spAutoFit/>
          </a:bodyPr>
          <a:lstStyle/>
          <a:p>
            <a:r>
              <a:rPr lang="en-US" sz="2600" b="1" i="1" dirty="0" smtClean="0"/>
              <a:t>Prompt:</a:t>
            </a:r>
          </a:p>
          <a:p>
            <a:r>
              <a:rPr lang="en-US" sz="2600" dirty="0" smtClean="0"/>
              <a:t>This </a:t>
            </a:r>
            <a:r>
              <a:rPr lang="en-US" sz="2600" dirty="0"/>
              <a:t>means we get more information, ask for clarification or for new ideas to continue the </a:t>
            </a:r>
            <a:r>
              <a:rPr lang="en-US" sz="2600" dirty="0" smtClean="0"/>
              <a:t>Constructive </a:t>
            </a:r>
            <a:r>
              <a:rPr lang="en-US" sz="2600" dirty="0"/>
              <a:t>Conversation. When prompting, we think about what we did understand and what more we need to understand fully. </a:t>
            </a:r>
          </a:p>
        </p:txBody>
      </p:sp>
    </p:spTree>
    <p:extLst>
      <p:ext uri="{BB962C8B-B14F-4D97-AF65-F5344CB8AC3E}">
        <p14:creationId xmlns:p14="http://schemas.microsoft.com/office/powerpoint/2010/main" val="983786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dissolve">
                                      <p:cBhvr>
                                        <p:cTn id="12" dur="500"/>
                                        <p:tgtEl>
                                          <p:spTgt spid="15"/>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dissolv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P spid="16"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6781" y="50288"/>
            <a:ext cx="4706933" cy="6199412"/>
          </a:xfrm>
          <a:prstGeom prst="rect">
            <a:avLst/>
          </a:prstGeom>
        </p:spPr>
      </p:pic>
      <p:sp>
        <p:nvSpPr>
          <p:cNvPr id="3" name="Title 2"/>
          <p:cNvSpPr>
            <a:spLocks noGrp="1"/>
          </p:cNvSpPr>
          <p:nvPr>
            <p:ph type="title" idx="4294967295"/>
          </p:nvPr>
        </p:nvSpPr>
        <p:spPr>
          <a:xfrm>
            <a:off x="358586" y="253706"/>
            <a:ext cx="5855178" cy="800104"/>
          </a:xfrm>
          <a:ln>
            <a:noFill/>
          </a:ln>
        </p:spPr>
        <p:txBody>
          <a:bodyPr>
            <a:noAutofit/>
          </a:bodyPr>
          <a:lstStyle/>
          <a:p>
            <a:pPr algn="ctr"/>
            <a:r>
              <a:rPr lang="en-US" b="1" dirty="0" smtClean="0"/>
              <a:t>What is the first step?</a:t>
            </a:r>
            <a:endParaRPr lang="en-US" dirty="0"/>
          </a:p>
        </p:txBody>
      </p:sp>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MODEL </a:t>
            </a:r>
            <a:r>
              <a:rPr lang="mr-IN" sz="2400" b="1" dirty="0" smtClean="0">
                <a:solidFill>
                  <a:schemeClr val="bg1"/>
                </a:solidFill>
              </a:rPr>
              <a:t>–</a:t>
            </a:r>
            <a:r>
              <a:rPr lang="en-US" sz="2400" b="1" dirty="0" smtClean="0">
                <a:solidFill>
                  <a:schemeClr val="bg1"/>
                </a:solidFill>
              </a:rPr>
              <a:t> REVIEW THE CONVERSATION PATTERN</a:t>
            </a:r>
            <a:endParaRPr lang="en-US" sz="2400" b="1" dirty="0">
              <a:solidFill>
                <a:schemeClr val="bg1"/>
              </a:solidFill>
            </a:endParaRPr>
          </a:p>
        </p:txBody>
      </p:sp>
      <p:sp>
        <p:nvSpPr>
          <p:cNvPr id="18" name="TextBox 17"/>
          <p:cNvSpPr txBox="1"/>
          <p:nvPr/>
        </p:nvSpPr>
        <p:spPr>
          <a:xfrm>
            <a:off x="358588" y="1279829"/>
            <a:ext cx="6884894" cy="1569660"/>
          </a:xfrm>
          <a:prstGeom prst="rect">
            <a:avLst/>
          </a:prstGeom>
          <a:solidFill>
            <a:schemeClr val="accent1">
              <a:lumMod val="20000"/>
              <a:lumOff val="80000"/>
              <a:alpha val="50000"/>
            </a:schemeClr>
          </a:solidFill>
          <a:ln w="38100">
            <a:solidFill>
              <a:schemeClr val="accent1"/>
            </a:solidFill>
          </a:ln>
        </p:spPr>
        <p:txBody>
          <a:bodyPr wrap="square" rtlCol="0">
            <a:spAutoFit/>
          </a:bodyPr>
          <a:lstStyle/>
          <a:p>
            <a:r>
              <a:rPr lang="en-US" sz="3200" i="1" dirty="0"/>
              <a:t>We know the pattern helps us to </a:t>
            </a:r>
            <a:r>
              <a:rPr lang="en-US" sz="3200" b="1" i="1" dirty="0"/>
              <a:t>CLARIFY,</a:t>
            </a:r>
            <a:r>
              <a:rPr lang="en-US" sz="3200" i="1" dirty="0"/>
              <a:t> but if we haven’t shared </a:t>
            </a:r>
            <a:r>
              <a:rPr lang="en-US" sz="3200" i="1" dirty="0" smtClean="0"/>
              <a:t>an initial idea</a:t>
            </a:r>
            <a:r>
              <a:rPr lang="en-US" sz="3200" i="1" dirty="0"/>
              <a:t>, we have nothing to </a:t>
            </a:r>
            <a:r>
              <a:rPr lang="en-US" sz="3200" b="1" i="1" dirty="0"/>
              <a:t>CLARIFY.</a:t>
            </a:r>
            <a:r>
              <a:rPr lang="en-US" sz="3200" i="1" dirty="0"/>
              <a:t> </a:t>
            </a:r>
            <a:endParaRPr lang="en-US" sz="3200" dirty="0"/>
          </a:p>
        </p:txBody>
      </p:sp>
      <p:sp>
        <p:nvSpPr>
          <p:cNvPr id="19" name="Rectangle 18"/>
          <p:cNvSpPr/>
          <p:nvPr/>
        </p:nvSpPr>
        <p:spPr>
          <a:xfrm>
            <a:off x="358587" y="3186463"/>
            <a:ext cx="6884895" cy="1569660"/>
          </a:xfrm>
          <a:prstGeom prst="rect">
            <a:avLst/>
          </a:prstGeom>
          <a:solidFill>
            <a:schemeClr val="accent1">
              <a:lumMod val="20000"/>
              <a:lumOff val="80000"/>
              <a:alpha val="50000"/>
            </a:schemeClr>
          </a:solidFill>
          <a:ln w="38100">
            <a:solidFill>
              <a:schemeClr val="accent1"/>
            </a:solidFill>
          </a:ln>
        </p:spPr>
        <p:txBody>
          <a:bodyPr wrap="square">
            <a:spAutoFit/>
          </a:bodyPr>
          <a:lstStyle/>
          <a:p>
            <a:r>
              <a:rPr lang="en-US" sz="3200" i="1" dirty="0"/>
              <a:t>So, the very first step of a Constructive Conversation is to </a:t>
            </a:r>
            <a:r>
              <a:rPr lang="en-US" sz="3200" b="1" i="1" dirty="0"/>
              <a:t>CREATE</a:t>
            </a:r>
            <a:r>
              <a:rPr lang="en-US" sz="3200" i="1" dirty="0"/>
              <a:t> and share an idea. </a:t>
            </a:r>
            <a:endParaRPr lang="en-US" sz="3200" dirty="0"/>
          </a:p>
        </p:txBody>
      </p:sp>
      <p:sp>
        <p:nvSpPr>
          <p:cNvPr id="20" name="Rectangle 19"/>
          <p:cNvSpPr/>
          <p:nvPr/>
        </p:nvSpPr>
        <p:spPr>
          <a:xfrm>
            <a:off x="358586" y="5093098"/>
            <a:ext cx="6884896" cy="1077218"/>
          </a:xfrm>
          <a:prstGeom prst="rect">
            <a:avLst/>
          </a:prstGeom>
          <a:solidFill>
            <a:schemeClr val="accent1">
              <a:lumMod val="20000"/>
              <a:lumOff val="80000"/>
              <a:alpha val="50000"/>
            </a:schemeClr>
          </a:solidFill>
          <a:ln w="38100">
            <a:solidFill>
              <a:schemeClr val="accent1"/>
            </a:solidFill>
          </a:ln>
        </p:spPr>
        <p:txBody>
          <a:bodyPr wrap="square">
            <a:spAutoFit/>
          </a:bodyPr>
          <a:lstStyle/>
          <a:p>
            <a:r>
              <a:rPr lang="en-US" sz="3200" i="1" dirty="0"/>
              <a:t>Then, we can use the Conversation Pattern to develop our idea fully. </a:t>
            </a:r>
            <a:endParaRPr lang="en-US" sz="3200" dirty="0"/>
          </a:p>
        </p:txBody>
      </p:sp>
      <p:pic>
        <p:nvPicPr>
          <p:cNvPr id="8" name="Picture 7" descr="/Users/mstaine/Desktop/ThinkAloudIcon.png"/>
          <p:cNvPicPr/>
          <p:nvPr/>
        </p:nvPicPr>
        <p:blipFill>
          <a:blip r:embed="rId4">
            <a:extLst>
              <a:ext uri="{28A0092B-C50C-407E-A947-70E740481C1C}">
                <a14:useLocalDpi xmlns:a14="http://schemas.microsoft.com/office/drawing/2010/main" val="0"/>
              </a:ext>
            </a:extLst>
          </a:blip>
          <a:srcRect/>
          <a:stretch>
            <a:fillRect/>
          </a:stretch>
        </p:blipFill>
        <p:spPr bwMode="auto">
          <a:xfrm>
            <a:off x="6237643" y="158064"/>
            <a:ext cx="1005839" cy="953277"/>
          </a:xfrm>
          <a:prstGeom prst="roundRect">
            <a:avLst>
              <a:gd name="adj" fmla="val 16667"/>
            </a:avLst>
          </a:prstGeom>
          <a:ln w="50800">
            <a:solidFill>
              <a:srgbClr val="00B0F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114227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dissolv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dissolve">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082" y="869993"/>
            <a:ext cx="7054850" cy="5315967"/>
          </a:xfrm>
          <a:prstGeom prst="rect">
            <a:avLst/>
          </a:prstGeom>
          <a:ln w="38100">
            <a:solidFill>
              <a:schemeClr val="accent1"/>
            </a:solidFill>
          </a:ln>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MODEL </a:t>
            </a:r>
            <a:r>
              <a:rPr lang="mr-IN" sz="2400" b="1" dirty="0" smtClean="0">
                <a:solidFill>
                  <a:schemeClr val="bg1"/>
                </a:solidFill>
              </a:rPr>
              <a:t>–</a:t>
            </a:r>
            <a:r>
              <a:rPr lang="en-US" sz="2400" b="1" dirty="0" smtClean="0">
                <a:solidFill>
                  <a:schemeClr val="bg1"/>
                </a:solidFill>
              </a:rPr>
              <a:t> INTRODUCE RESPONSE STARTERS</a:t>
            </a:r>
            <a:endParaRPr lang="en-US" sz="2400" b="1" dirty="0">
              <a:solidFill>
                <a:schemeClr val="bg1"/>
              </a:solidFill>
            </a:endParaRPr>
          </a:p>
        </p:txBody>
      </p:sp>
      <p:sp>
        <p:nvSpPr>
          <p:cNvPr id="2" name="Title 1"/>
          <p:cNvSpPr>
            <a:spLocks noGrp="1"/>
          </p:cNvSpPr>
          <p:nvPr>
            <p:ph type="title" idx="4294967295"/>
          </p:nvPr>
        </p:nvSpPr>
        <p:spPr>
          <a:xfrm>
            <a:off x="976907" y="-58322"/>
            <a:ext cx="10202740" cy="807671"/>
          </a:xfrm>
        </p:spPr>
        <p:txBody>
          <a:bodyPr>
            <a:normAutofit/>
          </a:bodyPr>
          <a:lstStyle/>
          <a:p>
            <a:pPr algn="ctr"/>
            <a:r>
              <a:rPr lang="en-US" sz="4400" b="1" dirty="0" smtClean="0">
                <a:solidFill>
                  <a:schemeClr val="tx1"/>
                </a:solidFill>
                <a:ea typeface="Calibri" charset="0"/>
                <a:cs typeface="Arial" charset="0"/>
              </a:rPr>
              <a:t>Which response starter will you use today?</a:t>
            </a:r>
            <a:endParaRPr lang="en-US" sz="4400" b="1" dirty="0">
              <a:solidFill>
                <a:schemeClr val="tx1"/>
              </a:solidFill>
            </a:endParaRPr>
          </a:p>
        </p:txBody>
      </p:sp>
      <p:sp>
        <p:nvSpPr>
          <p:cNvPr id="3" name="Rectangle 2"/>
          <p:cNvSpPr/>
          <p:nvPr/>
        </p:nvSpPr>
        <p:spPr>
          <a:xfrm>
            <a:off x="187661" y="4102795"/>
            <a:ext cx="4581661" cy="2185214"/>
          </a:xfrm>
          <a:prstGeom prst="rect">
            <a:avLst/>
          </a:prstGeom>
          <a:solidFill>
            <a:schemeClr val="accent1">
              <a:lumMod val="20000"/>
              <a:lumOff val="80000"/>
            </a:schemeClr>
          </a:solidFill>
          <a:ln w="38100">
            <a:solidFill>
              <a:schemeClr val="accent1"/>
            </a:solidFill>
          </a:ln>
        </p:spPr>
        <p:txBody>
          <a:bodyPr wrap="square">
            <a:spAutoFit/>
          </a:bodyPr>
          <a:lstStyle/>
          <a:p>
            <a:pPr marL="342900" indent="-342900">
              <a:buFont typeface="Arial" charset="0"/>
              <a:buChar char="•"/>
            </a:pPr>
            <a:endParaRPr lang="en-US" sz="800" dirty="0" smtClean="0"/>
          </a:p>
          <a:p>
            <a:pPr marL="342900" indent="-342900">
              <a:buFont typeface="Arial" charset="0"/>
              <a:buChar char="•"/>
            </a:pPr>
            <a:r>
              <a:rPr lang="en-US" sz="2400" dirty="0" smtClean="0"/>
              <a:t>You </a:t>
            </a:r>
            <a:r>
              <a:rPr lang="en-US" sz="2400" dirty="0"/>
              <a:t>will use the </a:t>
            </a:r>
            <a:r>
              <a:rPr lang="en-US" sz="2400" b="1" u="sng" dirty="0"/>
              <a:t>Conversation Pattern Guide</a:t>
            </a:r>
            <a:r>
              <a:rPr lang="en-US" sz="2400" u="sng" dirty="0"/>
              <a:t> </a:t>
            </a:r>
            <a:r>
              <a:rPr lang="en-US" sz="2400" dirty="0"/>
              <a:t>to remind you of the pattern. </a:t>
            </a:r>
            <a:endParaRPr lang="en-US" sz="800" dirty="0"/>
          </a:p>
          <a:p>
            <a:pPr marL="342900" indent="-342900">
              <a:buFont typeface="Arial" charset="0"/>
              <a:buChar char="•"/>
            </a:pPr>
            <a:r>
              <a:rPr lang="en-US" sz="2400" dirty="0" smtClean="0"/>
              <a:t>Let’s review the prompt and response starters. </a:t>
            </a:r>
          </a:p>
          <a:p>
            <a:pPr marL="342900" indent="-342900">
              <a:buFont typeface="Arial" charset="0"/>
              <a:buChar char="•"/>
            </a:pPr>
            <a:endParaRPr lang="en-US" sz="800" dirty="0" smtClean="0"/>
          </a:p>
        </p:txBody>
      </p:sp>
      <p:sp>
        <p:nvSpPr>
          <p:cNvPr id="16" name="TextBox 15"/>
          <p:cNvSpPr txBox="1"/>
          <p:nvPr/>
        </p:nvSpPr>
        <p:spPr>
          <a:xfrm>
            <a:off x="9949598" y="800637"/>
            <a:ext cx="1562102" cy="461665"/>
          </a:xfrm>
          <a:prstGeom prst="rect">
            <a:avLst/>
          </a:prstGeom>
          <a:noFill/>
        </p:spPr>
        <p:txBody>
          <a:bodyPr wrap="square" rtlCol="0">
            <a:spAutoFit/>
          </a:bodyPr>
          <a:lstStyle/>
          <a:p>
            <a:r>
              <a:rPr lang="en-US" sz="2400" b="1" dirty="0" smtClean="0">
                <a:solidFill>
                  <a:srgbClr val="FF0000"/>
                </a:solidFill>
              </a:rPr>
              <a:t>CLARIFY</a:t>
            </a:r>
            <a:endParaRPr lang="en-US" sz="2400" b="1" dirty="0">
              <a:solidFill>
                <a:srgbClr val="FF0000"/>
              </a:solidFill>
            </a:endParaRPr>
          </a:p>
        </p:txBody>
      </p:sp>
      <p:sp>
        <p:nvSpPr>
          <p:cNvPr id="17" name="TextBox 16"/>
          <p:cNvSpPr txBox="1"/>
          <p:nvPr/>
        </p:nvSpPr>
        <p:spPr>
          <a:xfrm>
            <a:off x="5874860" y="1904094"/>
            <a:ext cx="2695398" cy="461665"/>
          </a:xfrm>
          <a:prstGeom prst="rect">
            <a:avLst/>
          </a:prstGeom>
          <a:noFill/>
        </p:spPr>
        <p:txBody>
          <a:bodyPr wrap="square" rtlCol="0">
            <a:spAutoFit/>
          </a:bodyPr>
          <a:lstStyle/>
          <a:p>
            <a:r>
              <a:rPr lang="en-US" sz="2400" b="1" dirty="0" smtClean="0">
                <a:solidFill>
                  <a:srgbClr val="FF0000"/>
                </a:solidFill>
              </a:rPr>
              <a:t>I think you said</a:t>
            </a:r>
            <a:r>
              <a:rPr lang="mr-IN" sz="2400" b="1" dirty="0" smtClean="0">
                <a:solidFill>
                  <a:srgbClr val="FF0000"/>
                </a:solidFill>
              </a:rPr>
              <a:t>…</a:t>
            </a:r>
            <a:endParaRPr lang="en-US" sz="2400" b="1" dirty="0">
              <a:solidFill>
                <a:srgbClr val="FF0000"/>
              </a:solidFill>
            </a:endParaRPr>
          </a:p>
        </p:txBody>
      </p:sp>
      <p:sp>
        <p:nvSpPr>
          <p:cNvPr id="11" name="TextBox 10"/>
          <p:cNvSpPr txBox="1"/>
          <p:nvPr/>
        </p:nvSpPr>
        <p:spPr>
          <a:xfrm>
            <a:off x="5874860" y="3502462"/>
            <a:ext cx="2695398" cy="461665"/>
          </a:xfrm>
          <a:prstGeom prst="rect">
            <a:avLst/>
          </a:prstGeom>
          <a:noFill/>
        </p:spPr>
        <p:txBody>
          <a:bodyPr wrap="square" rtlCol="0">
            <a:spAutoFit/>
          </a:bodyPr>
          <a:lstStyle/>
          <a:p>
            <a:r>
              <a:rPr lang="en-US" sz="2400" b="1" dirty="0" smtClean="0">
                <a:solidFill>
                  <a:srgbClr val="FF0000"/>
                </a:solidFill>
              </a:rPr>
              <a:t>Another </a:t>
            </a:r>
            <a:r>
              <a:rPr lang="en-US" sz="2400" b="1" smtClean="0">
                <a:solidFill>
                  <a:srgbClr val="FF0000"/>
                </a:solidFill>
              </a:rPr>
              <a:t>details is</a:t>
            </a:r>
            <a:r>
              <a:rPr lang="mr-IN" sz="2400" b="1" dirty="0" smtClean="0">
                <a:solidFill>
                  <a:srgbClr val="FF0000"/>
                </a:solidFill>
              </a:rPr>
              <a:t>…</a:t>
            </a:r>
            <a:endParaRPr lang="en-US" sz="2400" b="1" dirty="0">
              <a:solidFill>
                <a:srgbClr val="FF0000"/>
              </a:solidFill>
            </a:endParaRPr>
          </a:p>
        </p:txBody>
      </p:sp>
      <p:sp>
        <p:nvSpPr>
          <p:cNvPr id="12" name="TextBox 11"/>
          <p:cNvSpPr txBox="1"/>
          <p:nvPr/>
        </p:nvSpPr>
        <p:spPr>
          <a:xfrm>
            <a:off x="5874860" y="5111419"/>
            <a:ext cx="4640739" cy="461665"/>
          </a:xfrm>
          <a:prstGeom prst="rect">
            <a:avLst/>
          </a:prstGeom>
          <a:noFill/>
        </p:spPr>
        <p:txBody>
          <a:bodyPr wrap="square" rtlCol="0">
            <a:spAutoFit/>
          </a:bodyPr>
          <a:lstStyle/>
          <a:p>
            <a:r>
              <a:rPr lang="en-US" sz="2400" b="1" dirty="0">
                <a:solidFill>
                  <a:srgbClr val="FF0000"/>
                </a:solidFill>
              </a:rPr>
              <a:t>How can you add to this idea?</a:t>
            </a:r>
            <a:endParaRPr lang="en-US" sz="2400" b="1" dirty="0">
              <a:solidFill>
                <a:srgbClr val="FF0000"/>
              </a:solidFill>
              <a:latin typeface="Avenir Next" charset="0"/>
              <a:ea typeface="Calibri" charset="0"/>
              <a:cs typeface="Arial" charset="0"/>
            </a:endParaRPr>
          </a:p>
        </p:txBody>
      </p:sp>
      <p:graphicFrame>
        <p:nvGraphicFramePr>
          <p:cNvPr id="13" name="Table 12"/>
          <p:cNvGraphicFramePr>
            <a:graphicFrameLocks noGrp="1"/>
          </p:cNvGraphicFramePr>
          <p:nvPr>
            <p:extLst/>
          </p:nvPr>
        </p:nvGraphicFramePr>
        <p:xfrm>
          <a:off x="167355" y="800637"/>
          <a:ext cx="4581661" cy="3191465"/>
        </p:xfrm>
        <a:graphic>
          <a:graphicData uri="http://schemas.openxmlformats.org/drawingml/2006/table">
            <a:tbl>
              <a:tblPr firstCol="1" bandRow="1">
                <a:tableStyleId>{D7AC3CCA-C797-4891-BE02-D94E43425B78}</a:tableStyleId>
              </a:tblPr>
              <a:tblGrid>
                <a:gridCol w="4581661"/>
              </a:tblGrid>
              <a:tr h="448312">
                <a:tc>
                  <a:txBody>
                    <a:bodyPr/>
                    <a:lstStyle/>
                    <a:p>
                      <a:pPr marL="0" marR="0" algn="ctr">
                        <a:spcBef>
                          <a:spcPts val="0"/>
                        </a:spcBef>
                        <a:spcAft>
                          <a:spcPts val="0"/>
                        </a:spcAft>
                      </a:pPr>
                      <a:r>
                        <a:rPr lang="en-US" sz="2400" dirty="0">
                          <a:solidFill>
                            <a:schemeClr val="bg1"/>
                          </a:solidFill>
                          <a:effectLst/>
                        </a:rPr>
                        <a:t>PROMPT &amp; RESPONSE STARTERS</a:t>
                      </a:r>
                      <a:endParaRPr lang="en-US" sz="2400" dirty="0">
                        <a:solidFill>
                          <a:schemeClr val="bg1"/>
                        </a:solidFill>
                        <a:effectLst/>
                        <a:latin typeface="Avenir Next" charset="0"/>
                        <a:ea typeface="Calibri" charset="0"/>
                        <a:cs typeface="Arial" charset="0"/>
                      </a:endParaRPr>
                    </a:p>
                  </a:txBody>
                  <a:tcPr marL="68580" marR="68580" marT="0" marB="0" anchor="ctr">
                    <a:solidFill>
                      <a:schemeClr val="tx1"/>
                    </a:solidFill>
                  </a:tcPr>
                </a:tc>
              </a:tr>
              <a:tr h="346904">
                <a:tc>
                  <a:txBody>
                    <a:bodyPr/>
                    <a:lstStyle/>
                    <a:p>
                      <a:pPr marL="0" marR="0" algn="ctr">
                        <a:spcBef>
                          <a:spcPts val="0"/>
                        </a:spcBef>
                        <a:spcAft>
                          <a:spcPts val="0"/>
                        </a:spcAft>
                      </a:pPr>
                      <a:r>
                        <a:rPr lang="en-US" sz="2400" dirty="0">
                          <a:effectLst/>
                        </a:rPr>
                        <a:t>PARAPHRASE</a:t>
                      </a:r>
                      <a:endParaRPr lang="en-US" sz="2400" dirty="0">
                        <a:effectLst/>
                        <a:latin typeface="Avenir Next" charset="0"/>
                        <a:ea typeface="Calibri" charset="0"/>
                        <a:cs typeface="Arial" charset="0"/>
                      </a:endParaRPr>
                    </a:p>
                  </a:txBody>
                  <a:tcPr marL="68580" marR="68580" marT="0" marB="0" anchor="ctr"/>
                </a:tc>
              </a:tr>
              <a:tr h="346904">
                <a:tc>
                  <a:txBody>
                    <a:bodyPr/>
                    <a:lstStyle/>
                    <a:p>
                      <a:pPr marL="0" marR="0" algn="ctr">
                        <a:spcBef>
                          <a:spcPts val="0"/>
                        </a:spcBef>
                        <a:spcAft>
                          <a:spcPts val="0"/>
                        </a:spcAft>
                      </a:pPr>
                      <a:r>
                        <a:rPr lang="en-US" sz="2400" b="0" dirty="0">
                          <a:effectLst/>
                        </a:rPr>
                        <a:t>I think you said…</a:t>
                      </a:r>
                      <a:endParaRPr lang="en-US" sz="2400" b="0" dirty="0">
                        <a:effectLst/>
                        <a:latin typeface="Avenir Next" charset="0"/>
                        <a:ea typeface="Calibri" charset="0"/>
                        <a:cs typeface="Arial" charset="0"/>
                      </a:endParaRPr>
                    </a:p>
                  </a:txBody>
                  <a:tcPr marL="68580" marR="68580" marT="0" marB="0" anchor="ctr">
                    <a:solidFill>
                      <a:schemeClr val="bg1"/>
                    </a:solidFill>
                  </a:tcPr>
                </a:tc>
              </a:tr>
              <a:tr h="346904">
                <a:tc>
                  <a:txBody>
                    <a:bodyPr/>
                    <a:lstStyle/>
                    <a:p>
                      <a:pPr marL="0" marR="0" algn="ctr">
                        <a:spcBef>
                          <a:spcPts val="0"/>
                        </a:spcBef>
                        <a:spcAft>
                          <a:spcPts val="0"/>
                        </a:spcAft>
                      </a:pPr>
                      <a:r>
                        <a:rPr lang="en-US" sz="2400" dirty="0" smtClean="0">
                          <a:effectLst/>
                        </a:rPr>
                        <a:t>BUILD ON</a:t>
                      </a:r>
                      <a:endParaRPr lang="en-US" sz="2400" dirty="0">
                        <a:effectLst/>
                        <a:latin typeface="Avenir Next" charset="0"/>
                        <a:ea typeface="Calibri" charset="0"/>
                        <a:cs typeface="Arial" charset="0"/>
                      </a:endParaRPr>
                    </a:p>
                  </a:txBody>
                  <a:tcPr marL="68580" marR="68580" marT="0" marB="0" anchor="ctr"/>
                </a:tc>
              </a:tr>
              <a:tr h="346904">
                <a:tc>
                  <a:txBody>
                    <a:bodyPr/>
                    <a:lstStyle/>
                    <a:p>
                      <a:pPr marL="0" marR="0" algn="ctr">
                        <a:spcBef>
                          <a:spcPts val="0"/>
                        </a:spcBef>
                        <a:spcAft>
                          <a:spcPts val="0"/>
                        </a:spcAft>
                      </a:pPr>
                      <a:r>
                        <a:rPr lang="en-US" sz="2400" b="0" dirty="0">
                          <a:effectLst/>
                        </a:rPr>
                        <a:t>Another detail is…</a:t>
                      </a:r>
                      <a:endParaRPr lang="en-US" sz="2400" b="0" dirty="0">
                        <a:effectLst/>
                        <a:latin typeface="Avenir Next" charset="0"/>
                        <a:ea typeface="Calibri" charset="0"/>
                        <a:cs typeface="Arial" charset="0"/>
                      </a:endParaRPr>
                    </a:p>
                  </a:txBody>
                  <a:tcPr marL="68580" marR="68580" marT="0" marB="0" anchor="ctr">
                    <a:solidFill>
                      <a:schemeClr val="bg1"/>
                    </a:solidFill>
                  </a:tcPr>
                </a:tc>
              </a:tr>
              <a:tr h="346904">
                <a:tc>
                  <a:txBody>
                    <a:bodyPr/>
                    <a:lstStyle/>
                    <a:p>
                      <a:pPr marL="0" marR="0" algn="ctr">
                        <a:spcBef>
                          <a:spcPts val="0"/>
                        </a:spcBef>
                        <a:spcAft>
                          <a:spcPts val="0"/>
                        </a:spcAft>
                      </a:pPr>
                      <a:r>
                        <a:rPr lang="en-US" sz="2400" dirty="0" smtClean="0">
                          <a:effectLst/>
                        </a:rPr>
                        <a:t>PROMPT</a:t>
                      </a:r>
                      <a:endParaRPr lang="en-US" sz="2400" dirty="0">
                        <a:effectLst/>
                        <a:latin typeface="Avenir Next" charset="0"/>
                        <a:ea typeface="Calibri" charset="0"/>
                        <a:cs typeface="Arial" charset="0"/>
                      </a:endParaRPr>
                    </a:p>
                  </a:txBody>
                  <a:tcPr marL="68580" marR="68580" marT="0" marB="0" anchor="ctr"/>
                </a:tc>
              </a:tr>
              <a:tr h="548593">
                <a:tc>
                  <a:txBody>
                    <a:bodyPr/>
                    <a:lstStyle/>
                    <a:p>
                      <a:pPr marL="0" marR="0" algn="ctr">
                        <a:spcBef>
                          <a:spcPts val="0"/>
                        </a:spcBef>
                        <a:spcAft>
                          <a:spcPts val="0"/>
                        </a:spcAft>
                      </a:pPr>
                      <a:r>
                        <a:rPr lang="en-US" sz="2400" b="0" dirty="0">
                          <a:effectLst/>
                        </a:rPr>
                        <a:t>How can you add to this idea?</a:t>
                      </a:r>
                      <a:endParaRPr lang="en-US" sz="2400" b="0" dirty="0">
                        <a:effectLst/>
                        <a:latin typeface="Avenir Next" charset="0"/>
                        <a:ea typeface="Calibri" charset="0"/>
                        <a:cs typeface="Arial" charset="0"/>
                      </a:endParaRPr>
                    </a:p>
                  </a:txBody>
                  <a:tcPr marL="68580" marR="68580" marT="0" marB="0" anchor="ctr">
                    <a:solidFill>
                      <a:schemeClr val="bg1"/>
                    </a:solidFill>
                  </a:tcPr>
                </a:tc>
              </a:tr>
              <a:tr h="346904">
                <a:tc>
                  <a:txBody>
                    <a:bodyPr/>
                    <a:lstStyle/>
                    <a:p>
                      <a:pPr marL="0" marR="0" algn="ctr">
                        <a:spcBef>
                          <a:spcPts val="0"/>
                        </a:spcBef>
                        <a:spcAft>
                          <a:spcPts val="0"/>
                        </a:spcAft>
                      </a:pPr>
                      <a:r>
                        <a:rPr lang="en-US" sz="2400" dirty="0" smtClean="0">
                          <a:solidFill>
                            <a:schemeClr val="bg1"/>
                          </a:solidFill>
                          <a:effectLst/>
                        </a:rPr>
                        <a:t>EXPANDING</a:t>
                      </a:r>
                      <a:endParaRPr lang="en-US" sz="2400" dirty="0">
                        <a:solidFill>
                          <a:schemeClr val="bg1"/>
                        </a:solidFill>
                        <a:effectLst/>
                        <a:latin typeface="Avenir Next" charset="0"/>
                        <a:ea typeface="Calibri" charset="0"/>
                        <a:cs typeface="Arial" charset="0"/>
                      </a:endParaRPr>
                    </a:p>
                  </a:txBody>
                  <a:tcPr marL="68580" marR="68580" marT="0" marB="0" anchor="ctr">
                    <a:solidFill>
                      <a:schemeClr val="tx1"/>
                    </a:solidFill>
                  </a:tcPr>
                </a:tc>
              </a:tr>
            </a:tbl>
          </a:graphicData>
        </a:graphic>
      </p:graphicFrame>
    </p:spTree>
    <p:extLst>
      <p:ext uri="{BB962C8B-B14F-4D97-AF65-F5344CB8AC3E}">
        <p14:creationId xmlns:p14="http://schemas.microsoft.com/office/powerpoint/2010/main" val="166730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par>
                                <p:cTn id="18" presetID="9" presetClass="entr" presetSubtype="0" fill="hold" grpId="0" nodeType="withEffect">
                                  <p:stCondLst>
                                    <p:cond delay="500"/>
                                  </p:stCondLst>
                                  <p:childTnLst>
                                    <p:set>
                                      <p:cBhvr>
                                        <p:cTn id="19" dur="1" fill="hold">
                                          <p:stCondLst>
                                            <p:cond delay="0"/>
                                          </p:stCondLst>
                                        </p:cTn>
                                        <p:tgtEl>
                                          <p:spTgt spid="17"/>
                                        </p:tgtEl>
                                        <p:attrNameLst>
                                          <p:attrName>style.visibility</p:attrName>
                                        </p:attrNameLst>
                                      </p:cBhvr>
                                      <p:to>
                                        <p:strVal val="visible"/>
                                      </p:to>
                                    </p:set>
                                    <p:animEffect transition="in" filter="dissolve">
                                      <p:cBhvr>
                                        <p:cTn id="20" dur="500"/>
                                        <p:tgtEl>
                                          <p:spTgt spid="17"/>
                                        </p:tgtEl>
                                      </p:cBhvr>
                                    </p:animEffect>
                                  </p:childTnLst>
                                </p:cTn>
                              </p:par>
                              <p:par>
                                <p:cTn id="21" presetID="9" presetClass="entr" presetSubtype="0" fill="hold" grpId="0" nodeType="withEffect">
                                  <p:stCondLst>
                                    <p:cond delay="500"/>
                                  </p:stCondLst>
                                  <p:childTnLst>
                                    <p:set>
                                      <p:cBhvr>
                                        <p:cTn id="22" dur="1" fill="hold">
                                          <p:stCondLst>
                                            <p:cond delay="0"/>
                                          </p:stCondLst>
                                        </p:cTn>
                                        <p:tgtEl>
                                          <p:spTgt spid="11"/>
                                        </p:tgtEl>
                                        <p:attrNameLst>
                                          <p:attrName>style.visibility</p:attrName>
                                        </p:attrNameLst>
                                      </p:cBhvr>
                                      <p:to>
                                        <p:strVal val="visible"/>
                                      </p:to>
                                    </p:set>
                                    <p:animEffect transition="in" filter="dissolve">
                                      <p:cBhvr>
                                        <p:cTn id="23" dur="500"/>
                                        <p:tgtEl>
                                          <p:spTgt spid="11"/>
                                        </p:tgtEl>
                                      </p:cBhvr>
                                    </p:animEffect>
                                  </p:childTnLst>
                                </p:cTn>
                              </p:par>
                              <p:par>
                                <p:cTn id="24" presetID="9" presetClass="entr" presetSubtype="0" fill="hold" grpId="0" nodeType="withEffect">
                                  <p:stCondLst>
                                    <p:cond delay="500"/>
                                  </p:stCondLst>
                                  <p:childTnLst>
                                    <p:set>
                                      <p:cBhvr>
                                        <p:cTn id="25" dur="1" fill="hold">
                                          <p:stCondLst>
                                            <p:cond delay="0"/>
                                          </p:stCondLst>
                                        </p:cTn>
                                        <p:tgtEl>
                                          <p:spTgt spid="12"/>
                                        </p:tgtEl>
                                        <p:attrNameLst>
                                          <p:attrName>style.visibility</p:attrName>
                                        </p:attrNameLst>
                                      </p:cBhvr>
                                      <p:to>
                                        <p:strVal val="visible"/>
                                      </p:to>
                                    </p:set>
                                    <p:animEffect transition="in" filter="dissolve">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1" grpId="0"/>
      <p:bldP spid="12"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a:extLst>
              <a:ext uri="{28A0092B-C50C-407E-A947-70E740481C1C}">
                <a14:useLocalDpi xmlns:a14="http://schemas.microsoft.com/office/drawing/2010/main" val="0"/>
              </a:ext>
            </a:extLst>
          </a:blip>
          <a:stretch>
            <a:fillRect/>
          </a:stretch>
        </p:blipFill>
        <p:spPr>
          <a:xfrm>
            <a:off x="7339469" y="215373"/>
            <a:ext cx="4614571" cy="5939867"/>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681318" y="338034"/>
            <a:ext cx="5163670" cy="1938992"/>
          </a:xfrm>
          <a:prstGeom prst="rect">
            <a:avLst/>
          </a:prstGeom>
          <a:noFill/>
        </p:spPr>
        <p:txBody>
          <a:bodyPr wrap="square" rtlCol="0">
            <a:spAutoFit/>
          </a:bodyPr>
          <a:lstStyle/>
          <a:p>
            <a:pPr algn="ctr"/>
            <a:r>
              <a:rPr lang="en-US" sz="4000" b="1" dirty="0" smtClean="0"/>
              <a:t>Constructive Conversations Listening Task Poster</a:t>
            </a:r>
          </a:p>
        </p:txBody>
      </p:sp>
      <p:sp>
        <p:nvSpPr>
          <p:cNvPr id="4" name="Rectangle 3"/>
          <p:cNvSpPr/>
          <p:nvPr/>
        </p:nvSpPr>
        <p:spPr>
          <a:xfrm>
            <a:off x="681318" y="2778146"/>
            <a:ext cx="5289176" cy="2000548"/>
          </a:xfrm>
          <a:prstGeom prst="rect">
            <a:avLst/>
          </a:prstGeom>
        </p:spPr>
        <p:txBody>
          <a:bodyPr wrap="square">
            <a:spAutoFit/>
          </a:bodyPr>
          <a:lstStyle/>
          <a:p>
            <a:r>
              <a:rPr lang="en-US" sz="3200" i="1" dirty="0"/>
              <a:t>While you are listening to me and my partner, listen for the </a:t>
            </a:r>
            <a:r>
              <a:rPr lang="en-US" sz="3200" i="1" dirty="0" smtClean="0"/>
              <a:t>following</a:t>
            </a:r>
            <a:r>
              <a:rPr lang="is-IS" sz="3200" i="1" dirty="0" smtClean="0"/>
              <a:t>…</a:t>
            </a:r>
            <a:endParaRPr lang="en-US" sz="3200" dirty="0"/>
          </a:p>
          <a:p>
            <a:endParaRPr lang="en-US" sz="2800" dirty="0"/>
          </a:p>
        </p:txBody>
      </p:sp>
      <p:sp>
        <p:nvSpPr>
          <p:cNvPr id="5" name="TextBox 4"/>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INTRODUCE THE CONSTRUCTIVE CONVERSATION LISTENING TASK POSTER</a:t>
            </a:r>
            <a:endParaRPr lang="en-US" sz="2400" b="1" dirty="0">
              <a:solidFill>
                <a:schemeClr val="bg1"/>
              </a:solidFill>
            </a:endParaRPr>
          </a:p>
        </p:txBody>
      </p:sp>
    </p:spTree>
    <p:extLst>
      <p:ext uri="{BB962C8B-B14F-4D97-AF65-F5344CB8AC3E}">
        <p14:creationId xmlns:p14="http://schemas.microsoft.com/office/powerpoint/2010/main" val="192360171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MODEL- GUIDED PRACTICE</a:t>
            </a:r>
            <a:endParaRPr lang="en-US" sz="2400" b="1" dirty="0">
              <a:solidFill>
                <a:schemeClr val="bg1"/>
              </a:solidFill>
            </a:endParaRPr>
          </a:p>
        </p:txBody>
      </p:sp>
      <p:sp>
        <p:nvSpPr>
          <p:cNvPr id="8" name="Rectangle 7"/>
          <p:cNvSpPr/>
          <p:nvPr/>
        </p:nvSpPr>
        <p:spPr>
          <a:xfrm>
            <a:off x="49640" y="2144030"/>
            <a:ext cx="3428666" cy="3416320"/>
          </a:xfrm>
          <a:prstGeom prst="rect">
            <a:avLst/>
          </a:prstGeom>
        </p:spPr>
        <p:txBody>
          <a:bodyPr wrap="square">
            <a:spAutoFit/>
          </a:bodyPr>
          <a:lstStyle/>
          <a:p>
            <a:pPr algn="ctr"/>
            <a:r>
              <a:rPr lang="en-US" sz="3600" i="1" dirty="0"/>
              <a:t>What do you notice in the visual text? Cite details to </a:t>
            </a:r>
            <a:r>
              <a:rPr lang="en-US" sz="3600" b="1" i="1" dirty="0"/>
              <a:t>CLARIFY</a:t>
            </a:r>
            <a:r>
              <a:rPr lang="en-US" sz="3600" i="1" dirty="0"/>
              <a:t> your ideas</a:t>
            </a:r>
            <a:endParaRPr lang="en-US" sz="34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166" y="501845"/>
            <a:ext cx="1669614" cy="1393469"/>
          </a:xfrm>
          <a:prstGeom prst="rect">
            <a:avLst/>
          </a:prstGeom>
          <a:ln w="38100">
            <a:solidFill>
              <a:schemeClr val="accent1"/>
            </a:solidFill>
          </a:ln>
          <a:effectLst>
            <a:glow rad="139700">
              <a:schemeClr val="accent1">
                <a:lumMod val="40000"/>
                <a:lumOff val="60000"/>
                <a:alpha val="40000"/>
              </a:schemeClr>
            </a:glow>
          </a:effectLst>
        </p:spPr>
      </p:pic>
      <p:pic>
        <p:nvPicPr>
          <p:cNvPr id="10" name="Picture 9"/>
          <p:cNvPicPr/>
          <p:nvPr/>
        </p:nvPicPr>
        <p:blipFill>
          <a:blip r:embed="rId4">
            <a:extLst>
              <a:ext uri="{28A0092B-C50C-407E-A947-70E740481C1C}">
                <a14:useLocalDpi xmlns:a14="http://schemas.microsoft.com/office/drawing/2010/main" val="0"/>
              </a:ext>
            </a:extLst>
          </a:blip>
          <a:stretch>
            <a:fillRect/>
          </a:stretch>
        </p:blipFill>
        <p:spPr>
          <a:xfrm>
            <a:off x="3872182" y="0"/>
            <a:ext cx="8319818" cy="6858000"/>
          </a:xfrm>
          <a:prstGeom prst="rect">
            <a:avLst/>
          </a:prstGeom>
          <a:ln w="254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928464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7028" y="54070"/>
            <a:ext cx="7542314" cy="62844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6369405"/>
            <a:ext cx="12192000" cy="461665"/>
          </a:xfrm>
          <a:prstGeom prst="rect">
            <a:avLst/>
          </a:prstGeom>
          <a:noFill/>
        </p:spPr>
        <p:txBody>
          <a:bodyPr wrap="square" rtlCol="0">
            <a:spAutoFit/>
          </a:bodyPr>
          <a:lstStyle/>
          <a:p>
            <a:r>
              <a:rPr lang="en-US" sz="2400" b="1" dirty="0" smtClean="0">
                <a:solidFill>
                  <a:schemeClr val="bg1"/>
                </a:solidFill>
              </a:rPr>
              <a:t>MODEL/GUIDED PRACTICE - GIVE ONE-GET ONE - CONVERSATION NORMS</a:t>
            </a:r>
            <a:endParaRPr lang="en-US" sz="2400" dirty="0">
              <a:solidFill>
                <a:schemeClr val="bg1"/>
              </a:solidFill>
            </a:endParaRPr>
          </a:p>
        </p:txBody>
      </p:sp>
      <p:sp>
        <p:nvSpPr>
          <p:cNvPr id="9" name="Content Placeholder 2"/>
          <p:cNvSpPr txBox="1">
            <a:spLocks/>
          </p:cNvSpPr>
          <p:nvPr/>
        </p:nvSpPr>
        <p:spPr>
          <a:xfrm>
            <a:off x="391844" y="718458"/>
            <a:ext cx="3766503" cy="4835574"/>
          </a:xfrm>
          <a:prstGeom prst="rect">
            <a:avLst/>
          </a:prstGeom>
          <a:solidFill>
            <a:schemeClr val="accent1">
              <a:lumMod val="20000"/>
              <a:lumOff val="80000"/>
            </a:schemeClr>
          </a:solidFill>
          <a:ln w="38100">
            <a:solidFill>
              <a:schemeClr val="accent1"/>
            </a:solidFill>
          </a:ln>
        </p:spPr>
        <p:txBody>
          <a:bodyPr anchor="ctr"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457200" indent="-457200">
              <a:buFont typeface="+mj-lt"/>
              <a:buAutoNum type="arabicPeriod" startAt="4"/>
            </a:pPr>
            <a:r>
              <a:rPr lang="en-US" sz="2400" b="1" dirty="0">
                <a:solidFill>
                  <a:schemeClr val="tx1"/>
                </a:solidFill>
                <a:latin typeface="Calibri" charset="0"/>
                <a:ea typeface="Calibri" charset="0"/>
                <a:cs typeface="Calibri" charset="0"/>
              </a:rPr>
              <a:t>At the signal, find Partner #1. </a:t>
            </a:r>
          </a:p>
          <a:p>
            <a:pPr marL="457200" indent="-457200">
              <a:buFont typeface="+mj-lt"/>
              <a:buAutoNum type="arabicPeriod" startAt="4"/>
            </a:pPr>
            <a:r>
              <a:rPr lang="en-US" sz="2400" b="1" dirty="0">
                <a:solidFill>
                  <a:schemeClr val="tx1"/>
                </a:solidFill>
                <a:latin typeface="Calibri" charset="0"/>
                <a:ea typeface="Calibri" charset="0"/>
                <a:cs typeface="Calibri" charset="0"/>
              </a:rPr>
              <a:t>With your partner </a:t>
            </a:r>
            <a:r>
              <a:rPr lang="en-US" sz="2400" b="1" i="1" dirty="0" smtClean="0">
                <a:solidFill>
                  <a:schemeClr val="tx1"/>
                </a:solidFill>
                <a:latin typeface="Calibri" charset="0"/>
                <a:ea typeface="Calibri" charset="0"/>
                <a:cs typeface="Calibri" charset="0"/>
              </a:rPr>
              <a:t>Give One</a:t>
            </a:r>
            <a:r>
              <a:rPr lang="en-US" sz="2400" b="1" dirty="0" smtClean="0">
                <a:solidFill>
                  <a:schemeClr val="tx1"/>
                </a:solidFill>
                <a:latin typeface="Calibri" charset="0"/>
                <a:ea typeface="Calibri" charset="0"/>
                <a:cs typeface="Calibri" charset="0"/>
              </a:rPr>
              <a:t> of your ideas </a:t>
            </a:r>
            <a:r>
              <a:rPr lang="en-US" sz="2400" b="1" dirty="0">
                <a:solidFill>
                  <a:schemeClr val="tx1"/>
                </a:solidFill>
                <a:latin typeface="Calibri" charset="0"/>
                <a:ea typeface="Calibri" charset="0"/>
                <a:cs typeface="Calibri" charset="0"/>
              </a:rPr>
              <a:t>and listen to </a:t>
            </a:r>
            <a:r>
              <a:rPr lang="en-US" sz="2400" b="1" i="1" dirty="0" smtClean="0">
                <a:solidFill>
                  <a:schemeClr val="tx1"/>
                </a:solidFill>
                <a:latin typeface="Calibri" charset="0"/>
                <a:ea typeface="Calibri" charset="0"/>
                <a:cs typeface="Calibri" charset="0"/>
              </a:rPr>
              <a:t>Get One </a:t>
            </a:r>
            <a:r>
              <a:rPr lang="en-US" sz="2400" b="1" dirty="0" smtClean="0">
                <a:solidFill>
                  <a:schemeClr val="tx1"/>
                </a:solidFill>
                <a:latin typeface="Calibri" charset="0"/>
                <a:ea typeface="Calibri" charset="0"/>
                <a:cs typeface="Calibri" charset="0"/>
              </a:rPr>
              <a:t>idea from your partner. </a:t>
            </a:r>
            <a:endParaRPr lang="en-US" sz="2400" b="1" dirty="0">
              <a:solidFill>
                <a:schemeClr val="tx1"/>
              </a:solidFill>
              <a:latin typeface="Calibri" charset="0"/>
              <a:ea typeface="Calibri" charset="0"/>
              <a:cs typeface="Calibri" charset="0"/>
            </a:endParaRPr>
          </a:p>
          <a:p>
            <a:pPr marL="342900" indent="-342900">
              <a:buFont typeface="+mj-lt"/>
              <a:buAutoNum type="arabicPeriod" startAt="4"/>
            </a:pPr>
            <a:r>
              <a:rPr lang="en-US" sz="2400" b="1" dirty="0">
                <a:solidFill>
                  <a:schemeClr val="tx1"/>
                </a:solidFill>
                <a:latin typeface="Calibri" charset="0"/>
                <a:ea typeface="Calibri" charset="0"/>
                <a:cs typeface="Calibri" charset="0"/>
              </a:rPr>
              <a:t>After you have both shared, write the new idea in the </a:t>
            </a:r>
            <a:r>
              <a:rPr lang="en-US" sz="2400" b="1" dirty="0" smtClean="0">
                <a:solidFill>
                  <a:schemeClr val="tx1"/>
                </a:solidFill>
                <a:latin typeface="Calibri" charset="0"/>
                <a:ea typeface="Calibri" charset="0"/>
                <a:cs typeface="Calibri" charset="0"/>
              </a:rPr>
              <a:t>“Your Ideas” </a:t>
            </a:r>
            <a:r>
              <a:rPr lang="en-US" sz="2400" b="1" dirty="0">
                <a:solidFill>
                  <a:schemeClr val="tx1"/>
                </a:solidFill>
                <a:latin typeface="Calibri" charset="0"/>
                <a:ea typeface="Calibri" charset="0"/>
                <a:cs typeface="Calibri" charset="0"/>
              </a:rPr>
              <a:t>column and write the initials of the person who gave the information. </a:t>
            </a:r>
          </a:p>
        </p:txBody>
      </p:sp>
      <p:sp>
        <p:nvSpPr>
          <p:cNvPr id="16" name="TextBox 15"/>
          <p:cNvSpPr txBox="1"/>
          <p:nvPr/>
        </p:nvSpPr>
        <p:spPr>
          <a:xfrm>
            <a:off x="8871855" y="145559"/>
            <a:ext cx="1562102" cy="400110"/>
          </a:xfrm>
          <a:prstGeom prst="rect">
            <a:avLst/>
          </a:prstGeom>
          <a:noFill/>
        </p:spPr>
        <p:txBody>
          <a:bodyPr wrap="square" rtlCol="0">
            <a:spAutoFit/>
          </a:bodyPr>
          <a:lstStyle/>
          <a:p>
            <a:r>
              <a:rPr lang="en-US" sz="2000" b="1" dirty="0" smtClean="0">
                <a:solidFill>
                  <a:srgbClr val="FF0000"/>
                </a:solidFill>
              </a:rPr>
              <a:t>THE NORMS</a:t>
            </a:r>
            <a:endParaRPr lang="en-US" sz="2000" b="1" dirty="0">
              <a:solidFill>
                <a:srgbClr val="FF0000"/>
              </a:solidFill>
            </a:endParaRPr>
          </a:p>
        </p:txBody>
      </p:sp>
      <p:cxnSp>
        <p:nvCxnSpPr>
          <p:cNvPr id="10" name="Straight Arrow Connector 9"/>
          <p:cNvCxnSpPr/>
          <p:nvPr/>
        </p:nvCxnSpPr>
        <p:spPr>
          <a:xfrm>
            <a:off x="4820495" y="1701307"/>
            <a:ext cx="1293542" cy="0"/>
          </a:xfrm>
          <a:prstGeom prst="straightConnector1">
            <a:avLst/>
          </a:prstGeom>
          <a:ln w="1111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8044462" y="1701307"/>
            <a:ext cx="1293542" cy="0"/>
          </a:xfrm>
          <a:prstGeom prst="straightConnector1">
            <a:avLst/>
          </a:prstGeom>
          <a:ln w="1111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3595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dissolve">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dissolve">
                                      <p:cBhvr>
                                        <p:cTn id="17" dur="500"/>
                                        <p:tgtEl>
                                          <p:spTgt spid="9">
                                            <p:txEl>
                                              <p:pRg st="1" end="1"/>
                                            </p:txEl>
                                          </p:spTgt>
                                        </p:tgtEl>
                                      </p:cBhvr>
                                    </p:animEffect>
                                  </p:childTnLst>
                                </p:cTn>
                              </p:par>
                              <p:par>
                                <p:cTn id="18" presetID="1" presetClass="entr" presetSubtype="0" fill="hold" nodeType="withEffect">
                                  <p:stCondLst>
                                    <p:cond delay="50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9">
                                            <p:txEl>
                                              <p:pRg st="2" end="2"/>
                                            </p:txEl>
                                          </p:spTgt>
                                        </p:tgtEl>
                                        <p:attrNameLst>
                                          <p:attrName>style.visibility</p:attrName>
                                        </p:attrNameLst>
                                      </p:cBhvr>
                                      <p:to>
                                        <p:strVal val="visible"/>
                                      </p:to>
                                    </p:set>
                                    <p:animEffect transition="in" filter="dissolve">
                                      <p:cBhvr>
                                        <p:cTn id="24" dur="500"/>
                                        <p:tgtEl>
                                          <p:spTgt spid="9">
                                            <p:txEl>
                                              <p:pRg st="2" end="2"/>
                                            </p:txEl>
                                          </p:spTgt>
                                        </p:tgtEl>
                                      </p:cBhvr>
                                    </p:animEffect>
                                  </p:childTnLst>
                                </p:cTn>
                              </p:par>
                              <p:par>
                                <p:cTn id="25" presetID="1" presetClass="entr" presetSubtype="0" fill="hold" nodeType="withEffect">
                                  <p:stCondLst>
                                    <p:cond delay="50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45942" y="247005"/>
            <a:ext cx="4105836" cy="2923877"/>
          </a:xfrm>
          <a:prstGeom prst="rect">
            <a:avLst/>
          </a:prstGeom>
          <a:noFill/>
        </p:spPr>
        <p:txBody>
          <a:bodyPr wrap="square" rtlCol="0">
            <a:spAutoFit/>
          </a:bodyPr>
          <a:lstStyle/>
          <a:p>
            <a:pPr algn="ctr"/>
            <a:r>
              <a:rPr lang="en-US" sz="3200" b="1" dirty="0" smtClean="0"/>
              <a:t>Listen to the Model Constructive Conversation</a:t>
            </a:r>
          </a:p>
          <a:p>
            <a:endParaRPr lang="en-US" sz="1200" dirty="0" smtClean="0"/>
          </a:p>
          <a:p>
            <a:endParaRPr lang="en-US" sz="1200" dirty="0"/>
          </a:p>
          <a:p>
            <a:endParaRPr lang="en-US" sz="1200" dirty="0" smtClean="0"/>
          </a:p>
          <a:p>
            <a:endParaRPr lang="en-US" sz="1200" dirty="0" smtClean="0"/>
          </a:p>
          <a:p>
            <a:endParaRPr lang="en-US" sz="1200" dirty="0" smtClean="0"/>
          </a:p>
          <a:p>
            <a:endParaRPr lang="en-US" sz="1200" dirty="0"/>
          </a:p>
          <a:p>
            <a:endParaRPr lang="en-US" sz="16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4686" y="1904809"/>
            <a:ext cx="1109869" cy="1266073"/>
          </a:xfrm>
          <a:prstGeom prst="rect">
            <a:avLst/>
          </a:prstGeom>
        </p:spPr>
      </p:pic>
      <p:sp>
        <p:nvSpPr>
          <p:cNvPr id="5" name="TextBox 4"/>
          <p:cNvSpPr txBox="1"/>
          <p:nvPr/>
        </p:nvSpPr>
        <p:spPr>
          <a:xfrm>
            <a:off x="0" y="6395276"/>
            <a:ext cx="12192000" cy="461665"/>
          </a:xfrm>
          <a:prstGeom prst="rect">
            <a:avLst/>
          </a:prstGeom>
          <a:noFill/>
        </p:spPr>
        <p:txBody>
          <a:bodyPr wrap="square" rtlCol="0">
            <a:spAutoFit/>
          </a:bodyPr>
          <a:lstStyle/>
          <a:p>
            <a:pPr algn="ctr"/>
            <a:r>
              <a:rPr lang="en-US" sz="2400" b="1" dirty="0" smtClean="0">
                <a:solidFill>
                  <a:schemeClr val="bg1"/>
                </a:solidFill>
              </a:rPr>
              <a:t>WHAT DO YOU NOTICE IN THE VISUAL TEXT?  CITE DETAILS TO CLARIFY YOUR IDEAS.</a:t>
            </a:r>
            <a:endParaRPr lang="en-US" sz="2400" b="1" dirty="0">
              <a:solidFill>
                <a:schemeClr val="bg1"/>
              </a:solidFill>
            </a:endParaRPr>
          </a:p>
        </p:txBody>
      </p:sp>
      <p:sp>
        <p:nvSpPr>
          <p:cNvPr id="8" name="Rectangle 7"/>
          <p:cNvSpPr/>
          <p:nvPr/>
        </p:nvSpPr>
        <p:spPr>
          <a:xfrm>
            <a:off x="233082" y="3291261"/>
            <a:ext cx="4131556" cy="284496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400" b="1" u="sng" dirty="0" smtClean="0"/>
          </a:p>
          <a:p>
            <a:pPr lvl="1" indent="-457200">
              <a:buFont typeface="Arial" charset="0"/>
              <a:buChar char="•"/>
            </a:pPr>
            <a:r>
              <a:rPr lang="en-US" sz="2800" dirty="0"/>
              <a:t>Use your </a:t>
            </a:r>
            <a:r>
              <a:rPr lang="en-US" sz="2800" b="1" dirty="0"/>
              <a:t>think time </a:t>
            </a:r>
            <a:r>
              <a:rPr lang="en-US" sz="2800" dirty="0"/>
              <a:t>to study the visual text. </a:t>
            </a:r>
          </a:p>
          <a:p>
            <a:pPr algn="ctr"/>
            <a:endParaRPr lang="en-US" sz="1400" b="1" u="sng" dirty="0" smtClean="0"/>
          </a:p>
          <a:p>
            <a:pPr marL="457200" indent="-457200">
              <a:buFont typeface="Arial" charset="0"/>
              <a:buChar char="•"/>
            </a:pPr>
            <a:r>
              <a:rPr lang="en-US" sz="2800" b="1" u="sng" dirty="0" smtClean="0"/>
              <a:t>Listen </a:t>
            </a:r>
            <a:r>
              <a:rPr lang="en-US" sz="2800" b="1" u="sng" dirty="0"/>
              <a:t>actively </a:t>
            </a:r>
            <a:r>
              <a:rPr lang="en-US" sz="2800" dirty="0"/>
              <a:t>to what two partners say to each other</a:t>
            </a:r>
            <a:r>
              <a:rPr lang="en-US" sz="2800" dirty="0" smtClean="0"/>
              <a:t>.</a:t>
            </a:r>
          </a:p>
          <a:p>
            <a:endParaRPr lang="en-US" sz="1400" dirty="0"/>
          </a:p>
        </p:txBody>
      </p:sp>
      <p:pic>
        <p:nvPicPr>
          <p:cNvPr id="9" name="Picture 8"/>
          <p:cNvPicPr/>
          <p:nvPr/>
        </p:nvPicPr>
        <p:blipFill>
          <a:blip r:embed="rId6">
            <a:extLst>
              <a:ext uri="{28A0092B-C50C-407E-A947-70E740481C1C}">
                <a14:useLocalDpi xmlns:a14="http://schemas.microsoft.com/office/drawing/2010/main" val="0"/>
              </a:ext>
            </a:extLst>
          </a:blip>
          <a:stretch>
            <a:fillRect/>
          </a:stretch>
        </p:blipFill>
        <p:spPr>
          <a:xfrm>
            <a:off x="4572000" y="1"/>
            <a:ext cx="7577081" cy="6284196"/>
          </a:xfrm>
          <a:prstGeom prst="rect">
            <a:avLst/>
          </a:prstGeom>
          <a:ln w="25400" cap="sq">
            <a:solidFill>
              <a:srgbClr val="000000"/>
            </a:solidFill>
            <a:prstDash val="solid"/>
            <a:miter lim="800000"/>
          </a:ln>
          <a:effectLst>
            <a:outerShdw blurRad="50800" dist="38100" dir="2700000" algn="tl" rotWithShape="0">
              <a:srgbClr val="000000">
                <a:alpha val="43000"/>
              </a:srgbClr>
            </a:outerShdw>
          </a:effectLst>
        </p:spPr>
      </p:pic>
      <p:pic>
        <p:nvPicPr>
          <p:cNvPr id="2" name="SS2.0Gr3L5Mode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34436" y="5268811"/>
            <a:ext cx="812800" cy="812800"/>
          </a:xfrm>
          <a:prstGeom prst="rect">
            <a:avLst/>
          </a:prstGeom>
        </p:spPr>
      </p:pic>
    </p:spTree>
    <p:extLst>
      <p:ext uri="{BB962C8B-B14F-4D97-AF65-F5344CB8AC3E}">
        <p14:creationId xmlns:p14="http://schemas.microsoft.com/office/powerpoint/2010/main" val="740106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26711"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bldLst>
      <p:bldP spid="8"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154" y="456841"/>
            <a:ext cx="1669614" cy="1393469"/>
          </a:xfrm>
          <a:prstGeom prst="rect">
            <a:avLst/>
          </a:prstGeom>
          <a:ln w="38100">
            <a:solidFill>
              <a:schemeClr val="accent1"/>
            </a:solidFill>
          </a:ln>
          <a:effectLst>
            <a:glow rad="139700">
              <a:schemeClr val="accent1">
                <a:lumMod val="40000"/>
                <a:lumOff val="60000"/>
                <a:alpha val="40000"/>
              </a:schemeClr>
            </a:glow>
          </a:effectLst>
        </p:spPr>
      </p:pic>
      <p:grpSp>
        <p:nvGrpSpPr>
          <p:cNvPr id="13" name="Group 12"/>
          <p:cNvGrpSpPr/>
          <p:nvPr/>
        </p:nvGrpSpPr>
        <p:grpSpPr>
          <a:xfrm>
            <a:off x="10328638" y="330772"/>
            <a:ext cx="1523392" cy="1519538"/>
            <a:chOff x="587828" y="4231661"/>
            <a:chExt cx="1847691" cy="2058925"/>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sp>
        <p:nvSpPr>
          <p:cNvPr id="9" name="Title 1"/>
          <p:cNvSpPr txBox="1">
            <a:spLocks/>
          </p:cNvSpPr>
          <p:nvPr/>
        </p:nvSpPr>
        <p:spPr>
          <a:xfrm>
            <a:off x="2498329" y="467138"/>
            <a:ext cx="7679832" cy="1372873"/>
          </a:xfrm>
          <a:prstGeom prst="rect">
            <a:avLst/>
          </a:prstGeom>
          <a:solidFill>
            <a:schemeClr val="accent1">
              <a:lumMod val="20000"/>
              <a:lumOff val="80000"/>
            </a:schemeClr>
          </a:solidFill>
          <a:ln w="38100">
            <a:solidFill>
              <a:schemeClr val="accent1"/>
            </a:solidFill>
          </a:ln>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b="1" dirty="0" smtClean="0">
                <a:solidFill>
                  <a:schemeClr val="tx1"/>
                </a:solidFill>
              </a:rPr>
              <a:t>What makes this a model for CLARIFY?</a:t>
            </a:r>
            <a:br>
              <a:rPr lang="en-US" sz="3600" b="1" dirty="0" smtClean="0">
                <a:solidFill>
                  <a:schemeClr val="tx1"/>
                </a:solidFill>
              </a:rPr>
            </a:br>
            <a:r>
              <a:rPr lang="en-US" sz="800" b="1" dirty="0" smtClean="0">
                <a:solidFill>
                  <a:schemeClr val="tx1"/>
                </a:solidFill>
              </a:rPr>
              <a:t> </a:t>
            </a:r>
            <a:r>
              <a:rPr lang="en-US" sz="3600" b="1" dirty="0" smtClean="0">
                <a:solidFill>
                  <a:schemeClr val="tx1"/>
                </a:solidFill>
              </a:rPr>
              <a:t/>
            </a:r>
            <a:br>
              <a:rPr lang="en-US" sz="3600" b="1" dirty="0" smtClean="0">
                <a:solidFill>
                  <a:schemeClr val="tx1"/>
                </a:solidFill>
              </a:rPr>
            </a:br>
            <a:r>
              <a:rPr lang="en-US" sz="3600" b="1" dirty="0" smtClean="0">
                <a:solidFill>
                  <a:schemeClr val="tx1"/>
                </a:solidFill>
              </a:rPr>
              <a:t>What specific language did you hear?</a:t>
            </a:r>
            <a:endParaRPr lang="en-US" sz="3600" b="1" dirty="0">
              <a:solidFill>
                <a:schemeClr val="tx1"/>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592484810"/>
              </p:ext>
            </p:extLst>
          </p:nvPr>
        </p:nvGraphicFramePr>
        <p:xfrm>
          <a:off x="427596" y="2300488"/>
          <a:ext cx="11504815" cy="2945450"/>
        </p:xfrm>
        <a:graphic>
          <a:graphicData uri="http://schemas.openxmlformats.org/drawingml/2006/table">
            <a:tbl>
              <a:tblPr firstRow="1" firstCol="1" bandRow="1">
                <a:tableStyleId>{D7AC3CCA-C797-4891-BE02-D94E43425B78}</a:tableStyleId>
              </a:tblPr>
              <a:tblGrid>
                <a:gridCol w="1227080"/>
                <a:gridCol w="10277735"/>
              </a:tblGrid>
              <a:tr h="924085">
                <a:tc>
                  <a:txBody>
                    <a:bodyPr/>
                    <a:lstStyle/>
                    <a:p>
                      <a:pPr marL="0" marR="0" algn="r">
                        <a:spcBef>
                          <a:spcPts val="0"/>
                        </a:spcBef>
                        <a:spcAft>
                          <a:spcPts val="0"/>
                        </a:spcAft>
                      </a:pPr>
                      <a:r>
                        <a:rPr lang="en-US" sz="2400" b="1" dirty="0">
                          <a:effectLst/>
                        </a:rPr>
                        <a:t>Student A1:</a:t>
                      </a:r>
                      <a:endParaRPr lang="en-US" sz="2400" b="1" dirty="0">
                        <a:solidFill>
                          <a:srgbClr val="000000"/>
                        </a:solidFill>
                        <a:effectLst/>
                        <a:latin typeface="Questrial" charset="0"/>
                        <a:ea typeface="Questrial" charset="0"/>
                        <a:cs typeface="Questrial" charset="0"/>
                      </a:endParaRPr>
                    </a:p>
                  </a:txBody>
                  <a:tcPr marL="68580" marR="68580" marT="0" marB="0"/>
                </a:tc>
                <a:tc>
                  <a:txBody>
                    <a:bodyPr/>
                    <a:lstStyle/>
                    <a:p>
                      <a:pPr marL="0" marR="0" algn="l">
                        <a:spcBef>
                          <a:spcPts val="0"/>
                        </a:spcBef>
                        <a:spcAft>
                          <a:spcPts val="0"/>
                        </a:spcAft>
                      </a:pPr>
                      <a:r>
                        <a:rPr lang="en-US" sz="3600" b="0" i="1" dirty="0">
                          <a:solidFill>
                            <a:srgbClr val="000000"/>
                          </a:solidFill>
                          <a:effectLst/>
                          <a:latin typeface="Calibri" charset="0"/>
                          <a:ea typeface="Questrial" charset="0"/>
                          <a:cs typeface="Times New Roman" charset="0"/>
                        </a:rPr>
                        <a:t>I notice a garden with wooden boxes and a wooden fence around it. What do you notice?</a:t>
                      </a:r>
                      <a:endParaRPr lang="en-US" sz="3600" b="0" i="1" dirty="0">
                        <a:solidFill>
                          <a:srgbClr val="000000"/>
                        </a:solidFill>
                        <a:effectLst/>
                        <a:latin typeface="Questrial" charset="0"/>
                        <a:ea typeface="Questrial" charset="0"/>
                        <a:cs typeface="Questrial" charset="0"/>
                      </a:endParaRPr>
                    </a:p>
                  </a:txBody>
                  <a:tcPr marL="68580" marR="68580" marT="0" marB="0"/>
                </a:tc>
              </a:tr>
              <a:tr h="1848170">
                <a:tc>
                  <a:txBody>
                    <a:bodyPr/>
                    <a:lstStyle/>
                    <a:p>
                      <a:pPr marL="0" marR="0" algn="r">
                        <a:spcBef>
                          <a:spcPts val="0"/>
                        </a:spcBef>
                        <a:spcAft>
                          <a:spcPts val="0"/>
                        </a:spcAft>
                      </a:pPr>
                      <a:r>
                        <a:rPr lang="en-US" sz="2400" b="1" dirty="0">
                          <a:effectLst/>
                        </a:rPr>
                        <a:t>Student B1:</a:t>
                      </a:r>
                      <a:endParaRPr lang="en-US" sz="2400" b="1" dirty="0">
                        <a:solidFill>
                          <a:srgbClr val="000000"/>
                        </a:solidFill>
                        <a:effectLst/>
                        <a:latin typeface="Questrial" charset="0"/>
                        <a:ea typeface="Questrial" charset="0"/>
                        <a:cs typeface="Questrial" charset="0"/>
                      </a:endParaRPr>
                    </a:p>
                  </a:txBody>
                  <a:tcPr marL="68580" marR="68580" marT="0" marB="0"/>
                </a:tc>
                <a:tc>
                  <a:txBody>
                    <a:bodyPr/>
                    <a:lstStyle/>
                    <a:p>
                      <a:pPr marL="0" marR="0" algn="l">
                        <a:spcBef>
                          <a:spcPts val="0"/>
                        </a:spcBef>
                        <a:spcAft>
                          <a:spcPts val="0"/>
                        </a:spcAft>
                      </a:pPr>
                      <a:r>
                        <a:rPr lang="en-US" sz="3600" i="1" dirty="0">
                          <a:solidFill>
                            <a:srgbClr val="000000"/>
                          </a:solidFill>
                          <a:effectLst/>
                          <a:latin typeface="Calibri" charset="0"/>
                          <a:ea typeface="Questrial" charset="0"/>
                          <a:cs typeface="Times New Roman" charset="0"/>
                        </a:rPr>
                        <a:t>I notice cars and buildings behind the wooden fence and a colorful sign that says “City Slicker Farms”. What else do you notice? </a:t>
                      </a:r>
                      <a:endParaRPr lang="en-US" sz="3600" i="1" dirty="0">
                        <a:solidFill>
                          <a:srgbClr val="000000"/>
                        </a:solidFill>
                        <a:effectLst/>
                        <a:latin typeface="Questrial" charset="0"/>
                        <a:ea typeface="Questrial" charset="0"/>
                        <a:cs typeface="Questrial" charset="0"/>
                      </a:endParaRPr>
                    </a:p>
                  </a:txBody>
                  <a:tcPr marL="68580" marR="68580" marT="0" marB="0"/>
                </a:tc>
              </a:tr>
            </a:tbl>
          </a:graphicData>
        </a:graphic>
      </p:graphicFrame>
    </p:spTree>
    <p:extLst>
      <p:ext uri="{BB962C8B-B14F-4D97-AF65-F5344CB8AC3E}">
        <p14:creationId xmlns:p14="http://schemas.microsoft.com/office/powerpoint/2010/main" val="1557237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sp>
        <p:nvSpPr>
          <p:cNvPr id="2" name="Title 1"/>
          <p:cNvSpPr>
            <a:spLocks noGrp="1"/>
          </p:cNvSpPr>
          <p:nvPr>
            <p:ph type="title" idx="4294967295"/>
          </p:nvPr>
        </p:nvSpPr>
        <p:spPr>
          <a:xfrm>
            <a:off x="2842592" y="424867"/>
            <a:ext cx="9024730" cy="1391475"/>
          </a:xfrm>
          <a:solidFill>
            <a:schemeClr val="accent1">
              <a:lumMod val="20000"/>
              <a:lumOff val="80000"/>
            </a:schemeClr>
          </a:solidFill>
          <a:ln w="38100">
            <a:solidFill>
              <a:schemeClr val="accent1"/>
            </a:solidFill>
          </a:ln>
        </p:spPr>
        <p:txBody>
          <a:bodyPr>
            <a:noAutofit/>
          </a:bodyPr>
          <a:lstStyle/>
          <a:p>
            <a:pPr algn="ctr"/>
            <a:r>
              <a:rPr lang="en-US" sz="4000" b="1" dirty="0" smtClean="0">
                <a:solidFill>
                  <a:schemeClr val="tx1"/>
                </a:solidFill>
              </a:rPr>
              <a:t>What makes this a model for CLARIFY?</a:t>
            </a:r>
            <a:br>
              <a:rPr lang="en-US" sz="4000" b="1" dirty="0" smtClean="0">
                <a:solidFill>
                  <a:schemeClr val="tx1"/>
                </a:solidFill>
              </a:rPr>
            </a:br>
            <a:r>
              <a:rPr lang="en-US" sz="800" b="1" dirty="0" smtClean="0">
                <a:solidFill>
                  <a:schemeClr val="tx1"/>
                </a:solidFill>
              </a:rPr>
              <a:t> </a:t>
            </a:r>
            <a:r>
              <a:rPr lang="en-US" sz="4000" b="1" dirty="0" smtClean="0">
                <a:solidFill>
                  <a:schemeClr val="tx1"/>
                </a:solidFill>
              </a:rPr>
              <a:t/>
            </a:r>
            <a:br>
              <a:rPr lang="en-US" sz="4000" b="1" dirty="0" smtClean="0">
                <a:solidFill>
                  <a:schemeClr val="tx1"/>
                </a:solidFill>
              </a:rPr>
            </a:br>
            <a:r>
              <a:rPr lang="en-US" sz="4000" b="1" dirty="0" smtClean="0">
                <a:solidFill>
                  <a:schemeClr val="tx1"/>
                </a:solidFill>
              </a:rPr>
              <a:t>What specific language did you hear?</a:t>
            </a:r>
            <a:endParaRPr lang="en-US" sz="4000" b="1" dirty="0">
              <a:solidFill>
                <a:schemeClr val="tx1"/>
              </a:solidFill>
            </a:endParaRPr>
          </a:p>
        </p:txBody>
      </p:sp>
      <p:graphicFrame>
        <p:nvGraphicFramePr>
          <p:cNvPr id="10" name="Table 9"/>
          <p:cNvGraphicFramePr>
            <a:graphicFrameLocks noGrp="1"/>
          </p:cNvGraphicFramePr>
          <p:nvPr>
            <p:extLst/>
          </p:nvPr>
        </p:nvGraphicFramePr>
        <p:xfrm>
          <a:off x="337932" y="2041206"/>
          <a:ext cx="2385390" cy="4090982"/>
        </p:xfrm>
        <a:graphic>
          <a:graphicData uri="http://schemas.openxmlformats.org/drawingml/2006/table">
            <a:tbl>
              <a:tblPr>
                <a:tableStyleId>{073A0DAA-6AF3-43AB-8588-CEC1D06C72B9}</a:tableStyleId>
              </a:tblPr>
              <a:tblGrid>
                <a:gridCol w="538946"/>
                <a:gridCol w="1846444"/>
              </a:tblGrid>
              <a:tr h="1118201">
                <a:tc gridSpan="2">
                  <a:txBody>
                    <a:bodyPr/>
                    <a:lstStyle/>
                    <a:p>
                      <a:pPr marL="0" marR="0" algn="ctr">
                        <a:spcBef>
                          <a:spcPts val="0"/>
                        </a:spcBef>
                        <a:spcAft>
                          <a:spcPts val="0"/>
                        </a:spcAft>
                      </a:pPr>
                      <a:r>
                        <a:rPr lang="en-US" sz="2000" b="1" dirty="0">
                          <a:effectLst/>
                        </a:rPr>
                        <a:t>CONVERSATION CODING KEY</a:t>
                      </a:r>
                    </a:p>
                    <a:p>
                      <a:pPr marL="0" marR="0" algn="ctr">
                        <a:spcBef>
                          <a:spcPts val="0"/>
                        </a:spcBef>
                        <a:spcAft>
                          <a:spcPts val="0"/>
                        </a:spcAft>
                      </a:pPr>
                      <a:r>
                        <a:rPr lang="en-US" sz="2000" b="1" dirty="0">
                          <a:effectLst/>
                        </a:rPr>
                        <a:t>CREATE &amp; CLARIFY</a:t>
                      </a:r>
                      <a:endParaRPr lang="en-US" sz="2000" b="1" dirty="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hMerge="1">
                  <a:txBody>
                    <a:bodyPr/>
                    <a:lstStyle/>
                    <a:p>
                      <a:endParaRPr lang="en-US"/>
                    </a:p>
                  </a:txBody>
                  <a:tcPr/>
                </a:tc>
              </a:tr>
              <a:tr h="463645">
                <a:tc>
                  <a:txBody>
                    <a:bodyPr/>
                    <a:lstStyle/>
                    <a:p>
                      <a:pPr marL="0" marR="0" algn="l">
                        <a:spcBef>
                          <a:spcPts val="0"/>
                        </a:spcBef>
                        <a:spcAft>
                          <a:spcPts val="0"/>
                        </a:spcAft>
                      </a:pPr>
                      <a:r>
                        <a:rPr lang="en-US" sz="2000">
                          <a:effectLst/>
                        </a:rPr>
                        <a:t>ID </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INITIAL IDEA</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PAR</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PARAPHRASE</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BO</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BUILD ON</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PR</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PROMPT</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118201">
                <a:tc gridSpan="2">
                  <a:txBody>
                    <a:bodyPr/>
                    <a:lstStyle/>
                    <a:p>
                      <a:pPr marL="0" marR="0" algn="ctr">
                        <a:spcBef>
                          <a:spcPts val="0"/>
                        </a:spcBef>
                        <a:spcAft>
                          <a:spcPts val="0"/>
                        </a:spcAft>
                      </a:pPr>
                      <a:r>
                        <a:rPr lang="en-US" sz="2000" u="sng" cap="all" dirty="0" smtClean="0">
                          <a:effectLst/>
                        </a:rPr>
                        <a:t>UNDERLINE </a:t>
                      </a:r>
                      <a:r>
                        <a:rPr lang="en-US" sz="2000" u="sng" cap="all" dirty="0">
                          <a:effectLst/>
                        </a:rPr>
                        <a:t>Prompt &amp; Response STARTERS</a:t>
                      </a:r>
                      <a:endParaRPr lang="en-US" sz="2000" dirty="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r>
            </a:tbl>
          </a:graphicData>
        </a:graphic>
      </p:graphicFrame>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77080" y="424867"/>
            <a:ext cx="1673964" cy="1391475"/>
          </a:xfrm>
          <a:prstGeom prst="roundRect">
            <a:avLst>
              <a:gd name="adj" fmla="val 16667"/>
            </a:avLst>
          </a:prstGeom>
          <a:ln w="381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7" name="Table 6"/>
          <p:cNvGraphicFramePr>
            <a:graphicFrameLocks noGrp="1"/>
          </p:cNvGraphicFramePr>
          <p:nvPr>
            <p:extLst>
              <p:ext uri="{D42A27DB-BD31-4B8C-83A1-F6EECF244321}">
                <p14:modId xmlns:p14="http://schemas.microsoft.com/office/powerpoint/2010/main" val="1877309767"/>
              </p:ext>
            </p:extLst>
          </p:nvPr>
        </p:nvGraphicFramePr>
        <p:xfrm>
          <a:off x="2939815" y="2322141"/>
          <a:ext cx="8830283" cy="2926080"/>
        </p:xfrm>
        <a:graphic>
          <a:graphicData uri="http://schemas.openxmlformats.org/drawingml/2006/table">
            <a:tbl>
              <a:tblPr firstRow="1" firstCol="1" bandRow="1">
                <a:tableStyleId>{8A107856-5554-42FB-B03E-39F5DBC370BA}</a:tableStyleId>
              </a:tblPr>
              <a:tblGrid>
                <a:gridCol w="1077542"/>
                <a:gridCol w="7752741"/>
              </a:tblGrid>
              <a:tr h="616585">
                <a:tc>
                  <a:txBody>
                    <a:bodyPr/>
                    <a:lstStyle/>
                    <a:p>
                      <a:pPr marL="0" marR="0" algn="r">
                        <a:spcBef>
                          <a:spcPts val="0"/>
                        </a:spcBef>
                        <a:spcAft>
                          <a:spcPts val="0"/>
                        </a:spcAft>
                      </a:pPr>
                      <a:r>
                        <a:rPr lang="en-US" sz="2200" dirty="0">
                          <a:effectLst/>
                        </a:rPr>
                        <a:t>Student A1:</a:t>
                      </a:r>
                      <a:endParaRPr lang="en-US" sz="2200" dirty="0">
                        <a:solidFill>
                          <a:srgbClr val="000000"/>
                        </a:solidFill>
                        <a:effectLst/>
                        <a:latin typeface="Questrial" charset="0"/>
                        <a:ea typeface="Questrial" charset="0"/>
                        <a:cs typeface="Questrial" charset="0"/>
                      </a:endParaRPr>
                    </a:p>
                  </a:txBody>
                  <a:tcPr marL="68580" marR="68580" marT="0" marB="0"/>
                </a:tc>
                <a:tc>
                  <a:txBody>
                    <a:bodyPr/>
                    <a:lstStyle/>
                    <a:p>
                      <a:pPr marL="0" marR="0" algn="l">
                        <a:spcBef>
                          <a:spcPts val="0"/>
                        </a:spcBef>
                        <a:spcAft>
                          <a:spcPts val="0"/>
                        </a:spcAft>
                      </a:pPr>
                      <a:r>
                        <a:rPr lang="en-US" sz="3200" b="0" i="1" u="sng" dirty="0">
                          <a:solidFill>
                            <a:srgbClr val="000000"/>
                          </a:solidFill>
                          <a:effectLst/>
                          <a:latin typeface="Calibri" charset="0"/>
                          <a:ea typeface="Questrial" charset="0"/>
                          <a:cs typeface="Times New Roman" charset="0"/>
                        </a:rPr>
                        <a:t>I notice</a:t>
                      </a:r>
                      <a:r>
                        <a:rPr lang="en-US" sz="3200" b="0" i="1" dirty="0">
                          <a:solidFill>
                            <a:srgbClr val="000000"/>
                          </a:solidFill>
                          <a:effectLst/>
                          <a:latin typeface="Calibri" charset="0"/>
                          <a:ea typeface="Questrial" charset="0"/>
                          <a:cs typeface="Times New Roman" charset="0"/>
                        </a:rPr>
                        <a:t> a garden </a:t>
                      </a:r>
                      <a:r>
                        <a:rPr lang="en-US" sz="3200" b="0" i="1" dirty="0" smtClean="0">
                          <a:solidFill>
                            <a:srgbClr val="000000"/>
                          </a:solidFill>
                          <a:effectLst/>
                          <a:latin typeface="Calibri" charset="0"/>
                          <a:ea typeface="Questrial" charset="0"/>
                          <a:cs typeface="Times New Roman" charset="0"/>
                        </a:rPr>
                        <a:t>with wooden boxes and </a:t>
                      </a:r>
                      <a:r>
                        <a:rPr lang="en-US" sz="3200" b="0" i="1" dirty="0">
                          <a:solidFill>
                            <a:srgbClr val="000000"/>
                          </a:solidFill>
                          <a:effectLst/>
                          <a:latin typeface="Calibri" charset="0"/>
                          <a:ea typeface="Questrial" charset="0"/>
                          <a:cs typeface="Times New Roman" charset="0"/>
                        </a:rPr>
                        <a:t>a </a:t>
                      </a:r>
                      <a:r>
                        <a:rPr lang="en-US" sz="3200" b="0" i="1" dirty="0" smtClean="0">
                          <a:solidFill>
                            <a:srgbClr val="000000"/>
                          </a:solidFill>
                          <a:effectLst/>
                          <a:latin typeface="Calibri" charset="0"/>
                          <a:ea typeface="Questrial" charset="0"/>
                          <a:cs typeface="Times New Roman" charset="0"/>
                        </a:rPr>
                        <a:t>wooden fence around </a:t>
                      </a:r>
                      <a:r>
                        <a:rPr lang="en-US" sz="3200" b="0" i="1" dirty="0">
                          <a:solidFill>
                            <a:srgbClr val="000000"/>
                          </a:solidFill>
                          <a:effectLst/>
                          <a:latin typeface="Calibri" charset="0"/>
                          <a:ea typeface="Questrial" charset="0"/>
                          <a:cs typeface="Times New Roman" charset="0"/>
                        </a:rPr>
                        <a:t>it. </a:t>
                      </a:r>
                      <a:r>
                        <a:rPr lang="en-US" sz="3200" b="1" i="1" dirty="0">
                          <a:solidFill>
                            <a:srgbClr val="000000"/>
                          </a:solidFill>
                          <a:effectLst/>
                          <a:latin typeface="Calibri" charset="0"/>
                          <a:ea typeface="Questrial" charset="0"/>
                          <a:cs typeface="Times New Roman" charset="0"/>
                        </a:rPr>
                        <a:t>[ID] </a:t>
                      </a:r>
                      <a:r>
                        <a:rPr lang="en-US" sz="3200" b="0" i="1" u="sng" dirty="0">
                          <a:solidFill>
                            <a:srgbClr val="000000"/>
                          </a:solidFill>
                          <a:effectLst/>
                          <a:latin typeface="Calibri" charset="0"/>
                          <a:ea typeface="Questrial" charset="0"/>
                          <a:cs typeface="Times New Roman" charset="0"/>
                        </a:rPr>
                        <a:t>What do you notice</a:t>
                      </a:r>
                      <a:r>
                        <a:rPr lang="en-US" sz="3200" b="0" i="1" dirty="0" smtClean="0">
                          <a:solidFill>
                            <a:srgbClr val="000000"/>
                          </a:solidFill>
                          <a:effectLst/>
                          <a:latin typeface="Calibri" charset="0"/>
                          <a:ea typeface="Questrial" charset="0"/>
                          <a:cs typeface="Times New Roman" charset="0"/>
                        </a:rPr>
                        <a:t>? </a:t>
                      </a:r>
                      <a:r>
                        <a:rPr lang="en-US" sz="3200" b="1" i="1" dirty="0" smtClean="0">
                          <a:solidFill>
                            <a:srgbClr val="000000"/>
                          </a:solidFill>
                          <a:effectLst/>
                          <a:latin typeface="Calibri" charset="0"/>
                          <a:ea typeface="Questrial" charset="0"/>
                          <a:cs typeface="Times New Roman" charset="0"/>
                        </a:rPr>
                        <a:t>[PR]</a:t>
                      </a:r>
                      <a:endParaRPr lang="en-US" sz="3200" b="1" i="1" dirty="0">
                        <a:solidFill>
                          <a:srgbClr val="000000"/>
                        </a:solidFill>
                        <a:effectLst/>
                        <a:latin typeface="Questrial" charset="0"/>
                        <a:ea typeface="Questrial" charset="0"/>
                        <a:cs typeface="Questrial" charset="0"/>
                      </a:endParaRPr>
                    </a:p>
                  </a:txBody>
                  <a:tcPr marL="68580" marR="68580" marT="0" marB="0"/>
                </a:tc>
              </a:tr>
              <a:tr h="822325">
                <a:tc>
                  <a:txBody>
                    <a:bodyPr/>
                    <a:lstStyle/>
                    <a:p>
                      <a:pPr marL="0" marR="0" algn="r">
                        <a:spcBef>
                          <a:spcPts val="0"/>
                        </a:spcBef>
                        <a:spcAft>
                          <a:spcPts val="0"/>
                        </a:spcAft>
                      </a:pPr>
                      <a:r>
                        <a:rPr lang="en-US" sz="2200" dirty="0">
                          <a:effectLst/>
                        </a:rPr>
                        <a:t>Student B1:</a:t>
                      </a:r>
                      <a:endParaRPr lang="en-US" sz="2200" dirty="0">
                        <a:solidFill>
                          <a:srgbClr val="000000"/>
                        </a:solidFill>
                        <a:effectLst/>
                        <a:latin typeface="Questrial" charset="0"/>
                        <a:ea typeface="Questrial" charset="0"/>
                        <a:cs typeface="Questrial" charset="0"/>
                      </a:endParaRPr>
                    </a:p>
                  </a:txBody>
                  <a:tcPr marL="68580" marR="68580" marT="0" marB="0"/>
                </a:tc>
                <a:tc>
                  <a:txBody>
                    <a:bodyPr/>
                    <a:lstStyle/>
                    <a:p>
                      <a:pPr marL="0" marR="0" algn="l">
                        <a:spcBef>
                          <a:spcPts val="0"/>
                        </a:spcBef>
                        <a:spcAft>
                          <a:spcPts val="0"/>
                        </a:spcAft>
                      </a:pPr>
                      <a:r>
                        <a:rPr lang="en-US" sz="3200" i="1" u="sng" dirty="0">
                          <a:solidFill>
                            <a:srgbClr val="000000"/>
                          </a:solidFill>
                          <a:effectLst/>
                          <a:latin typeface="Calibri" charset="0"/>
                          <a:ea typeface="Questrial" charset="0"/>
                          <a:cs typeface="Times New Roman" charset="0"/>
                        </a:rPr>
                        <a:t>I notice</a:t>
                      </a:r>
                      <a:r>
                        <a:rPr lang="en-US" sz="3200" i="1" dirty="0">
                          <a:solidFill>
                            <a:srgbClr val="000000"/>
                          </a:solidFill>
                          <a:effectLst/>
                          <a:latin typeface="Calibri" charset="0"/>
                          <a:ea typeface="Questrial" charset="0"/>
                          <a:cs typeface="Times New Roman" charset="0"/>
                        </a:rPr>
                        <a:t> cars and buildings behind </a:t>
                      </a:r>
                      <a:r>
                        <a:rPr lang="en-US" sz="3200" i="1" dirty="0" smtClean="0">
                          <a:solidFill>
                            <a:srgbClr val="000000"/>
                          </a:solidFill>
                          <a:effectLst/>
                          <a:latin typeface="Calibri" charset="0"/>
                          <a:ea typeface="Questrial" charset="0"/>
                          <a:cs typeface="Times New Roman" charset="0"/>
                        </a:rPr>
                        <a:t>the wooden fence and a colorful sign</a:t>
                      </a:r>
                      <a:r>
                        <a:rPr lang="en-US" sz="3200" i="1" baseline="0" dirty="0" smtClean="0">
                          <a:solidFill>
                            <a:srgbClr val="000000"/>
                          </a:solidFill>
                          <a:effectLst/>
                          <a:latin typeface="Calibri" charset="0"/>
                          <a:ea typeface="Questrial" charset="0"/>
                          <a:cs typeface="Times New Roman" charset="0"/>
                        </a:rPr>
                        <a:t> </a:t>
                      </a:r>
                      <a:r>
                        <a:rPr lang="en-US" sz="3200" i="1" dirty="0" smtClean="0">
                          <a:solidFill>
                            <a:srgbClr val="000000"/>
                          </a:solidFill>
                          <a:effectLst/>
                          <a:latin typeface="Calibri" charset="0"/>
                          <a:ea typeface="Questrial" charset="0"/>
                          <a:cs typeface="Times New Roman" charset="0"/>
                        </a:rPr>
                        <a:t>that </a:t>
                      </a:r>
                      <a:r>
                        <a:rPr lang="en-US" sz="3200" i="1" dirty="0">
                          <a:solidFill>
                            <a:srgbClr val="000000"/>
                          </a:solidFill>
                          <a:effectLst/>
                          <a:latin typeface="Calibri" charset="0"/>
                          <a:ea typeface="Questrial" charset="0"/>
                          <a:cs typeface="Times New Roman" charset="0"/>
                        </a:rPr>
                        <a:t>says “City Slicker Farms”. </a:t>
                      </a:r>
                      <a:r>
                        <a:rPr lang="en-US" sz="3200" b="1" i="1" dirty="0">
                          <a:solidFill>
                            <a:srgbClr val="000000"/>
                          </a:solidFill>
                          <a:effectLst/>
                          <a:latin typeface="Calibri" charset="0"/>
                          <a:ea typeface="Questrial" charset="0"/>
                          <a:cs typeface="Times New Roman" charset="0"/>
                        </a:rPr>
                        <a:t>[ID] </a:t>
                      </a:r>
                      <a:r>
                        <a:rPr lang="en-US" sz="3200" i="1" dirty="0">
                          <a:solidFill>
                            <a:srgbClr val="000000"/>
                          </a:solidFill>
                          <a:effectLst/>
                          <a:latin typeface="Calibri" charset="0"/>
                          <a:ea typeface="Questrial" charset="0"/>
                          <a:cs typeface="Times New Roman" charset="0"/>
                        </a:rPr>
                        <a:t>What else do you notice? </a:t>
                      </a:r>
                      <a:r>
                        <a:rPr lang="en-US" sz="3200" b="1" i="1" dirty="0">
                          <a:solidFill>
                            <a:srgbClr val="000000"/>
                          </a:solidFill>
                          <a:effectLst/>
                          <a:latin typeface="Calibri" charset="0"/>
                          <a:ea typeface="Questrial" charset="0"/>
                          <a:cs typeface="Times New Roman" charset="0"/>
                        </a:rPr>
                        <a:t>[PR]</a:t>
                      </a:r>
                      <a:endParaRPr lang="en-US" sz="3200" b="1" i="1" dirty="0">
                        <a:solidFill>
                          <a:srgbClr val="000000"/>
                        </a:solidFill>
                        <a:effectLst/>
                        <a:latin typeface="Questrial" charset="0"/>
                        <a:ea typeface="Questrial" charset="0"/>
                        <a:cs typeface="Questrial" charset="0"/>
                      </a:endParaRPr>
                    </a:p>
                  </a:txBody>
                  <a:tcPr marL="68580" marR="68580" marT="0" marB="0"/>
                </a:tc>
              </a:tr>
            </a:tbl>
          </a:graphicData>
        </a:graphic>
      </p:graphicFrame>
    </p:spTree>
    <p:extLst>
      <p:ext uri="{BB962C8B-B14F-4D97-AF65-F5344CB8AC3E}">
        <p14:creationId xmlns:p14="http://schemas.microsoft.com/office/powerpoint/2010/main" val="1478579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154" y="456841"/>
            <a:ext cx="1669614" cy="1393469"/>
          </a:xfrm>
          <a:prstGeom prst="rect">
            <a:avLst/>
          </a:prstGeom>
          <a:ln w="38100">
            <a:solidFill>
              <a:schemeClr val="accent1"/>
            </a:solidFill>
          </a:ln>
          <a:effectLst>
            <a:glow rad="139700">
              <a:schemeClr val="accent1">
                <a:lumMod val="40000"/>
                <a:lumOff val="60000"/>
                <a:alpha val="40000"/>
              </a:schemeClr>
            </a:glow>
          </a:effectLst>
        </p:spPr>
      </p:pic>
      <p:grpSp>
        <p:nvGrpSpPr>
          <p:cNvPr id="13" name="Group 12"/>
          <p:cNvGrpSpPr/>
          <p:nvPr/>
        </p:nvGrpSpPr>
        <p:grpSpPr>
          <a:xfrm>
            <a:off x="10328638" y="330772"/>
            <a:ext cx="1523392" cy="1519538"/>
            <a:chOff x="587828" y="4231661"/>
            <a:chExt cx="1847691" cy="2058925"/>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sp>
        <p:nvSpPr>
          <p:cNvPr id="9" name="Title 1"/>
          <p:cNvSpPr txBox="1">
            <a:spLocks/>
          </p:cNvSpPr>
          <p:nvPr/>
        </p:nvSpPr>
        <p:spPr>
          <a:xfrm>
            <a:off x="2498329" y="467138"/>
            <a:ext cx="7679832" cy="1372873"/>
          </a:xfrm>
          <a:prstGeom prst="rect">
            <a:avLst/>
          </a:prstGeom>
          <a:solidFill>
            <a:schemeClr val="accent1">
              <a:lumMod val="20000"/>
              <a:lumOff val="80000"/>
            </a:schemeClr>
          </a:solidFill>
          <a:ln w="38100">
            <a:solidFill>
              <a:schemeClr val="accent1"/>
            </a:solidFill>
          </a:ln>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b="1" dirty="0" smtClean="0">
                <a:solidFill>
                  <a:schemeClr val="tx1"/>
                </a:solidFill>
              </a:rPr>
              <a:t>What makes this a model for CLARIFY?</a:t>
            </a:r>
            <a:br>
              <a:rPr lang="en-US" sz="3600" b="1" dirty="0" smtClean="0">
                <a:solidFill>
                  <a:schemeClr val="tx1"/>
                </a:solidFill>
              </a:rPr>
            </a:br>
            <a:r>
              <a:rPr lang="en-US" sz="800" b="1" dirty="0" smtClean="0">
                <a:solidFill>
                  <a:schemeClr val="tx1"/>
                </a:solidFill>
              </a:rPr>
              <a:t> </a:t>
            </a:r>
            <a:r>
              <a:rPr lang="en-US" sz="3600" b="1" dirty="0" smtClean="0">
                <a:solidFill>
                  <a:schemeClr val="tx1"/>
                </a:solidFill>
              </a:rPr>
              <a:t/>
            </a:r>
            <a:br>
              <a:rPr lang="en-US" sz="3600" b="1" dirty="0" smtClean="0">
                <a:solidFill>
                  <a:schemeClr val="tx1"/>
                </a:solidFill>
              </a:rPr>
            </a:br>
            <a:r>
              <a:rPr lang="en-US" sz="3600" b="1" dirty="0" smtClean="0">
                <a:solidFill>
                  <a:schemeClr val="tx1"/>
                </a:solidFill>
              </a:rPr>
              <a:t>What specific language did you hear?</a:t>
            </a:r>
            <a:endParaRPr lang="en-US" sz="3600" b="1" dirty="0">
              <a:solidFill>
                <a:schemeClr val="tx1"/>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1709138787"/>
              </p:ext>
            </p:extLst>
          </p:nvPr>
        </p:nvGraphicFramePr>
        <p:xfrm>
          <a:off x="377815" y="2300323"/>
          <a:ext cx="11444518" cy="3413760"/>
        </p:xfrm>
        <a:graphic>
          <a:graphicData uri="http://schemas.openxmlformats.org/drawingml/2006/table">
            <a:tbl>
              <a:tblPr firstRow="1" firstCol="1" bandRow="1">
                <a:tableStyleId>{D7AC3CCA-C797-4891-BE02-D94E43425B78}</a:tableStyleId>
              </a:tblPr>
              <a:tblGrid>
                <a:gridCol w="1289654"/>
                <a:gridCol w="10154864"/>
              </a:tblGrid>
              <a:tr h="1136650">
                <a:tc>
                  <a:txBody>
                    <a:bodyPr/>
                    <a:lstStyle/>
                    <a:p>
                      <a:pPr marL="0" marR="0" algn="r">
                        <a:spcBef>
                          <a:spcPts val="0"/>
                        </a:spcBef>
                        <a:spcAft>
                          <a:spcPts val="0"/>
                        </a:spcAft>
                      </a:pPr>
                      <a:r>
                        <a:rPr lang="en-US" sz="2400" dirty="0">
                          <a:effectLst/>
                        </a:rPr>
                        <a:t>Student A2:</a:t>
                      </a:r>
                      <a:endParaRPr lang="en-US" sz="2400" dirty="0">
                        <a:solidFill>
                          <a:srgbClr val="000000"/>
                        </a:solidFill>
                        <a:effectLst/>
                        <a:latin typeface="Questrial" charset="0"/>
                        <a:ea typeface="Questrial" charset="0"/>
                        <a:cs typeface="Questrial" charset="0"/>
                      </a:endParaRPr>
                    </a:p>
                  </a:txBody>
                  <a:tcPr marL="68580" marR="68580" marT="0" marB="0"/>
                </a:tc>
                <a:tc>
                  <a:txBody>
                    <a:bodyPr/>
                    <a:lstStyle/>
                    <a:p>
                      <a:pPr marL="0" marR="0" algn="l">
                        <a:spcBef>
                          <a:spcPts val="0"/>
                        </a:spcBef>
                        <a:spcAft>
                          <a:spcPts val="0"/>
                        </a:spcAft>
                      </a:pPr>
                      <a:r>
                        <a:rPr lang="en-US" sz="3200" b="0" i="1" dirty="0">
                          <a:effectLst/>
                        </a:rPr>
                        <a:t>In other words, you noticed that this is a farm in the city. I want to add that people are growing vegetables in the wooden boxes. I think this because there are pictures of different vegetables on the sign.  What more do you notice? </a:t>
                      </a:r>
                      <a:endParaRPr lang="en-US" sz="3200" b="0" i="1" dirty="0">
                        <a:solidFill>
                          <a:srgbClr val="000000"/>
                        </a:solidFill>
                        <a:effectLst/>
                        <a:latin typeface="Questrial" charset="0"/>
                        <a:ea typeface="Questrial" charset="0"/>
                        <a:cs typeface="Questrial" charset="0"/>
                      </a:endParaRPr>
                    </a:p>
                  </a:txBody>
                  <a:tcPr marL="68580" marR="68580" marT="0" marB="0"/>
                </a:tc>
              </a:tr>
              <a:tr h="898525">
                <a:tc>
                  <a:txBody>
                    <a:bodyPr/>
                    <a:lstStyle/>
                    <a:p>
                      <a:pPr marL="0" marR="0" algn="r">
                        <a:spcBef>
                          <a:spcPts val="0"/>
                        </a:spcBef>
                        <a:spcAft>
                          <a:spcPts val="0"/>
                        </a:spcAft>
                      </a:pPr>
                      <a:r>
                        <a:rPr lang="en-US" sz="2400" dirty="0">
                          <a:effectLst/>
                        </a:rPr>
                        <a:t>Student B2:</a:t>
                      </a:r>
                      <a:endParaRPr lang="en-US" sz="2400" dirty="0">
                        <a:solidFill>
                          <a:srgbClr val="000000"/>
                        </a:solidFill>
                        <a:effectLst/>
                        <a:latin typeface="Questrial" charset="0"/>
                        <a:ea typeface="Questrial" charset="0"/>
                        <a:cs typeface="Questrial" charset="0"/>
                      </a:endParaRPr>
                    </a:p>
                  </a:txBody>
                  <a:tcPr marL="68580" marR="68580" marT="0" marB="0"/>
                </a:tc>
                <a:tc>
                  <a:txBody>
                    <a:bodyPr/>
                    <a:lstStyle/>
                    <a:p>
                      <a:pPr marL="0" marR="0" algn="l">
                        <a:spcBef>
                          <a:spcPts val="0"/>
                        </a:spcBef>
                        <a:spcAft>
                          <a:spcPts val="0"/>
                        </a:spcAft>
                      </a:pPr>
                      <a:r>
                        <a:rPr lang="en-US" sz="3200" i="1" dirty="0">
                          <a:effectLst/>
                        </a:rPr>
                        <a:t>What I heard you say is that it is a vegetable farm in the city. I notice that two people in the back are kneeling and working in the garden. What else do you notice? </a:t>
                      </a:r>
                      <a:endParaRPr lang="en-US" sz="3200" i="1" dirty="0">
                        <a:solidFill>
                          <a:srgbClr val="000000"/>
                        </a:solidFill>
                        <a:effectLst/>
                        <a:latin typeface="Questrial" charset="0"/>
                        <a:ea typeface="Questrial" charset="0"/>
                        <a:cs typeface="Questrial" charset="0"/>
                      </a:endParaRPr>
                    </a:p>
                  </a:txBody>
                  <a:tcPr marL="68580" marR="68580" marT="0" marB="0"/>
                </a:tc>
              </a:tr>
            </a:tbl>
          </a:graphicData>
        </a:graphic>
      </p:graphicFrame>
    </p:spTree>
    <p:extLst>
      <p:ext uri="{BB962C8B-B14F-4D97-AF65-F5344CB8AC3E}">
        <p14:creationId xmlns:p14="http://schemas.microsoft.com/office/powerpoint/2010/main" val="52952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sp>
        <p:nvSpPr>
          <p:cNvPr id="2" name="Title 1"/>
          <p:cNvSpPr>
            <a:spLocks noGrp="1"/>
          </p:cNvSpPr>
          <p:nvPr>
            <p:ph type="title" idx="4294967295"/>
          </p:nvPr>
        </p:nvSpPr>
        <p:spPr>
          <a:xfrm>
            <a:off x="2842592" y="424867"/>
            <a:ext cx="9024730" cy="1391475"/>
          </a:xfrm>
          <a:solidFill>
            <a:schemeClr val="accent1">
              <a:lumMod val="20000"/>
              <a:lumOff val="80000"/>
            </a:schemeClr>
          </a:solidFill>
          <a:ln w="38100">
            <a:solidFill>
              <a:schemeClr val="accent1"/>
            </a:solidFill>
          </a:ln>
        </p:spPr>
        <p:txBody>
          <a:bodyPr>
            <a:noAutofit/>
          </a:bodyPr>
          <a:lstStyle/>
          <a:p>
            <a:pPr algn="ctr"/>
            <a:r>
              <a:rPr lang="en-US" sz="4000" b="1" dirty="0" smtClean="0">
                <a:solidFill>
                  <a:schemeClr val="tx1"/>
                </a:solidFill>
              </a:rPr>
              <a:t>What makes this a model for CLARIFY?</a:t>
            </a:r>
            <a:br>
              <a:rPr lang="en-US" sz="4000" b="1" dirty="0" smtClean="0">
                <a:solidFill>
                  <a:schemeClr val="tx1"/>
                </a:solidFill>
              </a:rPr>
            </a:br>
            <a:r>
              <a:rPr lang="en-US" sz="800" b="1" dirty="0" smtClean="0">
                <a:solidFill>
                  <a:schemeClr val="tx1"/>
                </a:solidFill>
              </a:rPr>
              <a:t> </a:t>
            </a:r>
            <a:r>
              <a:rPr lang="en-US" sz="4000" b="1" dirty="0" smtClean="0">
                <a:solidFill>
                  <a:schemeClr val="tx1"/>
                </a:solidFill>
              </a:rPr>
              <a:t/>
            </a:r>
            <a:br>
              <a:rPr lang="en-US" sz="4000" b="1" dirty="0" smtClean="0">
                <a:solidFill>
                  <a:schemeClr val="tx1"/>
                </a:solidFill>
              </a:rPr>
            </a:br>
            <a:r>
              <a:rPr lang="en-US" sz="4000" b="1" dirty="0" smtClean="0">
                <a:solidFill>
                  <a:schemeClr val="tx1"/>
                </a:solidFill>
              </a:rPr>
              <a:t>What specific language did you hear?</a:t>
            </a:r>
            <a:endParaRPr lang="en-US" sz="4000" b="1" dirty="0">
              <a:solidFill>
                <a:schemeClr val="tx1"/>
              </a:solidFill>
            </a:endParaRPr>
          </a:p>
        </p:txBody>
      </p:sp>
      <p:graphicFrame>
        <p:nvGraphicFramePr>
          <p:cNvPr id="10" name="Table 9"/>
          <p:cNvGraphicFramePr>
            <a:graphicFrameLocks noGrp="1"/>
          </p:cNvGraphicFramePr>
          <p:nvPr>
            <p:extLst/>
          </p:nvPr>
        </p:nvGraphicFramePr>
        <p:xfrm>
          <a:off x="337932" y="2041206"/>
          <a:ext cx="2385390" cy="4090982"/>
        </p:xfrm>
        <a:graphic>
          <a:graphicData uri="http://schemas.openxmlformats.org/drawingml/2006/table">
            <a:tbl>
              <a:tblPr>
                <a:tableStyleId>{073A0DAA-6AF3-43AB-8588-CEC1D06C72B9}</a:tableStyleId>
              </a:tblPr>
              <a:tblGrid>
                <a:gridCol w="538946"/>
                <a:gridCol w="1846444"/>
              </a:tblGrid>
              <a:tr h="1118201">
                <a:tc gridSpan="2">
                  <a:txBody>
                    <a:bodyPr/>
                    <a:lstStyle/>
                    <a:p>
                      <a:pPr marL="0" marR="0" algn="ctr">
                        <a:spcBef>
                          <a:spcPts val="0"/>
                        </a:spcBef>
                        <a:spcAft>
                          <a:spcPts val="0"/>
                        </a:spcAft>
                      </a:pPr>
                      <a:r>
                        <a:rPr lang="en-US" sz="2000" b="1" dirty="0">
                          <a:effectLst/>
                        </a:rPr>
                        <a:t>CONVERSATION CODING KEY</a:t>
                      </a:r>
                    </a:p>
                    <a:p>
                      <a:pPr marL="0" marR="0" algn="ctr">
                        <a:spcBef>
                          <a:spcPts val="0"/>
                        </a:spcBef>
                        <a:spcAft>
                          <a:spcPts val="0"/>
                        </a:spcAft>
                      </a:pPr>
                      <a:r>
                        <a:rPr lang="en-US" sz="2000" b="1" dirty="0">
                          <a:effectLst/>
                        </a:rPr>
                        <a:t>CREATE &amp; CLARIFY</a:t>
                      </a:r>
                      <a:endParaRPr lang="en-US" sz="2000" b="1" dirty="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hMerge="1">
                  <a:txBody>
                    <a:bodyPr/>
                    <a:lstStyle/>
                    <a:p>
                      <a:endParaRPr lang="en-US"/>
                    </a:p>
                  </a:txBody>
                  <a:tcPr/>
                </a:tc>
              </a:tr>
              <a:tr h="463645">
                <a:tc>
                  <a:txBody>
                    <a:bodyPr/>
                    <a:lstStyle/>
                    <a:p>
                      <a:pPr marL="0" marR="0" algn="l">
                        <a:spcBef>
                          <a:spcPts val="0"/>
                        </a:spcBef>
                        <a:spcAft>
                          <a:spcPts val="0"/>
                        </a:spcAft>
                      </a:pPr>
                      <a:r>
                        <a:rPr lang="en-US" sz="2000">
                          <a:effectLst/>
                        </a:rPr>
                        <a:t>ID </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INITIAL IDEA</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PAR</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PARAPHRASE</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BO</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BUILD ON</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PR</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PROMPT</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118201">
                <a:tc gridSpan="2">
                  <a:txBody>
                    <a:bodyPr/>
                    <a:lstStyle/>
                    <a:p>
                      <a:pPr marL="0" marR="0" algn="ctr">
                        <a:spcBef>
                          <a:spcPts val="0"/>
                        </a:spcBef>
                        <a:spcAft>
                          <a:spcPts val="0"/>
                        </a:spcAft>
                      </a:pPr>
                      <a:r>
                        <a:rPr lang="en-US" sz="2000" u="sng" cap="all" dirty="0" smtClean="0">
                          <a:effectLst/>
                        </a:rPr>
                        <a:t>UNDERLINE </a:t>
                      </a:r>
                      <a:r>
                        <a:rPr lang="en-US" sz="2000" u="sng" cap="all" dirty="0">
                          <a:effectLst/>
                        </a:rPr>
                        <a:t>Prompt &amp; Response STARTERS</a:t>
                      </a:r>
                      <a:endParaRPr lang="en-US" sz="2000" dirty="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r>
            </a:tbl>
          </a:graphicData>
        </a:graphic>
      </p:graphicFrame>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77080" y="424867"/>
            <a:ext cx="1673964" cy="1391475"/>
          </a:xfrm>
          <a:prstGeom prst="roundRect">
            <a:avLst>
              <a:gd name="adj" fmla="val 16667"/>
            </a:avLst>
          </a:prstGeom>
          <a:ln w="381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6" name="Table 5"/>
          <p:cNvGraphicFramePr>
            <a:graphicFrameLocks noGrp="1"/>
          </p:cNvGraphicFramePr>
          <p:nvPr>
            <p:extLst>
              <p:ext uri="{D42A27DB-BD31-4B8C-83A1-F6EECF244321}">
                <p14:modId xmlns:p14="http://schemas.microsoft.com/office/powerpoint/2010/main" val="783977222"/>
              </p:ext>
            </p:extLst>
          </p:nvPr>
        </p:nvGraphicFramePr>
        <p:xfrm>
          <a:off x="3048000" y="2091742"/>
          <a:ext cx="8969829" cy="3977640"/>
        </p:xfrm>
        <a:graphic>
          <a:graphicData uri="http://schemas.openxmlformats.org/drawingml/2006/table">
            <a:tbl>
              <a:tblPr firstRow="1" firstCol="1" bandRow="1">
                <a:tableStyleId>{8A107856-5554-42FB-B03E-39F5DBC370BA}</a:tableStyleId>
              </a:tblPr>
              <a:tblGrid>
                <a:gridCol w="1094571"/>
                <a:gridCol w="7875258"/>
              </a:tblGrid>
              <a:tr h="616585">
                <a:tc>
                  <a:txBody>
                    <a:bodyPr/>
                    <a:lstStyle/>
                    <a:p>
                      <a:pPr marL="0" marR="0" algn="r">
                        <a:spcBef>
                          <a:spcPts val="0"/>
                        </a:spcBef>
                        <a:spcAft>
                          <a:spcPts val="0"/>
                        </a:spcAft>
                      </a:pPr>
                      <a:r>
                        <a:rPr lang="en-US" sz="2200" dirty="0">
                          <a:effectLst/>
                        </a:rPr>
                        <a:t>Student </a:t>
                      </a:r>
                      <a:r>
                        <a:rPr lang="en-US" sz="2200" dirty="0" smtClean="0">
                          <a:effectLst/>
                        </a:rPr>
                        <a:t>A2:</a:t>
                      </a:r>
                      <a:endParaRPr lang="en-US" sz="2200" dirty="0">
                        <a:solidFill>
                          <a:srgbClr val="000000"/>
                        </a:solidFill>
                        <a:effectLst/>
                        <a:latin typeface="Questrial" charset="0"/>
                        <a:ea typeface="Questrial" charset="0"/>
                        <a:cs typeface="Questrial" charset="0"/>
                      </a:endParaRPr>
                    </a:p>
                  </a:txBody>
                  <a:tcPr marL="68580" marR="68580" marT="0" marB="0"/>
                </a:tc>
                <a:tc>
                  <a:txBody>
                    <a:bodyPr/>
                    <a:lstStyle/>
                    <a:p>
                      <a:pPr marL="0" marR="0" algn="l">
                        <a:spcBef>
                          <a:spcPts val="0"/>
                        </a:spcBef>
                        <a:spcAft>
                          <a:spcPts val="0"/>
                        </a:spcAft>
                      </a:pPr>
                      <a:r>
                        <a:rPr lang="en-US" sz="2900" b="0" i="1" u="sng" dirty="0">
                          <a:solidFill>
                            <a:srgbClr val="000000"/>
                          </a:solidFill>
                          <a:effectLst/>
                          <a:latin typeface="Calibri" charset="0"/>
                          <a:ea typeface="Questrial" charset="0"/>
                          <a:cs typeface="Times New Roman" charset="0"/>
                        </a:rPr>
                        <a:t>In other words, you noticed that</a:t>
                      </a:r>
                      <a:r>
                        <a:rPr lang="en-US" sz="2900" b="0" i="1" dirty="0">
                          <a:solidFill>
                            <a:srgbClr val="000000"/>
                          </a:solidFill>
                          <a:effectLst/>
                          <a:latin typeface="Calibri" charset="0"/>
                          <a:ea typeface="Questrial" charset="0"/>
                          <a:cs typeface="Times New Roman" charset="0"/>
                        </a:rPr>
                        <a:t> this is a farm in the city. </a:t>
                      </a:r>
                      <a:r>
                        <a:rPr lang="en-US" sz="2900" b="1" i="1" dirty="0">
                          <a:solidFill>
                            <a:srgbClr val="000000"/>
                          </a:solidFill>
                          <a:effectLst/>
                          <a:latin typeface="Calibri" charset="0"/>
                          <a:ea typeface="Questrial" charset="0"/>
                          <a:cs typeface="Times New Roman" charset="0"/>
                        </a:rPr>
                        <a:t>[PAR] </a:t>
                      </a:r>
                      <a:r>
                        <a:rPr lang="en-US" sz="2900" b="0" i="1" u="sng" dirty="0">
                          <a:solidFill>
                            <a:srgbClr val="000000"/>
                          </a:solidFill>
                          <a:effectLst/>
                          <a:latin typeface="Calibri" charset="0"/>
                          <a:ea typeface="Questrial" charset="0"/>
                          <a:cs typeface="Times New Roman" charset="0"/>
                        </a:rPr>
                        <a:t>I want to add that</a:t>
                      </a:r>
                      <a:r>
                        <a:rPr lang="en-US" sz="2900" b="0" i="1" dirty="0">
                          <a:solidFill>
                            <a:srgbClr val="000000"/>
                          </a:solidFill>
                          <a:effectLst/>
                          <a:latin typeface="Calibri" charset="0"/>
                          <a:ea typeface="Questrial" charset="0"/>
                          <a:cs typeface="Times New Roman" charset="0"/>
                        </a:rPr>
                        <a:t> people are growing vegetables in </a:t>
                      </a:r>
                      <a:r>
                        <a:rPr lang="en-US" sz="2900" b="0" i="1" dirty="0" smtClean="0">
                          <a:solidFill>
                            <a:srgbClr val="000000"/>
                          </a:solidFill>
                          <a:effectLst/>
                          <a:latin typeface="Calibri" charset="0"/>
                          <a:ea typeface="Questrial" charset="0"/>
                          <a:cs typeface="Times New Roman" charset="0"/>
                        </a:rPr>
                        <a:t>the wooden boxes. </a:t>
                      </a:r>
                      <a:r>
                        <a:rPr lang="en-US" sz="2900" b="1" i="1" dirty="0" smtClean="0">
                          <a:solidFill>
                            <a:srgbClr val="000000"/>
                          </a:solidFill>
                          <a:effectLst/>
                          <a:latin typeface="Calibri" charset="0"/>
                          <a:ea typeface="Questrial" charset="0"/>
                          <a:cs typeface="Times New Roman" charset="0"/>
                        </a:rPr>
                        <a:t>[BO</a:t>
                      </a:r>
                      <a:r>
                        <a:rPr lang="en-US" sz="2900" b="1" i="1" dirty="0">
                          <a:solidFill>
                            <a:srgbClr val="000000"/>
                          </a:solidFill>
                          <a:effectLst/>
                          <a:latin typeface="Calibri" charset="0"/>
                          <a:ea typeface="Questrial" charset="0"/>
                          <a:cs typeface="Times New Roman" charset="0"/>
                        </a:rPr>
                        <a:t>] </a:t>
                      </a:r>
                      <a:r>
                        <a:rPr lang="en-US" sz="2900" b="0" i="1" dirty="0">
                          <a:solidFill>
                            <a:srgbClr val="000000"/>
                          </a:solidFill>
                          <a:effectLst/>
                          <a:latin typeface="Calibri" charset="0"/>
                          <a:ea typeface="Questrial" charset="0"/>
                          <a:cs typeface="Times New Roman" charset="0"/>
                        </a:rPr>
                        <a:t>I think this because there are pictures of different vegetables on the sign. </a:t>
                      </a:r>
                      <a:r>
                        <a:rPr lang="en-US" sz="2900" b="1" i="1" dirty="0">
                          <a:solidFill>
                            <a:srgbClr val="000000"/>
                          </a:solidFill>
                          <a:effectLst/>
                          <a:latin typeface="Calibri" charset="0"/>
                          <a:ea typeface="Questrial" charset="0"/>
                          <a:cs typeface="Times New Roman" charset="0"/>
                        </a:rPr>
                        <a:t>[BO]</a:t>
                      </a:r>
                      <a:r>
                        <a:rPr lang="en-US" sz="2900" b="0" i="1" dirty="0">
                          <a:solidFill>
                            <a:srgbClr val="000000"/>
                          </a:solidFill>
                          <a:effectLst/>
                          <a:latin typeface="Calibri" charset="0"/>
                          <a:ea typeface="Questrial" charset="0"/>
                          <a:cs typeface="Times New Roman" charset="0"/>
                        </a:rPr>
                        <a:t> </a:t>
                      </a:r>
                      <a:r>
                        <a:rPr lang="en-US" sz="2900" b="0" i="1" u="sng" dirty="0">
                          <a:solidFill>
                            <a:srgbClr val="000000"/>
                          </a:solidFill>
                          <a:effectLst/>
                          <a:latin typeface="Calibri" charset="0"/>
                          <a:ea typeface="Questrial" charset="0"/>
                          <a:cs typeface="Times New Roman" charset="0"/>
                        </a:rPr>
                        <a:t>What more do you notice</a:t>
                      </a:r>
                      <a:r>
                        <a:rPr lang="en-US" sz="2900" b="0" i="1" dirty="0">
                          <a:solidFill>
                            <a:srgbClr val="000000"/>
                          </a:solidFill>
                          <a:effectLst/>
                          <a:latin typeface="Calibri" charset="0"/>
                          <a:ea typeface="Questrial" charset="0"/>
                          <a:cs typeface="Times New Roman" charset="0"/>
                        </a:rPr>
                        <a:t>? </a:t>
                      </a:r>
                      <a:r>
                        <a:rPr lang="en-US" sz="2900" b="1" i="1" dirty="0">
                          <a:solidFill>
                            <a:srgbClr val="000000"/>
                          </a:solidFill>
                          <a:effectLst/>
                          <a:latin typeface="Calibri" charset="0"/>
                          <a:ea typeface="Questrial" charset="0"/>
                          <a:cs typeface="Times New Roman" charset="0"/>
                        </a:rPr>
                        <a:t>[PR]</a:t>
                      </a:r>
                      <a:endParaRPr lang="en-US" sz="2900" b="1" i="1" dirty="0">
                        <a:solidFill>
                          <a:srgbClr val="000000"/>
                        </a:solidFill>
                        <a:effectLst/>
                        <a:latin typeface="Questrial" charset="0"/>
                        <a:ea typeface="Questrial" charset="0"/>
                        <a:cs typeface="Questrial" charset="0"/>
                      </a:endParaRPr>
                    </a:p>
                  </a:txBody>
                  <a:tcPr marL="68580" marR="68580" marT="0" marB="0"/>
                </a:tc>
              </a:tr>
              <a:tr h="822325">
                <a:tc>
                  <a:txBody>
                    <a:bodyPr/>
                    <a:lstStyle/>
                    <a:p>
                      <a:pPr marL="0" marR="0" algn="r">
                        <a:spcBef>
                          <a:spcPts val="0"/>
                        </a:spcBef>
                        <a:spcAft>
                          <a:spcPts val="0"/>
                        </a:spcAft>
                      </a:pPr>
                      <a:r>
                        <a:rPr lang="en-US" sz="2200" dirty="0">
                          <a:effectLst/>
                        </a:rPr>
                        <a:t>Student </a:t>
                      </a:r>
                      <a:r>
                        <a:rPr lang="en-US" sz="2200" dirty="0" smtClean="0">
                          <a:effectLst/>
                        </a:rPr>
                        <a:t>B2:</a:t>
                      </a:r>
                      <a:endParaRPr lang="en-US" sz="2200" dirty="0">
                        <a:solidFill>
                          <a:srgbClr val="000000"/>
                        </a:solidFill>
                        <a:effectLst/>
                        <a:latin typeface="Questrial" charset="0"/>
                        <a:ea typeface="Questrial" charset="0"/>
                        <a:cs typeface="Questrial" charset="0"/>
                      </a:endParaRPr>
                    </a:p>
                  </a:txBody>
                  <a:tcPr marL="68580" marR="68580" marT="0" marB="0"/>
                </a:tc>
                <a:tc>
                  <a:txBody>
                    <a:bodyPr/>
                    <a:lstStyle/>
                    <a:p>
                      <a:pPr marL="0" marR="0" algn="l">
                        <a:spcBef>
                          <a:spcPts val="0"/>
                        </a:spcBef>
                        <a:spcAft>
                          <a:spcPts val="0"/>
                        </a:spcAft>
                      </a:pPr>
                      <a:r>
                        <a:rPr lang="en-US" sz="2900" i="1" u="sng" dirty="0">
                          <a:solidFill>
                            <a:srgbClr val="000000"/>
                          </a:solidFill>
                          <a:effectLst/>
                          <a:latin typeface="Calibri" charset="0"/>
                          <a:ea typeface="Questrial" charset="0"/>
                          <a:cs typeface="Times New Roman" charset="0"/>
                        </a:rPr>
                        <a:t>What I heard you say</a:t>
                      </a:r>
                      <a:r>
                        <a:rPr lang="en-US" sz="2900" i="1" dirty="0">
                          <a:solidFill>
                            <a:srgbClr val="000000"/>
                          </a:solidFill>
                          <a:effectLst/>
                          <a:latin typeface="Calibri" charset="0"/>
                          <a:ea typeface="Questrial" charset="0"/>
                          <a:cs typeface="Times New Roman" charset="0"/>
                        </a:rPr>
                        <a:t> is that it is </a:t>
                      </a:r>
                      <a:r>
                        <a:rPr lang="en-US" sz="2900" i="1" dirty="0" smtClean="0">
                          <a:solidFill>
                            <a:srgbClr val="000000"/>
                          </a:solidFill>
                          <a:effectLst/>
                          <a:latin typeface="Calibri" charset="0"/>
                          <a:ea typeface="Questrial" charset="0"/>
                          <a:cs typeface="Times New Roman" charset="0"/>
                        </a:rPr>
                        <a:t>a vegetable farm </a:t>
                      </a:r>
                      <a:r>
                        <a:rPr lang="en-US" sz="2900" i="1" dirty="0">
                          <a:solidFill>
                            <a:srgbClr val="000000"/>
                          </a:solidFill>
                          <a:effectLst/>
                          <a:latin typeface="Calibri" charset="0"/>
                          <a:ea typeface="Questrial" charset="0"/>
                          <a:cs typeface="Times New Roman" charset="0"/>
                        </a:rPr>
                        <a:t>in the city</a:t>
                      </a:r>
                      <a:r>
                        <a:rPr lang="en-US" sz="2900" b="1" i="1" dirty="0">
                          <a:solidFill>
                            <a:srgbClr val="000000"/>
                          </a:solidFill>
                          <a:effectLst/>
                          <a:latin typeface="Calibri" charset="0"/>
                          <a:ea typeface="Questrial" charset="0"/>
                          <a:cs typeface="Times New Roman" charset="0"/>
                        </a:rPr>
                        <a:t>. [PAR] </a:t>
                      </a:r>
                      <a:r>
                        <a:rPr lang="en-US" sz="2900" i="1" u="sng" dirty="0">
                          <a:solidFill>
                            <a:srgbClr val="000000"/>
                          </a:solidFill>
                          <a:effectLst/>
                          <a:latin typeface="Calibri" charset="0"/>
                          <a:ea typeface="Questrial" charset="0"/>
                          <a:cs typeface="Times New Roman" charset="0"/>
                        </a:rPr>
                        <a:t>I notice</a:t>
                      </a:r>
                      <a:r>
                        <a:rPr lang="en-US" sz="2900" i="1" dirty="0">
                          <a:solidFill>
                            <a:srgbClr val="000000"/>
                          </a:solidFill>
                          <a:effectLst/>
                          <a:latin typeface="Calibri" charset="0"/>
                          <a:ea typeface="Questrial" charset="0"/>
                          <a:cs typeface="Times New Roman" charset="0"/>
                        </a:rPr>
                        <a:t> </a:t>
                      </a:r>
                      <a:r>
                        <a:rPr lang="en-US" sz="2900" i="1" dirty="0" smtClean="0">
                          <a:solidFill>
                            <a:srgbClr val="000000"/>
                          </a:solidFill>
                          <a:effectLst/>
                          <a:latin typeface="Calibri" charset="0"/>
                          <a:ea typeface="Questrial" charset="0"/>
                          <a:cs typeface="Times New Roman" charset="0"/>
                        </a:rPr>
                        <a:t>that two people in </a:t>
                      </a:r>
                      <a:r>
                        <a:rPr lang="en-US" sz="2900" i="1" dirty="0">
                          <a:solidFill>
                            <a:srgbClr val="000000"/>
                          </a:solidFill>
                          <a:effectLst/>
                          <a:latin typeface="Calibri" charset="0"/>
                          <a:ea typeface="Questrial" charset="0"/>
                          <a:cs typeface="Times New Roman" charset="0"/>
                        </a:rPr>
                        <a:t>the back are kneeling and working in the garden</a:t>
                      </a:r>
                      <a:r>
                        <a:rPr lang="en-US" sz="2900" b="1" i="1" dirty="0">
                          <a:solidFill>
                            <a:srgbClr val="000000"/>
                          </a:solidFill>
                          <a:effectLst/>
                          <a:latin typeface="Calibri" charset="0"/>
                          <a:ea typeface="Questrial" charset="0"/>
                          <a:cs typeface="Times New Roman" charset="0"/>
                        </a:rPr>
                        <a:t>. [BO] </a:t>
                      </a:r>
                      <a:r>
                        <a:rPr lang="en-US" sz="2900" i="1" u="sng" dirty="0">
                          <a:solidFill>
                            <a:srgbClr val="000000"/>
                          </a:solidFill>
                          <a:effectLst/>
                          <a:latin typeface="Calibri" charset="0"/>
                          <a:ea typeface="Questrial" charset="0"/>
                          <a:cs typeface="Times New Roman" charset="0"/>
                        </a:rPr>
                        <a:t>What else do you notice?</a:t>
                      </a:r>
                      <a:r>
                        <a:rPr lang="en-US" sz="2900" i="1" dirty="0">
                          <a:solidFill>
                            <a:srgbClr val="000000"/>
                          </a:solidFill>
                          <a:effectLst/>
                          <a:latin typeface="Calibri" charset="0"/>
                          <a:ea typeface="Questrial" charset="0"/>
                          <a:cs typeface="Times New Roman" charset="0"/>
                        </a:rPr>
                        <a:t> </a:t>
                      </a:r>
                      <a:r>
                        <a:rPr lang="en-US" sz="2900" b="1" i="1" dirty="0">
                          <a:solidFill>
                            <a:srgbClr val="000000"/>
                          </a:solidFill>
                          <a:effectLst/>
                          <a:latin typeface="Calibri" charset="0"/>
                          <a:ea typeface="Questrial" charset="0"/>
                          <a:cs typeface="Times New Roman" charset="0"/>
                        </a:rPr>
                        <a:t>[PR]</a:t>
                      </a:r>
                      <a:endParaRPr lang="en-US" sz="2900" b="1" i="1" dirty="0">
                        <a:solidFill>
                          <a:srgbClr val="000000"/>
                        </a:solidFill>
                        <a:effectLst/>
                        <a:latin typeface="Questrial" charset="0"/>
                        <a:ea typeface="Questrial" charset="0"/>
                        <a:cs typeface="Questrial" charset="0"/>
                      </a:endParaRPr>
                    </a:p>
                  </a:txBody>
                  <a:tcPr marL="68580" marR="68580" marT="0" marB="0"/>
                </a:tc>
              </a:tr>
            </a:tbl>
          </a:graphicData>
        </a:graphic>
      </p:graphicFrame>
    </p:spTree>
    <p:extLst>
      <p:ext uri="{BB962C8B-B14F-4D97-AF65-F5344CB8AC3E}">
        <p14:creationId xmlns:p14="http://schemas.microsoft.com/office/powerpoint/2010/main" val="306055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154" y="456841"/>
            <a:ext cx="1669614" cy="1393469"/>
          </a:xfrm>
          <a:prstGeom prst="rect">
            <a:avLst/>
          </a:prstGeom>
          <a:ln w="38100">
            <a:solidFill>
              <a:schemeClr val="accent1"/>
            </a:solidFill>
          </a:ln>
          <a:effectLst>
            <a:glow rad="139700">
              <a:schemeClr val="accent1">
                <a:lumMod val="40000"/>
                <a:lumOff val="60000"/>
                <a:alpha val="40000"/>
              </a:schemeClr>
            </a:glow>
          </a:effectLst>
        </p:spPr>
      </p:pic>
      <p:grpSp>
        <p:nvGrpSpPr>
          <p:cNvPr id="13" name="Group 12"/>
          <p:cNvGrpSpPr/>
          <p:nvPr/>
        </p:nvGrpSpPr>
        <p:grpSpPr>
          <a:xfrm>
            <a:off x="10328638" y="330772"/>
            <a:ext cx="1523392" cy="1519538"/>
            <a:chOff x="587828" y="4231661"/>
            <a:chExt cx="1847691" cy="2058925"/>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sp>
        <p:nvSpPr>
          <p:cNvPr id="9" name="Title 1"/>
          <p:cNvSpPr txBox="1">
            <a:spLocks/>
          </p:cNvSpPr>
          <p:nvPr/>
        </p:nvSpPr>
        <p:spPr>
          <a:xfrm>
            <a:off x="2498329" y="467138"/>
            <a:ext cx="7679832" cy="1372873"/>
          </a:xfrm>
          <a:prstGeom prst="rect">
            <a:avLst/>
          </a:prstGeom>
          <a:solidFill>
            <a:schemeClr val="accent1">
              <a:lumMod val="20000"/>
              <a:lumOff val="80000"/>
            </a:schemeClr>
          </a:solidFill>
          <a:ln w="38100">
            <a:solidFill>
              <a:schemeClr val="accent1"/>
            </a:solidFill>
          </a:ln>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b="1" dirty="0" smtClean="0">
                <a:solidFill>
                  <a:schemeClr val="tx1"/>
                </a:solidFill>
              </a:rPr>
              <a:t>What makes this a model for CLARIFY?</a:t>
            </a:r>
            <a:br>
              <a:rPr lang="en-US" sz="3600" b="1" dirty="0" smtClean="0">
                <a:solidFill>
                  <a:schemeClr val="tx1"/>
                </a:solidFill>
              </a:rPr>
            </a:br>
            <a:r>
              <a:rPr lang="en-US" sz="800" b="1" dirty="0" smtClean="0">
                <a:solidFill>
                  <a:schemeClr val="tx1"/>
                </a:solidFill>
              </a:rPr>
              <a:t> </a:t>
            </a:r>
            <a:r>
              <a:rPr lang="en-US" sz="3600" b="1" dirty="0" smtClean="0">
                <a:solidFill>
                  <a:schemeClr val="tx1"/>
                </a:solidFill>
              </a:rPr>
              <a:t/>
            </a:r>
            <a:br>
              <a:rPr lang="en-US" sz="3600" b="1" dirty="0" smtClean="0">
                <a:solidFill>
                  <a:schemeClr val="tx1"/>
                </a:solidFill>
              </a:rPr>
            </a:br>
            <a:r>
              <a:rPr lang="en-US" sz="3600" b="1" dirty="0" smtClean="0">
                <a:solidFill>
                  <a:schemeClr val="tx1"/>
                </a:solidFill>
              </a:rPr>
              <a:t>What specific language did you hear?</a:t>
            </a:r>
            <a:endParaRPr lang="en-US" sz="3600" b="1" dirty="0">
              <a:solidFill>
                <a:schemeClr val="tx1"/>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1372472046"/>
              </p:ext>
            </p:extLst>
          </p:nvPr>
        </p:nvGraphicFramePr>
        <p:xfrm>
          <a:off x="217714" y="2159336"/>
          <a:ext cx="11714697" cy="3901440"/>
        </p:xfrm>
        <a:graphic>
          <a:graphicData uri="http://schemas.openxmlformats.org/drawingml/2006/table">
            <a:tbl>
              <a:tblPr firstRow="1" firstCol="1" bandRow="1">
                <a:tableStyleId>{D7AC3CCA-C797-4891-BE02-D94E43425B78}</a:tableStyleId>
              </a:tblPr>
              <a:tblGrid>
                <a:gridCol w="1320099"/>
                <a:gridCol w="10394598"/>
              </a:tblGrid>
              <a:tr h="977265">
                <a:tc>
                  <a:txBody>
                    <a:bodyPr/>
                    <a:lstStyle/>
                    <a:p>
                      <a:pPr marL="0" marR="0" algn="r">
                        <a:spcBef>
                          <a:spcPts val="0"/>
                        </a:spcBef>
                        <a:spcAft>
                          <a:spcPts val="0"/>
                        </a:spcAft>
                      </a:pPr>
                      <a:r>
                        <a:rPr lang="en-US" sz="2400" dirty="0">
                          <a:effectLst/>
                        </a:rPr>
                        <a:t>Student A3:</a:t>
                      </a:r>
                      <a:endParaRPr lang="en-US" sz="2400" dirty="0">
                        <a:solidFill>
                          <a:srgbClr val="000000"/>
                        </a:solidFill>
                        <a:effectLst/>
                        <a:latin typeface="Questrial" charset="0"/>
                        <a:ea typeface="Questrial" charset="0"/>
                        <a:cs typeface="Questrial" charset="0"/>
                      </a:endParaRPr>
                    </a:p>
                  </a:txBody>
                  <a:tcPr marL="68580" marR="68580" marT="0" marB="0"/>
                </a:tc>
                <a:tc>
                  <a:txBody>
                    <a:bodyPr/>
                    <a:lstStyle/>
                    <a:p>
                      <a:pPr marL="0" marR="0" algn="l">
                        <a:spcBef>
                          <a:spcPts val="0"/>
                        </a:spcBef>
                        <a:spcAft>
                          <a:spcPts val="0"/>
                        </a:spcAft>
                      </a:pPr>
                      <a:r>
                        <a:rPr lang="en-US" sz="3200" b="0" i="1" dirty="0">
                          <a:effectLst/>
                        </a:rPr>
                        <a:t>I heard you say that these two people are working in the garden. I also notice another person standing with an orange bucket helping collect the weeds. What more do you notice? </a:t>
                      </a:r>
                      <a:endParaRPr lang="en-US" sz="3200" b="0" i="1" dirty="0">
                        <a:solidFill>
                          <a:srgbClr val="000000"/>
                        </a:solidFill>
                        <a:effectLst/>
                        <a:latin typeface="Questrial" charset="0"/>
                        <a:ea typeface="Questrial" charset="0"/>
                        <a:cs typeface="Questrial" charset="0"/>
                      </a:endParaRPr>
                    </a:p>
                  </a:txBody>
                  <a:tcPr marL="68580" marR="68580" marT="0" marB="0"/>
                </a:tc>
              </a:tr>
              <a:tr h="1170940">
                <a:tc>
                  <a:txBody>
                    <a:bodyPr/>
                    <a:lstStyle/>
                    <a:p>
                      <a:pPr marL="0" marR="0" algn="r">
                        <a:spcBef>
                          <a:spcPts val="0"/>
                        </a:spcBef>
                        <a:spcAft>
                          <a:spcPts val="0"/>
                        </a:spcAft>
                      </a:pPr>
                      <a:r>
                        <a:rPr lang="en-US" sz="2400" dirty="0">
                          <a:effectLst/>
                        </a:rPr>
                        <a:t>Student B3:</a:t>
                      </a:r>
                      <a:endParaRPr lang="en-US" sz="2400" dirty="0">
                        <a:solidFill>
                          <a:srgbClr val="000000"/>
                        </a:solidFill>
                        <a:effectLst/>
                        <a:latin typeface="Questrial" charset="0"/>
                        <a:ea typeface="Questrial" charset="0"/>
                        <a:cs typeface="Questrial" charset="0"/>
                      </a:endParaRPr>
                    </a:p>
                  </a:txBody>
                  <a:tcPr marL="68580" marR="68580" marT="0" marB="0"/>
                </a:tc>
                <a:tc>
                  <a:txBody>
                    <a:bodyPr/>
                    <a:lstStyle/>
                    <a:p>
                      <a:pPr marL="0" marR="0" algn="l">
                        <a:spcBef>
                          <a:spcPts val="0"/>
                        </a:spcBef>
                        <a:spcAft>
                          <a:spcPts val="0"/>
                        </a:spcAft>
                      </a:pPr>
                      <a:r>
                        <a:rPr lang="en-US" sz="3200" i="1" dirty="0">
                          <a:effectLst/>
                        </a:rPr>
                        <a:t>In other words, you noticed that these people are working on this farm. I would like to add that the colorful sign on the wooden fence says “Community Market Farm”. People in the community can go to the market farm and buy vegetables. What do you notice? </a:t>
                      </a:r>
                      <a:endParaRPr lang="en-US" sz="3200" i="1" dirty="0">
                        <a:solidFill>
                          <a:srgbClr val="000000"/>
                        </a:solidFill>
                        <a:effectLst/>
                        <a:latin typeface="Questrial" charset="0"/>
                        <a:ea typeface="Questrial" charset="0"/>
                        <a:cs typeface="Questrial" charset="0"/>
                      </a:endParaRPr>
                    </a:p>
                  </a:txBody>
                  <a:tcPr marL="68580" marR="68580" marT="0" marB="0"/>
                </a:tc>
              </a:tr>
            </a:tbl>
          </a:graphicData>
        </a:graphic>
      </p:graphicFrame>
    </p:spTree>
    <p:extLst>
      <p:ext uri="{BB962C8B-B14F-4D97-AF65-F5344CB8AC3E}">
        <p14:creationId xmlns:p14="http://schemas.microsoft.com/office/powerpoint/2010/main" val="760807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sp>
        <p:nvSpPr>
          <p:cNvPr id="2" name="Title 1"/>
          <p:cNvSpPr>
            <a:spLocks noGrp="1"/>
          </p:cNvSpPr>
          <p:nvPr>
            <p:ph type="title" idx="4294967295"/>
          </p:nvPr>
        </p:nvSpPr>
        <p:spPr>
          <a:xfrm>
            <a:off x="2842592" y="424867"/>
            <a:ext cx="9024730" cy="1391475"/>
          </a:xfrm>
          <a:solidFill>
            <a:schemeClr val="accent1">
              <a:lumMod val="20000"/>
              <a:lumOff val="80000"/>
            </a:schemeClr>
          </a:solidFill>
          <a:ln w="38100">
            <a:solidFill>
              <a:schemeClr val="accent1"/>
            </a:solidFill>
          </a:ln>
        </p:spPr>
        <p:txBody>
          <a:bodyPr>
            <a:noAutofit/>
          </a:bodyPr>
          <a:lstStyle/>
          <a:p>
            <a:pPr algn="ctr"/>
            <a:r>
              <a:rPr lang="en-US" sz="4000" b="1" dirty="0" smtClean="0">
                <a:solidFill>
                  <a:schemeClr val="tx1"/>
                </a:solidFill>
              </a:rPr>
              <a:t>What makes this a model for CLARIFY?</a:t>
            </a:r>
            <a:br>
              <a:rPr lang="en-US" sz="4000" b="1" dirty="0" smtClean="0">
                <a:solidFill>
                  <a:schemeClr val="tx1"/>
                </a:solidFill>
              </a:rPr>
            </a:br>
            <a:r>
              <a:rPr lang="en-US" sz="800" b="1" dirty="0" smtClean="0">
                <a:solidFill>
                  <a:schemeClr val="tx1"/>
                </a:solidFill>
              </a:rPr>
              <a:t> </a:t>
            </a:r>
            <a:r>
              <a:rPr lang="en-US" sz="4000" b="1" dirty="0" smtClean="0">
                <a:solidFill>
                  <a:schemeClr val="tx1"/>
                </a:solidFill>
              </a:rPr>
              <a:t/>
            </a:r>
            <a:br>
              <a:rPr lang="en-US" sz="4000" b="1" dirty="0" smtClean="0">
                <a:solidFill>
                  <a:schemeClr val="tx1"/>
                </a:solidFill>
              </a:rPr>
            </a:br>
            <a:r>
              <a:rPr lang="en-US" sz="4000" b="1" dirty="0" smtClean="0">
                <a:solidFill>
                  <a:schemeClr val="tx1"/>
                </a:solidFill>
              </a:rPr>
              <a:t>What specific language did you hear?</a:t>
            </a:r>
            <a:endParaRPr lang="en-US" sz="4000" b="1" dirty="0">
              <a:solidFill>
                <a:schemeClr val="tx1"/>
              </a:solidFill>
            </a:endParaRPr>
          </a:p>
        </p:txBody>
      </p:sp>
      <p:graphicFrame>
        <p:nvGraphicFramePr>
          <p:cNvPr id="10" name="Table 9"/>
          <p:cNvGraphicFramePr>
            <a:graphicFrameLocks noGrp="1"/>
          </p:cNvGraphicFramePr>
          <p:nvPr>
            <p:extLst/>
          </p:nvPr>
        </p:nvGraphicFramePr>
        <p:xfrm>
          <a:off x="337932" y="2041206"/>
          <a:ext cx="2385390" cy="4090982"/>
        </p:xfrm>
        <a:graphic>
          <a:graphicData uri="http://schemas.openxmlformats.org/drawingml/2006/table">
            <a:tbl>
              <a:tblPr>
                <a:tableStyleId>{073A0DAA-6AF3-43AB-8588-CEC1D06C72B9}</a:tableStyleId>
              </a:tblPr>
              <a:tblGrid>
                <a:gridCol w="538946"/>
                <a:gridCol w="1846444"/>
              </a:tblGrid>
              <a:tr h="1118201">
                <a:tc gridSpan="2">
                  <a:txBody>
                    <a:bodyPr/>
                    <a:lstStyle/>
                    <a:p>
                      <a:pPr marL="0" marR="0" algn="ctr">
                        <a:spcBef>
                          <a:spcPts val="0"/>
                        </a:spcBef>
                        <a:spcAft>
                          <a:spcPts val="0"/>
                        </a:spcAft>
                      </a:pPr>
                      <a:r>
                        <a:rPr lang="en-US" sz="2000" b="1" dirty="0">
                          <a:effectLst/>
                        </a:rPr>
                        <a:t>CONVERSATION CODING KEY</a:t>
                      </a:r>
                    </a:p>
                    <a:p>
                      <a:pPr marL="0" marR="0" algn="ctr">
                        <a:spcBef>
                          <a:spcPts val="0"/>
                        </a:spcBef>
                        <a:spcAft>
                          <a:spcPts val="0"/>
                        </a:spcAft>
                      </a:pPr>
                      <a:r>
                        <a:rPr lang="en-US" sz="2000" b="1" dirty="0">
                          <a:effectLst/>
                        </a:rPr>
                        <a:t>CREATE &amp; CLARIFY</a:t>
                      </a:r>
                      <a:endParaRPr lang="en-US" sz="2000" b="1" dirty="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hMerge="1">
                  <a:txBody>
                    <a:bodyPr/>
                    <a:lstStyle/>
                    <a:p>
                      <a:endParaRPr lang="en-US"/>
                    </a:p>
                  </a:txBody>
                  <a:tcPr/>
                </a:tc>
              </a:tr>
              <a:tr h="463645">
                <a:tc>
                  <a:txBody>
                    <a:bodyPr/>
                    <a:lstStyle/>
                    <a:p>
                      <a:pPr marL="0" marR="0" algn="l">
                        <a:spcBef>
                          <a:spcPts val="0"/>
                        </a:spcBef>
                        <a:spcAft>
                          <a:spcPts val="0"/>
                        </a:spcAft>
                      </a:pPr>
                      <a:r>
                        <a:rPr lang="en-US" sz="2000">
                          <a:effectLst/>
                        </a:rPr>
                        <a:t>ID </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INITIAL IDEA</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PAR</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PARAPHRASE</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BO</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BUILD ON</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PR</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PROMPT</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118201">
                <a:tc gridSpan="2">
                  <a:txBody>
                    <a:bodyPr/>
                    <a:lstStyle/>
                    <a:p>
                      <a:pPr marL="0" marR="0" algn="ctr">
                        <a:spcBef>
                          <a:spcPts val="0"/>
                        </a:spcBef>
                        <a:spcAft>
                          <a:spcPts val="0"/>
                        </a:spcAft>
                      </a:pPr>
                      <a:r>
                        <a:rPr lang="en-US" sz="2000" u="sng" cap="all" dirty="0" smtClean="0">
                          <a:effectLst/>
                        </a:rPr>
                        <a:t>UNDERLINE </a:t>
                      </a:r>
                      <a:r>
                        <a:rPr lang="en-US" sz="2000" u="sng" cap="all" dirty="0">
                          <a:effectLst/>
                        </a:rPr>
                        <a:t>Prompt &amp; Response STARTERS</a:t>
                      </a:r>
                      <a:endParaRPr lang="en-US" sz="2000" dirty="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r>
            </a:tbl>
          </a:graphicData>
        </a:graphic>
      </p:graphicFrame>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77080" y="424867"/>
            <a:ext cx="1673964" cy="1391475"/>
          </a:xfrm>
          <a:prstGeom prst="roundRect">
            <a:avLst>
              <a:gd name="adj" fmla="val 16667"/>
            </a:avLst>
          </a:prstGeom>
          <a:ln w="381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6" name="Table 5"/>
          <p:cNvGraphicFramePr>
            <a:graphicFrameLocks noGrp="1"/>
          </p:cNvGraphicFramePr>
          <p:nvPr>
            <p:extLst>
              <p:ext uri="{D42A27DB-BD31-4B8C-83A1-F6EECF244321}">
                <p14:modId xmlns:p14="http://schemas.microsoft.com/office/powerpoint/2010/main" val="1812994238"/>
              </p:ext>
            </p:extLst>
          </p:nvPr>
        </p:nvGraphicFramePr>
        <p:xfrm>
          <a:off x="3048000" y="1969404"/>
          <a:ext cx="8969829" cy="4267200"/>
        </p:xfrm>
        <a:graphic>
          <a:graphicData uri="http://schemas.openxmlformats.org/drawingml/2006/table">
            <a:tbl>
              <a:tblPr firstRow="1" firstCol="1" bandRow="1">
                <a:tableStyleId>{8A107856-5554-42FB-B03E-39F5DBC370BA}</a:tableStyleId>
              </a:tblPr>
              <a:tblGrid>
                <a:gridCol w="1245793"/>
                <a:gridCol w="7724036"/>
              </a:tblGrid>
              <a:tr h="977265">
                <a:tc>
                  <a:txBody>
                    <a:bodyPr/>
                    <a:lstStyle/>
                    <a:p>
                      <a:pPr marL="0" marR="0" algn="r">
                        <a:spcBef>
                          <a:spcPts val="0"/>
                        </a:spcBef>
                        <a:spcAft>
                          <a:spcPts val="0"/>
                        </a:spcAft>
                      </a:pPr>
                      <a:r>
                        <a:rPr lang="en-US" sz="2400" dirty="0">
                          <a:effectLst/>
                        </a:rPr>
                        <a:t>Student A3:</a:t>
                      </a:r>
                      <a:endParaRPr lang="en-US" sz="2400" dirty="0">
                        <a:solidFill>
                          <a:srgbClr val="000000"/>
                        </a:solidFill>
                        <a:effectLst/>
                        <a:latin typeface="Questrial" charset="0"/>
                        <a:ea typeface="Questrial" charset="0"/>
                        <a:cs typeface="Questrial" charset="0"/>
                      </a:endParaRPr>
                    </a:p>
                  </a:txBody>
                  <a:tcPr marL="68580" marR="68580" marT="0" marB="0"/>
                </a:tc>
                <a:tc>
                  <a:txBody>
                    <a:bodyPr/>
                    <a:lstStyle/>
                    <a:p>
                      <a:pPr marL="0" marR="0" algn="l">
                        <a:spcBef>
                          <a:spcPts val="0"/>
                        </a:spcBef>
                        <a:spcAft>
                          <a:spcPts val="0"/>
                        </a:spcAft>
                      </a:pPr>
                      <a:r>
                        <a:rPr lang="en-US" sz="2800" b="0" i="1" u="sng" dirty="0">
                          <a:effectLst/>
                        </a:rPr>
                        <a:t>I heard you say that</a:t>
                      </a:r>
                      <a:r>
                        <a:rPr lang="en-US" sz="2800" b="0" i="1" dirty="0">
                          <a:effectLst/>
                        </a:rPr>
                        <a:t> </a:t>
                      </a:r>
                      <a:r>
                        <a:rPr lang="en-US" sz="2800" b="0" i="1" dirty="0" smtClean="0">
                          <a:effectLst/>
                        </a:rPr>
                        <a:t>these two people are </a:t>
                      </a:r>
                      <a:r>
                        <a:rPr lang="en-US" sz="2800" b="0" i="1" dirty="0">
                          <a:effectLst/>
                        </a:rPr>
                        <a:t>working in the garden. </a:t>
                      </a:r>
                      <a:r>
                        <a:rPr lang="en-US" sz="2800" b="1" i="1" dirty="0">
                          <a:effectLst/>
                        </a:rPr>
                        <a:t>[PAR] </a:t>
                      </a:r>
                      <a:r>
                        <a:rPr lang="en-US" sz="2800" b="0" i="1" u="sng" dirty="0">
                          <a:effectLst/>
                        </a:rPr>
                        <a:t>I also notice</a:t>
                      </a:r>
                      <a:r>
                        <a:rPr lang="en-US" sz="2800" b="0" i="1" dirty="0">
                          <a:effectLst/>
                        </a:rPr>
                        <a:t> another person standing with </a:t>
                      </a:r>
                      <a:r>
                        <a:rPr lang="en-US" sz="2800" b="0" i="1" dirty="0" smtClean="0">
                          <a:effectLst/>
                        </a:rPr>
                        <a:t>an orange bucket helping </a:t>
                      </a:r>
                      <a:r>
                        <a:rPr lang="en-US" sz="2800" b="0" i="1" dirty="0">
                          <a:effectLst/>
                        </a:rPr>
                        <a:t>collect the weeds. </a:t>
                      </a:r>
                      <a:r>
                        <a:rPr lang="en-US" sz="2800" b="1" i="1" dirty="0">
                          <a:effectLst/>
                        </a:rPr>
                        <a:t>[BO] </a:t>
                      </a:r>
                      <a:r>
                        <a:rPr lang="en-US" sz="2800" b="0" i="1" u="sng" dirty="0">
                          <a:effectLst/>
                        </a:rPr>
                        <a:t>What more do you notice</a:t>
                      </a:r>
                      <a:r>
                        <a:rPr lang="en-US" sz="2800" b="0" i="1" dirty="0">
                          <a:effectLst/>
                        </a:rPr>
                        <a:t>? </a:t>
                      </a:r>
                      <a:r>
                        <a:rPr lang="en-US" sz="2800" b="1" i="1" dirty="0">
                          <a:effectLst/>
                        </a:rPr>
                        <a:t>[PR]</a:t>
                      </a:r>
                      <a:endParaRPr lang="en-US" sz="2800" b="1" i="1" dirty="0">
                        <a:solidFill>
                          <a:srgbClr val="000000"/>
                        </a:solidFill>
                        <a:effectLst/>
                        <a:latin typeface="Questrial" charset="0"/>
                        <a:ea typeface="Questrial" charset="0"/>
                        <a:cs typeface="Questrial" charset="0"/>
                      </a:endParaRPr>
                    </a:p>
                  </a:txBody>
                  <a:tcPr marL="68580" marR="68580" marT="0" marB="0"/>
                </a:tc>
              </a:tr>
              <a:tr h="1170940">
                <a:tc>
                  <a:txBody>
                    <a:bodyPr/>
                    <a:lstStyle/>
                    <a:p>
                      <a:pPr marL="0" marR="0" algn="r">
                        <a:spcBef>
                          <a:spcPts val="0"/>
                        </a:spcBef>
                        <a:spcAft>
                          <a:spcPts val="0"/>
                        </a:spcAft>
                      </a:pPr>
                      <a:r>
                        <a:rPr lang="en-US" sz="2400" dirty="0">
                          <a:effectLst/>
                        </a:rPr>
                        <a:t>Student B3:</a:t>
                      </a:r>
                      <a:endParaRPr lang="en-US" sz="2400" dirty="0">
                        <a:solidFill>
                          <a:srgbClr val="000000"/>
                        </a:solidFill>
                        <a:effectLst/>
                        <a:latin typeface="Questrial" charset="0"/>
                        <a:ea typeface="Questrial" charset="0"/>
                        <a:cs typeface="Questrial" charset="0"/>
                      </a:endParaRPr>
                    </a:p>
                  </a:txBody>
                  <a:tcPr marL="68580" marR="68580" marT="0" marB="0"/>
                </a:tc>
                <a:tc>
                  <a:txBody>
                    <a:bodyPr/>
                    <a:lstStyle/>
                    <a:p>
                      <a:pPr marL="0" marR="0" algn="l">
                        <a:spcBef>
                          <a:spcPts val="0"/>
                        </a:spcBef>
                        <a:spcAft>
                          <a:spcPts val="0"/>
                        </a:spcAft>
                      </a:pPr>
                      <a:r>
                        <a:rPr lang="en-US" sz="2800" i="1" u="sng" dirty="0">
                          <a:effectLst/>
                        </a:rPr>
                        <a:t>In other words, you noticed</a:t>
                      </a:r>
                      <a:r>
                        <a:rPr lang="en-US" sz="2800" i="1" dirty="0">
                          <a:effectLst/>
                        </a:rPr>
                        <a:t> that these people are working on this farm. </a:t>
                      </a:r>
                      <a:r>
                        <a:rPr lang="en-US" sz="2800" b="1" i="1" dirty="0">
                          <a:effectLst/>
                        </a:rPr>
                        <a:t>[PAR] </a:t>
                      </a:r>
                      <a:r>
                        <a:rPr lang="en-US" sz="2800" i="1" u="sng" dirty="0">
                          <a:effectLst/>
                        </a:rPr>
                        <a:t>I would like to add that</a:t>
                      </a:r>
                      <a:r>
                        <a:rPr lang="en-US" sz="2800" i="1" dirty="0">
                          <a:effectLst/>
                        </a:rPr>
                        <a:t> </a:t>
                      </a:r>
                      <a:r>
                        <a:rPr lang="en-US" sz="2800" i="1" dirty="0" smtClean="0">
                          <a:effectLst/>
                        </a:rPr>
                        <a:t>the colorful sign on the wooden fence says </a:t>
                      </a:r>
                      <a:r>
                        <a:rPr lang="en-US" sz="2800" i="1" dirty="0">
                          <a:effectLst/>
                        </a:rPr>
                        <a:t>“Community Market Farm”. </a:t>
                      </a:r>
                      <a:r>
                        <a:rPr lang="en-US" sz="2800" b="1" i="1" dirty="0">
                          <a:effectLst/>
                        </a:rPr>
                        <a:t>[BO] </a:t>
                      </a:r>
                      <a:r>
                        <a:rPr lang="en-US" sz="2800" i="1" dirty="0">
                          <a:effectLst/>
                        </a:rPr>
                        <a:t>People in the community can go to </a:t>
                      </a:r>
                      <a:r>
                        <a:rPr lang="en-US" sz="2800" i="1" dirty="0" smtClean="0">
                          <a:effectLst/>
                        </a:rPr>
                        <a:t>the market farm and </a:t>
                      </a:r>
                      <a:r>
                        <a:rPr lang="en-US" sz="2800" i="1" dirty="0">
                          <a:effectLst/>
                        </a:rPr>
                        <a:t>buy vegetables. </a:t>
                      </a:r>
                      <a:r>
                        <a:rPr lang="en-US" sz="2800" b="1" i="1" dirty="0">
                          <a:effectLst/>
                        </a:rPr>
                        <a:t>[BO]</a:t>
                      </a:r>
                      <a:r>
                        <a:rPr lang="en-US" sz="2800" i="1" dirty="0">
                          <a:effectLst/>
                        </a:rPr>
                        <a:t> </a:t>
                      </a:r>
                      <a:r>
                        <a:rPr lang="en-US" sz="2800" i="1" u="sng" dirty="0">
                          <a:effectLst/>
                        </a:rPr>
                        <a:t>What do you notice</a:t>
                      </a:r>
                      <a:r>
                        <a:rPr lang="en-US" sz="2800" i="1" dirty="0">
                          <a:effectLst/>
                        </a:rPr>
                        <a:t>? </a:t>
                      </a:r>
                      <a:r>
                        <a:rPr lang="en-US" sz="2800" b="1" i="1" dirty="0">
                          <a:effectLst/>
                        </a:rPr>
                        <a:t>[PR]</a:t>
                      </a:r>
                      <a:endParaRPr lang="en-US" sz="2800" b="1" i="1" dirty="0">
                        <a:solidFill>
                          <a:srgbClr val="000000"/>
                        </a:solidFill>
                        <a:effectLst/>
                        <a:latin typeface="Questrial" charset="0"/>
                        <a:ea typeface="Questrial" charset="0"/>
                        <a:cs typeface="Questrial" charset="0"/>
                      </a:endParaRPr>
                    </a:p>
                  </a:txBody>
                  <a:tcPr marL="68580" marR="68580" marT="0" marB="0"/>
                </a:tc>
              </a:tr>
            </a:tbl>
          </a:graphicData>
        </a:graphic>
      </p:graphicFrame>
    </p:spTree>
    <p:extLst>
      <p:ext uri="{BB962C8B-B14F-4D97-AF65-F5344CB8AC3E}">
        <p14:creationId xmlns:p14="http://schemas.microsoft.com/office/powerpoint/2010/main" val="123368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154" y="456841"/>
            <a:ext cx="1669614" cy="1393469"/>
          </a:xfrm>
          <a:prstGeom prst="rect">
            <a:avLst/>
          </a:prstGeom>
          <a:ln w="38100">
            <a:solidFill>
              <a:schemeClr val="accent1"/>
            </a:solidFill>
          </a:ln>
          <a:effectLst>
            <a:glow rad="139700">
              <a:schemeClr val="accent1">
                <a:lumMod val="40000"/>
                <a:lumOff val="60000"/>
                <a:alpha val="40000"/>
              </a:schemeClr>
            </a:glow>
          </a:effectLst>
        </p:spPr>
      </p:pic>
      <p:grpSp>
        <p:nvGrpSpPr>
          <p:cNvPr id="13" name="Group 12"/>
          <p:cNvGrpSpPr/>
          <p:nvPr/>
        </p:nvGrpSpPr>
        <p:grpSpPr>
          <a:xfrm>
            <a:off x="10328638" y="330772"/>
            <a:ext cx="1523392" cy="1519538"/>
            <a:chOff x="587828" y="4231661"/>
            <a:chExt cx="1847691" cy="2058925"/>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sp>
        <p:nvSpPr>
          <p:cNvPr id="9" name="Title 1"/>
          <p:cNvSpPr txBox="1">
            <a:spLocks/>
          </p:cNvSpPr>
          <p:nvPr/>
        </p:nvSpPr>
        <p:spPr>
          <a:xfrm>
            <a:off x="2498329" y="467138"/>
            <a:ext cx="7679832" cy="1372873"/>
          </a:xfrm>
          <a:prstGeom prst="rect">
            <a:avLst/>
          </a:prstGeom>
          <a:solidFill>
            <a:schemeClr val="accent1">
              <a:lumMod val="20000"/>
              <a:lumOff val="80000"/>
            </a:schemeClr>
          </a:solidFill>
          <a:ln w="38100">
            <a:solidFill>
              <a:schemeClr val="accent1"/>
            </a:solidFill>
          </a:ln>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b="1" dirty="0" smtClean="0">
                <a:solidFill>
                  <a:schemeClr val="tx1"/>
                </a:solidFill>
              </a:rPr>
              <a:t>What makes this a model for CLARIFY?</a:t>
            </a:r>
            <a:br>
              <a:rPr lang="en-US" sz="3600" b="1" dirty="0" smtClean="0">
                <a:solidFill>
                  <a:schemeClr val="tx1"/>
                </a:solidFill>
              </a:rPr>
            </a:br>
            <a:r>
              <a:rPr lang="en-US" sz="800" b="1" dirty="0" smtClean="0">
                <a:solidFill>
                  <a:schemeClr val="tx1"/>
                </a:solidFill>
              </a:rPr>
              <a:t> </a:t>
            </a:r>
            <a:r>
              <a:rPr lang="en-US" sz="3600" b="1" dirty="0" smtClean="0">
                <a:solidFill>
                  <a:schemeClr val="tx1"/>
                </a:solidFill>
              </a:rPr>
              <a:t/>
            </a:r>
            <a:br>
              <a:rPr lang="en-US" sz="3600" b="1" dirty="0" smtClean="0">
                <a:solidFill>
                  <a:schemeClr val="tx1"/>
                </a:solidFill>
              </a:rPr>
            </a:br>
            <a:r>
              <a:rPr lang="en-US" sz="3600" b="1" dirty="0" smtClean="0">
                <a:solidFill>
                  <a:schemeClr val="tx1"/>
                </a:solidFill>
              </a:rPr>
              <a:t>What specific language did you hear?</a:t>
            </a:r>
            <a:endParaRPr lang="en-US" sz="3600" b="1" dirty="0">
              <a:solidFill>
                <a:schemeClr val="tx1"/>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1948141033"/>
              </p:ext>
            </p:extLst>
          </p:nvPr>
        </p:nvGraphicFramePr>
        <p:xfrm>
          <a:off x="377815" y="2336417"/>
          <a:ext cx="11554596" cy="3413760"/>
        </p:xfrm>
        <a:graphic>
          <a:graphicData uri="http://schemas.openxmlformats.org/drawingml/2006/table">
            <a:tbl>
              <a:tblPr firstRow="1" firstCol="1" bandRow="1">
                <a:tableStyleId>{D7AC3CCA-C797-4891-BE02-D94E43425B78}</a:tableStyleId>
              </a:tblPr>
              <a:tblGrid>
                <a:gridCol w="1302058"/>
                <a:gridCol w="10252538"/>
              </a:tblGrid>
              <a:tr h="1188085">
                <a:tc>
                  <a:txBody>
                    <a:bodyPr/>
                    <a:lstStyle/>
                    <a:p>
                      <a:pPr marL="0" marR="0" algn="r">
                        <a:spcBef>
                          <a:spcPts val="0"/>
                        </a:spcBef>
                        <a:spcAft>
                          <a:spcPts val="0"/>
                        </a:spcAft>
                      </a:pPr>
                      <a:r>
                        <a:rPr lang="en-US" sz="2400" dirty="0">
                          <a:effectLst/>
                        </a:rPr>
                        <a:t>Student A4:</a:t>
                      </a:r>
                      <a:endParaRPr lang="en-US" sz="2400" dirty="0">
                        <a:solidFill>
                          <a:srgbClr val="000000"/>
                        </a:solidFill>
                        <a:effectLst/>
                        <a:latin typeface="Questrial" charset="0"/>
                        <a:ea typeface="Questrial" charset="0"/>
                        <a:cs typeface="Questrial" charset="0"/>
                      </a:endParaRPr>
                    </a:p>
                  </a:txBody>
                  <a:tcPr marL="68580" marR="68580" marT="0" marB="0"/>
                </a:tc>
                <a:tc>
                  <a:txBody>
                    <a:bodyPr/>
                    <a:lstStyle/>
                    <a:p>
                      <a:pPr marL="0" marR="0" algn="l">
                        <a:spcBef>
                          <a:spcPts val="0"/>
                        </a:spcBef>
                        <a:spcAft>
                          <a:spcPts val="0"/>
                        </a:spcAft>
                      </a:pPr>
                      <a:r>
                        <a:rPr lang="en-US" sz="3200" b="0" i="1" dirty="0">
                          <a:effectLst/>
                        </a:rPr>
                        <a:t>You noticed that this farm is a community farm and also a market. I want to add that the colorful sign on the wooden fence has pictures of carrots, tomato, green beans, green leaves, and strawberries. What else do you notice? </a:t>
                      </a:r>
                      <a:endParaRPr lang="en-US" sz="3200" b="0" i="1" dirty="0">
                        <a:solidFill>
                          <a:srgbClr val="000000"/>
                        </a:solidFill>
                        <a:effectLst/>
                        <a:latin typeface="Questrial" charset="0"/>
                        <a:ea typeface="Questrial" charset="0"/>
                        <a:cs typeface="Questrial" charset="0"/>
                      </a:endParaRPr>
                    </a:p>
                  </a:txBody>
                  <a:tcPr marL="68580" marR="68580" marT="0" marB="0"/>
                </a:tc>
              </a:tr>
              <a:tr h="894080">
                <a:tc>
                  <a:txBody>
                    <a:bodyPr/>
                    <a:lstStyle/>
                    <a:p>
                      <a:pPr marL="0" marR="0" indent="57150" algn="r">
                        <a:spcBef>
                          <a:spcPts val="0"/>
                        </a:spcBef>
                        <a:spcAft>
                          <a:spcPts val="0"/>
                        </a:spcAft>
                      </a:pPr>
                      <a:r>
                        <a:rPr lang="en-US" sz="2400" dirty="0">
                          <a:effectLst/>
                        </a:rPr>
                        <a:t>Student B4:</a:t>
                      </a:r>
                      <a:endParaRPr lang="en-US" sz="2400" dirty="0">
                        <a:solidFill>
                          <a:srgbClr val="000000"/>
                        </a:solidFill>
                        <a:effectLst/>
                        <a:latin typeface="Questrial" charset="0"/>
                        <a:ea typeface="Questrial" charset="0"/>
                        <a:cs typeface="Questrial" charset="0"/>
                      </a:endParaRPr>
                    </a:p>
                  </a:txBody>
                  <a:tcPr marL="68580" marR="68580" marT="0" marB="0"/>
                </a:tc>
                <a:tc>
                  <a:txBody>
                    <a:bodyPr/>
                    <a:lstStyle/>
                    <a:p>
                      <a:pPr marL="0" marR="0" algn="l">
                        <a:spcBef>
                          <a:spcPts val="0"/>
                        </a:spcBef>
                        <a:spcAft>
                          <a:spcPts val="0"/>
                        </a:spcAft>
                      </a:pPr>
                      <a:r>
                        <a:rPr lang="en-US" sz="3200" i="1" dirty="0">
                          <a:effectLst/>
                        </a:rPr>
                        <a:t>In other words, there are different vegetables and fruits that are grown and sold in this community farm market. I want to add that the colorful sign also says “get involved”.</a:t>
                      </a:r>
                      <a:endParaRPr lang="en-US" sz="3200" i="1" dirty="0">
                        <a:solidFill>
                          <a:srgbClr val="000000"/>
                        </a:solidFill>
                        <a:effectLst/>
                        <a:latin typeface="Questrial" charset="0"/>
                        <a:ea typeface="Questrial" charset="0"/>
                        <a:cs typeface="Questrial" charset="0"/>
                      </a:endParaRPr>
                    </a:p>
                  </a:txBody>
                  <a:tcPr marL="68580" marR="68580" marT="0" marB="0"/>
                </a:tc>
              </a:tr>
            </a:tbl>
          </a:graphicData>
        </a:graphic>
      </p:graphicFrame>
    </p:spTree>
    <p:extLst>
      <p:ext uri="{BB962C8B-B14F-4D97-AF65-F5344CB8AC3E}">
        <p14:creationId xmlns:p14="http://schemas.microsoft.com/office/powerpoint/2010/main" val="302986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sp>
        <p:nvSpPr>
          <p:cNvPr id="2" name="Title 1"/>
          <p:cNvSpPr>
            <a:spLocks noGrp="1"/>
          </p:cNvSpPr>
          <p:nvPr>
            <p:ph type="title" idx="4294967295"/>
          </p:nvPr>
        </p:nvSpPr>
        <p:spPr>
          <a:xfrm>
            <a:off x="2842592" y="424867"/>
            <a:ext cx="9024730" cy="1391475"/>
          </a:xfrm>
          <a:solidFill>
            <a:schemeClr val="accent1">
              <a:lumMod val="20000"/>
              <a:lumOff val="80000"/>
            </a:schemeClr>
          </a:solidFill>
          <a:ln w="38100">
            <a:solidFill>
              <a:schemeClr val="accent1"/>
            </a:solidFill>
          </a:ln>
        </p:spPr>
        <p:txBody>
          <a:bodyPr>
            <a:noAutofit/>
          </a:bodyPr>
          <a:lstStyle/>
          <a:p>
            <a:pPr algn="ctr"/>
            <a:r>
              <a:rPr lang="en-US" sz="4000" b="1" dirty="0" smtClean="0">
                <a:solidFill>
                  <a:schemeClr val="tx1"/>
                </a:solidFill>
              </a:rPr>
              <a:t>What makes this a model for CLARIFY?</a:t>
            </a:r>
            <a:br>
              <a:rPr lang="en-US" sz="4000" b="1" dirty="0" smtClean="0">
                <a:solidFill>
                  <a:schemeClr val="tx1"/>
                </a:solidFill>
              </a:rPr>
            </a:br>
            <a:r>
              <a:rPr lang="en-US" sz="800" b="1" dirty="0" smtClean="0">
                <a:solidFill>
                  <a:schemeClr val="tx1"/>
                </a:solidFill>
              </a:rPr>
              <a:t> </a:t>
            </a:r>
            <a:r>
              <a:rPr lang="en-US" sz="4000" b="1" dirty="0" smtClean="0">
                <a:solidFill>
                  <a:schemeClr val="tx1"/>
                </a:solidFill>
              </a:rPr>
              <a:t/>
            </a:r>
            <a:br>
              <a:rPr lang="en-US" sz="4000" b="1" dirty="0" smtClean="0">
                <a:solidFill>
                  <a:schemeClr val="tx1"/>
                </a:solidFill>
              </a:rPr>
            </a:br>
            <a:r>
              <a:rPr lang="en-US" sz="4000" b="1" dirty="0" smtClean="0">
                <a:solidFill>
                  <a:schemeClr val="tx1"/>
                </a:solidFill>
              </a:rPr>
              <a:t>What specific language did you hear?</a:t>
            </a:r>
            <a:endParaRPr lang="en-US" sz="4000" b="1" dirty="0">
              <a:solidFill>
                <a:schemeClr val="tx1"/>
              </a:solidFill>
            </a:endParaRPr>
          </a:p>
        </p:txBody>
      </p:sp>
      <p:graphicFrame>
        <p:nvGraphicFramePr>
          <p:cNvPr id="10" name="Table 9"/>
          <p:cNvGraphicFramePr>
            <a:graphicFrameLocks noGrp="1"/>
          </p:cNvGraphicFramePr>
          <p:nvPr>
            <p:extLst/>
          </p:nvPr>
        </p:nvGraphicFramePr>
        <p:xfrm>
          <a:off x="337932" y="2041206"/>
          <a:ext cx="2385390" cy="4090982"/>
        </p:xfrm>
        <a:graphic>
          <a:graphicData uri="http://schemas.openxmlformats.org/drawingml/2006/table">
            <a:tbl>
              <a:tblPr>
                <a:tableStyleId>{073A0DAA-6AF3-43AB-8588-CEC1D06C72B9}</a:tableStyleId>
              </a:tblPr>
              <a:tblGrid>
                <a:gridCol w="538946"/>
                <a:gridCol w="1846444"/>
              </a:tblGrid>
              <a:tr h="1118201">
                <a:tc gridSpan="2">
                  <a:txBody>
                    <a:bodyPr/>
                    <a:lstStyle/>
                    <a:p>
                      <a:pPr marL="0" marR="0" algn="ctr">
                        <a:spcBef>
                          <a:spcPts val="0"/>
                        </a:spcBef>
                        <a:spcAft>
                          <a:spcPts val="0"/>
                        </a:spcAft>
                      </a:pPr>
                      <a:r>
                        <a:rPr lang="en-US" sz="2000" b="1" dirty="0">
                          <a:effectLst/>
                        </a:rPr>
                        <a:t>CONVERSATION CODING KEY</a:t>
                      </a:r>
                    </a:p>
                    <a:p>
                      <a:pPr marL="0" marR="0" algn="ctr">
                        <a:spcBef>
                          <a:spcPts val="0"/>
                        </a:spcBef>
                        <a:spcAft>
                          <a:spcPts val="0"/>
                        </a:spcAft>
                      </a:pPr>
                      <a:r>
                        <a:rPr lang="en-US" sz="2000" b="1" dirty="0">
                          <a:effectLst/>
                        </a:rPr>
                        <a:t>CREATE &amp; CLARIFY</a:t>
                      </a:r>
                      <a:endParaRPr lang="en-US" sz="2000" b="1" dirty="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hMerge="1">
                  <a:txBody>
                    <a:bodyPr/>
                    <a:lstStyle/>
                    <a:p>
                      <a:endParaRPr lang="en-US"/>
                    </a:p>
                  </a:txBody>
                  <a:tcPr/>
                </a:tc>
              </a:tr>
              <a:tr h="463645">
                <a:tc>
                  <a:txBody>
                    <a:bodyPr/>
                    <a:lstStyle/>
                    <a:p>
                      <a:pPr marL="0" marR="0" algn="l">
                        <a:spcBef>
                          <a:spcPts val="0"/>
                        </a:spcBef>
                        <a:spcAft>
                          <a:spcPts val="0"/>
                        </a:spcAft>
                      </a:pPr>
                      <a:r>
                        <a:rPr lang="en-US" sz="2000">
                          <a:effectLst/>
                        </a:rPr>
                        <a:t>ID </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INITIAL IDEA</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PAR</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PARAPHRASE</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BO</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BUILD ON</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PR</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PROMPT</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118201">
                <a:tc gridSpan="2">
                  <a:txBody>
                    <a:bodyPr/>
                    <a:lstStyle/>
                    <a:p>
                      <a:pPr marL="0" marR="0" algn="ctr">
                        <a:spcBef>
                          <a:spcPts val="0"/>
                        </a:spcBef>
                        <a:spcAft>
                          <a:spcPts val="0"/>
                        </a:spcAft>
                      </a:pPr>
                      <a:r>
                        <a:rPr lang="en-US" sz="2000" u="sng" cap="all" dirty="0" smtClean="0">
                          <a:effectLst/>
                        </a:rPr>
                        <a:t>UNDERLINE </a:t>
                      </a:r>
                      <a:r>
                        <a:rPr lang="en-US" sz="2000" u="sng" cap="all" dirty="0">
                          <a:effectLst/>
                        </a:rPr>
                        <a:t>Prompt &amp; Response STARTERS</a:t>
                      </a:r>
                      <a:endParaRPr lang="en-US" sz="2000" dirty="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r>
            </a:tbl>
          </a:graphicData>
        </a:graphic>
      </p:graphicFrame>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77080" y="424867"/>
            <a:ext cx="1673964" cy="1391475"/>
          </a:xfrm>
          <a:prstGeom prst="roundRect">
            <a:avLst>
              <a:gd name="adj" fmla="val 16667"/>
            </a:avLst>
          </a:prstGeom>
          <a:ln w="381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6" name="Table 5"/>
          <p:cNvGraphicFramePr>
            <a:graphicFrameLocks noGrp="1"/>
          </p:cNvGraphicFramePr>
          <p:nvPr>
            <p:extLst>
              <p:ext uri="{D42A27DB-BD31-4B8C-83A1-F6EECF244321}">
                <p14:modId xmlns:p14="http://schemas.microsoft.com/office/powerpoint/2010/main" val="270120626"/>
              </p:ext>
            </p:extLst>
          </p:nvPr>
        </p:nvGraphicFramePr>
        <p:xfrm>
          <a:off x="3004456" y="2142944"/>
          <a:ext cx="8948057" cy="3840480"/>
        </p:xfrm>
        <a:graphic>
          <a:graphicData uri="http://schemas.openxmlformats.org/drawingml/2006/table">
            <a:tbl>
              <a:tblPr firstRow="1" firstCol="1" bandRow="1">
                <a:tableStyleId>{8A107856-5554-42FB-B03E-39F5DBC370BA}</a:tableStyleId>
              </a:tblPr>
              <a:tblGrid>
                <a:gridCol w="1197430"/>
                <a:gridCol w="7750627"/>
              </a:tblGrid>
              <a:tr h="1188085">
                <a:tc>
                  <a:txBody>
                    <a:bodyPr/>
                    <a:lstStyle/>
                    <a:p>
                      <a:pPr marL="0" marR="0" algn="r">
                        <a:spcBef>
                          <a:spcPts val="0"/>
                        </a:spcBef>
                        <a:spcAft>
                          <a:spcPts val="0"/>
                        </a:spcAft>
                      </a:pPr>
                      <a:r>
                        <a:rPr lang="en-US" sz="2400" dirty="0">
                          <a:effectLst/>
                        </a:rPr>
                        <a:t>Student A4:</a:t>
                      </a:r>
                      <a:endParaRPr lang="en-US" sz="2400" dirty="0">
                        <a:solidFill>
                          <a:srgbClr val="000000"/>
                        </a:solidFill>
                        <a:effectLst/>
                        <a:latin typeface="Questrial" charset="0"/>
                        <a:ea typeface="Questrial" charset="0"/>
                        <a:cs typeface="Questrial" charset="0"/>
                      </a:endParaRPr>
                    </a:p>
                  </a:txBody>
                  <a:tcPr marL="68580" marR="68580" marT="0" marB="0"/>
                </a:tc>
                <a:tc>
                  <a:txBody>
                    <a:bodyPr/>
                    <a:lstStyle/>
                    <a:p>
                      <a:pPr marL="0" marR="0" algn="l">
                        <a:spcBef>
                          <a:spcPts val="0"/>
                        </a:spcBef>
                        <a:spcAft>
                          <a:spcPts val="0"/>
                        </a:spcAft>
                      </a:pPr>
                      <a:r>
                        <a:rPr lang="en-US" sz="2800" b="0" i="1" u="sng" dirty="0">
                          <a:effectLst/>
                        </a:rPr>
                        <a:t>You noticed that</a:t>
                      </a:r>
                      <a:r>
                        <a:rPr lang="en-US" sz="2800" b="0" i="1" dirty="0">
                          <a:effectLst/>
                        </a:rPr>
                        <a:t> this farm is </a:t>
                      </a:r>
                      <a:r>
                        <a:rPr lang="en-US" sz="2800" b="0" i="1" dirty="0" smtClean="0">
                          <a:effectLst/>
                        </a:rPr>
                        <a:t>a community</a:t>
                      </a:r>
                      <a:r>
                        <a:rPr lang="en-US" sz="2800" b="0" i="1" baseline="0" dirty="0" smtClean="0">
                          <a:effectLst/>
                        </a:rPr>
                        <a:t> farm</a:t>
                      </a:r>
                      <a:r>
                        <a:rPr lang="en-US" sz="2800" b="0" i="1" dirty="0" smtClean="0">
                          <a:effectLst/>
                        </a:rPr>
                        <a:t> </a:t>
                      </a:r>
                      <a:r>
                        <a:rPr lang="en-US" sz="2800" b="0" i="1" dirty="0">
                          <a:effectLst/>
                        </a:rPr>
                        <a:t>and also a market. </a:t>
                      </a:r>
                      <a:r>
                        <a:rPr lang="en-US" sz="2800" b="1" i="1" dirty="0">
                          <a:effectLst/>
                        </a:rPr>
                        <a:t>[PAR] </a:t>
                      </a:r>
                      <a:r>
                        <a:rPr lang="en-US" sz="2800" b="0" i="1" u="sng" dirty="0">
                          <a:effectLst/>
                        </a:rPr>
                        <a:t>I want to add that</a:t>
                      </a:r>
                      <a:r>
                        <a:rPr lang="en-US" sz="2800" b="0" i="1" dirty="0">
                          <a:effectLst/>
                        </a:rPr>
                        <a:t> </a:t>
                      </a:r>
                      <a:r>
                        <a:rPr lang="en-US" sz="2800" b="0" i="1" dirty="0" smtClean="0">
                          <a:effectLst/>
                        </a:rPr>
                        <a:t>the colorful sign</a:t>
                      </a:r>
                      <a:r>
                        <a:rPr lang="en-US" sz="2800" b="0" i="1" baseline="0" dirty="0" smtClean="0">
                          <a:effectLst/>
                        </a:rPr>
                        <a:t> </a:t>
                      </a:r>
                      <a:r>
                        <a:rPr lang="en-US" sz="2800" b="0" i="1" dirty="0" smtClean="0">
                          <a:effectLst/>
                        </a:rPr>
                        <a:t>on the wooden fence has </a:t>
                      </a:r>
                      <a:r>
                        <a:rPr lang="en-US" sz="2800" b="0" i="1" dirty="0">
                          <a:effectLst/>
                        </a:rPr>
                        <a:t>pictures of carrots, tomato, green beans, green leaves, and strawberries. </a:t>
                      </a:r>
                      <a:r>
                        <a:rPr lang="en-US" sz="2800" b="1" i="1" dirty="0">
                          <a:effectLst/>
                        </a:rPr>
                        <a:t>[BO]</a:t>
                      </a:r>
                      <a:r>
                        <a:rPr lang="en-US" sz="2800" b="0" i="1" dirty="0">
                          <a:effectLst/>
                        </a:rPr>
                        <a:t> </a:t>
                      </a:r>
                      <a:r>
                        <a:rPr lang="en-US" sz="2800" b="0" i="1" u="sng" dirty="0">
                          <a:effectLst/>
                        </a:rPr>
                        <a:t>What else do you notice? </a:t>
                      </a:r>
                      <a:r>
                        <a:rPr lang="en-US" sz="2800" b="1" i="1" dirty="0">
                          <a:effectLst/>
                        </a:rPr>
                        <a:t>[PR]</a:t>
                      </a:r>
                      <a:endParaRPr lang="en-US" sz="2800" b="1" i="1" dirty="0">
                        <a:solidFill>
                          <a:srgbClr val="000000"/>
                        </a:solidFill>
                        <a:effectLst/>
                        <a:latin typeface="Questrial" charset="0"/>
                        <a:ea typeface="Questrial" charset="0"/>
                        <a:cs typeface="Questrial" charset="0"/>
                      </a:endParaRPr>
                    </a:p>
                  </a:txBody>
                  <a:tcPr marL="68580" marR="68580" marT="0" marB="0"/>
                </a:tc>
              </a:tr>
              <a:tr h="894080">
                <a:tc>
                  <a:txBody>
                    <a:bodyPr/>
                    <a:lstStyle/>
                    <a:p>
                      <a:pPr marL="0" marR="0" indent="57150" algn="r">
                        <a:spcBef>
                          <a:spcPts val="0"/>
                        </a:spcBef>
                        <a:spcAft>
                          <a:spcPts val="0"/>
                        </a:spcAft>
                      </a:pPr>
                      <a:r>
                        <a:rPr lang="en-US" sz="2400" dirty="0">
                          <a:effectLst/>
                        </a:rPr>
                        <a:t>Student B4:</a:t>
                      </a:r>
                      <a:endParaRPr lang="en-US" sz="2400" dirty="0">
                        <a:solidFill>
                          <a:srgbClr val="000000"/>
                        </a:solidFill>
                        <a:effectLst/>
                        <a:latin typeface="Questrial" charset="0"/>
                        <a:ea typeface="Questrial" charset="0"/>
                        <a:cs typeface="Questrial" charset="0"/>
                      </a:endParaRPr>
                    </a:p>
                  </a:txBody>
                  <a:tcPr marL="68580" marR="68580" marT="0" marB="0"/>
                </a:tc>
                <a:tc>
                  <a:txBody>
                    <a:bodyPr/>
                    <a:lstStyle/>
                    <a:p>
                      <a:pPr marL="0" marR="0" algn="l">
                        <a:spcBef>
                          <a:spcPts val="0"/>
                        </a:spcBef>
                        <a:spcAft>
                          <a:spcPts val="0"/>
                        </a:spcAft>
                      </a:pPr>
                      <a:r>
                        <a:rPr lang="en-US" sz="2800" i="1" u="sng" dirty="0">
                          <a:effectLst/>
                        </a:rPr>
                        <a:t>In other words</a:t>
                      </a:r>
                      <a:r>
                        <a:rPr lang="en-US" sz="2800" i="1" dirty="0">
                          <a:effectLst/>
                        </a:rPr>
                        <a:t>, there are different vegetables and fruits that are grown and sold in </a:t>
                      </a:r>
                      <a:r>
                        <a:rPr lang="en-US" sz="2800" i="1" dirty="0" smtClean="0">
                          <a:effectLst/>
                        </a:rPr>
                        <a:t>this community farm market.</a:t>
                      </a:r>
                      <a:r>
                        <a:rPr lang="en-US" sz="2800" i="1" baseline="0" dirty="0" smtClean="0">
                          <a:effectLst/>
                        </a:rPr>
                        <a:t> </a:t>
                      </a:r>
                      <a:r>
                        <a:rPr lang="en-US" sz="2800" b="1" i="1" dirty="0" smtClean="0">
                          <a:effectLst/>
                        </a:rPr>
                        <a:t>[PAR</a:t>
                      </a:r>
                      <a:r>
                        <a:rPr lang="en-US" sz="2800" b="1" i="1" dirty="0">
                          <a:effectLst/>
                        </a:rPr>
                        <a:t>] </a:t>
                      </a:r>
                      <a:r>
                        <a:rPr lang="en-US" sz="2800" i="1" u="sng" dirty="0">
                          <a:effectLst/>
                        </a:rPr>
                        <a:t>I want to add</a:t>
                      </a:r>
                      <a:r>
                        <a:rPr lang="en-US" sz="2800" i="1" dirty="0">
                          <a:effectLst/>
                        </a:rPr>
                        <a:t> that </a:t>
                      </a:r>
                      <a:r>
                        <a:rPr lang="en-US" sz="2800" i="1" dirty="0" smtClean="0">
                          <a:effectLst/>
                        </a:rPr>
                        <a:t>the colorful sign also </a:t>
                      </a:r>
                      <a:r>
                        <a:rPr lang="en-US" sz="2800" i="1" dirty="0">
                          <a:effectLst/>
                        </a:rPr>
                        <a:t>says “get involved</a:t>
                      </a:r>
                      <a:r>
                        <a:rPr lang="en-US" sz="2800" i="1" dirty="0" smtClean="0">
                          <a:effectLst/>
                        </a:rPr>
                        <a:t>”. </a:t>
                      </a:r>
                      <a:r>
                        <a:rPr lang="en-US" sz="2800" b="1" i="1" dirty="0" smtClean="0">
                          <a:effectLst/>
                        </a:rPr>
                        <a:t>[</a:t>
                      </a:r>
                      <a:r>
                        <a:rPr lang="en-US" sz="2800" b="1" i="1" dirty="0">
                          <a:effectLst/>
                        </a:rPr>
                        <a:t>BO]</a:t>
                      </a:r>
                      <a:endParaRPr lang="en-US" sz="2800" b="1" i="1" dirty="0">
                        <a:solidFill>
                          <a:srgbClr val="000000"/>
                        </a:solidFill>
                        <a:effectLst/>
                        <a:latin typeface="Questrial" charset="0"/>
                        <a:ea typeface="Questrial" charset="0"/>
                        <a:cs typeface="Questrial" charset="0"/>
                      </a:endParaRPr>
                    </a:p>
                  </a:txBody>
                  <a:tcPr marL="68580" marR="68580" marT="0" marB="0"/>
                </a:tc>
              </a:tr>
            </a:tbl>
          </a:graphicData>
        </a:graphic>
      </p:graphicFrame>
    </p:spTree>
    <p:extLst>
      <p:ext uri="{BB962C8B-B14F-4D97-AF65-F5344CB8AC3E}">
        <p14:creationId xmlns:p14="http://schemas.microsoft.com/office/powerpoint/2010/main" val="564118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sp>
        <p:nvSpPr>
          <p:cNvPr id="2" name="Title 1"/>
          <p:cNvSpPr>
            <a:spLocks noGrp="1"/>
          </p:cNvSpPr>
          <p:nvPr>
            <p:ph type="title" idx="4294967295"/>
          </p:nvPr>
        </p:nvSpPr>
        <p:spPr>
          <a:xfrm>
            <a:off x="2805041" y="139165"/>
            <a:ext cx="7344009" cy="1807522"/>
          </a:xfrm>
        </p:spPr>
        <p:txBody>
          <a:bodyPr anchor="t">
            <a:noAutofit/>
          </a:bodyPr>
          <a:lstStyle/>
          <a:p>
            <a:r>
              <a:rPr lang="en-US" sz="4000" dirty="0" smtClean="0"/>
              <a:t/>
            </a:r>
            <a:br>
              <a:rPr lang="en-US" sz="4000" dirty="0" smtClean="0"/>
            </a:br>
            <a:r>
              <a:rPr lang="en-US" sz="6000" b="1" dirty="0" smtClean="0"/>
              <a:t>How do noun phrases add </a:t>
            </a:r>
            <a:r>
              <a:rPr lang="en-US" sz="6000" b="1" dirty="0"/>
              <a:t>details</a:t>
            </a:r>
            <a:r>
              <a:rPr lang="en-US" sz="6000" b="1" dirty="0" smtClean="0"/>
              <a:t>?</a:t>
            </a:r>
            <a:endParaRPr lang="en-US" sz="6000" b="1" dirty="0">
              <a:solidFill>
                <a:schemeClr val="tx1"/>
              </a:solidFill>
            </a:endParaRPr>
          </a:p>
        </p:txBody>
      </p:sp>
      <p:grpSp>
        <p:nvGrpSpPr>
          <p:cNvPr id="13" name="Group 12"/>
          <p:cNvGrpSpPr/>
          <p:nvPr/>
        </p:nvGrpSpPr>
        <p:grpSpPr>
          <a:xfrm>
            <a:off x="476977" y="370114"/>
            <a:ext cx="1882042" cy="1826265"/>
            <a:chOff x="587828" y="4231661"/>
            <a:chExt cx="1847691" cy="2058925"/>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5607" y="6326668"/>
            <a:ext cx="760452" cy="608362"/>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764629894"/>
              </p:ext>
            </p:extLst>
          </p:nvPr>
        </p:nvGraphicFramePr>
        <p:xfrm>
          <a:off x="476977" y="2603516"/>
          <a:ext cx="11466620" cy="3293018"/>
        </p:xfrm>
        <a:graphic>
          <a:graphicData uri="http://schemas.openxmlformats.org/drawingml/2006/table">
            <a:tbl>
              <a:tblPr firstRow="1" firstCol="1" bandRow="1">
                <a:tableStyleId>{8A107856-5554-42FB-B03E-39F5DBC370BA}</a:tableStyleId>
              </a:tblPr>
              <a:tblGrid>
                <a:gridCol w="1199422"/>
                <a:gridCol w="10267198"/>
              </a:tblGrid>
              <a:tr h="1487862">
                <a:tc>
                  <a:txBody>
                    <a:bodyPr/>
                    <a:lstStyle/>
                    <a:p>
                      <a:pPr marL="0" marR="0" algn="r">
                        <a:spcBef>
                          <a:spcPts val="0"/>
                        </a:spcBef>
                        <a:spcAft>
                          <a:spcPts val="0"/>
                        </a:spcAft>
                      </a:pPr>
                      <a:r>
                        <a:rPr lang="en-US" sz="2400" dirty="0">
                          <a:effectLst/>
                        </a:rPr>
                        <a:t>Student A1:</a:t>
                      </a:r>
                      <a:endParaRPr lang="en-US" sz="2400" dirty="0">
                        <a:solidFill>
                          <a:srgbClr val="000000"/>
                        </a:solidFill>
                        <a:effectLst/>
                        <a:latin typeface="Questrial" charset="0"/>
                        <a:ea typeface="Questrial" charset="0"/>
                        <a:cs typeface="Questrial" charset="0"/>
                      </a:endParaRPr>
                    </a:p>
                  </a:txBody>
                  <a:tcPr marL="68580" marR="68580" marT="0" marB="0"/>
                </a:tc>
                <a:tc>
                  <a:txBody>
                    <a:bodyPr/>
                    <a:lstStyle/>
                    <a:p>
                      <a:pPr marL="0" marR="0" algn="l">
                        <a:spcBef>
                          <a:spcPts val="0"/>
                        </a:spcBef>
                        <a:spcAft>
                          <a:spcPts val="0"/>
                        </a:spcAft>
                      </a:pPr>
                      <a:r>
                        <a:rPr lang="en-US" sz="3600" b="0" i="1" u="sng" dirty="0">
                          <a:solidFill>
                            <a:srgbClr val="000000"/>
                          </a:solidFill>
                          <a:effectLst/>
                          <a:latin typeface="Calibri" charset="0"/>
                          <a:ea typeface="Questrial" charset="0"/>
                          <a:cs typeface="Times New Roman" charset="0"/>
                        </a:rPr>
                        <a:t>I notice</a:t>
                      </a:r>
                      <a:r>
                        <a:rPr lang="en-US" sz="3600" b="0" i="1" dirty="0">
                          <a:solidFill>
                            <a:srgbClr val="000000"/>
                          </a:solidFill>
                          <a:effectLst/>
                          <a:latin typeface="Calibri" charset="0"/>
                          <a:ea typeface="Questrial" charset="0"/>
                          <a:cs typeface="Times New Roman" charset="0"/>
                        </a:rPr>
                        <a:t> a garden with </a:t>
                      </a:r>
                      <a:r>
                        <a:rPr lang="en-US" sz="3600" b="0" i="1" dirty="0">
                          <a:solidFill>
                            <a:srgbClr val="000000"/>
                          </a:solidFill>
                          <a:effectLst/>
                          <a:highlight>
                            <a:srgbClr val="FFFF00"/>
                          </a:highlight>
                          <a:latin typeface="Calibri" charset="0"/>
                          <a:ea typeface="Questrial" charset="0"/>
                          <a:cs typeface="Times New Roman" charset="0"/>
                        </a:rPr>
                        <a:t>wooden boxes</a:t>
                      </a:r>
                      <a:r>
                        <a:rPr lang="en-US" sz="3600" b="0" i="1" dirty="0">
                          <a:solidFill>
                            <a:srgbClr val="000000"/>
                          </a:solidFill>
                          <a:effectLst/>
                          <a:latin typeface="Calibri" charset="0"/>
                          <a:ea typeface="Questrial" charset="0"/>
                          <a:cs typeface="Times New Roman" charset="0"/>
                        </a:rPr>
                        <a:t> and a </a:t>
                      </a:r>
                      <a:r>
                        <a:rPr lang="en-US" sz="3600" b="0" i="1" dirty="0">
                          <a:solidFill>
                            <a:srgbClr val="000000"/>
                          </a:solidFill>
                          <a:effectLst/>
                          <a:highlight>
                            <a:srgbClr val="FFFF00"/>
                          </a:highlight>
                          <a:latin typeface="Calibri" charset="0"/>
                          <a:ea typeface="Questrial" charset="0"/>
                          <a:cs typeface="Times New Roman" charset="0"/>
                        </a:rPr>
                        <a:t>wooden fence</a:t>
                      </a:r>
                      <a:r>
                        <a:rPr lang="en-US" sz="3600" b="0" i="1" dirty="0">
                          <a:solidFill>
                            <a:srgbClr val="000000"/>
                          </a:solidFill>
                          <a:effectLst/>
                          <a:latin typeface="Calibri" charset="0"/>
                          <a:ea typeface="Questrial" charset="0"/>
                          <a:cs typeface="Times New Roman" charset="0"/>
                        </a:rPr>
                        <a:t> around it</a:t>
                      </a:r>
                      <a:r>
                        <a:rPr lang="en-US" sz="3600" b="0" i="1" dirty="0" smtClean="0">
                          <a:solidFill>
                            <a:srgbClr val="000000"/>
                          </a:solidFill>
                          <a:effectLst/>
                          <a:latin typeface="Calibri" charset="0"/>
                          <a:ea typeface="Questrial" charset="0"/>
                          <a:cs typeface="Times New Roman" charset="0"/>
                        </a:rPr>
                        <a:t>. </a:t>
                      </a:r>
                      <a:r>
                        <a:rPr lang="en-US" sz="3600" b="0" i="1" u="sng" dirty="0">
                          <a:solidFill>
                            <a:srgbClr val="000000"/>
                          </a:solidFill>
                          <a:effectLst/>
                          <a:latin typeface="Calibri" charset="0"/>
                          <a:ea typeface="Questrial" charset="0"/>
                          <a:cs typeface="Times New Roman" charset="0"/>
                        </a:rPr>
                        <a:t>What do you notice</a:t>
                      </a:r>
                      <a:r>
                        <a:rPr lang="en-US" sz="3600" b="0" i="1" dirty="0" smtClean="0">
                          <a:solidFill>
                            <a:srgbClr val="000000"/>
                          </a:solidFill>
                          <a:effectLst/>
                          <a:latin typeface="Calibri" charset="0"/>
                          <a:ea typeface="Questrial" charset="0"/>
                          <a:cs typeface="Times New Roman" charset="0"/>
                        </a:rPr>
                        <a:t>?</a:t>
                      </a:r>
                      <a:endParaRPr lang="en-US" sz="3600" b="0" i="1" dirty="0">
                        <a:solidFill>
                          <a:srgbClr val="000000"/>
                        </a:solidFill>
                        <a:effectLst/>
                        <a:latin typeface="Questrial" charset="0"/>
                        <a:ea typeface="Questrial" charset="0"/>
                        <a:cs typeface="Questrial" charset="0"/>
                      </a:endParaRPr>
                    </a:p>
                  </a:txBody>
                  <a:tcPr marL="68580" marR="68580" marT="0" marB="0"/>
                </a:tc>
              </a:tr>
              <a:tr h="1805156">
                <a:tc>
                  <a:txBody>
                    <a:bodyPr/>
                    <a:lstStyle/>
                    <a:p>
                      <a:pPr marL="0" marR="0" algn="r">
                        <a:spcBef>
                          <a:spcPts val="0"/>
                        </a:spcBef>
                        <a:spcAft>
                          <a:spcPts val="0"/>
                        </a:spcAft>
                      </a:pPr>
                      <a:r>
                        <a:rPr lang="en-US" sz="2400" dirty="0">
                          <a:effectLst/>
                        </a:rPr>
                        <a:t>Student B1:</a:t>
                      </a:r>
                      <a:endParaRPr lang="en-US" sz="2400" dirty="0">
                        <a:solidFill>
                          <a:srgbClr val="000000"/>
                        </a:solidFill>
                        <a:effectLst/>
                        <a:latin typeface="Questrial" charset="0"/>
                        <a:ea typeface="Questrial" charset="0"/>
                        <a:cs typeface="Questrial" charset="0"/>
                      </a:endParaRPr>
                    </a:p>
                  </a:txBody>
                  <a:tcPr marL="68580" marR="68580" marT="0" marB="0"/>
                </a:tc>
                <a:tc>
                  <a:txBody>
                    <a:bodyPr/>
                    <a:lstStyle/>
                    <a:p>
                      <a:pPr marL="0" marR="0" algn="l">
                        <a:spcBef>
                          <a:spcPts val="0"/>
                        </a:spcBef>
                        <a:spcAft>
                          <a:spcPts val="0"/>
                        </a:spcAft>
                      </a:pPr>
                      <a:r>
                        <a:rPr lang="en-US" sz="3600" i="1" u="sng" dirty="0">
                          <a:solidFill>
                            <a:srgbClr val="000000"/>
                          </a:solidFill>
                          <a:effectLst/>
                          <a:latin typeface="Calibri" charset="0"/>
                          <a:ea typeface="Questrial" charset="0"/>
                          <a:cs typeface="Times New Roman" charset="0"/>
                        </a:rPr>
                        <a:t>I notice</a:t>
                      </a:r>
                      <a:r>
                        <a:rPr lang="en-US" sz="3600" i="1" dirty="0">
                          <a:solidFill>
                            <a:srgbClr val="000000"/>
                          </a:solidFill>
                          <a:effectLst/>
                          <a:latin typeface="Calibri" charset="0"/>
                          <a:ea typeface="Questrial" charset="0"/>
                          <a:cs typeface="Times New Roman" charset="0"/>
                        </a:rPr>
                        <a:t> cars and buildings behind the </a:t>
                      </a:r>
                      <a:r>
                        <a:rPr lang="en-US" sz="3600" i="1" dirty="0">
                          <a:solidFill>
                            <a:srgbClr val="000000"/>
                          </a:solidFill>
                          <a:effectLst/>
                          <a:highlight>
                            <a:srgbClr val="FFFF00"/>
                          </a:highlight>
                          <a:latin typeface="Calibri" charset="0"/>
                          <a:ea typeface="Questrial" charset="0"/>
                          <a:cs typeface="Times New Roman" charset="0"/>
                        </a:rPr>
                        <a:t>wooden fence</a:t>
                      </a:r>
                      <a:r>
                        <a:rPr lang="en-US" sz="3600" i="1" dirty="0">
                          <a:solidFill>
                            <a:srgbClr val="000000"/>
                          </a:solidFill>
                          <a:effectLst/>
                          <a:latin typeface="Calibri" charset="0"/>
                          <a:ea typeface="Questrial" charset="0"/>
                          <a:cs typeface="Times New Roman" charset="0"/>
                        </a:rPr>
                        <a:t> and a </a:t>
                      </a:r>
                      <a:r>
                        <a:rPr lang="en-US" sz="3600" i="1" dirty="0">
                          <a:solidFill>
                            <a:srgbClr val="000000"/>
                          </a:solidFill>
                          <a:effectLst/>
                          <a:highlight>
                            <a:srgbClr val="FFFF00"/>
                          </a:highlight>
                          <a:latin typeface="Calibri" charset="0"/>
                          <a:ea typeface="Questrial" charset="0"/>
                          <a:cs typeface="Times New Roman" charset="0"/>
                        </a:rPr>
                        <a:t>colorful sign</a:t>
                      </a:r>
                      <a:r>
                        <a:rPr lang="en-US" sz="3600" i="1" dirty="0">
                          <a:solidFill>
                            <a:srgbClr val="000000"/>
                          </a:solidFill>
                          <a:effectLst/>
                          <a:latin typeface="Calibri" charset="0"/>
                          <a:ea typeface="Questrial" charset="0"/>
                          <a:cs typeface="Times New Roman" charset="0"/>
                        </a:rPr>
                        <a:t> that says “City Slicker Farms</a:t>
                      </a:r>
                      <a:r>
                        <a:rPr lang="en-US" sz="3600" i="1" dirty="0" smtClean="0">
                          <a:solidFill>
                            <a:srgbClr val="000000"/>
                          </a:solidFill>
                          <a:effectLst/>
                          <a:latin typeface="Calibri" charset="0"/>
                          <a:ea typeface="Questrial" charset="0"/>
                          <a:cs typeface="Times New Roman" charset="0"/>
                        </a:rPr>
                        <a:t>”.</a:t>
                      </a:r>
                      <a:r>
                        <a:rPr lang="en-US" sz="3600" b="0" i="1" dirty="0" smtClean="0">
                          <a:solidFill>
                            <a:srgbClr val="000000"/>
                          </a:solidFill>
                          <a:effectLst/>
                          <a:latin typeface="Calibri" charset="0"/>
                          <a:ea typeface="Questrial" charset="0"/>
                          <a:cs typeface="Times New Roman" charset="0"/>
                        </a:rPr>
                        <a:t> </a:t>
                      </a:r>
                      <a:r>
                        <a:rPr lang="en-US" sz="3600" i="1" dirty="0">
                          <a:solidFill>
                            <a:srgbClr val="000000"/>
                          </a:solidFill>
                          <a:effectLst/>
                          <a:latin typeface="Calibri" charset="0"/>
                          <a:ea typeface="Questrial" charset="0"/>
                          <a:cs typeface="Times New Roman" charset="0"/>
                        </a:rPr>
                        <a:t>What else do you notice</a:t>
                      </a:r>
                      <a:r>
                        <a:rPr lang="en-US" sz="3600" i="1" dirty="0" smtClean="0">
                          <a:solidFill>
                            <a:srgbClr val="000000"/>
                          </a:solidFill>
                          <a:effectLst/>
                          <a:latin typeface="Calibri" charset="0"/>
                          <a:ea typeface="Questrial" charset="0"/>
                          <a:cs typeface="Times New Roman" charset="0"/>
                        </a:rPr>
                        <a:t>?</a:t>
                      </a:r>
                      <a:endParaRPr lang="en-US" sz="3600" b="0" i="1" dirty="0">
                        <a:solidFill>
                          <a:srgbClr val="000000"/>
                        </a:solidFill>
                        <a:effectLst/>
                        <a:latin typeface="Questrial" charset="0"/>
                        <a:ea typeface="Questrial" charset="0"/>
                        <a:cs typeface="Questrial" charset="0"/>
                      </a:endParaRPr>
                    </a:p>
                  </a:txBody>
                  <a:tcPr marL="68580" marR="68580" marT="0" marB="0"/>
                </a:tc>
              </a:tr>
            </a:tbl>
          </a:graphicData>
        </a:graphic>
      </p:graphicFrame>
      <p:grpSp>
        <p:nvGrpSpPr>
          <p:cNvPr id="11" name="Group 10"/>
          <p:cNvGrpSpPr/>
          <p:nvPr/>
        </p:nvGrpSpPr>
        <p:grpSpPr>
          <a:xfrm>
            <a:off x="10108972" y="790575"/>
            <a:ext cx="1604057" cy="1345747"/>
            <a:chOff x="0" y="0"/>
            <a:chExt cx="1714500" cy="1600200"/>
          </a:xfrm>
        </p:grpSpPr>
        <p:sp>
          <p:nvSpPr>
            <p:cNvPr id="12" name="Rounded Rectangle 11"/>
            <p:cNvSpPr/>
            <p:nvPr/>
          </p:nvSpPr>
          <p:spPr>
            <a:xfrm>
              <a:off x="0" y="0"/>
              <a:ext cx="1714500" cy="1600200"/>
            </a:xfrm>
            <a:prstGeom prst="roundRect">
              <a:avLst/>
            </a:prstGeom>
            <a:gradFill flip="none" rotWithShape="1">
              <a:gsLst>
                <a:gs pos="0">
                  <a:srgbClr val="FF9300"/>
                </a:gs>
                <a:gs pos="46000">
                  <a:srgbClr val="FE6402"/>
                </a:gs>
                <a:gs pos="100000">
                  <a:srgbClr val="FF0000"/>
                </a:gs>
              </a:gsLst>
              <a:lin ang="16200000" scaled="1"/>
              <a:tileRect/>
            </a:grad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 name="Text Box 5"/>
            <p:cNvSpPr txBox="1"/>
            <p:nvPr/>
          </p:nvSpPr>
          <p:spPr>
            <a:xfrm>
              <a:off x="109182" y="225188"/>
              <a:ext cx="1485265" cy="114554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3200" b="1" dirty="0">
                  <a:effectLst/>
                  <a:ea typeface="DengXian" charset="-122"/>
                  <a:cs typeface="Arial" charset="0"/>
                </a:rPr>
                <a:t>ELD</a:t>
              </a:r>
              <a:endParaRPr lang="en-US" sz="1200" dirty="0">
                <a:effectLst/>
                <a:ea typeface="DengXian" charset="-122"/>
                <a:cs typeface="Arial" charset="0"/>
              </a:endParaRPr>
            </a:p>
            <a:p>
              <a:pPr marL="0" marR="0" algn="ctr">
                <a:spcBef>
                  <a:spcPts val="0"/>
                </a:spcBef>
                <a:spcAft>
                  <a:spcPts val="0"/>
                </a:spcAft>
              </a:pPr>
              <a:r>
                <a:rPr lang="en-US" sz="3200" b="1" dirty="0">
                  <a:effectLst/>
                  <a:ea typeface="DengXian" charset="-122"/>
                  <a:cs typeface="Arial" charset="0"/>
                </a:rPr>
                <a:t>PART II</a:t>
              </a:r>
              <a:endParaRPr lang="en-US" sz="1200" dirty="0">
                <a:effectLst/>
                <a:ea typeface="DengXian" charset="-122"/>
                <a:cs typeface="Arial" charset="0"/>
              </a:endParaRPr>
            </a:p>
          </p:txBody>
        </p:sp>
      </p:grpSp>
    </p:spTree>
    <p:extLst>
      <p:ext uri="{BB962C8B-B14F-4D97-AF65-F5344CB8AC3E}">
        <p14:creationId xmlns:p14="http://schemas.microsoft.com/office/powerpoint/2010/main" val="395117925"/>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3859</TotalTime>
  <Words>15983</Words>
  <Application>Microsoft Macintosh PowerPoint</Application>
  <PresentationFormat>Widescreen</PresentationFormat>
  <Paragraphs>1969</Paragraphs>
  <Slides>141</Slides>
  <Notes>138</Notes>
  <HiddenSlides>0</HiddenSlides>
  <MMClips>4</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141</vt:i4>
      </vt:variant>
    </vt:vector>
  </HeadingPairs>
  <TitlesOfParts>
    <vt:vector size="153" baseType="lpstr">
      <vt:lpstr>Avenir Next</vt:lpstr>
      <vt:lpstr>Calibri</vt:lpstr>
      <vt:lpstr>Calibri Light</vt:lpstr>
      <vt:lpstr>Cambria</vt:lpstr>
      <vt:lpstr>DengXian</vt:lpstr>
      <vt:lpstr>Mangal</vt:lpstr>
      <vt:lpstr>Questrial</vt:lpstr>
      <vt:lpstr>Times New Roman</vt:lpstr>
      <vt:lpstr>Wingdings</vt:lpstr>
      <vt:lpstr>ZapfDingbatsITC</vt:lpstr>
      <vt:lpstr>Arial</vt:lpstr>
      <vt:lpstr>Retrospect</vt:lpstr>
      <vt:lpstr>Start Smart 2.0  Conversation Practices</vt:lpstr>
      <vt:lpstr> LESSON 1</vt:lpstr>
      <vt:lpstr>ELD OBJECTIVE</vt:lpstr>
      <vt:lpstr>What do we already know about Constructive Conversation Norms and Skills?</vt:lpstr>
      <vt:lpstr>PowerPoint Presentation</vt:lpstr>
      <vt:lpstr>GIVE ONE-GET ONE PROTOCOL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REVIEW ELD OBJECTIVE &amp; SELF-ASSESS</vt:lpstr>
      <vt:lpstr> LESSON 2</vt:lpstr>
      <vt:lpstr>ELD OBJECTIVE</vt:lpstr>
      <vt:lpstr>PowerPoint Presentation</vt:lpstr>
      <vt:lpstr>Which Conversation Norm will help you to paraphrase? Why? </vt:lpstr>
      <vt:lpstr>Let’s Learn the  Conversation Pattern</vt:lpstr>
      <vt:lpstr>Paraphrase Gesture: Point index finger to ear and whoosh hand out in front of mouth to symbolize listening and then paraphrasing what was heard. </vt:lpstr>
      <vt:lpstr>What do we say when we paraphrase?</vt:lpstr>
      <vt:lpstr>Which response starter will you use today?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Stand Up, Hand Up, Pair Up</vt:lpstr>
      <vt:lpstr>PowerPoint Presentation</vt:lpstr>
      <vt:lpstr>PowerPoint Presentation</vt:lpstr>
      <vt:lpstr>PowerPoint Presentation</vt:lpstr>
      <vt:lpstr>REVIEW ELD OBJECTIVE &amp;  SELF-ASSESS</vt:lpstr>
      <vt:lpstr> LESSON 3</vt:lpstr>
      <vt:lpstr>ELD OBJECTIVE</vt:lpstr>
      <vt:lpstr>PowerPoint Presentation</vt:lpstr>
      <vt:lpstr>Which Conversation Norm will help you to build on? Why? </vt:lpstr>
      <vt:lpstr>Let’s Review the  Conversation Pattern</vt:lpstr>
      <vt:lpstr>Build On Gesture: Make stacking motion with hands. </vt:lpstr>
      <vt:lpstr>What do we say when we build on?</vt:lpstr>
      <vt:lpstr>Which response starter will you use today?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Stand Up, Hand Up, Pair Up</vt:lpstr>
      <vt:lpstr>PowerPoint Presentation</vt:lpstr>
      <vt:lpstr>PowerPoint Presentation</vt:lpstr>
      <vt:lpstr>PowerPoint Presentation</vt:lpstr>
      <vt:lpstr>REVIEW ELD OBJECTIVE &amp;  SELF-ASSESS</vt:lpstr>
      <vt:lpstr> LESSON 4</vt:lpstr>
      <vt:lpstr>ELD OBJECTIVE</vt:lpstr>
      <vt:lpstr>PowerPoint Presentation</vt:lpstr>
      <vt:lpstr>Which Conversation Norm will help you to prompt your partner? Why? </vt:lpstr>
      <vt:lpstr>Let’s Review the  Conversation Pattern</vt:lpstr>
      <vt:lpstr>Prompting Gesture: Shrug shoulders then point to partner with index finger. </vt:lpstr>
      <vt:lpstr>What do we say when we prompt?</vt:lpstr>
      <vt:lpstr>Which response starter will you use today?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Stand Up, Hand Up, Pair Up</vt:lpstr>
      <vt:lpstr>PowerPoint Presentation</vt:lpstr>
      <vt:lpstr>PowerPoint Presentation</vt:lpstr>
      <vt:lpstr>PowerPoint Presentation</vt:lpstr>
      <vt:lpstr>REVIEW ELD OBJECTIVE &amp; SELF-ASSESS</vt:lpstr>
      <vt:lpstr> LESSON 5</vt:lpstr>
      <vt:lpstr>ELD OBJECTIVE</vt:lpstr>
      <vt:lpstr>PowerPoint Presentation</vt:lpstr>
      <vt:lpstr>Which Conversation Norm will help you to CREATE and CLARIFY? Why? </vt:lpstr>
      <vt:lpstr>PowerPoint Presentation</vt:lpstr>
      <vt:lpstr>PowerPoint Presentation</vt:lpstr>
      <vt:lpstr>PowerPoint Presentation</vt:lpstr>
      <vt:lpstr>What is the first step?</vt:lpstr>
      <vt:lpstr>Which response starter will you use today?</vt:lpstr>
      <vt:lpstr>PowerPoint Presentation</vt:lpstr>
      <vt:lpstr>PowerPoint Presentation</vt:lpstr>
      <vt:lpstr>PowerPoint Presentation</vt:lpstr>
      <vt:lpstr>PowerPoint Presentation</vt:lpstr>
      <vt:lpstr>What makes this a model for CLARIFY?   What specific language did you hear?</vt:lpstr>
      <vt:lpstr>PowerPoint Presentation</vt:lpstr>
      <vt:lpstr>What makes this a model for CLARIFY?   What specific language did you hear?</vt:lpstr>
      <vt:lpstr>PowerPoint Presentation</vt:lpstr>
      <vt:lpstr>What makes this a model for CLARIFY?   What specific language did you hear?</vt:lpstr>
      <vt:lpstr>PowerPoint Presentation</vt:lpstr>
      <vt:lpstr>What makes this a model for CLARIFY?   What specific language did you hear?</vt:lpstr>
      <vt:lpstr> How do noun phrases add details?</vt:lpstr>
      <vt:lpstr> How do noun phrases add details?</vt:lpstr>
      <vt:lpstr> How do noun phrases add details?</vt:lpstr>
      <vt:lpstr> How do noun phrases add details?</vt:lpstr>
      <vt:lpstr>PowerPoint Presentation</vt:lpstr>
      <vt:lpstr>What makes this a Non-Model Conversation?   How would you improve this Non-Model?</vt:lpstr>
      <vt:lpstr>How can you expand noun phrases to add details?  What adjectives or other details  would you add to CLARIFY ideas?</vt:lpstr>
      <vt:lpstr>PowerPoint Presentation</vt:lpstr>
      <vt:lpstr>PowerPoint Presentation</vt:lpstr>
      <vt:lpstr>PowerPoint Presentation</vt:lpstr>
      <vt:lpstr>REVIEW ELD OBJECTIVE &amp; SELF-ASSESS</vt:lpstr>
      <vt:lpstr> LESSON 6</vt:lpstr>
      <vt:lpstr>ELD OBJECTIVE</vt:lpstr>
      <vt:lpstr>PowerPoint Presentation</vt:lpstr>
      <vt:lpstr>Which Conversation Norm will help you to CREATE and CLARIFY? Why? </vt:lpstr>
      <vt:lpstr>PowerPoint Presentation</vt:lpstr>
      <vt:lpstr>PowerPoint Presentation</vt:lpstr>
      <vt:lpstr>PowerPoint Presentation</vt:lpstr>
      <vt:lpstr>What is the first step?</vt:lpstr>
      <vt:lpstr>Which response starter will you use today?</vt:lpstr>
      <vt:lpstr>PowerPoint Presentation</vt:lpstr>
      <vt:lpstr>What is an infographic?</vt:lpstr>
      <vt:lpstr>PowerPoint Presentation</vt:lpstr>
      <vt:lpstr>PowerPoint Presentation</vt:lpstr>
      <vt:lpstr>PowerPoint Presentation</vt:lpstr>
      <vt:lpstr>What makes this a model for CLARIFY?   What specific language did you hear?</vt:lpstr>
      <vt:lpstr>PowerPoint Presentation</vt:lpstr>
      <vt:lpstr>What makes this a model for CLARIFY?   What specific language did you hear?</vt:lpstr>
      <vt:lpstr>PowerPoint Presentation</vt:lpstr>
      <vt:lpstr>What makes this a model for CLARIFY?   What specific language did you hear?</vt:lpstr>
      <vt:lpstr>PowerPoint Presentation</vt:lpstr>
      <vt:lpstr>What makes this a model for CLARIFY?   What specific language did you hear?</vt:lpstr>
      <vt:lpstr>  How do noun phrases add details?</vt:lpstr>
      <vt:lpstr>  How do noun phrases add details?</vt:lpstr>
      <vt:lpstr>  How do noun phrases add details?</vt:lpstr>
      <vt:lpstr>  How do noun phrases add details?</vt:lpstr>
      <vt:lpstr>PowerPoint Presentation</vt:lpstr>
      <vt:lpstr>What makes this a Non-Model Conversation?   How would you improve this Non-Model?</vt:lpstr>
      <vt:lpstr>How can you expand noun phrases to add details?  What adjectives or other details  would you add to CLARIFY ideas?</vt:lpstr>
      <vt:lpstr>PowerPoint Presentation</vt:lpstr>
      <vt:lpstr>PowerPoint Presentation</vt:lpstr>
      <vt:lpstr>PowerPoint Presentation</vt:lpstr>
      <vt:lpstr>REVIEW ELD OBJECTIVE &amp; SELF-ASSESS</vt:lpstr>
    </vt:vector>
  </TitlesOfParts>
  <Company/>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Start Smart 2.0  Conversation Practices</dc:title>
  <dc:creator>Aguilar, Juana</dc:creator>
  <cp:lastModifiedBy>Rodriguez, Cristina</cp:lastModifiedBy>
  <cp:revision>441</cp:revision>
  <cp:lastPrinted>2017-02-03T20:57:46Z</cp:lastPrinted>
  <dcterms:created xsi:type="dcterms:W3CDTF">2017-01-13T19:28:52Z</dcterms:created>
  <dcterms:modified xsi:type="dcterms:W3CDTF">2017-03-28T19:40:33Z</dcterms:modified>
</cp:coreProperties>
</file>