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43"/>
  </p:notesMasterIdLst>
  <p:handoutMasterIdLst>
    <p:handoutMasterId r:id="rId144"/>
  </p:handoutMasterIdLst>
  <p:sldIdLst>
    <p:sldId id="256" r:id="rId2"/>
    <p:sldId id="363" r:id="rId3"/>
    <p:sldId id="264" r:id="rId4"/>
    <p:sldId id="259" r:id="rId5"/>
    <p:sldId id="260" r:id="rId6"/>
    <p:sldId id="412" r:id="rId7"/>
    <p:sldId id="405" r:id="rId8"/>
    <p:sldId id="406" r:id="rId9"/>
    <p:sldId id="413" r:id="rId10"/>
    <p:sldId id="414" r:id="rId11"/>
    <p:sldId id="415" r:id="rId12"/>
    <p:sldId id="416" r:id="rId13"/>
    <p:sldId id="417" r:id="rId14"/>
    <p:sldId id="418" r:id="rId15"/>
    <p:sldId id="420" r:id="rId16"/>
    <p:sldId id="367" r:id="rId17"/>
    <p:sldId id="421" r:id="rId18"/>
    <p:sldId id="368" r:id="rId19"/>
    <p:sldId id="369" r:id="rId20"/>
    <p:sldId id="422" r:id="rId21"/>
    <p:sldId id="266" r:id="rId22"/>
    <p:sldId id="450" r:id="rId23"/>
    <p:sldId id="267" r:id="rId24"/>
    <p:sldId id="376" r:id="rId25"/>
    <p:sldId id="268" r:id="rId26"/>
    <p:sldId id="451" r:id="rId27"/>
    <p:sldId id="270" r:id="rId28"/>
    <p:sldId id="453" r:id="rId29"/>
    <p:sldId id="470" r:id="rId30"/>
    <p:sldId id="452" r:id="rId31"/>
    <p:sldId id="471" r:id="rId32"/>
    <p:sldId id="454" r:id="rId33"/>
    <p:sldId id="455" r:id="rId34"/>
    <p:sldId id="300" r:id="rId35"/>
    <p:sldId id="456" r:id="rId36"/>
    <p:sldId id="457" r:id="rId37"/>
    <p:sldId id="426" r:id="rId38"/>
    <p:sldId id="427" r:id="rId39"/>
    <p:sldId id="370" r:id="rId40"/>
    <p:sldId id="423" r:id="rId41"/>
    <p:sldId id="458" r:id="rId42"/>
    <p:sldId id="459" r:id="rId43"/>
    <p:sldId id="460" r:id="rId44"/>
    <p:sldId id="461" r:id="rId45"/>
    <p:sldId id="462" r:id="rId46"/>
    <p:sldId id="463" r:id="rId47"/>
    <p:sldId id="464" r:id="rId48"/>
    <p:sldId id="465" r:id="rId49"/>
    <p:sldId id="469" r:id="rId50"/>
    <p:sldId id="473" r:id="rId51"/>
    <p:sldId id="472" r:id="rId52"/>
    <p:sldId id="467" r:id="rId53"/>
    <p:sldId id="474" r:id="rId54"/>
    <p:sldId id="475" r:id="rId55"/>
    <p:sldId id="476" r:id="rId56"/>
    <p:sldId id="477" r:id="rId57"/>
    <p:sldId id="478" r:id="rId58"/>
    <p:sldId id="479" r:id="rId59"/>
    <p:sldId id="379" r:id="rId60"/>
    <p:sldId id="424" r:id="rId61"/>
    <p:sldId id="480" r:id="rId62"/>
    <p:sldId id="481" r:id="rId63"/>
    <p:sldId id="482" r:id="rId64"/>
    <p:sldId id="483" r:id="rId65"/>
    <p:sldId id="484" r:id="rId66"/>
    <p:sldId id="485" r:id="rId67"/>
    <p:sldId id="486" r:id="rId68"/>
    <p:sldId id="487" r:id="rId69"/>
    <p:sldId id="488" r:id="rId70"/>
    <p:sldId id="489" r:id="rId71"/>
    <p:sldId id="490" r:id="rId72"/>
    <p:sldId id="491" r:id="rId73"/>
    <p:sldId id="492" r:id="rId74"/>
    <p:sldId id="493" r:id="rId75"/>
    <p:sldId id="494" r:id="rId76"/>
    <p:sldId id="495" r:id="rId77"/>
    <p:sldId id="496" r:id="rId78"/>
    <p:sldId id="429" r:id="rId79"/>
    <p:sldId id="388" r:id="rId80"/>
    <p:sldId id="425" r:id="rId81"/>
    <p:sldId id="498" r:id="rId82"/>
    <p:sldId id="497" r:id="rId83"/>
    <p:sldId id="536" r:id="rId84"/>
    <p:sldId id="537" r:id="rId85"/>
    <p:sldId id="538" r:id="rId86"/>
    <p:sldId id="539" r:id="rId87"/>
    <p:sldId id="535" r:id="rId88"/>
    <p:sldId id="331" r:id="rId89"/>
    <p:sldId id="441" r:id="rId90"/>
    <p:sldId id="503" r:id="rId91"/>
    <p:sldId id="504" r:id="rId92"/>
    <p:sldId id="540" r:id="rId93"/>
    <p:sldId id="542" r:id="rId94"/>
    <p:sldId id="543" r:id="rId95"/>
    <p:sldId id="545" r:id="rId96"/>
    <p:sldId id="546" r:id="rId97"/>
    <p:sldId id="548" r:id="rId98"/>
    <p:sldId id="549" r:id="rId99"/>
    <p:sldId id="541" r:id="rId100"/>
    <p:sldId id="544" r:id="rId101"/>
    <p:sldId id="547" r:id="rId102"/>
    <p:sldId id="550" r:id="rId103"/>
    <p:sldId id="506" r:id="rId104"/>
    <p:sldId id="508" r:id="rId105"/>
    <p:sldId id="507" r:id="rId106"/>
    <p:sldId id="335" r:id="rId107"/>
    <p:sldId id="336" r:id="rId108"/>
    <p:sldId id="436" r:id="rId109"/>
    <p:sldId id="430" r:id="rId110"/>
    <p:sldId id="515" r:id="rId111"/>
    <p:sldId id="431" r:id="rId112"/>
    <p:sldId id="516" r:id="rId113"/>
    <p:sldId id="517" r:id="rId114"/>
    <p:sldId id="551" r:id="rId115"/>
    <p:sldId id="552" r:id="rId116"/>
    <p:sldId id="553" r:id="rId117"/>
    <p:sldId id="554" r:id="rId118"/>
    <p:sldId id="520" r:id="rId119"/>
    <p:sldId id="398" r:id="rId120"/>
    <p:sldId id="521" r:id="rId121"/>
    <p:sldId id="522" r:id="rId122"/>
    <p:sldId id="523" r:id="rId123"/>
    <p:sldId id="555" r:id="rId124"/>
    <p:sldId id="556" r:id="rId125"/>
    <p:sldId id="558" r:id="rId126"/>
    <p:sldId id="559" r:id="rId127"/>
    <p:sldId id="561" r:id="rId128"/>
    <p:sldId id="562" r:id="rId129"/>
    <p:sldId id="564" r:id="rId130"/>
    <p:sldId id="565" r:id="rId131"/>
    <p:sldId id="557" r:id="rId132"/>
    <p:sldId id="560" r:id="rId133"/>
    <p:sldId id="563" r:id="rId134"/>
    <p:sldId id="566" r:id="rId135"/>
    <p:sldId id="532" r:id="rId136"/>
    <p:sldId id="568" r:id="rId137"/>
    <p:sldId id="567" r:id="rId138"/>
    <p:sldId id="432" r:id="rId139"/>
    <p:sldId id="402" r:id="rId140"/>
    <p:sldId id="437" r:id="rId141"/>
    <p:sldId id="43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1"/>
    <p:restoredTop sz="80762"/>
  </p:normalViewPr>
  <p:slideViewPr>
    <p:cSldViewPr snapToGrid="0" snapToObjects="1">
      <p:cViewPr>
        <p:scale>
          <a:sx n="72" d="100"/>
          <a:sy n="72" d="100"/>
        </p:scale>
        <p:origin x="1400" y="144"/>
      </p:cViewPr>
      <p:guideLst/>
    </p:cSldViewPr>
  </p:slideViewPr>
  <p:notesTextViewPr>
    <p:cViewPr>
      <p:scale>
        <a:sx n="75" d="100"/>
        <a:sy n="75"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notesMaster" Target="notesMasters/notesMaster1.xml"/><Relationship Id="rId144" Type="http://schemas.openxmlformats.org/officeDocument/2006/relationships/handoutMaster" Target="handoutMasters/handoutMaster1.xml"/><Relationship Id="rId145" Type="http://schemas.openxmlformats.org/officeDocument/2006/relationships/presProps" Target="presProps.xml"/><Relationship Id="rId146" Type="http://schemas.openxmlformats.org/officeDocument/2006/relationships/viewProps" Target="viewProps.xml"/><Relationship Id="rId147" Type="http://schemas.openxmlformats.org/officeDocument/2006/relationships/theme" Target="theme/theme1.xml"/><Relationship Id="rId1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4535D-627B-2144-A10D-16A4FE9559B2}" type="datetimeFigureOut">
              <a:rPr lang="en-US" smtClean="0"/>
              <a:t>3/28/17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44137-EA93-2B4A-BE5E-D83272F144CF}" type="slidenum">
              <a:rPr lang="en-US" smtClean="0"/>
              <a:t>‹#›</a:t>
            </a:fld>
            <a:endParaRPr lang="en-US"/>
          </a:p>
        </p:txBody>
      </p:sp>
    </p:spTree>
    <p:extLst>
      <p:ext uri="{BB962C8B-B14F-4D97-AF65-F5344CB8AC3E}">
        <p14:creationId xmlns:p14="http://schemas.microsoft.com/office/powerpoint/2010/main" val="169323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B392-CFA5-D94F-A882-243AC3C93009}" type="datetimeFigureOut">
              <a:rPr lang="en-US" smtClean="0"/>
              <a:t>3/28/17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F33E-9A4F-DC43-BEB4-18EC813BF4E4}" type="slidenum">
              <a:rPr lang="en-US" smtClean="0"/>
              <a:t>‹#›</a:t>
            </a:fld>
            <a:endParaRPr lang="en-US"/>
          </a:p>
        </p:txBody>
      </p:sp>
    </p:spTree>
    <p:extLst>
      <p:ext uri="{BB962C8B-B14F-4D97-AF65-F5344CB8AC3E}">
        <p14:creationId xmlns:p14="http://schemas.microsoft.com/office/powerpoint/2010/main" val="117809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2001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we will use the </a:t>
            </a:r>
            <a:r>
              <a:rPr lang="en-US" sz="1200" b="1" i="1" u="sng" kern="1200" dirty="0" smtClean="0">
                <a:solidFill>
                  <a:schemeClr val="tx1"/>
                </a:solidFill>
                <a:effectLst/>
                <a:latin typeface="+mn-lt"/>
                <a:ea typeface="+mn-ea"/>
                <a:cs typeface="+mn-cs"/>
              </a:rPr>
              <a:t>Give One-Get One Graphic Organizer</a:t>
            </a:r>
            <a:r>
              <a:rPr lang="en-US" sz="1200" i="1" kern="1200" dirty="0" smtClean="0">
                <a:solidFill>
                  <a:schemeClr val="tx1"/>
                </a:solidFill>
                <a:effectLst/>
                <a:latin typeface="+mn-lt"/>
                <a:ea typeface="+mn-ea"/>
                <a:cs typeface="+mn-cs"/>
              </a:rPr>
              <a:t> to review the Constructive Conversation Skills. Turn your paper over.  We will review the directions for the Give One-Get One Protocol as I model how to do it with a different prompt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3893073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Non-Model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103</a:t>
            </a:fld>
            <a:endParaRPr lang="en-US"/>
          </a:p>
        </p:txBody>
      </p:sp>
    </p:spTree>
    <p:extLst>
      <p:ext uri="{BB962C8B-B14F-4D97-AF65-F5344CB8AC3E}">
        <p14:creationId xmlns:p14="http://schemas.microsoft.com/office/powerpoint/2010/main" val="20269047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104</a:t>
            </a:fld>
            <a:endParaRPr lang="en-US"/>
          </a:p>
        </p:txBody>
      </p:sp>
    </p:spTree>
    <p:extLst>
      <p:ext uri="{BB962C8B-B14F-4D97-AF65-F5344CB8AC3E}">
        <p14:creationId xmlns:p14="http://schemas.microsoft.com/office/powerpoint/2010/main" val="948123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105</a:t>
            </a:fld>
            <a:endParaRPr lang="en-US"/>
          </a:p>
        </p:txBody>
      </p:sp>
    </p:spTree>
    <p:extLst>
      <p:ext uri="{BB962C8B-B14F-4D97-AF65-F5344CB8AC3E}">
        <p14:creationId xmlns:p14="http://schemas.microsoft.com/office/powerpoint/2010/main" val="562233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the visual text. You will be in a group of four. Each of you will have one card for your initial idea and 3 cards to cite details as you follow the Conversation Pattern. You will take turns sharing in a Round Robin fashion until all cards have been played. Remember to follow our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 Remember to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106</a:t>
            </a:fld>
            <a:endParaRPr lang="en-US"/>
          </a:p>
        </p:txBody>
      </p:sp>
    </p:spTree>
    <p:extLst>
      <p:ext uri="{BB962C8B-B14F-4D97-AF65-F5344CB8AC3E}">
        <p14:creationId xmlns:p14="http://schemas.microsoft.com/office/powerpoint/2010/main" val="13245355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107</a:t>
            </a:fld>
            <a:endParaRPr lang="en-US"/>
          </a:p>
        </p:txBody>
      </p:sp>
    </p:spTree>
    <p:extLst>
      <p:ext uri="{BB962C8B-B14F-4D97-AF65-F5344CB8AC3E}">
        <p14:creationId xmlns:p14="http://schemas.microsoft.com/office/powerpoint/2010/main" val="76470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visual text?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108</a:t>
            </a:fld>
            <a:endParaRPr lang="en-US"/>
          </a:p>
        </p:txBody>
      </p:sp>
    </p:spTree>
    <p:extLst>
      <p:ext uri="{BB962C8B-B14F-4D97-AF65-F5344CB8AC3E}">
        <p14:creationId xmlns:p14="http://schemas.microsoft.com/office/powerpoint/2010/main" val="11800373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109</a:t>
            </a:fld>
            <a:endParaRPr lang="en-US"/>
          </a:p>
        </p:txBody>
      </p:sp>
    </p:spTree>
    <p:extLst>
      <p:ext uri="{BB962C8B-B14F-4D97-AF65-F5344CB8AC3E}">
        <p14:creationId xmlns:p14="http://schemas.microsoft.com/office/powerpoint/2010/main" val="8383395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110</a:t>
            </a:fld>
            <a:endParaRPr lang="en-US"/>
          </a:p>
        </p:txBody>
      </p:sp>
    </p:spTree>
    <p:extLst>
      <p:ext uri="{BB962C8B-B14F-4D97-AF65-F5344CB8AC3E}">
        <p14:creationId xmlns:p14="http://schemas.microsoft.com/office/powerpoint/2010/main" val="13594638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111</a:t>
            </a:fld>
            <a:endParaRPr lang="en-US"/>
          </a:p>
        </p:txBody>
      </p:sp>
    </p:spTree>
    <p:extLst>
      <p:ext uri="{BB962C8B-B14F-4D97-AF65-F5344CB8AC3E}">
        <p14:creationId xmlns:p14="http://schemas.microsoft.com/office/powerpoint/2010/main" val="3248116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112</a:t>
            </a:fld>
            <a:endParaRPr lang="en-US"/>
          </a:p>
        </p:txBody>
      </p:sp>
    </p:spTree>
    <p:extLst>
      <p:ext uri="{BB962C8B-B14F-4D97-AF65-F5344CB8AC3E}">
        <p14:creationId xmlns:p14="http://schemas.microsoft.com/office/powerpoint/2010/main" val="185115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first step is, “Think about the prompt.” The prompt is: </a:t>
            </a:r>
            <a:r>
              <a:rPr lang="en-US" sz="1200" b="1" i="1" kern="1200" dirty="0" smtClean="0">
                <a:solidFill>
                  <a:schemeClr val="tx1"/>
                </a:solidFill>
                <a:effectLst/>
                <a:latin typeface="+mn-lt"/>
                <a:ea typeface="+mn-ea"/>
                <a:cs typeface="+mn-cs"/>
              </a:rPr>
              <a:t>What do you know about the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Constructive Conversation Skills?</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What does it look like and sound like when you use</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them?</a:t>
            </a:r>
            <a:r>
              <a:rPr lang="en-US" sz="1200" i="1" kern="1200" dirty="0" smtClean="0">
                <a:solidFill>
                  <a:schemeClr val="tx1"/>
                </a:solidFill>
                <a:effectLst/>
                <a:latin typeface="+mn-lt"/>
                <a:ea typeface="+mn-ea"/>
                <a:cs typeface="+mn-cs"/>
              </a:rPr>
              <a:t> </a:t>
            </a:r>
            <a:endParaRPr lang="en-US" sz="1200"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TEACHER</a:t>
            </a:r>
            <a:r>
              <a:rPr lang="en-US" sz="1200" b="1" i="0" kern="1200" baseline="0" dirty="0" smtClean="0">
                <a:solidFill>
                  <a:schemeClr val="tx1"/>
                </a:solidFill>
                <a:effectLst/>
                <a:latin typeface="+mn-lt"/>
                <a:ea typeface="+mn-ea"/>
                <a:cs typeface="+mn-cs"/>
              </a:rPr>
              <a:t> THINK ALOUD</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6888051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113</a:t>
            </a:fld>
            <a:endParaRPr lang="en-US"/>
          </a:p>
        </p:txBody>
      </p:sp>
    </p:spTree>
    <p:extLst>
      <p:ext uri="{BB962C8B-B14F-4D97-AF65-F5344CB8AC3E}">
        <p14:creationId xmlns:p14="http://schemas.microsoft.com/office/powerpoint/2010/main" val="13798267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114</a:t>
            </a:fld>
            <a:endParaRPr lang="en-US"/>
          </a:p>
        </p:txBody>
      </p:sp>
    </p:spTree>
    <p:extLst>
      <p:ext uri="{BB962C8B-B14F-4D97-AF65-F5344CB8AC3E}">
        <p14:creationId xmlns:p14="http://schemas.microsoft.com/office/powerpoint/2010/main" val="21472553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115</a:t>
            </a:fld>
            <a:endParaRPr lang="en-US"/>
          </a:p>
        </p:txBody>
      </p:sp>
    </p:spTree>
    <p:extLst>
      <p:ext uri="{BB962C8B-B14F-4D97-AF65-F5344CB8AC3E}">
        <p14:creationId xmlns:p14="http://schemas.microsoft.com/office/powerpoint/2010/main" val="20943747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116</a:t>
            </a:fld>
            <a:endParaRPr lang="en-US"/>
          </a:p>
        </p:txBody>
      </p:sp>
    </p:spTree>
    <p:extLst>
      <p:ext uri="{BB962C8B-B14F-4D97-AF65-F5344CB8AC3E}">
        <p14:creationId xmlns:p14="http://schemas.microsoft.com/office/powerpoint/2010/main" val="18126542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Teacher Think Aloud:</a:t>
            </a:r>
            <a:r>
              <a:rPr lang="en-US" sz="1200" i="1" kern="1200" dirty="0" smtClean="0">
                <a:solidFill>
                  <a:schemeClr val="tx1"/>
                </a:solidFill>
                <a:effectLst/>
                <a:latin typeface="+mn-lt"/>
                <a:ea typeface="+mn-ea"/>
                <a:cs typeface="+mn-cs"/>
              </a:rPr>
              <a:t> We know the pattern helps us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but if we haven’t shared our idea, we have nothing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So, the very first step of a Constructive Conversation is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share an idea. Then, we can use the Conversation Pattern to develop our idea fully.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117</a:t>
            </a:fld>
            <a:endParaRPr lang="en-US"/>
          </a:p>
        </p:txBody>
      </p:sp>
    </p:spTree>
    <p:extLst>
      <p:ext uri="{BB962C8B-B14F-4D97-AF65-F5344CB8AC3E}">
        <p14:creationId xmlns:p14="http://schemas.microsoft.com/office/powerpoint/2010/main" val="7933551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and CLARIFY</a:t>
            </a:r>
            <a:r>
              <a:rPr lang="en-US" sz="1200" i="1" kern="1200" dirty="0" smtClean="0">
                <a:solidFill>
                  <a:schemeClr val="tx1"/>
                </a:solidFill>
                <a:effectLst/>
                <a:latin typeface="+mn-lt"/>
                <a:ea typeface="+mn-ea"/>
                <a:cs typeface="+mn-cs"/>
              </a:rPr>
              <a:t> using an Infographic. Do your best to follow the Conversation Pattern as you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118</a:t>
            </a:fld>
            <a:endParaRPr lang="en-US"/>
          </a:p>
        </p:txBody>
      </p:sp>
    </p:spTree>
    <p:extLst>
      <p:ext uri="{BB962C8B-B14F-4D97-AF65-F5344CB8AC3E}">
        <p14:creationId xmlns:p14="http://schemas.microsoft.com/office/powerpoint/2010/main" val="223385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119</a:t>
            </a:fld>
            <a:endParaRPr lang="en-US"/>
          </a:p>
        </p:txBody>
      </p:sp>
    </p:spTree>
    <p:extLst>
      <p:ext uri="{BB962C8B-B14F-4D97-AF65-F5344CB8AC3E}">
        <p14:creationId xmlns:p14="http://schemas.microsoft.com/office/powerpoint/2010/main" val="20377416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Infographic</a:t>
            </a:r>
            <a:r>
              <a:rPr lang="en-US" sz="1200" i="1" kern="1200" dirty="0" smtClean="0">
                <a:solidFill>
                  <a:schemeClr val="tx1"/>
                </a:solidFill>
                <a:effectLst/>
                <a:latin typeface="+mn-lt"/>
                <a:ea typeface="+mn-ea"/>
                <a:cs typeface="+mn-cs"/>
              </a:rPr>
              <a:t>. In past lessons we used a visual text. From now on we will also use a </a:t>
            </a:r>
            <a:r>
              <a:rPr lang="en-US" sz="1200" i="1" kern="1200" dirty="0" smtClean="0">
                <a:solidFill>
                  <a:schemeClr val="tx1"/>
                </a:solidFill>
                <a:effectLst/>
                <a:latin typeface="+mn-lt"/>
                <a:ea typeface="+mn-ea"/>
                <a:cs typeface="+mn-cs"/>
              </a:rPr>
              <a:t>new </a:t>
            </a:r>
            <a:r>
              <a:rPr lang="en-US" sz="1200" i="1" kern="1200" dirty="0" smtClean="0">
                <a:solidFill>
                  <a:schemeClr val="tx1"/>
                </a:solidFill>
                <a:effectLst/>
                <a:latin typeface="+mn-lt"/>
                <a:ea typeface="+mn-ea"/>
                <a:cs typeface="+mn-cs"/>
              </a:rPr>
              <a:t>source of information called an infographic. An infographic is an informational text that combines visuals and words to provide information about a topic clearly and concisely.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120</a:t>
            </a:fld>
            <a:endParaRPr lang="en-US"/>
          </a:p>
        </p:txBody>
      </p:sp>
    </p:spTree>
    <p:extLst>
      <p:ext uri="{BB962C8B-B14F-4D97-AF65-F5344CB8AC3E}">
        <p14:creationId xmlns:p14="http://schemas.microsoft.com/office/powerpoint/2010/main" val="13932362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121</a:t>
            </a:fld>
            <a:endParaRPr lang="en-US"/>
          </a:p>
        </p:txBody>
      </p:sp>
    </p:spTree>
    <p:extLst>
      <p:ext uri="{BB962C8B-B14F-4D97-AF65-F5344CB8AC3E}">
        <p14:creationId xmlns:p14="http://schemas.microsoft.com/office/powerpoint/2010/main" val="14275075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122</a:t>
            </a:fld>
            <a:endParaRPr lang="en-US"/>
          </a:p>
        </p:txBody>
      </p:sp>
    </p:spTree>
    <p:extLst>
      <p:ext uri="{BB962C8B-B14F-4D97-AF65-F5344CB8AC3E}">
        <p14:creationId xmlns:p14="http://schemas.microsoft.com/office/powerpoint/2010/main" val="92357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SKILLS is that </a:t>
            </a:r>
            <a:r>
              <a:rPr lang="en-US" sz="1200" i="1" kern="1200" dirty="0" smtClean="0">
                <a:solidFill>
                  <a:schemeClr val="tx1"/>
                </a:solidFill>
                <a:effectLst/>
                <a:latin typeface="+mn-lt"/>
                <a:ea typeface="+mn-ea"/>
                <a:cs typeface="+mn-cs"/>
              </a:rPr>
              <a:t>when I </a:t>
            </a:r>
            <a:r>
              <a:rPr lang="en-US" sz="1200" b="1" i="1" kern="1200" dirty="0" smtClean="0">
                <a:solidFill>
                  <a:schemeClr val="tx1"/>
                </a:solidFill>
                <a:effectLst/>
                <a:latin typeface="+mn-lt"/>
                <a:ea typeface="+mn-ea"/>
                <a:cs typeface="+mn-cs"/>
              </a:rPr>
              <a:t>FORTIFY</a:t>
            </a:r>
            <a:r>
              <a:rPr lang="en-US" sz="1200" i="1" kern="1200" dirty="0" smtClean="0">
                <a:solidFill>
                  <a:schemeClr val="tx1"/>
                </a:solidFill>
                <a:effectLst/>
                <a:latin typeface="+mn-lt"/>
                <a:ea typeface="+mn-ea"/>
                <a:cs typeface="+mn-cs"/>
              </a:rPr>
              <a:t> I support my ideas with evidence from the text. I can say, “In the text it says…” or “I know because…”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4926642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123</a:t>
            </a:fld>
            <a:endParaRPr lang="en-US"/>
          </a:p>
        </p:txBody>
      </p:sp>
    </p:spTree>
    <p:extLst>
      <p:ext uri="{BB962C8B-B14F-4D97-AF65-F5344CB8AC3E}">
        <p14:creationId xmlns:p14="http://schemas.microsoft.com/office/powerpoint/2010/main" val="579732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124</a:t>
            </a:fld>
            <a:endParaRPr lang="en-US"/>
          </a:p>
        </p:txBody>
      </p:sp>
    </p:spTree>
    <p:extLst>
      <p:ext uri="{BB962C8B-B14F-4D97-AF65-F5344CB8AC3E}">
        <p14:creationId xmlns:p14="http://schemas.microsoft.com/office/powerpoint/2010/main" val="10694841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125</a:t>
            </a:fld>
            <a:endParaRPr lang="en-US"/>
          </a:p>
        </p:txBody>
      </p:sp>
    </p:spTree>
    <p:extLst>
      <p:ext uri="{BB962C8B-B14F-4D97-AF65-F5344CB8AC3E}">
        <p14:creationId xmlns:p14="http://schemas.microsoft.com/office/powerpoint/2010/main" val="457086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126</a:t>
            </a:fld>
            <a:endParaRPr lang="en-US"/>
          </a:p>
        </p:txBody>
      </p:sp>
    </p:spTree>
    <p:extLst>
      <p:ext uri="{BB962C8B-B14F-4D97-AF65-F5344CB8AC3E}">
        <p14:creationId xmlns:p14="http://schemas.microsoft.com/office/powerpoint/2010/main" val="17197256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127</a:t>
            </a:fld>
            <a:endParaRPr lang="en-US"/>
          </a:p>
        </p:txBody>
      </p:sp>
    </p:spTree>
    <p:extLst>
      <p:ext uri="{BB962C8B-B14F-4D97-AF65-F5344CB8AC3E}">
        <p14:creationId xmlns:p14="http://schemas.microsoft.com/office/powerpoint/2010/main" val="20594198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128</a:t>
            </a:fld>
            <a:endParaRPr lang="en-US"/>
          </a:p>
        </p:txBody>
      </p:sp>
    </p:spTree>
    <p:extLst>
      <p:ext uri="{BB962C8B-B14F-4D97-AF65-F5344CB8AC3E}">
        <p14:creationId xmlns:p14="http://schemas.microsoft.com/office/powerpoint/2010/main" val="4118247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129</a:t>
            </a:fld>
            <a:endParaRPr lang="en-US"/>
          </a:p>
        </p:txBody>
      </p:sp>
    </p:spTree>
    <p:extLst>
      <p:ext uri="{BB962C8B-B14F-4D97-AF65-F5344CB8AC3E}">
        <p14:creationId xmlns:p14="http://schemas.microsoft.com/office/powerpoint/2010/main" val="16780161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130</a:t>
            </a:fld>
            <a:endParaRPr lang="en-US"/>
          </a:p>
        </p:txBody>
      </p:sp>
    </p:spTree>
    <p:extLst>
      <p:ext uri="{BB962C8B-B14F-4D97-AF65-F5344CB8AC3E}">
        <p14:creationId xmlns:p14="http://schemas.microsoft.com/office/powerpoint/2010/main" val="202747383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131</a:t>
            </a:fld>
            <a:endParaRPr lang="en-US"/>
          </a:p>
        </p:txBody>
      </p:sp>
    </p:spTree>
    <p:extLst>
      <p:ext uri="{BB962C8B-B14F-4D97-AF65-F5344CB8AC3E}">
        <p14:creationId xmlns:p14="http://schemas.microsoft.com/office/powerpoint/2010/main" val="5513224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132</a:t>
            </a:fld>
            <a:endParaRPr lang="en-US"/>
          </a:p>
        </p:txBody>
      </p:sp>
    </p:spTree>
    <p:extLst>
      <p:ext uri="{BB962C8B-B14F-4D97-AF65-F5344CB8AC3E}">
        <p14:creationId xmlns:p14="http://schemas.microsoft.com/office/powerpoint/2010/main" val="1531771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r>
              <a:rPr lang="en-US" sz="1200" kern="1200" dirty="0" smtClean="0">
                <a:solidFill>
                  <a:schemeClr val="tx1"/>
                </a:solidFill>
                <a:effectLst/>
                <a:latin typeface="+mn-lt"/>
                <a:ea typeface="+mn-ea"/>
                <a:cs typeface="+mn-cs"/>
              </a:rPr>
              <a:t>Model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0714919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133</a:t>
            </a:fld>
            <a:endParaRPr lang="en-US"/>
          </a:p>
        </p:txBody>
      </p:sp>
    </p:spTree>
    <p:extLst>
      <p:ext uri="{BB962C8B-B14F-4D97-AF65-F5344CB8AC3E}">
        <p14:creationId xmlns:p14="http://schemas.microsoft.com/office/powerpoint/2010/main" val="8093122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134</a:t>
            </a:fld>
            <a:endParaRPr lang="en-US"/>
          </a:p>
        </p:txBody>
      </p:sp>
    </p:spTree>
    <p:extLst>
      <p:ext uri="{BB962C8B-B14F-4D97-AF65-F5344CB8AC3E}">
        <p14:creationId xmlns:p14="http://schemas.microsoft.com/office/powerpoint/2010/main" val="19447194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Non-Model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135</a:t>
            </a:fld>
            <a:endParaRPr lang="en-US"/>
          </a:p>
        </p:txBody>
      </p:sp>
    </p:spTree>
    <p:extLst>
      <p:ext uri="{BB962C8B-B14F-4D97-AF65-F5344CB8AC3E}">
        <p14:creationId xmlns:p14="http://schemas.microsoft.com/office/powerpoint/2010/main" val="20291984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136</a:t>
            </a:fld>
            <a:endParaRPr lang="en-US"/>
          </a:p>
        </p:txBody>
      </p:sp>
    </p:spTree>
    <p:extLst>
      <p:ext uri="{BB962C8B-B14F-4D97-AF65-F5344CB8AC3E}">
        <p14:creationId xmlns:p14="http://schemas.microsoft.com/office/powerpoint/2010/main" val="14209873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137</a:t>
            </a:fld>
            <a:endParaRPr lang="en-US"/>
          </a:p>
        </p:txBody>
      </p:sp>
    </p:spTree>
    <p:extLst>
      <p:ext uri="{BB962C8B-B14F-4D97-AF65-F5344CB8AC3E}">
        <p14:creationId xmlns:p14="http://schemas.microsoft.com/office/powerpoint/2010/main" val="18373721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138</a:t>
            </a:fld>
            <a:endParaRPr lang="en-US"/>
          </a:p>
        </p:txBody>
      </p:sp>
    </p:spTree>
    <p:extLst>
      <p:ext uri="{BB962C8B-B14F-4D97-AF65-F5344CB8AC3E}">
        <p14:creationId xmlns:p14="http://schemas.microsoft.com/office/powerpoint/2010/main" val="10364327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139</a:t>
            </a:fld>
            <a:endParaRPr lang="en-US"/>
          </a:p>
        </p:txBody>
      </p:sp>
    </p:spTree>
    <p:extLst>
      <p:ext uri="{BB962C8B-B14F-4D97-AF65-F5344CB8AC3E}">
        <p14:creationId xmlns:p14="http://schemas.microsoft.com/office/powerpoint/2010/main" val="12742737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infographic?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140</a:t>
            </a:fld>
            <a:endParaRPr lang="en-US"/>
          </a:p>
        </p:txBody>
      </p:sp>
    </p:spTree>
    <p:extLst>
      <p:ext uri="{BB962C8B-B14F-4D97-AF65-F5344CB8AC3E}">
        <p14:creationId xmlns:p14="http://schemas.microsoft.com/office/powerpoint/2010/main" val="6305685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141</a:t>
            </a:fld>
            <a:endParaRPr lang="en-US"/>
          </a:p>
        </p:txBody>
      </p:sp>
    </p:spTree>
    <p:extLst>
      <p:ext uri="{BB962C8B-B14F-4D97-AF65-F5344CB8AC3E}">
        <p14:creationId xmlns:p14="http://schemas.microsoft.com/office/powerpoint/2010/main" val="126348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Skills?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23260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Place students in groups of four to play the Constructive Conversation Game using the </a:t>
            </a:r>
            <a:r>
              <a:rPr lang="en-US" sz="1200" b="1" kern="1200" dirty="0" smtClean="0">
                <a:solidFill>
                  <a:schemeClr val="tx1"/>
                </a:solidFill>
                <a:effectLst/>
                <a:latin typeface="+mn-lt"/>
                <a:ea typeface="+mn-ea"/>
                <a:cs typeface="+mn-cs"/>
              </a:rPr>
              <a:t>Game Cards</a:t>
            </a:r>
            <a:r>
              <a:rPr lang="en-US" sz="1200" kern="1200" dirty="0" smtClean="0">
                <a:solidFill>
                  <a:schemeClr val="tx1"/>
                </a:solidFill>
                <a:effectLst/>
                <a:latin typeface="+mn-lt"/>
                <a:ea typeface="+mn-ea"/>
                <a:cs typeface="+mn-cs"/>
              </a:rPr>
              <a:t>. Give each student two cards for </a:t>
            </a:r>
            <a:r>
              <a:rPr lang="en-US" sz="1200" b="1" kern="1200" dirty="0" smtClean="0">
                <a:solidFill>
                  <a:schemeClr val="tx1"/>
                </a:solidFill>
                <a:effectLst/>
                <a:latin typeface="+mn-lt"/>
                <a:ea typeface="+mn-ea"/>
                <a:cs typeface="+mn-cs"/>
              </a:rPr>
              <a:t>CREATE, CLARIFY, and FORTIFY. </a:t>
            </a:r>
            <a:r>
              <a:rPr lang="en-US" sz="1200" i="1" kern="1200" dirty="0" smtClean="0">
                <a:solidFill>
                  <a:schemeClr val="tx1"/>
                </a:solidFill>
                <a:effectLst/>
                <a:latin typeface="+mn-lt"/>
                <a:ea typeface="+mn-ea"/>
                <a:cs typeface="+mn-cs"/>
              </a:rPr>
              <a:t>You are now going to have the opportunity to practice the Constructive Conversation Skills while playing the game. You will have two cards for each skill of CREATE, CLARIFY, and FORTIFY. Remember to use the norms and the skills as you play the Constructive Conversation Game. </a:t>
            </a:r>
            <a:endParaRPr lang="en-US" dirty="0" smtClean="0"/>
          </a:p>
          <a:p>
            <a:r>
              <a:rPr lang="en-US" sz="1200" b="1" kern="1200" dirty="0" smtClean="0">
                <a:solidFill>
                  <a:schemeClr val="tx1"/>
                </a:solidFill>
                <a:effectLst/>
                <a:latin typeface="+mn-lt"/>
                <a:ea typeface="+mn-ea"/>
                <a:cs typeface="+mn-cs"/>
              </a:rPr>
              <a:t>Prompt: What do you know about Constructive Conversations? What do they look like and sound like? </a:t>
            </a:r>
            <a:endParaRPr lang="en-US" dirty="0" smtClean="0"/>
          </a:p>
          <a:p>
            <a:r>
              <a:rPr lang="en-US" sz="1200" b="1" kern="1200" dirty="0" smtClean="0">
                <a:solidFill>
                  <a:schemeClr val="tx1"/>
                </a:solidFill>
                <a:effectLst/>
                <a:latin typeface="+mn-lt"/>
                <a:ea typeface="+mn-ea"/>
                <a:cs typeface="+mn-cs"/>
              </a:rPr>
              <a:t>Formative Assessment </a:t>
            </a:r>
            <a:endParaRPr lang="en-US" dirty="0" smtClean="0"/>
          </a:p>
          <a:p>
            <a:r>
              <a:rPr lang="en-US" sz="1200" kern="1200" dirty="0" smtClean="0">
                <a:solidFill>
                  <a:schemeClr val="tx1"/>
                </a:solidFill>
                <a:effectLst/>
                <a:latin typeface="+mn-lt"/>
                <a:ea typeface="+mn-ea"/>
                <a:cs typeface="+mn-cs"/>
              </a:rPr>
              <a:t>Monitor students as they play the game and select two students who will Fishbowl Model in front of the class when they’re done playing the game. Use the </a:t>
            </a:r>
            <a:r>
              <a:rPr lang="en-US" sz="1200" b="1" kern="1200" dirty="0" smtClean="0">
                <a:solidFill>
                  <a:schemeClr val="tx1"/>
                </a:solidFill>
                <a:effectLst/>
                <a:latin typeface="+mn-lt"/>
                <a:ea typeface="+mn-ea"/>
                <a:cs typeface="+mn-cs"/>
              </a:rPr>
              <a:t>SPF 1.0 </a:t>
            </a:r>
            <a:r>
              <a:rPr lang="en-US" sz="1200" kern="1200" dirty="0" smtClean="0">
                <a:solidFill>
                  <a:schemeClr val="tx1"/>
                </a:solidFill>
                <a:effectLst/>
                <a:latin typeface="+mn-lt"/>
                <a:ea typeface="+mn-ea"/>
                <a:cs typeface="+mn-cs"/>
              </a:rPr>
              <a:t>to collect a Constructive Conversation Language Sample as they model in front of the class. </a:t>
            </a:r>
            <a:endParaRPr lang="en-US" dirty="0" smtClean="0"/>
          </a:p>
          <a:p>
            <a:r>
              <a:rPr lang="en-US" sz="1200" b="1" kern="1200" dirty="0" smtClean="0">
                <a:solidFill>
                  <a:schemeClr val="tx1"/>
                </a:solidFill>
                <a:effectLst/>
                <a:latin typeface="+mn-lt"/>
                <a:ea typeface="+mn-ea"/>
                <a:cs typeface="+mn-cs"/>
              </a:rPr>
              <a:t>Debrief Whole Group Discussion - Fishbowl </a:t>
            </a:r>
            <a:endParaRPr lang="en-US" dirty="0" smtClean="0"/>
          </a:p>
          <a:p>
            <a:r>
              <a:rPr lang="en-US" sz="1200" kern="1200" dirty="0" smtClean="0">
                <a:solidFill>
                  <a:schemeClr val="tx1"/>
                </a:solidFill>
                <a:effectLst/>
                <a:latin typeface="+mn-lt"/>
                <a:ea typeface="+mn-ea"/>
                <a:cs typeface="+mn-cs"/>
              </a:rPr>
              <a:t>Facilitate a whole group discussion using the following questions: </a:t>
            </a:r>
            <a:endParaRPr lang="en-US" dirty="0" smtClean="0"/>
          </a:p>
          <a:p>
            <a:r>
              <a:rPr lang="en-US" sz="1200" i="1" kern="1200" dirty="0" smtClean="0">
                <a:solidFill>
                  <a:schemeClr val="tx1"/>
                </a:solidFill>
                <a:effectLst/>
                <a:latin typeface="+mn-lt"/>
                <a:ea typeface="+mn-ea"/>
                <a:cs typeface="+mn-cs"/>
              </a:rPr>
              <a:t>How did you demonstrate the use of the Conversation Norms?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86466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know about Constructive Conversations? What do they look like and sound like?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 group discussion using the following questions: </a:t>
            </a:r>
            <a:r>
              <a:rPr lang="en-US" sz="1200" i="1" kern="1200" dirty="0" smtClean="0">
                <a:solidFill>
                  <a:schemeClr val="tx1"/>
                </a:solidFill>
                <a:effectLst/>
                <a:latin typeface="+mn-lt"/>
                <a:ea typeface="+mn-ea"/>
                <a:cs typeface="+mn-cs"/>
              </a:rPr>
              <a:t>How did you demonstrate the use of the Conversation Norms?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56916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20748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19</a:t>
            </a:fld>
            <a:endParaRPr lang="en-US"/>
          </a:p>
        </p:txBody>
      </p:sp>
    </p:spTree>
    <p:extLst>
      <p:ext uri="{BB962C8B-B14F-4D97-AF65-F5344CB8AC3E}">
        <p14:creationId xmlns:p14="http://schemas.microsoft.com/office/powerpoint/2010/main" val="420785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20</a:t>
            </a:fld>
            <a:endParaRPr lang="en-US"/>
          </a:p>
        </p:txBody>
      </p:sp>
    </p:spTree>
    <p:extLst>
      <p:ext uri="{BB962C8B-B14F-4D97-AF65-F5344CB8AC3E}">
        <p14:creationId xmlns:p14="http://schemas.microsoft.com/office/powerpoint/2010/main" val="41524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what we know about Constructive Conversations. In the past we have engaged in Constructive Conversations using visual texts and have learned about the Constructive Conversation Norms and Skills. Today, we will begin to learn how to use those norms and skills in a more complex way. But first, we will review what we already know about Constructive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1602646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Display</a:t>
            </a:r>
            <a:r>
              <a:rPr lang="en-US" baseline="0" dirty="0" smtClean="0"/>
              <a:t> the </a:t>
            </a:r>
            <a:r>
              <a:rPr lang="en-US" b="1" baseline="0" dirty="0" smtClean="0"/>
              <a:t>Conversation Pattern </a:t>
            </a:r>
            <a:r>
              <a:rPr lang="en-US" baseline="0" dirty="0" smtClean="0"/>
              <a:t>and refer to it as you introduce and explain the </a:t>
            </a:r>
            <a:r>
              <a:rPr lang="en-US" b="1" baseline="0" dirty="0" smtClean="0"/>
              <a:t>Conversation Pattern</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21</a:t>
            </a:fld>
            <a:endParaRPr lang="en-US"/>
          </a:p>
        </p:txBody>
      </p:sp>
    </p:spTree>
    <p:extLst>
      <p:ext uri="{BB962C8B-B14F-4D97-AF65-F5344CB8AC3E}">
        <p14:creationId xmlns:p14="http://schemas.microsoft.com/office/powerpoint/2010/main" val="956414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Why? Turn and talk to your partner. </a:t>
            </a:r>
            <a:r>
              <a:rPr lang="en-US" sz="1200" kern="1200" dirty="0" smtClean="0">
                <a:solidFill>
                  <a:schemeClr val="tx1"/>
                </a:solidFill>
                <a:effectLst/>
                <a:latin typeface="+mn-lt"/>
                <a:ea typeface="+mn-ea"/>
                <a:cs typeface="+mn-cs"/>
              </a:rPr>
              <a:t>Give students 1 minute to talk to a partner. </a:t>
            </a:r>
            <a:endParaRPr lang="en-US" dirty="0" smtClean="0"/>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“Listen respectfully,”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so we will make sure to, “Listen respectfully,” during our conversations.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22</a:t>
            </a:fld>
            <a:endParaRPr lang="en-US"/>
          </a:p>
        </p:txBody>
      </p:sp>
    </p:spTree>
    <p:extLst>
      <p:ext uri="{BB962C8B-B14F-4D97-AF65-F5344CB8AC3E}">
        <p14:creationId xmlns:p14="http://schemas.microsoft.com/office/powerpoint/2010/main" val="907349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
            </a:r>
            <a:r>
              <a:rPr lang="en-US" sz="1200" i="1" kern="1200" dirty="0" smtClean="0">
                <a:solidFill>
                  <a:schemeClr val="tx1"/>
                </a:solidFill>
                <a:effectLst/>
                <a:latin typeface="+mn-lt"/>
                <a:ea typeface="+mn-ea"/>
                <a:cs typeface="+mn-cs"/>
              </a:rPr>
              <a:t>actively</a:t>
            </a:r>
            <a:r>
              <a:rPr lang="en-US" sz="1200" i="1"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23</a:t>
            </a:fld>
            <a:endParaRPr lang="en-US"/>
          </a:p>
        </p:txBody>
      </p:sp>
    </p:spTree>
    <p:extLst>
      <p:ext uri="{BB962C8B-B14F-4D97-AF65-F5344CB8AC3E}">
        <p14:creationId xmlns:p14="http://schemas.microsoft.com/office/powerpoint/2010/main" val="127560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use our own words to repeat our partner’s ideas. This means we need to listen to them </a:t>
            </a:r>
            <a:r>
              <a:rPr lang="en-US" sz="1200" i="1" kern="1200" dirty="0" smtClean="0">
                <a:solidFill>
                  <a:schemeClr val="tx1"/>
                </a:solidFill>
                <a:effectLst/>
                <a:latin typeface="+mn-lt"/>
                <a:ea typeface="+mn-ea"/>
                <a:cs typeface="+mn-cs"/>
              </a:rPr>
              <a:t>actively</a:t>
            </a:r>
            <a:r>
              <a:rPr lang="en-US" sz="1200" i="1" kern="1200" dirty="0" smtClean="0">
                <a:solidFill>
                  <a:schemeClr val="tx1"/>
                </a:solidFill>
                <a:effectLst/>
                <a:latin typeface="+mn-lt"/>
                <a:ea typeface="+mn-ea"/>
                <a:cs typeface="+mn-cs"/>
              </a:rPr>
              <a:t>.</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look at the pattern again and focus just on paraphrasing. Do the gesture with me.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Paraphrase Gesture:</a:t>
            </a:r>
            <a:r>
              <a:rPr lang="en-US" sz="1200" kern="1200" dirty="0" smtClean="0">
                <a:solidFill>
                  <a:schemeClr val="tx1"/>
                </a:solidFill>
                <a:effectLst/>
                <a:latin typeface="+mn-lt"/>
                <a:ea typeface="+mn-ea"/>
                <a:cs typeface="+mn-cs"/>
              </a:rPr>
              <a:t> Point index finger to ear and whoosh hand out in front of mouth to symbolize listening and then paraphrasing what was heard.</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know that in order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need to</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listen to our partner’s ideas. Why is it important to listen actively?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During a conversation it’s important to listen actively to make sure we understand what our partner said. We use our own words to repeat their idea. This really helps us to</a:t>
            </a:r>
            <a:r>
              <a:rPr lang="en-US" sz="1200" b="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68329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b="1" i="1" kern="1200" dirty="0" smtClean="0">
                <a:solidFill>
                  <a:schemeClr val="tx1"/>
                </a:solidFill>
                <a:effectLst/>
                <a:latin typeface="+mn-lt"/>
                <a:ea typeface="+mn-ea"/>
                <a:cs typeface="+mn-cs"/>
              </a:rPr>
              <a:t>paraphrasing </a:t>
            </a:r>
            <a:r>
              <a:rPr lang="en-US" sz="1200" i="1" kern="1200" dirty="0" smtClean="0">
                <a:solidFill>
                  <a:schemeClr val="tx1"/>
                </a:solidFill>
                <a:effectLst/>
                <a:latin typeface="+mn-lt"/>
                <a:ea typeface="+mn-ea"/>
                <a:cs typeface="+mn-cs"/>
              </a:rPr>
              <a:t>to </a:t>
            </a:r>
            <a:r>
              <a:rPr lang="en-US" sz="1200" b="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we will use our own words to repeat our partners’ ideas. We can use these response starters during our conversations to help us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if someone says, “I notice that the dog is wagging its tail.” Which response starter could you use to help you paraphrase? </a:t>
            </a:r>
            <a:r>
              <a:rPr lang="en-US" sz="1200" kern="1200" dirty="0" smtClean="0">
                <a:solidFill>
                  <a:schemeClr val="tx1"/>
                </a:solidFill>
                <a:effectLst/>
                <a:latin typeface="+mn-lt"/>
                <a:ea typeface="+mn-ea"/>
                <a:cs typeface="+mn-cs"/>
              </a:rPr>
              <a:t>(Point to pre-charted response starters.) </a:t>
            </a:r>
            <a:endParaRPr lang="en-US" dirty="0" smtClean="0"/>
          </a:p>
          <a:p>
            <a:r>
              <a:rPr lang="en-US" sz="1200" i="1" kern="1200" dirty="0" smtClean="0">
                <a:solidFill>
                  <a:schemeClr val="tx1"/>
                </a:solidFill>
                <a:effectLst/>
                <a:latin typeface="+mn-lt"/>
                <a:ea typeface="+mn-ea"/>
                <a:cs typeface="+mn-cs"/>
              </a:rPr>
              <a:t>Turn &amp; talk to a partner. Which response starter would you use? </a:t>
            </a:r>
            <a:r>
              <a:rPr lang="en-US" sz="1200" kern="1200" dirty="0" smtClean="0">
                <a:solidFill>
                  <a:schemeClr val="tx1"/>
                </a:solidFill>
                <a:effectLst/>
                <a:latin typeface="+mn-lt"/>
                <a:ea typeface="+mn-ea"/>
                <a:cs typeface="+mn-cs"/>
              </a:rPr>
              <a:t>Call on one or two students to share which response starter they might use and what prompt or response starter they might use to continue the conversation.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180117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4733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Teacher Visual Text for Conversation Pattern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practice how to</a:t>
            </a:r>
            <a:r>
              <a:rPr lang="en-US" sz="1200" b="1" kern="1200" dirty="0" smtClean="0">
                <a:solidFill>
                  <a:schemeClr val="tx1"/>
                </a:solidFill>
                <a:effectLst/>
                <a:latin typeface="+mn-lt"/>
                <a:ea typeface="+mn-ea"/>
                <a:cs typeface="+mn-cs"/>
              </a:rPr>
              <a:t> paraphrase: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2003173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r>
              <a:rPr lang="en-US" sz="1200" i="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Exchange #1.</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408777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1934349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Read Exchange #2</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endParaRPr lang="en-US" sz="1200" kern="1200" dirty="0" smtClean="0">
              <a:solidFill>
                <a:schemeClr val="tx1"/>
              </a:solidFill>
              <a:effectLst/>
              <a:latin typeface="+mn-lt"/>
              <a:ea typeface="+mn-ea"/>
              <a:cs typeface="+mn-cs"/>
            </a:endParaRPr>
          </a:p>
          <a:p>
            <a:pPr marL="0" marR="0">
              <a:spcBef>
                <a:spcPts val="0"/>
              </a:spcBef>
              <a:spcAft>
                <a:spcPts val="0"/>
              </a:spcAft>
            </a:pPr>
            <a:r>
              <a:rPr lang="en-US" sz="1200" b="0" i="1" kern="1200" dirty="0" smtClean="0">
                <a:solidFill>
                  <a:schemeClr val="dk1"/>
                </a:solidFill>
                <a:effectLst/>
                <a:latin typeface="+mn-lt"/>
                <a:ea typeface="+mn-ea"/>
                <a:cs typeface="+mn-cs"/>
              </a:rPr>
              <a:t>I notice that the boy has his left arm stretched out in front of him and his wrist is covered with splashing water from the bucket.</a:t>
            </a:r>
            <a:r>
              <a:rPr lang="en-US" sz="1200" b="0" dirty="0" smtClean="0">
                <a:effectLst/>
              </a:rPr>
              <a:t> </a:t>
            </a:r>
            <a:endParaRPr lang="en-US" sz="1200" b="0" i="1" dirty="0" smtClean="0">
              <a:solidFill>
                <a:srgbClr val="000000"/>
              </a:solidFill>
              <a:effectLst/>
              <a:latin typeface="Cambria" charset="0"/>
              <a:ea typeface="Cambria" charset="0"/>
              <a:cs typeface="Cambria" charset="0"/>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i="1" u="sng" kern="1200" dirty="0" smtClean="0">
                <a:solidFill>
                  <a:schemeClr val="tx1"/>
                </a:solidFill>
                <a:effectLst/>
                <a:latin typeface="+mn-lt"/>
                <a:ea typeface="+mn-ea"/>
                <a:cs typeface="+mn-cs"/>
              </a:rPr>
              <a:t>I heard you say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11557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artifacts may include </a:t>
            </a:r>
            <a:r>
              <a:rPr lang="en-US" sz="1200" b="1" u="sng" kern="1200" dirty="0" smtClean="0">
                <a:solidFill>
                  <a:schemeClr val="tx1"/>
                </a:solidFill>
                <a:effectLst/>
                <a:latin typeface="+mn-lt"/>
                <a:ea typeface="+mn-ea"/>
                <a:cs typeface="+mn-cs"/>
              </a:rPr>
              <a:t>Constructive Conversation Norms Poster</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Conversations Skills Poster</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Display the Constructive Conversation artifacts and ask the following question:</a:t>
            </a:r>
            <a:endParaRPr lang="en-US" dirty="0" smtClean="0">
              <a:effectLst/>
            </a:endParaRPr>
          </a:p>
          <a:p>
            <a:r>
              <a:rPr lang="en-US" sz="1200" i="1"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i="1" kern="1200" dirty="0" smtClean="0">
                <a:solidFill>
                  <a:schemeClr val="tx1"/>
                </a:solidFill>
                <a:effectLst/>
                <a:latin typeface="+mn-lt"/>
                <a:ea typeface="+mn-ea"/>
                <a:cs typeface="+mn-cs"/>
              </a:rPr>
              <a:t>  What do we already know about the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a:t>
            </a:r>
            <a:r>
              <a:rPr lang="en-US" sz="1200" b="1" i="1" u="sng" kern="1200" dirty="0" smtClean="0">
                <a:solidFill>
                  <a:schemeClr val="tx1"/>
                </a:solidFill>
                <a:effectLst/>
                <a:latin typeface="+mn-lt"/>
                <a:ea typeface="+mn-ea"/>
                <a:cs typeface="+mn-cs"/>
              </a:rPr>
              <a:t>Skills</a:t>
            </a:r>
            <a:r>
              <a:rPr lang="en-US" sz="1200" i="1" kern="1200" dirty="0" smtClean="0">
                <a:solidFill>
                  <a:schemeClr val="tx1"/>
                </a:solidFill>
                <a:effectLst/>
                <a:latin typeface="+mn-lt"/>
                <a:ea typeface="+mn-ea"/>
                <a:cs typeface="+mn-cs"/>
              </a:rPr>
              <a:t>? Turn and    </a:t>
            </a:r>
            <a:endParaRPr lang="en-US" dirty="0" smtClean="0">
              <a:effectLst/>
            </a:endParaRPr>
          </a:p>
          <a:p>
            <a:r>
              <a:rPr lang="en-US" sz="1200" i="1" kern="1200" dirty="0" smtClean="0">
                <a:solidFill>
                  <a:schemeClr val="tx1"/>
                </a:solidFill>
                <a:effectLst/>
                <a:latin typeface="+mn-lt"/>
                <a:ea typeface="+mn-ea"/>
                <a:cs typeface="+mn-cs"/>
              </a:rPr>
              <a:t>  talk to your partner.</a:t>
            </a:r>
            <a:endParaRPr lang="en-US" dirty="0" smtClean="0">
              <a:effectLst/>
            </a:endParaRPr>
          </a:p>
          <a:p>
            <a:r>
              <a:rPr lang="en-US" sz="1200" i="1"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143869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252548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Exchange #3:</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endParaRPr lang="en-US" sz="1200" kern="1200" dirty="0" smtClean="0">
              <a:solidFill>
                <a:schemeClr val="tx1"/>
              </a:solidFill>
              <a:effectLst/>
              <a:latin typeface="+mn-lt"/>
              <a:ea typeface="+mn-ea"/>
              <a:cs typeface="+mn-cs"/>
            </a:endParaRPr>
          </a:p>
          <a:p>
            <a:pPr marL="0" marR="0">
              <a:spcBef>
                <a:spcPts val="0"/>
              </a:spcBef>
              <a:spcAft>
                <a:spcPts val="0"/>
              </a:spcAft>
            </a:pPr>
            <a:r>
              <a:rPr lang="en-US" sz="1200" b="0" i="1" kern="1200" dirty="0" smtClean="0">
                <a:solidFill>
                  <a:schemeClr val="dk1"/>
                </a:solidFill>
                <a:effectLst/>
                <a:latin typeface="+mn-lt"/>
                <a:ea typeface="+mn-ea"/>
                <a:cs typeface="+mn-cs"/>
              </a:rPr>
              <a:t>I notice a girl bending down next to the pump spout. She has her hands on her eyes.</a:t>
            </a:r>
            <a:r>
              <a:rPr lang="en-US" sz="1200" b="0" dirty="0" smtClean="0">
                <a:effectLst/>
              </a:rPr>
              <a:t> </a:t>
            </a:r>
            <a:endParaRPr lang="en-US" sz="1200" b="0" i="1" dirty="0" smtClean="0">
              <a:solidFill>
                <a:srgbClr val="000000"/>
              </a:solidFill>
              <a:effectLst/>
              <a:latin typeface="Cambria" charset="0"/>
              <a:ea typeface="Cambria" charset="0"/>
              <a:cs typeface="Cambria" charset="0"/>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paraphrase gesture and paraphrase the idea above. (Student A’s idea)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How can you paraphrase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2022445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one last time. Listen to me as I read what one partner says to another: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a:t>
            </a:r>
            <a:r>
              <a:rPr lang="en-US" sz="1200" b="0" i="1" kern="1200" dirty="0" smtClean="0">
                <a:solidFill>
                  <a:schemeClr val="dk1"/>
                </a:solidFill>
                <a:effectLst/>
                <a:latin typeface="+mn-lt"/>
                <a:ea typeface="+mn-ea"/>
                <a:cs typeface="+mn-cs"/>
              </a:rPr>
              <a:t>I notice a young child with short hair behind the water pump.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paraphrase gesture and paraphrase the idea above. (Student A’s idea)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discuss the following: </a:t>
            </a:r>
          </a:p>
          <a:p>
            <a:r>
              <a:rPr lang="en-US" sz="1200" i="1" kern="1200" dirty="0" smtClean="0">
                <a:solidFill>
                  <a:schemeClr val="tx1"/>
                </a:solidFill>
                <a:effectLst/>
                <a:latin typeface="+mn-lt"/>
                <a:ea typeface="+mn-ea"/>
                <a:cs typeface="+mn-cs"/>
              </a:rPr>
              <a:t>How can you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666733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1520105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100433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194573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paraphrasing what your partner said.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1935654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1076415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893448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learned about the Conversation Pattern and focused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paraphrasing, which is when we use our own words to repeat or restate our partners’ ideas. 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Student-Friendly ELD Objective.)</a:t>
            </a:r>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160165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you will work with your partners to review all you know about the Constructive Conversation Norms. We will use the </a:t>
            </a:r>
            <a:r>
              <a:rPr lang="en-US" sz="1200" b="1" i="1" kern="1200" dirty="0" smtClean="0">
                <a:solidFill>
                  <a:schemeClr val="tx1"/>
                </a:solidFill>
                <a:effectLst/>
                <a:latin typeface="+mn-lt"/>
                <a:ea typeface="+mn-ea"/>
                <a:cs typeface="+mn-cs"/>
              </a:rPr>
              <a:t>Give One-Get One Graphic Organizer </a:t>
            </a:r>
            <a:r>
              <a:rPr lang="en-US" sz="1200" i="1" kern="1200" dirty="0" smtClean="0">
                <a:solidFill>
                  <a:schemeClr val="tx1"/>
                </a:solidFill>
                <a:effectLst/>
                <a:latin typeface="+mn-lt"/>
                <a:ea typeface="+mn-ea"/>
                <a:cs typeface="+mn-cs"/>
              </a:rPr>
              <a:t>to think and take notes about the following prompt: </a:t>
            </a:r>
            <a:endParaRPr lang="en-US" dirty="0" smtClean="0"/>
          </a:p>
          <a:p>
            <a:r>
              <a:rPr lang="en-US" sz="1200" b="1" kern="1200" dirty="0" smtClean="0">
                <a:solidFill>
                  <a:schemeClr val="tx1"/>
                </a:solidFill>
                <a:effectLst/>
                <a:latin typeface="+mn-lt"/>
                <a:ea typeface="+mn-ea"/>
                <a:cs typeface="+mn-cs"/>
              </a:rPr>
              <a:t>What do you know about the Constructive Conversation Norms? What does it look like and sound like when you use them?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Give One-Get One Graphic Organizer </a:t>
            </a:r>
            <a:r>
              <a:rPr lang="en-US" sz="1200" kern="1200" dirty="0" smtClean="0">
                <a:solidFill>
                  <a:schemeClr val="tx1"/>
                </a:solidFill>
                <a:effectLst/>
                <a:latin typeface="+mn-lt"/>
                <a:ea typeface="+mn-ea"/>
                <a:cs typeface="+mn-cs"/>
              </a:rPr>
              <a:t>to students. Display the directions for the </a:t>
            </a:r>
            <a:r>
              <a:rPr lang="en-US" sz="1200" b="1" kern="1200" dirty="0" smtClean="0">
                <a:solidFill>
                  <a:schemeClr val="tx1"/>
                </a:solidFill>
                <a:effectLst/>
                <a:latin typeface="+mn-lt"/>
                <a:ea typeface="+mn-ea"/>
                <a:cs typeface="+mn-cs"/>
              </a:rPr>
              <a:t>Give One-Get One Protocol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968395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Another way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is to add details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what we hear others say. We will review our new Conversation Pattern—which includes paraphrasing,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prompting during each turn. This lesson will focus on learning and practicing how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your own and your partner’s ideas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24059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“Take turns and build on each other’s ideas,” </a:t>
            </a:r>
            <a:r>
              <a:rPr lang="en-US" sz="1200" kern="1200" dirty="0" smtClean="0">
                <a:solidFill>
                  <a:schemeClr val="tx1"/>
                </a:solidFill>
                <a:effectLst/>
                <a:latin typeface="+mn-lt"/>
                <a:ea typeface="+mn-ea"/>
                <a:cs typeface="+mn-cs"/>
              </a:rPr>
              <a:t>(point to poster)</a:t>
            </a:r>
            <a:r>
              <a:rPr lang="en-US" sz="1200" i="1" kern="1200" dirty="0" smtClean="0">
                <a:solidFill>
                  <a:schemeClr val="tx1"/>
                </a:solidFill>
                <a:effectLst/>
                <a:latin typeface="+mn-lt"/>
                <a:ea typeface="+mn-ea"/>
                <a:cs typeface="+mn-cs"/>
              </a:rPr>
              <a:t> so we will make sure to, “Take turns and build on each other’s ideas,”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928439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Our first objective today is to review our Conversation Pattern. </a:t>
            </a:r>
            <a:r>
              <a:rPr lang="en-US" sz="8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review the pattern. Who can lead us as we practice the gestures? </a:t>
            </a:r>
            <a:r>
              <a:rPr lang="en-US" sz="1200" kern="1200" dirty="0" smtClean="0">
                <a:solidFill>
                  <a:schemeClr val="tx1"/>
                </a:solidFill>
                <a:effectLst/>
                <a:latin typeface="+mn-lt"/>
                <a:ea typeface="+mn-ea"/>
                <a:cs typeface="+mn-cs"/>
              </a:rPr>
              <a:t>Choose two student volunteers</a:t>
            </a:r>
            <a:r>
              <a:rPr lang="en-US" sz="1200" i="1" kern="1200" dirty="0" smtClean="0">
                <a:solidFill>
                  <a:schemeClr val="tx1"/>
                </a:solidFill>
                <a:effectLst/>
                <a:latin typeface="+mn-lt"/>
                <a:ea typeface="+mn-ea"/>
                <a:cs typeface="+mn-cs"/>
              </a:rPr>
              <a:t>.</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endParaRPr lang="en-US" sz="1400" kern="1200" dirty="0" smtClean="0">
              <a:solidFill>
                <a:schemeClr val="tx1"/>
              </a:solidFill>
              <a:effectLst/>
              <a:latin typeface="+mn-lt"/>
              <a:ea typeface="+mn-ea"/>
              <a:cs typeface="+mn-cs"/>
            </a:endParaRPr>
          </a:p>
          <a:p>
            <a:r>
              <a:rPr lang="en-US" sz="800" i="1"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a:t>
            </a:r>
            <a:r>
              <a:rPr lang="en-US" sz="1400" kern="1200" dirty="0" smtClean="0">
                <a:solidFill>
                  <a:schemeClr val="tx1"/>
                </a:solidFill>
                <a:effectLst/>
                <a:latin typeface="+mn-lt"/>
                <a:ea typeface="+mn-ea"/>
                <a:cs typeface="+mn-cs"/>
              </a:rPr>
              <a:t> </a:t>
            </a:r>
            <a:endParaRPr lang="en-US" dirty="0" smtClean="0">
              <a:effectLst/>
            </a:endParaRPr>
          </a:p>
          <a:p>
            <a:r>
              <a:rPr lang="en-US" sz="8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821041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 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adding details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Show me the gesture for </a:t>
            </a:r>
            <a:r>
              <a:rPr lang="en-US" sz="1200" b="1" i="1" kern="1200" dirty="0" smtClean="0">
                <a:solidFill>
                  <a:schemeClr val="tx1"/>
                </a:solidFill>
                <a:effectLst/>
                <a:latin typeface="+mn-lt"/>
                <a:ea typeface="+mn-ea"/>
                <a:cs typeface="+mn-cs"/>
              </a:rPr>
              <a:t>building on each other’s ideas</a:t>
            </a:r>
            <a:r>
              <a:rPr lang="en-US" sz="1200" i="1" kern="1200" dirty="0" smtClean="0">
                <a:solidFill>
                  <a:schemeClr val="tx1"/>
                </a:solidFill>
                <a:effectLst/>
                <a:latin typeface="+mn-lt"/>
                <a:ea typeface="+mn-ea"/>
                <a:cs typeface="+mn-cs"/>
              </a:rPr>
              <a:t>. Good!</a:t>
            </a:r>
            <a:endParaRPr lang="en-US" dirty="0" smtClean="0">
              <a:effectLst/>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and other information to their ideas to develop a clearer, more precise and complete idea.</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build on each other’s ideas</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968318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clarifying by adding details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will use these prompt and response starters during our conversations. </a:t>
            </a:r>
            <a:endParaRPr lang="en-US" dirty="0" smtClean="0"/>
          </a:p>
          <a:p>
            <a:r>
              <a:rPr lang="en-US" sz="1200" i="1" kern="1200" dirty="0" smtClean="0">
                <a:solidFill>
                  <a:schemeClr val="tx1"/>
                </a:solidFill>
                <a:effectLst/>
                <a:latin typeface="+mn-lt"/>
                <a:ea typeface="+mn-ea"/>
                <a:cs typeface="+mn-cs"/>
              </a:rPr>
              <a:t>For example, if someone asks you, “How can you add to this idea?” How would you respond? </a:t>
            </a:r>
            <a:r>
              <a:rPr lang="en-US" sz="1200" kern="1200" dirty="0" smtClean="0">
                <a:solidFill>
                  <a:schemeClr val="tx1"/>
                </a:solidFill>
                <a:effectLst/>
                <a:latin typeface="+mn-lt"/>
                <a:ea typeface="+mn-ea"/>
                <a:cs typeface="+mn-cs"/>
              </a:rPr>
              <a:t>(Point to pre- charted response starters.) </a:t>
            </a:r>
            <a:endParaRPr lang="en-US" dirty="0" smtClean="0"/>
          </a:p>
          <a:p>
            <a:r>
              <a:rPr lang="en-US" sz="1200" i="1" kern="1200" dirty="0" smtClean="0">
                <a:solidFill>
                  <a:schemeClr val="tx1"/>
                </a:solidFill>
                <a:effectLst/>
                <a:latin typeface="+mn-lt"/>
                <a:ea typeface="+mn-ea"/>
                <a:cs typeface="+mn-cs"/>
              </a:rPr>
              <a:t>Turn &amp; talk to a partner.</a:t>
            </a:r>
            <a:br>
              <a:rPr lang="en-US" sz="1200" i="1"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Which response starter would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use? </a:t>
            </a:r>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829208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050123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517942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a:t>
            </a:r>
            <a:r>
              <a:rPr lang="en-U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1.</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650546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963093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building on each other’s ideas</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#2:</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a:t>
            </a:r>
            <a:r>
              <a:rPr lang="en-US" sz="1200" b="0" i="1" kern="1200" baseline="0" dirty="0" smtClean="0">
                <a:solidFill>
                  <a:schemeClr val="tx1"/>
                </a:solidFill>
                <a:effectLst/>
                <a:latin typeface="+mn-lt"/>
                <a:ea typeface="+mn-ea"/>
                <a:cs typeface="+mn-cs"/>
              </a:rPr>
              <a:t> </a:t>
            </a:r>
            <a:r>
              <a:rPr lang="en-US" sz="1200" b="0" i="1" dirty="0" smtClean="0">
                <a:effectLst/>
                <a:latin typeface="Calibri" charset="0"/>
                <a:ea typeface="Calibri" charset="0"/>
                <a:cs typeface="Arial" charset="0"/>
              </a:rPr>
              <a:t>notice that the boy has his left arm stretched out in front of him and his wrist is covered with splashing water from the bucket.</a:t>
            </a:r>
            <a:endParaRPr lang="en-US" sz="1200" b="0" dirty="0" smtClean="0">
              <a:effectLst/>
              <a:latin typeface="Avenir Next" charset="0"/>
              <a:ea typeface="Calibri" charset="0"/>
              <a:cs typeface="Arial" charset="0"/>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i="1" u="sng" kern="1200" dirty="0" smtClean="0">
                <a:solidFill>
                  <a:schemeClr val="tx1"/>
                </a:solidFill>
                <a:effectLst/>
                <a:latin typeface="+mn-lt"/>
                <a:ea typeface="+mn-ea"/>
                <a:cs typeface="+mn-cs"/>
              </a:rPr>
              <a:t>I heard you say</a:t>
            </a:r>
            <a:r>
              <a:rPr lang="en-US" sz="1200" b="1" kern="1200" dirty="0" smtClean="0">
                <a:solidFill>
                  <a:schemeClr val="tx1"/>
                </a:solidFill>
                <a:effectLst/>
                <a:latin typeface="+mn-lt"/>
                <a:ea typeface="+mn-ea"/>
                <a:cs typeface="+mn-cs"/>
              </a:rPr>
              <a:t> (make the paraphrase gesture) </a:t>
            </a:r>
            <a:r>
              <a:rPr lang="en-US" sz="1200" i="1" kern="1200" dirty="0" smtClean="0">
                <a:solidFill>
                  <a:schemeClr val="tx1"/>
                </a:solidFill>
                <a:effectLst/>
                <a:latin typeface="+mn-lt"/>
                <a:ea typeface="+mn-ea"/>
                <a:cs typeface="+mn-cs"/>
              </a:rPr>
              <a:t>that the boy is getting splashed with the water.  </a:t>
            </a:r>
            <a:r>
              <a:rPr lang="en-US" sz="1200" b="1" i="1" u="sng" kern="1200" dirty="0" smtClean="0">
                <a:solidFill>
                  <a:schemeClr val="tx1"/>
                </a:solidFill>
                <a:effectLst/>
                <a:latin typeface="+mn-lt"/>
                <a:ea typeface="+mn-ea"/>
                <a:cs typeface="+mn-cs"/>
              </a:rPr>
              <a:t>I would like to 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(make the build on gesture)</a:t>
            </a:r>
            <a:r>
              <a:rPr lang="en-US" sz="1200" i="1" kern="1200" dirty="0" smtClean="0">
                <a:solidFill>
                  <a:schemeClr val="tx1"/>
                </a:solidFill>
                <a:effectLst/>
                <a:latin typeface="+mn-lt"/>
                <a:ea typeface="+mn-ea"/>
                <a:cs typeface="+mn-cs"/>
              </a:rPr>
              <a:t> that he is smiling.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After reading the A/B conversation turn, highlight language that serves to add details to build on the initial idea making it clearer, more precise and complete.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191782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read the directions for the </a:t>
            </a:r>
            <a:r>
              <a:rPr lang="en-US" sz="1200" b="1" i="1" u="sng" kern="1200" dirty="0" smtClean="0">
                <a:solidFill>
                  <a:schemeClr val="tx1"/>
                </a:solidFill>
                <a:effectLst/>
                <a:latin typeface="+mn-lt"/>
                <a:ea typeface="+mn-ea"/>
                <a:cs typeface="+mn-cs"/>
              </a:rPr>
              <a:t>Give One-Get One Protocol.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887438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 man is operating the pump.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695257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endParaRPr lang="en-US" sz="1200" kern="1200" dirty="0" smtClean="0">
              <a:solidFill>
                <a:schemeClr val="tx1"/>
              </a:solidFill>
              <a:effectLst/>
              <a:latin typeface="+mn-lt"/>
              <a:ea typeface="+mn-ea"/>
              <a:cs typeface="+mn-cs"/>
            </a:endParaRPr>
          </a:p>
          <a:p>
            <a:pPr marL="0" marR="0">
              <a:spcBef>
                <a:spcPts val="0"/>
              </a:spcBef>
              <a:spcAft>
                <a:spcPts val="0"/>
              </a:spcAft>
            </a:pPr>
            <a:r>
              <a:rPr lang="en-US" sz="1200" i="1" dirty="0" smtClean="0">
                <a:effectLst/>
                <a:latin typeface="Calibri" charset="0"/>
                <a:ea typeface="Calibri" charset="0"/>
                <a:cs typeface="Arial" charset="0"/>
              </a:rPr>
              <a:t>I notice a girl bending down next to the pump spout. She has her hands on her eyes.</a:t>
            </a:r>
            <a:endParaRPr lang="en-US" sz="1200" dirty="0" smtClean="0">
              <a:effectLst/>
              <a:latin typeface="Avenir Next" charset="0"/>
              <a:ea typeface="Calibri" charset="0"/>
              <a:cs typeface="Arial" charset="0"/>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build on gesture and build on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would you respond to Student 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practice building on Student A’s idea.</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1655058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Exchange </a:t>
            </a:r>
            <a:r>
              <a:rPr lang="en-US" sz="1200" b="1" kern="1200" dirty="0" smtClean="0">
                <a:solidFill>
                  <a:schemeClr val="tx1"/>
                </a:solidFill>
                <a:effectLst/>
                <a:latin typeface="+mn-lt"/>
                <a:ea typeface="+mn-ea"/>
                <a:cs typeface="+mn-cs"/>
              </a:rPr>
              <a:t>#4: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 </a:t>
            </a:r>
            <a:endParaRPr lang="en-US" sz="1200" kern="1200" dirty="0" smtClean="0">
              <a:solidFill>
                <a:schemeClr val="tx1"/>
              </a:solidFill>
              <a:effectLst/>
              <a:latin typeface="+mn-lt"/>
              <a:ea typeface="+mn-ea"/>
              <a:cs typeface="+mn-cs"/>
            </a:endParaRPr>
          </a:p>
          <a:p>
            <a:pPr marL="0" marR="0">
              <a:spcBef>
                <a:spcPts val="0"/>
              </a:spcBef>
              <a:spcAft>
                <a:spcPts val="0"/>
              </a:spcAft>
            </a:pPr>
            <a:r>
              <a:rPr lang="en-US" sz="1200" i="1" dirty="0" smtClean="0">
                <a:effectLst/>
                <a:latin typeface="Calibri" charset="0"/>
                <a:ea typeface="Calibri" charset="0"/>
                <a:cs typeface="Arial" charset="0"/>
              </a:rPr>
              <a:t>I notice a young kid with short hair looking down behind the pump. </a:t>
            </a:r>
            <a:endParaRPr lang="en-US" sz="1200" dirty="0" smtClean="0">
              <a:effectLst/>
              <a:latin typeface="Avenir Next" charset="0"/>
              <a:ea typeface="Calibri" charset="0"/>
              <a:cs typeface="Arial" charset="0"/>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build on gesture and build on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 How would you respond to Student 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53</a:t>
            </a:fld>
            <a:endParaRPr lang="en-US"/>
          </a:p>
        </p:txBody>
      </p:sp>
    </p:spTree>
    <p:extLst>
      <p:ext uri="{BB962C8B-B14F-4D97-AF65-F5344CB8AC3E}">
        <p14:creationId xmlns:p14="http://schemas.microsoft.com/office/powerpoint/2010/main" val="2622667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598543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1880653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building on each other’s ideas</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2125491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building on each other’s ideas.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building on each other’s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6418099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58</a:t>
            </a:fld>
            <a:endParaRPr lang="en-US"/>
          </a:p>
        </p:txBody>
      </p:sp>
    </p:spTree>
    <p:extLst>
      <p:ext uri="{BB962C8B-B14F-4D97-AF65-F5344CB8AC3E}">
        <p14:creationId xmlns:p14="http://schemas.microsoft.com/office/powerpoint/2010/main" val="670177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we engage in our conversations, we will also remember to follow our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132866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prompt to get more information. We will review our new Conversation Pattern—which includes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during each turn. Today’s lesson will focus on learning and practicing how to </a:t>
            </a:r>
            <a:r>
              <a:rPr lang="en-US" sz="1200" b="1" i="1" kern="1200" dirty="0" smtClean="0">
                <a:solidFill>
                  <a:schemeClr val="tx1"/>
                </a:solidFill>
                <a:effectLst/>
                <a:latin typeface="+mn-lt"/>
                <a:ea typeface="+mn-ea"/>
                <a:cs typeface="+mn-cs"/>
              </a:rPr>
              <a:t>prompt </a:t>
            </a:r>
            <a:r>
              <a:rPr lang="en-US" sz="1200" i="1" kern="1200" dirty="0" smtClean="0">
                <a:solidFill>
                  <a:schemeClr val="tx1"/>
                </a:solidFill>
                <a:effectLst/>
                <a:latin typeface="+mn-lt"/>
                <a:ea typeface="+mn-ea"/>
                <a:cs typeface="+mn-cs"/>
              </a:rPr>
              <a:t>your partner to get more information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69668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let’s review the directions for the </a:t>
            </a:r>
            <a:r>
              <a:rPr lang="en-US" sz="1200" b="1" i="1" u="sng" kern="1200" dirty="0" smtClean="0">
                <a:solidFill>
                  <a:schemeClr val="tx1"/>
                </a:solidFill>
                <a:effectLst/>
                <a:latin typeface="+mn-lt"/>
                <a:ea typeface="+mn-ea"/>
                <a:cs typeface="+mn-cs"/>
              </a:rPr>
              <a:t>Give One-Get One Protocol</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I model how to do it. The first step is, “Think about the prompt.”</a:t>
            </a:r>
            <a:r>
              <a:rPr lang="en-US" sz="1200" b="1"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130320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As we engage in our conversations, we will also remember to follow our Conversation Norms </a:t>
            </a:r>
            <a:r>
              <a:rPr lang="en-US" sz="1200" kern="1200" dirty="0" smtClean="0">
                <a:solidFill>
                  <a:schemeClr val="tx1"/>
                </a:solidFill>
                <a:effectLst/>
                <a:latin typeface="+mn-lt"/>
                <a:ea typeface="+mn-ea"/>
                <a:cs typeface="+mn-cs"/>
              </a:rPr>
              <a:t>(Point to</a:t>
            </a:r>
            <a:r>
              <a:rPr lang="en-US" sz="1200" b="1" i="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Which Conversation Norm will help us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“Use your Think Time”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to think about what we</a:t>
            </a:r>
            <a:r>
              <a:rPr lang="en-US" sz="1200" b="1" i="1" kern="120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b="1" i="1" u="sng" kern="1200" dirty="0" smtClean="0">
                <a:solidFill>
                  <a:schemeClr val="tx1"/>
                </a:solidFill>
                <a:effectLst/>
                <a:latin typeface="+mn-lt"/>
                <a:ea typeface="+mn-ea"/>
                <a:cs typeface="+mn-cs"/>
              </a:rPr>
              <a:t>more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we need to understand. We will make sure to use our think time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2111873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few days we have learned and practiced how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We learned about the three subskills that will help us make our ideas clearer. Those subskills are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each other.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After we share our first idea, we can use the Conversation Pattern. First,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our understanding of our partner’s ideas. We then add details to </a:t>
            </a:r>
            <a:r>
              <a:rPr lang="en-US" sz="1200" b="1" i="1" kern="1200" dirty="0" smtClean="0">
                <a:solidFill>
                  <a:schemeClr val="tx1"/>
                </a:solidFill>
                <a:effectLst/>
                <a:latin typeface="+mn-lt"/>
                <a:ea typeface="+mn-ea"/>
                <a:cs typeface="+mn-cs"/>
              </a:rPr>
              <a:t>build on one another’s ideas</a:t>
            </a:r>
            <a:r>
              <a:rPr lang="en-US" sz="1200" i="1" kern="1200" dirty="0" smtClean="0">
                <a:solidFill>
                  <a:schemeClr val="tx1"/>
                </a:solidFill>
                <a:effectLst/>
                <a:latin typeface="+mn-lt"/>
                <a:ea typeface="+mn-ea"/>
                <a:cs typeface="+mn-cs"/>
              </a:rPr>
              <a:t>. Then, we need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 When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or ask questions, we get more information.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Let’s review the pattern. Show me the gestures:</a:t>
            </a:r>
            <a:endParaRPr lang="en-US" sz="1200" kern="1200" dirty="0" smtClean="0">
              <a:solidFill>
                <a:schemeClr val="tx1"/>
              </a:solidFill>
              <a:effectLst/>
              <a:latin typeface="+mn-lt"/>
              <a:ea typeface="+mn-ea"/>
              <a:cs typeface="+mn-cs"/>
            </a:endParaRPr>
          </a:p>
          <a:p>
            <a:pPr lvl="0"/>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p>
          <a:p>
            <a:pPr lvl="0"/>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p>
          <a:p>
            <a:pPr lvl="0"/>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63</a:t>
            </a:fld>
            <a:endParaRPr lang="en-US"/>
          </a:p>
        </p:txBody>
      </p:sp>
    </p:spTree>
    <p:extLst>
      <p:ext uri="{BB962C8B-B14F-4D97-AF65-F5344CB8AC3E}">
        <p14:creationId xmlns:p14="http://schemas.microsoft.com/office/powerpoint/2010/main" val="1560931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or questioning, our partner to get more information. Show me the gesture for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Good!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we need to think about what we </a:t>
            </a:r>
            <a:r>
              <a:rPr lang="en-US" sz="1200"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i="1" u="sng" kern="1200" dirty="0" smtClean="0">
                <a:solidFill>
                  <a:schemeClr val="tx1"/>
                </a:solidFill>
                <a:effectLst/>
                <a:latin typeface="+mn-lt"/>
                <a:ea typeface="+mn-ea"/>
                <a:cs typeface="+mn-cs"/>
              </a:rPr>
              <a:t>more</a:t>
            </a:r>
            <a:r>
              <a:rPr lang="en-US" sz="1200" i="1" kern="1200" dirty="0" smtClean="0">
                <a:solidFill>
                  <a:schemeClr val="tx1"/>
                </a:solidFill>
                <a:effectLst/>
                <a:latin typeface="+mn-lt"/>
                <a:ea typeface="+mn-ea"/>
                <a:cs typeface="+mn-cs"/>
              </a:rPr>
              <a:t> we need to understand fully.</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prompting</a:t>
            </a:r>
            <a:r>
              <a:rPr lang="en-US" sz="1200"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What is</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How does it help us?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to make our ideas clearer. We can make a more complete idea</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2009594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to get more information, we will use this prompt starter during our conversations. </a:t>
            </a:r>
            <a:endParaRPr lang="en-US" sz="1200" kern="1200" dirty="0" smtClean="0">
              <a:solidFill>
                <a:schemeClr val="tx1"/>
              </a:solidFill>
              <a:effectLst/>
              <a:latin typeface="+mn-lt"/>
              <a:ea typeface="+mn-ea"/>
              <a:cs typeface="+mn-cs"/>
            </a:endParaRPr>
          </a:p>
          <a:p>
            <a:pPr marL="457200" indent="-457200">
              <a:buFont typeface="Arial" charset="0"/>
              <a:buChar char="•"/>
            </a:pPr>
            <a:r>
              <a:rPr lang="en-US" sz="1200" i="1" kern="1200" dirty="0" smtClean="0">
                <a:solidFill>
                  <a:schemeClr val="tx1"/>
                </a:solidFill>
                <a:effectLst/>
                <a:latin typeface="+mn-lt"/>
                <a:ea typeface="+mn-ea"/>
                <a:cs typeface="+mn-cs"/>
              </a:rPr>
              <a:t>For example</a:t>
            </a:r>
            <a:br>
              <a:rPr lang="en-US" sz="1200" i="1" kern="1200" dirty="0" smtClean="0">
                <a:solidFill>
                  <a:schemeClr val="tx1"/>
                </a:solidFill>
                <a:effectLst/>
                <a:latin typeface="+mn-lt"/>
                <a:ea typeface="+mn-ea"/>
                <a:cs typeface="+mn-cs"/>
              </a:rPr>
            </a:br>
            <a:r>
              <a:rPr lang="en-US" sz="1200" i="1" dirty="0" smtClean="0"/>
              <a:t>Someone says, “I notice that the dog is wagging its tail.”</a:t>
            </a:r>
          </a:p>
          <a:p>
            <a:pPr marL="457200" indent="-457200">
              <a:buFont typeface="Arial" charset="0"/>
              <a:buChar char="•"/>
            </a:pPr>
            <a:endParaRPr lang="en-US" sz="1000" i="1" dirty="0" smtClean="0"/>
          </a:p>
          <a:p>
            <a:pPr marL="457200" indent="-457200">
              <a:buFont typeface="Arial" charset="0"/>
              <a:buChar char="•"/>
            </a:pPr>
            <a:r>
              <a:rPr lang="en-US" sz="1200" i="1" dirty="0" smtClean="0"/>
              <a:t>Which prompt starter could you use to help you </a:t>
            </a:r>
            <a:r>
              <a:rPr lang="en-US" sz="1200" b="1" i="1" dirty="0" smtClean="0"/>
              <a:t>build on</a:t>
            </a:r>
            <a:r>
              <a:rPr lang="en-US" sz="1200" i="1" dirty="0" smtClean="0"/>
              <a:t>? </a:t>
            </a:r>
          </a:p>
          <a:p>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2452914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prompt starter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the prompt starter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4577665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19346688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a:t>
            </a:r>
            <a:r>
              <a:rPr lang="en-US" sz="1200" i="1" kern="1200" dirty="0" smtClean="0">
                <a:solidFill>
                  <a:schemeClr val="tx1"/>
                </a:solidFill>
                <a:effectLst/>
                <a:latin typeface="+mn-lt"/>
                <a:ea typeface="+mn-ea"/>
                <a:cs typeface="+mn-cs"/>
              </a:rPr>
              <a:t>say.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 Exchange </a:t>
            </a:r>
            <a:r>
              <a:rPr lang="en-U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1.</a:t>
            </a:r>
            <a:r>
              <a:rPr lang="en-US" sz="1200" b="1" kern="1200" baseline="0" dirty="0" smtClean="0">
                <a:solidFill>
                  <a:schemeClr val="tx1"/>
                </a:solidFill>
                <a:effectLst/>
                <a:latin typeface="+mn-lt"/>
                <a:ea typeface="+mn-ea"/>
                <a:cs typeface="+mn-cs"/>
              </a:rPr>
              <a:t> Make </a:t>
            </a:r>
            <a:r>
              <a:rPr lang="en-US" sz="1200" b="1" kern="1200" dirty="0" smtClean="0">
                <a:solidFill>
                  <a:schemeClr val="tx1"/>
                </a:solidFill>
                <a:effectLst/>
                <a:latin typeface="+mn-lt"/>
                <a:ea typeface="+mn-ea"/>
                <a:cs typeface="+mn-cs"/>
              </a:rPr>
              <a:t>the paraphrase gesture and the build on gesture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190712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dirty="0" smtClean="0">
                <a:effectLst/>
              </a:rPr>
              <a:t/>
            </a:r>
            <a:br>
              <a:rPr lang="en-US" dirty="0" smtClean="0">
                <a:effectLst/>
              </a:rPr>
            </a:br>
            <a:r>
              <a:rPr lang="en-US" sz="1200" kern="1200" dirty="0" smtClean="0">
                <a:solidFill>
                  <a:schemeClr val="tx1"/>
                </a:solidFill>
                <a:effectLst/>
                <a:latin typeface="+mn-lt"/>
                <a:ea typeface="+mn-ea"/>
                <a:cs typeface="+mn-cs"/>
              </a:rPr>
              <a:t>Point to the visual text and have students turn and talk to a partner as they complete the following statements: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If Student A says</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notice that there is colorful garbage everywhere. There are about twenty people standing and looking through the garbage. In the front of the picture, there is a dirty dump truck with a gray tarp on top of it dumping trash and people are crowding around the trash pile.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would you respond?</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Have one or two students share their examples of the response using the Conversation Pattern.</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How would you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for more information?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238231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 Let’s pay close attention to the part of the conversation where they are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Here is what the partners </a:t>
            </a:r>
            <a:r>
              <a:rPr lang="en-US" sz="1200" i="1" kern="1200" dirty="0" smtClean="0">
                <a:solidFill>
                  <a:schemeClr val="tx1"/>
                </a:solidFill>
                <a:effectLst/>
                <a:latin typeface="+mn-lt"/>
                <a:ea typeface="+mn-ea"/>
                <a:cs typeface="+mn-cs"/>
              </a:rPr>
              <a:t>say.</a:t>
            </a:r>
          </a:p>
          <a:p>
            <a:endParaRPr lang="en-US" sz="1200" i="1"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Read Exchange #2. M</a:t>
            </a:r>
            <a:r>
              <a:rPr lang="en-US" sz="1200" b="1" kern="1200" dirty="0" smtClean="0">
                <a:solidFill>
                  <a:schemeClr val="tx1"/>
                </a:solidFill>
                <a:effectLst/>
                <a:latin typeface="+mn-lt"/>
                <a:ea typeface="+mn-ea"/>
                <a:cs typeface="+mn-cs"/>
              </a:rPr>
              <a:t>ake </a:t>
            </a:r>
            <a:r>
              <a:rPr lang="en-US" sz="1200" b="0" kern="1200" dirty="0" smtClean="0">
                <a:solidFill>
                  <a:schemeClr val="tx1"/>
                </a:solidFill>
                <a:effectLst/>
                <a:latin typeface="+mn-lt"/>
                <a:ea typeface="+mn-ea"/>
                <a:cs typeface="+mn-cs"/>
              </a:rPr>
              <a:t>the</a:t>
            </a:r>
            <a:r>
              <a:rPr lang="en-US" sz="1200" b="1" kern="1200" dirty="0" smtClean="0">
                <a:solidFill>
                  <a:schemeClr val="tx1"/>
                </a:solidFill>
                <a:effectLst/>
                <a:latin typeface="+mn-lt"/>
                <a:ea typeface="+mn-ea"/>
                <a:cs typeface="+mn-cs"/>
              </a:rPr>
              <a:t> build on </a:t>
            </a:r>
            <a:r>
              <a:rPr lang="en-US" sz="1200" b="0" i="0" kern="1200" baseline="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the prompting gestures.</a:t>
            </a:r>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prompt </a:t>
            </a:r>
            <a:r>
              <a:rPr lang="en-US" sz="1200" kern="1200" dirty="0" smtClean="0">
                <a:solidFill>
                  <a:schemeClr val="tx1"/>
                </a:solidFill>
                <a:effectLst/>
                <a:latin typeface="+mn-lt"/>
                <a:ea typeface="+mn-ea"/>
                <a:cs typeface="+mn-cs"/>
              </a:rPr>
              <a:t>the partner for more information and how the language shows we are adding more information to make our idea clearer.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1547818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Think Aloud:</a:t>
            </a:r>
            <a:r>
              <a:rPr lang="en-US" sz="1200" i="1" kern="1200" dirty="0" smtClean="0">
                <a:solidFill>
                  <a:schemeClr val="tx1"/>
                </a:solidFill>
                <a:effectLst/>
                <a:latin typeface="+mn-lt"/>
                <a:ea typeface="+mn-ea"/>
                <a:cs typeface="+mn-cs"/>
              </a:rPr>
              <a:t> I notice that Student B first paraphrased what Partner A said. Then, Partner B built on the idea by using the response starter, “I would like to add that...” and provided specific details from the visual text. Let’s use the response starter Student B used and practice adding our own details to build on the idea.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pPr marL="0" marR="0" algn="l">
              <a:spcBef>
                <a:spcPts val="0"/>
              </a:spcBef>
              <a:spcAft>
                <a:spcPts val="0"/>
              </a:spcAft>
            </a:pPr>
            <a:r>
              <a:rPr lang="en-US" sz="1200" b="1" i="1" kern="1200" dirty="0" smtClean="0">
                <a:solidFill>
                  <a:schemeClr val="tx1"/>
                </a:solidFill>
                <a:effectLst/>
                <a:latin typeface="+mn-lt"/>
                <a:ea typeface="+mn-ea"/>
                <a:cs typeface="+mn-cs"/>
              </a:rPr>
              <a:t>Student B: </a:t>
            </a:r>
            <a:r>
              <a:rPr lang="en-US" sz="1200" i="1" u="sng" dirty="0" smtClean="0">
                <a:effectLst/>
              </a:rPr>
              <a:t>I heard you say </a:t>
            </a:r>
            <a:r>
              <a:rPr lang="en-US" sz="1200" i="1" dirty="0" smtClean="0">
                <a:effectLst/>
              </a:rPr>
              <a:t>there is a group of people who are gardening and using tools.</a:t>
            </a:r>
            <a:r>
              <a:rPr lang="en-US" sz="1200" i="1" baseline="0" dirty="0" smtClean="0">
                <a:effectLst/>
              </a:rPr>
              <a:t> </a:t>
            </a:r>
            <a:r>
              <a:rPr lang="en-US" sz="1200" i="1" u="sng" dirty="0" smtClean="0">
                <a:effectLst/>
              </a:rPr>
              <a:t>I would like to add</a:t>
            </a:r>
            <a:r>
              <a:rPr lang="en-US" sz="1200" i="1" dirty="0" smtClean="0">
                <a:effectLst/>
              </a:rPr>
              <a:t> that the people are wearing long sleeves as they work in the garden which is surrounded by apartment buildings. </a:t>
            </a:r>
            <a:r>
              <a:rPr lang="en-US" sz="1200" b="1" i="1" u="sng" dirty="0" smtClean="0">
                <a:effectLst/>
              </a:rPr>
              <a:t>How can you add to this idea?</a:t>
            </a:r>
            <a:r>
              <a:rPr lang="en-US" sz="1200" b="1" i="1" dirty="0" smtClean="0">
                <a:effectLst/>
              </a:rPr>
              <a:t> </a:t>
            </a:r>
            <a:endParaRPr lang="en-US" sz="1200" b="1" i="1" dirty="0" smtClean="0">
              <a:solidFill>
                <a:srgbClr val="000000"/>
              </a:solidFill>
              <a:effectLst/>
              <a:latin typeface="Cambria" charset="0"/>
              <a:ea typeface="Cambria" charset="0"/>
              <a:cs typeface="Cambria" charset="0"/>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854839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norms is that I need to use my think time to gather ideas).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048658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a:t>
            </a:r>
            <a:r>
              <a:rPr lang="en-U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3.</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72</a:t>
            </a:fld>
            <a:endParaRPr lang="en-US"/>
          </a:p>
        </p:txBody>
      </p:sp>
    </p:spTree>
    <p:extLst>
      <p:ext uri="{BB962C8B-B14F-4D97-AF65-F5344CB8AC3E}">
        <p14:creationId xmlns:p14="http://schemas.microsoft.com/office/powerpoint/2010/main" val="8705076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t>
            </a:r>
            <a:r>
              <a:rPr lang="en-US" sz="1200" i="1" kern="1200" dirty="0" smtClean="0">
                <a:solidFill>
                  <a:schemeClr val="tx1"/>
                </a:solidFill>
                <a:effectLst/>
                <a:latin typeface="+mn-lt"/>
                <a:ea typeface="+mn-ea"/>
                <a:cs typeface="+mn-cs"/>
              </a:rPr>
              <a:t>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 Exchange </a:t>
            </a:r>
            <a:r>
              <a:rPr lang="en-US"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4.</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73</a:t>
            </a:fld>
            <a:endParaRPr lang="en-US"/>
          </a:p>
        </p:txBody>
      </p:sp>
    </p:spTree>
    <p:extLst>
      <p:ext uri="{BB962C8B-B14F-4D97-AF65-F5344CB8AC3E}">
        <p14:creationId xmlns:p14="http://schemas.microsoft.com/office/powerpoint/2010/main" val="1864176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74</a:t>
            </a:fld>
            <a:endParaRPr lang="en-US"/>
          </a:p>
        </p:txBody>
      </p:sp>
    </p:spTree>
    <p:extLst>
      <p:ext uri="{BB962C8B-B14F-4D97-AF65-F5344CB8AC3E}">
        <p14:creationId xmlns:p14="http://schemas.microsoft.com/office/powerpoint/2010/main" val="1327678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75</a:t>
            </a:fld>
            <a:endParaRPr lang="en-US"/>
          </a:p>
        </p:txBody>
      </p:sp>
    </p:spTree>
    <p:extLst>
      <p:ext uri="{BB962C8B-B14F-4D97-AF65-F5344CB8AC3E}">
        <p14:creationId xmlns:p14="http://schemas.microsoft.com/office/powerpoint/2010/main" val="1658800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prompting</a:t>
            </a:r>
            <a:r>
              <a:rPr lang="en-US" sz="1200" b="1" baseline="0" dirty="0" smtClean="0"/>
              <a:t> your partner</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76</a:t>
            </a:fld>
            <a:endParaRPr lang="en-US"/>
          </a:p>
        </p:txBody>
      </p:sp>
    </p:spTree>
    <p:extLst>
      <p:ext uri="{BB962C8B-B14F-4D97-AF65-F5344CB8AC3E}">
        <p14:creationId xmlns:p14="http://schemas.microsoft.com/office/powerpoint/2010/main" val="2067692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 the visual text? Clarify by prompting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others for more information?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77</a:t>
            </a:fld>
            <a:endParaRPr lang="en-US"/>
          </a:p>
        </p:txBody>
      </p:sp>
    </p:spTree>
    <p:extLst>
      <p:ext uri="{BB962C8B-B14F-4D97-AF65-F5344CB8AC3E}">
        <p14:creationId xmlns:p14="http://schemas.microsoft.com/office/powerpoint/2010/main" val="17503731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78</a:t>
            </a:fld>
            <a:endParaRPr lang="en-US"/>
          </a:p>
        </p:txBody>
      </p:sp>
    </p:spTree>
    <p:extLst>
      <p:ext uri="{BB962C8B-B14F-4D97-AF65-F5344CB8AC3E}">
        <p14:creationId xmlns:p14="http://schemas.microsoft.com/office/powerpoint/2010/main" val="20272403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80</a:t>
            </a:fld>
            <a:endParaRPr lang="en-US"/>
          </a:p>
        </p:txBody>
      </p:sp>
    </p:spTree>
    <p:extLst>
      <p:ext uri="{BB962C8B-B14F-4D97-AF65-F5344CB8AC3E}">
        <p14:creationId xmlns:p14="http://schemas.microsoft.com/office/powerpoint/2010/main" val="582011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81</a:t>
            </a:fld>
            <a:endParaRPr lang="en-US"/>
          </a:p>
        </p:txBody>
      </p:sp>
    </p:spTree>
    <p:extLst>
      <p:ext uri="{BB962C8B-B14F-4D97-AF65-F5344CB8AC3E}">
        <p14:creationId xmlns:p14="http://schemas.microsoft.com/office/powerpoint/2010/main" val="4623223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82</a:t>
            </a:fld>
            <a:endParaRPr lang="en-US"/>
          </a:p>
        </p:txBody>
      </p:sp>
    </p:spTree>
    <p:extLst>
      <p:ext uri="{BB962C8B-B14F-4D97-AF65-F5344CB8AC3E}">
        <p14:creationId xmlns:p14="http://schemas.microsoft.com/office/powerpoint/2010/main" val="204704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r>
              <a:rPr lang="en-US" sz="1200" kern="1200" dirty="0" smtClean="0">
                <a:solidFill>
                  <a:schemeClr val="tx1"/>
                </a:solidFill>
                <a:effectLst/>
                <a:latin typeface="+mn-lt"/>
                <a:ea typeface="+mn-ea"/>
                <a:cs typeface="+mn-cs"/>
              </a:rPr>
              <a:t>Model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9341056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83</a:t>
            </a:fld>
            <a:endParaRPr lang="en-US"/>
          </a:p>
        </p:txBody>
      </p:sp>
    </p:spTree>
    <p:extLst>
      <p:ext uri="{BB962C8B-B14F-4D97-AF65-F5344CB8AC3E}">
        <p14:creationId xmlns:p14="http://schemas.microsoft.com/office/powerpoint/2010/main" val="10309942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84</a:t>
            </a:fld>
            <a:endParaRPr lang="en-US"/>
          </a:p>
        </p:txBody>
      </p:sp>
    </p:spTree>
    <p:extLst>
      <p:ext uri="{BB962C8B-B14F-4D97-AF65-F5344CB8AC3E}">
        <p14:creationId xmlns:p14="http://schemas.microsoft.com/office/powerpoint/2010/main" val="17133870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a:t>
            </a:r>
            <a:r>
              <a:rPr lang="en-US" sz="1200" i="1" kern="1200" smtClean="0">
                <a:solidFill>
                  <a:schemeClr val="tx1"/>
                </a:solidFill>
                <a:effectLst/>
                <a:latin typeface="+mn-lt"/>
                <a:ea typeface="+mn-ea"/>
                <a:cs typeface="+mn-cs"/>
              </a:rPr>
              <a:t>we </a:t>
            </a:r>
            <a:r>
              <a:rPr lang="en-US" sz="1200" b="1" i="1" kern="1200" smtClean="0">
                <a:solidFill>
                  <a:schemeClr val="tx1"/>
                </a:solidFill>
                <a:effectLst/>
                <a:latin typeface="+mn-lt"/>
                <a:ea typeface="+mn-ea"/>
                <a:cs typeface="+mn-cs"/>
              </a:rPr>
              <a:t>prompt</a:t>
            </a:r>
            <a:r>
              <a:rPr lang="en-US" sz="1200" i="1" kern="120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85</a:t>
            </a:fld>
            <a:endParaRPr lang="en-US"/>
          </a:p>
        </p:txBody>
      </p:sp>
    </p:spTree>
    <p:extLst>
      <p:ext uri="{BB962C8B-B14F-4D97-AF65-F5344CB8AC3E}">
        <p14:creationId xmlns:p14="http://schemas.microsoft.com/office/powerpoint/2010/main" val="11711350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Teacher Think </a:t>
            </a:r>
            <a:r>
              <a:rPr lang="en-US" sz="1200" b="1" i="0" kern="1200" dirty="0" smtClean="0">
                <a:solidFill>
                  <a:schemeClr val="tx1"/>
                </a:solidFill>
                <a:effectLst/>
                <a:latin typeface="+mn-lt"/>
                <a:ea typeface="+mn-ea"/>
                <a:cs typeface="+mn-cs"/>
              </a:rPr>
              <a:t>Aloud</a:t>
            </a:r>
            <a:endParaRPr lang="en-US" i="0"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86</a:t>
            </a:fld>
            <a:endParaRPr lang="en-US"/>
          </a:p>
        </p:txBody>
      </p:sp>
    </p:spTree>
    <p:extLst>
      <p:ext uri="{BB962C8B-B14F-4D97-AF65-F5344CB8AC3E}">
        <p14:creationId xmlns:p14="http://schemas.microsoft.com/office/powerpoint/2010/main" val="7673120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a visual text. Do your best to follow the Conversation Pattern as you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a:t>
            </a:r>
            <a:endParaRPr lang="en-US"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 </a:t>
            </a:r>
            <a:r>
              <a:rPr lang="en-US" sz="1200" kern="1200" dirty="0" smtClean="0">
                <a:solidFill>
                  <a:schemeClr val="tx1"/>
                </a:solidFill>
                <a:effectLst/>
                <a:latin typeface="+mn-lt"/>
                <a:ea typeface="+mn-ea"/>
                <a:cs typeface="+mn-cs"/>
              </a:rPr>
              <a:t>and have students add to their guides.</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87</a:t>
            </a:fld>
            <a:endParaRPr lang="en-US"/>
          </a:p>
        </p:txBody>
      </p:sp>
    </p:spTree>
    <p:extLst>
      <p:ext uri="{BB962C8B-B14F-4D97-AF65-F5344CB8AC3E}">
        <p14:creationId xmlns:p14="http://schemas.microsoft.com/office/powerpoint/2010/main" val="19249891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88</a:t>
            </a:fld>
            <a:endParaRPr lang="en-US"/>
          </a:p>
        </p:txBody>
      </p:sp>
    </p:spTree>
    <p:extLst>
      <p:ext uri="{BB962C8B-B14F-4D97-AF65-F5344CB8AC3E}">
        <p14:creationId xmlns:p14="http://schemas.microsoft.com/office/powerpoint/2010/main" val="17551180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89</a:t>
            </a:fld>
            <a:endParaRPr lang="en-US"/>
          </a:p>
        </p:txBody>
      </p:sp>
    </p:spTree>
    <p:extLst>
      <p:ext uri="{BB962C8B-B14F-4D97-AF65-F5344CB8AC3E}">
        <p14:creationId xmlns:p14="http://schemas.microsoft.com/office/powerpoint/2010/main" val="10275030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90</a:t>
            </a:fld>
            <a:endParaRPr lang="en-US"/>
          </a:p>
        </p:txBody>
      </p:sp>
    </p:spTree>
    <p:extLst>
      <p:ext uri="{BB962C8B-B14F-4D97-AF65-F5344CB8AC3E}">
        <p14:creationId xmlns:p14="http://schemas.microsoft.com/office/powerpoint/2010/main" val="749183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91</a:t>
            </a:fld>
            <a:endParaRPr lang="en-US"/>
          </a:p>
        </p:txBody>
      </p:sp>
    </p:spTree>
    <p:extLst>
      <p:ext uri="{BB962C8B-B14F-4D97-AF65-F5344CB8AC3E}">
        <p14:creationId xmlns:p14="http://schemas.microsoft.com/office/powerpoint/2010/main" val="2513581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92</a:t>
            </a:fld>
            <a:endParaRPr lang="en-US"/>
          </a:p>
        </p:txBody>
      </p:sp>
    </p:spTree>
    <p:extLst>
      <p:ext uri="{BB962C8B-B14F-4D97-AF65-F5344CB8AC3E}">
        <p14:creationId xmlns:p14="http://schemas.microsoft.com/office/powerpoint/2010/main" val="133169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Norms?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8303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93</a:t>
            </a:fld>
            <a:endParaRPr lang="en-US"/>
          </a:p>
        </p:txBody>
      </p:sp>
    </p:spTree>
    <p:extLst>
      <p:ext uri="{BB962C8B-B14F-4D97-AF65-F5344CB8AC3E}">
        <p14:creationId xmlns:p14="http://schemas.microsoft.com/office/powerpoint/2010/main" val="12262268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94</a:t>
            </a:fld>
            <a:endParaRPr lang="en-US"/>
          </a:p>
        </p:txBody>
      </p:sp>
    </p:spTree>
    <p:extLst>
      <p:ext uri="{BB962C8B-B14F-4D97-AF65-F5344CB8AC3E}">
        <p14:creationId xmlns:p14="http://schemas.microsoft.com/office/powerpoint/2010/main" val="11150790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95</a:t>
            </a:fld>
            <a:endParaRPr lang="en-US"/>
          </a:p>
        </p:txBody>
      </p:sp>
    </p:spTree>
    <p:extLst>
      <p:ext uri="{BB962C8B-B14F-4D97-AF65-F5344CB8AC3E}">
        <p14:creationId xmlns:p14="http://schemas.microsoft.com/office/powerpoint/2010/main" val="15148148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96</a:t>
            </a:fld>
            <a:endParaRPr lang="en-US"/>
          </a:p>
        </p:txBody>
      </p:sp>
    </p:spTree>
    <p:extLst>
      <p:ext uri="{BB962C8B-B14F-4D97-AF65-F5344CB8AC3E}">
        <p14:creationId xmlns:p14="http://schemas.microsoft.com/office/powerpoint/2010/main" val="7720290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97</a:t>
            </a:fld>
            <a:endParaRPr lang="en-US"/>
          </a:p>
        </p:txBody>
      </p:sp>
    </p:spTree>
    <p:extLst>
      <p:ext uri="{BB962C8B-B14F-4D97-AF65-F5344CB8AC3E}">
        <p14:creationId xmlns:p14="http://schemas.microsoft.com/office/powerpoint/2010/main" val="3258234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98</a:t>
            </a:fld>
            <a:endParaRPr lang="en-US"/>
          </a:p>
        </p:txBody>
      </p:sp>
    </p:spTree>
    <p:extLst>
      <p:ext uri="{BB962C8B-B14F-4D97-AF65-F5344CB8AC3E}">
        <p14:creationId xmlns:p14="http://schemas.microsoft.com/office/powerpoint/2010/main" val="14635297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99</a:t>
            </a:fld>
            <a:endParaRPr lang="en-US"/>
          </a:p>
        </p:txBody>
      </p:sp>
    </p:spTree>
    <p:extLst>
      <p:ext uri="{BB962C8B-B14F-4D97-AF65-F5344CB8AC3E}">
        <p14:creationId xmlns:p14="http://schemas.microsoft.com/office/powerpoint/2010/main" val="1168961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100</a:t>
            </a:fld>
            <a:endParaRPr lang="en-US"/>
          </a:p>
        </p:txBody>
      </p:sp>
    </p:spTree>
    <p:extLst>
      <p:ext uri="{BB962C8B-B14F-4D97-AF65-F5344CB8AC3E}">
        <p14:creationId xmlns:p14="http://schemas.microsoft.com/office/powerpoint/2010/main" val="20475819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101</a:t>
            </a:fld>
            <a:endParaRPr lang="en-US"/>
          </a:p>
        </p:txBody>
      </p:sp>
    </p:spTree>
    <p:extLst>
      <p:ext uri="{BB962C8B-B14F-4D97-AF65-F5344CB8AC3E}">
        <p14:creationId xmlns:p14="http://schemas.microsoft.com/office/powerpoint/2010/main" val="19055533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102</a:t>
            </a:fld>
            <a:endParaRPr lang="en-US"/>
          </a:p>
        </p:txBody>
      </p:sp>
    </p:spTree>
    <p:extLst>
      <p:ext uri="{BB962C8B-B14F-4D97-AF65-F5344CB8AC3E}">
        <p14:creationId xmlns:p14="http://schemas.microsoft.com/office/powerpoint/2010/main" val="35068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A2FE5-95DD-5E45-B12B-6830711FEE76}" type="datetimeFigureOut">
              <a:rPr lang="en-US" smtClean="0"/>
              <a:t>3/28/17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4DD830-30C5-C347-9B3A-0EB02FBFC9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6A2FE5-95DD-5E45-B12B-6830711FEE76}" type="datetimeFigureOut">
              <a:rPr lang="en-US" smtClean="0"/>
              <a:t>3/28/17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84DD830-30C5-C347-9B3A-0EB02FBFC9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329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0.xml"/><Relationship Id="rId5" Type="http://schemas.openxmlformats.org/officeDocument/2006/relationships/image" Target="../media/image14.png"/><Relationship Id="rId6" Type="http://schemas.openxmlformats.org/officeDocument/2006/relationships/image" Target="../media/image29.emf"/><Relationship Id="rId7" Type="http://schemas.openxmlformats.org/officeDocument/2006/relationships/image" Target="../media/image30.png"/><Relationship Id="rId1" Type="http://schemas.microsoft.com/office/2007/relationships/media" Target="../media/media2.m4a"/><Relationship Id="rId2" Type="http://schemas.openxmlformats.org/officeDocument/2006/relationships/audio" Target="../media/media2.m4a"/></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35.emf"/></Relationships>
</file>

<file path=ppt/slides/_rels/slide10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jp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36.jpeg"/></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9.xml"/><Relationship Id="rId5" Type="http://schemas.openxmlformats.org/officeDocument/2006/relationships/image" Target="../media/image14.png"/><Relationship Id="rId6" Type="http://schemas.openxmlformats.org/officeDocument/2006/relationships/image" Target="../media/image37.tiff"/><Relationship Id="rId7" Type="http://schemas.openxmlformats.org/officeDocument/2006/relationships/image" Target="../media/image30.png"/><Relationship Id="rId1" Type="http://schemas.microsoft.com/office/2007/relationships/media" Target="../media/media3.m4a"/><Relationship Id="rId2" Type="http://schemas.openxmlformats.org/officeDocument/2006/relationships/audio" Target="../media/media3.m4a"/></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31.jpg"/></Relationships>
</file>

<file path=ppt/slides/_rels/slide1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31.jpg"/></Relationships>
</file>

<file path=ppt/slides/_rels/slide1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31.jpg"/></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31.jp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30.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2.xml"/><Relationship Id="rId5" Type="http://schemas.openxmlformats.org/officeDocument/2006/relationships/image" Target="../media/image14.png"/><Relationship Id="rId6" Type="http://schemas.openxmlformats.org/officeDocument/2006/relationships/image" Target="../media/image37.tiff"/><Relationship Id="rId7" Type="http://schemas.openxmlformats.org/officeDocument/2006/relationships/image" Target="../media/image30.png"/><Relationship Id="rId1" Type="http://schemas.microsoft.com/office/2007/relationships/media" Target="../media/media4.m4a"/><Relationship Id="rId2" Type="http://schemas.openxmlformats.org/officeDocument/2006/relationships/audio" Target="../media/media4.m4a"/></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6.png"/></Relationships>
</file>

<file path=ppt/slides/_rels/slide1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2.png"/><Relationship Id="rId5"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jpg"/><Relationship Id="rId5" Type="http://schemas.openxmlformats.org/officeDocument/2006/relationships/image" Target="../media/image16.png"/><Relationship Id="rId6" Type="http://schemas.openxmlformats.org/officeDocument/2006/relationships/image" Target="../media/image38.pn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5.jp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17.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6.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6.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2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2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1.png"/><Relationship Id="rId5" Type="http://schemas.openxmlformats.org/officeDocument/2006/relationships/image" Target="../media/image26.png"/><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1.png"/><Relationship Id="rId5" Type="http://schemas.openxmlformats.org/officeDocument/2006/relationships/image" Target="../media/image27.png"/><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4.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6.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28.tiff"/></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9.emf"/><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7.xml"/><Relationship Id="rId5" Type="http://schemas.openxmlformats.org/officeDocument/2006/relationships/image" Target="../media/image14.png"/><Relationship Id="rId6" Type="http://schemas.openxmlformats.org/officeDocument/2006/relationships/image" Target="../media/image29.emf"/><Relationship Id="rId7" Type="http://schemas.openxmlformats.org/officeDocument/2006/relationships/image" Target="../media/image30.png"/><Relationship Id="rId1" Type="http://schemas.microsoft.com/office/2007/relationships/media" Target="../media/media1.m4a"/><Relationship Id="rId2" Type="http://schemas.openxmlformats.org/officeDocument/2006/relationships/audio" Target="../media/media1.m4a"/></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31.jpg"/></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31.jpg"/></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31.jp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31.jp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Start Smart 2.0 </a:t>
            </a:r>
            <a:br>
              <a:rPr lang="en-US" dirty="0" smtClean="0"/>
            </a:br>
            <a:r>
              <a:rPr lang="en-US" dirty="0" smtClean="0"/>
              <a:t>Conversation Practices</a:t>
            </a:r>
            <a:endParaRPr lang="en-US" dirty="0"/>
          </a:p>
        </p:txBody>
      </p:sp>
      <p:sp>
        <p:nvSpPr>
          <p:cNvPr id="3" name="Subtitle 2"/>
          <p:cNvSpPr>
            <a:spLocks noGrp="1"/>
          </p:cNvSpPr>
          <p:nvPr>
            <p:ph type="subTitle" idx="1"/>
          </p:nvPr>
        </p:nvSpPr>
        <p:spPr>
          <a:xfrm>
            <a:off x="1097280" y="4516438"/>
            <a:ext cx="9144000" cy="1655762"/>
          </a:xfrm>
        </p:spPr>
        <p:txBody>
          <a:bodyPr/>
          <a:lstStyle/>
          <a:p>
            <a:r>
              <a:rPr lang="en-US" b="1" dirty="0" smtClean="0">
                <a:solidFill>
                  <a:schemeClr val="accent2"/>
                </a:solidFill>
                <a:latin typeface="+mn-lt"/>
              </a:rPr>
              <a:t>GRADE 2</a:t>
            </a:r>
          </a:p>
          <a:p>
            <a:r>
              <a:rPr lang="en-US" b="1" dirty="0" smtClean="0">
                <a:solidFill>
                  <a:schemeClr val="accent2"/>
                </a:solidFill>
                <a:latin typeface="+mn-lt"/>
              </a:rPr>
              <a:t>PART 1: SETTING THE FOUNDATION</a:t>
            </a:r>
          </a:p>
          <a:p>
            <a:r>
              <a:rPr lang="en-US" b="1" dirty="0" smtClean="0">
                <a:solidFill>
                  <a:schemeClr val="accent2"/>
                </a:solidFill>
                <a:latin typeface="+mn-lt"/>
              </a:rPr>
              <a:t>LESSONS 1-6</a:t>
            </a:r>
            <a:endParaRPr lang="en-US" b="1" dirty="0">
              <a:solidFill>
                <a:schemeClr val="accent2"/>
              </a:solidFill>
              <a:latin typeface="+mn-lt"/>
            </a:endParaRPr>
          </a:p>
        </p:txBody>
      </p:sp>
      <p:pic>
        <p:nvPicPr>
          <p:cNvPr id="4" name="Picture 3"/>
          <p:cNvPicPr>
            <a:picLocks noChangeAspect="1"/>
          </p:cNvPicPr>
          <p:nvPr/>
        </p:nvPicPr>
        <p:blipFill>
          <a:blip r:embed="rId3"/>
          <a:stretch>
            <a:fillRect/>
          </a:stretch>
        </p:blipFill>
        <p:spPr>
          <a:xfrm>
            <a:off x="9452323" y="301750"/>
            <a:ext cx="2466414" cy="2406258"/>
          </a:xfrm>
          <a:prstGeom prst="rect">
            <a:avLst/>
          </a:prstGeom>
        </p:spPr>
      </p:pic>
    </p:spTree>
    <p:extLst>
      <p:ext uri="{BB962C8B-B14F-4D97-AF65-F5344CB8AC3E}">
        <p14:creationId xmlns:p14="http://schemas.microsoft.com/office/powerpoint/2010/main" val="189033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7" name="TextBox 6"/>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spTree>
    <p:extLst>
      <p:ext uri="{BB962C8B-B14F-4D97-AF65-F5344CB8AC3E}">
        <p14:creationId xmlns:p14="http://schemas.microsoft.com/office/powerpoint/2010/main" val="18672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176008" y="482600"/>
            <a:ext cx="7999992" cy="1713779"/>
          </a:xfrm>
        </p:spPr>
        <p:txBody>
          <a:bodyPr>
            <a:noAutofit/>
          </a:bodyPr>
          <a:lstStyle/>
          <a:p>
            <a:r>
              <a:rPr lang="en-US" sz="4000" dirty="0" smtClean="0"/>
              <a:t/>
            </a:r>
            <a:br>
              <a:rPr lang="en-US" sz="4000" dirty="0" smtClean="0"/>
            </a:br>
            <a:r>
              <a:rPr lang="en-US" sz="4000" dirty="0"/>
              <a:t/>
            </a:r>
            <a:br>
              <a:rPr lang="en-US" sz="4000" dirty="0"/>
            </a:br>
            <a:r>
              <a:rPr lang="en-US" sz="6000" b="1" dirty="0" smtClean="0"/>
              <a:t>How </a:t>
            </a:r>
            <a:r>
              <a:rPr lang="en-US" sz="6000" b="1" dirty="0"/>
              <a:t>do noun phrases </a:t>
            </a:r>
            <a:br>
              <a:rPr lang="en-US" sz="6000" b="1" dirty="0"/>
            </a:br>
            <a:r>
              <a:rPr lang="en-US" sz="6000" b="1" dirty="0"/>
              <a:t>add details</a:t>
            </a:r>
            <a:r>
              <a:rPr lang="en-US" sz="6000" b="1" dirty="0" smtClean="0"/>
              <a:t>?</a:t>
            </a:r>
            <a:endParaRPr lang="en-US" sz="6000" b="1" dirty="0">
              <a:solidFill>
                <a:schemeClr val="tx1"/>
              </a:solidFill>
            </a:endParaRPr>
          </a:p>
        </p:txBody>
      </p:sp>
      <p:grpSp>
        <p:nvGrpSpPr>
          <p:cNvPr id="13" name="Group 12"/>
          <p:cNvGrpSpPr/>
          <p:nvPr/>
        </p:nvGrpSpPr>
        <p:grpSpPr>
          <a:xfrm>
            <a:off x="476977" y="703871"/>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975756664"/>
              </p:ext>
            </p:extLst>
          </p:nvPr>
        </p:nvGraphicFramePr>
        <p:xfrm>
          <a:off x="476977" y="2758764"/>
          <a:ext cx="11260556" cy="3093720"/>
        </p:xfrm>
        <a:graphic>
          <a:graphicData uri="http://schemas.openxmlformats.org/drawingml/2006/table">
            <a:tbl>
              <a:tblPr firstRow="1" firstCol="1" bandRow="1">
                <a:tableStyleId>{8A107856-5554-42FB-B03E-39F5DBC370BA}</a:tableStyleId>
              </a:tblPr>
              <a:tblGrid>
                <a:gridCol w="1135315"/>
                <a:gridCol w="10125241"/>
              </a:tblGrid>
              <a:tr h="638810">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900" b="0" i="1" u="sng" dirty="0">
                          <a:effectLst/>
                        </a:rPr>
                        <a:t>I think you said</a:t>
                      </a:r>
                      <a:r>
                        <a:rPr lang="en-US" sz="2900" b="0" i="1" dirty="0">
                          <a:effectLst/>
                        </a:rPr>
                        <a:t> </a:t>
                      </a:r>
                      <a:r>
                        <a:rPr lang="en-US" sz="2900" b="0" i="1" dirty="0" smtClean="0">
                          <a:effectLst/>
                        </a:rPr>
                        <a:t>that there’s a banner</a:t>
                      </a:r>
                      <a:r>
                        <a:rPr lang="en-US" sz="2900" b="0" i="1" baseline="0" dirty="0" smtClean="0">
                          <a:effectLst/>
                        </a:rPr>
                        <a:t> with a message about water.  </a:t>
                      </a:r>
                      <a:r>
                        <a:rPr lang="en-US" sz="2900" b="0" i="1" u="sng" baseline="0" dirty="0" smtClean="0">
                          <a:effectLst/>
                        </a:rPr>
                        <a:t>I would like to add </a:t>
                      </a:r>
                      <a:r>
                        <a:rPr lang="en-US" sz="2900" b="0" i="1" baseline="0" dirty="0" smtClean="0">
                          <a:effectLst/>
                        </a:rPr>
                        <a:t>that the</a:t>
                      </a:r>
                      <a:r>
                        <a:rPr lang="en-US" sz="2900" b="0" i="1" dirty="0" smtClean="0">
                          <a:effectLst/>
                        </a:rPr>
                        <a:t> </a:t>
                      </a:r>
                      <a:r>
                        <a:rPr lang="en-US" sz="2900" b="0" i="1" dirty="0" smtClean="0">
                          <a:effectLst/>
                          <a:highlight>
                            <a:srgbClr val="FFFF00"/>
                          </a:highlight>
                        </a:rPr>
                        <a:t>cracked ground</a:t>
                      </a:r>
                      <a:r>
                        <a:rPr lang="en-US" sz="2900" b="0" i="1" u="none" baseline="0" dirty="0" smtClean="0">
                          <a:effectLst/>
                          <a:highlight>
                            <a:srgbClr val="FFFF00"/>
                          </a:highlight>
                        </a:rPr>
                        <a:t> </a:t>
                      </a:r>
                      <a:r>
                        <a:rPr lang="en-US" sz="2900" b="0" i="1" u="none" dirty="0" smtClean="0">
                          <a:effectLst/>
                        </a:rPr>
                        <a:t>is</a:t>
                      </a:r>
                      <a:r>
                        <a:rPr lang="en-US" sz="2900" b="0" i="1" u="none" baseline="0" dirty="0" smtClean="0">
                          <a:effectLst/>
                        </a:rPr>
                        <a:t> dry; there is no water there. </a:t>
                      </a:r>
                      <a:r>
                        <a:rPr lang="en-US" sz="2900" b="0" i="1" u="sng" dirty="0" smtClean="0">
                          <a:effectLst/>
                        </a:rPr>
                        <a:t>What more do you notice</a:t>
                      </a:r>
                      <a:r>
                        <a:rPr lang="en-US" sz="2900" b="0" i="1" u="none" dirty="0" smtClean="0">
                          <a:effectLst/>
                        </a:rPr>
                        <a:t>? </a:t>
                      </a:r>
                      <a:endParaRPr lang="en-US" sz="2900" b="0" i="1" dirty="0">
                        <a:effectLst/>
                        <a:latin typeface="Avenir Next" charset="0"/>
                        <a:ea typeface="Calibri" charset="0"/>
                        <a:cs typeface="Arial" charset="0"/>
                      </a:endParaRPr>
                    </a:p>
                  </a:txBody>
                  <a:tcPr marL="68580" marR="68580" marT="0" marB="0"/>
                </a:tc>
              </a:tr>
              <a:tr h="409575">
                <a:tc>
                  <a:txBody>
                    <a:bodyPr/>
                    <a:lstStyle/>
                    <a:p>
                      <a:pPr marL="0" marR="0" algn="r">
                        <a:spcBef>
                          <a:spcPts val="0"/>
                        </a:spcBef>
                        <a:spcAft>
                          <a:spcPts val="0"/>
                        </a:spcAft>
                      </a:pPr>
                      <a:r>
                        <a:rPr lang="en-US" sz="2000" dirty="0">
                          <a:effectLst/>
                        </a:rPr>
                        <a:t>Student B2: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900" i="1" u="sng" dirty="0">
                          <a:effectLst/>
                        </a:rPr>
                        <a:t>I heard you say</a:t>
                      </a:r>
                      <a:r>
                        <a:rPr lang="en-US" sz="2900" i="1" dirty="0">
                          <a:effectLst/>
                        </a:rPr>
                        <a:t> that the </a:t>
                      </a:r>
                      <a:r>
                        <a:rPr lang="en-US" sz="2900" i="1" dirty="0" smtClean="0">
                          <a:effectLst/>
                          <a:highlight>
                            <a:srgbClr val="FFFF00"/>
                          </a:highlight>
                        </a:rPr>
                        <a:t>waterless ground</a:t>
                      </a:r>
                      <a:r>
                        <a:rPr lang="en-US" sz="2900" i="1" baseline="0" dirty="0" smtClean="0">
                          <a:effectLst/>
                          <a:highlight>
                            <a:srgbClr val="FFFF00"/>
                          </a:highlight>
                        </a:rPr>
                        <a:t> </a:t>
                      </a:r>
                      <a:r>
                        <a:rPr lang="en-US" sz="2900" i="1" dirty="0" smtClean="0">
                          <a:effectLst/>
                        </a:rPr>
                        <a:t>is</a:t>
                      </a:r>
                      <a:r>
                        <a:rPr lang="en-US" sz="2900" i="1" baseline="0" dirty="0" smtClean="0">
                          <a:effectLst/>
                        </a:rPr>
                        <a:t> </a:t>
                      </a:r>
                      <a:r>
                        <a:rPr lang="en-US" sz="2900" i="1" dirty="0" smtClean="0">
                          <a:effectLst/>
                        </a:rPr>
                        <a:t>cracked and dry.  Additionally, I notice that there are also some bushes and </a:t>
                      </a:r>
                      <a:r>
                        <a:rPr lang="en-US" sz="2900" i="1" dirty="0" smtClean="0">
                          <a:effectLst/>
                          <a:highlight>
                            <a:srgbClr val="FFFF00"/>
                          </a:highlight>
                        </a:rPr>
                        <a:t>dry grass</a:t>
                      </a:r>
                      <a:r>
                        <a:rPr lang="en-US" sz="2900" i="1" dirty="0" smtClean="0">
                          <a:effectLst/>
                        </a:rPr>
                        <a:t> in</a:t>
                      </a:r>
                      <a:r>
                        <a:rPr lang="en-US" sz="2900" i="1" baseline="0" dirty="0" smtClean="0">
                          <a:effectLst/>
                        </a:rPr>
                        <a:t> the background below the banner.</a:t>
                      </a:r>
                      <a:r>
                        <a:rPr lang="en-US" sz="2900" i="1" dirty="0" smtClean="0">
                          <a:effectLst/>
                        </a:rPr>
                        <a:t> </a:t>
                      </a:r>
                      <a:r>
                        <a:rPr lang="en-US" sz="2900" i="1" u="sng" dirty="0" smtClean="0">
                          <a:effectLst/>
                        </a:rPr>
                        <a:t>How </a:t>
                      </a:r>
                      <a:r>
                        <a:rPr lang="en-US" sz="2900" i="1" u="sng" dirty="0">
                          <a:effectLst/>
                        </a:rPr>
                        <a:t>can you add to this idea?</a:t>
                      </a:r>
                      <a:r>
                        <a:rPr lang="en-US" sz="2900" i="1" dirty="0">
                          <a:effectLst/>
                        </a:rPr>
                        <a:t> </a:t>
                      </a:r>
                      <a:endParaRPr lang="en-US" sz="2900" i="1"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10277816" y="794084"/>
            <a:ext cx="1569626" cy="1402295"/>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60959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074408" y="450246"/>
            <a:ext cx="6856992" cy="1807522"/>
          </a:xfrm>
        </p:spPr>
        <p:txBody>
          <a:bodyPr>
            <a:noAutofit/>
          </a:bodyPr>
          <a:lstStyle/>
          <a:p>
            <a:r>
              <a:rPr lang="en-US" sz="4000" dirty="0" smtClean="0"/>
              <a:t/>
            </a:r>
            <a:br>
              <a:rPr lang="en-US" sz="4000" dirty="0" smtClean="0"/>
            </a:br>
            <a:r>
              <a:rPr lang="en-US" sz="4000" dirty="0" smtClean="0"/>
              <a:t/>
            </a:r>
            <a:br>
              <a:rPr lang="en-US" sz="4000" dirty="0" smtClean="0"/>
            </a:br>
            <a:r>
              <a:rPr lang="en-US" sz="6000" b="1" dirty="0" smtClean="0"/>
              <a:t>How </a:t>
            </a:r>
            <a:r>
              <a:rPr lang="en-US" sz="6000" b="1" dirty="0" smtClean="0"/>
              <a:t>do noun phrases </a:t>
            </a:r>
            <a:br>
              <a:rPr lang="en-US" sz="6000" b="1" dirty="0" smtClean="0"/>
            </a:br>
            <a:r>
              <a:rPr lang="en-US" sz="6000" b="1" dirty="0" smtClean="0"/>
              <a:t>add 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156825821"/>
              </p:ext>
            </p:extLst>
          </p:nvPr>
        </p:nvGraphicFramePr>
        <p:xfrm>
          <a:off x="476977" y="2539817"/>
          <a:ext cx="11334364" cy="3413760"/>
        </p:xfrm>
        <a:graphic>
          <a:graphicData uri="http://schemas.openxmlformats.org/drawingml/2006/table">
            <a:tbl>
              <a:tblPr firstRow="1" firstCol="1" bandRow="1">
                <a:tableStyleId>{8A107856-5554-42FB-B03E-39F5DBC370BA}</a:tableStyleId>
              </a:tblPr>
              <a:tblGrid>
                <a:gridCol w="1269062"/>
                <a:gridCol w="10065302"/>
              </a:tblGrid>
              <a:tr h="560070">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i="1" u="sng" dirty="0">
                          <a:effectLst/>
                          <a:latin typeface="Calibri" charset="0"/>
                          <a:ea typeface="ＭＳ 明朝" charset="-128"/>
                          <a:cs typeface="Times New Roman" charset="0"/>
                        </a:rPr>
                        <a:t>I think you said</a:t>
                      </a:r>
                      <a:r>
                        <a:rPr lang="en-US" sz="2800" b="0" i="1" dirty="0">
                          <a:effectLst/>
                          <a:latin typeface="Calibri" charset="0"/>
                          <a:ea typeface="ＭＳ 明朝" charset="-128"/>
                          <a:cs typeface="Times New Roman" charset="0"/>
                        </a:rPr>
                        <a:t> that the </a:t>
                      </a:r>
                      <a:r>
                        <a:rPr lang="en-US" sz="2800" b="0" i="1" dirty="0">
                          <a:effectLst/>
                          <a:highlight>
                            <a:srgbClr val="FFFF00"/>
                          </a:highlight>
                          <a:latin typeface="Calibri" charset="0"/>
                          <a:ea typeface="ＭＳ 明朝" charset="-128"/>
                          <a:cs typeface="Times New Roman" charset="0"/>
                        </a:rPr>
                        <a:t>white banner</a:t>
                      </a:r>
                      <a:r>
                        <a:rPr lang="en-US" sz="2800" b="0" i="1" dirty="0">
                          <a:effectLst/>
                          <a:latin typeface="Calibri" charset="0"/>
                          <a:ea typeface="ＭＳ 明朝" charset="-128"/>
                          <a:cs typeface="Times New Roman" charset="0"/>
                        </a:rPr>
                        <a:t> is surrounded by dry </a:t>
                      </a:r>
                      <a:r>
                        <a:rPr lang="en-US" sz="2800" b="0" i="1" dirty="0">
                          <a:effectLst/>
                          <a:highlight>
                            <a:srgbClr val="FFFF00"/>
                          </a:highlight>
                          <a:latin typeface="Calibri" charset="0"/>
                          <a:ea typeface="ＭＳ 明朝" charset="-128"/>
                          <a:cs typeface="Times New Roman" charset="0"/>
                        </a:rPr>
                        <a:t>vegetation</a:t>
                      </a:r>
                      <a:r>
                        <a:rPr lang="en-US" sz="2800" b="0" i="1" dirty="0">
                          <a:effectLst/>
                          <a:latin typeface="Calibri" charset="0"/>
                          <a:ea typeface="ＭＳ 明朝" charset="-128"/>
                          <a:cs typeface="Times New Roman" charset="0"/>
                        </a:rPr>
                        <a:t>. </a:t>
                      </a:r>
                      <a:r>
                        <a:rPr lang="en-US" sz="2800" b="0" i="1" dirty="0" smtClean="0">
                          <a:effectLst/>
                          <a:latin typeface="Calibri" charset="0"/>
                          <a:ea typeface="ＭＳ 明朝" charset="-128"/>
                          <a:cs typeface="Times New Roman" charset="0"/>
                        </a:rPr>
                        <a:t> </a:t>
                      </a:r>
                      <a:r>
                        <a:rPr lang="en-US" sz="2800" b="0" i="1" u="sng" dirty="0">
                          <a:effectLst/>
                          <a:latin typeface="Calibri" charset="0"/>
                          <a:ea typeface="ＭＳ 明朝" charset="-128"/>
                          <a:cs typeface="Times New Roman" charset="0"/>
                        </a:rPr>
                        <a:t>I would like to add that</a:t>
                      </a:r>
                      <a:r>
                        <a:rPr lang="en-US" sz="2800" b="0" i="1" dirty="0">
                          <a:effectLst/>
                          <a:latin typeface="Calibri" charset="0"/>
                          <a:ea typeface="ＭＳ 明朝" charset="-128"/>
                          <a:cs typeface="Times New Roman" charset="0"/>
                        </a:rPr>
                        <a:t> there are </a:t>
                      </a:r>
                      <a:r>
                        <a:rPr lang="en-US" sz="2800" b="0" i="1" dirty="0">
                          <a:effectLst/>
                          <a:highlight>
                            <a:srgbClr val="FFFF00"/>
                          </a:highlight>
                          <a:latin typeface="Calibri" charset="0"/>
                          <a:ea typeface="ＭＳ 明朝" charset="-128"/>
                          <a:cs typeface="Times New Roman" charset="0"/>
                        </a:rPr>
                        <a:t>dry leaves</a:t>
                      </a:r>
                      <a:r>
                        <a:rPr lang="en-US" sz="2800" b="0" i="1" dirty="0">
                          <a:effectLst/>
                          <a:latin typeface="Calibri" charset="0"/>
                          <a:ea typeface="ＭＳ 明朝" charset="-128"/>
                          <a:cs typeface="Times New Roman" charset="0"/>
                        </a:rPr>
                        <a:t> on the ground in the foreground of the bottom picture. </a:t>
                      </a:r>
                      <a:r>
                        <a:rPr lang="en-US" sz="2800" b="0" i="1" u="sng" dirty="0" smtClean="0">
                          <a:effectLst/>
                          <a:latin typeface="Calibri" charset="0"/>
                          <a:ea typeface="ＭＳ 明朝" charset="-128"/>
                          <a:cs typeface="Times New Roman" charset="0"/>
                        </a:rPr>
                        <a:t>What </a:t>
                      </a:r>
                      <a:r>
                        <a:rPr lang="en-US" sz="2800" b="0" i="1" u="sng" dirty="0">
                          <a:effectLst/>
                          <a:latin typeface="Calibri" charset="0"/>
                          <a:ea typeface="ＭＳ 明朝" charset="-128"/>
                          <a:cs typeface="Times New Roman" charset="0"/>
                        </a:rPr>
                        <a:t>else can you add</a:t>
                      </a:r>
                      <a:r>
                        <a:rPr lang="en-US" sz="2800" b="0" i="1" u="sng" dirty="0" smtClean="0">
                          <a:effectLst/>
                          <a:latin typeface="Calibri" charset="0"/>
                          <a:ea typeface="ＭＳ 明朝" charset="-128"/>
                          <a:cs typeface="Times New Roman" charset="0"/>
                        </a:rPr>
                        <a:t>?</a:t>
                      </a:r>
                      <a:endParaRPr lang="en-US" sz="2800" b="0" i="1" dirty="0">
                        <a:effectLst/>
                        <a:latin typeface="Cambria" charset="0"/>
                        <a:ea typeface="ＭＳ 明朝" charset="-128"/>
                        <a:cs typeface="Times New Roman" charset="0"/>
                      </a:endParaRPr>
                    </a:p>
                  </a:txBody>
                  <a:tcPr marL="68580" marR="68580" marT="0" marB="0"/>
                </a:tc>
              </a:tr>
              <a:tr h="586740">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i="1" u="sng" dirty="0">
                          <a:effectLst/>
                          <a:latin typeface="Calibri" charset="0"/>
                          <a:ea typeface="ＭＳ 明朝" charset="-128"/>
                          <a:cs typeface="Times New Roman" charset="0"/>
                        </a:rPr>
                        <a:t>In other words,</a:t>
                      </a:r>
                      <a:r>
                        <a:rPr lang="en-US" sz="2800" b="0" i="1" dirty="0">
                          <a:effectLst/>
                          <a:latin typeface="Calibri" charset="0"/>
                          <a:ea typeface="ＭＳ 明朝" charset="-128"/>
                          <a:cs typeface="Times New Roman" charset="0"/>
                        </a:rPr>
                        <a:t> you are saying that the </a:t>
                      </a:r>
                      <a:r>
                        <a:rPr lang="en-US" sz="2800" b="0" i="1" dirty="0">
                          <a:effectLst/>
                          <a:highlight>
                            <a:srgbClr val="FFFF00"/>
                          </a:highlight>
                          <a:latin typeface="Calibri" charset="0"/>
                          <a:ea typeface="ＭＳ 明朝" charset="-128"/>
                          <a:cs typeface="Times New Roman" charset="0"/>
                        </a:rPr>
                        <a:t>bottom picture</a:t>
                      </a:r>
                      <a:r>
                        <a:rPr lang="en-US" sz="2800" b="0" i="1" dirty="0">
                          <a:effectLst/>
                          <a:latin typeface="Calibri" charset="0"/>
                          <a:ea typeface="ＭＳ 明朝" charset="-128"/>
                          <a:cs typeface="Times New Roman" charset="0"/>
                        </a:rPr>
                        <a:t> also shows </a:t>
                      </a:r>
                      <a:r>
                        <a:rPr lang="en-US" sz="2800" b="0" i="1" dirty="0">
                          <a:effectLst/>
                          <a:highlight>
                            <a:srgbClr val="FFFF00"/>
                          </a:highlight>
                          <a:latin typeface="Calibri" charset="0"/>
                          <a:ea typeface="ＭＳ 明朝" charset="-128"/>
                          <a:cs typeface="Times New Roman" charset="0"/>
                        </a:rPr>
                        <a:t>dried up vegetation</a:t>
                      </a:r>
                      <a:r>
                        <a:rPr lang="en-US" sz="2800" b="0" i="1" dirty="0">
                          <a:effectLst/>
                          <a:latin typeface="Calibri" charset="0"/>
                          <a:ea typeface="ＭＳ 明朝" charset="-128"/>
                          <a:cs typeface="Times New Roman" charset="0"/>
                        </a:rPr>
                        <a:t>. </a:t>
                      </a:r>
                      <a:r>
                        <a:rPr lang="en-US" sz="2800" b="0" i="1" dirty="0" smtClean="0">
                          <a:effectLst/>
                          <a:latin typeface="Calibri" charset="0"/>
                          <a:ea typeface="ＭＳ 明朝" charset="-128"/>
                          <a:cs typeface="Times New Roman" charset="0"/>
                        </a:rPr>
                        <a:t>I </a:t>
                      </a:r>
                      <a:r>
                        <a:rPr lang="en-US" sz="2800" b="0" i="1" dirty="0">
                          <a:effectLst/>
                          <a:latin typeface="Calibri" charset="0"/>
                          <a:ea typeface="ＭＳ 明朝" charset="-128"/>
                          <a:cs typeface="Times New Roman" charset="0"/>
                        </a:rPr>
                        <a:t>would like to add that there is a </a:t>
                      </a:r>
                      <a:r>
                        <a:rPr lang="en-US" sz="2800" b="0" i="1" dirty="0">
                          <a:effectLst/>
                          <a:highlight>
                            <a:srgbClr val="FFFF00"/>
                          </a:highlight>
                          <a:latin typeface="Calibri" charset="0"/>
                          <a:ea typeface="ＭＳ 明朝" charset="-128"/>
                          <a:cs typeface="Times New Roman" charset="0"/>
                        </a:rPr>
                        <a:t>brown and white cow</a:t>
                      </a:r>
                      <a:r>
                        <a:rPr lang="en-US" sz="2800" b="0" i="1" dirty="0">
                          <a:effectLst/>
                          <a:latin typeface="Calibri" charset="0"/>
                          <a:ea typeface="ＭＳ 明朝" charset="-128"/>
                          <a:cs typeface="Times New Roman" charset="0"/>
                        </a:rPr>
                        <a:t> laying on the </a:t>
                      </a:r>
                      <a:r>
                        <a:rPr lang="en-US" sz="2800" b="0" i="1" dirty="0">
                          <a:effectLst/>
                          <a:highlight>
                            <a:srgbClr val="FFFF00"/>
                          </a:highlight>
                          <a:latin typeface="Calibri" charset="0"/>
                          <a:ea typeface="ＭＳ 明朝" charset="-128"/>
                          <a:cs typeface="Times New Roman" charset="0"/>
                        </a:rPr>
                        <a:t>dry ground</a:t>
                      </a:r>
                      <a:r>
                        <a:rPr lang="en-US" sz="2800" b="0" i="1" dirty="0">
                          <a:effectLst/>
                          <a:latin typeface="Calibri" charset="0"/>
                          <a:ea typeface="ＭＳ 明朝" charset="-128"/>
                          <a:cs typeface="Times New Roman" charset="0"/>
                        </a:rPr>
                        <a:t> next to a man holding a </a:t>
                      </a:r>
                      <a:r>
                        <a:rPr lang="en-US" sz="2800" b="0" i="1" dirty="0">
                          <a:effectLst/>
                          <a:highlight>
                            <a:srgbClr val="FFFF00"/>
                          </a:highlight>
                          <a:latin typeface="Calibri" charset="0"/>
                          <a:ea typeface="ＭＳ 明朝" charset="-128"/>
                          <a:cs typeface="Times New Roman" charset="0"/>
                        </a:rPr>
                        <a:t>water bottle</a:t>
                      </a:r>
                      <a:r>
                        <a:rPr lang="en-US" sz="2800" b="0" i="1" dirty="0">
                          <a:effectLst/>
                          <a:latin typeface="Calibri" charset="0"/>
                          <a:ea typeface="ＭＳ 明朝" charset="-128"/>
                          <a:cs typeface="Times New Roman" charset="0"/>
                        </a:rPr>
                        <a:t> to its mouth. </a:t>
                      </a:r>
                      <a:r>
                        <a:rPr lang="en-US" sz="2800" b="0" i="1" u="sng" dirty="0" smtClean="0">
                          <a:effectLst/>
                          <a:latin typeface="Calibri" charset="0"/>
                          <a:ea typeface="ＭＳ 明朝" charset="-128"/>
                          <a:cs typeface="Times New Roman" charset="0"/>
                        </a:rPr>
                        <a:t>What </a:t>
                      </a:r>
                      <a:r>
                        <a:rPr lang="en-US" sz="2800" b="0" i="1" u="sng" dirty="0">
                          <a:effectLst/>
                          <a:latin typeface="Calibri" charset="0"/>
                          <a:ea typeface="ＭＳ 明朝" charset="-128"/>
                          <a:cs typeface="Times New Roman" charset="0"/>
                        </a:rPr>
                        <a:t>else can you add?</a:t>
                      </a:r>
                      <a:r>
                        <a:rPr lang="en-US" sz="2800" b="0" i="1" dirty="0">
                          <a:effectLst/>
                          <a:latin typeface="Calibri" charset="0"/>
                          <a:ea typeface="ＭＳ 明朝" charset="-128"/>
                          <a:cs typeface="Times New Roman" charset="0"/>
                        </a:rPr>
                        <a:t> </a:t>
                      </a:r>
                      <a:endParaRPr lang="en-US" sz="2800" b="0" i="1" dirty="0">
                        <a:effectLst/>
                        <a:latin typeface="Cambria" charset="0"/>
                        <a:ea typeface="ＭＳ 明朝" charset="-128"/>
                        <a:cs typeface="Times New Roman" charset="0"/>
                      </a:endParaRPr>
                    </a:p>
                  </a:txBody>
                  <a:tcPr marL="68580" marR="68580" marT="0" marB="0"/>
                </a:tc>
              </a:tr>
            </a:tbl>
          </a:graphicData>
        </a:graphic>
      </p:graphicFrame>
      <p:grpSp>
        <p:nvGrpSpPr>
          <p:cNvPr id="11" name="Group 10"/>
          <p:cNvGrpSpPr/>
          <p:nvPr/>
        </p:nvGrpSpPr>
        <p:grpSpPr>
          <a:xfrm>
            <a:off x="10277816" y="794084"/>
            <a:ext cx="1569626" cy="1402295"/>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2435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133426" y="450246"/>
            <a:ext cx="7189866" cy="1744117"/>
          </a:xfrm>
        </p:spPr>
        <p:txBody>
          <a:bodyPr>
            <a:noAutofit/>
          </a:bodyPr>
          <a:lstStyle/>
          <a:p>
            <a:r>
              <a:rPr lang="en-US" sz="4000" dirty="0" smtClean="0"/>
              <a:t/>
            </a:r>
            <a:br>
              <a:rPr lang="en-US" sz="4000" dirty="0" smtClean="0"/>
            </a:br>
            <a:r>
              <a:rPr lang="en-US" sz="4000" dirty="0"/>
              <a:t/>
            </a:r>
            <a:br>
              <a:rPr lang="en-US" sz="4000" dirty="0"/>
            </a:br>
            <a:r>
              <a:rPr lang="en-US" sz="6000" b="1" dirty="0" smtClean="0"/>
              <a:t>How </a:t>
            </a:r>
            <a:r>
              <a:rPr lang="en-US" sz="6000" b="1" dirty="0"/>
              <a:t>do noun phrases </a:t>
            </a:r>
            <a:br>
              <a:rPr lang="en-US" sz="6000" b="1" dirty="0"/>
            </a:br>
            <a:r>
              <a:rPr lang="en-US" sz="6000" b="1" dirty="0"/>
              <a:t>add 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076574705"/>
              </p:ext>
            </p:extLst>
          </p:nvPr>
        </p:nvGraphicFramePr>
        <p:xfrm>
          <a:off x="476977" y="2585338"/>
          <a:ext cx="11334364" cy="3413760"/>
        </p:xfrm>
        <a:graphic>
          <a:graphicData uri="http://schemas.openxmlformats.org/drawingml/2006/table">
            <a:tbl>
              <a:tblPr firstRow="1" firstCol="1" bandRow="1">
                <a:tableStyleId>{8A107856-5554-42FB-B03E-39F5DBC370BA}</a:tableStyleId>
              </a:tblPr>
              <a:tblGrid>
                <a:gridCol w="965146"/>
                <a:gridCol w="10369218"/>
              </a:tblGrid>
              <a:tr h="1929719">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0" i="1" u="sng" dirty="0">
                          <a:effectLst/>
                          <a:latin typeface="Calibri" charset="0"/>
                          <a:ea typeface="ＭＳ 明朝" charset="-128"/>
                          <a:cs typeface="Times New Roman" charset="0"/>
                        </a:rPr>
                        <a:t>In other words</a:t>
                      </a:r>
                      <a:r>
                        <a:rPr lang="en-US" sz="3200" b="0" i="1" dirty="0">
                          <a:effectLst/>
                          <a:latin typeface="Calibri" charset="0"/>
                          <a:ea typeface="ＭＳ 明朝" charset="-128"/>
                          <a:cs typeface="Times New Roman" charset="0"/>
                        </a:rPr>
                        <a:t>, you are saying that there is a man giving </a:t>
                      </a:r>
                      <a:r>
                        <a:rPr lang="en-US" sz="3200" b="0" i="1" dirty="0">
                          <a:effectLst/>
                          <a:highlight>
                            <a:srgbClr val="FFFF00"/>
                          </a:highlight>
                          <a:latin typeface="Calibri" charset="0"/>
                          <a:ea typeface="ＭＳ 明朝" charset="-128"/>
                          <a:cs typeface="Times New Roman" charset="0"/>
                        </a:rPr>
                        <a:t>bottled water</a:t>
                      </a:r>
                      <a:r>
                        <a:rPr lang="en-US" sz="3200" b="0" i="1" dirty="0">
                          <a:effectLst/>
                          <a:latin typeface="Calibri" charset="0"/>
                          <a:ea typeface="ＭＳ 明朝" charset="-128"/>
                          <a:cs typeface="Times New Roman" charset="0"/>
                        </a:rPr>
                        <a:t> to the cow. </a:t>
                      </a:r>
                      <a:r>
                        <a:rPr lang="en-US" sz="3200" b="0" i="1" u="sng" dirty="0" smtClean="0">
                          <a:effectLst/>
                          <a:latin typeface="Calibri" charset="0"/>
                          <a:ea typeface="ＭＳ 明朝" charset="-128"/>
                          <a:cs typeface="Times New Roman" charset="0"/>
                        </a:rPr>
                        <a:t>I </a:t>
                      </a:r>
                      <a:r>
                        <a:rPr lang="en-US" sz="3200" b="0" i="1" u="sng" dirty="0">
                          <a:effectLst/>
                          <a:latin typeface="Calibri" charset="0"/>
                          <a:ea typeface="ＭＳ 明朝" charset="-128"/>
                          <a:cs typeface="Times New Roman" charset="0"/>
                        </a:rPr>
                        <a:t>want to add</a:t>
                      </a:r>
                      <a:r>
                        <a:rPr lang="en-US" sz="3200" b="0" i="1" dirty="0">
                          <a:effectLst/>
                          <a:latin typeface="Calibri" charset="0"/>
                          <a:ea typeface="ＭＳ 明朝" charset="-128"/>
                          <a:cs typeface="Times New Roman" charset="0"/>
                        </a:rPr>
                        <a:t> that the </a:t>
                      </a:r>
                      <a:r>
                        <a:rPr lang="en-US" sz="3200" b="0" i="1" dirty="0">
                          <a:effectLst/>
                          <a:highlight>
                            <a:srgbClr val="FFFF00"/>
                          </a:highlight>
                          <a:latin typeface="Calibri" charset="0"/>
                          <a:ea typeface="ＭＳ 明朝" charset="-128"/>
                          <a:cs typeface="Times New Roman" charset="0"/>
                        </a:rPr>
                        <a:t>cow’s ribs</a:t>
                      </a:r>
                      <a:r>
                        <a:rPr lang="en-US" sz="3200" b="0" i="1" dirty="0">
                          <a:effectLst/>
                          <a:latin typeface="Calibri" charset="0"/>
                          <a:ea typeface="ＭＳ 明朝" charset="-128"/>
                          <a:cs typeface="Times New Roman" charset="0"/>
                        </a:rPr>
                        <a:t> are visible underneath its </a:t>
                      </a:r>
                      <a:r>
                        <a:rPr lang="en-US" sz="3200" b="0" i="1" dirty="0">
                          <a:effectLst/>
                          <a:highlight>
                            <a:srgbClr val="FFFF00"/>
                          </a:highlight>
                          <a:latin typeface="Calibri" charset="0"/>
                          <a:ea typeface="ＭＳ 明朝" charset="-128"/>
                          <a:cs typeface="Times New Roman" charset="0"/>
                        </a:rPr>
                        <a:t>brown hide</a:t>
                      </a:r>
                      <a:r>
                        <a:rPr lang="en-US" sz="3200" b="0" i="1" dirty="0">
                          <a:effectLst/>
                          <a:latin typeface="Calibri" charset="0"/>
                          <a:ea typeface="ＭＳ 明朝" charset="-128"/>
                          <a:cs typeface="Times New Roman" charset="0"/>
                        </a:rPr>
                        <a:t>. </a:t>
                      </a:r>
                      <a:r>
                        <a:rPr lang="en-US" sz="3200" b="0" i="1" u="sng" dirty="0" smtClean="0">
                          <a:effectLst/>
                          <a:latin typeface="Calibri" charset="0"/>
                          <a:ea typeface="ＭＳ 明朝" charset="-128"/>
                          <a:cs typeface="Times New Roman" charset="0"/>
                        </a:rPr>
                        <a:t>What </a:t>
                      </a:r>
                      <a:r>
                        <a:rPr lang="en-US" sz="3200" b="0" i="1" u="sng" dirty="0">
                          <a:effectLst/>
                          <a:latin typeface="Calibri" charset="0"/>
                          <a:ea typeface="ＭＳ 明朝" charset="-128"/>
                          <a:cs typeface="Times New Roman" charset="0"/>
                        </a:rPr>
                        <a:t>else do you notice? </a:t>
                      </a:r>
                      <a:r>
                        <a:rPr lang="en-US" sz="3200" b="0" i="1" dirty="0">
                          <a:effectLst/>
                          <a:latin typeface="Calibri" charset="0"/>
                          <a:ea typeface="ＭＳ 明朝" charset="-128"/>
                          <a:cs typeface="Times New Roman" charset="0"/>
                        </a:rPr>
                        <a:t>[PR]</a:t>
                      </a:r>
                      <a:endParaRPr lang="en-US" sz="3200" b="0" i="1" dirty="0">
                        <a:effectLst/>
                        <a:latin typeface="Cambria" charset="0"/>
                        <a:ea typeface="ＭＳ 明朝" charset="-128"/>
                        <a:cs typeface="Times New Roman" charset="0"/>
                      </a:endParaRPr>
                    </a:p>
                  </a:txBody>
                  <a:tcPr marL="68580" marR="68580" marT="0" marB="0"/>
                </a:tc>
              </a:tr>
              <a:tr h="1355914">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0" i="1" u="sng" dirty="0">
                          <a:effectLst/>
                          <a:latin typeface="Calibri" charset="0"/>
                          <a:ea typeface="ＭＳ 明朝" charset="-128"/>
                          <a:cs typeface="Times New Roman" charset="0"/>
                        </a:rPr>
                        <a:t>What I heard you say</a:t>
                      </a:r>
                      <a:r>
                        <a:rPr lang="en-US" sz="3200" b="0" i="1" dirty="0">
                          <a:effectLst/>
                          <a:latin typeface="Calibri" charset="0"/>
                          <a:ea typeface="ＭＳ 明朝" charset="-128"/>
                          <a:cs typeface="Times New Roman" charset="0"/>
                        </a:rPr>
                        <a:t> </a:t>
                      </a:r>
                      <a:r>
                        <a:rPr lang="en-US" sz="3200" b="0" i="1" dirty="0" smtClean="0">
                          <a:effectLst/>
                          <a:latin typeface="Calibri" charset="0"/>
                          <a:ea typeface="ＭＳ 明朝" charset="-128"/>
                          <a:cs typeface="Times New Roman" charset="0"/>
                        </a:rPr>
                        <a:t>is</a:t>
                      </a:r>
                      <a:r>
                        <a:rPr lang="en-US" sz="3200" b="0" i="1" baseline="0" dirty="0" smtClean="0">
                          <a:effectLst/>
                          <a:latin typeface="Calibri" charset="0"/>
                          <a:ea typeface="ＭＳ 明朝" charset="-128"/>
                          <a:cs typeface="Times New Roman" charset="0"/>
                        </a:rPr>
                        <a:t> that the man is giving water to the </a:t>
                      </a:r>
                      <a:r>
                        <a:rPr lang="en-US" sz="3200" b="0" i="1" dirty="0" smtClean="0">
                          <a:effectLst/>
                          <a:highlight>
                            <a:srgbClr val="FFFF00"/>
                          </a:highlight>
                          <a:latin typeface="Calibri" charset="0"/>
                          <a:ea typeface="ＭＳ 明朝" charset="-128"/>
                          <a:cs typeface="Times New Roman" charset="0"/>
                        </a:rPr>
                        <a:t>scrawny </a:t>
                      </a:r>
                      <a:r>
                        <a:rPr lang="en-US" sz="3200" b="0" i="1" dirty="0">
                          <a:effectLst/>
                          <a:highlight>
                            <a:srgbClr val="FFFF00"/>
                          </a:highlight>
                          <a:latin typeface="Calibri" charset="0"/>
                          <a:ea typeface="ＭＳ 明朝" charset="-128"/>
                          <a:cs typeface="Times New Roman" charset="0"/>
                        </a:rPr>
                        <a:t>cow</a:t>
                      </a:r>
                      <a:r>
                        <a:rPr lang="en-US" sz="3200" b="0" i="1" dirty="0">
                          <a:effectLst/>
                          <a:latin typeface="Calibri" charset="0"/>
                          <a:ea typeface="ＭＳ 明朝" charset="-128"/>
                          <a:cs typeface="Times New Roman" charset="0"/>
                        </a:rPr>
                        <a:t>. </a:t>
                      </a:r>
                      <a:r>
                        <a:rPr lang="en-US" sz="3200" b="0" i="1" u="sng" dirty="0" smtClean="0">
                          <a:effectLst/>
                          <a:latin typeface="Calibri" charset="0"/>
                          <a:ea typeface="ＭＳ 明朝" charset="-128"/>
                          <a:cs typeface="Times New Roman" charset="0"/>
                        </a:rPr>
                        <a:t>I </a:t>
                      </a:r>
                      <a:r>
                        <a:rPr lang="en-US" sz="3200" b="0" i="1" u="sng" dirty="0">
                          <a:effectLst/>
                          <a:latin typeface="Calibri" charset="0"/>
                          <a:ea typeface="ＭＳ 明朝" charset="-128"/>
                          <a:cs typeface="Times New Roman" charset="0"/>
                        </a:rPr>
                        <a:t>would like to add</a:t>
                      </a:r>
                      <a:r>
                        <a:rPr lang="en-US" sz="3200" b="0" i="1" dirty="0">
                          <a:effectLst/>
                          <a:latin typeface="Calibri" charset="0"/>
                          <a:ea typeface="ＭＳ 明朝" charset="-128"/>
                          <a:cs typeface="Times New Roman" charset="0"/>
                        </a:rPr>
                        <a:t> that </a:t>
                      </a:r>
                      <a:r>
                        <a:rPr lang="en-US" sz="3200" b="0" i="1" dirty="0" smtClean="0">
                          <a:effectLst/>
                          <a:latin typeface="Calibri" charset="0"/>
                          <a:ea typeface="ＭＳ 明朝" charset="-128"/>
                          <a:cs typeface="Times New Roman" charset="0"/>
                        </a:rPr>
                        <a:t>the man is cradling the  </a:t>
                      </a:r>
                      <a:r>
                        <a:rPr lang="en-US" sz="3200" b="0" i="1" dirty="0" smtClean="0">
                          <a:effectLst/>
                          <a:highlight>
                            <a:srgbClr val="FFFF00"/>
                          </a:highlight>
                          <a:latin typeface="Calibri" charset="0"/>
                          <a:ea typeface="ＭＳ 明朝" charset="-128"/>
                          <a:cs typeface="Times New Roman" charset="0"/>
                        </a:rPr>
                        <a:t>cow’s </a:t>
                      </a:r>
                      <a:r>
                        <a:rPr lang="en-US" sz="3200" b="0" i="1" dirty="0">
                          <a:effectLst/>
                          <a:highlight>
                            <a:srgbClr val="FFFF00"/>
                          </a:highlight>
                          <a:latin typeface="Calibri" charset="0"/>
                          <a:ea typeface="ＭＳ 明朝" charset="-128"/>
                          <a:cs typeface="Times New Roman" charset="0"/>
                        </a:rPr>
                        <a:t>mouth</a:t>
                      </a:r>
                      <a:r>
                        <a:rPr lang="en-US" sz="3200" b="0" i="1" dirty="0">
                          <a:effectLst/>
                          <a:latin typeface="Calibri" charset="0"/>
                          <a:ea typeface="ＭＳ 明朝" charset="-128"/>
                          <a:cs typeface="Times New Roman" charset="0"/>
                        </a:rPr>
                        <a:t> as he gives it water to drink. </a:t>
                      </a:r>
                      <a:endParaRPr lang="en-US" sz="3200" b="0" i="1" dirty="0">
                        <a:effectLst/>
                        <a:latin typeface="Cambria" charset="0"/>
                        <a:ea typeface="ＭＳ 明朝" charset="-128"/>
                        <a:cs typeface="Times New Roman" charset="0"/>
                      </a:endParaRPr>
                    </a:p>
                  </a:txBody>
                  <a:tcPr marL="68580" marR="68580" marT="0" marB="0"/>
                </a:tc>
              </a:tr>
            </a:tbl>
          </a:graphicData>
        </a:graphic>
      </p:graphicFrame>
      <p:grpSp>
        <p:nvGrpSpPr>
          <p:cNvPr id="11" name="Group 10"/>
          <p:cNvGrpSpPr/>
          <p:nvPr/>
        </p:nvGrpSpPr>
        <p:grpSpPr>
          <a:xfrm>
            <a:off x="10241715" y="795915"/>
            <a:ext cx="1569626" cy="1402295"/>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0629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6131" y="346846"/>
            <a:ext cx="5110751" cy="1261884"/>
          </a:xfrm>
          <a:prstGeom prst="rect">
            <a:avLst/>
          </a:prstGeom>
          <a:noFill/>
        </p:spPr>
        <p:txBody>
          <a:bodyPr wrap="square" rtlCol="0">
            <a:spAutoFit/>
          </a:bodyPr>
          <a:lstStyle/>
          <a:p>
            <a:pPr algn="ctr"/>
            <a:r>
              <a:rPr lang="en-US" sz="3200" b="1" dirty="0"/>
              <a:t>Listen to the Non-Model Constructive Conversation</a:t>
            </a:r>
          </a:p>
          <a:p>
            <a:endParaRPr lang="en-US" sz="1200" dirty="0" smtClean="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573" y="1837618"/>
            <a:ext cx="1109869" cy="1266073"/>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sp>
        <p:nvSpPr>
          <p:cNvPr id="8" name="Rectangle 7"/>
          <p:cNvSpPr/>
          <p:nvPr/>
        </p:nvSpPr>
        <p:spPr>
          <a:xfrm>
            <a:off x="905730" y="3332579"/>
            <a:ext cx="4131556" cy="2604921"/>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14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9" name="Picture 8" descr="/Users/mmed/Google Drive/SS2.0/Grade2/Gr2Resources/Gr2TeacherVisualText.pdf"/>
          <p:cNvPicPr/>
          <p:nvPr/>
        </p:nvPicPr>
        <p:blipFill rotWithShape="1">
          <a:blip r:embed="rId6">
            <a:extLst>
              <a:ext uri="{28A0092B-C50C-407E-A947-70E740481C1C}">
                <a14:useLocalDpi xmlns:a14="http://schemas.microsoft.com/office/drawing/2010/main" val="0"/>
              </a:ext>
            </a:extLst>
          </a:blip>
          <a:srcRect l="6182" t="6086" r="6077" b="4463"/>
          <a:stretch/>
        </p:blipFill>
        <p:spPr bwMode="auto">
          <a:xfrm>
            <a:off x="6561221" y="0"/>
            <a:ext cx="5630779" cy="6395276"/>
          </a:xfrm>
          <a:prstGeom prst="rect">
            <a:avLst/>
          </a:prstGeom>
          <a:noFill/>
          <a:ln>
            <a:noFill/>
          </a:ln>
          <a:extLst>
            <a:ext uri="{53640926-AAD7-44D8-BBD7-CCE9431645EC}">
              <a14:shadowObscured xmlns:a14="http://schemas.microsoft.com/office/drawing/2010/main"/>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1543" y="5298456"/>
            <a:ext cx="812800" cy="812800"/>
          </a:xfrm>
          <a:prstGeom prst="rect">
            <a:avLst/>
          </a:prstGeom>
        </p:spPr>
      </p:pic>
    </p:spTree>
    <p:extLst>
      <p:ext uri="{BB962C8B-B14F-4D97-AF65-F5344CB8AC3E}">
        <p14:creationId xmlns:p14="http://schemas.microsoft.com/office/powerpoint/2010/main" val="69840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96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grpSp>
        <p:nvGrpSpPr>
          <p:cNvPr id="8" name="Group 7"/>
          <p:cNvGrpSpPr/>
          <p:nvPr/>
        </p:nvGrpSpPr>
        <p:grpSpPr>
          <a:xfrm>
            <a:off x="936171" y="849086"/>
            <a:ext cx="2031790" cy="1824793"/>
            <a:chOff x="587828" y="4231661"/>
            <a:chExt cx="1847691" cy="219002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637394" y="5921254"/>
              <a:ext cx="1769190" cy="500433"/>
            </a:xfrm>
            <a:prstGeom prst="rect">
              <a:avLst/>
            </a:prstGeom>
            <a:noFill/>
          </p:spPr>
          <p:txBody>
            <a:bodyPr wrap="none" rtlCol="0">
              <a:spAutoFit/>
            </a:bodyPr>
            <a:lstStyle/>
            <a:p>
              <a:pPr algn="ctr"/>
              <a:r>
                <a:rPr lang="en-US" b="1" dirty="0" smtClean="0"/>
                <a:t>TURN &amp; TALK</a:t>
              </a:r>
              <a:endParaRPr lang="en-US" b="1" dirty="0"/>
            </a:p>
          </p:txBody>
        </p:sp>
      </p:grpSp>
      <p:sp>
        <p:nvSpPr>
          <p:cNvPr id="12" name="Title 3"/>
          <p:cNvSpPr txBox="1">
            <a:spLocks/>
          </p:cNvSpPr>
          <p:nvPr/>
        </p:nvSpPr>
        <p:spPr>
          <a:xfrm>
            <a:off x="290577" y="2098104"/>
            <a:ext cx="3464766" cy="37871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smtClean="0"/>
              <a:t>What makes this a Non-Model Conversation? </a:t>
            </a:r>
            <a:br>
              <a:rPr lang="en-US" sz="3200" b="1" smtClean="0"/>
            </a:br>
            <a:r>
              <a:rPr lang="en-US" sz="2000" b="1" smtClean="0"/>
              <a:t/>
            </a:r>
            <a:br>
              <a:rPr lang="en-US" sz="2000" b="1" smtClean="0"/>
            </a:br>
            <a:r>
              <a:rPr lang="en-US" sz="3200" b="1" dirty="0" smtClean="0"/>
              <a:t>How would you improve this Non-Model?</a:t>
            </a:r>
            <a:endParaRPr lang="en-US" sz="3200" b="1" dirty="0"/>
          </a:p>
        </p:txBody>
      </p:sp>
      <p:graphicFrame>
        <p:nvGraphicFramePr>
          <p:cNvPr id="13" name="Table 12"/>
          <p:cNvGraphicFramePr>
            <a:graphicFrameLocks noGrp="1"/>
          </p:cNvGraphicFramePr>
          <p:nvPr>
            <p:extLst>
              <p:ext uri="{D42A27DB-BD31-4B8C-83A1-F6EECF244321}">
                <p14:modId xmlns:p14="http://schemas.microsoft.com/office/powerpoint/2010/main" val="2011360993"/>
              </p:ext>
            </p:extLst>
          </p:nvPr>
        </p:nvGraphicFramePr>
        <p:xfrm>
          <a:off x="3668059" y="473802"/>
          <a:ext cx="8070285" cy="5225249"/>
        </p:xfrm>
        <a:graphic>
          <a:graphicData uri="http://schemas.openxmlformats.org/drawingml/2006/table">
            <a:tbl>
              <a:tblPr firstRow="1" firstCol="1" bandRow="1">
                <a:tableStyleId>{D7AC3CCA-C797-4891-BE02-D94E43425B78}</a:tableStyleId>
              </a:tblPr>
              <a:tblGrid>
                <a:gridCol w="1090797"/>
                <a:gridCol w="6979488"/>
              </a:tblGrid>
              <a:tr h="509548">
                <a:tc>
                  <a:txBody>
                    <a:bodyPr/>
                    <a:lstStyle/>
                    <a:p>
                      <a:pPr marL="0" marR="0" algn="r">
                        <a:spcBef>
                          <a:spcPts val="0"/>
                        </a:spcBef>
                        <a:spcAft>
                          <a:spcPts val="0"/>
                        </a:spcAft>
                      </a:pPr>
                      <a:r>
                        <a:rPr lang="en-US" sz="1800" dirty="0">
                          <a:effectLst/>
                        </a:rPr>
                        <a:t>Student A1:</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 </a:t>
                      </a:r>
                      <a:r>
                        <a:rPr lang="en-US" sz="2400" b="0" dirty="0">
                          <a:effectLst/>
                        </a:rPr>
                        <a:t>There is a white sign with words on it. </a:t>
                      </a:r>
                      <a:endParaRPr lang="en-US" sz="2400" b="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B1:</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notice that it’s dry.</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A2:</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think this is about a drought. What do you think? </a:t>
                      </a:r>
                      <a:endParaRPr lang="en-US" sz="2400" dirty="0">
                        <a:effectLst/>
                        <a:latin typeface="Cambria" charset="0"/>
                        <a:ea typeface="ＭＳ 明朝" charset="-128"/>
                        <a:cs typeface="Times New Roman" charset="0"/>
                      </a:endParaRPr>
                    </a:p>
                  </a:txBody>
                  <a:tcPr marL="68580" marR="68580" marT="0" marB="0"/>
                </a:tc>
              </a:tr>
              <a:tr h="836129">
                <a:tc>
                  <a:txBody>
                    <a:bodyPr/>
                    <a:lstStyle/>
                    <a:p>
                      <a:pPr marL="0" marR="0" algn="r">
                        <a:spcBef>
                          <a:spcPts val="0"/>
                        </a:spcBef>
                        <a:spcAft>
                          <a:spcPts val="0"/>
                        </a:spcAft>
                      </a:pPr>
                      <a:r>
                        <a:rPr lang="en-US" sz="1800" dirty="0">
                          <a:effectLst/>
                        </a:rPr>
                        <a:t>Student B2:</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agree with you. I notice the cracks in the dry ground. What do you think?</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A3:</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think the man is taking care of the cow. What else can you add?</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B3:</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Did you know that cows need water to live just like people?</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A4:</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notice the sign says we need water and the man is giving the cow water. </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B4:</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No turn taken.</a:t>
                      </a:r>
                      <a:endParaRPr lang="en-US" sz="2400" dirty="0">
                        <a:effectLst/>
                        <a:latin typeface="Cambria" charset="0"/>
                        <a:ea typeface="ＭＳ 明朝" charset="-128"/>
                        <a:cs typeface="Times New Roman" charset="0"/>
                      </a:endParaRPr>
                    </a:p>
                  </a:txBody>
                  <a:tcPr marL="68580" marR="68580" marT="0" marB="0"/>
                </a:tc>
              </a:tr>
            </a:tbl>
          </a:graphicData>
        </a:graphic>
      </p:graphicFrame>
    </p:spTree>
    <p:extLst>
      <p:ext uri="{BB962C8B-B14F-4D97-AF65-F5344CB8AC3E}">
        <p14:creationId xmlns:p14="http://schemas.microsoft.com/office/powerpoint/2010/main" val="87895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grpSp>
        <p:nvGrpSpPr>
          <p:cNvPr id="8" name="Group 7"/>
          <p:cNvGrpSpPr/>
          <p:nvPr/>
        </p:nvGrpSpPr>
        <p:grpSpPr>
          <a:xfrm>
            <a:off x="1905000" y="803555"/>
            <a:ext cx="1621971" cy="1540743"/>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1" name="Title 3"/>
          <p:cNvSpPr txBox="1">
            <a:spLocks/>
          </p:cNvSpPr>
          <p:nvPr/>
        </p:nvSpPr>
        <p:spPr>
          <a:xfrm>
            <a:off x="290575" y="2064898"/>
            <a:ext cx="3236396" cy="39929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t>How can you expand noun phrases to add details?</a:t>
            </a:r>
            <a:br>
              <a:rPr lang="en-US" sz="3200" b="1" dirty="0" smtClean="0"/>
            </a:br>
            <a:r>
              <a:rPr lang="en-US" sz="2000" b="1" dirty="0" smtClean="0"/>
              <a:t/>
            </a:r>
            <a:br>
              <a:rPr lang="en-US" sz="2000" b="1" dirty="0" smtClean="0"/>
            </a:br>
            <a:r>
              <a:rPr lang="en-US" sz="3200" b="1" dirty="0" smtClean="0"/>
              <a:t>What adjectives or other details  would you add to CLARIFY ideas?</a:t>
            </a:r>
            <a:endParaRPr lang="en-US" sz="3200" b="1" dirty="0"/>
          </a:p>
        </p:txBody>
      </p:sp>
      <p:graphicFrame>
        <p:nvGraphicFramePr>
          <p:cNvPr id="3" name="Table 2"/>
          <p:cNvGraphicFramePr>
            <a:graphicFrameLocks noGrp="1"/>
          </p:cNvGraphicFramePr>
          <p:nvPr>
            <p:extLst>
              <p:ext uri="{D42A27DB-BD31-4B8C-83A1-F6EECF244321}">
                <p14:modId xmlns:p14="http://schemas.microsoft.com/office/powerpoint/2010/main" val="70707737"/>
              </p:ext>
            </p:extLst>
          </p:nvPr>
        </p:nvGraphicFramePr>
        <p:xfrm>
          <a:off x="3644874" y="524155"/>
          <a:ext cx="8233120" cy="5220865"/>
        </p:xfrm>
        <a:graphic>
          <a:graphicData uri="http://schemas.openxmlformats.org/drawingml/2006/table">
            <a:tbl>
              <a:tblPr firstRow="1" firstCol="1" bandRow="1">
                <a:tableStyleId>{D7AC3CCA-C797-4891-BE02-D94E43425B78}</a:tableStyleId>
              </a:tblPr>
              <a:tblGrid>
                <a:gridCol w="1310791"/>
                <a:gridCol w="6922329"/>
              </a:tblGrid>
              <a:tr h="509548">
                <a:tc>
                  <a:txBody>
                    <a:bodyPr/>
                    <a:lstStyle/>
                    <a:p>
                      <a:pPr marL="0" marR="0" algn="r">
                        <a:spcBef>
                          <a:spcPts val="0"/>
                        </a:spcBef>
                        <a:spcAft>
                          <a:spcPts val="0"/>
                        </a:spcAft>
                      </a:pPr>
                      <a:r>
                        <a:rPr lang="en-US" sz="1800" dirty="0">
                          <a:effectLst/>
                        </a:rPr>
                        <a:t>Student A1:</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 </a:t>
                      </a:r>
                      <a:r>
                        <a:rPr lang="en-US" sz="2400" b="0" dirty="0">
                          <a:effectLst/>
                        </a:rPr>
                        <a:t>There is a white sign with words on it. </a:t>
                      </a:r>
                      <a:endParaRPr lang="en-US" sz="2400" b="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B1:</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notice that it’s dry.</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A2:</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think this is about a drought. What do you think? </a:t>
                      </a:r>
                      <a:endParaRPr lang="en-US" sz="2400" dirty="0">
                        <a:effectLst/>
                        <a:latin typeface="Cambria" charset="0"/>
                        <a:ea typeface="ＭＳ 明朝" charset="-128"/>
                        <a:cs typeface="Times New Roman" charset="0"/>
                      </a:endParaRPr>
                    </a:p>
                  </a:txBody>
                  <a:tcPr marL="68580" marR="68580" marT="0" marB="0"/>
                </a:tc>
              </a:tr>
              <a:tr h="988113">
                <a:tc>
                  <a:txBody>
                    <a:bodyPr/>
                    <a:lstStyle/>
                    <a:p>
                      <a:pPr marL="0" marR="0" algn="r">
                        <a:spcBef>
                          <a:spcPts val="0"/>
                        </a:spcBef>
                        <a:spcAft>
                          <a:spcPts val="0"/>
                        </a:spcAft>
                      </a:pPr>
                      <a:r>
                        <a:rPr lang="en-US" sz="1800" dirty="0">
                          <a:effectLst/>
                        </a:rPr>
                        <a:t>Student B2:</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agree with you. I notice the cracks in the dry ground. What do you think?</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A3:</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think the man is taking care of the cow. What else can you add?</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B3:</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Did you know that cows need water to live just like people?</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A4:</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I notice the sign says we need water and the man is giving the cow water. </a:t>
                      </a:r>
                      <a:endParaRPr lang="en-US" sz="2400" dirty="0">
                        <a:effectLst/>
                        <a:latin typeface="Cambria" charset="0"/>
                        <a:ea typeface="ＭＳ 明朝" charset="-128"/>
                        <a:cs typeface="Times New Roman" charset="0"/>
                      </a:endParaRPr>
                    </a:p>
                  </a:txBody>
                  <a:tcPr marL="68580" marR="68580" marT="0" marB="0"/>
                </a:tc>
              </a:tr>
              <a:tr h="509548">
                <a:tc>
                  <a:txBody>
                    <a:bodyPr/>
                    <a:lstStyle/>
                    <a:p>
                      <a:pPr marL="0" marR="0" algn="r">
                        <a:spcBef>
                          <a:spcPts val="0"/>
                        </a:spcBef>
                        <a:spcAft>
                          <a:spcPts val="0"/>
                        </a:spcAft>
                      </a:pPr>
                      <a:r>
                        <a:rPr lang="en-US" sz="1800" dirty="0">
                          <a:effectLst/>
                        </a:rPr>
                        <a:t>Student B4:</a:t>
                      </a:r>
                      <a:endParaRPr lang="en-US" sz="1800" dirty="0">
                        <a:effectLst/>
                        <a:latin typeface="Cambria" charset="0"/>
                        <a:ea typeface="ＭＳ 明朝" charset="-128"/>
                        <a:cs typeface="Times New Roman" charset="0"/>
                      </a:endParaRPr>
                    </a:p>
                  </a:txBody>
                  <a:tcPr marL="68580" marR="68580" marT="0" marB="0"/>
                </a:tc>
                <a:tc>
                  <a:txBody>
                    <a:bodyPr/>
                    <a:lstStyle/>
                    <a:p>
                      <a:pPr marL="0" marR="0">
                        <a:spcBef>
                          <a:spcPts val="0"/>
                        </a:spcBef>
                        <a:spcAft>
                          <a:spcPts val="0"/>
                        </a:spcAft>
                      </a:pPr>
                      <a:r>
                        <a:rPr lang="en-US" sz="2400" dirty="0">
                          <a:effectLst/>
                        </a:rPr>
                        <a:t>No turn taken.</a:t>
                      </a:r>
                      <a:endParaRPr lang="en-US" sz="2400" dirty="0">
                        <a:effectLst/>
                        <a:latin typeface="Cambria" charset="0"/>
                        <a:ea typeface="ＭＳ 明朝" charset="-128"/>
                        <a:cs typeface="Times New Roman" charset="0"/>
                      </a:endParaRPr>
                    </a:p>
                  </a:txBody>
                  <a:tcPr marL="68580" marR="68580" marT="0" marB="0"/>
                </a:tc>
              </a:tr>
            </a:tbl>
          </a:graphicData>
        </a:graphic>
      </p:graphicFrame>
      <p:grpSp>
        <p:nvGrpSpPr>
          <p:cNvPr id="12" name="Group 11"/>
          <p:cNvGrpSpPr/>
          <p:nvPr/>
        </p:nvGrpSpPr>
        <p:grpSpPr>
          <a:xfrm>
            <a:off x="228600" y="237115"/>
            <a:ext cx="1600541" cy="1134485"/>
            <a:chOff x="0" y="0"/>
            <a:chExt cx="1714500" cy="1600200"/>
          </a:xfrm>
        </p:grpSpPr>
        <p:sp>
          <p:nvSpPr>
            <p:cNvPr id="13" name="Rounded Rectangle 12"/>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5"/>
            <p:cNvSpPr txBox="1"/>
            <p:nvPr/>
          </p:nvSpPr>
          <p:spPr>
            <a:xfrm>
              <a:off x="109182" y="81880"/>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4109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566212" y="223132"/>
            <a:ext cx="4504093" cy="60008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8018" y="1301509"/>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1470212" y="223132"/>
            <a:ext cx="5152395" cy="1384995"/>
          </a:xfrm>
          <a:prstGeom prst="rect">
            <a:avLst/>
          </a:prstGeom>
          <a:noFill/>
        </p:spPr>
        <p:txBody>
          <a:bodyPr wrap="square" rtlCol="0">
            <a:spAutoFit/>
          </a:bodyPr>
          <a:lstStyle/>
          <a:p>
            <a:r>
              <a:rPr lang="en-US" sz="2800" b="1" dirty="0" smtClean="0"/>
              <a:t>CONSTRUCTIVE CONVERSATION GAME WITH VISUAL TEXT – CREATE &amp; CLARIFY</a:t>
            </a:r>
            <a:endParaRPr lang="en-US" sz="2800" dirty="0"/>
          </a:p>
        </p:txBody>
      </p:sp>
      <p:pic>
        <p:nvPicPr>
          <p:cNvPr id="4" name="Picture 3"/>
          <p:cNvPicPr/>
          <p:nvPr/>
        </p:nvPicPr>
        <p:blipFill rotWithShape="1">
          <a:blip r:embed="rId4">
            <a:extLst>
              <a:ext uri="{28A0092B-C50C-407E-A947-70E740481C1C}">
                <a14:useLocalDpi xmlns:a14="http://schemas.microsoft.com/office/drawing/2010/main" val="0"/>
              </a:ext>
            </a:extLst>
          </a:blip>
          <a:srcRect r="48246"/>
          <a:stretch/>
        </p:blipFill>
        <p:spPr>
          <a:xfrm rot="5400000">
            <a:off x="4495301" y="1737841"/>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0" name="Picture 9" descr="icon_QUADS.png"/>
          <p:cNvPicPr/>
          <p:nvPr/>
        </p:nvPicPr>
        <p:blipFill>
          <a:blip r:embed="rId6">
            <a:extLst>
              <a:ext uri="{28A0092B-C50C-407E-A947-70E740481C1C}">
                <a14:useLocalDpi xmlns:a14="http://schemas.microsoft.com/office/drawing/2010/main" val="0"/>
              </a:ext>
            </a:extLst>
          </a:blip>
          <a:srcRect/>
          <a:stretch>
            <a:fillRect/>
          </a:stretch>
        </p:blipFill>
        <p:spPr bwMode="auto">
          <a:xfrm>
            <a:off x="336884" y="223132"/>
            <a:ext cx="1133329" cy="113182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02718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082" y="2280172"/>
            <a:ext cx="5084876" cy="3970318"/>
          </a:xfrm>
          <a:prstGeom prst="rect">
            <a:avLst/>
          </a:prstGeom>
          <a:noFill/>
        </p:spPr>
        <p:txBody>
          <a:bodyPr wrap="square" rtlCol="0">
            <a:spAutoFit/>
          </a:bodyPr>
          <a:lstStyle/>
          <a:p>
            <a:r>
              <a:rPr lang="en-US" sz="3600" b="1" dirty="0" smtClean="0"/>
              <a:t>PROMPT: </a:t>
            </a:r>
          </a:p>
          <a:p>
            <a:endParaRPr lang="en-US" sz="3600" dirty="0"/>
          </a:p>
          <a:p>
            <a:r>
              <a:rPr lang="en-US" sz="3600" dirty="0" smtClean="0"/>
              <a:t>What do you notice in the visual text? </a:t>
            </a:r>
          </a:p>
          <a:p>
            <a:endParaRPr lang="en-US" sz="3600" dirty="0"/>
          </a:p>
          <a:p>
            <a:r>
              <a:rPr lang="en-US" sz="3600" dirty="0" smtClean="0"/>
              <a:t>Cite details to CLARIFY</a:t>
            </a:r>
            <a:r>
              <a:rPr lang="en-US" sz="3600" b="1" dirty="0" smtClean="0"/>
              <a:t> </a:t>
            </a:r>
            <a:r>
              <a:rPr lang="en-US" sz="3600" dirty="0" smtClean="0"/>
              <a:t>your ideas.</a:t>
            </a:r>
            <a:endParaRPr lang="en-US" sz="3600" dirty="0"/>
          </a:p>
        </p:txBody>
      </p:sp>
      <p:sp>
        <p:nvSpPr>
          <p:cNvPr id="4" name="TextBox 3"/>
          <p:cNvSpPr txBox="1"/>
          <p:nvPr/>
        </p:nvSpPr>
        <p:spPr>
          <a:xfrm>
            <a:off x="233082" y="282406"/>
            <a:ext cx="4665489" cy="1754326"/>
          </a:xfrm>
          <a:prstGeom prst="rect">
            <a:avLst/>
          </a:prstGeom>
          <a:noFill/>
        </p:spPr>
        <p:txBody>
          <a:bodyPr wrap="square" rtlCol="0">
            <a:spAutoFit/>
          </a:bodyPr>
          <a:lstStyle/>
          <a:p>
            <a:pPr algn="ctr"/>
            <a:r>
              <a:rPr lang="en-US" sz="3600" b="1" dirty="0" smtClean="0"/>
              <a:t>CONSTRUCTIVE CONVERSATION GAME WITH VISUAL TEXT</a:t>
            </a:r>
            <a:endParaRPr lang="en-US" sz="3600" dirty="0"/>
          </a:p>
        </p:txBody>
      </p:sp>
      <p:sp>
        <p:nvSpPr>
          <p:cNvPr id="11" name="Rectangle 10"/>
          <p:cNvSpPr/>
          <p:nvPr/>
        </p:nvSpPr>
        <p:spPr>
          <a:xfrm>
            <a:off x="65463" y="6370046"/>
            <a:ext cx="2680414" cy="461665"/>
          </a:xfrm>
          <a:prstGeom prst="rect">
            <a:avLst/>
          </a:prstGeom>
        </p:spPr>
        <p:txBody>
          <a:bodyPr wrap="none">
            <a:spAutoFit/>
          </a:bodyPr>
          <a:lstStyle/>
          <a:p>
            <a:r>
              <a:rPr lang="en-US" sz="2400" b="1" dirty="0">
                <a:solidFill>
                  <a:schemeClr val="bg1"/>
                </a:solidFill>
              </a:rPr>
              <a:t>STUDENT PRACTICE</a:t>
            </a:r>
          </a:p>
        </p:txBody>
      </p:sp>
      <p:pic>
        <p:nvPicPr>
          <p:cNvPr id="10" name="Picture 9" descr="/Users/mmed/Documents/Gr2StudentVisualText.pdf"/>
          <p:cNvPicPr/>
          <p:nvPr/>
        </p:nvPicPr>
        <p:blipFill rotWithShape="1">
          <a:blip r:embed="rId3">
            <a:extLst>
              <a:ext uri="{28A0092B-C50C-407E-A947-70E740481C1C}">
                <a14:useLocalDpi xmlns:a14="http://schemas.microsoft.com/office/drawing/2010/main" val="0"/>
              </a:ext>
            </a:extLst>
          </a:blip>
          <a:srcRect l="7183" t="7241" r="4339" b="1699"/>
          <a:stretch/>
        </p:blipFill>
        <p:spPr bwMode="auto">
          <a:xfrm>
            <a:off x="5317958" y="0"/>
            <a:ext cx="6874041" cy="6815587"/>
          </a:xfrm>
          <a:prstGeom prst="rect">
            <a:avLst/>
          </a:prstGeom>
          <a:solidFill>
            <a:schemeClr val="bg1"/>
          </a:solidFill>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6791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4408" y="1713031"/>
            <a:ext cx="6313492" cy="1384995"/>
          </a:xfrm>
          <a:prstGeom prst="rect">
            <a:avLst/>
          </a:prstGeom>
          <a:noFill/>
        </p:spPr>
        <p:txBody>
          <a:bodyPr wrap="square" rtlCol="0">
            <a:spAutoFit/>
          </a:bodyPr>
          <a:lstStyle/>
          <a:p>
            <a:r>
              <a:rPr lang="en-US" sz="2800" b="1" dirty="0" smtClean="0">
                <a:solidFill>
                  <a:schemeClr val="accent2"/>
                </a:solidFill>
              </a:rPr>
              <a:t>Listen </a:t>
            </a:r>
            <a:r>
              <a:rPr lang="en-US" sz="2800" b="1" dirty="0" smtClean="0">
                <a:solidFill>
                  <a:schemeClr val="accent2"/>
                </a:solidFill>
              </a:rPr>
              <a:t>actively </a:t>
            </a:r>
            <a:r>
              <a:rPr lang="en-US" sz="2800" b="1" dirty="0" smtClean="0">
                <a:solidFill>
                  <a:schemeClr val="accent2"/>
                </a:solidFill>
              </a:rPr>
              <a:t>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79" y="570942"/>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a:t>
            </a:r>
            <a:r>
              <a:rPr lang="en-US" sz="2800" b="1" u="sng" dirty="0" smtClean="0"/>
              <a:t>: </a:t>
            </a:r>
          </a:p>
          <a:p>
            <a:pPr algn="ctr"/>
            <a:r>
              <a:rPr lang="en-US" sz="2800" dirty="0" smtClean="0">
                <a:solidFill>
                  <a:schemeClr val="tx1"/>
                </a:solidFill>
              </a:rPr>
              <a:t>What do you notice in the visual text?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570947" y="3850864"/>
            <a:ext cx="47564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708" y="2748906"/>
            <a:ext cx="2496560" cy="314766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822" y="1727146"/>
            <a:ext cx="1133575" cy="1238792"/>
          </a:xfrm>
          <a:prstGeom prst="rect">
            <a:avLst/>
          </a:prstGeom>
        </p:spPr>
      </p:pic>
      <p:pic>
        <p:nvPicPr>
          <p:cNvPr id="21" name="Picture 20" descr="/Users/mmed/Documents/Gr2StudentVisualText.pdf"/>
          <p:cNvPicPr/>
          <p:nvPr/>
        </p:nvPicPr>
        <p:blipFill rotWithShape="1">
          <a:blip r:embed="rId7">
            <a:extLst>
              <a:ext uri="{28A0092B-C50C-407E-A947-70E740481C1C}">
                <a14:useLocalDpi xmlns:a14="http://schemas.microsoft.com/office/drawing/2010/main" val="0"/>
              </a:ext>
            </a:extLst>
          </a:blip>
          <a:srcRect l="7183" t="7241" r="4339" b="1699"/>
          <a:stretch/>
        </p:blipFill>
        <p:spPr bwMode="auto">
          <a:xfrm>
            <a:off x="9817768" y="2764947"/>
            <a:ext cx="2066240" cy="3055937"/>
          </a:xfrm>
          <a:prstGeom prst="rect">
            <a:avLst/>
          </a:prstGeom>
          <a:noFill/>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4"/>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the skills of CREATE and CLARIFY using a visual text</a:t>
            </a:r>
          </a:p>
          <a:p>
            <a:pPr lvl="2">
              <a:buFont typeface="ZapfDingbatsITC" charset="0"/>
              <a:buChar char="✔︎"/>
            </a:pPr>
            <a:r>
              <a:rPr lang="en-US" sz="2400" dirty="0" smtClean="0">
                <a:latin typeface="Calibri" charset="0"/>
                <a:ea typeface="Calibri" charset="0"/>
                <a:cs typeface="Calibri" charset="0"/>
              </a:rPr>
              <a:t>had a conversation with a partner and in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lesson objectives? </a:t>
            </a:r>
            <a:endParaRPr lang="en-US" sz="2400" dirty="0"/>
          </a:p>
          <a:p>
            <a:pPr lvl="2"/>
            <a:r>
              <a:rPr lang="en-US" sz="2400" i="1" dirty="0" smtClean="0"/>
              <a:t>How did the Conversation Pattern help us to CLARIFY 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82667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7231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dissolve">
                                      <p:cBhvr>
                                        <p:cTn id="47" dur="500"/>
                                        <p:tgtEl>
                                          <p:spTgt spid="10">
                                            <p:txEl>
                                              <p:pRg st="1" end="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dissolve">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883" y="1966601"/>
            <a:ext cx="5070581" cy="4132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en-US" sz="2400" b="1" dirty="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8" name="Rectangle 7"/>
          <p:cNvSpPr/>
          <p:nvPr/>
        </p:nvSpPr>
        <p:spPr>
          <a:xfrm>
            <a:off x="562075" y="2050642"/>
            <a:ext cx="5544811"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a:latin typeface="Calibri" charset="0"/>
                <a:ea typeface="Calibri" charset="0"/>
                <a:cs typeface="Calibri" charset="0"/>
              </a:rPr>
              <a:t>Constructive Conversation </a:t>
            </a:r>
            <a:r>
              <a:rPr lang="en-US" sz="2800" b="1" u="sng" dirty="0" smtClean="0">
                <a:latin typeface="Calibri" charset="0"/>
                <a:ea typeface="Calibri" charset="0"/>
                <a:cs typeface="Calibri" charset="0"/>
              </a:rPr>
              <a:t>SKILLS</a:t>
            </a:r>
            <a:r>
              <a:rPr lang="en-US" sz="2800" dirty="0" smtClean="0">
                <a:latin typeface="Calibri" charset="0"/>
                <a:ea typeface="Calibri" charset="0"/>
                <a:cs typeface="Calibri" charset="0"/>
              </a:rPr>
              <a:t>? </a:t>
            </a: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701594" y="162369"/>
            <a:ext cx="10222651"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Constructive Conversation Skills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41507"/>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8441871" y="3437037"/>
            <a:ext cx="2360039" cy="107721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chemeClr val="tx1"/>
                </a:solidFill>
              </a:rPr>
              <a:t>TURN YOUR PAPER OVER</a:t>
            </a:r>
            <a:endParaRPr lang="en-US" sz="3200" b="1" dirty="0">
              <a:solidFill>
                <a:schemeClr val="tx1"/>
              </a:solidFill>
            </a:endParaRPr>
          </a:p>
        </p:txBody>
      </p:sp>
      <p:sp>
        <p:nvSpPr>
          <p:cNvPr id="10" name="TextBox 9"/>
          <p:cNvSpPr txBox="1"/>
          <p:nvPr/>
        </p:nvSpPr>
        <p:spPr>
          <a:xfrm>
            <a:off x="9802583" y="192525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Tree>
    <p:extLst>
      <p:ext uri="{BB962C8B-B14F-4D97-AF65-F5344CB8AC3E}">
        <p14:creationId xmlns:p14="http://schemas.microsoft.com/office/powerpoint/2010/main" val="12286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ssolv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dissolve">
                                      <p:cBhvr>
                                        <p:cTn id="22" dur="500"/>
                                        <p:tgtEl>
                                          <p:spTgt spid="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dissolve">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6</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a:solidFill>
                  <a:schemeClr val="accent1"/>
                </a:solidFill>
              </a:rPr>
              <a:t>CREATE &amp; CLARIFY WITH </a:t>
            </a:r>
            <a:r>
              <a:rPr lang="en-US" sz="8000" b="1" dirty="0" smtClean="0">
                <a:solidFill>
                  <a:schemeClr val="accent1"/>
                </a:solidFill>
              </a:rPr>
              <a:t>infographic</a:t>
            </a:r>
            <a:endParaRPr lang="en-US" sz="8000" b="1" dirty="0">
              <a:solidFill>
                <a:schemeClr val="accent1"/>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7029610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a Model and Non-Model for CREATE and </a:t>
            </a:r>
            <a:r>
              <a:rPr lang="en-US" sz="3600" dirty="0" smtClean="0">
                <a:latin typeface="Calibri" charset="0"/>
                <a:ea typeface="Calibri" charset="0"/>
                <a:cs typeface="Calibri" charset="0"/>
              </a:rPr>
              <a:t>CLARIFY</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CREATE and CLARIFY with an </a:t>
            </a:r>
            <a:r>
              <a:rPr lang="en-US" sz="3600" dirty="0" smtClean="0">
                <a:latin typeface="Calibri" charset="0"/>
                <a:ea typeface="Calibri" charset="0"/>
                <a:cs typeface="Calibri" charset="0"/>
              </a:rPr>
              <a:t>Infographic</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209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blinds(horizontal)">
                                      <p:cBhvr>
                                        <p:cTn id="2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371671"/>
            <a:ext cx="6781466" cy="5078313"/>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each other’s ideas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smtClean="0"/>
          </a:p>
          <a:p>
            <a:pPr marL="285750" indent="-285750">
              <a:buFont typeface="Arial" charset="0"/>
              <a:buChar char="•"/>
              <a:defRPr/>
            </a:pPr>
            <a:r>
              <a:rPr lang="en-US" sz="2400" dirty="0" smtClean="0"/>
              <a:t>We will use what we know about CLARIFY and CREATE ideas with an infographic. </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6068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dissolv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399"/>
            <a:ext cx="3957635" cy="5220393"/>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077218"/>
          </a:xfrm>
          <a:prstGeom prst="rect">
            <a:avLst/>
          </a:prstGeom>
        </p:spPr>
        <p:txBody>
          <a:bodyPr wrap="square">
            <a:spAutoFit/>
          </a:bodyPr>
          <a:lstStyle/>
          <a:p>
            <a:r>
              <a:rPr lang="en-US" sz="2800" i="1" dirty="0"/>
              <a:t>I heard many of you say that you would </a:t>
            </a:r>
            <a:r>
              <a:rPr lang="en-US" sz="2800" i="1" dirty="0" smtClean="0"/>
              <a:t>“Use your think time,” to think about what we notice. </a:t>
            </a:r>
          </a:p>
          <a:p>
            <a:pPr marL="342900" indent="-342900">
              <a:buFont typeface="Arial" charset="0"/>
              <a:buChar char="•"/>
            </a:pPr>
            <a:endParaRPr lang="en-US" sz="800" i="1" dirty="0" smtClean="0"/>
          </a:p>
        </p:txBody>
      </p:sp>
      <p:sp>
        <p:nvSpPr>
          <p:cNvPr id="14" name="Oval 13"/>
          <p:cNvSpPr/>
          <p:nvPr/>
        </p:nvSpPr>
        <p:spPr>
          <a:xfrm>
            <a:off x="8259188" y="1500040"/>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4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94015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45806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7511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spTree>
    <p:extLst>
      <p:ext uri="{BB962C8B-B14F-4D97-AF65-F5344CB8AC3E}">
        <p14:creationId xmlns:p14="http://schemas.microsoft.com/office/powerpoint/2010/main" val="10776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233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THE CONSTRUCTIVE CONVERSATION LISTENING TASK POSTER</a:t>
            </a:r>
            <a:endParaRPr lang="en-US" sz="2400" b="1"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737684" y="338034"/>
            <a:ext cx="4860758" cy="5919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6924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24065" y="1329911"/>
            <a:ext cx="600180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a:latin typeface="Calibri" charset="0"/>
                <a:ea typeface="Calibri" charset="0"/>
                <a:cs typeface="Calibri" charset="0"/>
              </a:rPr>
              <a:t>Constructive Conversation </a:t>
            </a:r>
            <a:r>
              <a:rPr lang="en-US" sz="3000" b="1" u="sng" dirty="0" smtClean="0">
                <a:latin typeface="Calibri" charset="0"/>
                <a:ea typeface="Calibri" charset="0"/>
                <a:cs typeface="Calibri" charset="0"/>
              </a:rPr>
              <a:t>SKILLS</a:t>
            </a:r>
            <a:r>
              <a:rPr lang="en-US" sz="3000" dirty="0" smtClean="0">
                <a:latin typeface="Calibri" charset="0"/>
                <a:ea typeface="Calibri" charset="0"/>
                <a:cs typeface="Calibri" charset="0"/>
              </a:rPr>
              <a:t>? </a:t>
            </a:r>
            <a:endParaRPr lang="en-US" sz="3000" dirty="0">
              <a:latin typeface="Calibri" charset="0"/>
              <a:ea typeface="Calibri" charset="0"/>
              <a:cs typeface="Calibri" charset="0"/>
            </a:endParaRP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a:t>
            </a:r>
            <a:r>
              <a:rPr lang="en-US" sz="3000" b="1" dirty="0">
                <a:latin typeface="Calibri" charset="0"/>
                <a:ea typeface="Calibri" charset="0"/>
                <a:cs typeface="Calibri" charset="0"/>
              </a:rPr>
              <a:t>look like</a:t>
            </a:r>
            <a:r>
              <a:rPr lang="en-US" sz="3000" dirty="0">
                <a:latin typeface="Calibri" charset="0"/>
                <a:ea typeface="Calibri" charset="0"/>
                <a:cs typeface="Calibri" charset="0"/>
              </a:rPr>
              <a:t> and </a:t>
            </a:r>
            <a:r>
              <a:rPr lang="en-US" sz="3000" b="1" dirty="0">
                <a:latin typeface="Calibri" charset="0"/>
                <a:ea typeface="Calibri" charset="0"/>
                <a:cs typeface="Calibri" charset="0"/>
              </a:rPr>
              <a:t>sound like </a:t>
            </a:r>
            <a:r>
              <a:rPr lang="en-US" sz="3000" dirty="0">
                <a:latin typeface="Calibri" charset="0"/>
                <a:ea typeface="Calibri" charset="0"/>
                <a:cs typeface="Calibri" charset="0"/>
              </a:rPr>
              <a:t>when you use them?</a:t>
            </a:r>
            <a:endParaRPr lang="en-US" sz="3000" dirty="0"/>
          </a:p>
        </p:txBody>
      </p:sp>
      <p:sp>
        <p:nvSpPr>
          <p:cNvPr id="9" name="Content Placeholder 2"/>
          <p:cNvSpPr txBox="1">
            <a:spLocks/>
          </p:cNvSpPr>
          <p:nvPr/>
        </p:nvSpPr>
        <p:spPr>
          <a:xfrm>
            <a:off x="324065" y="372941"/>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158" y="6341706"/>
            <a:ext cx="584200" cy="596900"/>
          </a:xfrm>
          <a:prstGeom prst="rect">
            <a:avLst/>
          </a:prstGeom>
        </p:spPr>
      </p:pic>
      <p:sp>
        <p:nvSpPr>
          <p:cNvPr id="5" name="TextBox 4"/>
          <p:cNvSpPr txBox="1"/>
          <p:nvPr/>
        </p:nvSpPr>
        <p:spPr>
          <a:xfrm>
            <a:off x="324066" y="3712698"/>
            <a:ext cx="5577256" cy="2431435"/>
          </a:xfrm>
          <a:prstGeom prst="rect">
            <a:avLst/>
          </a:prstGeom>
          <a:noFill/>
        </p:spPr>
        <p:txBody>
          <a:bodyPr wrap="square" rtlCol="0">
            <a:spAutoFit/>
          </a:bodyPr>
          <a:lstStyle/>
          <a:p>
            <a:pPr marL="342900" indent="-342900">
              <a:buFont typeface="Arial" charset="0"/>
              <a:buChar char="•"/>
            </a:pPr>
            <a:r>
              <a:rPr lang="en-US" sz="2200" i="1" dirty="0" smtClean="0"/>
              <a:t>Hmmm</a:t>
            </a:r>
            <a:r>
              <a:rPr lang="en-US" sz="2200" i="1" dirty="0"/>
              <a:t>. So, I’m going to use the </a:t>
            </a:r>
            <a:r>
              <a:rPr lang="en-US" sz="2200" i="1" dirty="0" smtClean="0"/>
              <a:t>poster </a:t>
            </a:r>
            <a:r>
              <a:rPr lang="en-US" sz="2200" i="1" dirty="0"/>
              <a:t>to remember what I know about the </a:t>
            </a:r>
            <a:r>
              <a:rPr lang="en-US" sz="2200" i="1" dirty="0" smtClean="0"/>
              <a:t>skills. </a:t>
            </a:r>
          </a:p>
          <a:p>
            <a:pPr marL="342900" indent="-342900">
              <a:buFont typeface="Arial" charset="0"/>
              <a:buChar char="•"/>
            </a:pPr>
            <a:endParaRPr lang="en-US" sz="1200" i="1" dirty="0" smtClean="0"/>
          </a:p>
          <a:p>
            <a:pPr marL="342900" indent="-342900">
              <a:buFont typeface="Arial" charset="0"/>
              <a:buChar char="•"/>
            </a:pPr>
            <a:r>
              <a:rPr lang="en-US" sz="2200" i="1" dirty="0" smtClean="0"/>
              <a:t>One </a:t>
            </a:r>
            <a:r>
              <a:rPr lang="en-US" sz="2200" i="1" dirty="0"/>
              <a:t>thing I know is that when I </a:t>
            </a:r>
            <a:r>
              <a:rPr lang="en-US" sz="2200" b="1" i="1" dirty="0"/>
              <a:t>FORTIFY</a:t>
            </a:r>
            <a:r>
              <a:rPr lang="en-US" sz="2200" i="1" dirty="0"/>
              <a:t> I support my ideas with evidence from the text. I can say, “In the text it says…” or “I know because</a:t>
            </a:r>
            <a:r>
              <a:rPr lang="en-US" sz="2200" i="1" dirty="0" smtClean="0"/>
              <a:t>…”</a:t>
            </a:r>
            <a:endParaRPr lang="en-US" sz="2400" i="1" dirty="0" smtClean="0"/>
          </a:p>
          <a:p>
            <a:pPr marL="342900" indent="-342900">
              <a:buFont typeface="Arial" charset="0"/>
              <a:buChar char="•"/>
            </a:pPr>
            <a:endParaRPr lang="en-US" sz="800" i="1" dirty="0"/>
          </a:p>
        </p:txBody>
      </p:sp>
      <p:pic>
        <p:nvPicPr>
          <p:cNvPr id="12"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626" y="146956"/>
            <a:ext cx="4872076" cy="6055483"/>
          </a:xfrm>
          <a:prstGeom prst="rect">
            <a:avLst/>
          </a:prstGeom>
          <a:ln w="25400">
            <a:solidFill>
              <a:schemeClr val="tx1"/>
            </a:solidFill>
          </a:ln>
        </p:spPr>
      </p:pic>
      <p:sp>
        <p:nvSpPr>
          <p:cNvPr id="11" name="Oval 10"/>
          <p:cNvSpPr/>
          <p:nvPr/>
        </p:nvSpPr>
        <p:spPr>
          <a:xfrm>
            <a:off x="7261820" y="3053439"/>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5740676" y="4199549"/>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98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1" presetClass="entr" presetSubtype="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INFOGRAPHIC</a:t>
            </a:r>
            <a:endParaRPr lang="en-US" sz="2400" b="1" dirty="0">
              <a:solidFill>
                <a:schemeClr val="bg1"/>
              </a:solidFill>
            </a:endParaRPr>
          </a:p>
        </p:txBody>
      </p:sp>
      <p:sp>
        <p:nvSpPr>
          <p:cNvPr id="4" name="Title 3"/>
          <p:cNvSpPr>
            <a:spLocks noGrp="1"/>
          </p:cNvSpPr>
          <p:nvPr>
            <p:ph type="title" idx="4294967295"/>
          </p:nvPr>
        </p:nvSpPr>
        <p:spPr>
          <a:xfrm>
            <a:off x="170619" y="475676"/>
            <a:ext cx="5225143" cy="1449387"/>
          </a:xfrm>
        </p:spPr>
        <p:txBody>
          <a:bodyPr>
            <a:normAutofit fontScale="90000"/>
          </a:bodyPr>
          <a:lstStyle/>
          <a:p>
            <a:pPr algn="ctr"/>
            <a:r>
              <a:rPr lang="en-US" sz="6000" b="1" dirty="0" smtClean="0"/>
              <a:t>What is an infographic?</a:t>
            </a:r>
            <a:endParaRPr lang="en-US" sz="6000" b="1" dirty="0"/>
          </a:p>
        </p:txBody>
      </p:sp>
      <p:sp>
        <p:nvSpPr>
          <p:cNvPr id="8" name="Rectangle 7"/>
          <p:cNvSpPr/>
          <p:nvPr/>
        </p:nvSpPr>
        <p:spPr>
          <a:xfrm>
            <a:off x="492361" y="2030232"/>
            <a:ext cx="4732782" cy="3354765"/>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457200" indent="-457200">
              <a:buFont typeface="Arial" charset="0"/>
              <a:buChar char="•"/>
            </a:pPr>
            <a:r>
              <a:rPr lang="en-US" sz="2800" dirty="0"/>
              <a:t>An infographic is an </a:t>
            </a:r>
            <a:r>
              <a:rPr lang="en-US" sz="2800" b="1" dirty="0"/>
              <a:t>informational text </a:t>
            </a:r>
            <a:r>
              <a:rPr lang="en-US" sz="2800" dirty="0"/>
              <a:t>that </a:t>
            </a:r>
            <a:r>
              <a:rPr lang="en-US" sz="2800" b="1" u="sng" dirty="0"/>
              <a:t>combines visuals and words. </a:t>
            </a:r>
          </a:p>
          <a:p>
            <a:pPr marL="457200" indent="-457200">
              <a:buFont typeface="Arial" charset="0"/>
              <a:buChar char="•"/>
            </a:pPr>
            <a:endParaRPr lang="en-US" sz="2800" b="1" u="sng" dirty="0"/>
          </a:p>
          <a:p>
            <a:pPr marL="457200" indent="-457200">
              <a:buFont typeface="Arial" charset="0"/>
              <a:buChar char="•"/>
            </a:pPr>
            <a:r>
              <a:rPr lang="en-US" sz="2800" dirty="0"/>
              <a:t>The information about a topic is </a:t>
            </a:r>
            <a:r>
              <a:rPr lang="en-US" sz="2800" b="1" u="sng" dirty="0" smtClean="0"/>
              <a:t>clear </a:t>
            </a:r>
            <a:r>
              <a:rPr lang="en-US" sz="2800" b="1" u="sng" dirty="0"/>
              <a:t>and </a:t>
            </a:r>
            <a:r>
              <a:rPr lang="en-US" sz="2800" b="1" u="sng" dirty="0" smtClean="0"/>
              <a:t>concise.</a:t>
            </a:r>
            <a:endParaRPr lang="en-US" sz="2800" b="1" u="sng" dirty="0"/>
          </a:p>
          <a:p>
            <a:pPr marL="342900" indent="-342900">
              <a:buFont typeface="Arial" charset="0"/>
              <a:buChar char="•"/>
            </a:pPr>
            <a:endParaRPr lang="en-US" sz="800" dirty="0" smtClean="0"/>
          </a:p>
        </p:txBody>
      </p:sp>
      <p:pic>
        <p:nvPicPr>
          <p:cNvPr id="11" name="Picture 10" descr="/Users/mmed/Google Drive/SS2.0/Grade2/Gr2Resources/Gr2TeacherInfographic.jpg"/>
          <p:cNvPicPr/>
          <p:nvPr/>
        </p:nvPicPr>
        <p:blipFill>
          <a:blip r:embed="rId3">
            <a:extLst>
              <a:ext uri="{28A0092B-C50C-407E-A947-70E740481C1C}">
                <a14:useLocalDpi xmlns:a14="http://schemas.microsoft.com/office/drawing/2010/main" val="0"/>
              </a:ext>
            </a:extLst>
          </a:blip>
          <a:srcRect/>
          <a:stretch>
            <a:fillRect/>
          </a:stretch>
        </p:blipFill>
        <p:spPr bwMode="auto">
          <a:xfrm>
            <a:off x="7002378" y="16414"/>
            <a:ext cx="5189621" cy="6841586"/>
          </a:xfrm>
          <a:prstGeom prst="rect">
            <a:avLst/>
          </a:prstGeom>
          <a:noFill/>
          <a:ln w="19050">
            <a:solidFill>
              <a:schemeClr val="tx1"/>
            </a:solidFill>
          </a:ln>
        </p:spPr>
      </p:pic>
      <p:sp>
        <p:nvSpPr>
          <p:cNvPr id="10" name="Oval 9"/>
          <p:cNvSpPr/>
          <p:nvPr/>
        </p:nvSpPr>
        <p:spPr>
          <a:xfrm>
            <a:off x="10432762" y="144389"/>
            <a:ext cx="1759237" cy="1856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97188" y="2868145"/>
            <a:ext cx="2425147" cy="20968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14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52952" y="2165801"/>
            <a:ext cx="3428666" cy="3416320"/>
          </a:xfrm>
          <a:prstGeom prst="rect">
            <a:avLst/>
          </a:prstGeom>
        </p:spPr>
        <p:txBody>
          <a:bodyPr wrap="square">
            <a:spAutoFit/>
          </a:bodyPr>
          <a:lstStyle/>
          <a:p>
            <a:pPr algn="ctr"/>
            <a:r>
              <a:rPr lang="en-US" sz="3600" i="1" dirty="0"/>
              <a:t>What do you notice in the infographic? Cite details to </a:t>
            </a:r>
            <a:r>
              <a:rPr lang="en-US" sz="3600" b="1" i="1" dirty="0"/>
              <a:t>CLARIFY</a:t>
            </a:r>
            <a:r>
              <a:rPr lang="en-US" sz="3600" i="1" dirty="0"/>
              <a:t> your ideas</a:t>
            </a:r>
            <a:r>
              <a:rPr lang="en-US" sz="36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823" y="332568"/>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med/Google Drive/SS2.0/Grade2/Gr2Resources/Gr2TeacherInfographic.jpg"/>
          <p:cNvPicPr/>
          <p:nvPr/>
        </p:nvPicPr>
        <p:blipFill>
          <a:blip r:embed="rId4">
            <a:extLst>
              <a:ext uri="{28A0092B-C50C-407E-A947-70E740481C1C}">
                <a14:useLocalDpi xmlns:a14="http://schemas.microsoft.com/office/drawing/2010/main" val="0"/>
              </a:ext>
            </a:extLst>
          </a:blip>
          <a:srcRect/>
          <a:stretch>
            <a:fillRect/>
          </a:stretch>
        </p:blipFill>
        <p:spPr bwMode="auto">
          <a:xfrm>
            <a:off x="6737684" y="16414"/>
            <a:ext cx="5454316" cy="6841586"/>
          </a:xfrm>
          <a:prstGeom prst="rect">
            <a:avLst/>
          </a:prstGeom>
          <a:noFill/>
          <a:ln w="19050">
            <a:solidFill>
              <a:schemeClr val="tx1"/>
            </a:solidFill>
          </a:ln>
        </p:spPr>
      </p:pic>
    </p:spTree>
    <p:extLst>
      <p:ext uri="{BB962C8B-B14F-4D97-AF65-F5344CB8AC3E}">
        <p14:creationId xmlns:p14="http://schemas.microsoft.com/office/powerpoint/2010/main" val="16975514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5348" y="286279"/>
            <a:ext cx="4309110" cy="1323439"/>
          </a:xfrm>
          <a:prstGeom prst="rect">
            <a:avLst/>
          </a:prstGeom>
          <a:noFill/>
        </p:spPr>
        <p:txBody>
          <a:bodyPr wrap="square" rtlCol="0">
            <a:spAutoFit/>
          </a:bodyPr>
          <a:lstStyle/>
          <a:p>
            <a:pPr algn="ctr"/>
            <a:r>
              <a:rPr lang="en-US" sz="2800" b="1" dirty="0" smtClean="0"/>
              <a:t>Listen to the Model </a:t>
            </a:r>
            <a:r>
              <a:rPr lang="en-US" sz="2800" b="1" smtClean="0"/>
              <a:t>Constructive Conversation</a:t>
            </a:r>
            <a:endParaRPr lang="en-US" sz="1200" dirty="0"/>
          </a:p>
          <a:p>
            <a:endParaRPr lang="en-US" sz="1200" dirty="0" smtClean="0"/>
          </a:p>
          <a:p>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968" y="1353202"/>
            <a:ext cx="1109869" cy="1266073"/>
          </a:xfrm>
          <a:prstGeom prst="rect">
            <a:avLst/>
          </a:prstGeom>
        </p:spPr>
      </p:pic>
      <p:sp>
        <p:nvSpPr>
          <p:cNvPr id="7" name="TextBox 6"/>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INFOGRAPHIC?  CITE DETAILS TO CLARIFY YOUR IDEAS.</a:t>
            </a:r>
            <a:endParaRPr lang="en-US" sz="2400" b="1" dirty="0">
              <a:solidFill>
                <a:schemeClr val="bg1"/>
              </a:solidFill>
            </a:endParaRPr>
          </a:p>
        </p:txBody>
      </p:sp>
      <p:sp>
        <p:nvSpPr>
          <p:cNvPr id="9" name="Rectangle 8"/>
          <p:cNvSpPr/>
          <p:nvPr/>
        </p:nvSpPr>
        <p:spPr>
          <a:xfrm>
            <a:off x="669406" y="3040879"/>
            <a:ext cx="3800994" cy="2992099"/>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14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10" name="Picture 9"/>
          <p:cNvPicPr>
            <a:picLocks noChangeAspect="1"/>
          </p:cNvPicPr>
          <p:nvPr/>
        </p:nvPicPr>
        <p:blipFill>
          <a:blip r:embed="rId6"/>
          <a:stretch>
            <a:fillRect/>
          </a:stretch>
        </p:blipFill>
        <p:spPr>
          <a:xfrm>
            <a:off x="6617369" y="91422"/>
            <a:ext cx="5478379" cy="6221309"/>
          </a:xfrm>
          <a:prstGeom prst="rect">
            <a:avLst/>
          </a:prstGeom>
          <a:ln w="38100">
            <a:solidFill>
              <a:schemeClr val="tx1"/>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7874" y="5134804"/>
            <a:ext cx="812800" cy="812800"/>
          </a:xfrm>
          <a:prstGeom prst="rect">
            <a:avLst/>
          </a:prstGeom>
        </p:spPr>
      </p:pic>
    </p:spTree>
    <p:extLst>
      <p:ext uri="{BB962C8B-B14F-4D97-AF65-F5344CB8AC3E}">
        <p14:creationId xmlns:p14="http://schemas.microsoft.com/office/powerpoint/2010/main" val="3567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9118"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001976560"/>
              </p:ext>
            </p:extLst>
          </p:nvPr>
        </p:nvGraphicFramePr>
        <p:xfrm>
          <a:off x="493548" y="2486518"/>
          <a:ext cx="11144378" cy="2926080"/>
        </p:xfrm>
        <a:graphic>
          <a:graphicData uri="http://schemas.openxmlformats.org/drawingml/2006/table">
            <a:tbl>
              <a:tblPr firstRow="1" firstCol="1" bandRow="1">
                <a:tableStyleId>{D7AC3CCA-C797-4891-BE02-D94E43425B78}</a:tableStyleId>
              </a:tblPr>
              <a:tblGrid>
                <a:gridCol w="1278861"/>
                <a:gridCol w="9865517"/>
              </a:tblGrid>
              <a:tr h="1427158">
                <a:tc>
                  <a:txBody>
                    <a:bodyPr/>
                    <a:lstStyle/>
                    <a:p>
                      <a:pPr marL="0" marR="0" algn="r">
                        <a:spcBef>
                          <a:spcPts val="0"/>
                        </a:spcBef>
                        <a:spcAft>
                          <a:spcPts val="0"/>
                        </a:spcAft>
                      </a:pPr>
                      <a:r>
                        <a:rPr lang="en-US" sz="2200" dirty="0">
                          <a:effectLst/>
                        </a:rPr>
                        <a:t>Student A1: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u="none" dirty="0">
                          <a:effectLst/>
                          <a:latin typeface="Calibri" charset="0"/>
                          <a:ea typeface="Calibri" charset="0"/>
                          <a:cs typeface="Arial" charset="0"/>
                        </a:rPr>
                        <a:t>I notice the title says “save water” and below there is an icon that says “drop by drop” and it </a:t>
                      </a:r>
                      <a:r>
                        <a:rPr lang="en-US" sz="3200" b="0" i="1" u="none" dirty="0" smtClean="0">
                          <a:effectLst/>
                          <a:latin typeface="Calibri" charset="0"/>
                          <a:ea typeface="Calibri" charset="0"/>
                          <a:cs typeface="Arial" charset="0"/>
                        </a:rPr>
                        <a:t>has two</a:t>
                      </a:r>
                      <a:r>
                        <a:rPr lang="en-US" sz="3200" b="0" i="1" u="none" baseline="0" dirty="0" smtClean="0">
                          <a:effectLst/>
                          <a:latin typeface="Calibri" charset="0"/>
                          <a:ea typeface="Calibri" charset="0"/>
                          <a:cs typeface="Arial" charset="0"/>
                        </a:rPr>
                        <a:t> blue water drops</a:t>
                      </a:r>
                      <a:r>
                        <a:rPr lang="en-US" sz="3200" b="0" i="1" u="none" dirty="0" smtClean="0">
                          <a:effectLst/>
                          <a:latin typeface="Calibri" charset="0"/>
                          <a:ea typeface="Calibri" charset="0"/>
                          <a:cs typeface="Arial" charset="0"/>
                        </a:rPr>
                        <a:t> next </a:t>
                      </a:r>
                      <a:r>
                        <a:rPr lang="en-US" sz="3200" b="0" i="1" u="none" dirty="0">
                          <a:effectLst/>
                          <a:latin typeface="Calibri" charset="0"/>
                          <a:ea typeface="Calibri" charset="0"/>
                          <a:cs typeface="Arial" charset="0"/>
                        </a:rPr>
                        <a:t>to each other. </a:t>
                      </a:r>
                      <a:r>
                        <a:rPr lang="en-US" sz="3200" b="0" i="1" u="none" dirty="0" smtClean="0">
                          <a:effectLst/>
                          <a:latin typeface="Calibri" charset="0"/>
                          <a:ea typeface="Calibri" charset="0"/>
                          <a:cs typeface="Arial" charset="0"/>
                        </a:rPr>
                        <a:t>What </a:t>
                      </a:r>
                      <a:r>
                        <a:rPr lang="en-US" sz="3200" b="0" i="1" u="none" dirty="0">
                          <a:effectLst/>
                          <a:latin typeface="Calibri" charset="0"/>
                          <a:ea typeface="Calibri" charset="0"/>
                          <a:cs typeface="Arial" charset="0"/>
                        </a:rPr>
                        <a:t>do you notice? </a:t>
                      </a:r>
                      <a:endParaRPr lang="en-US" sz="3200" b="0" i="1" u="none" dirty="0">
                        <a:effectLst/>
                        <a:latin typeface="Avenir Next" charset="0"/>
                        <a:ea typeface="Calibri" charset="0"/>
                        <a:cs typeface="Arial" charset="0"/>
                      </a:endParaRPr>
                    </a:p>
                  </a:txBody>
                  <a:tcPr marL="68580" marR="68580" marT="0" marB="0"/>
                </a:tc>
              </a:tr>
              <a:tr h="582295">
                <a:tc>
                  <a:txBody>
                    <a:bodyPr/>
                    <a:lstStyle/>
                    <a:p>
                      <a:pPr marL="0" marR="0" algn="r">
                        <a:spcBef>
                          <a:spcPts val="0"/>
                        </a:spcBef>
                        <a:spcAft>
                          <a:spcPts val="0"/>
                        </a:spcAft>
                      </a:pPr>
                      <a:r>
                        <a:rPr lang="en-US" sz="2200" dirty="0">
                          <a:effectLst/>
                        </a:rPr>
                        <a:t>Student B1: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u="none" dirty="0">
                          <a:effectLst/>
                          <a:latin typeface="Calibri" charset="0"/>
                          <a:ea typeface="Calibri" charset="0"/>
                          <a:cs typeface="Arial" charset="0"/>
                        </a:rPr>
                        <a:t>I notice that there </a:t>
                      </a:r>
                      <a:r>
                        <a:rPr lang="en-US" sz="3200" b="0" i="1" u="none" dirty="0" smtClean="0">
                          <a:effectLst/>
                          <a:latin typeface="Calibri" charset="0"/>
                          <a:ea typeface="Calibri" charset="0"/>
                          <a:cs typeface="Arial" charset="0"/>
                        </a:rPr>
                        <a:t>are another 15 icons in </a:t>
                      </a:r>
                      <a:r>
                        <a:rPr lang="en-US" sz="3200" b="0" i="1" u="none" dirty="0">
                          <a:effectLst/>
                          <a:latin typeface="Calibri" charset="0"/>
                          <a:ea typeface="Calibri" charset="0"/>
                          <a:cs typeface="Arial" charset="0"/>
                        </a:rPr>
                        <a:t>the shape of </a:t>
                      </a:r>
                      <a:r>
                        <a:rPr lang="en-US" sz="3200" b="0" i="1" u="none" dirty="0" smtClean="0">
                          <a:effectLst/>
                          <a:latin typeface="Calibri" charset="0"/>
                          <a:ea typeface="Calibri" charset="0"/>
                          <a:cs typeface="Arial" charset="0"/>
                        </a:rPr>
                        <a:t> water drops with </a:t>
                      </a:r>
                      <a:r>
                        <a:rPr lang="en-US" sz="3200" b="0" i="1" u="none" dirty="0">
                          <a:effectLst/>
                          <a:latin typeface="Calibri" charset="0"/>
                          <a:ea typeface="Calibri" charset="0"/>
                          <a:cs typeface="Arial" charset="0"/>
                        </a:rPr>
                        <a:t>images and words. </a:t>
                      </a:r>
                      <a:r>
                        <a:rPr lang="en-US" sz="3200" b="0" i="1" u="none" dirty="0" smtClean="0">
                          <a:effectLst/>
                          <a:latin typeface="Calibri" charset="0"/>
                          <a:ea typeface="Calibri" charset="0"/>
                          <a:cs typeface="Arial" charset="0"/>
                        </a:rPr>
                        <a:t>What </a:t>
                      </a:r>
                      <a:r>
                        <a:rPr lang="en-US" sz="3200" b="0" i="1" u="none" dirty="0">
                          <a:effectLst/>
                          <a:latin typeface="Calibri" charset="0"/>
                          <a:ea typeface="Calibri" charset="0"/>
                          <a:cs typeface="Arial" charset="0"/>
                        </a:rPr>
                        <a:t>else do you notice? </a:t>
                      </a:r>
                      <a:endParaRPr lang="en-US" sz="3200" b="0" i="1" u="none"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37910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1127648336"/>
              </p:ext>
            </p:extLst>
          </p:nvPr>
        </p:nvGraphicFramePr>
        <p:xfrm>
          <a:off x="2858090" y="2414086"/>
          <a:ext cx="9009232" cy="3718102"/>
        </p:xfrm>
        <a:graphic>
          <a:graphicData uri="http://schemas.openxmlformats.org/drawingml/2006/table">
            <a:tbl>
              <a:tblPr firstRow="1" firstCol="1" bandRow="1">
                <a:tableStyleId>{8A107856-5554-42FB-B03E-39F5DBC370BA}</a:tableStyleId>
              </a:tblPr>
              <a:tblGrid>
                <a:gridCol w="948593"/>
                <a:gridCol w="8060639"/>
              </a:tblGrid>
              <a:tr h="2124630">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200" b="0" i="1" u="sng" dirty="0">
                          <a:effectLst/>
                          <a:latin typeface="Calibri" charset="0"/>
                          <a:ea typeface="Calibri" charset="0"/>
                          <a:cs typeface="Arial" charset="0"/>
                        </a:rPr>
                        <a:t>I notice</a:t>
                      </a:r>
                      <a:r>
                        <a:rPr lang="en-US" sz="3200" b="0" i="1" dirty="0">
                          <a:effectLst/>
                          <a:latin typeface="Calibri" charset="0"/>
                          <a:ea typeface="Calibri" charset="0"/>
                          <a:cs typeface="Arial" charset="0"/>
                        </a:rPr>
                        <a:t> the title says “save water” and below there is an icon that says “drop by drop” and it </a:t>
                      </a:r>
                      <a:r>
                        <a:rPr lang="en-US" sz="3200" b="0" i="1" dirty="0" smtClean="0">
                          <a:effectLst/>
                          <a:latin typeface="Calibri" charset="0"/>
                          <a:ea typeface="Calibri" charset="0"/>
                          <a:cs typeface="Arial" charset="0"/>
                        </a:rPr>
                        <a:t>has two</a:t>
                      </a:r>
                      <a:r>
                        <a:rPr lang="en-US" sz="3200" b="0" i="1" baseline="0" dirty="0" smtClean="0">
                          <a:effectLst/>
                          <a:latin typeface="Calibri" charset="0"/>
                          <a:ea typeface="Calibri" charset="0"/>
                          <a:cs typeface="Arial" charset="0"/>
                        </a:rPr>
                        <a:t> blue water drops</a:t>
                      </a:r>
                      <a:r>
                        <a:rPr lang="en-US" sz="3200" b="0" i="1" dirty="0" smtClean="0">
                          <a:effectLst/>
                          <a:latin typeface="Calibri" charset="0"/>
                          <a:ea typeface="Calibri" charset="0"/>
                          <a:cs typeface="Arial" charset="0"/>
                        </a:rPr>
                        <a:t> next </a:t>
                      </a:r>
                      <a:r>
                        <a:rPr lang="en-US" sz="3200" b="0" i="1" dirty="0">
                          <a:effectLst/>
                          <a:latin typeface="Calibri" charset="0"/>
                          <a:ea typeface="Calibri" charset="0"/>
                          <a:cs typeface="Arial" charset="0"/>
                        </a:rPr>
                        <a:t>to each other. </a:t>
                      </a:r>
                      <a:r>
                        <a:rPr lang="en-US" sz="3200" b="1" i="1" dirty="0" smtClean="0">
                          <a:effectLst/>
                          <a:latin typeface="Calibri" charset="0"/>
                          <a:ea typeface="Calibri" charset="0"/>
                          <a:cs typeface="Arial" charset="0"/>
                        </a:rPr>
                        <a:t>[ID] </a:t>
                      </a:r>
                      <a:r>
                        <a:rPr lang="en-US" sz="3200" b="0" i="1" u="sng" dirty="0" smtClean="0">
                          <a:effectLst/>
                          <a:latin typeface="Calibri" charset="0"/>
                          <a:ea typeface="Calibri" charset="0"/>
                          <a:cs typeface="Arial" charset="0"/>
                        </a:rPr>
                        <a:t>What </a:t>
                      </a:r>
                      <a:r>
                        <a:rPr lang="en-US" sz="3200" b="0" i="1" u="sng" dirty="0">
                          <a:effectLst/>
                          <a:latin typeface="Calibri" charset="0"/>
                          <a:ea typeface="Calibri" charset="0"/>
                          <a:cs typeface="Arial" charset="0"/>
                        </a:rPr>
                        <a:t>do you notice?</a:t>
                      </a:r>
                      <a:r>
                        <a:rPr lang="en-US" sz="3200" b="0" i="1" dirty="0">
                          <a:effectLst/>
                          <a:latin typeface="Calibri" charset="0"/>
                          <a:ea typeface="Calibri" charset="0"/>
                          <a:cs typeface="Arial" charset="0"/>
                        </a:rPr>
                        <a:t> </a:t>
                      </a:r>
                      <a:r>
                        <a:rPr lang="en-US" sz="3200" b="1" i="1" dirty="0" smtClean="0">
                          <a:effectLst/>
                          <a:latin typeface="Calibri" charset="0"/>
                          <a:ea typeface="Calibri" charset="0"/>
                          <a:cs typeface="Arial" charset="0"/>
                        </a:rPr>
                        <a:t>[PR]</a:t>
                      </a:r>
                      <a:endParaRPr lang="en-US" sz="3200" b="1" i="1" dirty="0">
                        <a:effectLst/>
                        <a:latin typeface="Avenir Next" charset="0"/>
                        <a:ea typeface="Calibri" charset="0"/>
                        <a:cs typeface="Arial" charset="0"/>
                      </a:endParaRPr>
                    </a:p>
                  </a:txBody>
                  <a:tcPr marL="68580" marR="68580" marT="0" marB="0"/>
                </a:tc>
              </a:tr>
              <a:tr h="1593472">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200" b="0" i="1" u="sng" dirty="0">
                          <a:effectLst/>
                          <a:latin typeface="Calibri" charset="0"/>
                          <a:ea typeface="Calibri" charset="0"/>
                          <a:cs typeface="Arial" charset="0"/>
                        </a:rPr>
                        <a:t>I notice</a:t>
                      </a:r>
                      <a:r>
                        <a:rPr lang="en-US" sz="3200" b="0" i="1" dirty="0">
                          <a:effectLst/>
                          <a:latin typeface="Calibri" charset="0"/>
                          <a:ea typeface="Calibri" charset="0"/>
                          <a:cs typeface="Arial" charset="0"/>
                        </a:rPr>
                        <a:t> that there </a:t>
                      </a:r>
                      <a:r>
                        <a:rPr lang="en-US" sz="3200" b="0" i="1" dirty="0" smtClean="0">
                          <a:effectLst/>
                          <a:latin typeface="Calibri" charset="0"/>
                          <a:ea typeface="Calibri" charset="0"/>
                          <a:cs typeface="Arial" charset="0"/>
                        </a:rPr>
                        <a:t>are another 15 icons in </a:t>
                      </a:r>
                      <a:r>
                        <a:rPr lang="en-US" sz="3200" b="0" i="1" dirty="0">
                          <a:effectLst/>
                          <a:latin typeface="Calibri" charset="0"/>
                          <a:ea typeface="Calibri" charset="0"/>
                          <a:cs typeface="Arial" charset="0"/>
                        </a:rPr>
                        <a:t>the shape of </a:t>
                      </a:r>
                      <a:r>
                        <a:rPr lang="en-US" sz="3200" b="0" i="1" dirty="0" smtClean="0">
                          <a:effectLst/>
                          <a:latin typeface="Calibri" charset="0"/>
                          <a:ea typeface="Calibri" charset="0"/>
                          <a:cs typeface="Arial" charset="0"/>
                        </a:rPr>
                        <a:t> water drops with </a:t>
                      </a:r>
                      <a:r>
                        <a:rPr lang="en-US" sz="3200" b="0" i="1" dirty="0">
                          <a:effectLst/>
                          <a:latin typeface="Calibri" charset="0"/>
                          <a:ea typeface="Calibri" charset="0"/>
                          <a:cs typeface="Arial" charset="0"/>
                        </a:rPr>
                        <a:t>images and words. </a:t>
                      </a:r>
                      <a:r>
                        <a:rPr lang="en-US" sz="3200" b="1" i="1" dirty="0" smtClean="0">
                          <a:effectLst/>
                          <a:latin typeface="Calibri" charset="0"/>
                          <a:ea typeface="Calibri" charset="0"/>
                          <a:cs typeface="Arial" charset="0"/>
                        </a:rPr>
                        <a:t>[ID] </a:t>
                      </a:r>
                      <a:r>
                        <a:rPr lang="en-US" sz="3200" b="0" i="1" u="sng" dirty="0" smtClean="0">
                          <a:effectLst/>
                          <a:latin typeface="Calibri" charset="0"/>
                          <a:ea typeface="Calibri" charset="0"/>
                          <a:cs typeface="Arial" charset="0"/>
                        </a:rPr>
                        <a:t>What </a:t>
                      </a:r>
                      <a:r>
                        <a:rPr lang="en-US" sz="3200" b="0" i="1" u="sng" dirty="0">
                          <a:effectLst/>
                          <a:latin typeface="Calibri" charset="0"/>
                          <a:ea typeface="Calibri" charset="0"/>
                          <a:cs typeface="Arial" charset="0"/>
                        </a:rPr>
                        <a:t>else do you notice?</a:t>
                      </a:r>
                      <a:r>
                        <a:rPr lang="en-US" sz="3200" b="0" i="1" dirty="0">
                          <a:effectLst/>
                          <a:latin typeface="Calibri" charset="0"/>
                          <a:ea typeface="Calibri" charset="0"/>
                          <a:cs typeface="Arial" charset="0"/>
                        </a:rPr>
                        <a:t> </a:t>
                      </a:r>
                      <a:r>
                        <a:rPr lang="en-US" sz="3200" b="1" i="1" dirty="0" smtClean="0">
                          <a:effectLst/>
                          <a:latin typeface="Calibri" charset="0"/>
                          <a:ea typeface="Calibri" charset="0"/>
                          <a:cs typeface="Arial" charset="0"/>
                        </a:rPr>
                        <a:t>[PR]</a:t>
                      </a:r>
                      <a:endParaRPr lang="en-US" sz="32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54611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044754105"/>
              </p:ext>
            </p:extLst>
          </p:nvPr>
        </p:nvGraphicFramePr>
        <p:xfrm>
          <a:off x="377815" y="2403176"/>
          <a:ext cx="11444519" cy="3566160"/>
        </p:xfrm>
        <a:graphic>
          <a:graphicData uri="http://schemas.openxmlformats.org/drawingml/2006/table">
            <a:tbl>
              <a:tblPr firstRow="1" firstCol="1" bandRow="1">
                <a:tableStyleId>{D7AC3CCA-C797-4891-BE02-D94E43425B78}</a:tableStyleId>
              </a:tblPr>
              <a:tblGrid>
                <a:gridCol w="1171396"/>
                <a:gridCol w="10273123"/>
              </a:tblGrid>
              <a:tr h="805180">
                <a:tc>
                  <a:txBody>
                    <a:bodyPr/>
                    <a:lstStyle/>
                    <a:p>
                      <a:pPr marL="0" marR="0" algn="r">
                        <a:spcBef>
                          <a:spcPts val="0"/>
                        </a:spcBef>
                        <a:spcAft>
                          <a:spcPts val="0"/>
                        </a:spcAft>
                      </a:pPr>
                      <a:r>
                        <a:rPr lang="en-US" sz="2200" dirty="0">
                          <a:effectLst/>
                        </a:rPr>
                        <a:t>Student A2: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i="1" u="none" dirty="0">
                          <a:effectLst/>
                        </a:rPr>
                        <a:t>I heard you say that </a:t>
                      </a:r>
                      <a:r>
                        <a:rPr lang="en-US" sz="2600" b="0" i="1" u="none" dirty="0" smtClean="0">
                          <a:effectLst/>
                        </a:rPr>
                        <a:t>the sixteen water drop</a:t>
                      </a:r>
                      <a:r>
                        <a:rPr lang="en-US" sz="2600" b="0" i="1" u="none" baseline="0" dirty="0" smtClean="0">
                          <a:effectLst/>
                        </a:rPr>
                        <a:t> icons</a:t>
                      </a:r>
                      <a:r>
                        <a:rPr lang="en-US" sz="2600" b="0" i="1" u="none" dirty="0" smtClean="0">
                          <a:effectLst/>
                        </a:rPr>
                        <a:t> provide </a:t>
                      </a:r>
                      <a:r>
                        <a:rPr lang="en-US" sz="2600" b="0" i="1" u="none" dirty="0">
                          <a:effectLst/>
                        </a:rPr>
                        <a:t>information. </a:t>
                      </a:r>
                      <a:r>
                        <a:rPr lang="en-US" sz="2600" b="0" i="1" u="none" dirty="0" smtClean="0">
                          <a:effectLst/>
                        </a:rPr>
                        <a:t>I </a:t>
                      </a:r>
                      <a:r>
                        <a:rPr lang="en-US" sz="2600" b="0" i="1" u="none" dirty="0">
                          <a:effectLst/>
                        </a:rPr>
                        <a:t>would like to add that many of them have images or words that tell about saving water just like in the title. </a:t>
                      </a:r>
                      <a:r>
                        <a:rPr lang="en-US" sz="2600" b="0" i="1" u="none" dirty="0" smtClean="0">
                          <a:effectLst/>
                        </a:rPr>
                        <a:t>What </a:t>
                      </a:r>
                      <a:r>
                        <a:rPr lang="en-US" sz="2600" b="0" i="1" u="none" dirty="0">
                          <a:effectLst/>
                        </a:rPr>
                        <a:t>details can you cite? </a:t>
                      </a:r>
                      <a:endParaRPr lang="en-US" sz="2600" b="0" i="1" u="none" dirty="0">
                        <a:effectLst/>
                        <a:latin typeface="Avenir Next" charset="0"/>
                        <a:ea typeface="Calibri" charset="0"/>
                        <a:cs typeface="Arial" charset="0"/>
                      </a:endParaRPr>
                    </a:p>
                  </a:txBody>
                  <a:tcPr marL="68580" marR="68580" marT="0" marB="0"/>
                </a:tc>
              </a:tr>
              <a:tr h="645160">
                <a:tc>
                  <a:txBody>
                    <a:bodyPr/>
                    <a:lstStyle/>
                    <a:p>
                      <a:pPr marL="0" marR="0" algn="r">
                        <a:spcBef>
                          <a:spcPts val="0"/>
                        </a:spcBef>
                        <a:spcAft>
                          <a:spcPts val="0"/>
                        </a:spcAft>
                      </a:pPr>
                      <a:r>
                        <a:rPr lang="en-US" sz="2200" dirty="0">
                          <a:effectLst/>
                        </a:rPr>
                        <a:t>Student B2: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i="1" u="none" dirty="0">
                          <a:effectLst/>
                        </a:rPr>
                        <a:t>I heard you say that the images and words in the infographic tell about conserving water. </a:t>
                      </a:r>
                      <a:r>
                        <a:rPr lang="en-US" sz="2600" i="1" u="none" dirty="0" smtClean="0">
                          <a:effectLst/>
                        </a:rPr>
                        <a:t>In </a:t>
                      </a:r>
                      <a:r>
                        <a:rPr lang="en-US" sz="2600" i="1" u="none" dirty="0">
                          <a:effectLst/>
                        </a:rPr>
                        <a:t>addition, I notice </a:t>
                      </a:r>
                      <a:r>
                        <a:rPr lang="en-US" sz="2600" i="1" u="none" dirty="0" smtClean="0">
                          <a:effectLst/>
                        </a:rPr>
                        <a:t>that one icon to </a:t>
                      </a:r>
                      <a:r>
                        <a:rPr lang="en-US" sz="2600" i="1" u="none" dirty="0">
                          <a:effectLst/>
                        </a:rPr>
                        <a:t>the left of </a:t>
                      </a:r>
                      <a:r>
                        <a:rPr lang="en-US" sz="2600" i="1" u="none" dirty="0" smtClean="0">
                          <a:effectLst/>
                        </a:rPr>
                        <a:t>the “drop by drop” icon</a:t>
                      </a:r>
                      <a:r>
                        <a:rPr lang="en-US" sz="2600" i="1" u="none" baseline="0" dirty="0" smtClean="0">
                          <a:effectLst/>
                        </a:rPr>
                        <a:t> </a:t>
                      </a:r>
                      <a:r>
                        <a:rPr lang="en-US" sz="2600" i="1" u="none" dirty="0" smtClean="0">
                          <a:effectLst/>
                        </a:rPr>
                        <a:t>has water</a:t>
                      </a:r>
                      <a:r>
                        <a:rPr lang="en-US" sz="2600" i="1" u="none" baseline="0" dirty="0" smtClean="0">
                          <a:effectLst/>
                        </a:rPr>
                        <a:t> droplets</a:t>
                      </a:r>
                      <a:r>
                        <a:rPr lang="en-US" sz="2600" i="1" u="none" dirty="0" smtClean="0">
                          <a:effectLst/>
                        </a:rPr>
                        <a:t> falling </a:t>
                      </a:r>
                      <a:r>
                        <a:rPr lang="en-US" sz="2600" i="1" u="none" dirty="0">
                          <a:effectLst/>
                        </a:rPr>
                        <a:t>from </a:t>
                      </a:r>
                      <a:r>
                        <a:rPr lang="en-US" sz="2600" i="1" u="none" dirty="0" smtClean="0">
                          <a:effectLst/>
                        </a:rPr>
                        <a:t>a gray pipe</a:t>
                      </a:r>
                      <a:r>
                        <a:rPr lang="en-US" sz="2600" i="1" u="none" baseline="0" dirty="0" smtClean="0">
                          <a:effectLst/>
                        </a:rPr>
                        <a:t> </a:t>
                      </a:r>
                      <a:r>
                        <a:rPr lang="en-US" sz="2600" i="1" u="none" dirty="0" smtClean="0">
                          <a:effectLst/>
                        </a:rPr>
                        <a:t>with </a:t>
                      </a:r>
                      <a:r>
                        <a:rPr lang="en-US" sz="2600" i="1" u="none" dirty="0">
                          <a:effectLst/>
                        </a:rPr>
                        <a:t>an arm cranking </a:t>
                      </a:r>
                      <a:r>
                        <a:rPr lang="en-US" sz="2600" i="1" u="none" dirty="0" smtClean="0">
                          <a:effectLst/>
                        </a:rPr>
                        <a:t>a red wrench around </a:t>
                      </a:r>
                      <a:r>
                        <a:rPr lang="en-US" sz="2600" i="1" u="none" dirty="0">
                          <a:effectLst/>
                        </a:rPr>
                        <a:t>it. </a:t>
                      </a:r>
                      <a:r>
                        <a:rPr lang="en-US" sz="2600" i="1" u="none" dirty="0" smtClean="0">
                          <a:effectLst/>
                        </a:rPr>
                        <a:t>Underneath </a:t>
                      </a:r>
                      <a:r>
                        <a:rPr lang="en-US" sz="2600" i="1" u="none" dirty="0">
                          <a:effectLst/>
                        </a:rPr>
                        <a:t>it says “check pipes for leaks”. </a:t>
                      </a:r>
                      <a:r>
                        <a:rPr lang="en-US" sz="2600" i="1" u="none" dirty="0" smtClean="0">
                          <a:effectLst/>
                        </a:rPr>
                        <a:t>I </a:t>
                      </a:r>
                      <a:r>
                        <a:rPr lang="en-US" sz="2600" i="1" u="none" dirty="0">
                          <a:effectLst/>
                        </a:rPr>
                        <a:t>think this means that one way to save water is to </a:t>
                      </a:r>
                      <a:r>
                        <a:rPr lang="en-US" sz="2600" i="1" u="none" dirty="0" smtClean="0">
                          <a:effectLst/>
                        </a:rPr>
                        <a:t>fix leaky</a:t>
                      </a:r>
                      <a:r>
                        <a:rPr lang="en-US" sz="2600" i="1" u="none" baseline="0" dirty="0" smtClean="0">
                          <a:effectLst/>
                        </a:rPr>
                        <a:t> pipes.  </a:t>
                      </a:r>
                      <a:r>
                        <a:rPr lang="en-US" sz="2600" i="1" u="none" dirty="0" smtClean="0">
                          <a:effectLst/>
                        </a:rPr>
                        <a:t>What </a:t>
                      </a:r>
                      <a:r>
                        <a:rPr lang="en-US" sz="2600" i="1" u="none" dirty="0">
                          <a:effectLst/>
                        </a:rPr>
                        <a:t>details can you cite? </a:t>
                      </a:r>
                      <a:endParaRPr lang="en-US" sz="2600" b="0" i="1" u="none"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83201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486995861"/>
              </p:ext>
            </p:extLst>
          </p:nvPr>
        </p:nvGraphicFramePr>
        <p:xfrm>
          <a:off x="2889216" y="2054829"/>
          <a:ext cx="8978106" cy="4023360"/>
        </p:xfrm>
        <a:graphic>
          <a:graphicData uri="http://schemas.openxmlformats.org/drawingml/2006/table">
            <a:tbl>
              <a:tblPr firstRow="1" firstCol="1" bandRow="1">
                <a:tableStyleId>{8A107856-5554-42FB-B03E-39F5DBC370BA}</a:tableStyleId>
              </a:tblPr>
              <a:tblGrid>
                <a:gridCol w="1086436"/>
                <a:gridCol w="7891670"/>
              </a:tblGrid>
              <a:tr h="560705">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u="sng" dirty="0">
                          <a:effectLst/>
                          <a:latin typeface="Calibri" charset="0"/>
                          <a:ea typeface="Calibri" charset="0"/>
                          <a:cs typeface="Arial" charset="0"/>
                        </a:rPr>
                        <a:t>I heard you say</a:t>
                      </a:r>
                      <a:r>
                        <a:rPr lang="en-US" sz="2400" b="0" i="1" dirty="0">
                          <a:effectLst/>
                          <a:latin typeface="Calibri" charset="0"/>
                          <a:ea typeface="Calibri" charset="0"/>
                          <a:cs typeface="Arial" charset="0"/>
                        </a:rPr>
                        <a:t> that </a:t>
                      </a:r>
                      <a:r>
                        <a:rPr lang="en-US" sz="2400" b="0" i="1" dirty="0" smtClean="0">
                          <a:effectLst/>
                          <a:latin typeface="Calibri" charset="0"/>
                          <a:ea typeface="Calibri" charset="0"/>
                          <a:cs typeface="Arial" charset="0"/>
                        </a:rPr>
                        <a:t>the sixteen water drop</a:t>
                      </a:r>
                      <a:r>
                        <a:rPr lang="en-US" sz="2400" b="0" i="1" baseline="0" dirty="0" smtClean="0">
                          <a:effectLst/>
                          <a:latin typeface="Calibri" charset="0"/>
                          <a:ea typeface="Calibri" charset="0"/>
                          <a:cs typeface="Arial" charset="0"/>
                        </a:rPr>
                        <a:t> icons</a:t>
                      </a:r>
                      <a:r>
                        <a:rPr lang="en-US" sz="2400" b="0" i="1" dirty="0" smtClean="0">
                          <a:effectLst/>
                          <a:latin typeface="Calibri" charset="0"/>
                          <a:ea typeface="Calibri" charset="0"/>
                          <a:cs typeface="Arial" charset="0"/>
                        </a:rPr>
                        <a:t> provide </a:t>
                      </a:r>
                      <a:r>
                        <a:rPr lang="en-US" sz="2400" b="0" i="1" dirty="0">
                          <a:effectLst/>
                          <a:latin typeface="Calibri" charset="0"/>
                          <a:ea typeface="Calibri" charset="0"/>
                          <a:cs typeface="Arial" charset="0"/>
                        </a:rPr>
                        <a:t>information. </a:t>
                      </a:r>
                      <a:r>
                        <a:rPr lang="en-US" sz="2400" b="1" i="1" dirty="0" smtClean="0">
                          <a:effectLst/>
                          <a:latin typeface="Calibri" charset="0"/>
                          <a:ea typeface="Calibri" charset="0"/>
                          <a:cs typeface="Arial" charset="0"/>
                        </a:rPr>
                        <a:t>[PAR]</a:t>
                      </a:r>
                      <a:r>
                        <a:rPr lang="en-US" sz="2400" b="1" i="1" baseline="0" dirty="0" smtClean="0">
                          <a:effectLst/>
                          <a:latin typeface="Calibri" charset="0"/>
                          <a:ea typeface="Calibri" charset="0"/>
                          <a:cs typeface="Arial" charset="0"/>
                        </a:rPr>
                        <a:t> </a:t>
                      </a:r>
                      <a:r>
                        <a:rPr lang="en-US" sz="2400" b="0" i="1" u="sng" dirty="0" smtClean="0">
                          <a:effectLst/>
                          <a:latin typeface="Calibri" charset="0"/>
                          <a:ea typeface="Calibri" charset="0"/>
                          <a:cs typeface="Arial" charset="0"/>
                        </a:rPr>
                        <a:t>I </a:t>
                      </a:r>
                      <a:r>
                        <a:rPr lang="en-US" sz="2400" b="0" i="1" u="sng" dirty="0">
                          <a:effectLst/>
                          <a:latin typeface="Calibri" charset="0"/>
                          <a:ea typeface="Calibri" charset="0"/>
                          <a:cs typeface="Arial" charset="0"/>
                        </a:rPr>
                        <a:t>would like to add</a:t>
                      </a:r>
                      <a:r>
                        <a:rPr lang="en-US" sz="2400" b="0" i="1" dirty="0">
                          <a:effectLst/>
                          <a:latin typeface="Calibri" charset="0"/>
                          <a:ea typeface="Calibri" charset="0"/>
                          <a:cs typeface="Arial" charset="0"/>
                        </a:rPr>
                        <a:t> that many of them have images or words that tell about saving water just like in the title. </a:t>
                      </a:r>
                      <a:r>
                        <a:rPr lang="en-US" sz="2400" b="1" i="1" dirty="0" smtClean="0">
                          <a:effectLst/>
                          <a:latin typeface="Calibri" charset="0"/>
                          <a:ea typeface="Calibri" charset="0"/>
                          <a:cs typeface="Arial" charset="0"/>
                        </a:rPr>
                        <a:t>[BO]</a:t>
                      </a:r>
                      <a:r>
                        <a:rPr lang="en-US" sz="2400" b="0" i="1" dirty="0" smtClean="0">
                          <a:effectLst/>
                          <a:latin typeface="Calibri" charset="0"/>
                          <a:ea typeface="Calibri" charset="0"/>
                          <a:cs typeface="Arial" charset="0"/>
                        </a:rPr>
                        <a:t> </a:t>
                      </a:r>
                      <a:r>
                        <a:rPr lang="en-US" sz="2400" b="0" i="1" u="sng" dirty="0" smtClean="0">
                          <a:effectLst/>
                          <a:latin typeface="Calibri" charset="0"/>
                          <a:ea typeface="Calibri" charset="0"/>
                          <a:cs typeface="Arial" charset="0"/>
                        </a:rPr>
                        <a:t>What </a:t>
                      </a:r>
                      <a:r>
                        <a:rPr lang="en-US" sz="2400" b="0" i="1" u="sng" dirty="0">
                          <a:effectLst/>
                          <a:latin typeface="Calibri" charset="0"/>
                          <a:ea typeface="Calibri" charset="0"/>
                          <a:cs typeface="Arial" charset="0"/>
                        </a:rPr>
                        <a:t>details can you cite?</a:t>
                      </a:r>
                      <a:r>
                        <a:rPr lang="en-US" sz="2400" b="0" i="1" dirty="0">
                          <a:effectLst/>
                          <a:latin typeface="Calibri" charset="0"/>
                          <a:ea typeface="Calibri" charset="0"/>
                          <a:cs typeface="Arial" charset="0"/>
                        </a:rPr>
                        <a:t> </a:t>
                      </a:r>
                      <a:r>
                        <a:rPr lang="en-US" sz="2400" b="1" i="1" dirty="0" smtClean="0">
                          <a:effectLst/>
                          <a:latin typeface="Calibri" charset="0"/>
                          <a:ea typeface="Calibri" charset="0"/>
                          <a:cs typeface="Arial" charset="0"/>
                        </a:rPr>
                        <a:t>[PR]</a:t>
                      </a:r>
                      <a:endParaRPr lang="en-US" sz="2400" b="1" i="1" dirty="0">
                        <a:effectLst/>
                        <a:latin typeface="Avenir Next" charset="0"/>
                        <a:ea typeface="Calibri" charset="0"/>
                        <a:cs typeface="Arial" charset="0"/>
                      </a:endParaRPr>
                    </a:p>
                  </a:txBody>
                  <a:tcPr marL="68580" marR="68580" marT="0" marB="0"/>
                </a:tc>
              </a:tr>
              <a:tr h="408940">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u="sng" dirty="0">
                          <a:effectLst/>
                          <a:latin typeface="Calibri" charset="0"/>
                          <a:ea typeface="Calibri" charset="0"/>
                          <a:cs typeface="Arial" charset="0"/>
                        </a:rPr>
                        <a:t>I heard you say</a:t>
                      </a:r>
                      <a:r>
                        <a:rPr lang="en-US" sz="2400" b="0" i="1" dirty="0">
                          <a:effectLst/>
                          <a:latin typeface="Calibri" charset="0"/>
                          <a:ea typeface="Calibri" charset="0"/>
                          <a:cs typeface="Arial" charset="0"/>
                        </a:rPr>
                        <a:t> that the images and words in the infographic tell about conserving water</a:t>
                      </a:r>
                      <a:r>
                        <a:rPr lang="en-US" sz="2400" b="1" i="1" dirty="0">
                          <a:effectLst/>
                          <a:latin typeface="Calibri" charset="0"/>
                          <a:ea typeface="Calibri" charset="0"/>
                          <a:cs typeface="Arial" charset="0"/>
                        </a:rPr>
                        <a:t>. </a:t>
                      </a:r>
                      <a:r>
                        <a:rPr lang="en-US" sz="2400" b="1" i="1" dirty="0" smtClean="0">
                          <a:effectLst/>
                          <a:latin typeface="Calibri" charset="0"/>
                          <a:ea typeface="Calibri" charset="0"/>
                          <a:cs typeface="Arial" charset="0"/>
                        </a:rPr>
                        <a:t>[PAR] </a:t>
                      </a:r>
                      <a:r>
                        <a:rPr lang="en-US" sz="2400" b="0" i="1" u="sng" dirty="0" smtClean="0">
                          <a:effectLst/>
                          <a:latin typeface="Calibri" charset="0"/>
                          <a:ea typeface="Calibri" charset="0"/>
                          <a:cs typeface="Arial" charset="0"/>
                        </a:rPr>
                        <a:t>In </a:t>
                      </a:r>
                      <a:r>
                        <a:rPr lang="en-US" sz="2400" b="0" i="1" u="sng" dirty="0">
                          <a:effectLst/>
                          <a:latin typeface="Calibri" charset="0"/>
                          <a:ea typeface="Calibri" charset="0"/>
                          <a:cs typeface="Arial" charset="0"/>
                        </a:rPr>
                        <a:t>addition,</a:t>
                      </a:r>
                      <a:r>
                        <a:rPr lang="en-US" sz="2400" b="0" i="1" dirty="0">
                          <a:effectLst/>
                          <a:latin typeface="Calibri" charset="0"/>
                          <a:ea typeface="Calibri" charset="0"/>
                          <a:cs typeface="Arial" charset="0"/>
                        </a:rPr>
                        <a:t> I notice </a:t>
                      </a:r>
                      <a:r>
                        <a:rPr lang="en-US" sz="2400" b="0" i="1" dirty="0" smtClean="0">
                          <a:effectLst/>
                          <a:latin typeface="Calibri" charset="0"/>
                          <a:ea typeface="Calibri" charset="0"/>
                          <a:cs typeface="Arial" charset="0"/>
                        </a:rPr>
                        <a:t>that one icon to </a:t>
                      </a:r>
                      <a:r>
                        <a:rPr lang="en-US" sz="2400" b="0" i="1" dirty="0">
                          <a:effectLst/>
                          <a:latin typeface="Calibri" charset="0"/>
                          <a:ea typeface="Calibri" charset="0"/>
                          <a:cs typeface="Arial" charset="0"/>
                        </a:rPr>
                        <a:t>the left of </a:t>
                      </a:r>
                      <a:r>
                        <a:rPr lang="en-US" sz="2400" b="0" i="1" dirty="0" smtClean="0">
                          <a:effectLst/>
                          <a:latin typeface="Calibri" charset="0"/>
                          <a:ea typeface="Calibri" charset="0"/>
                          <a:cs typeface="Arial" charset="0"/>
                        </a:rPr>
                        <a:t>the “drop by drop” icon</a:t>
                      </a:r>
                      <a:r>
                        <a:rPr lang="en-US" sz="2400" b="0" i="1" baseline="0" dirty="0" smtClean="0">
                          <a:effectLst/>
                          <a:latin typeface="Calibri" charset="0"/>
                          <a:ea typeface="Calibri" charset="0"/>
                          <a:cs typeface="Arial" charset="0"/>
                        </a:rPr>
                        <a:t> </a:t>
                      </a:r>
                      <a:r>
                        <a:rPr lang="en-US" sz="2400" b="0" i="1" dirty="0" smtClean="0">
                          <a:effectLst/>
                          <a:latin typeface="Calibri" charset="0"/>
                          <a:ea typeface="Calibri" charset="0"/>
                          <a:cs typeface="Arial" charset="0"/>
                        </a:rPr>
                        <a:t>has water</a:t>
                      </a:r>
                      <a:r>
                        <a:rPr lang="en-US" sz="2400" b="0" i="1" baseline="0" dirty="0" smtClean="0">
                          <a:effectLst/>
                          <a:latin typeface="Calibri" charset="0"/>
                          <a:ea typeface="Calibri" charset="0"/>
                          <a:cs typeface="Arial" charset="0"/>
                        </a:rPr>
                        <a:t> droplets</a:t>
                      </a:r>
                      <a:r>
                        <a:rPr lang="en-US" sz="2400" b="0" i="1" dirty="0" smtClean="0">
                          <a:effectLst/>
                          <a:latin typeface="Calibri" charset="0"/>
                          <a:ea typeface="Calibri" charset="0"/>
                          <a:cs typeface="Arial" charset="0"/>
                        </a:rPr>
                        <a:t> falling </a:t>
                      </a:r>
                      <a:r>
                        <a:rPr lang="en-US" sz="2400" b="0" i="1" dirty="0">
                          <a:effectLst/>
                          <a:latin typeface="Calibri" charset="0"/>
                          <a:ea typeface="Calibri" charset="0"/>
                          <a:cs typeface="Arial" charset="0"/>
                        </a:rPr>
                        <a:t>from </a:t>
                      </a:r>
                      <a:r>
                        <a:rPr lang="en-US" sz="2400" b="0" i="1" dirty="0" smtClean="0">
                          <a:effectLst/>
                          <a:latin typeface="Calibri" charset="0"/>
                          <a:ea typeface="Calibri" charset="0"/>
                          <a:cs typeface="Arial" charset="0"/>
                        </a:rPr>
                        <a:t>a gray pipe</a:t>
                      </a:r>
                      <a:r>
                        <a:rPr lang="en-US" sz="2400" b="0" i="1" baseline="0" dirty="0" smtClean="0">
                          <a:effectLst/>
                          <a:latin typeface="Calibri" charset="0"/>
                          <a:ea typeface="Calibri" charset="0"/>
                          <a:cs typeface="Arial" charset="0"/>
                        </a:rPr>
                        <a:t> </a:t>
                      </a:r>
                      <a:r>
                        <a:rPr lang="en-US" sz="2400" b="0" i="1" dirty="0" smtClean="0">
                          <a:effectLst/>
                          <a:latin typeface="Calibri" charset="0"/>
                          <a:ea typeface="Calibri" charset="0"/>
                          <a:cs typeface="Arial" charset="0"/>
                        </a:rPr>
                        <a:t>with </a:t>
                      </a:r>
                      <a:r>
                        <a:rPr lang="en-US" sz="2400" b="0" i="1" dirty="0">
                          <a:effectLst/>
                          <a:latin typeface="Calibri" charset="0"/>
                          <a:ea typeface="Calibri" charset="0"/>
                          <a:cs typeface="Arial" charset="0"/>
                        </a:rPr>
                        <a:t>an arm cranking </a:t>
                      </a:r>
                      <a:r>
                        <a:rPr lang="en-US" sz="2400" b="0" i="1" dirty="0" smtClean="0">
                          <a:effectLst/>
                          <a:latin typeface="Calibri" charset="0"/>
                          <a:ea typeface="Calibri" charset="0"/>
                          <a:cs typeface="Arial" charset="0"/>
                        </a:rPr>
                        <a:t>a red wrench around </a:t>
                      </a:r>
                      <a:r>
                        <a:rPr lang="en-US" sz="2400" b="0" i="1" dirty="0">
                          <a:effectLst/>
                          <a:latin typeface="Calibri" charset="0"/>
                          <a:ea typeface="Calibri" charset="0"/>
                          <a:cs typeface="Arial" charset="0"/>
                        </a:rPr>
                        <a:t>it. </a:t>
                      </a:r>
                      <a:r>
                        <a:rPr lang="en-US" sz="2400" b="1" i="1" dirty="0" smtClean="0">
                          <a:effectLst/>
                          <a:latin typeface="Calibri" charset="0"/>
                          <a:ea typeface="Calibri" charset="0"/>
                          <a:cs typeface="Arial" charset="0"/>
                        </a:rPr>
                        <a:t>[BO] </a:t>
                      </a:r>
                      <a:r>
                        <a:rPr lang="en-US" sz="2400" b="0" i="1" dirty="0" smtClean="0">
                          <a:effectLst/>
                          <a:latin typeface="Calibri" charset="0"/>
                          <a:ea typeface="Calibri" charset="0"/>
                          <a:cs typeface="Arial" charset="0"/>
                        </a:rPr>
                        <a:t>Underneath </a:t>
                      </a:r>
                      <a:r>
                        <a:rPr lang="en-US" sz="2400" b="0" i="1" dirty="0">
                          <a:effectLst/>
                          <a:latin typeface="Calibri" charset="0"/>
                          <a:ea typeface="Calibri" charset="0"/>
                          <a:cs typeface="Arial" charset="0"/>
                        </a:rPr>
                        <a:t>it says “check pipes for leaks</a:t>
                      </a:r>
                      <a:r>
                        <a:rPr lang="en-US" sz="2400" b="0" i="1" dirty="0" smtClean="0">
                          <a:effectLst/>
                          <a:latin typeface="Calibri" charset="0"/>
                          <a:ea typeface="Calibri" charset="0"/>
                          <a:cs typeface="Arial" charset="0"/>
                        </a:rPr>
                        <a:t>”.</a:t>
                      </a:r>
                      <a:r>
                        <a:rPr lang="en-US" sz="2400" b="1" i="1" dirty="0" smtClean="0">
                          <a:effectLst/>
                          <a:latin typeface="Calibri" charset="0"/>
                          <a:ea typeface="Calibri" charset="0"/>
                          <a:cs typeface="Arial" charset="0"/>
                        </a:rPr>
                        <a:t>[BO] </a:t>
                      </a:r>
                      <a:r>
                        <a:rPr lang="en-US" sz="2400" b="0" i="1" dirty="0" smtClean="0">
                          <a:effectLst/>
                          <a:latin typeface="Calibri" charset="0"/>
                          <a:ea typeface="Calibri" charset="0"/>
                          <a:cs typeface="Arial" charset="0"/>
                        </a:rPr>
                        <a:t>I </a:t>
                      </a:r>
                      <a:r>
                        <a:rPr lang="en-US" sz="2400" b="0" i="1" dirty="0">
                          <a:effectLst/>
                          <a:latin typeface="Calibri" charset="0"/>
                          <a:ea typeface="Calibri" charset="0"/>
                          <a:cs typeface="Arial" charset="0"/>
                        </a:rPr>
                        <a:t>think this means that one way to save water is to </a:t>
                      </a:r>
                      <a:r>
                        <a:rPr lang="en-US" sz="2400" b="0" i="1" dirty="0" smtClean="0">
                          <a:effectLst/>
                          <a:latin typeface="Calibri" charset="0"/>
                          <a:ea typeface="Calibri" charset="0"/>
                          <a:cs typeface="Arial" charset="0"/>
                        </a:rPr>
                        <a:t>fix leaky</a:t>
                      </a:r>
                      <a:r>
                        <a:rPr lang="en-US" sz="2400" b="0" i="1" baseline="0" dirty="0" smtClean="0">
                          <a:effectLst/>
                          <a:latin typeface="Calibri" charset="0"/>
                          <a:ea typeface="Calibri" charset="0"/>
                          <a:cs typeface="Arial" charset="0"/>
                        </a:rPr>
                        <a:t> pipes.  </a:t>
                      </a:r>
                      <a:r>
                        <a:rPr lang="en-US" sz="2400" b="0" i="1" u="sng" dirty="0" smtClean="0">
                          <a:effectLst/>
                          <a:latin typeface="Calibri" charset="0"/>
                          <a:ea typeface="Calibri" charset="0"/>
                          <a:cs typeface="Arial" charset="0"/>
                        </a:rPr>
                        <a:t>What </a:t>
                      </a:r>
                      <a:r>
                        <a:rPr lang="en-US" sz="2400" b="0" i="1" u="sng" dirty="0">
                          <a:effectLst/>
                          <a:latin typeface="Calibri" charset="0"/>
                          <a:ea typeface="Calibri" charset="0"/>
                          <a:cs typeface="Arial" charset="0"/>
                        </a:rPr>
                        <a:t>details can you cite?</a:t>
                      </a:r>
                      <a:r>
                        <a:rPr lang="en-US" sz="2400" b="0" i="1" dirty="0">
                          <a:effectLst/>
                          <a:latin typeface="Calibri" charset="0"/>
                          <a:ea typeface="Calibri" charset="0"/>
                          <a:cs typeface="Arial" charset="0"/>
                        </a:rPr>
                        <a:t> </a:t>
                      </a:r>
                      <a:r>
                        <a:rPr lang="en-US" sz="2400" b="1" i="1" dirty="0" smtClean="0">
                          <a:effectLst/>
                          <a:latin typeface="Calibri" charset="0"/>
                          <a:ea typeface="Calibri" charset="0"/>
                          <a:cs typeface="Arial" charset="0"/>
                        </a:rPr>
                        <a:t>[PR]</a:t>
                      </a:r>
                      <a:endParaRPr lang="en-US" sz="24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57286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277350412"/>
              </p:ext>
            </p:extLst>
          </p:nvPr>
        </p:nvGraphicFramePr>
        <p:xfrm>
          <a:off x="377815" y="2092573"/>
          <a:ext cx="11554596" cy="3810000"/>
        </p:xfrm>
        <a:graphic>
          <a:graphicData uri="http://schemas.openxmlformats.org/drawingml/2006/table">
            <a:tbl>
              <a:tblPr firstRow="1" firstCol="1" bandRow="1">
                <a:tableStyleId>{D7AC3CCA-C797-4891-BE02-D94E43425B78}</a:tableStyleId>
              </a:tblPr>
              <a:tblGrid>
                <a:gridCol w="1168352"/>
                <a:gridCol w="10386244"/>
              </a:tblGrid>
              <a:tr h="759460">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500" b="0" i="1" u="none" dirty="0" smtClean="0">
                          <a:effectLst/>
                          <a:latin typeface="Calibri" charset="0"/>
                          <a:ea typeface="Calibri" charset="0"/>
                          <a:cs typeface="Arial" charset="0"/>
                        </a:rPr>
                        <a:t>In other words, </a:t>
                      </a:r>
                      <a:r>
                        <a:rPr lang="en-US" sz="2500" b="0" i="1" dirty="0" smtClean="0">
                          <a:effectLst/>
                          <a:latin typeface="Calibri" charset="0"/>
                          <a:ea typeface="Calibri" charset="0"/>
                          <a:cs typeface="Arial" charset="0"/>
                        </a:rPr>
                        <a:t>the icon represents how we can conserve water by making sure the plumbing doesn’t leak. </a:t>
                      </a:r>
                      <a:r>
                        <a:rPr lang="en-US" sz="2500" b="0" i="1" u="none" dirty="0" smtClean="0">
                          <a:effectLst/>
                          <a:latin typeface="Calibri" charset="0"/>
                          <a:ea typeface="Calibri" charset="0"/>
                          <a:cs typeface="Arial" charset="0"/>
                        </a:rPr>
                        <a:t>Additionally, </a:t>
                      </a:r>
                      <a:r>
                        <a:rPr lang="en-US" sz="2500" b="0" i="1" dirty="0" smtClean="0">
                          <a:effectLst/>
                          <a:latin typeface="Calibri" charset="0"/>
                          <a:ea typeface="Calibri" charset="0"/>
                          <a:cs typeface="Arial" charset="0"/>
                        </a:rPr>
                        <a:t>the water drop</a:t>
                      </a:r>
                      <a:r>
                        <a:rPr lang="en-US" sz="2500" b="0" i="1" baseline="0" dirty="0" smtClean="0">
                          <a:effectLst/>
                          <a:latin typeface="Calibri" charset="0"/>
                          <a:ea typeface="Calibri" charset="0"/>
                          <a:cs typeface="Arial" charset="0"/>
                        </a:rPr>
                        <a:t> </a:t>
                      </a:r>
                      <a:r>
                        <a:rPr lang="en-US" sz="2500" b="0" i="1" dirty="0" smtClean="0">
                          <a:effectLst/>
                          <a:latin typeface="Calibri" charset="0"/>
                          <a:ea typeface="Calibri" charset="0"/>
                          <a:cs typeface="Arial" charset="0"/>
                        </a:rPr>
                        <a:t>to the right of the “drop by drop” icon has three water droplets dripping from a black faucet with a red X beneath it. I think the red X means this does not help save water. </a:t>
                      </a:r>
                      <a:r>
                        <a:rPr lang="en-US" sz="2500" b="0" i="1" u="none" dirty="0" smtClean="0">
                          <a:effectLst/>
                          <a:latin typeface="Calibri" charset="0"/>
                          <a:ea typeface="Calibri" charset="0"/>
                          <a:cs typeface="Arial" charset="0"/>
                        </a:rPr>
                        <a:t>What else do you notice?</a:t>
                      </a:r>
                      <a:endParaRPr lang="en-US" sz="2500" b="0" i="1" u="none" dirty="0">
                        <a:effectLst/>
                        <a:latin typeface="Avenir Next" charset="0"/>
                        <a:ea typeface="Calibri" charset="0"/>
                        <a:cs typeface="Arial" charset="0"/>
                      </a:endParaRPr>
                    </a:p>
                  </a:txBody>
                  <a:tcPr marL="68580" marR="68580" marT="0" marB="0"/>
                </a:tc>
              </a:tr>
              <a:tr h="776605">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500" b="0" i="1" u="none" dirty="0">
                          <a:effectLst/>
                          <a:latin typeface="Calibri" charset="0"/>
                          <a:ea typeface="Calibri" charset="0"/>
                          <a:cs typeface="Arial" charset="0"/>
                        </a:rPr>
                        <a:t>In other words, </a:t>
                      </a:r>
                      <a:r>
                        <a:rPr lang="en-US" sz="2500" b="0" i="1" dirty="0">
                          <a:effectLst/>
                          <a:latin typeface="Calibri" charset="0"/>
                          <a:ea typeface="Calibri" charset="0"/>
                          <a:cs typeface="Arial" charset="0"/>
                        </a:rPr>
                        <a:t>the icon is telling us </a:t>
                      </a:r>
                      <a:r>
                        <a:rPr lang="en-US" sz="2500" b="0" i="1" dirty="0" smtClean="0">
                          <a:effectLst/>
                          <a:latin typeface="Calibri" charset="0"/>
                          <a:ea typeface="Calibri" charset="0"/>
                          <a:cs typeface="Arial" charset="0"/>
                        </a:rPr>
                        <a:t>that dripping faucets don’t </a:t>
                      </a:r>
                      <a:r>
                        <a:rPr lang="en-US" sz="2500" b="0" i="1" dirty="0">
                          <a:effectLst/>
                          <a:latin typeface="Calibri" charset="0"/>
                          <a:ea typeface="Calibri" charset="0"/>
                          <a:cs typeface="Arial" charset="0"/>
                        </a:rPr>
                        <a:t>help us conserve water, so we should not let faucets drip. </a:t>
                      </a:r>
                      <a:r>
                        <a:rPr lang="en-US" sz="2500" b="0" i="1" u="none" dirty="0" smtClean="0">
                          <a:effectLst/>
                          <a:latin typeface="Calibri" charset="0"/>
                          <a:ea typeface="Calibri" charset="0"/>
                          <a:cs typeface="Arial" charset="0"/>
                        </a:rPr>
                        <a:t>I </a:t>
                      </a:r>
                      <a:r>
                        <a:rPr lang="en-US" sz="2500" b="0" i="1" u="none" dirty="0">
                          <a:effectLst/>
                          <a:latin typeface="Calibri" charset="0"/>
                          <a:ea typeface="Calibri" charset="0"/>
                          <a:cs typeface="Arial" charset="0"/>
                        </a:rPr>
                        <a:t>also notice, </a:t>
                      </a:r>
                      <a:r>
                        <a:rPr lang="en-US" sz="2500" b="0" i="1" dirty="0">
                          <a:effectLst/>
                          <a:latin typeface="Calibri" charset="0"/>
                          <a:ea typeface="Calibri" charset="0"/>
                          <a:cs typeface="Arial" charset="0"/>
                        </a:rPr>
                        <a:t>that other icons </a:t>
                      </a:r>
                      <a:r>
                        <a:rPr lang="en-US" sz="2500" b="0" i="1" dirty="0" smtClean="0">
                          <a:effectLst/>
                          <a:latin typeface="Calibri" charset="0"/>
                          <a:ea typeface="Calibri" charset="0"/>
                          <a:cs typeface="Arial" charset="0"/>
                        </a:rPr>
                        <a:t>have red X’s for </a:t>
                      </a:r>
                      <a:r>
                        <a:rPr lang="en-US" sz="2500" b="0" i="1" dirty="0">
                          <a:effectLst/>
                          <a:latin typeface="Calibri" charset="0"/>
                          <a:ea typeface="Calibri" charset="0"/>
                          <a:cs typeface="Arial" charset="0"/>
                        </a:rPr>
                        <a:t>what we shouldn’t do and some have </a:t>
                      </a:r>
                      <a:r>
                        <a:rPr lang="en-US" sz="2500" b="0" i="1" dirty="0" smtClean="0">
                          <a:effectLst/>
                          <a:latin typeface="Calibri" charset="0"/>
                          <a:ea typeface="Calibri" charset="0"/>
                          <a:cs typeface="Arial" charset="0"/>
                        </a:rPr>
                        <a:t>green check marks for </a:t>
                      </a:r>
                      <a:r>
                        <a:rPr lang="en-US" sz="2500" b="0" i="1" dirty="0">
                          <a:effectLst/>
                          <a:latin typeface="Calibri" charset="0"/>
                          <a:ea typeface="Calibri" charset="0"/>
                          <a:cs typeface="Arial" charset="0"/>
                        </a:rPr>
                        <a:t>the things we should do to save water. </a:t>
                      </a:r>
                      <a:r>
                        <a:rPr lang="en-US" sz="2500" b="0" i="1" dirty="0" smtClean="0">
                          <a:effectLst/>
                          <a:latin typeface="Calibri" charset="0"/>
                          <a:ea typeface="Calibri" charset="0"/>
                          <a:cs typeface="Arial" charset="0"/>
                        </a:rPr>
                        <a:t>For </a:t>
                      </a:r>
                      <a:r>
                        <a:rPr lang="en-US" sz="2500" b="0" i="1" dirty="0">
                          <a:effectLst/>
                          <a:latin typeface="Calibri" charset="0"/>
                          <a:ea typeface="Calibri" charset="0"/>
                          <a:cs typeface="Arial" charset="0"/>
                        </a:rPr>
                        <a:t>example, there is </a:t>
                      </a:r>
                      <a:r>
                        <a:rPr lang="en-US" sz="2500" b="0" i="1" dirty="0" smtClean="0">
                          <a:effectLst/>
                          <a:latin typeface="Calibri" charset="0"/>
                          <a:ea typeface="Calibri" charset="0"/>
                          <a:cs typeface="Arial" charset="0"/>
                        </a:rPr>
                        <a:t>an orange water</a:t>
                      </a:r>
                      <a:r>
                        <a:rPr lang="en-US" sz="2500" b="0" i="1" baseline="0" dirty="0" smtClean="0">
                          <a:effectLst/>
                          <a:latin typeface="Calibri" charset="0"/>
                          <a:ea typeface="Calibri" charset="0"/>
                          <a:cs typeface="Arial" charset="0"/>
                        </a:rPr>
                        <a:t> drop </a:t>
                      </a:r>
                      <a:r>
                        <a:rPr lang="en-US" sz="2500" b="0" i="1" dirty="0" smtClean="0">
                          <a:effectLst/>
                          <a:latin typeface="Calibri" charset="0"/>
                          <a:ea typeface="Calibri" charset="0"/>
                          <a:cs typeface="Arial" charset="0"/>
                        </a:rPr>
                        <a:t> that </a:t>
                      </a:r>
                      <a:r>
                        <a:rPr lang="en-US" sz="2500" b="0" i="1" dirty="0">
                          <a:effectLst/>
                          <a:latin typeface="Calibri" charset="0"/>
                          <a:ea typeface="Calibri" charset="0"/>
                          <a:cs typeface="Arial" charset="0"/>
                        </a:rPr>
                        <a:t>has both </a:t>
                      </a:r>
                      <a:r>
                        <a:rPr lang="en-US" sz="2500" b="0" i="1" dirty="0" smtClean="0">
                          <a:effectLst/>
                          <a:latin typeface="Calibri" charset="0"/>
                          <a:ea typeface="Calibri" charset="0"/>
                          <a:cs typeface="Arial" charset="0"/>
                        </a:rPr>
                        <a:t>a red X and a green check</a:t>
                      </a:r>
                      <a:r>
                        <a:rPr lang="en-US" sz="2500" b="0" i="1" baseline="0" dirty="0" smtClean="0">
                          <a:effectLst/>
                          <a:latin typeface="Calibri" charset="0"/>
                          <a:ea typeface="Calibri" charset="0"/>
                          <a:cs typeface="Arial" charset="0"/>
                        </a:rPr>
                        <a:t> mark. </a:t>
                      </a:r>
                      <a:r>
                        <a:rPr lang="en-US" sz="2500" b="0" i="1" u="none" dirty="0" smtClean="0">
                          <a:effectLst/>
                          <a:latin typeface="Calibri" charset="0"/>
                          <a:ea typeface="Calibri" charset="0"/>
                          <a:cs typeface="Arial" charset="0"/>
                        </a:rPr>
                        <a:t>What </a:t>
                      </a:r>
                      <a:r>
                        <a:rPr lang="en-US" sz="2500" b="0" i="1" u="none" dirty="0">
                          <a:effectLst/>
                          <a:latin typeface="Calibri" charset="0"/>
                          <a:ea typeface="Calibri" charset="0"/>
                          <a:cs typeface="Arial" charset="0"/>
                        </a:rPr>
                        <a:t>can you add? </a:t>
                      </a:r>
                      <a:endParaRPr lang="en-US" sz="2500" b="0" i="1" u="none"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45486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1713258451"/>
              </p:ext>
            </p:extLst>
          </p:nvPr>
        </p:nvGraphicFramePr>
        <p:xfrm>
          <a:off x="2881231" y="2041206"/>
          <a:ext cx="8947452" cy="4206240"/>
        </p:xfrm>
        <a:graphic>
          <a:graphicData uri="http://schemas.openxmlformats.org/drawingml/2006/table">
            <a:tbl>
              <a:tblPr firstRow="1" firstCol="1" bandRow="1">
                <a:tableStyleId>{8A107856-5554-42FB-B03E-39F5DBC370BA}</a:tableStyleId>
              </a:tblPr>
              <a:tblGrid>
                <a:gridCol w="892747"/>
                <a:gridCol w="8054705"/>
              </a:tblGrid>
              <a:tr h="562610">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300" b="0" i="1" u="sng" dirty="0" smtClean="0">
                          <a:effectLst/>
                          <a:latin typeface="Calibri" charset="0"/>
                          <a:ea typeface="Calibri" charset="0"/>
                          <a:cs typeface="Arial" charset="0"/>
                        </a:rPr>
                        <a:t>In other words</a:t>
                      </a:r>
                      <a:r>
                        <a:rPr lang="en-US" sz="2300" b="0" i="1" u="none" dirty="0" smtClean="0">
                          <a:effectLst/>
                          <a:latin typeface="Calibri" charset="0"/>
                          <a:ea typeface="Calibri" charset="0"/>
                          <a:cs typeface="Arial" charset="0"/>
                        </a:rPr>
                        <a:t>, </a:t>
                      </a:r>
                      <a:r>
                        <a:rPr lang="en-US" sz="2300" b="0" i="1" dirty="0" smtClean="0">
                          <a:effectLst/>
                          <a:latin typeface="Calibri" charset="0"/>
                          <a:ea typeface="Calibri" charset="0"/>
                          <a:cs typeface="Arial" charset="0"/>
                        </a:rPr>
                        <a:t>the icon represents how we</a:t>
                      </a:r>
                      <a:r>
                        <a:rPr lang="en-US" sz="2300" b="0" i="1" baseline="0" dirty="0" smtClean="0">
                          <a:effectLst/>
                          <a:latin typeface="Calibri" charset="0"/>
                          <a:ea typeface="Calibri" charset="0"/>
                          <a:cs typeface="Arial" charset="0"/>
                        </a:rPr>
                        <a:t> </a:t>
                      </a:r>
                      <a:r>
                        <a:rPr lang="en-US" sz="2300" b="0" i="1" dirty="0" smtClean="0">
                          <a:effectLst/>
                          <a:latin typeface="Calibri" charset="0"/>
                          <a:ea typeface="Calibri" charset="0"/>
                          <a:cs typeface="Arial" charset="0"/>
                        </a:rPr>
                        <a:t>can conserve water by making sure the plumbing doesn’t leak. </a:t>
                      </a:r>
                      <a:r>
                        <a:rPr lang="en-US" sz="2300" b="1" i="1" dirty="0" smtClean="0">
                          <a:effectLst/>
                          <a:latin typeface="Calibri" charset="0"/>
                          <a:ea typeface="Calibri" charset="0"/>
                          <a:cs typeface="Arial" charset="0"/>
                        </a:rPr>
                        <a:t>[PAR] </a:t>
                      </a:r>
                      <a:r>
                        <a:rPr lang="en-US" sz="2300" b="0" i="1" u="sng" dirty="0" smtClean="0">
                          <a:effectLst/>
                          <a:latin typeface="Calibri" charset="0"/>
                          <a:ea typeface="Calibri" charset="0"/>
                          <a:cs typeface="Arial" charset="0"/>
                        </a:rPr>
                        <a:t>Additionally</a:t>
                      </a:r>
                      <a:r>
                        <a:rPr lang="en-US" sz="2300" b="0" i="1" u="none" dirty="0" smtClean="0">
                          <a:effectLst/>
                          <a:latin typeface="Calibri" charset="0"/>
                          <a:ea typeface="Calibri" charset="0"/>
                          <a:cs typeface="Arial" charset="0"/>
                        </a:rPr>
                        <a:t>, </a:t>
                      </a:r>
                      <a:r>
                        <a:rPr lang="en-US" sz="2300" b="0" i="1" dirty="0" smtClean="0">
                          <a:effectLst/>
                          <a:latin typeface="Calibri" charset="0"/>
                          <a:ea typeface="Calibri" charset="0"/>
                          <a:cs typeface="Arial" charset="0"/>
                        </a:rPr>
                        <a:t>the water drop</a:t>
                      </a:r>
                      <a:r>
                        <a:rPr lang="en-US" sz="2300" b="0" i="1" baseline="0" dirty="0" smtClean="0">
                          <a:effectLst/>
                          <a:latin typeface="Calibri" charset="0"/>
                          <a:ea typeface="Calibri" charset="0"/>
                          <a:cs typeface="Arial" charset="0"/>
                        </a:rPr>
                        <a:t> </a:t>
                      </a:r>
                      <a:r>
                        <a:rPr lang="en-US" sz="2300" b="0" i="1" dirty="0" smtClean="0">
                          <a:effectLst/>
                          <a:latin typeface="Calibri" charset="0"/>
                          <a:ea typeface="Calibri" charset="0"/>
                          <a:cs typeface="Arial" charset="0"/>
                        </a:rPr>
                        <a:t>to the right of the “drop by drop” icon has three water droplets dripping from a black faucet with a red X beneath it. </a:t>
                      </a:r>
                      <a:r>
                        <a:rPr lang="en-US" sz="2300" b="1" i="1" dirty="0" smtClean="0">
                          <a:effectLst/>
                          <a:latin typeface="Calibri" charset="0"/>
                          <a:ea typeface="Calibri" charset="0"/>
                          <a:cs typeface="Arial" charset="0"/>
                        </a:rPr>
                        <a:t>[BO] </a:t>
                      </a:r>
                      <a:r>
                        <a:rPr lang="en-US" sz="2300" b="0" i="1" dirty="0" smtClean="0">
                          <a:effectLst/>
                          <a:latin typeface="Calibri" charset="0"/>
                          <a:ea typeface="Calibri" charset="0"/>
                          <a:cs typeface="Arial" charset="0"/>
                        </a:rPr>
                        <a:t>I think the red X means this does not help save water. </a:t>
                      </a:r>
                      <a:r>
                        <a:rPr lang="en-US" sz="2300" b="0" i="1" u="sng" dirty="0" smtClean="0">
                          <a:effectLst/>
                          <a:latin typeface="Calibri" charset="0"/>
                          <a:ea typeface="Calibri" charset="0"/>
                          <a:cs typeface="Arial" charset="0"/>
                        </a:rPr>
                        <a:t>What else do you notice? </a:t>
                      </a:r>
                      <a:r>
                        <a:rPr lang="en-US" sz="2300" b="1" i="1" u="sng" dirty="0" smtClean="0">
                          <a:effectLst/>
                          <a:latin typeface="Calibri" charset="0"/>
                          <a:ea typeface="Calibri" charset="0"/>
                          <a:cs typeface="Arial" charset="0"/>
                        </a:rPr>
                        <a:t>[PR]</a:t>
                      </a:r>
                      <a:endParaRPr lang="en-US" sz="2300" b="1" i="1" u="sng" dirty="0">
                        <a:effectLst/>
                        <a:latin typeface="Avenir Next" charset="0"/>
                        <a:ea typeface="Calibri" charset="0"/>
                        <a:cs typeface="Arial" charset="0"/>
                      </a:endParaRPr>
                    </a:p>
                  </a:txBody>
                  <a:tcPr marL="68580" marR="68580" marT="0" marB="0"/>
                </a:tc>
              </a:tr>
              <a:tr h="589280">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300" b="0" i="1" u="sng" dirty="0">
                          <a:effectLst/>
                          <a:latin typeface="Calibri" charset="0"/>
                          <a:ea typeface="Calibri" charset="0"/>
                          <a:cs typeface="Arial" charset="0"/>
                        </a:rPr>
                        <a:t>In other words</a:t>
                      </a:r>
                      <a:r>
                        <a:rPr lang="en-US" sz="2300" b="0" i="1" u="none" dirty="0">
                          <a:effectLst/>
                          <a:latin typeface="Calibri" charset="0"/>
                          <a:ea typeface="Calibri" charset="0"/>
                          <a:cs typeface="Arial" charset="0"/>
                        </a:rPr>
                        <a:t>, </a:t>
                      </a:r>
                      <a:r>
                        <a:rPr lang="en-US" sz="2300" b="0" i="1" dirty="0">
                          <a:effectLst/>
                          <a:latin typeface="Calibri" charset="0"/>
                          <a:ea typeface="Calibri" charset="0"/>
                          <a:cs typeface="Arial" charset="0"/>
                        </a:rPr>
                        <a:t>the icon is telling us </a:t>
                      </a:r>
                      <a:r>
                        <a:rPr lang="en-US" sz="2300" b="0" i="1" dirty="0" smtClean="0">
                          <a:effectLst/>
                          <a:latin typeface="Calibri" charset="0"/>
                          <a:ea typeface="Calibri" charset="0"/>
                          <a:cs typeface="Arial" charset="0"/>
                        </a:rPr>
                        <a:t>that dripping faucets don’t </a:t>
                      </a:r>
                      <a:r>
                        <a:rPr lang="en-US" sz="2300" b="0" i="1" dirty="0">
                          <a:effectLst/>
                          <a:latin typeface="Calibri" charset="0"/>
                          <a:ea typeface="Calibri" charset="0"/>
                          <a:cs typeface="Arial" charset="0"/>
                        </a:rPr>
                        <a:t>help us conserve water, so we should not let faucets drip. </a:t>
                      </a:r>
                      <a:r>
                        <a:rPr lang="en-US" sz="2300" b="1" i="1" dirty="0" smtClean="0">
                          <a:effectLst/>
                          <a:latin typeface="Calibri" charset="0"/>
                          <a:ea typeface="Calibri" charset="0"/>
                          <a:cs typeface="Arial" charset="0"/>
                        </a:rPr>
                        <a:t>[PAR] </a:t>
                      </a:r>
                      <a:r>
                        <a:rPr lang="en-US" sz="2300" b="0" i="1" u="sng" dirty="0" smtClean="0">
                          <a:effectLst/>
                          <a:latin typeface="Calibri" charset="0"/>
                          <a:ea typeface="Calibri" charset="0"/>
                          <a:cs typeface="Arial" charset="0"/>
                        </a:rPr>
                        <a:t>I </a:t>
                      </a:r>
                      <a:r>
                        <a:rPr lang="en-US" sz="2300" b="0" i="1" u="sng" dirty="0">
                          <a:effectLst/>
                          <a:latin typeface="Calibri" charset="0"/>
                          <a:ea typeface="Calibri" charset="0"/>
                          <a:cs typeface="Arial" charset="0"/>
                        </a:rPr>
                        <a:t>also notice</a:t>
                      </a:r>
                      <a:r>
                        <a:rPr lang="en-US" sz="2300" b="0" i="1" u="none" dirty="0">
                          <a:effectLst/>
                          <a:latin typeface="Calibri" charset="0"/>
                          <a:ea typeface="Calibri" charset="0"/>
                          <a:cs typeface="Arial" charset="0"/>
                        </a:rPr>
                        <a:t>, </a:t>
                      </a:r>
                      <a:r>
                        <a:rPr lang="en-US" sz="2300" b="0" i="1" dirty="0">
                          <a:effectLst/>
                          <a:latin typeface="Calibri" charset="0"/>
                          <a:ea typeface="Calibri" charset="0"/>
                          <a:cs typeface="Arial" charset="0"/>
                        </a:rPr>
                        <a:t>that other icons </a:t>
                      </a:r>
                      <a:r>
                        <a:rPr lang="en-US" sz="2300" b="0" i="1" dirty="0" smtClean="0">
                          <a:effectLst/>
                          <a:latin typeface="Calibri" charset="0"/>
                          <a:ea typeface="Calibri" charset="0"/>
                          <a:cs typeface="Arial" charset="0"/>
                        </a:rPr>
                        <a:t>have red X’s for </a:t>
                      </a:r>
                      <a:r>
                        <a:rPr lang="en-US" sz="2300" b="0" i="1" dirty="0">
                          <a:effectLst/>
                          <a:latin typeface="Calibri" charset="0"/>
                          <a:ea typeface="Calibri" charset="0"/>
                          <a:cs typeface="Arial" charset="0"/>
                        </a:rPr>
                        <a:t>what we shouldn’t do and some have </a:t>
                      </a:r>
                      <a:r>
                        <a:rPr lang="en-US" sz="2300" b="0" i="1" dirty="0" smtClean="0">
                          <a:effectLst/>
                          <a:latin typeface="Calibri" charset="0"/>
                          <a:ea typeface="Calibri" charset="0"/>
                          <a:cs typeface="Arial" charset="0"/>
                        </a:rPr>
                        <a:t>green check marks for </a:t>
                      </a:r>
                      <a:r>
                        <a:rPr lang="en-US" sz="2300" b="0" i="1" dirty="0">
                          <a:effectLst/>
                          <a:latin typeface="Calibri" charset="0"/>
                          <a:ea typeface="Calibri" charset="0"/>
                          <a:cs typeface="Arial" charset="0"/>
                        </a:rPr>
                        <a:t>the things we should do to save water. </a:t>
                      </a:r>
                      <a:r>
                        <a:rPr lang="en-US" sz="2300" b="1" i="1" dirty="0" smtClean="0">
                          <a:effectLst/>
                          <a:latin typeface="Calibri" charset="0"/>
                          <a:ea typeface="Calibri" charset="0"/>
                          <a:cs typeface="Arial" charset="0"/>
                        </a:rPr>
                        <a:t>[BO] </a:t>
                      </a:r>
                      <a:r>
                        <a:rPr lang="en-US" sz="2300" b="0" i="1" dirty="0" smtClean="0">
                          <a:effectLst/>
                          <a:latin typeface="Calibri" charset="0"/>
                          <a:ea typeface="Calibri" charset="0"/>
                          <a:cs typeface="Arial" charset="0"/>
                        </a:rPr>
                        <a:t>For </a:t>
                      </a:r>
                      <a:r>
                        <a:rPr lang="en-US" sz="2300" b="0" i="1" dirty="0">
                          <a:effectLst/>
                          <a:latin typeface="Calibri" charset="0"/>
                          <a:ea typeface="Calibri" charset="0"/>
                          <a:cs typeface="Arial" charset="0"/>
                        </a:rPr>
                        <a:t>example, there is </a:t>
                      </a:r>
                      <a:r>
                        <a:rPr lang="en-US" sz="2300" b="0" i="1" dirty="0" smtClean="0">
                          <a:effectLst/>
                          <a:latin typeface="Calibri" charset="0"/>
                          <a:ea typeface="Calibri" charset="0"/>
                          <a:cs typeface="Arial" charset="0"/>
                        </a:rPr>
                        <a:t>an orange water</a:t>
                      </a:r>
                      <a:r>
                        <a:rPr lang="en-US" sz="2300" b="0" i="1" baseline="0" dirty="0" smtClean="0">
                          <a:effectLst/>
                          <a:latin typeface="Calibri" charset="0"/>
                          <a:ea typeface="Calibri" charset="0"/>
                          <a:cs typeface="Arial" charset="0"/>
                        </a:rPr>
                        <a:t> drop </a:t>
                      </a:r>
                      <a:r>
                        <a:rPr lang="en-US" sz="2300" b="0" i="1" dirty="0" smtClean="0">
                          <a:effectLst/>
                          <a:latin typeface="Calibri" charset="0"/>
                          <a:ea typeface="Calibri" charset="0"/>
                          <a:cs typeface="Arial" charset="0"/>
                        </a:rPr>
                        <a:t> that </a:t>
                      </a:r>
                      <a:r>
                        <a:rPr lang="en-US" sz="2300" b="0" i="1" dirty="0">
                          <a:effectLst/>
                          <a:latin typeface="Calibri" charset="0"/>
                          <a:ea typeface="Calibri" charset="0"/>
                          <a:cs typeface="Arial" charset="0"/>
                        </a:rPr>
                        <a:t>has both </a:t>
                      </a:r>
                      <a:r>
                        <a:rPr lang="en-US" sz="2300" b="0" i="1" dirty="0" smtClean="0">
                          <a:effectLst/>
                          <a:latin typeface="Calibri" charset="0"/>
                          <a:ea typeface="Calibri" charset="0"/>
                          <a:cs typeface="Arial" charset="0"/>
                        </a:rPr>
                        <a:t>a red X and a green check</a:t>
                      </a:r>
                      <a:r>
                        <a:rPr lang="en-US" sz="2300" b="0" i="1" baseline="0" dirty="0" smtClean="0">
                          <a:effectLst/>
                          <a:latin typeface="Calibri" charset="0"/>
                          <a:ea typeface="Calibri" charset="0"/>
                          <a:cs typeface="Arial" charset="0"/>
                        </a:rPr>
                        <a:t> mark. </a:t>
                      </a:r>
                      <a:r>
                        <a:rPr lang="en-US" sz="2300" b="0" i="1" u="sng" dirty="0" smtClean="0">
                          <a:effectLst/>
                          <a:latin typeface="Calibri" charset="0"/>
                          <a:ea typeface="Calibri" charset="0"/>
                          <a:cs typeface="Arial" charset="0"/>
                        </a:rPr>
                        <a:t>What </a:t>
                      </a:r>
                      <a:r>
                        <a:rPr lang="en-US" sz="2300" b="0" i="1" u="sng" dirty="0">
                          <a:effectLst/>
                          <a:latin typeface="Calibri" charset="0"/>
                          <a:ea typeface="Calibri" charset="0"/>
                          <a:cs typeface="Arial" charset="0"/>
                        </a:rPr>
                        <a:t>can you add</a:t>
                      </a:r>
                      <a:r>
                        <a:rPr lang="en-US" sz="2300" b="0" i="1" u="none" dirty="0">
                          <a:effectLst/>
                          <a:latin typeface="Calibri" charset="0"/>
                          <a:ea typeface="Calibri" charset="0"/>
                          <a:cs typeface="Arial" charset="0"/>
                        </a:rPr>
                        <a:t>? </a:t>
                      </a:r>
                      <a:r>
                        <a:rPr lang="en-US" sz="2300" b="1" i="1" u="none" dirty="0" smtClean="0">
                          <a:effectLst/>
                          <a:latin typeface="Calibri" charset="0"/>
                          <a:ea typeface="Calibri" charset="0"/>
                          <a:cs typeface="Arial" charset="0"/>
                        </a:rPr>
                        <a:t>[PR]</a:t>
                      </a:r>
                      <a:endParaRPr lang="en-US" sz="2300" b="1" i="1" u="none"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6748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631910909"/>
              </p:ext>
            </p:extLst>
          </p:nvPr>
        </p:nvGraphicFramePr>
        <p:xfrm>
          <a:off x="515388" y="1995523"/>
          <a:ext cx="11306946" cy="3810000"/>
        </p:xfrm>
        <a:graphic>
          <a:graphicData uri="http://schemas.openxmlformats.org/drawingml/2006/table">
            <a:tbl>
              <a:tblPr firstRow="1" firstCol="1" bandRow="1">
                <a:tableStyleId>{D7AC3CCA-C797-4891-BE02-D94E43425B78}</a:tableStyleId>
              </a:tblPr>
              <a:tblGrid>
                <a:gridCol w="1093119"/>
                <a:gridCol w="10213827"/>
              </a:tblGrid>
              <a:tr h="822325">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500" b="0" i="1" u="none" dirty="0">
                          <a:effectLst/>
                          <a:latin typeface="Calibri" charset="0"/>
                          <a:ea typeface="Calibri" charset="0"/>
                          <a:cs typeface="Arial" charset="0"/>
                        </a:rPr>
                        <a:t>In other words, some icons tell you how to conserve water and others say what not to </a:t>
                      </a:r>
                      <a:r>
                        <a:rPr lang="en-US" sz="2500" b="0" i="1" u="none" dirty="0" smtClean="0">
                          <a:effectLst/>
                          <a:latin typeface="Calibri" charset="0"/>
                          <a:ea typeface="Calibri" charset="0"/>
                          <a:cs typeface="Arial" charset="0"/>
                        </a:rPr>
                        <a:t>do.</a:t>
                      </a:r>
                      <a:r>
                        <a:rPr lang="en-US" sz="2500" b="0" i="1" u="none" baseline="0" dirty="0" smtClean="0">
                          <a:effectLst/>
                          <a:latin typeface="Calibri" charset="0"/>
                          <a:ea typeface="Calibri" charset="0"/>
                          <a:cs typeface="Arial" charset="0"/>
                        </a:rPr>
                        <a:t>  </a:t>
                      </a:r>
                      <a:r>
                        <a:rPr lang="en-US" sz="2500" b="0" i="1" u="none" dirty="0" smtClean="0">
                          <a:effectLst/>
                          <a:latin typeface="Calibri" charset="0"/>
                          <a:ea typeface="Calibri" charset="0"/>
                          <a:cs typeface="Arial" charset="0"/>
                        </a:rPr>
                        <a:t>I </a:t>
                      </a:r>
                      <a:r>
                        <a:rPr lang="en-US" sz="2500" b="0" i="1" u="none" dirty="0">
                          <a:effectLst/>
                          <a:latin typeface="Calibri" charset="0"/>
                          <a:ea typeface="Calibri" charset="0"/>
                          <a:cs typeface="Arial" charset="0"/>
                        </a:rPr>
                        <a:t>would like to add that the red X at the top of the orange icon shows one T-shirt and a black arrow pointing to a washing machine with a little bit of laundry in it. The bottom half of the icon shows a green check mark, many T-shirts and a black arrow pointing to a washing machine with lots of laundry in it. </a:t>
                      </a:r>
                      <a:r>
                        <a:rPr lang="en-US" sz="2500" b="0" i="1" u="none" dirty="0" smtClean="0">
                          <a:effectLst/>
                          <a:latin typeface="Calibri" charset="0"/>
                          <a:ea typeface="Calibri" charset="0"/>
                          <a:cs typeface="Arial" charset="0"/>
                        </a:rPr>
                        <a:t>What </a:t>
                      </a:r>
                      <a:r>
                        <a:rPr lang="en-US" sz="2500" b="0" i="1" u="none" dirty="0">
                          <a:effectLst/>
                          <a:latin typeface="Calibri" charset="0"/>
                          <a:ea typeface="Calibri" charset="0"/>
                          <a:cs typeface="Arial" charset="0"/>
                        </a:rPr>
                        <a:t>else can you add? </a:t>
                      </a:r>
                      <a:endParaRPr lang="en-US" sz="2500" b="0" i="1" u="none" dirty="0">
                        <a:effectLst/>
                        <a:latin typeface="Avenir Next" charset="0"/>
                        <a:ea typeface="Calibri" charset="0"/>
                        <a:cs typeface="Arial" charset="0"/>
                      </a:endParaRPr>
                    </a:p>
                  </a:txBody>
                  <a:tcPr marL="68580" marR="68580" marT="0" marB="0"/>
                </a:tc>
              </a:tr>
              <a:tr h="828040">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500" b="0" i="1" u="none" dirty="0">
                          <a:effectLst/>
                          <a:latin typeface="Calibri" charset="0"/>
                          <a:ea typeface="Calibri" charset="0"/>
                          <a:cs typeface="Arial" charset="0"/>
                        </a:rPr>
                        <a:t>So, what you are saying is that this icon is telling us that washing more clothes in one load, instead of one at a time, helps to conserve water. </a:t>
                      </a:r>
                      <a:r>
                        <a:rPr lang="en-US" sz="2500" b="0" i="1" u="none" dirty="0" smtClean="0">
                          <a:effectLst/>
                          <a:latin typeface="Calibri" charset="0"/>
                          <a:ea typeface="Calibri" charset="0"/>
                          <a:cs typeface="Arial" charset="0"/>
                        </a:rPr>
                        <a:t>Additionally</a:t>
                      </a:r>
                      <a:r>
                        <a:rPr lang="en-US" sz="2500" b="0" i="1" u="none" dirty="0">
                          <a:effectLst/>
                          <a:latin typeface="Calibri" charset="0"/>
                          <a:ea typeface="Calibri" charset="0"/>
                          <a:cs typeface="Arial" charset="0"/>
                        </a:rPr>
                        <a:t>, the blue icon underneath the orange icon recommends showering less to save water. </a:t>
                      </a:r>
                      <a:endParaRPr lang="en-US" sz="2500" b="0" i="1" u="none"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209736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2"/>
          <p:cNvSpPr txBox="1">
            <a:spLocks/>
          </p:cNvSpPr>
          <p:nvPr/>
        </p:nvSpPr>
        <p:spPr>
          <a:xfrm>
            <a:off x="403170" y="296086"/>
            <a:ext cx="3503717" cy="4320686"/>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800" b="1" dirty="0" smtClean="0">
                <a:solidFill>
                  <a:schemeClr val="tx1"/>
                </a:solidFill>
                <a:latin typeface="Calibri" charset="0"/>
                <a:ea typeface="Calibri" charset="0"/>
                <a:cs typeface="Calibri" charset="0"/>
              </a:rPr>
              <a:t>Write one idea in each box on the left under the heading “My 3 Ideas</a:t>
            </a:r>
            <a:r>
              <a:rPr lang="en-US" sz="2800" b="1" smtClean="0">
                <a:solidFill>
                  <a:schemeClr val="tx1"/>
                </a:solidFill>
                <a:latin typeface="Calibri" charset="0"/>
                <a:ea typeface="Calibri" charset="0"/>
                <a:cs typeface="Calibri" charset="0"/>
              </a:rPr>
              <a:t>.” </a:t>
            </a:r>
            <a:endParaRPr lang="en-US" sz="2800" b="1" dirty="0">
              <a:solidFill>
                <a:schemeClr val="tx1"/>
              </a:solidFill>
              <a:latin typeface="Calibri" charset="0"/>
              <a:ea typeface="Calibri" charset="0"/>
              <a:cs typeface="Calibri" charset="0"/>
            </a:endParaRPr>
          </a:p>
          <a:p>
            <a:pPr marL="457200" indent="-457200">
              <a:buFont typeface="+mj-lt"/>
              <a:buAutoNum type="arabicPeriod" startAt="2"/>
            </a:pPr>
            <a:endParaRPr lang="en-US" sz="2800" b="1" dirty="0" smtClean="0">
              <a:solidFill>
                <a:schemeClr val="tx1"/>
              </a:solidFill>
              <a:latin typeface="Calibri" charset="0"/>
              <a:ea typeface="Calibri" charset="0"/>
              <a:cs typeface="Calibri" charset="0"/>
            </a:endParaRPr>
          </a:p>
          <a:p>
            <a:pPr marL="457200" indent="-457200">
              <a:buFont typeface="+mj-lt"/>
              <a:buAutoNum type="arabicPeriod" startAt="2"/>
            </a:pPr>
            <a:r>
              <a:rPr lang="en-US" sz="2800" b="1" dirty="0" smtClean="0">
                <a:solidFill>
                  <a:schemeClr val="tx1"/>
                </a:solidFill>
                <a:latin typeface="Calibri" charset="0"/>
                <a:ea typeface="Calibri" charset="0"/>
                <a:cs typeface="Calibri" charset="0"/>
              </a:rPr>
              <a:t>Turn </a:t>
            </a:r>
            <a:r>
              <a:rPr lang="en-US" sz="28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1077218"/>
          </a:xfrm>
          <a:prstGeom prst="rect">
            <a:avLst/>
          </a:prstGeom>
          <a:noFill/>
        </p:spPr>
        <p:txBody>
          <a:bodyPr wrap="square" rtlCol="0">
            <a:spAutoFit/>
          </a:bodyPr>
          <a:lstStyle/>
          <a:p>
            <a:r>
              <a:rPr lang="en-US" sz="1600" b="1" dirty="0" smtClean="0">
                <a:solidFill>
                  <a:srgbClr val="FF0000"/>
                </a:solidFill>
              </a:rPr>
              <a:t>the skills is that when I fortify I support my ideas with evidence from the text.</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cxnSp>
        <p:nvCxnSpPr>
          <p:cNvPr id="17" name="Straight Arrow Connector 16"/>
          <p:cNvCxnSpPr/>
          <p:nvPr/>
        </p:nvCxnSpPr>
        <p:spPr>
          <a:xfrm flipV="1">
            <a:off x="2808390" y="213496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13426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dissolve">
                                      <p:cBhvr>
                                        <p:cTn id="22" dur="500"/>
                                        <p:tgtEl>
                                          <p:spTgt spid="9">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ssolve">
                                      <p:cBhvr>
                                        <p:cTn id="25" dur="500"/>
                                        <p:tgtEl>
                                          <p:spTgt spid="9">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1959197193"/>
              </p:ext>
            </p:extLst>
          </p:nvPr>
        </p:nvGraphicFramePr>
        <p:xfrm>
          <a:off x="2838257" y="2108828"/>
          <a:ext cx="9029065" cy="4175760"/>
        </p:xfrm>
        <a:graphic>
          <a:graphicData uri="http://schemas.openxmlformats.org/drawingml/2006/table">
            <a:tbl>
              <a:tblPr firstRow="1" firstCol="1" bandRow="1">
                <a:tableStyleId>{8A107856-5554-42FB-B03E-39F5DBC370BA}</a:tableStyleId>
              </a:tblPr>
              <a:tblGrid>
                <a:gridCol w="985598"/>
                <a:gridCol w="8043467"/>
              </a:tblGrid>
              <a:tr h="1033780">
                <a:tc>
                  <a:txBody>
                    <a:bodyPr/>
                    <a:lstStyle/>
                    <a:p>
                      <a:pPr marL="0" marR="0" algn="r">
                        <a:spcBef>
                          <a:spcPts val="0"/>
                        </a:spcBef>
                        <a:spcAft>
                          <a:spcPts val="0"/>
                        </a:spcAft>
                      </a:pPr>
                      <a:r>
                        <a:rPr lang="en-US" sz="1800" dirty="0">
                          <a:effectLst/>
                        </a:rPr>
                        <a:t>Student A4:</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200" b="0" i="1" u="sng" dirty="0" smtClean="0">
                          <a:effectLst/>
                          <a:latin typeface="Calibri" charset="0"/>
                          <a:ea typeface="Calibri" charset="0"/>
                          <a:cs typeface="Arial" charset="0"/>
                        </a:rPr>
                        <a:t>In other words</a:t>
                      </a:r>
                      <a:r>
                        <a:rPr lang="en-US" sz="2200" b="0" i="1" dirty="0" smtClean="0">
                          <a:effectLst/>
                          <a:latin typeface="Calibri" charset="0"/>
                          <a:ea typeface="Calibri" charset="0"/>
                          <a:cs typeface="Arial" charset="0"/>
                        </a:rPr>
                        <a:t>, some icons tell you how to conserve water and others say what not to do. </a:t>
                      </a:r>
                      <a:r>
                        <a:rPr lang="en-US" sz="2200" b="1" i="1" dirty="0" smtClean="0">
                          <a:effectLst/>
                          <a:latin typeface="Calibri" charset="0"/>
                          <a:ea typeface="Calibri" charset="0"/>
                          <a:cs typeface="Arial" charset="0"/>
                        </a:rPr>
                        <a:t>[PAR</a:t>
                      </a:r>
                      <a:r>
                        <a:rPr lang="en-US" sz="2200" b="1" i="1" u="sng" dirty="0" smtClean="0">
                          <a:effectLst/>
                          <a:latin typeface="Calibri" charset="0"/>
                          <a:ea typeface="Calibri" charset="0"/>
                          <a:cs typeface="Arial" charset="0"/>
                        </a:rPr>
                        <a:t>] I </a:t>
                      </a:r>
                      <a:r>
                        <a:rPr lang="en-US" sz="2200" b="0" i="1" u="sng" dirty="0" smtClean="0">
                          <a:effectLst/>
                          <a:latin typeface="Calibri" charset="0"/>
                          <a:ea typeface="Calibri" charset="0"/>
                          <a:cs typeface="Arial" charset="0"/>
                        </a:rPr>
                        <a:t>would like to add</a:t>
                      </a:r>
                      <a:r>
                        <a:rPr lang="en-US" sz="2200" b="0" i="1" dirty="0" smtClean="0">
                          <a:effectLst/>
                          <a:latin typeface="Calibri" charset="0"/>
                          <a:ea typeface="Calibri" charset="0"/>
                          <a:cs typeface="Arial" charset="0"/>
                        </a:rPr>
                        <a:t> that the red X at the top of the orange icon shows one T-shirt and a black arrow pointing to a washing machine with a little bit of laundry in it. The bottom half of the icon shows a green check mark, many T-shirts and a black arrow pointing to a washing machine with lots of laundry in it. </a:t>
                      </a:r>
                      <a:r>
                        <a:rPr lang="en-US" sz="2200" b="1" i="1" dirty="0" smtClean="0">
                          <a:effectLst/>
                          <a:latin typeface="Calibri" charset="0"/>
                          <a:ea typeface="Calibri" charset="0"/>
                          <a:cs typeface="Arial" charset="0"/>
                        </a:rPr>
                        <a:t>[BO] </a:t>
                      </a:r>
                      <a:r>
                        <a:rPr lang="en-US" sz="2200" b="0" i="1" u="sng" dirty="0" smtClean="0">
                          <a:effectLst/>
                          <a:latin typeface="Calibri" charset="0"/>
                          <a:ea typeface="Calibri" charset="0"/>
                          <a:cs typeface="Arial" charset="0"/>
                        </a:rPr>
                        <a:t>What else can you add?</a:t>
                      </a:r>
                      <a:r>
                        <a:rPr lang="en-US" sz="2200" b="0" i="1" dirty="0" smtClean="0">
                          <a:effectLst/>
                          <a:latin typeface="Calibri" charset="0"/>
                          <a:ea typeface="Calibri" charset="0"/>
                          <a:cs typeface="Arial" charset="0"/>
                        </a:rPr>
                        <a:t> </a:t>
                      </a:r>
                      <a:r>
                        <a:rPr lang="en-US" sz="2200" b="1" i="1" dirty="0" smtClean="0">
                          <a:effectLst/>
                          <a:latin typeface="Calibri" charset="0"/>
                          <a:ea typeface="Calibri" charset="0"/>
                          <a:cs typeface="Arial" charset="0"/>
                        </a:rPr>
                        <a:t>[PR]</a:t>
                      </a:r>
                      <a:endParaRPr lang="en-US" sz="2200" b="1" i="1" dirty="0">
                        <a:effectLst/>
                        <a:latin typeface="Avenir Next" charset="0"/>
                        <a:ea typeface="Calibri" charset="0"/>
                        <a:cs typeface="Arial" charset="0"/>
                      </a:endParaRPr>
                    </a:p>
                  </a:txBody>
                  <a:tcPr marL="68580" marR="68580" marT="0" marB="0"/>
                </a:tc>
              </a:tr>
              <a:tr h="1005205">
                <a:tc>
                  <a:txBody>
                    <a:bodyPr/>
                    <a:lstStyle/>
                    <a:p>
                      <a:pPr marL="0" marR="0" algn="r">
                        <a:spcBef>
                          <a:spcPts val="0"/>
                        </a:spcBef>
                        <a:spcAft>
                          <a:spcPts val="0"/>
                        </a:spcAft>
                      </a:pPr>
                      <a:r>
                        <a:rPr lang="en-US" sz="1800" dirty="0">
                          <a:effectLst/>
                        </a:rPr>
                        <a:t>Student B4:</a:t>
                      </a:r>
                      <a:endParaRPr lang="en-US" sz="18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400" b="0" i="1" u="sng" dirty="0">
                          <a:effectLst/>
                          <a:latin typeface="Calibri" charset="0"/>
                          <a:ea typeface="Calibri" charset="0"/>
                          <a:cs typeface="Arial" charset="0"/>
                        </a:rPr>
                        <a:t>So, what you are saying is</a:t>
                      </a:r>
                      <a:r>
                        <a:rPr lang="en-US" sz="2400" b="0" i="1" dirty="0">
                          <a:effectLst/>
                          <a:latin typeface="Calibri" charset="0"/>
                          <a:ea typeface="Calibri" charset="0"/>
                          <a:cs typeface="Arial" charset="0"/>
                        </a:rPr>
                        <a:t> that this icon is telling us that washing more clothes in one load, instead of one at a time, helps to conserve water. </a:t>
                      </a:r>
                      <a:r>
                        <a:rPr lang="en-US" sz="2400" b="1" i="1" dirty="0">
                          <a:effectLst/>
                          <a:latin typeface="Calibri" charset="0"/>
                          <a:ea typeface="Calibri" charset="0"/>
                          <a:cs typeface="Arial" charset="0"/>
                        </a:rPr>
                        <a:t>[PAR] </a:t>
                      </a:r>
                      <a:r>
                        <a:rPr lang="en-US" sz="2400" b="0" i="1" u="sng" dirty="0">
                          <a:effectLst/>
                          <a:latin typeface="Calibri" charset="0"/>
                          <a:ea typeface="Calibri" charset="0"/>
                          <a:cs typeface="Arial" charset="0"/>
                        </a:rPr>
                        <a:t>Additionally</a:t>
                      </a:r>
                      <a:r>
                        <a:rPr lang="en-US" sz="2400" b="0" i="1" dirty="0">
                          <a:effectLst/>
                          <a:latin typeface="Calibri" charset="0"/>
                          <a:ea typeface="Calibri" charset="0"/>
                          <a:cs typeface="Arial" charset="0"/>
                        </a:rPr>
                        <a:t>, the blue icon underneath the orange icon recommends showering less to save water. </a:t>
                      </a:r>
                      <a:r>
                        <a:rPr lang="en-US" sz="2400" b="1" i="1" dirty="0">
                          <a:effectLst/>
                          <a:latin typeface="Calibri" charset="0"/>
                          <a:ea typeface="Calibri" charset="0"/>
                          <a:cs typeface="Arial" charset="0"/>
                        </a:rPr>
                        <a:t>[BO] </a:t>
                      </a:r>
                      <a:endParaRPr lang="en-US" sz="2400" b="1"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6624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993563" y="378797"/>
            <a:ext cx="8230243"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t>How </a:t>
            </a:r>
            <a:r>
              <a:rPr lang="en-US" sz="6000" b="1" dirty="0"/>
              <a:t>do noun phrases </a:t>
            </a:r>
            <a:br>
              <a:rPr lang="en-US" sz="6000" b="1" dirty="0"/>
            </a:br>
            <a:r>
              <a:rPr lang="en-US" sz="6000" b="1" dirty="0"/>
              <a:t>add </a:t>
            </a:r>
            <a:r>
              <a:rPr lang="en-US" sz="6000" b="1" dirty="0" smtClean="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6859503"/>
              </p:ext>
            </p:extLst>
          </p:nvPr>
        </p:nvGraphicFramePr>
        <p:xfrm>
          <a:off x="633982" y="2554306"/>
          <a:ext cx="11233340" cy="3291840"/>
        </p:xfrm>
        <a:graphic>
          <a:graphicData uri="http://schemas.openxmlformats.org/drawingml/2006/table">
            <a:tbl>
              <a:tblPr firstRow="1" firstCol="1" bandRow="1">
                <a:tableStyleId>{8A107856-5554-42FB-B03E-39F5DBC370BA}</a:tableStyleId>
              </a:tblPr>
              <a:tblGrid>
                <a:gridCol w="1182772"/>
                <a:gridCol w="10050568"/>
              </a:tblGrid>
              <a:tr h="371475">
                <a:tc>
                  <a:txBody>
                    <a:bodyPr/>
                    <a:lstStyle/>
                    <a:p>
                      <a:pPr marL="0" marR="0" algn="r">
                        <a:spcBef>
                          <a:spcPts val="0"/>
                        </a:spcBef>
                        <a:spcAft>
                          <a:spcPts val="0"/>
                        </a:spcAft>
                      </a:pPr>
                      <a:r>
                        <a:rPr lang="en-US" sz="2000" dirty="0">
                          <a:effectLst/>
                        </a:rPr>
                        <a:t>Student A1:</a:t>
                      </a:r>
                      <a:endParaRPr lang="en-US" sz="20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0" i="1" u="sng" dirty="0" smtClean="0">
                          <a:effectLst/>
                          <a:latin typeface="Calibri" charset="0"/>
                          <a:ea typeface="Calibri" charset="0"/>
                          <a:cs typeface="Arial" charset="0"/>
                        </a:rPr>
                        <a:t>I notice</a:t>
                      </a:r>
                      <a:r>
                        <a:rPr lang="en-US" sz="3600" b="0" i="1" dirty="0" smtClean="0">
                          <a:effectLst/>
                          <a:latin typeface="Calibri" charset="0"/>
                          <a:ea typeface="Calibri" charset="0"/>
                          <a:cs typeface="Arial" charset="0"/>
                        </a:rPr>
                        <a:t> the title says “save water” and below there is an icon that says “drop by drop” and it has </a:t>
                      </a:r>
                      <a:r>
                        <a:rPr lang="en-US" sz="3600" b="0" i="1" dirty="0" smtClean="0">
                          <a:effectLst/>
                          <a:highlight>
                            <a:srgbClr val="FFFF00"/>
                          </a:highlight>
                        </a:rPr>
                        <a:t>two blue</a:t>
                      </a:r>
                      <a:r>
                        <a:rPr lang="en-US" sz="3600" b="0" i="1" baseline="0" dirty="0" smtClean="0">
                          <a:effectLst/>
                          <a:highlight>
                            <a:srgbClr val="FFFF00"/>
                          </a:highlight>
                        </a:rPr>
                        <a:t> water drops </a:t>
                      </a:r>
                      <a:r>
                        <a:rPr lang="en-US" sz="3600" b="0" i="1" dirty="0" smtClean="0">
                          <a:effectLst/>
                          <a:latin typeface="Calibri" charset="0"/>
                          <a:ea typeface="Calibri" charset="0"/>
                          <a:cs typeface="Arial" charset="0"/>
                        </a:rPr>
                        <a:t>next to each other. </a:t>
                      </a:r>
                      <a:r>
                        <a:rPr lang="en-US" sz="3600" b="0" i="1" u="sng" dirty="0" smtClean="0">
                          <a:effectLst/>
                          <a:latin typeface="Calibri" charset="0"/>
                          <a:ea typeface="Calibri" charset="0"/>
                          <a:cs typeface="Arial" charset="0"/>
                        </a:rPr>
                        <a:t>What do you notice?</a:t>
                      </a:r>
                      <a:r>
                        <a:rPr lang="en-US" sz="3600" b="0" i="1" dirty="0" smtClean="0">
                          <a:effectLst/>
                          <a:latin typeface="Calibri" charset="0"/>
                          <a:ea typeface="Calibri" charset="0"/>
                          <a:cs typeface="Arial" charset="0"/>
                        </a:rPr>
                        <a:t> </a:t>
                      </a:r>
                      <a:endParaRPr lang="en-US" sz="3600" b="0" i="1" dirty="0" smtClean="0">
                        <a:effectLst/>
                        <a:latin typeface="Avenir Next" charset="0"/>
                        <a:ea typeface="Calibri" charset="0"/>
                        <a:cs typeface="Arial" charset="0"/>
                      </a:endParaRPr>
                    </a:p>
                  </a:txBody>
                  <a:tcPr marL="68580" marR="68580" marT="0" marB="0"/>
                </a:tc>
              </a:tr>
              <a:tr h="375285">
                <a:tc>
                  <a:txBody>
                    <a:bodyPr/>
                    <a:lstStyle/>
                    <a:p>
                      <a:pPr marL="0" marR="0" algn="r">
                        <a:spcBef>
                          <a:spcPts val="0"/>
                        </a:spcBef>
                        <a:spcAft>
                          <a:spcPts val="0"/>
                        </a:spcAft>
                      </a:pPr>
                      <a:r>
                        <a:rPr lang="en-US" sz="2000" dirty="0">
                          <a:effectLst/>
                        </a:rPr>
                        <a:t>Student B1:</a:t>
                      </a:r>
                      <a:endParaRPr lang="en-US" sz="20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i="1" u="sng" dirty="0" smtClean="0">
                          <a:effectLst/>
                        </a:rPr>
                        <a:t>I notice</a:t>
                      </a:r>
                      <a:r>
                        <a:rPr lang="en-US" sz="3600" i="1" dirty="0" smtClean="0">
                          <a:effectLst/>
                        </a:rPr>
                        <a:t> </a:t>
                      </a:r>
                      <a:r>
                        <a:rPr lang="en-US" sz="3600" b="0" i="1" dirty="0" smtClean="0">
                          <a:effectLst/>
                          <a:latin typeface="Calibri" charset="0"/>
                          <a:ea typeface="Calibri" charset="0"/>
                          <a:cs typeface="Arial" charset="0"/>
                        </a:rPr>
                        <a:t> that there are</a:t>
                      </a:r>
                      <a:r>
                        <a:rPr lang="en-US" sz="3600" b="0" i="1" baseline="0" dirty="0" smtClean="0">
                          <a:effectLst/>
                          <a:latin typeface="Calibri" charset="0"/>
                          <a:ea typeface="Calibri" charset="0"/>
                          <a:cs typeface="Arial" charset="0"/>
                        </a:rPr>
                        <a:t> </a:t>
                      </a:r>
                      <a:r>
                        <a:rPr lang="en-US" sz="3600" b="0" i="1" dirty="0" smtClean="0">
                          <a:effectLst/>
                          <a:highlight>
                            <a:srgbClr val="FFFF00"/>
                          </a:highlight>
                        </a:rPr>
                        <a:t>another 15 icons</a:t>
                      </a:r>
                      <a:r>
                        <a:rPr lang="en-US" sz="3600" b="0" i="1" baseline="0" dirty="0" smtClean="0">
                          <a:effectLst/>
                          <a:highlight>
                            <a:srgbClr val="FFFF00"/>
                          </a:highlight>
                        </a:rPr>
                        <a:t> </a:t>
                      </a:r>
                      <a:r>
                        <a:rPr lang="en-US" sz="3600" b="0" i="1" dirty="0" smtClean="0">
                          <a:effectLst/>
                          <a:latin typeface="Calibri" charset="0"/>
                          <a:ea typeface="Calibri" charset="0"/>
                          <a:cs typeface="Arial" charset="0"/>
                        </a:rPr>
                        <a:t>in the shape of </a:t>
                      </a:r>
                      <a:r>
                        <a:rPr lang="en-US" sz="3600" b="0" i="1" baseline="0" dirty="0" smtClean="0">
                          <a:effectLst/>
                          <a:highlight>
                            <a:srgbClr val="FFFF00"/>
                          </a:highlight>
                        </a:rPr>
                        <a:t>water drops </a:t>
                      </a:r>
                      <a:r>
                        <a:rPr lang="en-US" sz="3600" b="0" i="1" dirty="0" smtClean="0">
                          <a:effectLst/>
                          <a:latin typeface="Calibri" charset="0"/>
                          <a:ea typeface="Calibri" charset="0"/>
                          <a:cs typeface="Arial" charset="0"/>
                        </a:rPr>
                        <a:t>with images and words. </a:t>
                      </a:r>
                      <a:r>
                        <a:rPr lang="en-US" sz="3600" b="0" i="1" u="sng" dirty="0" smtClean="0">
                          <a:effectLst/>
                          <a:latin typeface="Calibri" charset="0"/>
                          <a:ea typeface="Calibri" charset="0"/>
                          <a:cs typeface="Arial" charset="0"/>
                        </a:rPr>
                        <a:t>What else do you notice?</a:t>
                      </a:r>
                      <a:r>
                        <a:rPr lang="en-US" sz="3600" b="0" i="1" dirty="0" smtClean="0">
                          <a:effectLst/>
                          <a:latin typeface="Calibri" charset="0"/>
                          <a:ea typeface="Calibri" charset="0"/>
                          <a:cs typeface="Arial" charset="0"/>
                        </a:rPr>
                        <a:t> </a:t>
                      </a:r>
                      <a:endParaRPr lang="en-US" sz="3600" b="0" i="1" dirty="0" smtClean="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277816" y="794084"/>
            <a:ext cx="1569626" cy="1402295"/>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3815634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958352" y="393733"/>
            <a:ext cx="8426823"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t>How </a:t>
            </a:r>
            <a:r>
              <a:rPr lang="en-US" sz="6000" b="1" dirty="0"/>
              <a:t>do noun phrases </a:t>
            </a:r>
            <a:br>
              <a:rPr lang="en-US" sz="6000" b="1" dirty="0"/>
            </a:br>
            <a:r>
              <a:rPr lang="en-US" sz="6000" b="1" dirty="0"/>
              <a:t>add </a:t>
            </a:r>
            <a:r>
              <a:rPr lang="en-US" sz="6000" b="1" dirty="0" smtClean="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69727571"/>
              </p:ext>
            </p:extLst>
          </p:nvPr>
        </p:nvGraphicFramePr>
        <p:xfrm>
          <a:off x="476977" y="2648891"/>
          <a:ext cx="11343721" cy="3566160"/>
        </p:xfrm>
        <a:graphic>
          <a:graphicData uri="http://schemas.openxmlformats.org/drawingml/2006/table">
            <a:tbl>
              <a:tblPr firstRow="1" firstCol="1" bandRow="1">
                <a:tableStyleId>{8A107856-5554-42FB-B03E-39F5DBC370BA}</a:tableStyleId>
              </a:tblPr>
              <a:tblGrid>
                <a:gridCol w="1294202"/>
                <a:gridCol w="10049519"/>
              </a:tblGrid>
              <a:tr h="560705">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0" i="1" u="sng" dirty="0">
                          <a:effectLst/>
                          <a:latin typeface="Calibri" charset="0"/>
                          <a:ea typeface="Calibri" charset="0"/>
                          <a:cs typeface="Arial" charset="0"/>
                        </a:rPr>
                        <a:t>I heard you say</a:t>
                      </a:r>
                      <a:r>
                        <a:rPr lang="en-US" sz="2600" b="0" i="1" dirty="0">
                          <a:effectLst/>
                          <a:latin typeface="Calibri" charset="0"/>
                          <a:ea typeface="Calibri" charset="0"/>
                          <a:cs typeface="Arial" charset="0"/>
                        </a:rPr>
                        <a:t> that the </a:t>
                      </a:r>
                      <a:r>
                        <a:rPr lang="en-US" sz="2600" b="0" i="1" dirty="0">
                          <a:effectLst/>
                          <a:highlight>
                            <a:srgbClr val="FFFF00"/>
                          </a:highlight>
                          <a:latin typeface="Calibri" charset="0"/>
                          <a:ea typeface="Calibri" charset="0"/>
                          <a:cs typeface="Arial" charset="0"/>
                        </a:rPr>
                        <a:t>sixteen water drop icons</a:t>
                      </a:r>
                      <a:r>
                        <a:rPr lang="en-US" sz="2600" b="0" i="1" dirty="0">
                          <a:effectLst/>
                          <a:latin typeface="Calibri" charset="0"/>
                          <a:ea typeface="Calibri" charset="0"/>
                          <a:cs typeface="Arial" charset="0"/>
                        </a:rPr>
                        <a:t> provide information. </a:t>
                      </a:r>
                      <a:r>
                        <a:rPr lang="en-US" sz="2600" b="0" i="1" u="sng" dirty="0" smtClean="0">
                          <a:effectLst/>
                          <a:latin typeface="Calibri" charset="0"/>
                          <a:ea typeface="Calibri" charset="0"/>
                          <a:cs typeface="Arial" charset="0"/>
                        </a:rPr>
                        <a:t>I </a:t>
                      </a:r>
                      <a:r>
                        <a:rPr lang="en-US" sz="2600" b="0" i="1" u="sng" dirty="0">
                          <a:effectLst/>
                          <a:latin typeface="Calibri" charset="0"/>
                          <a:ea typeface="Calibri" charset="0"/>
                          <a:cs typeface="Arial" charset="0"/>
                        </a:rPr>
                        <a:t>would like to add</a:t>
                      </a:r>
                      <a:r>
                        <a:rPr lang="en-US" sz="2600" b="0" i="1" dirty="0">
                          <a:effectLst/>
                          <a:latin typeface="Calibri" charset="0"/>
                          <a:ea typeface="Calibri" charset="0"/>
                          <a:cs typeface="Arial" charset="0"/>
                        </a:rPr>
                        <a:t> that many of them have images or words that tell about saving water just like in the title. </a:t>
                      </a:r>
                      <a:r>
                        <a:rPr lang="en-US" sz="2600" b="0" i="1" dirty="0" smtClean="0">
                          <a:effectLst/>
                          <a:latin typeface="Calibri" charset="0"/>
                          <a:ea typeface="Calibri" charset="0"/>
                          <a:cs typeface="Arial" charset="0"/>
                        </a:rPr>
                        <a:t> </a:t>
                      </a:r>
                      <a:r>
                        <a:rPr lang="en-US" sz="2600" b="0" i="1" u="sng" dirty="0">
                          <a:effectLst/>
                          <a:latin typeface="Calibri" charset="0"/>
                          <a:ea typeface="Calibri" charset="0"/>
                          <a:cs typeface="Arial" charset="0"/>
                        </a:rPr>
                        <a:t>What details can you cite?</a:t>
                      </a:r>
                      <a:r>
                        <a:rPr lang="en-US" sz="2600" b="0" i="1" dirty="0">
                          <a:effectLst/>
                          <a:latin typeface="Calibri" charset="0"/>
                          <a:ea typeface="Calibri" charset="0"/>
                          <a:cs typeface="Arial" charset="0"/>
                        </a:rPr>
                        <a:t> </a:t>
                      </a:r>
                      <a:endParaRPr lang="en-US" sz="2600" b="0" i="1" dirty="0">
                        <a:effectLst/>
                        <a:latin typeface="Avenir Next" charset="0"/>
                        <a:ea typeface="Calibri" charset="0"/>
                        <a:cs typeface="Arial" charset="0"/>
                      </a:endParaRPr>
                    </a:p>
                  </a:txBody>
                  <a:tcPr marL="68580" marR="68580" marT="0" marB="0"/>
                </a:tc>
              </a:tr>
              <a:tr h="408940">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0" i="1" u="sng" dirty="0">
                          <a:effectLst/>
                          <a:latin typeface="Calibri" charset="0"/>
                          <a:ea typeface="Calibri" charset="0"/>
                          <a:cs typeface="Arial" charset="0"/>
                        </a:rPr>
                        <a:t>I heard you say</a:t>
                      </a:r>
                      <a:r>
                        <a:rPr lang="en-US" sz="2600" b="0" i="1" dirty="0">
                          <a:effectLst/>
                          <a:latin typeface="Calibri" charset="0"/>
                          <a:ea typeface="Calibri" charset="0"/>
                          <a:cs typeface="Arial" charset="0"/>
                        </a:rPr>
                        <a:t> that the images and words in the infographic tell about conserving water. </a:t>
                      </a:r>
                      <a:r>
                        <a:rPr lang="en-US" sz="2600" b="0" i="1" u="sng" dirty="0" smtClean="0">
                          <a:effectLst/>
                          <a:latin typeface="Calibri" charset="0"/>
                          <a:ea typeface="Calibri" charset="0"/>
                          <a:cs typeface="Arial" charset="0"/>
                        </a:rPr>
                        <a:t>In </a:t>
                      </a:r>
                      <a:r>
                        <a:rPr lang="en-US" sz="2600" b="0" i="1" u="sng" dirty="0">
                          <a:effectLst/>
                          <a:latin typeface="Calibri" charset="0"/>
                          <a:ea typeface="Calibri" charset="0"/>
                          <a:cs typeface="Arial" charset="0"/>
                        </a:rPr>
                        <a:t>addition,</a:t>
                      </a:r>
                      <a:r>
                        <a:rPr lang="en-US" sz="2600" b="0" i="1" dirty="0">
                          <a:effectLst/>
                          <a:latin typeface="Calibri" charset="0"/>
                          <a:ea typeface="Calibri" charset="0"/>
                          <a:cs typeface="Arial" charset="0"/>
                        </a:rPr>
                        <a:t> I notice that </a:t>
                      </a:r>
                      <a:r>
                        <a:rPr lang="en-US" sz="2600" b="0" i="1" dirty="0">
                          <a:effectLst/>
                          <a:highlight>
                            <a:srgbClr val="FFFF00"/>
                          </a:highlight>
                          <a:latin typeface="Calibri" charset="0"/>
                          <a:ea typeface="Calibri" charset="0"/>
                          <a:cs typeface="Arial" charset="0"/>
                        </a:rPr>
                        <a:t>one icon</a:t>
                      </a:r>
                      <a:r>
                        <a:rPr lang="en-US" sz="2600" b="0" i="1" dirty="0">
                          <a:effectLst/>
                          <a:latin typeface="Calibri" charset="0"/>
                          <a:ea typeface="Calibri" charset="0"/>
                          <a:cs typeface="Arial" charset="0"/>
                        </a:rPr>
                        <a:t> to the left of the </a:t>
                      </a:r>
                      <a:r>
                        <a:rPr lang="en-US" sz="2600" b="0" i="1" dirty="0">
                          <a:effectLst/>
                          <a:highlight>
                            <a:srgbClr val="FFFF00"/>
                          </a:highlight>
                          <a:latin typeface="Calibri" charset="0"/>
                          <a:ea typeface="Calibri" charset="0"/>
                          <a:cs typeface="Arial" charset="0"/>
                        </a:rPr>
                        <a:t>“drop by drop” icon</a:t>
                      </a:r>
                      <a:r>
                        <a:rPr lang="en-US" sz="2600" b="0" i="1" dirty="0">
                          <a:effectLst/>
                          <a:latin typeface="Calibri" charset="0"/>
                          <a:ea typeface="Calibri" charset="0"/>
                          <a:cs typeface="Arial" charset="0"/>
                        </a:rPr>
                        <a:t> has </a:t>
                      </a:r>
                      <a:r>
                        <a:rPr lang="en-US" sz="2600" b="0" i="1" dirty="0">
                          <a:effectLst/>
                          <a:highlight>
                            <a:srgbClr val="FFFF00"/>
                          </a:highlight>
                          <a:latin typeface="Calibri" charset="0"/>
                          <a:ea typeface="Calibri" charset="0"/>
                          <a:cs typeface="Arial" charset="0"/>
                        </a:rPr>
                        <a:t>water droplets</a:t>
                      </a:r>
                      <a:r>
                        <a:rPr lang="en-US" sz="2600" b="0" i="1" dirty="0">
                          <a:effectLst/>
                          <a:latin typeface="Calibri" charset="0"/>
                          <a:ea typeface="Calibri" charset="0"/>
                          <a:cs typeface="Arial" charset="0"/>
                        </a:rPr>
                        <a:t> falling from a </a:t>
                      </a:r>
                      <a:r>
                        <a:rPr lang="en-US" sz="2600" b="0" i="1" dirty="0">
                          <a:effectLst/>
                          <a:highlight>
                            <a:srgbClr val="FFFF00"/>
                          </a:highlight>
                          <a:latin typeface="Calibri" charset="0"/>
                          <a:ea typeface="Calibri" charset="0"/>
                          <a:cs typeface="Arial" charset="0"/>
                        </a:rPr>
                        <a:t>gray pipe</a:t>
                      </a:r>
                      <a:r>
                        <a:rPr lang="en-US" sz="2600" b="0" i="1" dirty="0">
                          <a:effectLst/>
                          <a:latin typeface="Calibri" charset="0"/>
                          <a:ea typeface="Calibri" charset="0"/>
                          <a:cs typeface="Arial" charset="0"/>
                        </a:rPr>
                        <a:t> with an arm cranking a </a:t>
                      </a:r>
                      <a:r>
                        <a:rPr lang="en-US" sz="2600" b="0" i="1" dirty="0">
                          <a:effectLst/>
                          <a:highlight>
                            <a:srgbClr val="FFFF00"/>
                          </a:highlight>
                          <a:latin typeface="Calibri" charset="0"/>
                          <a:ea typeface="Calibri" charset="0"/>
                          <a:cs typeface="Arial" charset="0"/>
                        </a:rPr>
                        <a:t>red wrench</a:t>
                      </a:r>
                      <a:r>
                        <a:rPr lang="en-US" sz="2600" b="0" i="1" dirty="0">
                          <a:effectLst/>
                          <a:latin typeface="Calibri" charset="0"/>
                          <a:ea typeface="Calibri" charset="0"/>
                          <a:cs typeface="Arial" charset="0"/>
                        </a:rPr>
                        <a:t> around it. </a:t>
                      </a:r>
                      <a:r>
                        <a:rPr lang="en-US" sz="2600" b="0" i="1" dirty="0" smtClean="0">
                          <a:effectLst/>
                          <a:latin typeface="Calibri" charset="0"/>
                          <a:ea typeface="Calibri" charset="0"/>
                          <a:cs typeface="Arial" charset="0"/>
                        </a:rPr>
                        <a:t>Underneath </a:t>
                      </a:r>
                      <a:r>
                        <a:rPr lang="en-US" sz="2600" b="0" i="1" dirty="0">
                          <a:effectLst/>
                          <a:latin typeface="Calibri" charset="0"/>
                          <a:ea typeface="Calibri" charset="0"/>
                          <a:cs typeface="Arial" charset="0"/>
                        </a:rPr>
                        <a:t>it says “check pipes for leaks</a:t>
                      </a:r>
                      <a:r>
                        <a:rPr lang="en-US" sz="2600" b="0" i="1" dirty="0" smtClean="0">
                          <a:effectLst/>
                          <a:latin typeface="Calibri" charset="0"/>
                          <a:ea typeface="Calibri" charset="0"/>
                          <a:cs typeface="Arial" charset="0"/>
                        </a:rPr>
                        <a:t>”. </a:t>
                      </a:r>
                      <a:r>
                        <a:rPr lang="en-US" sz="2600" b="0" i="1" dirty="0">
                          <a:effectLst/>
                          <a:latin typeface="Calibri" charset="0"/>
                          <a:ea typeface="Calibri" charset="0"/>
                          <a:cs typeface="Arial" charset="0"/>
                        </a:rPr>
                        <a:t>I think this means that one way to save water is to fix </a:t>
                      </a:r>
                      <a:r>
                        <a:rPr lang="en-US" sz="2600" b="0" i="1" dirty="0">
                          <a:effectLst/>
                          <a:highlight>
                            <a:srgbClr val="FFFF00"/>
                          </a:highlight>
                          <a:latin typeface="Calibri" charset="0"/>
                          <a:ea typeface="Calibri" charset="0"/>
                          <a:cs typeface="Arial" charset="0"/>
                        </a:rPr>
                        <a:t>leaky pipes</a:t>
                      </a:r>
                      <a:r>
                        <a:rPr lang="en-US" sz="2600" b="0" i="1" dirty="0" smtClean="0">
                          <a:effectLst/>
                          <a:latin typeface="Calibri" charset="0"/>
                          <a:ea typeface="Calibri" charset="0"/>
                          <a:cs typeface="Arial" charset="0"/>
                        </a:rPr>
                        <a:t>.</a:t>
                      </a:r>
                      <a:r>
                        <a:rPr lang="en-US" sz="2600" b="0" i="1" baseline="0" dirty="0" smtClean="0">
                          <a:effectLst/>
                          <a:latin typeface="Calibri" charset="0"/>
                          <a:ea typeface="Calibri" charset="0"/>
                          <a:cs typeface="Arial" charset="0"/>
                        </a:rPr>
                        <a:t> </a:t>
                      </a:r>
                      <a:r>
                        <a:rPr lang="en-US" sz="2600" b="0" i="1" dirty="0" smtClean="0">
                          <a:effectLst/>
                          <a:latin typeface="Calibri" charset="0"/>
                          <a:ea typeface="Calibri" charset="0"/>
                          <a:cs typeface="Arial" charset="0"/>
                        </a:rPr>
                        <a:t> </a:t>
                      </a:r>
                      <a:r>
                        <a:rPr lang="en-US" sz="2600" b="0" i="1" u="sng" dirty="0">
                          <a:effectLst/>
                          <a:latin typeface="Calibri" charset="0"/>
                          <a:ea typeface="Calibri" charset="0"/>
                          <a:cs typeface="Arial" charset="0"/>
                        </a:rPr>
                        <a:t>What details can you cite?</a:t>
                      </a:r>
                      <a:r>
                        <a:rPr lang="en-US" sz="2600" b="0" i="1" dirty="0">
                          <a:effectLst/>
                          <a:latin typeface="Calibri" charset="0"/>
                          <a:ea typeface="Calibri" charset="0"/>
                          <a:cs typeface="Arial" charset="0"/>
                        </a:rPr>
                        <a:t> </a:t>
                      </a:r>
                      <a:endParaRPr lang="en-US" sz="2600" b="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090158" y="854768"/>
            <a:ext cx="1569626" cy="1402295"/>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44691391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979883" y="388857"/>
            <a:ext cx="8261856"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t>How </a:t>
            </a:r>
            <a:r>
              <a:rPr lang="en-US" sz="6000" b="1" dirty="0"/>
              <a:t>do noun phrases </a:t>
            </a:r>
            <a:br>
              <a:rPr lang="en-US" sz="6000" b="1" dirty="0"/>
            </a:br>
            <a:r>
              <a:rPr lang="en-US" sz="6000" b="1" dirty="0"/>
              <a:t>add </a:t>
            </a:r>
            <a:r>
              <a:rPr lang="en-US" sz="6000" b="1" dirty="0" smtClean="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134955865"/>
              </p:ext>
            </p:extLst>
          </p:nvPr>
        </p:nvGraphicFramePr>
        <p:xfrm>
          <a:off x="377756" y="2471763"/>
          <a:ext cx="11412288" cy="3657600"/>
        </p:xfrm>
        <a:graphic>
          <a:graphicData uri="http://schemas.openxmlformats.org/drawingml/2006/table">
            <a:tbl>
              <a:tblPr firstRow="1" firstCol="1" bandRow="1">
                <a:tableStyleId>{8A107856-5554-42FB-B03E-39F5DBC370BA}</a:tableStyleId>
              </a:tblPr>
              <a:tblGrid>
                <a:gridCol w="985531"/>
                <a:gridCol w="10426757"/>
              </a:tblGrid>
              <a:tr h="562610">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u="sng" dirty="0">
                          <a:effectLst/>
                          <a:latin typeface="Calibri" charset="0"/>
                          <a:ea typeface="Calibri" charset="0"/>
                          <a:cs typeface="Arial" charset="0"/>
                        </a:rPr>
                        <a:t>In other words,</a:t>
                      </a:r>
                      <a:r>
                        <a:rPr lang="en-US" sz="2400" b="0" i="1" dirty="0">
                          <a:effectLst/>
                          <a:latin typeface="Calibri" charset="0"/>
                          <a:ea typeface="Calibri" charset="0"/>
                          <a:cs typeface="Arial" charset="0"/>
                        </a:rPr>
                        <a:t> the icon represents how we can conserve water by making sure the plumbing doesn’t leak. </a:t>
                      </a:r>
                      <a:r>
                        <a:rPr lang="en-US" sz="2400" b="0" i="1" u="sng" dirty="0" smtClean="0">
                          <a:effectLst/>
                          <a:latin typeface="Calibri" charset="0"/>
                          <a:ea typeface="Calibri" charset="0"/>
                          <a:cs typeface="Arial" charset="0"/>
                        </a:rPr>
                        <a:t>Additionally</a:t>
                      </a:r>
                      <a:r>
                        <a:rPr lang="en-US" sz="2400" b="0" i="1" u="sng" dirty="0">
                          <a:effectLst/>
                          <a:latin typeface="Calibri" charset="0"/>
                          <a:ea typeface="Calibri" charset="0"/>
                          <a:cs typeface="Arial" charset="0"/>
                        </a:rPr>
                        <a:t>, </a:t>
                      </a:r>
                      <a:r>
                        <a:rPr lang="en-US" sz="2400" b="0" i="1" dirty="0">
                          <a:effectLst/>
                          <a:latin typeface="Calibri" charset="0"/>
                          <a:ea typeface="Calibri" charset="0"/>
                          <a:cs typeface="Arial" charset="0"/>
                        </a:rPr>
                        <a:t>the </a:t>
                      </a:r>
                      <a:r>
                        <a:rPr lang="en-US" sz="2400" b="0" i="1" dirty="0">
                          <a:effectLst/>
                          <a:highlight>
                            <a:srgbClr val="FFFF00"/>
                          </a:highlight>
                          <a:latin typeface="Calibri" charset="0"/>
                          <a:ea typeface="Calibri" charset="0"/>
                          <a:cs typeface="Arial" charset="0"/>
                        </a:rPr>
                        <a:t>water drop</a:t>
                      </a:r>
                      <a:r>
                        <a:rPr lang="en-US" sz="2400" b="0" i="1" dirty="0">
                          <a:effectLst/>
                          <a:latin typeface="Calibri" charset="0"/>
                          <a:ea typeface="Calibri" charset="0"/>
                          <a:cs typeface="Arial" charset="0"/>
                        </a:rPr>
                        <a:t> to the right of the </a:t>
                      </a:r>
                      <a:r>
                        <a:rPr lang="en-US" sz="2400" b="0" i="1" dirty="0">
                          <a:effectLst/>
                          <a:highlight>
                            <a:srgbClr val="FFFF00"/>
                          </a:highlight>
                          <a:latin typeface="Calibri" charset="0"/>
                          <a:ea typeface="Calibri" charset="0"/>
                          <a:cs typeface="Arial" charset="0"/>
                        </a:rPr>
                        <a:t>“drop by drop” icon</a:t>
                      </a:r>
                      <a:r>
                        <a:rPr lang="en-US" sz="2400" b="0" i="1" dirty="0">
                          <a:effectLst/>
                          <a:latin typeface="Calibri" charset="0"/>
                          <a:ea typeface="Calibri" charset="0"/>
                          <a:cs typeface="Arial" charset="0"/>
                        </a:rPr>
                        <a:t> has </a:t>
                      </a:r>
                      <a:r>
                        <a:rPr lang="en-US" sz="2400" b="0" i="1" dirty="0">
                          <a:effectLst/>
                          <a:highlight>
                            <a:srgbClr val="FFFF00"/>
                          </a:highlight>
                          <a:latin typeface="Calibri" charset="0"/>
                          <a:ea typeface="Calibri" charset="0"/>
                          <a:cs typeface="Arial" charset="0"/>
                        </a:rPr>
                        <a:t>three water droplets</a:t>
                      </a:r>
                      <a:r>
                        <a:rPr lang="en-US" sz="2400" b="0" i="1" dirty="0">
                          <a:effectLst/>
                          <a:latin typeface="Calibri" charset="0"/>
                          <a:ea typeface="Calibri" charset="0"/>
                          <a:cs typeface="Arial" charset="0"/>
                        </a:rPr>
                        <a:t> dripping from a </a:t>
                      </a:r>
                      <a:r>
                        <a:rPr lang="en-US" sz="2400" b="0" i="1" dirty="0">
                          <a:effectLst/>
                          <a:highlight>
                            <a:srgbClr val="FFFF00"/>
                          </a:highlight>
                          <a:latin typeface="Calibri" charset="0"/>
                          <a:ea typeface="Calibri" charset="0"/>
                          <a:cs typeface="Arial" charset="0"/>
                        </a:rPr>
                        <a:t>black faucet</a:t>
                      </a:r>
                      <a:r>
                        <a:rPr lang="en-US" sz="2400" b="0" i="1" dirty="0">
                          <a:effectLst/>
                          <a:latin typeface="Calibri" charset="0"/>
                          <a:ea typeface="Calibri" charset="0"/>
                          <a:cs typeface="Arial" charset="0"/>
                        </a:rPr>
                        <a:t> with a </a:t>
                      </a:r>
                      <a:r>
                        <a:rPr lang="en-US" sz="2400" b="0" i="1" dirty="0">
                          <a:effectLst/>
                          <a:highlight>
                            <a:srgbClr val="FFFF00"/>
                          </a:highlight>
                          <a:latin typeface="Calibri" charset="0"/>
                          <a:ea typeface="Calibri" charset="0"/>
                          <a:cs typeface="Arial" charset="0"/>
                        </a:rPr>
                        <a:t>red X</a:t>
                      </a:r>
                      <a:r>
                        <a:rPr lang="en-US" sz="2400" b="0" i="1" dirty="0">
                          <a:effectLst/>
                          <a:latin typeface="Calibri" charset="0"/>
                          <a:ea typeface="Calibri" charset="0"/>
                          <a:cs typeface="Arial" charset="0"/>
                        </a:rPr>
                        <a:t> beneath it. </a:t>
                      </a:r>
                      <a:r>
                        <a:rPr lang="en-US" sz="2400" b="0" i="1" dirty="0" smtClean="0">
                          <a:effectLst/>
                          <a:latin typeface="Calibri" charset="0"/>
                          <a:ea typeface="Calibri" charset="0"/>
                          <a:cs typeface="Arial" charset="0"/>
                        </a:rPr>
                        <a:t>I </a:t>
                      </a:r>
                      <a:r>
                        <a:rPr lang="en-US" sz="2400" b="0" i="1" dirty="0">
                          <a:effectLst/>
                          <a:latin typeface="Calibri" charset="0"/>
                          <a:ea typeface="Calibri" charset="0"/>
                          <a:cs typeface="Arial" charset="0"/>
                        </a:rPr>
                        <a:t>think the </a:t>
                      </a:r>
                      <a:r>
                        <a:rPr lang="en-US" sz="2400" b="0" i="1" dirty="0">
                          <a:effectLst/>
                          <a:highlight>
                            <a:srgbClr val="FFFF00"/>
                          </a:highlight>
                          <a:latin typeface="Calibri" charset="0"/>
                          <a:ea typeface="Calibri" charset="0"/>
                          <a:cs typeface="Arial" charset="0"/>
                        </a:rPr>
                        <a:t>red X</a:t>
                      </a:r>
                      <a:r>
                        <a:rPr lang="en-US" sz="2400" b="0" i="1" dirty="0">
                          <a:effectLst/>
                          <a:latin typeface="Calibri" charset="0"/>
                          <a:ea typeface="Calibri" charset="0"/>
                          <a:cs typeface="Arial" charset="0"/>
                        </a:rPr>
                        <a:t> means this does not help save water. </a:t>
                      </a:r>
                      <a:r>
                        <a:rPr lang="en-US" sz="2400" b="0" i="1" u="sng" dirty="0" smtClean="0">
                          <a:effectLst/>
                          <a:latin typeface="Calibri" charset="0"/>
                          <a:ea typeface="Calibri" charset="0"/>
                          <a:cs typeface="Arial" charset="0"/>
                        </a:rPr>
                        <a:t>What </a:t>
                      </a:r>
                      <a:r>
                        <a:rPr lang="en-US" sz="2400" b="0" i="1" u="sng" dirty="0">
                          <a:effectLst/>
                          <a:latin typeface="Calibri" charset="0"/>
                          <a:ea typeface="Calibri" charset="0"/>
                          <a:cs typeface="Arial" charset="0"/>
                        </a:rPr>
                        <a:t>else do you notice?</a:t>
                      </a:r>
                      <a:r>
                        <a:rPr lang="en-US" sz="2400" b="0" i="1" dirty="0">
                          <a:effectLst/>
                          <a:latin typeface="Calibri" charset="0"/>
                          <a:ea typeface="Calibri" charset="0"/>
                          <a:cs typeface="Arial" charset="0"/>
                        </a:rPr>
                        <a:t> </a:t>
                      </a:r>
                      <a:endParaRPr lang="en-US" sz="2400" b="0" i="1" dirty="0">
                        <a:effectLst/>
                        <a:latin typeface="Avenir Next" charset="0"/>
                        <a:ea typeface="Calibri" charset="0"/>
                        <a:cs typeface="Arial" charset="0"/>
                      </a:endParaRPr>
                    </a:p>
                  </a:txBody>
                  <a:tcPr marL="68580" marR="68580" marT="0" marB="0"/>
                </a:tc>
              </a:tr>
              <a:tr h="589280">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400" b="0" i="1" u="sng" dirty="0">
                          <a:effectLst/>
                          <a:latin typeface="Calibri" charset="0"/>
                          <a:ea typeface="Calibri" charset="0"/>
                          <a:cs typeface="Arial" charset="0"/>
                        </a:rPr>
                        <a:t>In other words,</a:t>
                      </a:r>
                      <a:r>
                        <a:rPr lang="en-US" sz="2400" b="0" i="1" dirty="0">
                          <a:effectLst/>
                          <a:latin typeface="Calibri" charset="0"/>
                          <a:ea typeface="Calibri" charset="0"/>
                          <a:cs typeface="Arial" charset="0"/>
                        </a:rPr>
                        <a:t> the icon is telling us that </a:t>
                      </a:r>
                      <a:r>
                        <a:rPr lang="en-US" sz="2400" b="0" i="1" dirty="0">
                          <a:effectLst/>
                          <a:highlight>
                            <a:srgbClr val="FFFF00"/>
                          </a:highlight>
                          <a:latin typeface="Calibri" charset="0"/>
                          <a:ea typeface="Calibri" charset="0"/>
                          <a:cs typeface="Arial" charset="0"/>
                        </a:rPr>
                        <a:t>dripping faucets</a:t>
                      </a:r>
                      <a:r>
                        <a:rPr lang="en-US" sz="2400" b="0" i="1" dirty="0">
                          <a:effectLst/>
                          <a:latin typeface="Calibri" charset="0"/>
                          <a:ea typeface="Calibri" charset="0"/>
                          <a:cs typeface="Arial" charset="0"/>
                        </a:rPr>
                        <a:t> don’t help us conserve water, so we should not let faucets drip. </a:t>
                      </a:r>
                      <a:r>
                        <a:rPr lang="en-US" sz="2400" b="0" i="1" u="sng" dirty="0" smtClean="0">
                          <a:effectLst/>
                          <a:latin typeface="Calibri" charset="0"/>
                          <a:ea typeface="Calibri" charset="0"/>
                          <a:cs typeface="Arial" charset="0"/>
                        </a:rPr>
                        <a:t>I </a:t>
                      </a:r>
                      <a:r>
                        <a:rPr lang="en-US" sz="2400" b="0" i="1" u="sng" dirty="0">
                          <a:effectLst/>
                          <a:latin typeface="Calibri" charset="0"/>
                          <a:ea typeface="Calibri" charset="0"/>
                          <a:cs typeface="Arial" charset="0"/>
                        </a:rPr>
                        <a:t>also notice</a:t>
                      </a:r>
                      <a:r>
                        <a:rPr lang="en-US" sz="2400" b="0" i="1" dirty="0">
                          <a:effectLst/>
                          <a:latin typeface="Calibri" charset="0"/>
                          <a:ea typeface="Calibri" charset="0"/>
                          <a:cs typeface="Arial" charset="0"/>
                        </a:rPr>
                        <a:t>, that other icons have </a:t>
                      </a:r>
                      <a:r>
                        <a:rPr lang="en-US" sz="2400" b="0" i="1" dirty="0">
                          <a:effectLst/>
                          <a:highlight>
                            <a:srgbClr val="FFFF00"/>
                          </a:highlight>
                          <a:latin typeface="Calibri" charset="0"/>
                          <a:ea typeface="Calibri" charset="0"/>
                          <a:cs typeface="Arial" charset="0"/>
                        </a:rPr>
                        <a:t>red X’s</a:t>
                      </a:r>
                      <a:r>
                        <a:rPr lang="en-US" sz="2400" b="0" i="1" dirty="0">
                          <a:effectLst/>
                          <a:latin typeface="Calibri" charset="0"/>
                          <a:ea typeface="Calibri" charset="0"/>
                          <a:cs typeface="Arial" charset="0"/>
                        </a:rPr>
                        <a:t> for what we shouldn’t do and some have </a:t>
                      </a:r>
                      <a:r>
                        <a:rPr lang="en-US" sz="2400" b="0" i="1" dirty="0">
                          <a:effectLst/>
                          <a:highlight>
                            <a:srgbClr val="FFFF00"/>
                          </a:highlight>
                          <a:latin typeface="Calibri" charset="0"/>
                          <a:ea typeface="Calibri" charset="0"/>
                          <a:cs typeface="Arial" charset="0"/>
                        </a:rPr>
                        <a:t>green check marks</a:t>
                      </a:r>
                      <a:r>
                        <a:rPr lang="en-US" sz="2400" b="0" i="1" dirty="0">
                          <a:effectLst/>
                          <a:latin typeface="Calibri" charset="0"/>
                          <a:ea typeface="Calibri" charset="0"/>
                          <a:cs typeface="Arial" charset="0"/>
                        </a:rPr>
                        <a:t> for the things we should do to save water. </a:t>
                      </a:r>
                      <a:r>
                        <a:rPr lang="en-US" sz="2400" b="0" i="1" dirty="0" smtClean="0">
                          <a:effectLst/>
                          <a:latin typeface="Calibri" charset="0"/>
                          <a:ea typeface="Calibri" charset="0"/>
                          <a:cs typeface="Arial" charset="0"/>
                        </a:rPr>
                        <a:t>For </a:t>
                      </a:r>
                      <a:r>
                        <a:rPr lang="en-US" sz="2400" b="0" i="1" dirty="0">
                          <a:effectLst/>
                          <a:latin typeface="Calibri" charset="0"/>
                          <a:ea typeface="Calibri" charset="0"/>
                          <a:cs typeface="Arial" charset="0"/>
                        </a:rPr>
                        <a:t>example, there is an </a:t>
                      </a:r>
                      <a:r>
                        <a:rPr lang="en-US" sz="2400" b="0" i="1" dirty="0">
                          <a:effectLst/>
                          <a:highlight>
                            <a:srgbClr val="FFFF00"/>
                          </a:highlight>
                          <a:latin typeface="Calibri" charset="0"/>
                          <a:ea typeface="Calibri" charset="0"/>
                          <a:cs typeface="Arial" charset="0"/>
                        </a:rPr>
                        <a:t>orange water drop</a:t>
                      </a:r>
                      <a:r>
                        <a:rPr lang="en-US" sz="2400" b="0" i="1" dirty="0">
                          <a:effectLst/>
                          <a:latin typeface="Calibri" charset="0"/>
                          <a:ea typeface="Calibri" charset="0"/>
                          <a:cs typeface="Arial" charset="0"/>
                        </a:rPr>
                        <a:t> that has both a </a:t>
                      </a:r>
                      <a:r>
                        <a:rPr lang="en-US" sz="2400" b="0" i="1" dirty="0">
                          <a:effectLst/>
                          <a:highlight>
                            <a:srgbClr val="FFFF00"/>
                          </a:highlight>
                          <a:latin typeface="Calibri" charset="0"/>
                          <a:ea typeface="Calibri" charset="0"/>
                          <a:cs typeface="Arial" charset="0"/>
                        </a:rPr>
                        <a:t>red X</a:t>
                      </a:r>
                      <a:r>
                        <a:rPr lang="en-US" sz="2400" b="0" i="1" dirty="0">
                          <a:effectLst/>
                          <a:latin typeface="Calibri" charset="0"/>
                          <a:ea typeface="Calibri" charset="0"/>
                          <a:cs typeface="Arial" charset="0"/>
                        </a:rPr>
                        <a:t> and a </a:t>
                      </a:r>
                      <a:r>
                        <a:rPr lang="en-US" sz="2400" b="0" i="1" dirty="0">
                          <a:effectLst/>
                          <a:highlight>
                            <a:srgbClr val="FFFF00"/>
                          </a:highlight>
                          <a:latin typeface="Calibri" charset="0"/>
                          <a:ea typeface="Calibri" charset="0"/>
                          <a:cs typeface="Arial" charset="0"/>
                        </a:rPr>
                        <a:t>green check mark.</a:t>
                      </a:r>
                      <a:r>
                        <a:rPr lang="en-US" sz="2400" b="0" i="1" dirty="0">
                          <a:effectLst/>
                          <a:latin typeface="Calibri" charset="0"/>
                          <a:ea typeface="Calibri" charset="0"/>
                          <a:cs typeface="Arial" charset="0"/>
                        </a:rPr>
                        <a:t> </a:t>
                      </a:r>
                      <a:r>
                        <a:rPr lang="en-US" sz="2400" b="0" i="1" u="sng" dirty="0" smtClean="0">
                          <a:effectLst/>
                          <a:latin typeface="Calibri" charset="0"/>
                          <a:ea typeface="Calibri" charset="0"/>
                          <a:cs typeface="Arial" charset="0"/>
                        </a:rPr>
                        <a:t>What </a:t>
                      </a:r>
                      <a:r>
                        <a:rPr lang="en-US" sz="2400" b="0" i="1" u="sng" dirty="0">
                          <a:effectLst/>
                          <a:latin typeface="Calibri" charset="0"/>
                          <a:ea typeface="Calibri" charset="0"/>
                          <a:cs typeface="Arial" charset="0"/>
                        </a:rPr>
                        <a:t>can you add?</a:t>
                      </a:r>
                      <a:r>
                        <a:rPr lang="en-US" sz="2400" b="0" i="1" dirty="0">
                          <a:effectLst/>
                          <a:latin typeface="Calibri" charset="0"/>
                          <a:ea typeface="Calibri" charset="0"/>
                          <a:cs typeface="Arial" charset="0"/>
                        </a:rPr>
                        <a:t> </a:t>
                      </a:r>
                      <a:endParaRPr lang="en-US" sz="2400" b="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220418" y="794084"/>
            <a:ext cx="1569626" cy="1402295"/>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982243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777469" y="392054"/>
            <a:ext cx="6886481"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t>How </a:t>
            </a:r>
            <a:r>
              <a:rPr lang="en-US" sz="6000" b="1" dirty="0"/>
              <a:t>do noun phrases </a:t>
            </a:r>
            <a:br>
              <a:rPr lang="en-US" sz="6000" b="1" dirty="0"/>
            </a:br>
            <a:r>
              <a:rPr lang="en-US" sz="6000" b="1" dirty="0"/>
              <a:t>add </a:t>
            </a:r>
            <a:r>
              <a:rPr lang="en-US" sz="6000" b="1" dirty="0" smtClean="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497630952"/>
              </p:ext>
            </p:extLst>
          </p:nvPr>
        </p:nvGraphicFramePr>
        <p:xfrm>
          <a:off x="476977" y="2337536"/>
          <a:ext cx="11178040" cy="3810000"/>
        </p:xfrm>
        <a:graphic>
          <a:graphicData uri="http://schemas.openxmlformats.org/drawingml/2006/table">
            <a:tbl>
              <a:tblPr firstRow="1" firstCol="1" bandRow="1">
                <a:tableStyleId>{8A107856-5554-42FB-B03E-39F5DBC370BA}</a:tableStyleId>
              </a:tblPr>
              <a:tblGrid>
                <a:gridCol w="1394287"/>
                <a:gridCol w="9783753"/>
              </a:tblGrid>
              <a:tr h="1033780">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500" b="0" i="1" u="sng" dirty="0">
                          <a:effectLst/>
                          <a:latin typeface="Calibri" charset="0"/>
                          <a:ea typeface="Calibri" charset="0"/>
                          <a:cs typeface="Arial" charset="0"/>
                        </a:rPr>
                        <a:t>In other words</a:t>
                      </a:r>
                      <a:r>
                        <a:rPr lang="en-US" sz="2500" b="0" i="1" dirty="0">
                          <a:effectLst/>
                          <a:latin typeface="Calibri" charset="0"/>
                          <a:ea typeface="Calibri" charset="0"/>
                          <a:cs typeface="Arial" charset="0"/>
                        </a:rPr>
                        <a:t>, </a:t>
                      </a:r>
                      <a:r>
                        <a:rPr lang="en-US" sz="2500" b="0" i="1" dirty="0">
                          <a:effectLst/>
                          <a:highlight>
                            <a:srgbClr val="FFFF00"/>
                          </a:highlight>
                          <a:latin typeface="Calibri" charset="0"/>
                          <a:ea typeface="Calibri" charset="0"/>
                          <a:cs typeface="Arial" charset="0"/>
                        </a:rPr>
                        <a:t>some icons</a:t>
                      </a:r>
                      <a:r>
                        <a:rPr lang="en-US" sz="2500" b="0" i="1" dirty="0">
                          <a:effectLst/>
                          <a:latin typeface="Calibri" charset="0"/>
                          <a:ea typeface="Calibri" charset="0"/>
                          <a:cs typeface="Arial" charset="0"/>
                        </a:rPr>
                        <a:t> tell you how to conserve water and others say what not to do. </a:t>
                      </a:r>
                      <a:r>
                        <a:rPr lang="en-US" sz="2500" b="0" i="1" u="sng" dirty="0" smtClean="0">
                          <a:effectLst/>
                          <a:latin typeface="Calibri" charset="0"/>
                          <a:ea typeface="Calibri" charset="0"/>
                          <a:cs typeface="Arial" charset="0"/>
                        </a:rPr>
                        <a:t>I </a:t>
                      </a:r>
                      <a:r>
                        <a:rPr lang="en-US" sz="2500" b="0" i="1" u="sng" dirty="0">
                          <a:effectLst/>
                          <a:latin typeface="Calibri" charset="0"/>
                          <a:ea typeface="Calibri" charset="0"/>
                          <a:cs typeface="Arial" charset="0"/>
                        </a:rPr>
                        <a:t>would like to add</a:t>
                      </a:r>
                      <a:r>
                        <a:rPr lang="en-US" sz="2500" b="0" i="1" dirty="0">
                          <a:effectLst/>
                          <a:latin typeface="Calibri" charset="0"/>
                          <a:ea typeface="Calibri" charset="0"/>
                          <a:cs typeface="Arial" charset="0"/>
                        </a:rPr>
                        <a:t> that the </a:t>
                      </a:r>
                      <a:r>
                        <a:rPr lang="en-US" sz="2500" b="0" i="1" dirty="0">
                          <a:effectLst/>
                          <a:highlight>
                            <a:srgbClr val="FFFF00"/>
                          </a:highlight>
                          <a:latin typeface="Calibri" charset="0"/>
                          <a:ea typeface="Calibri" charset="0"/>
                          <a:cs typeface="Arial" charset="0"/>
                        </a:rPr>
                        <a:t>red X</a:t>
                      </a:r>
                      <a:r>
                        <a:rPr lang="en-US" sz="2500" b="0" i="1" dirty="0">
                          <a:effectLst/>
                          <a:latin typeface="Calibri" charset="0"/>
                          <a:ea typeface="Calibri" charset="0"/>
                          <a:cs typeface="Arial" charset="0"/>
                        </a:rPr>
                        <a:t> at the top of the </a:t>
                      </a:r>
                      <a:r>
                        <a:rPr lang="en-US" sz="2500" b="0" i="1" dirty="0">
                          <a:effectLst/>
                          <a:highlight>
                            <a:srgbClr val="FFFF00"/>
                          </a:highlight>
                          <a:latin typeface="Calibri" charset="0"/>
                          <a:ea typeface="Calibri" charset="0"/>
                          <a:cs typeface="Arial" charset="0"/>
                        </a:rPr>
                        <a:t>orange icon</a:t>
                      </a:r>
                      <a:r>
                        <a:rPr lang="en-US" sz="2500" b="0" i="1" dirty="0">
                          <a:effectLst/>
                          <a:latin typeface="Calibri" charset="0"/>
                          <a:ea typeface="Calibri" charset="0"/>
                          <a:cs typeface="Arial" charset="0"/>
                        </a:rPr>
                        <a:t> shows one </a:t>
                      </a:r>
                      <a:r>
                        <a:rPr lang="en-US" sz="2500" b="0" i="1" dirty="0">
                          <a:effectLst/>
                          <a:highlight>
                            <a:srgbClr val="FFFF00"/>
                          </a:highlight>
                          <a:latin typeface="Calibri" charset="0"/>
                          <a:ea typeface="Calibri" charset="0"/>
                          <a:cs typeface="Arial" charset="0"/>
                        </a:rPr>
                        <a:t>T-shirt</a:t>
                      </a:r>
                      <a:r>
                        <a:rPr lang="en-US" sz="2500" b="0" i="1" dirty="0">
                          <a:effectLst/>
                          <a:latin typeface="Calibri" charset="0"/>
                          <a:ea typeface="Calibri" charset="0"/>
                          <a:cs typeface="Arial" charset="0"/>
                        </a:rPr>
                        <a:t> and a </a:t>
                      </a:r>
                      <a:r>
                        <a:rPr lang="en-US" sz="2500" b="0" i="1" dirty="0">
                          <a:effectLst/>
                          <a:highlight>
                            <a:srgbClr val="FFFF00"/>
                          </a:highlight>
                          <a:latin typeface="Calibri" charset="0"/>
                          <a:ea typeface="Calibri" charset="0"/>
                          <a:cs typeface="Arial" charset="0"/>
                        </a:rPr>
                        <a:t>black arrow</a:t>
                      </a:r>
                      <a:r>
                        <a:rPr lang="en-US" sz="2500" b="0" i="1" dirty="0">
                          <a:effectLst/>
                          <a:latin typeface="Calibri" charset="0"/>
                          <a:ea typeface="Calibri" charset="0"/>
                          <a:cs typeface="Arial" charset="0"/>
                        </a:rPr>
                        <a:t> pointing to a </a:t>
                      </a:r>
                      <a:r>
                        <a:rPr lang="en-US" sz="2500" b="0" i="1" dirty="0">
                          <a:effectLst/>
                          <a:highlight>
                            <a:srgbClr val="FFFF00"/>
                          </a:highlight>
                          <a:latin typeface="Calibri" charset="0"/>
                          <a:ea typeface="Calibri" charset="0"/>
                          <a:cs typeface="Arial" charset="0"/>
                        </a:rPr>
                        <a:t>washing machine</a:t>
                      </a:r>
                      <a:r>
                        <a:rPr lang="en-US" sz="2500" b="0" i="1" dirty="0">
                          <a:effectLst/>
                          <a:latin typeface="Calibri" charset="0"/>
                          <a:ea typeface="Calibri" charset="0"/>
                          <a:cs typeface="Arial" charset="0"/>
                        </a:rPr>
                        <a:t> with a </a:t>
                      </a:r>
                      <a:r>
                        <a:rPr lang="en-US" sz="2500" b="0" i="1" dirty="0">
                          <a:effectLst/>
                          <a:highlight>
                            <a:srgbClr val="FFFF00"/>
                          </a:highlight>
                          <a:latin typeface="Calibri" charset="0"/>
                          <a:ea typeface="Calibri" charset="0"/>
                          <a:cs typeface="Arial" charset="0"/>
                        </a:rPr>
                        <a:t>little bit</a:t>
                      </a:r>
                      <a:r>
                        <a:rPr lang="en-US" sz="2500" b="0" i="1" dirty="0">
                          <a:effectLst/>
                          <a:latin typeface="Calibri" charset="0"/>
                          <a:ea typeface="Calibri" charset="0"/>
                          <a:cs typeface="Arial" charset="0"/>
                        </a:rPr>
                        <a:t> of laundry in it. The </a:t>
                      </a:r>
                      <a:r>
                        <a:rPr lang="en-US" sz="2500" b="0" i="1" dirty="0">
                          <a:effectLst/>
                          <a:highlight>
                            <a:srgbClr val="FFFF00"/>
                          </a:highlight>
                          <a:latin typeface="Calibri" charset="0"/>
                          <a:ea typeface="Calibri" charset="0"/>
                          <a:cs typeface="Arial" charset="0"/>
                        </a:rPr>
                        <a:t>bottom half</a:t>
                      </a:r>
                      <a:r>
                        <a:rPr lang="en-US" sz="2500" b="0" i="1" dirty="0">
                          <a:effectLst/>
                          <a:latin typeface="Calibri" charset="0"/>
                          <a:ea typeface="Calibri" charset="0"/>
                          <a:cs typeface="Arial" charset="0"/>
                        </a:rPr>
                        <a:t> of the icon shows a </a:t>
                      </a:r>
                      <a:r>
                        <a:rPr lang="en-US" sz="2500" b="0" i="1" dirty="0">
                          <a:effectLst/>
                          <a:highlight>
                            <a:srgbClr val="FFFF00"/>
                          </a:highlight>
                          <a:latin typeface="Calibri" charset="0"/>
                          <a:ea typeface="Calibri" charset="0"/>
                          <a:cs typeface="Arial" charset="0"/>
                        </a:rPr>
                        <a:t>green check mark</a:t>
                      </a:r>
                      <a:r>
                        <a:rPr lang="en-US" sz="2500" b="0" i="1" dirty="0">
                          <a:effectLst/>
                          <a:latin typeface="Calibri" charset="0"/>
                          <a:ea typeface="Calibri" charset="0"/>
                          <a:cs typeface="Arial" charset="0"/>
                        </a:rPr>
                        <a:t>, </a:t>
                      </a:r>
                      <a:r>
                        <a:rPr lang="en-US" sz="2500" b="0" i="1" dirty="0">
                          <a:effectLst/>
                          <a:highlight>
                            <a:srgbClr val="FFFF00"/>
                          </a:highlight>
                          <a:latin typeface="Calibri" charset="0"/>
                          <a:ea typeface="Calibri" charset="0"/>
                          <a:cs typeface="Arial" charset="0"/>
                        </a:rPr>
                        <a:t>many T-shirts</a:t>
                      </a:r>
                      <a:r>
                        <a:rPr lang="en-US" sz="2500" b="0" i="1" dirty="0">
                          <a:effectLst/>
                          <a:latin typeface="Calibri" charset="0"/>
                          <a:ea typeface="Calibri" charset="0"/>
                          <a:cs typeface="Arial" charset="0"/>
                        </a:rPr>
                        <a:t> and a </a:t>
                      </a:r>
                      <a:r>
                        <a:rPr lang="en-US" sz="2500" b="0" i="1" dirty="0">
                          <a:effectLst/>
                          <a:highlight>
                            <a:srgbClr val="FFFF00"/>
                          </a:highlight>
                          <a:latin typeface="Calibri" charset="0"/>
                          <a:ea typeface="Calibri" charset="0"/>
                          <a:cs typeface="Arial" charset="0"/>
                        </a:rPr>
                        <a:t>black arrow</a:t>
                      </a:r>
                      <a:r>
                        <a:rPr lang="en-US" sz="2500" b="0" i="1" dirty="0">
                          <a:effectLst/>
                          <a:latin typeface="Calibri" charset="0"/>
                          <a:ea typeface="Calibri" charset="0"/>
                          <a:cs typeface="Arial" charset="0"/>
                        </a:rPr>
                        <a:t> pointing to a </a:t>
                      </a:r>
                      <a:r>
                        <a:rPr lang="en-US" sz="2500" b="0" i="1" dirty="0">
                          <a:effectLst/>
                          <a:highlight>
                            <a:srgbClr val="FFFF00"/>
                          </a:highlight>
                          <a:latin typeface="Calibri" charset="0"/>
                          <a:ea typeface="Calibri" charset="0"/>
                          <a:cs typeface="Arial" charset="0"/>
                        </a:rPr>
                        <a:t>washing machine</a:t>
                      </a:r>
                      <a:r>
                        <a:rPr lang="en-US" sz="2500" b="0" i="1" dirty="0">
                          <a:effectLst/>
                          <a:latin typeface="Calibri" charset="0"/>
                          <a:ea typeface="Calibri" charset="0"/>
                          <a:cs typeface="Arial" charset="0"/>
                        </a:rPr>
                        <a:t> with lots of laundry in it. </a:t>
                      </a:r>
                      <a:r>
                        <a:rPr lang="en-US" sz="2500" b="0" i="1" u="sng" dirty="0" smtClean="0">
                          <a:effectLst/>
                          <a:latin typeface="Calibri" charset="0"/>
                          <a:ea typeface="Calibri" charset="0"/>
                          <a:cs typeface="Arial" charset="0"/>
                        </a:rPr>
                        <a:t>What </a:t>
                      </a:r>
                      <a:r>
                        <a:rPr lang="en-US" sz="2500" b="0" i="1" u="sng" dirty="0">
                          <a:effectLst/>
                          <a:latin typeface="Calibri" charset="0"/>
                          <a:ea typeface="Calibri" charset="0"/>
                          <a:cs typeface="Arial" charset="0"/>
                        </a:rPr>
                        <a:t>else can you add?</a:t>
                      </a:r>
                      <a:r>
                        <a:rPr lang="en-US" sz="2500" b="0" i="1" dirty="0">
                          <a:effectLst/>
                          <a:latin typeface="Calibri" charset="0"/>
                          <a:ea typeface="Calibri" charset="0"/>
                          <a:cs typeface="Arial" charset="0"/>
                        </a:rPr>
                        <a:t> </a:t>
                      </a:r>
                      <a:endParaRPr lang="en-US" sz="2500" b="0" i="1" dirty="0">
                        <a:effectLst/>
                        <a:latin typeface="Avenir Next" charset="0"/>
                        <a:ea typeface="Calibri" charset="0"/>
                        <a:cs typeface="Arial" charset="0"/>
                      </a:endParaRPr>
                    </a:p>
                  </a:txBody>
                  <a:tcPr marL="68580" marR="68580" marT="0" marB="0"/>
                </a:tc>
              </a:tr>
              <a:tr h="1005205">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500" b="0" i="1" u="sng" dirty="0">
                          <a:effectLst/>
                          <a:latin typeface="Calibri" charset="0"/>
                          <a:ea typeface="Calibri" charset="0"/>
                          <a:cs typeface="Arial" charset="0"/>
                        </a:rPr>
                        <a:t>So, what you are saying is</a:t>
                      </a:r>
                      <a:r>
                        <a:rPr lang="en-US" sz="2500" b="0" i="1" dirty="0">
                          <a:effectLst/>
                          <a:latin typeface="Calibri" charset="0"/>
                          <a:ea typeface="Calibri" charset="0"/>
                          <a:cs typeface="Arial" charset="0"/>
                        </a:rPr>
                        <a:t> that this icon is telling us that washing more clothes in </a:t>
                      </a:r>
                      <a:r>
                        <a:rPr lang="en-US" sz="2500" b="0" i="1" dirty="0">
                          <a:effectLst/>
                          <a:highlight>
                            <a:srgbClr val="FFFF00"/>
                          </a:highlight>
                          <a:latin typeface="Calibri" charset="0"/>
                          <a:ea typeface="Calibri" charset="0"/>
                          <a:cs typeface="Arial" charset="0"/>
                        </a:rPr>
                        <a:t>one load</a:t>
                      </a:r>
                      <a:r>
                        <a:rPr lang="en-US" sz="2500" b="0" i="1" dirty="0">
                          <a:effectLst/>
                          <a:latin typeface="Calibri" charset="0"/>
                          <a:ea typeface="Calibri" charset="0"/>
                          <a:cs typeface="Arial" charset="0"/>
                        </a:rPr>
                        <a:t>, instead of one at a time, helps to conserve water. </a:t>
                      </a:r>
                      <a:r>
                        <a:rPr lang="en-US" sz="2500" b="0" i="1" u="sng" dirty="0" smtClean="0">
                          <a:effectLst/>
                          <a:latin typeface="Calibri" charset="0"/>
                          <a:ea typeface="Calibri" charset="0"/>
                          <a:cs typeface="Arial" charset="0"/>
                        </a:rPr>
                        <a:t>Additionally</a:t>
                      </a:r>
                      <a:r>
                        <a:rPr lang="en-US" sz="2500" b="0" i="1" dirty="0">
                          <a:effectLst/>
                          <a:latin typeface="Calibri" charset="0"/>
                          <a:ea typeface="Calibri" charset="0"/>
                          <a:cs typeface="Arial" charset="0"/>
                        </a:rPr>
                        <a:t>, the </a:t>
                      </a:r>
                      <a:r>
                        <a:rPr lang="en-US" sz="2500" b="0" i="1" dirty="0">
                          <a:effectLst/>
                          <a:highlight>
                            <a:srgbClr val="FFFF00"/>
                          </a:highlight>
                          <a:latin typeface="Calibri" charset="0"/>
                          <a:ea typeface="Calibri" charset="0"/>
                          <a:cs typeface="Arial" charset="0"/>
                        </a:rPr>
                        <a:t>blue icon</a:t>
                      </a:r>
                      <a:r>
                        <a:rPr lang="en-US" sz="2500" b="0" i="1" dirty="0">
                          <a:effectLst/>
                          <a:latin typeface="Calibri" charset="0"/>
                          <a:ea typeface="Calibri" charset="0"/>
                          <a:cs typeface="Arial" charset="0"/>
                        </a:rPr>
                        <a:t> underneath the </a:t>
                      </a:r>
                      <a:r>
                        <a:rPr lang="en-US" sz="2500" b="0" i="1" dirty="0">
                          <a:effectLst/>
                          <a:highlight>
                            <a:srgbClr val="FFFF00"/>
                          </a:highlight>
                          <a:latin typeface="Calibri" charset="0"/>
                          <a:ea typeface="Calibri" charset="0"/>
                          <a:cs typeface="Arial" charset="0"/>
                        </a:rPr>
                        <a:t>orange icon</a:t>
                      </a:r>
                      <a:r>
                        <a:rPr lang="en-US" sz="2500" b="0" i="1" dirty="0">
                          <a:effectLst/>
                          <a:latin typeface="Calibri" charset="0"/>
                          <a:ea typeface="Calibri" charset="0"/>
                          <a:cs typeface="Arial" charset="0"/>
                        </a:rPr>
                        <a:t> recommends showering less to save water. </a:t>
                      </a:r>
                      <a:endParaRPr lang="en-US" sz="2500" b="0" i="1" dirty="0">
                        <a:effectLst/>
                        <a:latin typeface="Avenir Next" charset="0"/>
                        <a:ea typeface="Calibri" charset="0"/>
                        <a:cs typeface="Arial" charset="0"/>
                      </a:endParaRPr>
                    </a:p>
                  </a:txBody>
                  <a:tcPr marL="68580" marR="68580" marT="0" marB="0"/>
                </a:tc>
              </a:tr>
            </a:tbl>
          </a:graphicData>
        </a:graphic>
      </p:graphicFrame>
      <p:grpSp>
        <p:nvGrpSpPr>
          <p:cNvPr id="10" name="Group 9"/>
          <p:cNvGrpSpPr/>
          <p:nvPr/>
        </p:nvGrpSpPr>
        <p:grpSpPr>
          <a:xfrm>
            <a:off x="10085391" y="756109"/>
            <a:ext cx="1569626" cy="1402295"/>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62973470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056" y="293222"/>
            <a:ext cx="3451860" cy="2862322"/>
          </a:xfrm>
          <a:prstGeom prst="rect">
            <a:avLst/>
          </a:prstGeom>
          <a:noFill/>
        </p:spPr>
        <p:txBody>
          <a:bodyPr wrap="square" rtlCol="0">
            <a:spAutoFit/>
          </a:bodyPr>
          <a:lstStyle/>
          <a:p>
            <a:pPr algn="ctr"/>
            <a:r>
              <a:rPr lang="en-US" sz="2800" b="1" dirty="0" smtClean="0"/>
              <a:t>Listen to the Non-Model Constructive Conversation</a:t>
            </a:r>
          </a:p>
          <a:p>
            <a:endParaRPr lang="en-US" sz="1200" dirty="0" smtClean="0"/>
          </a:p>
          <a:p>
            <a:endParaRPr lang="en-US" sz="1200" dirty="0"/>
          </a:p>
          <a:p>
            <a:endParaRPr lang="en-US" sz="1200" dirty="0" smtClean="0"/>
          </a:p>
          <a:p>
            <a:endParaRPr lang="en-US" sz="1200" dirty="0" smtClean="0"/>
          </a:p>
          <a:p>
            <a:endParaRPr lang="en-US" sz="1200" dirty="0"/>
          </a:p>
          <a:p>
            <a:endParaRPr lang="en-US" sz="1200" dirty="0" smtClean="0"/>
          </a:p>
          <a:p>
            <a:endParaRPr lang="en-US" sz="12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051" y="1724383"/>
            <a:ext cx="1109869" cy="1266073"/>
          </a:xfrm>
          <a:prstGeom prst="rect">
            <a:avLst/>
          </a:prstGeom>
        </p:spPr>
      </p:pic>
      <p:sp>
        <p:nvSpPr>
          <p:cNvPr id="6" name="TextBox 5"/>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INFOGRAPHIC?  CITE DETAILS TO CLARIFY YOUR IDEAS.</a:t>
            </a:r>
            <a:endParaRPr lang="en-US" sz="2400" b="1" dirty="0">
              <a:solidFill>
                <a:schemeClr val="bg1"/>
              </a:solidFill>
            </a:endParaRPr>
          </a:p>
        </p:txBody>
      </p:sp>
      <p:sp>
        <p:nvSpPr>
          <p:cNvPr id="7" name="Rectangle 6"/>
          <p:cNvSpPr/>
          <p:nvPr/>
        </p:nvSpPr>
        <p:spPr>
          <a:xfrm>
            <a:off x="689056" y="3238088"/>
            <a:ext cx="3800994" cy="2992099"/>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28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8" name="Picture 7"/>
          <p:cNvPicPr>
            <a:picLocks noChangeAspect="1"/>
          </p:cNvPicPr>
          <p:nvPr/>
        </p:nvPicPr>
        <p:blipFill>
          <a:blip r:embed="rId6"/>
          <a:stretch>
            <a:fillRect/>
          </a:stretch>
        </p:blipFill>
        <p:spPr>
          <a:xfrm>
            <a:off x="7002379" y="44889"/>
            <a:ext cx="5145255" cy="6221309"/>
          </a:xfrm>
          <a:prstGeom prst="rect">
            <a:avLst/>
          </a:prstGeom>
          <a:ln w="38100">
            <a:solidFill>
              <a:schemeClr val="tx1"/>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1621" y="5111537"/>
            <a:ext cx="812800" cy="812800"/>
          </a:xfrm>
          <a:prstGeom prst="rect">
            <a:avLst/>
          </a:prstGeom>
        </p:spPr>
      </p:pic>
    </p:spTree>
    <p:extLst>
      <p:ext uri="{BB962C8B-B14F-4D97-AF65-F5344CB8AC3E}">
        <p14:creationId xmlns:p14="http://schemas.microsoft.com/office/powerpoint/2010/main" val="11422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995"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6" y="2742390"/>
            <a:ext cx="3723557" cy="3142843"/>
          </a:xfrm>
        </p:spPr>
        <p:txBody>
          <a:bodyPr>
            <a:noAutofit/>
          </a:bodyPr>
          <a:lstStyle/>
          <a:p>
            <a:pPr algn="ctr"/>
            <a:r>
              <a:rPr lang="en-US" sz="3200" b="1" dirty="0" smtClean="0"/>
              <a:t>What makes this a Non-Model Conversation? </a:t>
            </a:r>
            <a:br>
              <a:rPr lang="en-US" sz="3200" b="1" dirty="0" smtClean="0"/>
            </a:br>
            <a:r>
              <a:rPr lang="en-US" sz="2000" b="1" dirty="0" smtClean="0"/>
              <a:t/>
            </a:r>
            <a:br>
              <a:rPr lang="en-US" sz="2000" b="1" dirty="0" smtClean="0"/>
            </a:br>
            <a:r>
              <a:rPr lang="en-US" sz="3200" b="1" dirty="0" smtClean="0"/>
              <a:t>How would you improve this Non-Model?</a:t>
            </a:r>
            <a:endParaRPr lang="en-US" sz="3200" b="1" dirty="0"/>
          </a:p>
        </p:txBody>
      </p:sp>
      <p:grpSp>
        <p:nvGrpSpPr>
          <p:cNvPr id="8" name="Group 7"/>
          <p:cNvGrpSpPr/>
          <p:nvPr/>
        </p:nvGrpSpPr>
        <p:grpSpPr>
          <a:xfrm>
            <a:off x="1117833" y="722425"/>
            <a:ext cx="2046200" cy="1887648"/>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2" name="Table 11"/>
          <p:cNvGraphicFramePr>
            <a:graphicFrameLocks noGrp="1"/>
          </p:cNvGraphicFramePr>
          <p:nvPr>
            <p:extLst>
              <p:ext uri="{D42A27DB-BD31-4B8C-83A1-F6EECF244321}">
                <p14:modId xmlns:p14="http://schemas.microsoft.com/office/powerpoint/2010/main" val="354218047"/>
              </p:ext>
            </p:extLst>
          </p:nvPr>
        </p:nvGraphicFramePr>
        <p:xfrm>
          <a:off x="4240030" y="412847"/>
          <a:ext cx="7514166" cy="5486400"/>
        </p:xfrm>
        <a:graphic>
          <a:graphicData uri="http://schemas.openxmlformats.org/drawingml/2006/table">
            <a:tbl>
              <a:tblPr firstRow="1" firstCol="1" bandRow="1">
                <a:tableStyleId>{D7AC3CCA-C797-4891-BE02-D94E43425B78}</a:tableStyleId>
              </a:tblPr>
              <a:tblGrid>
                <a:gridCol w="1070783"/>
                <a:gridCol w="6443383"/>
              </a:tblGrid>
              <a:tr h="0">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 The title says “save water”.</a:t>
                      </a:r>
                      <a:endParaRPr lang="en-US" sz="2700" b="0" i="1" dirty="0">
                        <a:effectLst/>
                        <a:latin typeface="Avenir Next" charset="0"/>
                        <a:ea typeface="Calibri" charset="0"/>
                        <a:cs typeface="Arial" charset="0"/>
                      </a:endParaRPr>
                    </a:p>
                  </a:txBody>
                  <a:tcPr marL="68580" marR="68580" marT="0" marB="0"/>
                </a:tc>
              </a:tr>
              <a:tr h="408715">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notice there are many water drops. What do you notice?</a:t>
                      </a:r>
                      <a:endParaRPr lang="en-US" sz="2700" b="0" i="1" dirty="0">
                        <a:effectLst/>
                        <a:latin typeface="Avenir Next" charset="0"/>
                        <a:ea typeface="Calibri" charset="0"/>
                        <a:cs typeface="Arial" charset="0"/>
                      </a:endParaRPr>
                    </a:p>
                  </a:txBody>
                  <a:tcPr marL="68580" marR="68580" marT="0" marB="0"/>
                </a:tc>
              </a:tr>
              <a:tr h="454128">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think it is about saving water. What do you think? </a:t>
                      </a:r>
                      <a:endParaRPr lang="en-US" sz="2700" b="0" i="1" dirty="0">
                        <a:effectLst/>
                        <a:latin typeface="Avenir Next" charset="0"/>
                        <a:ea typeface="Calibri" charset="0"/>
                        <a:cs typeface="Arial" charset="0"/>
                      </a:endParaRPr>
                    </a:p>
                  </a:txBody>
                  <a:tcPr marL="68580" marR="68580" marT="0" marB="0"/>
                </a:tc>
              </a:tr>
              <a:tr h="352617">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agree with you. I notice the green check marks.</a:t>
                      </a:r>
                      <a:endParaRPr lang="en-US" sz="2700" b="0" i="1" dirty="0">
                        <a:effectLst/>
                        <a:latin typeface="Avenir Next" charset="0"/>
                        <a:ea typeface="Calibri" charset="0"/>
                        <a:cs typeface="Arial" charset="0"/>
                      </a:endParaRPr>
                    </a:p>
                  </a:txBody>
                  <a:tcPr marL="68580" marR="68580" marT="0" marB="0"/>
                </a:tc>
              </a:tr>
              <a:tr h="408715">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also see red X’s. What else can you add?</a:t>
                      </a:r>
                      <a:endParaRPr lang="en-US" sz="2700" b="0" i="1" dirty="0">
                        <a:effectLst/>
                        <a:latin typeface="Avenir Next" charset="0"/>
                        <a:ea typeface="Calibri" charset="0"/>
                        <a:cs typeface="Arial" charset="0"/>
                      </a:endParaRPr>
                    </a:p>
                  </a:txBody>
                  <a:tcPr marL="68580" marR="68580" marT="0" marB="0"/>
                </a:tc>
              </a:tr>
              <a:tr h="538275">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see that, too. I want to add that I think saving water is a good idea.</a:t>
                      </a:r>
                      <a:endParaRPr lang="en-US" sz="2700" b="0" i="1" dirty="0">
                        <a:effectLst/>
                        <a:latin typeface="Avenir Next" charset="0"/>
                        <a:ea typeface="Calibri" charset="0"/>
                        <a:cs typeface="Arial" charset="0"/>
                      </a:endParaRPr>
                    </a:p>
                  </a:txBody>
                  <a:tcPr marL="68580" marR="68580" marT="0" marB="0"/>
                </a:tc>
              </a:tr>
              <a:tr h="538275">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think saving water is good for the Earth.</a:t>
                      </a:r>
                      <a:endParaRPr lang="en-US" sz="2700" b="0" i="1" dirty="0">
                        <a:effectLst/>
                        <a:latin typeface="Avenir Next" charset="0"/>
                        <a:ea typeface="Calibri" charset="0"/>
                        <a:cs typeface="Arial" charset="0"/>
                      </a:endParaRPr>
                    </a:p>
                  </a:txBody>
                  <a:tcPr marL="68580" marR="68580" marT="0" marB="0"/>
                </a:tc>
              </a:tr>
              <a:tr h="538275">
                <a:tc>
                  <a:txBody>
                    <a:bodyPr/>
                    <a:lstStyle/>
                    <a:p>
                      <a:pPr marL="0" marR="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will shower less.</a:t>
                      </a:r>
                      <a:endParaRPr lang="en-US" sz="2700" b="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7797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5" y="3058386"/>
            <a:ext cx="3723557" cy="3142843"/>
          </a:xfrm>
        </p:spPr>
        <p:txBody>
          <a:bodyPr>
            <a:noAutofit/>
          </a:bodyPr>
          <a:lstStyle/>
          <a:p>
            <a:pPr algn="ctr"/>
            <a:r>
              <a:rPr lang="en-US" sz="3200" b="1" dirty="0"/>
              <a:t>How can you expand noun phrases to add details</a:t>
            </a:r>
            <a:r>
              <a:rPr lang="en-US" sz="3200" b="1" dirty="0" smtClean="0"/>
              <a:t>?</a:t>
            </a:r>
            <a:br>
              <a:rPr lang="en-US" sz="3200" b="1" dirty="0" smtClean="0"/>
            </a:br>
            <a:r>
              <a:rPr lang="en-US" sz="2000" b="1" dirty="0"/>
              <a:t/>
            </a:r>
            <a:br>
              <a:rPr lang="en-US" sz="2000" b="1" dirty="0"/>
            </a:br>
            <a:r>
              <a:rPr lang="en-US" sz="3200" b="1" dirty="0"/>
              <a:t>What adjectives or other details  would you add to CLARIFY ideas?</a:t>
            </a:r>
          </a:p>
        </p:txBody>
      </p:sp>
      <p:grpSp>
        <p:nvGrpSpPr>
          <p:cNvPr id="8" name="Group 7"/>
          <p:cNvGrpSpPr/>
          <p:nvPr/>
        </p:nvGrpSpPr>
        <p:grpSpPr>
          <a:xfrm>
            <a:off x="2259100" y="1380563"/>
            <a:ext cx="1613647" cy="1309411"/>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2" name="Table 1"/>
          <p:cNvGraphicFramePr>
            <a:graphicFrameLocks noGrp="1"/>
          </p:cNvGraphicFramePr>
          <p:nvPr>
            <p:extLst>
              <p:ext uri="{D42A27DB-BD31-4B8C-83A1-F6EECF244321}">
                <p14:modId xmlns:p14="http://schemas.microsoft.com/office/powerpoint/2010/main" val="1205866709"/>
              </p:ext>
            </p:extLst>
          </p:nvPr>
        </p:nvGraphicFramePr>
        <p:xfrm>
          <a:off x="4240030" y="412847"/>
          <a:ext cx="7514166" cy="5486400"/>
        </p:xfrm>
        <a:graphic>
          <a:graphicData uri="http://schemas.openxmlformats.org/drawingml/2006/table">
            <a:tbl>
              <a:tblPr firstRow="1" firstCol="1" bandRow="1">
                <a:tableStyleId>{D7AC3CCA-C797-4891-BE02-D94E43425B78}</a:tableStyleId>
              </a:tblPr>
              <a:tblGrid>
                <a:gridCol w="1070783"/>
                <a:gridCol w="6443383"/>
              </a:tblGrid>
              <a:tr h="0">
                <a:tc>
                  <a:txBody>
                    <a:bodyPr/>
                    <a:lstStyle/>
                    <a:p>
                      <a:pPr marL="0" marR="0" algn="r">
                        <a:spcBef>
                          <a:spcPts val="0"/>
                        </a:spcBef>
                        <a:spcAft>
                          <a:spcPts val="0"/>
                        </a:spcAft>
                      </a:pPr>
                      <a:r>
                        <a:rPr lang="en-US" sz="1800" dirty="0">
                          <a:effectLst/>
                        </a:rPr>
                        <a:t>Student A1: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 The title says “save water”.</a:t>
                      </a:r>
                      <a:endParaRPr lang="en-US" sz="2700" b="0" i="1" dirty="0">
                        <a:effectLst/>
                        <a:latin typeface="Avenir Next" charset="0"/>
                        <a:ea typeface="Calibri" charset="0"/>
                        <a:cs typeface="Arial" charset="0"/>
                      </a:endParaRPr>
                    </a:p>
                  </a:txBody>
                  <a:tcPr marL="68580" marR="68580" marT="0" marB="0"/>
                </a:tc>
              </a:tr>
              <a:tr h="408715">
                <a:tc>
                  <a:txBody>
                    <a:bodyPr/>
                    <a:lstStyle/>
                    <a:p>
                      <a:pPr marL="0" marR="0" algn="r">
                        <a:spcBef>
                          <a:spcPts val="0"/>
                        </a:spcBef>
                        <a:spcAft>
                          <a:spcPts val="0"/>
                        </a:spcAft>
                      </a:pPr>
                      <a:r>
                        <a:rPr lang="en-US" sz="1800" dirty="0">
                          <a:effectLst/>
                        </a:rPr>
                        <a:t>Student B1:</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notice there are many water drops. What do you notice?</a:t>
                      </a:r>
                      <a:endParaRPr lang="en-US" sz="2700" b="0" i="1" dirty="0">
                        <a:effectLst/>
                        <a:latin typeface="Avenir Next" charset="0"/>
                        <a:ea typeface="Calibri" charset="0"/>
                        <a:cs typeface="Arial" charset="0"/>
                      </a:endParaRPr>
                    </a:p>
                  </a:txBody>
                  <a:tcPr marL="68580" marR="68580" marT="0" marB="0"/>
                </a:tc>
              </a:tr>
              <a:tr h="454128">
                <a:tc>
                  <a:txBody>
                    <a:bodyPr/>
                    <a:lstStyle/>
                    <a:p>
                      <a:pPr marL="0" marR="0" algn="r">
                        <a:spcBef>
                          <a:spcPts val="0"/>
                        </a:spcBef>
                        <a:spcAft>
                          <a:spcPts val="0"/>
                        </a:spcAft>
                      </a:pPr>
                      <a:r>
                        <a:rPr lang="en-US" sz="1800" dirty="0">
                          <a:effectLst/>
                        </a:rPr>
                        <a:t>Student A2: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think it is about saving water. What do you think? </a:t>
                      </a:r>
                      <a:endParaRPr lang="en-US" sz="2700" b="0" i="1" dirty="0">
                        <a:effectLst/>
                        <a:latin typeface="Avenir Next" charset="0"/>
                        <a:ea typeface="Calibri" charset="0"/>
                        <a:cs typeface="Arial" charset="0"/>
                      </a:endParaRPr>
                    </a:p>
                  </a:txBody>
                  <a:tcPr marL="68580" marR="68580" marT="0" marB="0"/>
                </a:tc>
              </a:tr>
              <a:tr h="352617">
                <a:tc>
                  <a:txBody>
                    <a:bodyPr/>
                    <a:lstStyle/>
                    <a:p>
                      <a:pPr marL="0" marR="0" algn="r">
                        <a:spcBef>
                          <a:spcPts val="0"/>
                        </a:spcBef>
                        <a:spcAft>
                          <a:spcPts val="0"/>
                        </a:spcAft>
                      </a:pPr>
                      <a:r>
                        <a:rPr lang="en-US" sz="1800" dirty="0">
                          <a:effectLst/>
                        </a:rPr>
                        <a:t>Student B2:</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agree with you. I notice the green check marks.</a:t>
                      </a:r>
                      <a:endParaRPr lang="en-US" sz="2700" b="0" i="1" dirty="0">
                        <a:effectLst/>
                        <a:latin typeface="Avenir Next" charset="0"/>
                        <a:ea typeface="Calibri" charset="0"/>
                        <a:cs typeface="Arial" charset="0"/>
                      </a:endParaRPr>
                    </a:p>
                  </a:txBody>
                  <a:tcPr marL="68580" marR="68580" marT="0" marB="0"/>
                </a:tc>
              </a:tr>
              <a:tr h="408715">
                <a:tc>
                  <a:txBody>
                    <a:bodyPr/>
                    <a:lstStyle/>
                    <a:p>
                      <a:pPr marL="0" marR="0" algn="r">
                        <a:spcBef>
                          <a:spcPts val="0"/>
                        </a:spcBef>
                        <a:spcAft>
                          <a:spcPts val="0"/>
                        </a:spcAft>
                      </a:pPr>
                      <a:r>
                        <a:rPr lang="en-US" sz="1800" dirty="0">
                          <a:effectLst/>
                        </a:rPr>
                        <a:t>Student A3: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also see red X’s. What else can you add?</a:t>
                      </a:r>
                      <a:endParaRPr lang="en-US" sz="2700" b="0" i="1" dirty="0">
                        <a:effectLst/>
                        <a:latin typeface="Avenir Next" charset="0"/>
                        <a:ea typeface="Calibri" charset="0"/>
                        <a:cs typeface="Arial" charset="0"/>
                      </a:endParaRPr>
                    </a:p>
                  </a:txBody>
                  <a:tcPr marL="68580" marR="68580" marT="0" marB="0"/>
                </a:tc>
              </a:tr>
              <a:tr h="538275">
                <a:tc>
                  <a:txBody>
                    <a:bodyPr/>
                    <a:lstStyle/>
                    <a:p>
                      <a:pPr marL="0" marR="0" algn="r">
                        <a:spcBef>
                          <a:spcPts val="0"/>
                        </a:spcBef>
                        <a:spcAft>
                          <a:spcPts val="0"/>
                        </a:spcAft>
                      </a:pPr>
                      <a:r>
                        <a:rPr lang="en-US" sz="1800" dirty="0">
                          <a:effectLst/>
                        </a:rPr>
                        <a:t>Student B3:</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see that, too. I want to add that I think saving water is a good idea.</a:t>
                      </a:r>
                      <a:endParaRPr lang="en-US" sz="2700" b="0" i="1" dirty="0">
                        <a:effectLst/>
                        <a:latin typeface="Avenir Next" charset="0"/>
                        <a:ea typeface="Calibri" charset="0"/>
                        <a:cs typeface="Arial" charset="0"/>
                      </a:endParaRPr>
                    </a:p>
                  </a:txBody>
                  <a:tcPr marL="68580" marR="68580" marT="0" marB="0"/>
                </a:tc>
              </a:tr>
              <a:tr h="538275">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think saving water is good for the Earth.</a:t>
                      </a:r>
                      <a:endParaRPr lang="en-US" sz="2700" b="0" i="1" dirty="0">
                        <a:effectLst/>
                        <a:latin typeface="Avenir Next" charset="0"/>
                        <a:ea typeface="Calibri" charset="0"/>
                        <a:cs typeface="Arial" charset="0"/>
                      </a:endParaRPr>
                    </a:p>
                  </a:txBody>
                  <a:tcPr marL="68580" marR="68580" marT="0" marB="0"/>
                </a:tc>
              </a:tr>
              <a:tr h="538275">
                <a:tc>
                  <a:txBody>
                    <a:bodyPr/>
                    <a:lstStyle/>
                    <a:p>
                      <a:pPr marL="0" marR="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i="1" dirty="0">
                          <a:effectLst/>
                        </a:rPr>
                        <a:t>I will shower less.</a:t>
                      </a:r>
                      <a:endParaRPr lang="en-US" sz="2700" b="0" i="1"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233082" y="212198"/>
            <a:ext cx="1936376" cy="943385"/>
            <a:chOff x="0" y="-108334"/>
            <a:chExt cx="1714500" cy="1708534"/>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Box 5"/>
            <p:cNvSpPr txBox="1"/>
            <p:nvPr/>
          </p:nvSpPr>
          <p:spPr>
            <a:xfrm>
              <a:off x="0" y="-108334"/>
              <a:ext cx="1594447" cy="147906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9621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8018" y="1301509"/>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1954305" y="223132"/>
            <a:ext cx="5152395" cy="1384995"/>
          </a:xfrm>
          <a:prstGeom prst="rect">
            <a:avLst/>
          </a:prstGeom>
          <a:noFill/>
        </p:spPr>
        <p:txBody>
          <a:bodyPr wrap="square" rtlCol="0">
            <a:spAutoFit/>
          </a:bodyPr>
          <a:lstStyle/>
          <a:p>
            <a:r>
              <a:rPr lang="en-US" sz="2800" b="1" dirty="0" smtClean="0">
                <a:latin typeface="Calibri" charset="0"/>
                <a:ea typeface="Calibri" charset="0"/>
                <a:cs typeface="Calibri" charset="0"/>
              </a:rPr>
              <a:t>CONSTRUCTIVE CONVERSATION GAME WITH VISUAL TEXT – CREATE &amp; CLARIFY</a:t>
            </a:r>
            <a:endParaRPr lang="en-US" sz="2800" b="1" dirty="0">
              <a:latin typeface="Calibri" charset="0"/>
              <a:ea typeface="Calibri" charset="0"/>
              <a:cs typeface="Calibri"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r="48246"/>
          <a:stretch/>
        </p:blipFill>
        <p:spPr>
          <a:xfrm rot="5400000">
            <a:off x="4495301" y="1737841"/>
            <a:ext cx="1157445" cy="320951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a:t>
            </a:r>
            <a:endParaRPr lang="en-US" sz="2400" b="1" dirty="0">
              <a:solidFill>
                <a:schemeClr val="bg1"/>
              </a:solidFill>
            </a:endParaRPr>
          </a:p>
        </p:txBody>
      </p:sp>
      <p:pic>
        <p:nvPicPr>
          <p:cNvPr id="8" name="Picture 7" descr="icon_QUADS.png"/>
          <p:cNvPicPr/>
          <p:nvPr/>
        </p:nvPicPr>
        <p:blipFill>
          <a:blip r:embed="rId4">
            <a:extLst>
              <a:ext uri="{28A0092B-C50C-407E-A947-70E740481C1C}">
                <a14:useLocalDpi xmlns:a14="http://schemas.microsoft.com/office/drawing/2010/main" val="0"/>
              </a:ext>
            </a:extLst>
          </a:blip>
          <a:srcRect/>
          <a:stretch>
            <a:fillRect/>
          </a:stretch>
        </p:blipFill>
        <p:spPr bwMode="auto">
          <a:xfrm>
            <a:off x="336884" y="223132"/>
            <a:ext cx="1058556" cy="118527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7566212" y="338034"/>
            <a:ext cx="4032230" cy="5919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06009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145" y="2662919"/>
            <a:ext cx="3398096" cy="3108543"/>
          </a:xfrm>
          <a:prstGeom prst="rect">
            <a:avLst/>
          </a:prstGeom>
          <a:noFill/>
        </p:spPr>
        <p:txBody>
          <a:bodyPr wrap="square" rtlCol="0">
            <a:spAutoFit/>
          </a:bodyPr>
          <a:lstStyle/>
          <a:p>
            <a:r>
              <a:rPr lang="en-US" sz="2800" b="1" dirty="0" smtClean="0"/>
              <a:t>PROMPT: </a:t>
            </a:r>
          </a:p>
          <a:p>
            <a:endParaRPr lang="en-US" sz="2800" dirty="0"/>
          </a:p>
          <a:p>
            <a:r>
              <a:rPr lang="en-US" sz="2800" dirty="0" smtClean="0"/>
              <a:t>What do you notice in the infographic? </a:t>
            </a:r>
          </a:p>
          <a:p>
            <a:endParaRPr lang="en-US" sz="2800" dirty="0"/>
          </a:p>
          <a:p>
            <a:r>
              <a:rPr lang="en-US" sz="2800" dirty="0" smtClean="0"/>
              <a:t>Cite details to CLARIFY your ideas.</a:t>
            </a:r>
            <a:endParaRPr lang="en-US" sz="2800" dirty="0"/>
          </a:p>
        </p:txBody>
      </p:sp>
      <p:sp>
        <p:nvSpPr>
          <p:cNvPr id="4" name="TextBox 3"/>
          <p:cNvSpPr txBox="1"/>
          <p:nvPr/>
        </p:nvSpPr>
        <p:spPr>
          <a:xfrm>
            <a:off x="64050" y="282406"/>
            <a:ext cx="4074223" cy="2062103"/>
          </a:xfrm>
          <a:prstGeom prst="rect">
            <a:avLst/>
          </a:prstGeom>
          <a:noFill/>
        </p:spPr>
        <p:txBody>
          <a:bodyPr wrap="square" rtlCol="0">
            <a:spAutoFit/>
          </a:bodyPr>
          <a:lstStyle/>
          <a:p>
            <a:pPr algn="ctr"/>
            <a:r>
              <a:rPr lang="en-US" sz="3200" b="1" dirty="0" smtClean="0">
                <a:latin typeface="Calibri" charset="0"/>
                <a:ea typeface="Calibri" charset="0"/>
                <a:cs typeface="Calibri" charset="0"/>
              </a:rPr>
              <a:t>CONSTRUCTIVE CONVERSATION GAME WITH VISUAL INFOGRAPHIC</a:t>
            </a:r>
            <a:endParaRPr lang="en-US" sz="3200" b="1" dirty="0">
              <a:latin typeface="Calibri" charset="0"/>
              <a:ea typeface="Calibri" charset="0"/>
              <a:cs typeface="Calibri" charset="0"/>
            </a:endParaRPr>
          </a:p>
        </p:txBody>
      </p:sp>
      <p:pic>
        <p:nvPicPr>
          <p:cNvPr id="6" name="Picture 5" descr="/Users/mmed/Google Drive/SS2.0/Grade2/Gr2Resources/Gr2StudentInfographic.png"/>
          <p:cNvPicPr/>
          <p:nvPr/>
        </p:nvPicPr>
        <p:blipFill>
          <a:blip r:embed="rId3">
            <a:extLst>
              <a:ext uri="{28A0092B-C50C-407E-A947-70E740481C1C}">
                <a14:useLocalDpi xmlns:a14="http://schemas.microsoft.com/office/drawing/2010/main" val="0"/>
              </a:ext>
            </a:extLst>
          </a:blip>
          <a:srcRect/>
          <a:stretch>
            <a:fillRect/>
          </a:stretch>
        </p:blipFill>
        <p:spPr bwMode="auto">
          <a:xfrm>
            <a:off x="4307305" y="0"/>
            <a:ext cx="7884695" cy="6858000"/>
          </a:xfrm>
          <a:prstGeom prst="rect">
            <a:avLst/>
          </a:prstGeom>
          <a:noFill/>
          <a:ln w="19050">
            <a:solidFill>
              <a:schemeClr val="tx1"/>
            </a:solidFill>
          </a:ln>
        </p:spPr>
      </p:pic>
    </p:spTree>
    <p:extLst>
      <p:ext uri="{BB962C8B-B14F-4D97-AF65-F5344CB8AC3E}">
        <p14:creationId xmlns:p14="http://schemas.microsoft.com/office/powerpoint/2010/main" val="1405452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mr-IN" sz="2400" b="1" dirty="0" smtClean="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6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5630" y="1853795"/>
            <a:ext cx="6313492" cy="1384995"/>
          </a:xfrm>
          <a:prstGeom prst="rect">
            <a:avLst/>
          </a:prstGeom>
          <a:noFill/>
        </p:spPr>
        <p:txBody>
          <a:bodyPr wrap="square" rtlCol="0">
            <a:spAutoFit/>
          </a:bodyPr>
          <a:lstStyle/>
          <a:p>
            <a:r>
              <a:rPr lang="en-US" sz="2800" b="1" dirty="0" smtClean="0">
                <a:solidFill>
                  <a:schemeClr val="accent2"/>
                </a:solidFill>
              </a:rPr>
              <a:t>Listen </a:t>
            </a:r>
            <a:r>
              <a:rPr lang="en-US" sz="2800" b="1" dirty="0" smtClean="0">
                <a:solidFill>
                  <a:schemeClr val="accent2"/>
                </a:solidFill>
              </a:rPr>
              <a:t>actively </a:t>
            </a:r>
            <a:r>
              <a:rPr lang="en-US" sz="2800" b="1" dirty="0" smtClean="0">
                <a:solidFill>
                  <a:schemeClr val="accent2"/>
                </a:solidFill>
              </a:rPr>
              <a:t>as two of your peers model how to have a Constructive Conversation</a:t>
            </a:r>
          </a:p>
        </p:txBody>
      </p:sp>
      <p:sp>
        <p:nvSpPr>
          <p:cNvPr id="6" name="TextBox 5"/>
          <p:cNvSpPr txBox="1"/>
          <p:nvPr/>
        </p:nvSpPr>
        <p:spPr>
          <a:xfrm>
            <a:off x="1608708" y="457639"/>
            <a:ext cx="5821644" cy="1077218"/>
          </a:xfrm>
          <a:prstGeom prst="rect">
            <a:avLst/>
          </a:prstGeom>
          <a:noFill/>
        </p:spPr>
        <p:txBody>
          <a:bodyPr wrap="square" rtlCol="0">
            <a:spAutoFit/>
          </a:bodyPr>
          <a:lstStyle/>
          <a:p>
            <a:r>
              <a:rPr lang="en-US" sz="3200" b="1" dirty="0" smtClean="0">
                <a:latin typeface="Calibri" charset="0"/>
                <a:ea typeface="Calibri" charset="0"/>
                <a:cs typeface="Calibri" charset="0"/>
              </a:rPr>
              <a:t>CONSTRUCTIVE CONVERSATION FISHBOWL MODEL</a:t>
            </a:r>
            <a:endParaRPr lang="en-US" sz="3200" b="1" dirty="0">
              <a:latin typeface="Calibri" charset="0"/>
              <a:ea typeface="Calibri" charset="0"/>
              <a:cs typeface="Calibri" charset="0"/>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a:t>
            </a:r>
            <a:r>
              <a:rPr lang="en-US" sz="2800" b="1" u="sng" dirty="0" smtClean="0"/>
              <a:t>: </a:t>
            </a:r>
          </a:p>
          <a:p>
            <a:pPr algn="ctr"/>
            <a:r>
              <a:rPr lang="en-US" sz="2800" dirty="0" smtClean="0">
                <a:solidFill>
                  <a:schemeClr val="tx1"/>
                </a:solidFill>
              </a:rPr>
              <a:t>What do you notice in the infographic?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084" y="961192"/>
            <a:ext cx="1005484" cy="536257"/>
          </a:xfrm>
          <a:prstGeom prst="rect">
            <a:avLst/>
          </a:prstGeom>
        </p:spPr>
      </p:pic>
      <p:sp>
        <p:nvSpPr>
          <p:cNvPr id="15" name="Rectangle 1"/>
          <p:cNvSpPr>
            <a:spLocks noChangeArrowheads="1"/>
          </p:cNvSpPr>
          <p:nvPr/>
        </p:nvSpPr>
        <p:spPr bwMode="auto">
          <a:xfrm>
            <a:off x="840610" y="3853965"/>
            <a:ext cx="54502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366" y="3192671"/>
            <a:ext cx="2458176" cy="3099274"/>
          </a:xfrm>
          <a:prstGeom prst="rect">
            <a:avLst/>
          </a:prstGeom>
        </p:spPr>
      </p:pic>
      <p:pic>
        <p:nvPicPr>
          <p:cNvPr id="18" name="Picture 17" descr="/Users/mmed/Google Drive/SS2.0/Grade2/Gr2Resources/Gr2StudentInfographic.png"/>
          <p:cNvPicPr/>
          <p:nvPr/>
        </p:nvPicPr>
        <p:blipFill>
          <a:blip r:embed="rId6">
            <a:extLst>
              <a:ext uri="{28A0092B-C50C-407E-A947-70E740481C1C}">
                <a14:useLocalDpi xmlns:a14="http://schemas.microsoft.com/office/drawing/2010/main" val="0"/>
              </a:ext>
            </a:extLst>
          </a:blip>
          <a:srcRect/>
          <a:stretch>
            <a:fillRect/>
          </a:stretch>
        </p:blipFill>
        <p:spPr bwMode="auto">
          <a:xfrm>
            <a:off x="9429398" y="3238790"/>
            <a:ext cx="2454611" cy="2872934"/>
          </a:xfrm>
          <a:prstGeom prst="rect">
            <a:avLst/>
          </a:prstGeom>
          <a:noFill/>
          <a:ln w="19050">
            <a:solidFill>
              <a:schemeClr val="tx1"/>
            </a:solid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761" y="1922255"/>
            <a:ext cx="1109869" cy="1266073"/>
          </a:xfrm>
          <a:prstGeom prst="rect">
            <a:avLst/>
          </a:prstGeom>
        </p:spPr>
      </p:pic>
    </p:spTree>
    <p:extLst>
      <p:ext uri="{BB962C8B-B14F-4D97-AF65-F5344CB8AC3E}">
        <p14:creationId xmlns:p14="http://schemas.microsoft.com/office/powerpoint/2010/main" val="1823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472954"/>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listened to a Model and Non-Model for CREATE and CLARIFY</a:t>
            </a:r>
          </a:p>
          <a:p>
            <a:pPr lvl="2">
              <a:buFont typeface="ZapfDingbatsITC" charset="0"/>
              <a:buChar char="✔︎"/>
            </a:pPr>
            <a:r>
              <a:rPr lang="en-US" sz="2400" dirty="0" smtClean="0">
                <a:latin typeface="Calibri" charset="0"/>
                <a:ea typeface="Calibri" charset="0"/>
                <a:cs typeface="Calibri" charset="0"/>
              </a:rPr>
              <a:t>practiced CREATE and CLARIFY with an infographic</a:t>
            </a:r>
          </a:p>
          <a:p>
            <a:pPr lvl="2">
              <a:buFont typeface="ZapfDingbatsITC" charset="0"/>
              <a:buChar char="✔︎"/>
            </a:pPr>
            <a:r>
              <a:rPr lang="en-US" sz="2400" dirty="0" smtClean="0">
                <a:latin typeface="Calibri" charset="0"/>
                <a:ea typeface="Calibri" charset="0"/>
                <a:cs typeface="Calibri" charset="0"/>
              </a:rPr>
              <a:t>had a conversation with a partner and in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lesson objectives? </a:t>
            </a:r>
            <a:endParaRPr lang="en-US" sz="2400" dirty="0"/>
          </a:p>
          <a:p>
            <a:pPr lvl="2"/>
            <a:r>
              <a:rPr lang="en-US" sz="2400" i="1" dirty="0" smtClean="0"/>
              <a:t>How did the Conversation Pattern help us to CLARIFY 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5684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82667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3345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dissolve">
                                      <p:cBhvr>
                                        <p:cTn id="44" dur="500"/>
                                        <p:tgtEl>
                                          <p:spTgt spid="10">
                                            <p:txEl>
                                              <p:pRg st="0" end="0"/>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dissolve">
                                      <p:cBhvr>
                                        <p:cTn id="52" dur="500"/>
                                        <p:tgtEl>
                                          <p:spTgt spid="10">
                                            <p:txEl>
                                              <p:pRg st="1" end="1"/>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dissolve">
                                      <p:cBhvr>
                                        <p:cTn id="5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2728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879" y="1746742"/>
            <a:ext cx="3017304" cy="2246769"/>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1200" dirty="0" smtClean="0"/>
          </a:p>
          <a:p>
            <a:pPr marL="285750" indent="-285750">
              <a:buFont typeface="Arial" charset="0"/>
              <a:buChar char="•"/>
            </a:pPr>
            <a:r>
              <a:rPr lang="en-US" sz="2400" dirty="0" smtClean="0"/>
              <a:t>Each of you needs two cards for CREATE, CLARIFY, &amp; FORTIFY</a:t>
            </a:r>
          </a:p>
        </p:txBody>
      </p:sp>
      <p:sp>
        <p:nvSpPr>
          <p:cNvPr id="6" name="TextBox 5"/>
          <p:cNvSpPr txBox="1"/>
          <p:nvPr/>
        </p:nvSpPr>
        <p:spPr>
          <a:xfrm>
            <a:off x="1841760" y="359285"/>
            <a:ext cx="6454589" cy="1077218"/>
          </a:xfrm>
          <a:prstGeom prst="rect">
            <a:avLst/>
          </a:prstGeom>
          <a:noFill/>
        </p:spPr>
        <p:txBody>
          <a:bodyPr wrap="square" rtlCol="0">
            <a:spAutoFit/>
          </a:bodyPr>
          <a:lstStyle/>
          <a:p>
            <a:r>
              <a:rPr lang="en-US" sz="3200" b="1" dirty="0" smtClean="0">
                <a:latin typeface="Calibri" charset="0"/>
                <a:ea typeface="Calibri" charset="0"/>
                <a:cs typeface="Calibri" charset="0"/>
              </a:rPr>
              <a:t>CONSTRUCTIVE CONVERSATION GAME WITH VISUAL TEXT </a:t>
            </a:r>
            <a:endParaRPr lang="en-US" sz="3200" b="1" dirty="0">
              <a:latin typeface="Calibri" charset="0"/>
              <a:ea typeface="Calibri" charset="0"/>
              <a:cs typeface="Calibri" charset="0"/>
            </a:endParaRPr>
          </a:p>
        </p:txBody>
      </p:sp>
      <p:sp>
        <p:nvSpPr>
          <p:cNvPr id="9" name="TextBox 8"/>
          <p:cNvSpPr txBox="1"/>
          <p:nvPr/>
        </p:nvSpPr>
        <p:spPr>
          <a:xfrm>
            <a:off x="49640" y="6396335"/>
            <a:ext cx="11299678"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          SPF 1.0</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320" y="2552190"/>
            <a:ext cx="1643363" cy="1323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a:t>
            </a:r>
            <a:r>
              <a:rPr lang="en-US" sz="2800" b="1" u="sng" dirty="0" smtClean="0"/>
              <a: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sp>
        <p:nvSpPr>
          <p:cNvPr id="3" name="Rectangle 2"/>
          <p:cNvSpPr/>
          <p:nvPr/>
        </p:nvSpPr>
        <p:spPr>
          <a:xfrm>
            <a:off x="411695" y="4082595"/>
            <a:ext cx="7030595" cy="1754326"/>
          </a:xfrm>
          <a:prstGeom prst="rect">
            <a:avLst/>
          </a:prstGeom>
        </p:spPr>
        <p:txBody>
          <a:bodyPr wrap="square">
            <a:spAutoFit/>
          </a:bodyPr>
          <a:lstStyle/>
          <a:p>
            <a:pPr marL="285750" indent="-285750">
              <a:buFont typeface="Arial" charset="0"/>
              <a:buChar char="•"/>
            </a:pPr>
            <a:r>
              <a:rPr lang="en-US" sz="2400" dirty="0"/>
              <a:t>Take turns sharing in round robin fashion until all cards have been played</a:t>
            </a:r>
          </a:p>
          <a:p>
            <a:pPr marL="285750" indent="-285750">
              <a:buFont typeface="Arial" charset="0"/>
              <a:buChar char="•"/>
            </a:pPr>
            <a:endParaRPr lang="en-US" sz="1200" dirty="0"/>
          </a:p>
          <a:p>
            <a:pPr marL="285750" indent="-285750">
              <a:buFont typeface="Arial" charset="0"/>
              <a:buChar char="•"/>
            </a:pPr>
            <a:r>
              <a:rPr lang="en-US" sz="2400" dirty="0"/>
              <a:t>Remember to use the </a:t>
            </a:r>
            <a:r>
              <a:rPr lang="en-US" sz="2400" b="1" u="sng" dirty="0"/>
              <a:t>Constructive Conversation Norms</a:t>
            </a:r>
            <a:r>
              <a:rPr lang="en-US" sz="2400" dirty="0"/>
              <a:t> and </a:t>
            </a:r>
            <a:r>
              <a:rPr lang="en-US" sz="2400" b="1" u="sng" dirty="0"/>
              <a:t>Skills</a:t>
            </a:r>
            <a:r>
              <a:rPr lang="en-US" sz="2400" dirty="0"/>
              <a:t> as you play the </a:t>
            </a:r>
            <a:r>
              <a:rPr lang="en-US" sz="2400" dirty="0" smtClean="0"/>
              <a:t>game </a:t>
            </a:r>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3488" y="6331019"/>
            <a:ext cx="508000" cy="508000"/>
          </a:xfrm>
          <a:prstGeom prst="rect">
            <a:avLst/>
          </a:prstGeom>
        </p:spPr>
      </p:pic>
      <p:pic>
        <p:nvPicPr>
          <p:cNvPr id="12" name="Picture 11" descr="icon_QUADS.png"/>
          <p:cNvPicPr/>
          <p:nvPr/>
        </p:nvPicPr>
        <p:blipFill>
          <a:blip r:embed="rId7">
            <a:extLst>
              <a:ext uri="{28A0092B-C50C-407E-A947-70E740481C1C}">
                <a14:useLocalDpi xmlns:a14="http://schemas.microsoft.com/office/drawing/2010/main" val="0"/>
              </a:ext>
            </a:extLst>
          </a:blip>
          <a:srcRect/>
          <a:stretch>
            <a:fillRect/>
          </a:stretch>
        </p:blipFill>
        <p:spPr bwMode="auto">
          <a:xfrm>
            <a:off x="411695" y="359285"/>
            <a:ext cx="1064305" cy="1175757"/>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2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dissolve">
                                      <p:cBhvr>
                                        <p:cTn id="30" dur="500"/>
                                        <p:tgtEl>
                                          <p:spTgt spid="13">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dissolve">
                                      <p:cBhvr>
                                        <p:cTn id="33" dur="500"/>
                                        <p:tgtEl>
                                          <p:spTgt spid="13">
                                            <p:txEl>
                                              <p:pRg st="1" end="1"/>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2233" y="1632638"/>
            <a:ext cx="6313492" cy="1384995"/>
          </a:xfrm>
          <a:prstGeom prst="rect">
            <a:avLst/>
          </a:prstGeom>
          <a:noFill/>
        </p:spPr>
        <p:txBody>
          <a:bodyPr wrap="square" rtlCol="0">
            <a:spAutoFit/>
          </a:bodyPr>
          <a:lstStyle/>
          <a:p>
            <a:r>
              <a:rPr lang="en-US" sz="2800" b="1" dirty="0" smtClean="0">
                <a:solidFill>
                  <a:schemeClr val="accent2"/>
                </a:solidFill>
              </a:rPr>
              <a:t>Listen </a:t>
            </a:r>
            <a:r>
              <a:rPr lang="en-US" sz="2800" b="1" dirty="0" smtClean="0">
                <a:solidFill>
                  <a:schemeClr val="accent2"/>
                </a:solidFill>
              </a:rPr>
              <a:t>actively </a:t>
            </a:r>
            <a:r>
              <a:rPr lang="en-US" sz="2800" b="1" dirty="0" smtClean="0">
                <a:solidFill>
                  <a:schemeClr val="accent2"/>
                </a:solidFill>
              </a:rPr>
              <a:t>as two of your peers model how to have a Constructive Conversation</a:t>
            </a:r>
          </a:p>
        </p:txBody>
      </p:sp>
      <p:sp>
        <p:nvSpPr>
          <p:cNvPr id="6" name="TextBox 5"/>
          <p:cNvSpPr txBox="1"/>
          <p:nvPr/>
        </p:nvSpPr>
        <p:spPr>
          <a:xfrm>
            <a:off x="1489930" y="457639"/>
            <a:ext cx="6454589" cy="1077218"/>
          </a:xfrm>
          <a:prstGeom prst="rect">
            <a:avLst/>
          </a:prstGeom>
          <a:noFill/>
        </p:spPr>
        <p:txBody>
          <a:bodyPr wrap="square" rtlCol="0">
            <a:spAutoFit/>
          </a:bodyPr>
          <a:lstStyle/>
          <a:p>
            <a:r>
              <a:rPr lang="en-US" sz="3200" b="1" dirty="0" smtClean="0">
                <a:latin typeface="Calibri" charset="0"/>
                <a:ea typeface="Calibri" charset="0"/>
                <a:cs typeface="Calibri" charset="0"/>
              </a:rPr>
              <a:t>CONSTRUCTIVE CONVERSATION FISHBOWL MODEL</a:t>
            </a:r>
            <a:endParaRPr lang="en-US" sz="3200" b="1" dirty="0">
              <a:latin typeface="Calibri" charset="0"/>
              <a:ea typeface="Calibri" charset="0"/>
              <a:cs typeface="Calibri" charset="0"/>
            </a:endParaRPr>
          </a:p>
        </p:txBody>
      </p:sp>
      <p:sp>
        <p:nvSpPr>
          <p:cNvPr id="9" name="TextBox 8"/>
          <p:cNvSpPr txBox="1"/>
          <p:nvPr/>
        </p:nvSpPr>
        <p:spPr>
          <a:xfrm>
            <a:off x="49640" y="6396335"/>
            <a:ext cx="12142360"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348" y="6396335"/>
            <a:ext cx="822952" cy="438907"/>
          </a:xfrm>
          <a:prstGeom prst="rect">
            <a:avLst/>
          </a:prstGeom>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a:t>
            </a:r>
            <a:r>
              <a:rPr lang="en-US" sz="2800" b="1" u="sng" dirty="0" smtClean="0"/>
              <a: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1879" y="961192"/>
            <a:ext cx="1005484" cy="536257"/>
          </a:xfrm>
          <a:prstGeom prst="rect">
            <a:avLst/>
          </a:prstGeom>
        </p:spPr>
      </p:pic>
      <p:sp>
        <p:nvSpPr>
          <p:cNvPr id="15" name="Rectangle 1"/>
          <p:cNvSpPr>
            <a:spLocks noChangeArrowheads="1"/>
          </p:cNvSpPr>
          <p:nvPr/>
        </p:nvSpPr>
        <p:spPr bwMode="auto">
          <a:xfrm>
            <a:off x="840610" y="3484633"/>
            <a:ext cx="54502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demonstrate </a:t>
            </a:r>
            <a:r>
              <a:rPr kumimoji="0" lang="en-US" altLang="en-US" sz="2400" b="0" i="1" u="none" strike="noStrike" cap="none" normalizeH="0" baseline="0" dirty="0">
                <a:ln>
                  <a:noFill/>
                </a:ln>
                <a:solidFill>
                  <a:schemeClr val="tx1"/>
                </a:solidFill>
                <a:effectLst/>
                <a:latin typeface="Arial" charset="0"/>
              </a:rPr>
              <a:t>the use of the Conversation </a:t>
            </a:r>
            <a:r>
              <a:rPr kumimoji="0" lang="en-US" altLang="en-US" sz="2400" b="0" i="1" u="none" strike="noStrike" cap="none" normalizeH="0" baseline="0" dirty="0" smtClean="0">
                <a:ln>
                  <a:noFill/>
                </a:ln>
                <a:solidFill>
                  <a:schemeClr val="tx1"/>
                </a:solidFill>
                <a:effectLst/>
                <a:latin typeface="Arial" charset="0"/>
              </a:rPr>
              <a:t>Norms?</a:t>
            </a:r>
            <a:r>
              <a:rPr kumimoji="0" lang="en-US" altLang="en-US" sz="2400" b="0" i="0"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a:latin typeface="Arial" charset="0"/>
              </a:rPr>
              <a:t>How </a:t>
            </a:r>
            <a:r>
              <a:rPr lang="en-US" altLang="en-US" sz="2400" i="1" dirty="0" smtClean="0">
                <a:latin typeface="Arial" charset="0"/>
              </a:rPr>
              <a:t>did </a:t>
            </a:r>
            <a:r>
              <a:rPr lang="en-US" altLang="en-US" sz="2400" i="1" dirty="0">
                <a:latin typeface="Arial" charset="0"/>
              </a:rPr>
              <a:t>they demonstrate the use of the </a:t>
            </a:r>
            <a:r>
              <a:rPr lang="en-US" altLang="en-US" sz="2400" i="1" dirty="0" smtClean="0">
                <a:latin typeface="Arial" charset="0"/>
              </a:rPr>
              <a:t>Constructive Conversation </a:t>
            </a:r>
            <a:r>
              <a:rPr lang="en-US" altLang="en-US" sz="2400" i="1" dirty="0">
                <a:latin typeface="Arial" charset="0"/>
              </a:rPr>
              <a:t>Skills?</a:t>
            </a:r>
            <a:r>
              <a:rPr lang="en-US" altLang="en-US" sz="2400" dirty="0">
                <a:latin typeface="Arial" charset="0"/>
              </a:rPr>
              <a:t> </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641" y="1726277"/>
            <a:ext cx="1095989" cy="1197716"/>
          </a:xfrm>
          <a:prstGeom prst="rect">
            <a:avLst/>
          </a:prstGeom>
        </p:spPr>
      </p:pic>
    </p:spTree>
    <p:extLst>
      <p:ext uri="{BB962C8B-B14F-4D97-AF65-F5344CB8AC3E}">
        <p14:creationId xmlns:p14="http://schemas.microsoft.com/office/powerpoint/2010/main" val="1865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dissolve">
                                      <p:cBhvr>
                                        <p:cTn id="15" dur="500"/>
                                        <p:tgtEl>
                                          <p:spTgt spid="13">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dissolve">
                                      <p:cBhvr>
                                        <p:cTn id="18" dur="500"/>
                                        <p:tgtEl>
                                          <p:spTgt spid="13">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dissolve">
                                      <p:cBhvr>
                                        <p:cTn id="29" dur="500"/>
                                        <p:tgtEl>
                                          <p:spTgt spid="15">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dissolve">
                                      <p:cBhvr>
                                        <p:cTn id="3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87835"/>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shared what we know about Constructive Conversations</a:t>
            </a:r>
          </a:p>
          <a:p>
            <a:pPr lvl="2">
              <a:buFont typeface="ZapfDingbatsITC" charset="0"/>
              <a:buChar char="✔︎"/>
            </a:pPr>
            <a:r>
              <a:rPr lang="en-US" sz="2400" dirty="0" smtClean="0">
                <a:latin typeface="Calibri" charset="0"/>
                <a:ea typeface="Calibri" charset="0"/>
                <a:cs typeface="Calibri" charset="0"/>
              </a:rPr>
              <a:t>had a conversation with a partner and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our objectives in this lesson? </a:t>
            </a:r>
            <a:endParaRPr lang="en-US" sz="2400" dirty="0"/>
          </a:p>
          <a:p>
            <a:pPr lvl="2"/>
            <a:r>
              <a:rPr lang="en-US" sz="2400" i="1" dirty="0"/>
              <a:t>How did the Norms and Skills help us to have a Constructive Conversation</a:t>
            </a:r>
            <a:r>
              <a:rPr lang="en-US" sz="2400" i="1" dirty="0" smtClean="0"/>
              <a: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38665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24212" y="4364176"/>
            <a:ext cx="8780000"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thing that you did well and one thing you want to improve</a:t>
            </a:r>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9604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dissolve">
                                      <p:cBhvr>
                                        <p:cTn id="33" dur="500"/>
                                        <p:tgtEl>
                                          <p:spTgt spid="10">
                                            <p:txEl>
                                              <p:pRg st="0" end="0"/>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dissolve">
                                      <p:cBhvr>
                                        <p:cTn id="41" dur="500"/>
                                        <p:tgtEl>
                                          <p:spTgt spid="10">
                                            <p:txEl>
                                              <p:pRg st="1" end="1"/>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dissolve">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2</a:t>
            </a:r>
            <a:endParaRPr lang="en-US" b="1" dirty="0"/>
          </a:p>
        </p:txBody>
      </p:sp>
      <p:sp>
        <p:nvSpPr>
          <p:cNvPr id="3" name="Content Placeholder 2"/>
          <p:cNvSpPr>
            <a:spLocks noGrp="1"/>
          </p:cNvSpPr>
          <p:nvPr>
            <p:ph type="body" idx="1"/>
          </p:nvPr>
        </p:nvSpPr>
        <p:spPr/>
        <p:txBody>
          <a:bodyPr>
            <a:normAutofit fontScale="77500" lnSpcReduction="20000"/>
          </a:bodyPr>
          <a:lstStyle/>
          <a:p>
            <a:pPr algn="ctr"/>
            <a:r>
              <a:rPr lang="en-US" sz="8000" b="1" dirty="0" smtClean="0">
                <a:solidFill>
                  <a:schemeClr val="accent2"/>
                </a:solidFill>
              </a:rPr>
              <a:t>CLARIFY BY PARAPHRASING</a:t>
            </a:r>
          </a:p>
        </p:txBody>
      </p:sp>
      <p:pic>
        <p:nvPicPr>
          <p:cNvPr id="4" name="Picture 3"/>
          <p:cNvPicPr>
            <a:picLocks noChangeAspect="1"/>
          </p:cNvPicPr>
          <p:nvPr/>
        </p:nvPicPr>
        <p:blipFill>
          <a:blip r:embed="rId3"/>
          <a:stretch>
            <a:fillRect/>
          </a:stretch>
        </p:blipFill>
        <p:spPr>
          <a:xfrm>
            <a:off x="9230938" y="333650"/>
            <a:ext cx="2466414" cy="2406258"/>
          </a:xfrm>
          <a:prstGeom prst="rect">
            <a:avLst/>
          </a:prstGeom>
        </p:spPr>
      </p:pic>
    </p:spTree>
    <p:extLst>
      <p:ext uri="{BB962C8B-B14F-4D97-AF65-F5344CB8AC3E}">
        <p14:creationId xmlns:p14="http://schemas.microsoft.com/office/powerpoint/2010/main" val="1715267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1</a:t>
            </a:r>
            <a:endParaRPr lang="en-US" b="1" dirty="0"/>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2"/>
                </a:solidFill>
              </a:rPr>
              <a:t>REVIEW </a:t>
            </a:r>
            <a:r>
              <a:rPr lang="en-US" sz="8000" b="1" dirty="0">
                <a:solidFill>
                  <a:schemeClr val="accent2"/>
                </a:solidFill>
              </a:rPr>
              <a:t>NORMS </a:t>
            </a:r>
            <a:r>
              <a:rPr lang="en-US" sz="8000" b="1" dirty="0" smtClean="0">
                <a:solidFill>
                  <a:schemeClr val="accent2"/>
                </a:solidFill>
              </a:rPr>
              <a:t>&amp; SKILLS</a:t>
            </a:r>
          </a:p>
        </p:txBody>
      </p:sp>
      <p:pic>
        <p:nvPicPr>
          <p:cNvPr id="4" name="Picture 3"/>
          <p:cNvPicPr>
            <a:picLocks noChangeAspect="1"/>
          </p:cNvPicPr>
          <p:nvPr/>
        </p:nvPicPr>
        <p:blipFill>
          <a:blip r:embed="rId2"/>
          <a:stretch>
            <a:fillRect/>
          </a:stretch>
        </p:blipFill>
        <p:spPr>
          <a:xfrm>
            <a:off x="8997022" y="354915"/>
            <a:ext cx="2466414" cy="2406258"/>
          </a:xfrm>
          <a:prstGeom prst="rect">
            <a:avLst/>
          </a:prstGeom>
        </p:spPr>
      </p:pic>
    </p:spTree>
    <p:extLst>
      <p:ext uri="{BB962C8B-B14F-4D97-AF65-F5344CB8AC3E}">
        <p14:creationId xmlns:p14="http://schemas.microsoft.com/office/powerpoint/2010/main" val="701765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introduce </a:t>
            </a:r>
            <a:r>
              <a:rPr lang="en-US" sz="3600" dirty="0" smtClean="0">
                <a:latin typeface="Calibri" charset="0"/>
                <a:ea typeface="Calibri" charset="0"/>
                <a:cs typeface="Calibri" charset="0"/>
              </a:rPr>
              <a:t>the Conversation Pattern</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partner’s </a:t>
            </a:r>
            <a:r>
              <a:rPr lang="en-US" sz="3600" dirty="0" smtClean="0">
                <a:latin typeface="Calibri" charset="0"/>
                <a:ea typeface="Calibri" charset="0"/>
                <a:cs typeface="Calibri" charset="0"/>
              </a:rPr>
              <a:t>ideas</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paraphrasing a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5567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708981"/>
          </a:xfrm>
          <a:prstGeom prst="rect">
            <a:avLst/>
          </a:prstGeom>
        </p:spPr>
        <p:txBody>
          <a:bodyPr wrap="square">
            <a:spAutoFit/>
          </a:bodyPr>
          <a:lstStyle/>
          <a:p>
            <a:pPr marL="285750" indent="-285750">
              <a:buFont typeface="Arial" charset="0"/>
              <a:buChar char="•"/>
              <a:defRPr/>
            </a:pPr>
            <a:r>
              <a:rPr lang="en-US" sz="2400" i="1" dirty="0"/>
              <a:t>We will learn 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One </a:t>
            </a:r>
            <a:r>
              <a:rPr lang="en-US" sz="2400" i="1" dirty="0"/>
              <a:t>way to </a:t>
            </a:r>
            <a:r>
              <a:rPr lang="en-US" sz="2400" b="1" i="1" dirty="0"/>
              <a:t>CLARIFY </a:t>
            </a:r>
            <a:r>
              <a:rPr lang="en-US" sz="2400" i="1" dirty="0"/>
              <a:t>is to repeat </a:t>
            </a:r>
            <a:r>
              <a:rPr lang="en-US" sz="2400" i="1" dirty="0" smtClean="0"/>
              <a:t>or </a:t>
            </a:r>
            <a:r>
              <a:rPr lang="en-US" sz="2400" b="1" i="1" dirty="0" smtClean="0"/>
              <a:t>paraphrase</a:t>
            </a:r>
            <a:r>
              <a:rPr lang="en-US" sz="2400" i="1" dirty="0" smtClean="0"/>
              <a:t> your </a:t>
            </a:r>
            <a:r>
              <a:rPr lang="en-US" sz="2400" i="1" dirty="0"/>
              <a:t>partner’s thoughts in </a:t>
            </a:r>
            <a:r>
              <a:rPr lang="en-US" sz="2400" i="1" dirty="0" smtClean="0"/>
              <a:t>your </a:t>
            </a:r>
            <a:r>
              <a:rPr lang="en-US" sz="2400" i="1" dirty="0"/>
              <a:t>own words after </a:t>
            </a:r>
            <a:r>
              <a:rPr lang="en-US" sz="2400" i="1" dirty="0" smtClean="0"/>
              <a:t>you </a:t>
            </a:r>
            <a:r>
              <a:rPr lang="en-US" sz="2400" i="1" dirty="0"/>
              <a:t>listen to </a:t>
            </a:r>
            <a:r>
              <a:rPr lang="en-US" sz="2400" i="1" dirty="0" smtClean="0"/>
              <a:t>them. </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a:t>paraphrase </a:t>
            </a:r>
            <a:r>
              <a:rPr lang="en-US" sz="2400" i="1" dirty="0"/>
              <a:t>your partner’s ideas during 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Paraphrasing</a:t>
            </a:r>
            <a:endParaRPr lang="en-US" sz="3600" b="1" dirty="0">
              <a:solidFill>
                <a:schemeClr val="accent2"/>
              </a:solidFill>
              <a:latin typeface="+mj-lt"/>
            </a:endParaRPr>
          </a:p>
        </p:txBody>
      </p:sp>
      <p:sp>
        <p:nvSpPr>
          <p:cNvPr id="9" name="Oval 8"/>
          <p:cNvSpPr/>
          <p:nvPr/>
        </p:nvSpPr>
        <p:spPr>
          <a:xfrm>
            <a:off x="7488382" y="831690"/>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paraphrase</a:t>
            </a:r>
            <a:r>
              <a:rPr lang="en-US" sz="4000" dirty="0">
                <a:ea typeface="Calibri" charset="0"/>
                <a:cs typeface="Arial" charset="0"/>
              </a:rPr>
              <a:t>?</a:t>
            </a:r>
            <a:r>
              <a:rPr lang="en-US" sz="4000" b="1" dirty="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353314" y="3939843"/>
            <a:ext cx="7768710" cy="2062103"/>
          </a:xfrm>
          <a:prstGeom prst="rect">
            <a:avLst/>
          </a:prstGeom>
        </p:spPr>
        <p:txBody>
          <a:bodyPr wrap="square">
            <a:spAutoFit/>
          </a:bodyPr>
          <a:lstStyle/>
          <a:p>
            <a:pPr marL="342900" indent="-342900">
              <a:buFont typeface="Arial" charset="0"/>
              <a:buChar char="•"/>
            </a:pPr>
            <a:r>
              <a:rPr lang="en-US" sz="2400" i="1" dirty="0"/>
              <a:t>I heard many of you say that you would “Listen </a:t>
            </a:r>
            <a:r>
              <a:rPr lang="en-US" sz="2400" i="1" dirty="0" smtClean="0"/>
              <a:t>respectfully.” </a:t>
            </a:r>
          </a:p>
          <a:p>
            <a:pPr marL="342900" indent="-342900">
              <a:buFont typeface="Arial" charset="0"/>
              <a:buChar char="•"/>
            </a:pPr>
            <a:endParaRPr lang="en-US" sz="800" i="1" dirty="0" smtClean="0"/>
          </a:p>
          <a:p>
            <a:pPr marL="342900" indent="-342900">
              <a:buFont typeface="Arial" charset="0"/>
              <a:buChar char="•"/>
            </a:pPr>
            <a:r>
              <a:rPr lang="en-US" sz="2400" i="1" dirty="0" smtClean="0"/>
              <a:t>Listening respectfully will help you to understand what your partner said, so that you can restate or paraphrase their idea.</a:t>
            </a:r>
            <a:endParaRPr lang="en-US" sz="2400" dirty="0"/>
          </a:p>
        </p:txBody>
      </p:sp>
      <p:sp>
        <p:nvSpPr>
          <p:cNvPr id="14" name="Oval 13"/>
          <p:cNvSpPr/>
          <p:nvPr/>
        </p:nvSpPr>
        <p:spPr>
          <a:xfrm>
            <a:off x="10040469" y="2043954"/>
            <a:ext cx="1762777" cy="155217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Learn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we get more information, ask for clarification or for new ideas to continue the </a:t>
            </a:r>
            <a:r>
              <a:rPr lang="en-US" sz="2000" dirty="0" smtClean="0"/>
              <a:t>Constructive </a:t>
            </a:r>
            <a:r>
              <a:rPr lang="en-US" sz="2000" dirty="0"/>
              <a:t>Conversation. When prompting, we think about what we did understand and what more we need to understand fully. </a:t>
            </a:r>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42962" y="1541569"/>
            <a:ext cx="6472520" cy="1266249"/>
          </a:xfrm>
          <a:solidFill>
            <a:schemeClr val="accent1">
              <a:lumMod val="20000"/>
              <a:lumOff val="80000"/>
              <a:alpha val="50000"/>
            </a:schemeClr>
          </a:solidFill>
          <a:ln w="38100">
            <a:solidFill>
              <a:schemeClr val="accent1"/>
            </a:solidFill>
          </a:ln>
        </p:spPr>
        <p:txBody>
          <a:bodyPr anchor="ctr" anchorCtr="0">
            <a:noAutofit/>
          </a:bodyPr>
          <a:lstStyle/>
          <a:p>
            <a:pPr algn="ctr"/>
            <a:r>
              <a:rPr lang="en-US" sz="2400" b="1" dirty="0" smtClean="0">
                <a:latin typeface="+mn-lt"/>
              </a:rPr>
              <a:t>Paraphrase Gesture:</a:t>
            </a:r>
            <a:r>
              <a:rPr lang="en-US" sz="2400" dirty="0" smtClean="0">
                <a:latin typeface="+mn-lt"/>
              </a:rPr>
              <a:t> Point </a:t>
            </a:r>
            <a:r>
              <a:rPr lang="en-US" sz="2400" dirty="0">
                <a:latin typeface="+mn-lt"/>
              </a:rPr>
              <a:t>index finger to ear and whoosh hand out in front of mouth to symbolize listening and then paraphrasing what was heard. </a:t>
            </a: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PARAPHRASE</a:t>
            </a:r>
            <a:endParaRPr lang="en-US" sz="2400" b="1" dirty="0">
              <a:solidFill>
                <a:schemeClr val="bg1"/>
              </a:solidFill>
            </a:endParaRPr>
          </a:p>
        </p:txBody>
      </p:sp>
      <p:sp>
        <p:nvSpPr>
          <p:cNvPr id="8" name="TextBox 7"/>
          <p:cNvSpPr txBox="1"/>
          <p:nvPr/>
        </p:nvSpPr>
        <p:spPr>
          <a:xfrm>
            <a:off x="335383" y="3009333"/>
            <a:ext cx="4738639" cy="3185487"/>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Paraphrase </a:t>
            </a:r>
            <a:r>
              <a:rPr lang="en-US" sz="2500" b="1" dirty="0"/>
              <a:t>to CLARIFY </a:t>
            </a:r>
            <a:r>
              <a:rPr lang="en-US" sz="2500" dirty="0"/>
              <a:t>and make sure </a:t>
            </a:r>
            <a:r>
              <a:rPr lang="en-US" sz="2500" dirty="0" smtClean="0"/>
              <a:t>you </a:t>
            </a:r>
            <a:r>
              <a:rPr lang="en-US" sz="2500" dirty="0"/>
              <a:t>understand what </a:t>
            </a:r>
            <a:r>
              <a:rPr lang="en-US" sz="2500" dirty="0" smtClean="0"/>
              <a:t>your </a:t>
            </a:r>
            <a:r>
              <a:rPr lang="en-US" sz="2500" dirty="0"/>
              <a:t>partner </a:t>
            </a:r>
            <a:r>
              <a:rPr lang="en-US" sz="2500" dirty="0" smtClean="0"/>
              <a:t>said.</a:t>
            </a:r>
          </a:p>
          <a:p>
            <a:endParaRPr lang="en-US" sz="1400" dirty="0" smtClean="0"/>
          </a:p>
          <a:p>
            <a:pPr marL="914400" lvl="1" indent="-457200">
              <a:buFont typeface="Wingdings" charset="2"/>
              <a:buChar char="ü"/>
            </a:pPr>
            <a:r>
              <a:rPr lang="en-US" sz="2500" dirty="0" smtClean="0"/>
              <a:t>listen actively to your partner</a:t>
            </a:r>
          </a:p>
          <a:p>
            <a:pPr marL="914400" lvl="1" indent="-457200">
              <a:buFont typeface="Wingdings" charset="2"/>
              <a:buChar char="ü"/>
            </a:pPr>
            <a:endParaRPr lang="en-US" sz="1400" dirty="0"/>
          </a:p>
          <a:p>
            <a:pPr marL="800100" lvl="1" indent="-342900">
              <a:buFont typeface="Wingdings" charset="2"/>
              <a:buChar char="ü"/>
            </a:pPr>
            <a:r>
              <a:rPr lang="en-US" sz="2500" dirty="0" smtClean="0"/>
              <a:t>restate your </a:t>
            </a:r>
            <a:r>
              <a:rPr lang="en-US" sz="2500" dirty="0"/>
              <a:t>partner’s thoughts in our own </a:t>
            </a:r>
            <a:r>
              <a:rPr lang="en-US" sz="2500" dirty="0" smtClean="0"/>
              <a:t>words</a:t>
            </a:r>
            <a:endParaRPr lang="en-US" sz="25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1559337"/>
            <a:ext cx="4738639" cy="1251020"/>
          </a:xfrm>
          <a:prstGeom prst="rect">
            <a:avLst/>
          </a:prstGeom>
          <a:ln w="38100">
            <a:solidFill>
              <a:schemeClr val="accent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78820" y="3657598"/>
            <a:ext cx="1828803" cy="1807399"/>
            <a:chOff x="587828" y="4231661"/>
            <a:chExt cx="1847691" cy="2361053"/>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422774" y="3146485"/>
            <a:ext cx="4392708" cy="2893100"/>
          </a:xfrm>
          <a:prstGeom prst="rect">
            <a:avLst/>
          </a:prstGeom>
        </p:spPr>
        <p:txBody>
          <a:bodyPr wrap="square">
            <a:spAutoFit/>
          </a:bodyPr>
          <a:lstStyle/>
          <a:p>
            <a:pPr marL="285750" indent="-285750">
              <a:buFont typeface="Arial" charset="0"/>
              <a:buChar char="•"/>
            </a:pPr>
            <a:r>
              <a:rPr lang="en-US" sz="2800" i="1" dirty="0"/>
              <a:t>We know that in order to </a:t>
            </a:r>
            <a:r>
              <a:rPr lang="en-US" sz="2800" b="1" i="1" dirty="0"/>
              <a:t>paraphrase </a:t>
            </a:r>
            <a:r>
              <a:rPr lang="en-US" sz="2800" i="1" dirty="0"/>
              <a:t>we need to</a:t>
            </a:r>
            <a:r>
              <a:rPr lang="en-US" sz="2800" b="1" i="1" dirty="0"/>
              <a:t> </a:t>
            </a:r>
            <a:r>
              <a:rPr lang="en-US" sz="2800" i="1" dirty="0"/>
              <a:t>listen to our partner’s ideas.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Why </a:t>
            </a:r>
            <a:r>
              <a:rPr lang="en-US" sz="2800" i="1" dirty="0"/>
              <a:t>is it important to listen actively? </a:t>
            </a:r>
            <a:endParaRPr lang="en-US" sz="2800" dirty="0"/>
          </a:p>
        </p:txBody>
      </p:sp>
      <p:sp>
        <p:nvSpPr>
          <p:cNvPr id="7" name="TextBox 6"/>
          <p:cNvSpPr txBox="1"/>
          <p:nvPr/>
        </p:nvSpPr>
        <p:spPr>
          <a:xfrm>
            <a:off x="1224566" y="369097"/>
            <a:ext cx="8873839" cy="830997"/>
          </a:xfrm>
          <a:prstGeom prst="rect">
            <a:avLst/>
          </a:prstGeom>
          <a:noFill/>
        </p:spPr>
        <p:txBody>
          <a:bodyPr wrap="none" rtlCol="0">
            <a:spAutoFit/>
          </a:bodyPr>
          <a:lstStyle/>
          <a:p>
            <a:r>
              <a:rPr lang="en-US" sz="4800" b="1" dirty="0" smtClean="0">
                <a:latin typeface="+mj-lt"/>
              </a:rPr>
              <a:t>What does it mean to  paraphrase?</a:t>
            </a:r>
            <a:endParaRPr lang="en-US" sz="4800" b="1" dirty="0">
              <a:latin typeface="+mj-lt"/>
            </a:endParaRPr>
          </a:p>
        </p:txBody>
      </p:sp>
    </p:spTree>
    <p:extLst>
      <p:ext uri="{BB962C8B-B14F-4D97-AF65-F5344CB8AC3E}">
        <p14:creationId xmlns:p14="http://schemas.microsoft.com/office/powerpoint/2010/main" val="13831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dissolve">
                                      <p:cBhvr>
                                        <p:cTn id="3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0651294"/>
              </p:ext>
            </p:extLst>
          </p:nvPr>
        </p:nvGraphicFramePr>
        <p:xfrm>
          <a:off x="374486" y="1709564"/>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520765" y="328475"/>
            <a:ext cx="8104093" cy="807671"/>
          </a:xfrm>
        </p:spPr>
        <p:txBody>
          <a:bodyPr>
            <a:normAutofit/>
          </a:bodyPr>
          <a:lstStyle/>
          <a:p>
            <a:r>
              <a:rPr lang="en-US" sz="4000" dirty="0" smtClean="0">
                <a:latin typeface="Calibri" charset="0"/>
                <a:ea typeface="Calibri" charset="0"/>
                <a:cs typeface="Arial" charset="0"/>
              </a:rPr>
              <a:t>What do we say when we paraphrase?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286051"/>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672175"/>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a:latin typeface="Calibri" charset="0"/>
                <a:ea typeface="Calibri" charset="0"/>
                <a:cs typeface="Arial" charset="0"/>
              </a:rPr>
              <a:t>help </a:t>
            </a:r>
            <a:r>
              <a:rPr lang="en-US" sz="2800" i="1" smtClean="0">
                <a:latin typeface="Calibri" charset="0"/>
                <a:ea typeface="Calibri" charset="0"/>
                <a:cs typeface="Arial" charset="0"/>
              </a:rPr>
              <a:t>you </a:t>
            </a:r>
            <a:r>
              <a:rPr lang="en-US" sz="2800" b="1" i="1" dirty="0">
                <a:latin typeface="Calibri" charset="0"/>
                <a:ea typeface="Calibri" charset="0"/>
                <a:cs typeface="Arial" charset="0"/>
              </a:rPr>
              <a:t>paraphrase</a:t>
            </a:r>
            <a:r>
              <a:rPr lang="en-US" sz="2800" i="1" dirty="0">
                <a:latin typeface="Calibri" charset="0"/>
                <a:ea typeface="Calibri" charset="0"/>
                <a:cs typeface="Arial" charset="0"/>
              </a:rPr>
              <a:t>.</a:t>
            </a:r>
            <a:r>
              <a:rPr lang="en-US" sz="2800" dirty="0"/>
              <a:t> </a:t>
            </a:r>
          </a:p>
        </p:txBody>
      </p:sp>
      <p:sp>
        <p:nvSpPr>
          <p:cNvPr id="4" name="Rectangle 3"/>
          <p:cNvSpPr/>
          <p:nvPr/>
        </p:nvSpPr>
        <p:spPr>
          <a:xfrm>
            <a:off x="7434237" y="1709564"/>
            <a:ext cx="4381243"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3200" b="1" i="1" dirty="0" smtClean="0"/>
              <a:t>Example</a:t>
            </a:r>
          </a:p>
          <a:p>
            <a:endParaRPr lang="en-US" sz="800" b="1" i="1" dirty="0" smtClean="0"/>
          </a:p>
          <a:p>
            <a:pPr marL="457200" indent="-457200">
              <a:buFont typeface="Arial" charset="0"/>
              <a:buChar char="•"/>
            </a:pPr>
            <a:r>
              <a:rPr lang="en-US" sz="3200" i="1" dirty="0" smtClean="0"/>
              <a:t>Someone </a:t>
            </a:r>
            <a:r>
              <a:rPr lang="en-US" sz="3200" i="1" dirty="0"/>
              <a:t>says, “I notice that the dog is wagging its tail</a:t>
            </a:r>
            <a:r>
              <a:rPr lang="en-US" sz="3200" i="1" dirty="0" smtClean="0"/>
              <a:t>.”</a:t>
            </a:r>
          </a:p>
          <a:p>
            <a:pPr marL="457200" indent="-457200">
              <a:buFont typeface="Arial" charset="0"/>
              <a:buChar char="•"/>
            </a:pPr>
            <a:endParaRPr lang="en-US" sz="1600" i="1" dirty="0" smtClean="0"/>
          </a:p>
          <a:p>
            <a:pPr marL="457200" indent="-457200">
              <a:buFont typeface="Arial" charset="0"/>
              <a:buChar char="•"/>
            </a:pPr>
            <a:r>
              <a:rPr lang="en-US" sz="3200" i="1" dirty="0" smtClean="0"/>
              <a:t>Which </a:t>
            </a:r>
            <a:r>
              <a:rPr lang="en-US" sz="3200" i="1" dirty="0"/>
              <a:t>response starter could you use to help you paraphrase? </a:t>
            </a:r>
            <a:endParaRPr lang="en-US" sz="3200" dirty="0"/>
          </a:p>
        </p:txBody>
      </p:sp>
      <p:grpSp>
        <p:nvGrpSpPr>
          <p:cNvPr id="11" name="Group 10"/>
          <p:cNvGrpSpPr/>
          <p:nvPr/>
        </p:nvGrpSpPr>
        <p:grpSpPr>
          <a:xfrm>
            <a:off x="5123497" y="4249771"/>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593" y="1887733"/>
            <a:ext cx="2094753" cy="1714657"/>
          </a:xfrm>
          <a:prstGeom prst="rect">
            <a:avLst/>
          </a:prstGeom>
        </p:spPr>
      </p:pic>
    </p:spTree>
    <p:extLst>
      <p:ext uri="{BB962C8B-B14F-4D97-AF65-F5344CB8AC3E}">
        <p14:creationId xmlns:p14="http://schemas.microsoft.com/office/powerpoint/2010/main" val="106119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dissolve">
                                      <p:cBhvr>
                                        <p:cTn id="28" dur="500"/>
                                        <p:tgtEl>
                                          <p:spTgt spid="4">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graphicFrame>
        <p:nvGraphicFramePr>
          <p:cNvPr id="8" name="Table 7"/>
          <p:cNvGraphicFramePr>
            <a:graphicFrameLocks noGrp="1"/>
          </p:cNvGraphicFramePr>
          <p:nvPr>
            <p:extLst>
              <p:ext uri="{D42A27DB-BD31-4B8C-83A1-F6EECF244321}">
                <p14:modId xmlns:p14="http://schemas.microsoft.com/office/powerpoint/2010/main" val="1941387069"/>
              </p:ext>
            </p:extLst>
          </p:nvPr>
        </p:nvGraphicFramePr>
        <p:xfrm>
          <a:off x="248979" y="1157801"/>
          <a:ext cx="4419057" cy="2105438"/>
        </p:xfrm>
        <a:graphic>
          <a:graphicData uri="http://schemas.openxmlformats.org/drawingml/2006/table">
            <a:tbl>
              <a:tblPr firstRow="1" bandRow="1">
                <a:tableStyleId>{073A0DAA-6AF3-43AB-8588-CEC1D06C72B9}</a:tableStyleId>
              </a:tblPr>
              <a:tblGrid>
                <a:gridCol w="4419057"/>
              </a:tblGrid>
              <a:tr h="397399">
                <a:tc>
                  <a:txBody>
                    <a:bodyPr/>
                    <a:lstStyle/>
                    <a:p>
                      <a:pPr algn="ctr"/>
                      <a:r>
                        <a:rPr lang="en-US" sz="2000" dirty="0" smtClean="0">
                          <a:solidFill>
                            <a:schemeClr val="bg1"/>
                          </a:solidFill>
                        </a:rPr>
                        <a:t>RESPONSE</a:t>
                      </a:r>
                      <a:r>
                        <a:rPr lang="en-US" sz="2000" baseline="0" dirty="0" smtClean="0">
                          <a:solidFill>
                            <a:schemeClr val="bg1"/>
                          </a:solidFill>
                        </a:rPr>
                        <a:t> STARTERS</a:t>
                      </a:r>
                      <a:endParaRPr 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97399">
                <a:tc>
                  <a:txBody>
                    <a:bodyPr/>
                    <a:lstStyle/>
                    <a:p>
                      <a:pPr algn="ctr"/>
                      <a:r>
                        <a:rPr lang="en-US" sz="2000" b="1" dirty="0" smtClean="0"/>
                        <a:t> Paraphrasing</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888304">
                <a:tc>
                  <a:txBody>
                    <a:bodyPr/>
                    <a:lstStyle/>
                    <a:p>
                      <a:pPr algn="ctr"/>
                      <a:r>
                        <a:rPr lang="en-US" sz="2000" dirty="0" smtClean="0"/>
                        <a:t>I heard you say…</a:t>
                      </a:r>
                    </a:p>
                    <a:p>
                      <a:endParaRPr lang="en-US" sz="1400" dirty="0" smtClean="0"/>
                    </a:p>
                    <a:p>
                      <a:pPr algn="ctr"/>
                      <a:r>
                        <a:rPr lang="en-US" sz="2000" dirty="0" smtClean="0"/>
                        <a:t>I think you said…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380574">
                <a:tc>
                  <a:txBody>
                    <a:bodyPr/>
                    <a:lstStyle/>
                    <a:p>
                      <a:pPr lvl="0" algn="ctr"/>
                      <a:r>
                        <a:rPr lang="en-US" sz="2000" b="1" dirty="0" smtClean="0">
                          <a:solidFill>
                            <a:schemeClr val="bg1"/>
                          </a:solidFill>
                        </a:rPr>
                        <a:t>EXPANDING</a:t>
                      </a:r>
                      <a:endParaRPr 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978" y="3441113"/>
            <a:ext cx="4419057" cy="2739211"/>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2400" dirty="0" smtClean="0"/>
          </a:p>
          <a:p>
            <a:endParaRPr lang="en-US" sz="1200" dirty="0"/>
          </a:p>
          <a:p>
            <a:pPr marL="342900" indent="-342900">
              <a:buFont typeface="Arial" charset="0"/>
              <a:buChar char="•"/>
            </a:pPr>
            <a:r>
              <a:rPr lang="en-US" sz="2400" dirty="0" smtClean="0"/>
              <a:t>Let’s </a:t>
            </a:r>
            <a:r>
              <a:rPr lang="en-US" sz="2400" dirty="0"/>
              <a:t>add the response starter(s) we learned to our Conversation Pattern Guides</a:t>
            </a:r>
            <a:r>
              <a:rPr lang="en-US" sz="2400" dirty="0" smtClean="0"/>
              <a:t>.</a:t>
            </a:r>
          </a:p>
          <a:p>
            <a:pPr marL="342900" indent="-342900">
              <a:buFont typeface="Arial" charset="0"/>
              <a:buChar char="•"/>
            </a:pPr>
            <a:endParaRPr lang="en-US" sz="800" dirty="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96489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med/Google Drive/SS2.0/Grade2/untitled folder/Gr2TeacherConversationPatternVT.jpg"/>
          <p:cNvPicPr/>
          <p:nvPr/>
        </p:nvPicPr>
        <p:blipFill>
          <a:blip r:embed="rId4">
            <a:extLst>
              <a:ext uri="{28A0092B-C50C-407E-A947-70E740481C1C}">
                <a14:useLocalDpi xmlns:a14="http://schemas.microsoft.com/office/drawing/2010/main" val="0"/>
              </a:ext>
            </a:extLst>
          </a:blip>
          <a:srcRect/>
          <a:stretch>
            <a:fillRect/>
          </a:stretch>
        </p:blipFill>
        <p:spPr bwMode="auto">
          <a:xfrm>
            <a:off x="4095636" y="1"/>
            <a:ext cx="8096364" cy="6858000"/>
          </a:xfrm>
          <a:prstGeom prst="rect">
            <a:avLst/>
          </a:prstGeom>
          <a:noFill/>
          <a:ln w="19050">
            <a:solidFill>
              <a:schemeClr val="tx1"/>
            </a:solidFill>
          </a:ln>
        </p:spPr>
      </p:pic>
    </p:spTree>
    <p:extLst>
      <p:ext uri="{BB962C8B-B14F-4D97-AF65-F5344CB8AC3E}">
        <p14:creationId xmlns:p14="http://schemas.microsoft.com/office/powerpoint/2010/main" val="1788204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4" name="Table 3"/>
          <p:cNvGraphicFramePr>
            <a:graphicFrameLocks noGrp="1"/>
          </p:cNvGraphicFramePr>
          <p:nvPr>
            <p:extLst>
              <p:ext uri="{D42A27DB-BD31-4B8C-83A1-F6EECF244321}">
                <p14:modId xmlns:p14="http://schemas.microsoft.com/office/powerpoint/2010/main" val="1531995698"/>
              </p:ext>
            </p:extLst>
          </p:nvPr>
        </p:nvGraphicFramePr>
        <p:xfrm>
          <a:off x="251012" y="4580177"/>
          <a:ext cx="11353159" cy="1463040"/>
        </p:xfrm>
        <a:graphic>
          <a:graphicData uri="http://schemas.openxmlformats.org/drawingml/2006/table">
            <a:tbl>
              <a:tblPr firstRow="1" firstCol="1" bandRow="1">
                <a:tableStyleId>{D7AC3CCA-C797-4891-BE02-D94E43425B78}</a:tableStyleId>
              </a:tblPr>
              <a:tblGrid>
                <a:gridCol w="1577788"/>
                <a:gridCol w="9775371"/>
              </a:tblGrid>
              <a:tr h="365760">
                <a:tc>
                  <a:txBody>
                    <a:bodyPr/>
                    <a:lstStyle/>
                    <a:p>
                      <a:pPr marL="0" marR="0" algn="r">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0" i="1" dirty="0">
                          <a:effectLst/>
                          <a:latin typeface="Calibri" charset="0"/>
                          <a:ea typeface="Calibri" charset="0"/>
                          <a:cs typeface="Arial" charset="0"/>
                        </a:rPr>
                        <a:t>I notice a man with his sleeves rolled up pushing the handle on the blue pump with both hands. </a:t>
                      </a:r>
                      <a:endParaRPr lang="en-US" sz="3200" b="0" dirty="0">
                        <a:effectLst/>
                        <a:latin typeface="Avenir Next" charset="0"/>
                        <a:ea typeface="Calibri" charset="0"/>
                        <a:cs typeface="Arial" charset="0"/>
                      </a:endParaRPr>
                    </a:p>
                  </a:txBody>
                  <a:tcPr marL="68580" marR="68580" marT="0" marB="0"/>
                </a:tc>
              </a:tr>
              <a:tr h="35242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1" i="1" u="sng" dirty="0">
                          <a:effectLst/>
                          <a:latin typeface="Calibri" charset="0"/>
                          <a:ea typeface="Calibri" charset="0"/>
                          <a:cs typeface="Arial" charset="0"/>
                        </a:rPr>
                        <a:t>I heard you say</a:t>
                      </a:r>
                      <a:r>
                        <a:rPr lang="en-US" sz="3200" b="1" dirty="0">
                          <a:effectLst/>
                          <a:latin typeface="Calibri" charset="0"/>
                          <a:ea typeface="Calibri" charset="0"/>
                          <a:cs typeface="Arial" charset="0"/>
                        </a:rPr>
                        <a:t> </a:t>
                      </a:r>
                      <a:r>
                        <a:rPr lang="en-US" sz="3200" b="0" i="1" dirty="0" smtClean="0">
                          <a:effectLst/>
                          <a:latin typeface="Calibri" charset="0"/>
                          <a:ea typeface="Calibri" charset="0"/>
                          <a:cs typeface="Arial" charset="0"/>
                        </a:rPr>
                        <a:t>that </a:t>
                      </a:r>
                      <a:r>
                        <a:rPr lang="en-US" sz="3200" b="0" i="1" dirty="0">
                          <a:effectLst/>
                          <a:latin typeface="Calibri" charset="0"/>
                          <a:ea typeface="Calibri" charset="0"/>
                          <a:cs typeface="Arial" charset="0"/>
                        </a:rPr>
                        <a:t>the man is operating the pump.</a:t>
                      </a:r>
                      <a:r>
                        <a:rPr lang="en-US" sz="3200" b="0" dirty="0">
                          <a:effectLst/>
                          <a:latin typeface="Calibri" charset="0"/>
                          <a:ea typeface="Calibri" charset="0"/>
                          <a:cs typeface="Arial" charset="0"/>
                        </a:rPr>
                        <a:t> </a:t>
                      </a:r>
                      <a:endParaRPr lang="en-US" sz="3200" b="0" dirty="0">
                        <a:effectLst/>
                        <a:latin typeface="Avenir Next" charset="0"/>
                        <a:ea typeface="Calibri" charset="0"/>
                        <a:cs typeface="Arial" charset="0"/>
                      </a:endParaRPr>
                    </a:p>
                  </a:txBody>
                  <a:tcPr marL="68580" marR="68580" marT="0" marB="0"/>
                </a:tc>
              </a:tr>
            </a:tbl>
          </a:graphicData>
        </a:graphic>
      </p:graphicFrame>
      <p:pic>
        <p:nvPicPr>
          <p:cNvPr id="8" name="Picture 7" descr="/Users/mmed/Google Drive/SS2.0/Grade2/untitled folder/Gr2TeacherConversationPatternVT.jpg"/>
          <p:cNvPicPr/>
          <p:nvPr/>
        </p:nvPicPr>
        <p:blipFill>
          <a:blip r:embed="rId5">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9746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8" name="Table 17"/>
          <p:cNvGraphicFramePr>
            <a:graphicFrameLocks noGrp="1"/>
          </p:cNvGraphicFramePr>
          <p:nvPr>
            <p:extLst>
              <p:ext uri="{D42A27DB-BD31-4B8C-83A1-F6EECF244321}">
                <p14:modId xmlns:p14="http://schemas.microsoft.com/office/powerpoint/2010/main" val="205240738"/>
              </p:ext>
            </p:extLst>
          </p:nvPr>
        </p:nvGraphicFramePr>
        <p:xfrm>
          <a:off x="251012" y="4497749"/>
          <a:ext cx="11582397" cy="1463040"/>
        </p:xfrm>
        <a:graphic>
          <a:graphicData uri="http://schemas.openxmlformats.org/drawingml/2006/table">
            <a:tbl>
              <a:tblPr firstRow="1" firstCol="1" bandRow="1">
                <a:tableStyleId>{D7AC3CCA-C797-4891-BE02-D94E43425B78}</a:tableStyleId>
              </a:tblPr>
              <a:tblGrid>
                <a:gridCol w="1609646"/>
                <a:gridCol w="9972751"/>
              </a:tblGrid>
              <a:tr h="365760">
                <a:tc>
                  <a:txBody>
                    <a:bodyPr/>
                    <a:lstStyle/>
                    <a:p>
                      <a:pPr marL="0" marR="0" algn="r">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0" i="1" dirty="0">
                          <a:effectLst/>
                          <a:latin typeface="Calibri" charset="0"/>
                          <a:ea typeface="Calibri" charset="0"/>
                          <a:cs typeface="Arial" charset="0"/>
                        </a:rPr>
                        <a:t>I notice a man with his sleeves rolled up pushing the handle on the blue pump with both hands. </a:t>
                      </a:r>
                      <a:endParaRPr lang="en-US" sz="3200" b="0" dirty="0">
                        <a:effectLst/>
                        <a:latin typeface="Avenir Next" charset="0"/>
                        <a:ea typeface="Calibri" charset="0"/>
                        <a:cs typeface="Arial" charset="0"/>
                      </a:endParaRPr>
                    </a:p>
                  </a:txBody>
                  <a:tcPr marL="68580" marR="68580" marT="0" marB="0"/>
                </a:tc>
              </a:tr>
              <a:tr h="35242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1" i="1" u="sng" dirty="0">
                          <a:effectLst/>
                          <a:latin typeface="Calibri" charset="0"/>
                          <a:ea typeface="Calibri" charset="0"/>
                          <a:cs typeface="Arial" charset="0"/>
                        </a:rPr>
                        <a:t>I heard you say</a:t>
                      </a:r>
                      <a:r>
                        <a:rPr lang="en-US" sz="3200" b="1" dirty="0">
                          <a:effectLst/>
                          <a:latin typeface="Calibri" charset="0"/>
                          <a:ea typeface="Calibri" charset="0"/>
                          <a:cs typeface="Arial" charset="0"/>
                        </a:rPr>
                        <a:t> </a:t>
                      </a:r>
                      <a:r>
                        <a:rPr lang="en-US" sz="3200" b="0" i="1" dirty="0" smtClean="0">
                          <a:effectLst/>
                          <a:latin typeface="Calibri" charset="0"/>
                          <a:ea typeface="Calibri" charset="0"/>
                          <a:cs typeface="Arial" charset="0"/>
                        </a:rPr>
                        <a:t>that </a:t>
                      </a:r>
                      <a:r>
                        <a:rPr lang="en-US" sz="3200" b="0" i="1" dirty="0">
                          <a:effectLst/>
                          <a:latin typeface="Calibri" charset="0"/>
                          <a:ea typeface="Calibri" charset="0"/>
                          <a:cs typeface="Arial" charset="0"/>
                        </a:rPr>
                        <a:t>the man is operating the pump.</a:t>
                      </a:r>
                      <a:r>
                        <a:rPr lang="en-US" sz="3200" b="0" dirty="0">
                          <a:effectLst/>
                          <a:latin typeface="Calibri" charset="0"/>
                          <a:ea typeface="Calibri" charset="0"/>
                          <a:cs typeface="Arial" charset="0"/>
                        </a:rPr>
                        <a:t> </a:t>
                      </a:r>
                      <a:endParaRPr lang="en-US" sz="3200" b="0"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8253" y="287928"/>
            <a:ext cx="1169562"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8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1350" y="1950262"/>
            <a:ext cx="10058400" cy="4022725"/>
          </a:xfrm>
        </p:spPr>
        <p:txBody>
          <a:bodyPr>
            <a:noAutofit/>
          </a:bodyPr>
          <a:lstStyle/>
          <a:p>
            <a:pPr marL="0" indent="0">
              <a:buNone/>
            </a:pPr>
            <a:r>
              <a:rPr lang="en-US" sz="3800" dirty="0">
                <a:latin typeface="Calibri" charset="0"/>
                <a:ea typeface="Calibri" charset="0"/>
                <a:cs typeface="Calibri" charset="0"/>
              </a:rPr>
              <a:t>In this lesson, we will... </a:t>
            </a:r>
            <a:endParaRPr lang="en-US" sz="38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800" dirty="0">
                <a:latin typeface="Calibri" charset="0"/>
                <a:ea typeface="Calibri" charset="0"/>
                <a:cs typeface="Calibri" charset="0"/>
              </a:rPr>
              <a:t>share what we know about Constructive Conversations </a:t>
            </a:r>
            <a:endParaRPr lang="en-US" sz="3800" dirty="0" smtClean="0">
              <a:latin typeface="Calibri" charset="0"/>
              <a:ea typeface="Calibri" charset="0"/>
              <a:cs typeface="Calibri" charset="0"/>
            </a:endParaRPr>
          </a:p>
          <a:p>
            <a:pPr lvl="1"/>
            <a:endParaRPr lang="en-US" sz="1400" dirty="0">
              <a:latin typeface="Calibri" charset="0"/>
              <a:ea typeface="Calibri" charset="0"/>
              <a:cs typeface="Calibri" charset="0"/>
            </a:endParaRPr>
          </a:p>
          <a:p>
            <a:pPr lvl="1"/>
            <a:r>
              <a:rPr lang="en-US" sz="3800" dirty="0">
                <a:latin typeface="Calibri" charset="0"/>
                <a:ea typeface="Calibri" charset="0"/>
                <a:cs typeface="Calibri" charset="0"/>
              </a:rPr>
              <a:t>have a conversation with a partner and in a small group </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173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12" name="Table 11"/>
          <p:cNvGraphicFramePr>
            <a:graphicFrameLocks noGrp="1"/>
          </p:cNvGraphicFramePr>
          <p:nvPr>
            <p:extLst>
              <p:ext uri="{D42A27DB-BD31-4B8C-83A1-F6EECF244321}">
                <p14:modId xmlns:p14="http://schemas.microsoft.com/office/powerpoint/2010/main" val="1686029618"/>
              </p:ext>
            </p:extLst>
          </p:nvPr>
        </p:nvGraphicFramePr>
        <p:xfrm>
          <a:off x="631371" y="4389677"/>
          <a:ext cx="10972800" cy="1905000"/>
        </p:xfrm>
        <a:graphic>
          <a:graphicData uri="http://schemas.openxmlformats.org/drawingml/2006/table">
            <a:tbl>
              <a:tblPr firstRow="1" firstCol="1" bandRow="1">
                <a:tableStyleId>{D7AC3CCA-C797-4891-BE02-D94E43425B78}</a:tableStyleId>
              </a:tblPr>
              <a:tblGrid>
                <a:gridCol w="1741715"/>
                <a:gridCol w="9231085"/>
              </a:tblGrid>
              <a:tr h="1006415">
                <a:tc>
                  <a:txBody>
                    <a:bodyPr/>
                    <a:lstStyle/>
                    <a:p>
                      <a:pPr marL="0" marR="0">
                        <a:spcBef>
                          <a:spcPts val="0"/>
                        </a:spcBef>
                        <a:spcAft>
                          <a:spcPts val="0"/>
                        </a:spcAft>
                      </a:pPr>
                      <a:r>
                        <a:rPr lang="en-US" sz="2500" dirty="0">
                          <a:effectLst/>
                        </a:rPr>
                        <a:t>Student A:</a:t>
                      </a:r>
                      <a:endParaRPr lang="en-US" sz="25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0" i="1" kern="1200" dirty="0" smtClean="0">
                          <a:solidFill>
                            <a:schemeClr val="dk1"/>
                          </a:solidFill>
                          <a:effectLst/>
                          <a:latin typeface="+mn-lt"/>
                          <a:ea typeface="+mn-ea"/>
                          <a:cs typeface="+mn-cs"/>
                        </a:rPr>
                        <a:t>I notice that the boy has his left arm stretched out in front of him and his wrist is covered with splashing water from the bucket.</a:t>
                      </a:r>
                      <a:r>
                        <a:rPr lang="en-US" sz="2600" b="0" dirty="0" smtClean="0">
                          <a:effectLst/>
                        </a:rPr>
                        <a:t> </a:t>
                      </a:r>
                      <a:endParaRPr lang="en-US" sz="2600" b="0" i="1" dirty="0">
                        <a:solidFill>
                          <a:srgbClr val="000000"/>
                        </a:solidFill>
                        <a:effectLst/>
                        <a:latin typeface="Cambria" charset="0"/>
                        <a:ea typeface="Cambria" charset="0"/>
                        <a:cs typeface="Cambria" charset="0"/>
                      </a:endParaRPr>
                    </a:p>
                  </a:txBody>
                  <a:tcPr marL="68580" marR="68580" marT="0" marB="0"/>
                </a:tc>
              </a:tr>
              <a:tr h="898585">
                <a:tc>
                  <a:txBody>
                    <a:bodyPr/>
                    <a:lstStyle/>
                    <a:p>
                      <a:pPr marL="0" marR="0">
                        <a:spcBef>
                          <a:spcPts val="0"/>
                        </a:spcBef>
                        <a:spcAft>
                          <a:spcPts val="0"/>
                        </a:spcAft>
                      </a:pPr>
                      <a:r>
                        <a:rPr lang="en-US" sz="2500" dirty="0" smtClean="0">
                          <a:effectLst/>
                        </a:rPr>
                        <a:t>Student B:</a:t>
                      </a:r>
                      <a:endParaRPr lang="en-US" sz="25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endParaRPr lang="en-US" sz="2500" dirty="0" smtClean="0">
                        <a:solidFill>
                          <a:srgbClr val="000000"/>
                        </a:solidFill>
                        <a:effectLst/>
                        <a:latin typeface="Cambria" charset="0"/>
                        <a:ea typeface="Cambria" charset="0"/>
                        <a:cs typeface="Cambria" charset="0"/>
                      </a:endParaRPr>
                    </a:p>
                    <a:p>
                      <a:pPr marL="0" marR="0">
                        <a:spcBef>
                          <a:spcPts val="0"/>
                        </a:spcBef>
                        <a:spcAft>
                          <a:spcPts val="0"/>
                        </a:spcAft>
                      </a:pPr>
                      <a:endParaRPr lang="en-US" sz="2500" dirty="0">
                        <a:solidFill>
                          <a:srgbClr val="000000"/>
                        </a:solidFill>
                        <a:effectLst/>
                        <a:latin typeface="Cambria" charset="0"/>
                        <a:ea typeface="Cambria" charset="0"/>
                        <a:cs typeface="Cambria" charset="0"/>
                      </a:endParaRPr>
                    </a:p>
                  </a:txBody>
                  <a:tcPr marL="68580" marR="68580" marT="0" marB="0"/>
                </a:tc>
              </a:tr>
            </a:tbl>
          </a:graphicData>
        </a:graphic>
      </p:graphicFrame>
      <p:sp>
        <p:nvSpPr>
          <p:cNvPr id="13" name="TextBox 12"/>
          <p:cNvSpPr txBox="1"/>
          <p:nvPr/>
        </p:nvSpPr>
        <p:spPr>
          <a:xfrm>
            <a:off x="2159007" y="5679124"/>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you </a:t>
            </a:r>
            <a:r>
              <a:rPr lang="en-US" sz="2800" b="1" i="1" dirty="0"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pic>
        <p:nvPicPr>
          <p:cNvPr id="10" name="Picture 9" descr="/Users/mmed/Google Drive/SS2.0/Grade2/untitled folder/Gr2TeacherConversationPatternVT.jpg"/>
          <p:cNvPicPr/>
          <p:nvPr/>
        </p:nvPicPr>
        <p:blipFill>
          <a:blip r:embed="rId5">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21108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8" name="Table 17"/>
          <p:cNvGraphicFramePr>
            <a:graphicFrameLocks noGrp="1"/>
          </p:cNvGraphicFramePr>
          <p:nvPr>
            <p:extLst>
              <p:ext uri="{D42A27DB-BD31-4B8C-83A1-F6EECF244321}">
                <p14:modId xmlns:p14="http://schemas.microsoft.com/office/powerpoint/2010/main" val="207514860"/>
              </p:ext>
            </p:extLst>
          </p:nvPr>
        </p:nvGraphicFramePr>
        <p:xfrm>
          <a:off x="573741" y="4319359"/>
          <a:ext cx="10972800" cy="1905000"/>
        </p:xfrm>
        <a:graphic>
          <a:graphicData uri="http://schemas.openxmlformats.org/drawingml/2006/table">
            <a:tbl>
              <a:tblPr firstRow="1" firstCol="1" bandRow="1">
                <a:tableStyleId>{D7AC3CCA-C797-4891-BE02-D94E43425B78}</a:tableStyleId>
              </a:tblPr>
              <a:tblGrid>
                <a:gridCol w="1741715"/>
                <a:gridCol w="9231085"/>
              </a:tblGrid>
              <a:tr h="1006415">
                <a:tc>
                  <a:txBody>
                    <a:bodyPr/>
                    <a:lstStyle/>
                    <a:p>
                      <a:pPr marL="0" marR="0">
                        <a:spcBef>
                          <a:spcPts val="0"/>
                        </a:spcBef>
                        <a:spcAft>
                          <a:spcPts val="0"/>
                        </a:spcAft>
                      </a:pPr>
                      <a:r>
                        <a:rPr lang="en-US" sz="2500" dirty="0">
                          <a:effectLst/>
                        </a:rPr>
                        <a:t>Student A:</a:t>
                      </a:r>
                      <a:endParaRPr lang="en-US" sz="25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0" i="1" kern="1200" dirty="0" smtClean="0">
                          <a:solidFill>
                            <a:schemeClr val="dk1"/>
                          </a:solidFill>
                          <a:effectLst/>
                          <a:latin typeface="+mn-lt"/>
                          <a:ea typeface="+mn-ea"/>
                          <a:cs typeface="+mn-cs"/>
                        </a:rPr>
                        <a:t>I notice that the boy has his left arm stretched out in front of him and his wrist is covered with splashing water from the bucket.</a:t>
                      </a:r>
                      <a:r>
                        <a:rPr lang="en-US" sz="2600" b="0" dirty="0" smtClean="0">
                          <a:effectLst/>
                        </a:rPr>
                        <a:t> </a:t>
                      </a:r>
                      <a:endParaRPr lang="en-US" sz="2600" b="0" i="1" dirty="0">
                        <a:solidFill>
                          <a:srgbClr val="000000"/>
                        </a:solidFill>
                        <a:effectLst/>
                        <a:latin typeface="Cambria" charset="0"/>
                        <a:ea typeface="Cambria" charset="0"/>
                        <a:cs typeface="Cambria" charset="0"/>
                      </a:endParaRPr>
                    </a:p>
                  </a:txBody>
                  <a:tcPr marL="68580" marR="68580" marT="0" marB="0"/>
                </a:tc>
              </a:tr>
              <a:tr h="898585">
                <a:tc>
                  <a:txBody>
                    <a:bodyPr/>
                    <a:lstStyle/>
                    <a:p>
                      <a:pPr marL="0" marR="0">
                        <a:spcBef>
                          <a:spcPts val="0"/>
                        </a:spcBef>
                        <a:spcAft>
                          <a:spcPts val="0"/>
                        </a:spcAft>
                      </a:pPr>
                      <a:r>
                        <a:rPr lang="en-US" sz="2500" dirty="0" smtClean="0">
                          <a:effectLst/>
                        </a:rPr>
                        <a:t>Student B:</a:t>
                      </a:r>
                      <a:endParaRPr lang="en-US" sz="25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endParaRPr lang="en-US" sz="2500" dirty="0" smtClean="0">
                        <a:solidFill>
                          <a:srgbClr val="000000"/>
                        </a:solidFill>
                        <a:effectLst/>
                        <a:latin typeface="Cambria" charset="0"/>
                        <a:ea typeface="Cambria" charset="0"/>
                        <a:cs typeface="Cambria" charset="0"/>
                      </a:endParaRPr>
                    </a:p>
                    <a:p>
                      <a:pPr marL="0" marR="0">
                        <a:spcBef>
                          <a:spcPts val="0"/>
                        </a:spcBef>
                        <a:spcAft>
                          <a:spcPts val="0"/>
                        </a:spcAft>
                      </a:pPr>
                      <a:endParaRPr lang="en-US" sz="2500" dirty="0">
                        <a:solidFill>
                          <a:srgbClr val="000000"/>
                        </a:solidFill>
                        <a:effectLst/>
                        <a:latin typeface="Cambria" charset="0"/>
                        <a:ea typeface="Cambria" charset="0"/>
                        <a:cs typeface="Cambria" charset="0"/>
                      </a:endParaRPr>
                    </a:p>
                  </a:txBody>
                  <a:tcPr marL="68580" marR="68580" marT="0" marB="0"/>
                </a:tc>
              </a:tr>
            </a:tbl>
          </a:graphicData>
        </a:graphic>
      </p:graphicFrame>
      <p:sp>
        <p:nvSpPr>
          <p:cNvPr id="19" name="TextBox 18"/>
          <p:cNvSpPr txBox="1"/>
          <p:nvPr/>
        </p:nvSpPr>
        <p:spPr>
          <a:xfrm>
            <a:off x="2159007" y="5439197"/>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you </a:t>
            </a:r>
            <a:r>
              <a:rPr lang="en-US" sz="2800" b="1" i="1" dirty="0"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8253" y="287928"/>
            <a:ext cx="1169562"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08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925407172"/>
              </p:ext>
            </p:extLst>
          </p:nvPr>
        </p:nvGraphicFramePr>
        <p:xfrm>
          <a:off x="631371" y="4389677"/>
          <a:ext cx="10972800" cy="1737360"/>
        </p:xfrm>
        <a:graphic>
          <a:graphicData uri="http://schemas.openxmlformats.org/drawingml/2006/table">
            <a:tbl>
              <a:tblPr firstRow="1" firstCol="1" bandRow="1">
                <a:tableStyleId>{D7AC3CCA-C797-4891-BE02-D94E43425B78}</a:tableStyleId>
              </a:tblPr>
              <a:tblGrid>
                <a:gridCol w="1676400"/>
                <a:gridCol w="9296400"/>
              </a:tblGrid>
              <a:tr h="381000">
                <a:tc>
                  <a:txBody>
                    <a:bodyPr/>
                    <a:lstStyle/>
                    <a:p>
                      <a:pPr marL="0" marR="0">
                        <a:spcBef>
                          <a:spcPts val="0"/>
                        </a:spcBef>
                        <a:spcAft>
                          <a:spcPts val="0"/>
                        </a:spcAft>
                      </a:pPr>
                      <a:r>
                        <a:rPr lang="en-US" sz="2500">
                          <a:effectLst/>
                        </a:rPr>
                        <a:t>Student A:</a:t>
                      </a:r>
                      <a:endParaRPr lang="en-US" sz="25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3200" b="0" i="1" kern="1200" dirty="0" smtClean="0">
                          <a:solidFill>
                            <a:schemeClr val="dk1"/>
                          </a:solidFill>
                          <a:effectLst/>
                          <a:latin typeface="+mn-lt"/>
                          <a:ea typeface="+mn-ea"/>
                          <a:cs typeface="+mn-cs"/>
                        </a:rPr>
                        <a:t>I notice a girl bending down next to the pump spout. She has her hands on her eyes.</a:t>
                      </a:r>
                      <a:r>
                        <a:rPr lang="en-US" sz="3200" b="0" dirty="0" smtClean="0">
                          <a:effectLst/>
                        </a:rPr>
                        <a:t> </a:t>
                      </a:r>
                      <a:endParaRPr lang="en-US" sz="3200" b="0" i="1" dirty="0">
                        <a:solidFill>
                          <a:srgbClr val="000000"/>
                        </a:solidFill>
                        <a:effectLst/>
                        <a:latin typeface="Cambria" charset="0"/>
                        <a:ea typeface="Cambria" charset="0"/>
                        <a:cs typeface="Cambria" charset="0"/>
                      </a:endParaRPr>
                    </a:p>
                  </a:txBody>
                  <a:tcPr marL="68580" marR="68580" marT="0" marB="0"/>
                </a:tc>
              </a:tr>
              <a:tr h="226695">
                <a:tc>
                  <a:txBody>
                    <a:bodyPr/>
                    <a:lstStyle/>
                    <a:p>
                      <a:pPr marL="0" marR="0">
                        <a:spcBef>
                          <a:spcPts val="0"/>
                        </a:spcBef>
                        <a:spcAft>
                          <a:spcPts val="0"/>
                        </a:spcAft>
                      </a:pPr>
                      <a:r>
                        <a:rPr lang="en-US" sz="2500" dirty="0" smtClean="0">
                          <a:effectLst/>
                        </a:rPr>
                        <a:t>Student B:</a:t>
                      </a:r>
                      <a:endParaRPr lang="en-US" sz="25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endParaRPr lang="en-US" sz="2500" dirty="0" smtClean="0">
                        <a:solidFill>
                          <a:srgbClr val="000000"/>
                        </a:solidFill>
                        <a:effectLst/>
                        <a:latin typeface="Cambria" charset="0"/>
                        <a:ea typeface="Cambria" charset="0"/>
                        <a:cs typeface="Cambria" charset="0"/>
                      </a:endParaRPr>
                    </a:p>
                    <a:p>
                      <a:pPr marL="0" marR="0">
                        <a:spcBef>
                          <a:spcPts val="0"/>
                        </a:spcBef>
                        <a:spcAft>
                          <a:spcPts val="0"/>
                        </a:spcAft>
                      </a:pPr>
                      <a:endParaRPr lang="en-US" sz="2500" dirty="0">
                        <a:solidFill>
                          <a:srgbClr val="000000"/>
                        </a:solidFill>
                        <a:effectLst/>
                        <a:latin typeface="Cambria" charset="0"/>
                        <a:ea typeface="Cambria" charset="0"/>
                        <a:cs typeface="Cambria" charset="0"/>
                      </a:endParaRPr>
                    </a:p>
                  </a:txBody>
                  <a:tcPr marL="68580" marR="68580" marT="0" marB="0"/>
                </a:tc>
              </a:tr>
            </a:tbl>
          </a:graphicData>
        </a:graphic>
      </p:graphicFrame>
      <p:sp>
        <p:nvSpPr>
          <p:cNvPr id="4" name="TextBox 3"/>
          <p:cNvSpPr txBox="1"/>
          <p:nvPr/>
        </p:nvSpPr>
        <p:spPr>
          <a:xfrm>
            <a:off x="2159007" y="5679124"/>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a:t>
            </a:r>
            <a:r>
              <a:rPr lang="en-US" sz="2800" b="1" i="1">
                <a:solidFill>
                  <a:srgbClr val="FF0000"/>
                </a:solidFill>
                <a:latin typeface="Avenir Next" charset="0"/>
                <a:ea typeface="Calibri" charset="0"/>
                <a:cs typeface="Arial" charset="0"/>
              </a:rPr>
              <a:t>you </a:t>
            </a:r>
            <a:r>
              <a:rPr lang="en-US" sz="2800" b="1" i="1"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pic>
        <p:nvPicPr>
          <p:cNvPr id="15" name="Picture 14" descr="/Users/mmed/Google Drive/SS2.0/Grade2/untitled folder/Gr2TeacherConversationPatternVT.jpg"/>
          <p:cNvPicPr/>
          <p:nvPr/>
        </p:nvPicPr>
        <p:blipFill>
          <a:blip r:embed="rId6">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693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762057259"/>
              </p:ext>
            </p:extLst>
          </p:nvPr>
        </p:nvGraphicFramePr>
        <p:xfrm>
          <a:off x="434275" y="4586851"/>
          <a:ext cx="11169896" cy="1643781"/>
        </p:xfrm>
        <a:graphic>
          <a:graphicData uri="http://schemas.openxmlformats.org/drawingml/2006/table">
            <a:tbl>
              <a:tblPr firstRow="1" firstCol="1" bandRow="1">
                <a:tableStyleId>{D7AC3CCA-C797-4891-BE02-D94E43425B78}</a:tableStyleId>
              </a:tblPr>
              <a:tblGrid>
                <a:gridCol w="1588732"/>
                <a:gridCol w="9581164"/>
              </a:tblGrid>
              <a:tr h="855579">
                <a:tc>
                  <a:txBody>
                    <a:bodyPr/>
                    <a:lstStyle/>
                    <a:p>
                      <a:pPr marL="0" marR="0">
                        <a:spcBef>
                          <a:spcPts val="0"/>
                        </a:spcBef>
                        <a:spcAft>
                          <a:spcPts val="0"/>
                        </a:spcAft>
                      </a:pPr>
                      <a:r>
                        <a:rPr lang="en-US" sz="2500">
                          <a:effectLst/>
                        </a:rPr>
                        <a:t>Student A: </a:t>
                      </a:r>
                      <a:endParaRPr lang="en-US" sz="25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500" b="0" i="1" dirty="0">
                          <a:effectLst/>
                        </a:rPr>
                        <a:t> </a:t>
                      </a:r>
                      <a:r>
                        <a:rPr lang="en-US" sz="3200" b="0" i="1" kern="1200" dirty="0" smtClean="0">
                          <a:solidFill>
                            <a:schemeClr val="dk1"/>
                          </a:solidFill>
                          <a:effectLst/>
                          <a:latin typeface="+mn-lt"/>
                          <a:ea typeface="+mn-ea"/>
                          <a:cs typeface="+mn-cs"/>
                        </a:rPr>
                        <a:t>I notice a young child with short hair behind the water pump. </a:t>
                      </a:r>
                      <a:endParaRPr lang="en-US" sz="3200" b="0" i="1" dirty="0">
                        <a:effectLst/>
                        <a:latin typeface="Avenir Next" charset="0"/>
                        <a:ea typeface="Calibri" charset="0"/>
                        <a:cs typeface="Arial" charset="0"/>
                      </a:endParaRPr>
                    </a:p>
                  </a:txBody>
                  <a:tcPr marL="68580" marR="68580" marT="0" marB="0"/>
                </a:tc>
              </a:tr>
              <a:tr h="668421">
                <a:tc>
                  <a:txBody>
                    <a:bodyPr/>
                    <a:lstStyle/>
                    <a:p>
                      <a:pPr marL="0" marR="0">
                        <a:spcBef>
                          <a:spcPts val="0"/>
                        </a:spcBef>
                        <a:spcAft>
                          <a:spcPts val="0"/>
                        </a:spcAft>
                      </a:pPr>
                      <a:r>
                        <a:rPr lang="en-US" sz="2500">
                          <a:effectLst/>
                        </a:rPr>
                        <a:t>Student B:</a:t>
                      </a:r>
                      <a:endParaRPr lang="en-US" sz="25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endParaRPr lang="en-US" sz="2500" dirty="0" smtClean="0">
                        <a:effectLst/>
                        <a:latin typeface="Avenir Next" charset="0"/>
                        <a:ea typeface="Calibri" charset="0"/>
                        <a:cs typeface="Arial" charset="0"/>
                      </a:endParaRPr>
                    </a:p>
                  </a:txBody>
                  <a:tcPr marL="68580" marR="68580" marT="0" marB="0"/>
                </a:tc>
              </a:tr>
            </a:tbl>
          </a:graphicData>
        </a:graphic>
      </p:graphicFrame>
      <p:sp>
        <p:nvSpPr>
          <p:cNvPr id="4" name="TextBox 3"/>
          <p:cNvSpPr txBox="1"/>
          <p:nvPr/>
        </p:nvSpPr>
        <p:spPr>
          <a:xfrm>
            <a:off x="2017059" y="5495298"/>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you </a:t>
            </a:r>
            <a:r>
              <a:rPr lang="en-US" sz="2800" b="1" i="1" dirty="0"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pic>
        <p:nvPicPr>
          <p:cNvPr id="16" name="Picture 15" descr="/Users/mmed/Google Drive/SS2.0/Grade2/untitled folder/Gr2TeacherConversationPatternVT.jpg"/>
          <p:cNvPicPr/>
          <p:nvPr/>
        </p:nvPicPr>
        <p:blipFill>
          <a:blip r:embed="rId6">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9261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20001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2" name="Picture 1"/>
          <p:cNvPicPr>
            <a:picLocks noChangeAspect="1"/>
          </p:cNvPicPr>
          <p:nvPr/>
        </p:nvPicPr>
        <p:blipFill>
          <a:blip r:embed="rId4"/>
          <a:stretch>
            <a:fillRect/>
          </a:stretch>
        </p:blipFill>
        <p:spPr>
          <a:xfrm>
            <a:off x="3711711" y="0"/>
            <a:ext cx="8480289" cy="6858000"/>
          </a:xfrm>
          <a:prstGeom prst="rect">
            <a:avLst/>
          </a:prstGeom>
          <a:ln w="38100">
            <a:solidFill>
              <a:schemeClr val="tx1"/>
            </a:solidFill>
          </a:ln>
        </p:spPr>
      </p:pic>
    </p:spTree>
    <p:extLst>
      <p:ext uri="{BB962C8B-B14F-4D97-AF65-F5344CB8AC3E}">
        <p14:creationId xmlns:p14="http://schemas.microsoft.com/office/powerpoint/2010/main" val="69131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754600"/>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a:t>paraphrasing </a:t>
            </a:r>
            <a:r>
              <a:rPr lang="en-US" sz="2600" dirty="0"/>
              <a:t>what your partner said.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2" y="5363629"/>
            <a:ext cx="3336109" cy="769011"/>
          </a:xfrm>
          <a:prstGeom prst="rect">
            <a:avLst/>
          </a:prstGeom>
          <a:ln w="38100">
            <a:solidFill>
              <a:schemeClr val="accent1"/>
            </a:solidFill>
          </a:ln>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14" name="Picture 13"/>
          <p:cNvPicPr>
            <a:picLocks noChangeAspect="1"/>
          </p:cNvPicPr>
          <p:nvPr/>
        </p:nvPicPr>
        <p:blipFill>
          <a:blip r:embed="rId6"/>
          <a:stretch>
            <a:fillRect/>
          </a:stretch>
        </p:blipFill>
        <p:spPr>
          <a:xfrm>
            <a:off x="3985836" y="0"/>
            <a:ext cx="8206164" cy="6350000"/>
          </a:xfrm>
          <a:prstGeom prst="rect">
            <a:avLst/>
          </a:prstGeom>
          <a:ln w="38100">
            <a:solidFill>
              <a:schemeClr val="tx1"/>
            </a:solidFill>
          </a:ln>
        </p:spPr>
      </p:pic>
    </p:spTree>
    <p:extLst>
      <p:ext uri="{BB962C8B-B14F-4D97-AF65-F5344CB8AC3E}">
        <p14:creationId xmlns:p14="http://schemas.microsoft.com/office/powerpoint/2010/main" val="1534184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81991" y="142667"/>
            <a:ext cx="7015616" cy="1261884"/>
          </a:xfrm>
          <a:prstGeom prst="rect">
            <a:avLst/>
          </a:prstGeom>
          <a:noFill/>
        </p:spPr>
        <p:txBody>
          <a:bodyPr wrap="square" rtlCol="0">
            <a:spAutoFit/>
          </a:bodyPr>
          <a:lstStyle/>
          <a:p>
            <a:r>
              <a:rPr lang="en-US" sz="3800" b="1" dirty="0" smtClean="0">
                <a:latin typeface="Calibri" charset="0"/>
                <a:ea typeface="Calibri" charset="0"/>
                <a:cs typeface="Calibri" charset="0"/>
              </a:rPr>
              <a:t>CONSTRUCTIVE CONVERSATION </a:t>
            </a:r>
          </a:p>
          <a:p>
            <a:r>
              <a:rPr lang="en-US" sz="3800" b="1" dirty="0" smtClean="0">
                <a:latin typeface="Calibri" charset="0"/>
                <a:ea typeface="Calibri" charset="0"/>
                <a:cs typeface="Calibri" charset="0"/>
              </a:rPr>
              <a:t>FISHBOWL MODEL</a:t>
            </a:r>
            <a:endParaRPr lang="en-US" sz="3800" b="1" dirty="0">
              <a:latin typeface="Calibri" charset="0"/>
              <a:ea typeface="Calibri" charset="0"/>
              <a:cs typeface="Calibri" charset="0"/>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a:t>
            </a:r>
            <a:r>
              <a:rPr lang="en-US" sz="2400" b="1" dirty="0" smtClean="0"/>
              <a:t>: </a:t>
            </a:r>
            <a:r>
              <a:rPr lang="en-US" sz="2400" dirty="0" smtClean="0">
                <a:solidFill>
                  <a:schemeClr val="tx1"/>
                </a:solidFill>
              </a:rPr>
              <a:t>What do you notice in the visual text? CLARIFY by paraphrasing what your partner said.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paraphrasing</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754" y="1649445"/>
            <a:ext cx="4595024" cy="928211"/>
          </a:xfrm>
          <a:prstGeom prst="rect">
            <a:avLst/>
          </a:prstGeom>
          <a:ln w="38100">
            <a:solidFill>
              <a:schemeClr val="accent1"/>
            </a:solidFill>
          </a:ln>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Picture 16"/>
          <p:cNvPicPr>
            <a:picLocks noChangeAspect="1"/>
          </p:cNvPicPr>
          <p:nvPr/>
        </p:nvPicPr>
        <p:blipFill>
          <a:blip r:embed="rId8"/>
          <a:stretch>
            <a:fillRect/>
          </a:stretch>
        </p:blipFill>
        <p:spPr>
          <a:xfrm>
            <a:off x="7282972" y="2860882"/>
            <a:ext cx="4595024" cy="3342183"/>
          </a:xfrm>
          <a:prstGeom prst="rect">
            <a:avLst/>
          </a:prstGeom>
          <a:ln w="38100">
            <a:solidFill>
              <a:schemeClr val="tx1"/>
            </a:solidFill>
          </a:ln>
        </p:spPr>
      </p:pic>
    </p:spTree>
    <p:extLst>
      <p:ext uri="{BB962C8B-B14F-4D97-AF65-F5344CB8AC3E}">
        <p14:creationId xmlns:p14="http://schemas.microsoft.com/office/powerpoint/2010/main" val="9333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listened to a partner’s ideas</a:t>
            </a: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to CLARIFY by paraphrasing a partner’s ideas</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today’s objectives? </a:t>
            </a:r>
            <a:endParaRPr lang="en-US" sz="2400" dirty="0"/>
          </a:p>
          <a:p>
            <a:pPr lvl="2"/>
            <a:r>
              <a:rPr lang="en-US" sz="2400" i="1" dirty="0"/>
              <a:t>How did </a:t>
            </a:r>
            <a:r>
              <a:rPr lang="en-US" sz="2400" i="1" dirty="0" smtClean="0"/>
              <a:t>paraphrasing help you and your partner CLARIFY your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52315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5" y="451681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8191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dissolve">
                                      <p:cBhvr>
                                        <p:cTn id="36" dur="500"/>
                                        <p:tgtEl>
                                          <p:spTgt spid="1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dissolve">
                                      <p:cBhvr>
                                        <p:cTn id="44" dur="500"/>
                                        <p:tgtEl>
                                          <p:spTgt spid="10">
                                            <p:txEl>
                                              <p:pRg st="1" end="1"/>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dissolve">
                                      <p:cBhvr>
                                        <p:cTn id="4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3</a:t>
            </a:r>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1"/>
                </a:solidFill>
              </a:rPr>
              <a:t>CLARIFY BY BUILDING ON </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21287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226842"/>
            <a:ext cx="10058400" cy="1266695"/>
          </a:xfrm>
        </p:spPr>
        <p:txBody>
          <a:bodyPr>
            <a:normAutofit/>
          </a:bodyPr>
          <a:lstStyle/>
          <a:p>
            <a:r>
              <a:rPr lang="en-US" sz="4000" b="1" dirty="0">
                <a:ea typeface="Calibri" charset="0"/>
                <a:cs typeface="Calibri" charset="0"/>
              </a:rPr>
              <a:t>What </a:t>
            </a:r>
            <a:r>
              <a:rPr lang="en-US" sz="4000" b="1" dirty="0" smtClean="0">
                <a:ea typeface="Calibri" charset="0"/>
                <a:cs typeface="Calibri" charset="0"/>
              </a:rPr>
              <a:t>do </a:t>
            </a:r>
            <a:r>
              <a:rPr lang="en-US" sz="4000" b="1" dirty="0">
                <a:ea typeface="Calibri" charset="0"/>
                <a:cs typeface="Calibri" charset="0"/>
              </a:rPr>
              <a:t>we already know about Constructive Conversation Norms and Skills</a:t>
            </a:r>
            <a:r>
              <a:rPr lang="en-US" sz="4000" b="1" dirty="0" smtClean="0">
                <a:ea typeface="Calibri" charset="0"/>
                <a:cs typeface="Calibri" charset="0"/>
              </a:rPr>
              <a:t>?</a:t>
            </a:r>
            <a:endParaRPr lang="en-US" sz="4000" b="1" dirty="0"/>
          </a:p>
        </p:txBody>
      </p:sp>
      <p:pic>
        <p:nvPicPr>
          <p:cNvPr id="9" name="Content Placeholder 8" descr="Screen Shot 2016-03-16 at 2.53.11 PM.png"/>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152803" y="1857462"/>
            <a:ext cx="3322638" cy="4337050"/>
          </a:xfrm>
          <a:prstGeom prst="rect">
            <a:avLst/>
          </a:prstGeom>
          <a:ln w="12700">
            <a:solidFill>
              <a:schemeClr val="tx1"/>
            </a:solidFill>
          </a:ln>
        </p:spPr>
      </p:pic>
      <p:pic>
        <p:nvPicPr>
          <p:cNvPr id="11" name="Content Placeholder 10" descr="Screen Shot 2016-03-16 at 2.54.01 PM.png"/>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723347" y="1773325"/>
            <a:ext cx="3370262" cy="4421187"/>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5175548" y="3036444"/>
            <a:ext cx="1847691" cy="2058925"/>
            <a:chOff x="587828" y="4231661"/>
            <a:chExt cx="1847691" cy="2058925"/>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8744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adding </a:t>
            </a:r>
            <a:r>
              <a:rPr lang="en-US" sz="3600" dirty="0" smtClean="0">
                <a:latin typeface="Calibri" charset="0"/>
                <a:ea typeface="Calibri" charset="0"/>
                <a:cs typeface="Calibri" charset="0"/>
              </a:rPr>
              <a:t>details</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building on our own and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42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a:t>
            </a:r>
            <a:r>
              <a:rPr lang="en-US" sz="2400" b="1" i="1" dirty="0"/>
              <a:t>building on</a:t>
            </a:r>
            <a:r>
              <a:rPr lang="en-US" sz="2400" i="1" dirty="0"/>
              <a:t>,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build on </a:t>
            </a:r>
            <a:r>
              <a:rPr lang="en-US" sz="2400" i="1" dirty="0" smtClean="0"/>
              <a:t>your own and your partner’s ideas</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build on each other’s ideas </a:t>
            </a:r>
            <a:r>
              <a:rPr lang="en-US" sz="2400" i="1" dirty="0" smtClean="0"/>
              <a:t>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Building On</a:t>
            </a:r>
            <a:endParaRPr lang="en-US" sz="3600" b="1" dirty="0">
              <a:solidFill>
                <a:schemeClr val="accent2"/>
              </a:solidFill>
              <a:latin typeface="+mj-lt"/>
            </a:endParaRPr>
          </a:p>
        </p:txBody>
      </p:sp>
      <p:sp>
        <p:nvSpPr>
          <p:cNvPr id="9" name="Oval 8"/>
          <p:cNvSpPr/>
          <p:nvPr/>
        </p:nvSpPr>
        <p:spPr>
          <a:xfrm>
            <a:off x="7532121" y="209774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4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build on</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50537" y="3972338"/>
            <a:ext cx="7374262" cy="2062103"/>
          </a:xfrm>
          <a:prstGeom prst="rect">
            <a:avLst/>
          </a:prstGeom>
        </p:spPr>
        <p:txBody>
          <a:bodyPr wrap="square">
            <a:spAutoFit/>
          </a:bodyPr>
          <a:lstStyle/>
          <a:p>
            <a:pPr marL="342900" indent="-342900">
              <a:buFont typeface="Arial" charset="0"/>
              <a:buChar char="•"/>
            </a:pPr>
            <a:r>
              <a:rPr lang="en-US" sz="2400" i="1" dirty="0"/>
              <a:t>I heard many of you say that you would </a:t>
            </a:r>
            <a:r>
              <a:rPr lang="en-US" sz="2400" i="1" dirty="0" smtClean="0"/>
              <a:t>“Take turns and build on each other’s ideas.”</a:t>
            </a:r>
          </a:p>
          <a:p>
            <a:pPr marL="342900" indent="-342900">
              <a:buFont typeface="Arial" charset="0"/>
              <a:buChar char="•"/>
            </a:pPr>
            <a:endParaRPr lang="en-US" sz="800" i="1" dirty="0" smtClean="0"/>
          </a:p>
          <a:p>
            <a:pPr marL="342900" indent="-342900">
              <a:buFont typeface="Arial" charset="0"/>
              <a:buChar char="•"/>
            </a:pPr>
            <a:r>
              <a:rPr lang="en-US" sz="2400" i="1" dirty="0" smtClean="0"/>
              <a:t>Taking turns will help you and your partner Clarify and build up ideas that weren’t in your mind before  talking.</a:t>
            </a:r>
            <a:endParaRPr lang="en-US" sz="2400" dirty="0"/>
          </a:p>
        </p:txBody>
      </p:sp>
      <p:sp>
        <p:nvSpPr>
          <p:cNvPr id="14" name="Oval 13"/>
          <p:cNvSpPr/>
          <p:nvPr/>
        </p:nvSpPr>
        <p:spPr>
          <a:xfrm>
            <a:off x="8480611" y="3596130"/>
            <a:ext cx="2133600" cy="10522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845" y="5003390"/>
            <a:ext cx="3525008" cy="1102279"/>
          </a:xfrm>
          <a:prstGeom prst="rect">
            <a:avLst/>
          </a:prstGeom>
          <a:ln w="38100">
            <a:solidFill>
              <a:schemeClr val="accent1"/>
            </a:solidFill>
          </a:ln>
        </p:spPr>
      </p:pic>
    </p:spTree>
    <p:extLst>
      <p:ext uri="{BB962C8B-B14F-4D97-AF65-F5344CB8AC3E}">
        <p14:creationId xmlns:p14="http://schemas.microsoft.com/office/powerpoint/2010/main" val="13621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i="1" dirty="0" smtClean="0"/>
              <a:t>This </a:t>
            </a:r>
            <a:r>
              <a:rPr lang="en-US" sz="2000" i="1" dirty="0"/>
              <a:t>means we get more information, ask for clarification or for new ideas to continue the </a:t>
            </a:r>
            <a:r>
              <a:rPr lang="en-US" sz="2000" i="1" dirty="0" smtClean="0"/>
              <a:t>Constructive </a:t>
            </a:r>
            <a:r>
              <a:rPr lang="en-US" sz="2000" i="1" dirty="0"/>
              <a:t>Conversation. When prompting, we think about what we did understand and what more we need to understand fully.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6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78820" y="1541569"/>
            <a:ext cx="6472520"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600" b="1" dirty="0" smtClean="0">
                <a:latin typeface="+mn-lt"/>
              </a:rPr>
              <a:t>Build On Gesture:</a:t>
            </a:r>
            <a:r>
              <a:rPr lang="en-US" sz="3600" dirty="0" smtClean="0">
                <a:latin typeface="+mn-lt"/>
              </a:rPr>
              <a:t> </a:t>
            </a:r>
            <a:r>
              <a:rPr lang="en-US" sz="3600" dirty="0"/>
              <a:t>Make stacking motion with hands</a:t>
            </a:r>
            <a:r>
              <a:rPr lang="en-US" sz="3600" dirty="0" smtClean="0"/>
              <a:t>. </a:t>
            </a:r>
            <a:endParaRPr lang="en-US" sz="3600" dirty="0">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BUILDING ON</a:t>
            </a:r>
            <a:endParaRPr lang="en-US" sz="2400" b="1" dirty="0">
              <a:solidFill>
                <a:schemeClr val="bg1"/>
              </a:solidFill>
            </a:endParaRPr>
          </a:p>
        </p:txBody>
      </p:sp>
      <p:sp>
        <p:nvSpPr>
          <p:cNvPr id="8" name="TextBox 7"/>
          <p:cNvSpPr txBox="1"/>
          <p:nvPr/>
        </p:nvSpPr>
        <p:spPr>
          <a:xfrm>
            <a:off x="335383" y="2937617"/>
            <a:ext cx="4738639" cy="3216265"/>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Build on </a:t>
            </a:r>
            <a:r>
              <a:rPr lang="en-US" sz="2500" b="1" dirty="0"/>
              <a:t>to CLARIFY </a:t>
            </a:r>
            <a:r>
              <a:rPr lang="en-US" sz="2500" dirty="0" smtClean="0"/>
              <a:t>to develop a clearer, more precise  and complete idea.</a:t>
            </a:r>
          </a:p>
          <a:p>
            <a:endParaRPr lang="en-US" sz="1400" dirty="0" smtClean="0"/>
          </a:p>
          <a:p>
            <a:pPr marL="914400" lvl="1" indent="-457200">
              <a:buFont typeface="Wingdings" charset="2"/>
              <a:buChar char="ü"/>
            </a:pPr>
            <a:r>
              <a:rPr lang="en-US" sz="2500" dirty="0" smtClean="0"/>
              <a:t>listen actively to your partner’s ideas</a:t>
            </a:r>
          </a:p>
          <a:p>
            <a:pPr marL="914400" lvl="1" indent="-457200">
              <a:buFont typeface="Wingdings" charset="2"/>
              <a:buChar char="ü"/>
            </a:pPr>
            <a:endParaRPr lang="en-US" sz="1400" dirty="0"/>
          </a:p>
          <a:p>
            <a:pPr marL="800100" lvl="1" indent="-342900">
              <a:buFont typeface="Wingdings" charset="2"/>
              <a:buChar char="ü"/>
            </a:pPr>
            <a:r>
              <a:rPr lang="en-US" sz="2500" dirty="0" smtClean="0"/>
              <a:t>add details that build on your or your partner’s idea</a:t>
            </a:r>
            <a:endParaRPr lang="en-US" sz="25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00209"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230927" y="3130024"/>
            <a:ext cx="4536144" cy="2893100"/>
          </a:xfrm>
          <a:prstGeom prst="rect">
            <a:avLst/>
          </a:prstGeom>
        </p:spPr>
        <p:txBody>
          <a:bodyPr wrap="square">
            <a:spAutoFit/>
          </a:bodyPr>
          <a:lstStyle/>
          <a:p>
            <a:pPr marL="285750" indent="-285750">
              <a:buFont typeface="Arial" charset="0"/>
              <a:buChar char="•"/>
            </a:pPr>
            <a:r>
              <a:rPr lang="en-US" sz="2800" i="1" dirty="0"/>
              <a:t>In the last lesson we worked on</a:t>
            </a:r>
            <a:r>
              <a:rPr lang="en-US" sz="2800" b="1" i="1" dirty="0"/>
              <a:t> </a:t>
            </a:r>
            <a:r>
              <a:rPr lang="en-US" sz="2800" b="1" i="1" dirty="0" smtClean="0"/>
              <a:t>paraphrasing</a:t>
            </a:r>
            <a:r>
              <a:rPr lang="en-US" sz="2800" i="1" dirty="0" smtClean="0"/>
              <a:t>. What </a:t>
            </a:r>
            <a:r>
              <a:rPr lang="en-US" sz="2800" i="1" dirty="0"/>
              <a:t>is </a:t>
            </a:r>
            <a:r>
              <a:rPr lang="en-US" sz="2800" b="1" i="1" dirty="0"/>
              <a:t>paraphrasing</a:t>
            </a:r>
            <a:r>
              <a:rPr lang="en-US" sz="2800" i="1" dirty="0"/>
              <a:t>?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How will paraphrasing help you to </a:t>
            </a:r>
            <a:r>
              <a:rPr lang="en-US" sz="2800" b="1" i="1" dirty="0" smtClean="0"/>
              <a:t>build on each other’s ideas</a:t>
            </a:r>
            <a:r>
              <a:rPr lang="en-US" sz="2800" i="1" dirty="0" smtClean="0"/>
              <a:t>?</a:t>
            </a:r>
          </a:p>
        </p:txBody>
      </p:sp>
      <p:sp>
        <p:nvSpPr>
          <p:cNvPr id="7" name="TextBox 6"/>
          <p:cNvSpPr txBox="1"/>
          <p:nvPr/>
        </p:nvSpPr>
        <p:spPr>
          <a:xfrm>
            <a:off x="1224566" y="369097"/>
            <a:ext cx="10511917" cy="707886"/>
          </a:xfrm>
          <a:prstGeom prst="rect">
            <a:avLst/>
          </a:prstGeom>
          <a:noFill/>
        </p:spPr>
        <p:txBody>
          <a:bodyPr wrap="none" rtlCol="0">
            <a:spAutoFit/>
          </a:bodyPr>
          <a:lstStyle/>
          <a:p>
            <a:r>
              <a:rPr lang="en-US" sz="4000" b="1" dirty="0" smtClean="0">
                <a:latin typeface="+mj-lt"/>
              </a:rPr>
              <a:t>What does it mean to build on each other’s ideas?</a:t>
            </a:r>
            <a:endParaRPr lang="en-US" sz="4000" b="1" dirty="0">
              <a:latin typeface="+mj-lt"/>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4" y="1541569"/>
            <a:ext cx="4720708" cy="1215245"/>
          </a:xfrm>
          <a:prstGeom prst="rect">
            <a:avLst/>
          </a:prstGeom>
          <a:ln w="38100">
            <a:solidFill>
              <a:schemeClr val="accent1"/>
            </a:solidFill>
          </a:ln>
        </p:spPr>
      </p:pic>
    </p:spTree>
    <p:extLst>
      <p:ext uri="{BB962C8B-B14F-4D97-AF65-F5344CB8AC3E}">
        <p14:creationId xmlns:p14="http://schemas.microsoft.com/office/powerpoint/2010/main" val="16561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dissolve">
                                      <p:cBhvr>
                                        <p:cTn id="3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32325538"/>
              </p:ext>
            </p:extLst>
          </p:nvPr>
        </p:nvGraphicFramePr>
        <p:xfrm>
          <a:off x="374486" y="1709564"/>
          <a:ext cx="4269232" cy="2880904"/>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5093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effectLst/>
                        </a:rPr>
                        <a:t>I would like to add…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dirty="0" smtClean="0">
                        <a:effectLst/>
                      </a:endParaRPr>
                    </a:p>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797184"/>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build on each other’s ideas</a:t>
            </a:r>
            <a:r>
              <a:rPr lang="en-US" sz="2800" i="1" dirty="0" smtClean="0">
                <a:latin typeface="Calibri" charset="0"/>
                <a:ea typeface="Calibri" charset="0"/>
                <a:cs typeface="Arial" charset="0"/>
              </a:rPr>
              <a:t>.</a:t>
            </a:r>
            <a:r>
              <a:rPr lang="en-US" sz="2800" dirty="0" smtClean="0"/>
              <a:t> </a:t>
            </a:r>
            <a:endParaRPr lang="en-US" sz="2800" dirty="0"/>
          </a:p>
        </p:txBody>
      </p:sp>
      <p:sp>
        <p:nvSpPr>
          <p:cNvPr id="4" name="Rectangle 3"/>
          <p:cNvSpPr/>
          <p:nvPr/>
        </p:nvSpPr>
        <p:spPr>
          <a:xfrm>
            <a:off x="7567371" y="1699845"/>
            <a:ext cx="4283969" cy="4508927"/>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 How can you add to this idea?”</a:t>
            </a:r>
          </a:p>
          <a:p>
            <a:pPr marL="457200" indent="-457200">
              <a:buFont typeface="Arial" charset="0"/>
              <a:buChar char="•"/>
            </a:pPr>
            <a:endParaRPr lang="en-US" sz="2000" i="1" dirty="0" smtClean="0"/>
          </a:p>
          <a:p>
            <a:pPr marL="457200" indent="-457200">
              <a:buFont typeface="Arial" charset="0"/>
              <a:buChar char="•"/>
            </a:pPr>
            <a:r>
              <a:rPr lang="en-US" sz="2900" i="1" dirty="0" smtClean="0"/>
              <a:t>Which </a:t>
            </a:r>
            <a:r>
              <a:rPr lang="en-US" sz="2900" i="1" dirty="0"/>
              <a:t>response starter could you use to help you </a:t>
            </a:r>
            <a:r>
              <a:rPr lang="en-US" sz="2900" b="1" i="1" dirty="0" smtClean="0"/>
              <a:t>build on</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177865" y="423316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9586" y="1852599"/>
            <a:ext cx="2094753" cy="1714657"/>
          </a:xfrm>
          <a:prstGeom prst="rect">
            <a:avLst/>
          </a:prstGeom>
        </p:spPr>
      </p:pic>
    </p:spTree>
    <p:extLst>
      <p:ext uri="{BB962C8B-B14F-4D97-AF65-F5344CB8AC3E}">
        <p14:creationId xmlns:p14="http://schemas.microsoft.com/office/powerpoint/2010/main" val="8897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9" y="3948747"/>
            <a:ext cx="4419057" cy="2246769"/>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r>
              <a:rPr lang="en-US" sz="2200" dirty="0" smtClean="0"/>
              <a:t>You </a:t>
            </a:r>
            <a:r>
              <a:rPr lang="en-US" sz="2200" dirty="0"/>
              <a:t>will use the </a:t>
            </a:r>
            <a:r>
              <a:rPr lang="en-US" sz="2200" b="1" u="sng" dirty="0"/>
              <a:t>Conversation Pattern Guide</a:t>
            </a:r>
            <a:r>
              <a:rPr lang="en-US" sz="2200" u="sng" dirty="0"/>
              <a:t> </a:t>
            </a:r>
            <a:r>
              <a:rPr lang="en-US" sz="2200" dirty="0"/>
              <a:t>to remind you of the pattern. </a:t>
            </a:r>
            <a:endParaRPr lang="en-US" sz="2200" dirty="0" smtClean="0"/>
          </a:p>
          <a:p>
            <a:endParaRPr lang="en-US" sz="800" dirty="0"/>
          </a:p>
          <a:p>
            <a:pPr marL="342900" indent="-342900">
              <a:buFont typeface="Arial" charset="0"/>
              <a:buChar char="•"/>
            </a:pPr>
            <a:r>
              <a:rPr lang="en-US" sz="2200" dirty="0" smtClean="0"/>
              <a:t>Let’s </a:t>
            </a:r>
            <a:r>
              <a:rPr lang="en-US" sz="2200" dirty="0"/>
              <a:t>add the response starter(s) we learned to our Conversation Pattern Guides</a:t>
            </a:r>
            <a:r>
              <a:rPr lang="en-US" sz="2200" dirty="0" smtClean="0"/>
              <a:t>.</a:t>
            </a:r>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68954077"/>
              </p:ext>
            </p:extLst>
          </p:nvPr>
        </p:nvGraphicFramePr>
        <p:xfrm>
          <a:off x="248659" y="1163060"/>
          <a:ext cx="4419057" cy="2486369"/>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114769">
                <a:tc>
                  <a:txBody>
                    <a:bodyPr/>
                    <a:lstStyle/>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479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med/Google Drive/SS2.0/Grade2/untitled folder/Gr2TeacherConversationPatternVT.jpg"/>
          <p:cNvPicPr/>
          <p:nvPr/>
        </p:nvPicPr>
        <p:blipFill>
          <a:blip r:embed="rId4">
            <a:extLst>
              <a:ext uri="{28A0092B-C50C-407E-A947-70E740481C1C}">
                <a14:useLocalDpi xmlns:a14="http://schemas.microsoft.com/office/drawing/2010/main" val="0"/>
              </a:ext>
            </a:extLst>
          </a:blip>
          <a:srcRect/>
          <a:stretch>
            <a:fillRect/>
          </a:stretch>
        </p:blipFill>
        <p:spPr bwMode="auto">
          <a:xfrm>
            <a:off x="4095636" y="1"/>
            <a:ext cx="8096364" cy="6858000"/>
          </a:xfrm>
          <a:prstGeom prst="rect">
            <a:avLst/>
          </a:prstGeom>
          <a:noFill/>
          <a:ln w="19050">
            <a:solidFill>
              <a:schemeClr val="tx1"/>
            </a:solidFill>
          </a:ln>
        </p:spPr>
      </p:pic>
    </p:spTree>
    <p:extLst>
      <p:ext uri="{BB962C8B-B14F-4D97-AF65-F5344CB8AC3E}">
        <p14:creationId xmlns:p14="http://schemas.microsoft.com/office/powerpoint/2010/main" val="344507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graphicFrame>
        <p:nvGraphicFramePr>
          <p:cNvPr id="5" name="Table 4"/>
          <p:cNvGraphicFramePr>
            <a:graphicFrameLocks noGrp="1"/>
          </p:cNvGraphicFramePr>
          <p:nvPr>
            <p:extLst>
              <p:ext uri="{D42A27DB-BD31-4B8C-83A1-F6EECF244321}">
                <p14:modId xmlns:p14="http://schemas.microsoft.com/office/powerpoint/2010/main" val="1208900063"/>
              </p:ext>
            </p:extLst>
          </p:nvPr>
        </p:nvGraphicFramePr>
        <p:xfrm>
          <a:off x="383995" y="4031569"/>
          <a:ext cx="11041957" cy="1828800"/>
        </p:xfrm>
        <a:graphic>
          <a:graphicData uri="http://schemas.openxmlformats.org/drawingml/2006/table">
            <a:tbl>
              <a:tblPr firstRow="1" firstCol="1" bandRow="1">
                <a:tableStyleId>{D7AC3CCA-C797-4891-BE02-D94E43425B78}</a:tableStyleId>
              </a:tblPr>
              <a:tblGrid>
                <a:gridCol w="1662519"/>
                <a:gridCol w="9379438"/>
              </a:tblGrid>
              <a:tr h="381000">
                <a:tc>
                  <a:txBody>
                    <a:bodyPr/>
                    <a:lstStyle/>
                    <a:p>
                      <a:pPr marL="0" marR="0">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0" i="1" dirty="0">
                          <a:effectLst/>
                          <a:latin typeface="Calibri" charset="0"/>
                          <a:ea typeface="Calibri" charset="0"/>
                          <a:cs typeface="Arial" charset="0"/>
                        </a:rPr>
                        <a:t>I notice a man with his sleeves rolled up pushing the handle on the blue pump with both hands. </a:t>
                      </a:r>
                      <a:endParaRPr lang="en-US" sz="3200" b="0" dirty="0">
                        <a:effectLst/>
                        <a:latin typeface="Avenir Next" charset="0"/>
                        <a:ea typeface="Calibri" charset="0"/>
                        <a:cs typeface="Arial" charset="0"/>
                      </a:endParaRPr>
                    </a:p>
                  </a:txBody>
                  <a:tcPr marL="68580" marR="68580" marT="0" marB="0"/>
                </a:tc>
              </a:tr>
              <a:tr h="516890">
                <a:tc>
                  <a:txBody>
                    <a:bodyPr/>
                    <a:lstStyle/>
                    <a:p>
                      <a:pPr marL="0" marR="0">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i="1" u="sng" kern="1200" dirty="0" smtClean="0">
                          <a:solidFill>
                            <a:schemeClr val="dk1"/>
                          </a:solidFill>
                          <a:effectLst/>
                          <a:latin typeface="+mn-lt"/>
                          <a:ea typeface="+mn-ea"/>
                          <a:cs typeface="+mn-cs"/>
                        </a:rPr>
                        <a:t>I heard you say</a:t>
                      </a:r>
                      <a:r>
                        <a:rPr lang="en-US" sz="2800" b="1" i="1" kern="1200" dirty="0" smtClean="0">
                          <a:solidFill>
                            <a:schemeClr val="dk1"/>
                          </a:solidFill>
                          <a:effectLst/>
                          <a:latin typeface="+mn-lt"/>
                          <a:ea typeface="+mn-ea"/>
                          <a:cs typeface="+mn-cs"/>
                        </a:rPr>
                        <a:t> </a:t>
                      </a:r>
                      <a:r>
                        <a:rPr lang="en-US" sz="2800" i="1" kern="1200" dirty="0" smtClean="0">
                          <a:solidFill>
                            <a:schemeClr val="dk1"/>
                          </a:solidFill>
                          <a:effectLst/>
                          <a:latin typeface="+mn-lt"/>
                          <a:ea typeface="+mn-ea"/>
                          <a:cs typeface="+mn-cs"/>
                        </a:rPr>
                        <a:t>that the man is operating the pump. </a:t>
                      </a:r>
                      <a:r>
                        <a:rPr lang="en-US" sz="2800" b="1" i="1" u="sng" kern="1200" dirty="0" smtClean="0">
                          <a:solidFill>
                            <a:schemeClr val="dk1"/>
                          </a:solidFill>
                          <a:effectLst/>
                          <a:latin typeface="+mn-lt"/>
                          <a:ea typeface="+mn-ea"/>
                          <a:cs typeface="+mn-cs"/>
                        </a:rPr>
                        <a:t>I would like to add</a:t>
                      </a:r>
                      <a:r>
                        <a:rPr lang="en-US" sz="2800" kern="1200" dirty="0" smtClean="0">
                          <a:solidFill>
                            <a:schemeClr val="dk1"/>
                          </a:solidFill>
                          <a:effectLst/>
                          <a:latin typeface="+mn-lt"/>
                          <a:ea typeface="+mn-ea"/>
                          <a:cs typeface="+mn-cs"/>
                        </a:rPr>
                        <a:t> </a:t>
                      </a:r>
                      <a:r>
                        <a:rPr lang="en-US" sz="2800" i="1" kern="1200" dirty="0" smtClean="0">
                          <a:solidFill>
                            <a:schemeClr val="dk1"/>
                          </a:solidFill>
                          <a:effectLst/>
                          <a:latin typeface="+mn-lt"/>
                          <a:ea typeface="+mn-ea"/>
                          <a:cs typeface="+mn-cs"/>
                        </a:rPr>
                        <a:t>that water is flowing out of the spout.</a:t>
                      </a:r>
                      <a:r>
                        <a:rPr lang="en-US" sz="2800" kern="1200" dirty="0" smtClean="0">
                          <a:solidFill>
                            <a:schemeClr val="dk1"/>
                          </a:solidFill>
                          <a:effectLst/>
                          <a:latin typeface="+mn-lt"/>
                          <a:ea typeface="+mn-ea"/>
                          <a:cs typeface="+mn-cs"/>
                        </a:rPr>
                        <a:t> </a:t>
                      </a:r>
                      <a:endParaRPr lang="en-US" sz="2800" b="0" i="1" dirty="0">
                        <a:effectLst/>
                        <a:latin typeface="Avenir Next" charset="0"/>
                        <a:ea typeface="Calibri" charset="0"/>
                        <a:cs typeface="Arial" charset="0"/>
                      </a:endParaRPr>
                    </a:p>
                  </a:txBody>
                  <a:tcPr marL="68580" marR="68580" marT="0" marB="0"/>
                </a:tc>
              </a:tr>
            </a:tbl>
          </a:graphicData>
        </a:graphic>
      </p:graphicFrame>
      <p:pic>
        <p:nvPicPr>
          <p:cNvPr id="11" name="Picture 10" descr="/Users/mmed/Google Drive/SS2.0/Grade2/untitled folder/Gr2TeacherConversationPatternVT.jpg"/>
          <p:cNvPicPr/>
          <p:nvPr/>
        </p:nvPicPr>
        <p:blipFill>
          <a:blip r:embed="rId5">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13108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graphicFrame>
        <p:nvGraphicFramePr>
          <p:cNvPr id="16" name="Table 15"/>
          <p:cNvGraphicFramePr>
            <a:graphicFrameLocks noGrp="1"/>
          </p:cNvGraphicFramePr>
          <p:nvPr>
            <p:extLst>
              <p:ext uri="{D42A27DB-BD31-4B8C-83A1-F6EECF244321}">
                <p14:modId xmlns:p14="http://schemas.microsoft.com/office/powerpoint/2010/main" val="1566169512"/>
              </p:ext>
            </p:extLst>
          </p:nvPr>
        </p:nvGraphicFramePr>
        <p:xfrm>
          <a:off x="383995" y="4080813"/>
          <a:ext cx="11521710" cy="2152257"/>
        </p:xfrm>
        <a:graphic>
          <a:graphicData uri="http://schemas.openxmlformats.org/drawingml/2006/table">
            <a:tbl>
              <a:tblPr firstRow="1" firstCol="1" bandRow="1">
                <a:tableStyleId>{D7AC3CCA-C797-4891-BE02-D94E43425B78}</a:tableStyleId>
              </a:tblPr>
              <a:tblGrid>
                <a:gridCol w="1618976"/>
                <a:gridCol w="9902734"/>
              </a:tblGrid>
              <a:tr h="1176897">
                <a:tc>
                  <a:txBody>
                    <a:bodyPr/>
                    <a:lstStyle/>
                    <a:p>
                      <a:pPr marL="0" marR="0">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0" i="1">
                          <a:effectLst/>
                          <a:latin typeface="Calibri" charset="0"/>
                          <a:ea typeface="Calibri" charset="0"/>
                          <a:cs typeface="Arial" charset="0"/>
                        </a:rPr>
                        <a:t>I notice a man with his sleeves rolled up pushing the handle on the blue pump with both hands. </a:t>
                      </a:r>
                      <a:endParaRPr lang="en-US" sz="3200" b="0">
                        <a:effectLst/>
                        <a:latin typeface="Avenir Next" charset="0"/>
                        <a:ea typeface="Calibri" charset="0"/>
                        <a:cs typeface="Arial" charset="0"/>
                      </a:endParaRPr>
                    </a:p>
                  </a:txBody>
                  <a:tcPr marL="68580" marR="68580" marT="0" marB="0"/>
                </a:tc>
              </a:tr>
              <a:tr h="777571">
                <a:tc>
                  <a:txBody>
                    <a:bodyPr/>
                    <a:lstStyle/>
                    <a:p>
                      <a:pPr marL="0" marR="0">
                        <a:spcBef>
                          <a:spcPts val="0"/>
                        </a:spcBef>
                        <a:spcAft>
                          <a:spcPts val="0"/>
                        </a:spcAft>
                      </a:pPr>
                      <a:r>
                        <a:rPr lang="en-US" sz="2400">
                          <a:effectLst/>
                        </a:rPr>
                        <a:t>Student B:</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200" b="1" i="1" u="sng" dirty="0">
                          <a:effectLst/>
                          <a:latin typeface="Calibri" charset="0"/>
                          <a:ea typeface="Calibri" charset="0"/>
                          <a:cs typeface="Arial" charset="0"/>
                        </a:rPr>
                        <a:t>I heard you say</a:t>
                      </a:r>
                      <a:r>
                        <a:rPr lang="en-US" sz="3200" b="1" dirty="0">
                          <a:effectLst/>
                          <a:latin typeface="Calibri" charset="0"/>
                          <a:ea typeface="Calibri" charset="0"/>
                          <a:cs typeface="Arial" charset="0"/>
                        </a:rPr>
                        <a:t> </a:t>
                      </a:r>
                      <a:r>
                        <a:rPr lang="en-US" sz="3200" b="0" i="1" dirty="0" smtClean="0">
                          <a:effectLst/>
                          <a:latin typeface="Calibri" charset="0"/>
                          <a:ea typeface="Calibri" charset="0"/>
                          <a:cs typeface="Arial" charset="0"/>
                        </a:rPr>
                        <a:t>that </a:t>
                      </a:r>
                      <a:r>
                        <a:rPr lang="en-US" sz="3200" b="0" i="1" dirty="0">
                          <a:effectLst/>
                          <a:latin typeface="Calibri" charset="0"/>
                          <a:ea typeface="Calibri" charset="0"/>
                          <a:cs typeface="Arial" charset="0"/>
                        </a:rPr>
                        <a:t>the man is operating the </a:t>
                      </a:r>
                      <a:r>
                        <a:rPr lang="en-US" sz="3200" b="0" i="1" dirty="0" smtClean="0">
                          <a:effectLst/>
                          <a:latin typeface="Calibri" charset="0"/>
                          <a:ea typeface="Calibri" charset="0"/>
                          <a:cs typeface="Arial" charset="0"/>
                        </a:rPr>
                        <a:t>pump.</a:t>
                      </a:r>
                      <a:r>
                        <a:rPr lang="en-US" sz="3200" b="0" i="1" baseline="0" dirty="0" smtClean="0">
                          <a:effectLst/>
                          <a:latin typeface="Calibri" charset="0"/>
                          <a:ea typeface="Calibri" charset="0"/>
                          <a:cs typeface="Arial" charset="0"/>
                        </a:rPr>
                        <a:t>  </a:t>
                      </a:r>
                      <a:r>
                        <a:rPr lang="en-US" sz="3200" b="1" i="1" u="sng" baseline="0" dirty="0" smtClean="0">
                          <a:effectLst/>
                          <a:latin typeface="Calibri" charset="0"/>
                          <a:ea typeface="Calibri" charset="0"/>
                          <a:cs typeface="Arial" charset="0"/>
                        </a:rPr>
                        <a:t>I would like to add </a:t>
                      </a:r>
                      <a:r>
                        <a:rPr lang="en-US" sz="3200" b="0" i="1" baseline="0" dirty="0" smtClean="0">
                          <a:effectLst/>
                          <a:latin typeface="Calibri" charset="0"/>
                          <a:ea typeface="Calibri" charset="0"/>
                          <a:cs typeface="Arial" charset="0"/>
                        </a:rPr>
                        <a:t>that water is flowing out of the spout.</a:t>
                      </a:r>
                      <a:endParaRPr lang="en-US" sz="3200" b="0"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8253" y="287928"/>
            <a:ext cx="1169562"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37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386" y="1819962"/>
            <a:ext cx="5217538" cy="425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a:t>
            </a:r>
            <a:r>
              <a:rPr lang="en-US" sz="2400" b="1" smtClean="0">
                <a:solidFill>
                  <a:schemeClr val="bg1"/>
                </a:solidFill>
              </a:rPr>
              <a:t>ONE-GET ONE - CONVERSATION </a:t>
            </a:r>
            <a:r>
              <a:rPr lang="en-US" sz="2400" b="1" dirty="0" smtClean="0">
                <a:solidFill>
                  <a:schemeClr val="bg1"/>
                </a:solidFill>
              </a:rPr>
              <a:t>NORMS</a:t>
            </a:r>
            <a:endParaRPr lang="en-US" sz="2400" dirty="0">
              <a:solidFill>
                <a:schemeClr val="bg1"/>
              </a:solidFill>
            </a:endParaRPr>
          </a:p>
        </p:txBody>
      </p:sp>
      <p:sp>
        <p:nvSpPr>
          <p:cNvPr id="8" name="Rectangle 7"/>
          <p:cNvSpPr/>
          <p:nvPr/>
        </p:nvSpPr>
        <p:spPr>
          <a:xfrm>
            <a:off x="562075" y="1853366"/>
            <a:ext cx="5267225"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a:t>
            </a:r>
            <a:r>
              <a:rPr lang="en-US" sz="2800" b="1" u="sng" dirty="0">
                <a:latin typeface="Calibri" charset="0"/>
                <a:ea typeface="Calibri" charset="0"/>
                <a:cs typeface="Calibri" charset="0"/>
              </a:rPr>
              <a:t>NORMS</a:t>
            </a:r>
            <a:r>
              <a:rPr lang="en-US" sz="2800" dirty="0">
                <a:latin typeface="Calibri" charset="0"/>
                <a:ea typeface="Calibri" charset="0"/>
                <a:cs typeface="Calibri" charset="0"/>
              </a:rPr>
              <a:t>? </a:t>
            </a:r>
            <a:endParaRPr lang="en-US" sz="2800" dirty="0" smtClean="0">
              <a:latin typeface="Calibri" charset="0"/>
              <a:ea typeface="Calibri" charset="0"/>
              <a:cs typeface="Calibri" charset="0"/>
            </a:endParaRP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77558" y="165939"/>
            <a:ext cx="8838042"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Conversation Norms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14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dissolve">
                                      <p:cBhvr>
                                        <p:cTn id="7" dur="500"/>
                                        <p:tgtEl>
                                          <p:spTgt spid="8">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dissolve">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graphicFrame>
        <p:nvGraphicFramePr>
          <p:cNvPr id="4" name="Table 3"/>
          <p:cNvGraphicFramePr>
            <a:graphicFrameLocks noGrp="1"/>
          </p:cNvGraphicFramePr>
          <p:nvPr>
            <p:extLst>
              <p:ext uri="{D42A27DB-BD31-4B8C-83A1-F6EECF244321}">
                <p14:modId xmlns:p14="http://schemas.microsoft.com/office/powerpoint/2010/main" val="995055163"/>
              </p:ext>
            </p:extLst>
          </p:nvPr>
        </p:nvGraphicFramePr>
        <p:xfrm>
          <a:off x="322728" y="4219398"/>
          <a:ext cx="10885714" cy="1706880"/>
        </p:xfrm>
        <a:graphic>
          <a:graphicData uri="http://schemas.openxmlformats.org/drawingml/2006/table">
            <a:tbl>
              <a:tblPr firstRow="1" firstCol="1" bandRow="1">
                <a:tableStyleId>{D7AC3CCA-C797-4891-BE02-D94E43425B78}</a:tableStyleId>
              </a:tblPr>
              <a:tblGrid>
                <a:gridCol w="1266586"/>
                <a:gridCol w="9619128"/>
              </a:tblGrid>
              <a:tr h="386715">
                <a:tc>
                  <a:txBody>
                    <a:bodyPr/>
                    <a:lstStyle/>
                    <a:p>
                      <a:pPr marL="0" marR="0">
                        <a:spcBef>
                          <a:spcPts val="0"/>
                        </a:spcBef>
                        <a:spcAft>
                          <a:spcPts val="0"/>
                        </a:spcAft>
                      </a:pPr>
                      <a:r>
                        <a:rPr lang="en-US" sz="2400">
                          <a:effectLst/>
                        </a:rPr>
                        <a:t>Student A:</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800" b="0" i="1" dirty="0">
                          <a:effectLst/>
                          <a:latin typeface="Calibri" charset="0"/>
                          <a:ea typeface="Calibri" charset="0"/>
                          <a:cs typeface="Arial" charset="0"/>
                        </a:rPr>
                        <a:t>I notice that the boy has his left arm stretched out in front of him and his wrist is covered with splashing water from the bucket.</a:t>
                      </a:r>
                      <a:endParaRPr lang="en-US" sz="2800" b="0" dirty="0">
                        <a:effectLst/>
                        <a:latin typeface="Avenir Next" charset="0"/>
                        <a:ea typeface="Calibri" charset="0"/>
                        <a:cs typeface="Arial" charset="0"/>
                      </a:endParaRPr>
                    </a:p>
                  </a:txBody>
                  <a:tcPr marL="68580" marR="68580" marT="0" marB="0"/>
                </a:tc>
              </a:tr>
              <a:tr h="561975">
                <a:tc>
                  <a:txBody>
                    <a:bodyPr/>
                    <a:lstStyle/>
                    <a:p>
                      <a:pPr marL="0" marR="0">
                        <a:spcBef>
                          <a:spcPts val="0"/>
                        </a:spcBef>
                        <a:spcAft>
                          <a:spcPts val="0"/>
                        </a:spcAft>
                      </a:pPr>
                      <a:r>
                        <a:rPr lang="en-US" sz="2400">
                          <a:effectLst/>
                        </a:rPr>
                        <a:t>Student B:</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800" b="1" i="1" u="sng" kern="1200" dirty="0" smtClean="0">
                          <a:solidFill>
                            <a:schemeClr val="dk1"/>
                          </a:solidFill>
                          <a:effectLst/>
                          <a:latin typeface="+mn-lt"/>
                          <a:ea typeface="+mn-ea"/>
                          <a:cs typeface="+mn-cs"/>
                        </a:rPr>
                        <a:t>I heard you say</a:t>
                      </a:r>
                      <a:r>
                        <a:rPr lang="en-US" sz="2800" b="1" kern="1200" dirty="0" smtClean="0">
                          <a:solidFill>
                            <a:schemeClr val="dk1"/>
                          </a:solidFill>
                          <a:effectLst/>
                          <a:latin typeface="+mn-lt"/>
                          <a:ea typeface="+mn-ea"/>
                          <a:cs typeface="+mn-cs"/>
                        </a:rPr>
                        <a:t> </a:t>
                      </a:r>
                      <a:r>
                        <a:rPr lang="en-US" sz="2800" i="1" kern="1200" dirty="0" smtClean="0">
                          <a:solidFill>
                            <a:schemeClr val="dk1"/>
                          </a:solidFill>
                          <a:effectLst/>
                          <a:latin typeface="+mn-lt"/>
                          <a:ea typeface="+mn-ea"/>
                          <a:cs typeface="+mn-cs"/>
                        </a:rPr>
                        <a:t>that the boy is getting splashed with the water.  </a:t>
                      </a:r>
                      <a:r>
                        <a:rPr lang="en-US" sz="2800" b="1" i="1" u="sng" kern="1200" dirty="0" smtClean="0">
                          <a:solidFill>
                            <a:schemeClr val="dk1"/>
                          </a:solidFill>
                          <a:effectLst/>
                          <a:latin typeface="+mn-lt"/>
                          <a:ea typeface="+mn-ea"/>
                          <a:cs typeface="+mn-cs"/>
                        </a:rPr>
                        <a:t>I would like to add</a:t>
                      </a:r>
                      <a:r>
                        <a:rPr lang="en-US" sz="2800" kern="1200" dirty="0" smtClean="0">
                          <a:solidFill>
                            <a:schemeClr val="dk1"/>
                          </a:solidFill>
                          <a:effectLst/>
                          <a:latin typeface="+mn-lt"/>
                          <a:ea typeface="+mn-ea"/>
                          <a:cs typeface="+mn-cs"/>
                        </a:rPr>
                        <a:t> </a:t>
                      </a:r>
                      <a:r>
                        <a:rPr lang="en-US" sz="2800" i="1" kern="1200" dirty="0" smtClean="0">
                          <a:solidFill>
                            <a:schemeClr val="dk1"/>
                          </a:solidFill>
                          <a:effectLst/>
                          <a:latin typeface="+mn-lt"/>
                          <a:ea typeface="+mn-ea"/>
                          <a:cs typeface="+mn-cs"/>
                        </a:rPr>
                        <a:t>that he is smiling. </a:t>
                      </a:r>
                      <a:endParaRPr lang="en-US" sz="2800" b="0" i="1" dirty="0">
                        <a:effectLst/>
                        <a:latin typeface="Avenir Next" charset="0"/>
                        <a:ea typeface="Calibri" charset="0"/>
                        <a:cs typeface="Arial" charset="0"/>
                      </a:endParaRPr>
                    </a:p>
                  </a:txBody>
                  <a:tcPr marL="68580" marR="68580" marT="0" marB="0"/>
                </a:tc>
              </a:tr>
            </a:tbl>
          </a:graphicData>
        </a:graphic>
      </p:graphicFrame>
      <p:pic>
        <p:nvPicPr>
          <p:cNvPr id="10" name="Picture 9" descr="/Users/mmed/Google Drive/SS2.0/Grade2/untitled folder/Gr2TeacherConversationPatternVT.jpg"/>
          <p:cNvPicPr/>
          <p:nvPr/>
        </p:nvPicPr>
        <p:blipFill>
          <a:blip r:embed="rId5">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104593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graphicFrame>
        <p:nvGraphicFramePr>
          <p:cNvPr id="17" name="Table 16"/>
          <p:cNvGraphicFramePr>
            <a:graphicFrameLocks noGrp="1"/>
          </p:cNvGraphicFramePr>
          <p:nvPr>
            <p:extLst>
              <p:ext uri="{D42A27DB-BD31-4B8C-83A1-F6EECF244321}">
                <p14:modId xmlns:p14="http://schemas.microsoft.com/office/powerpoint/2010/main" val="1967485247"/>
              </p:ext>
            </p:extLst>
          </p:nvPr>
        </p:nvGraphicFramePr>
        <p:xfrm>
          <a:off x="801699" y="4399106"/>
          <a:ext cx="10885714" cy="1706880"/>
        </p:xfrm>
        <a:graphic>
          <a:graphicData uri="http://schemas.openxmlformats.org/drawingml/2006/table">
            <a:tbl>
              <a:tblPr firstRow="1" firstCol="1" bandRow="1">
                <a:tableStyleId>{D7AC3CCA-C797-4891-BE02-D94E43425B78}</a:tableStyleId>
              </a:tblPr>
              <a:tblGrid>
                <a:gridCol w="1266586"/>
                <a:gridCol w="9619128"/>
              </a:tblGrid>
              <a:tr h="386715">
                <a:tc>
                  <a:txBody>
                    <a:bodyPr/>
                    <a:lstStyle/>
                    <a:p>
                      <a:pPr marL="0" marR="0">
                        <a:spcBef>
                          <a:spcPts val="0"/>
                        </a:spcBef>
                        <a:spcAft>
                          <a:spcPts val="0"/>
                        </a:spcAft>
                      </a:pPr>
                      <a:r>
                        <a:rPr lang="en-US" sz="2400">
                          <a:effectLst/>
                        </a:rPr>
                        <a:t>Student A:</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800" b="0" i="1" dirty="0">
                          <a:effectLst/>
                          <a:latin typeface="Calibri" charset="0"/>
                          <a:ea typeface="Calibri" charset="0"/>
                          <a:cs typeface="Arial" charset="0"/>
                        </a:rPr>
                        <a:t>I notice that the boy has his left arm stretched out in front of him and his wrist is covered with splashing water from the bucket.</a:t>
                      </a:r>
                      <a:endParaRPr lang="en-US" sz="2800" b="0" dirty="0">
                        <a:effectLst/>
                        <a:latin typeface="Avenir Next" charset="0"/>
                        <a:ea typeface="Calibri" charset="0"/>
                        <a:cs typeface="Arial" charset="0"/>
                      </a:endParaRPr>
                    </a:p>
                  </a:txBody>
                  <a:tcPr marL="68580" marR="68580" marT="0" marB="0"/>
                </a:tc>
              </a:tr>
              <a:tr h="561975">
                <a:tc>
                  <a:txBody>
                    <a:bodyPr/>
                    <a:lstStyle/>
                    <a:p>
                      <a:pPr marL="0" marR="0">
                        <a:spcBef>
                          <a:spcPts val="0"/>
                        </a:spcBef>
                        <a:spcAft>
                          <a:spcPts val="0"/>
                        </a:spcAft>
                      </a:pPr>
                      <a:r>
                        <a:rPr lang="en-US" sz="2400">
                          <a:effectLst/>
                        </a:rPr>
                        <a:t>Student B:</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800" b="1" i="1" u="sng" kern="1200" dirty="0" smtClean="0">
                          <a:solidFill>
                            <a:schemeClr val="dk1"/>
                          </a:solidFill>
                          <a:effectLst/>
                          <a:latin typeface="+mn-lt"/>
                          <a:ea typeface="+mn-ea"/>
                          <a:cs typeface="+mn-cs"/>
                        </a:rPr>
                        <a:t>I heard you say</a:t>
                      </a:r>
                      <a:r>
                        <a:rPr lang="en-US" sz="2800" b="1" kern="1200" dirty="0" smtClean="0">
                          <a:solidFill>
                            <a:schemeClr val="dk1"/>
                          </a:solidFill>
                          <a:effectLst/>
                          <a:latin typeface="+mn-lt"/>
                          <a:ea typeface="+mn-ea"/>
                          <a:cs typeface="+mn-cs"/>
                        </a:rPr>
                        <a:t> </a:t>
                      </a:r>
                      <a:r>
                        <a:rPr lang="en-US" sz="2800" i="1" kern="1200" dirty="0" smtClean="0">
                          <a:solidFill>
                            <a:schemeClr val="dk1"/>
                          </a:solidFill>
                          <a:effectLst/>
                          <a:latin typeface="+mn-lt"/>
                          <a:ea typeface="+mn-ea"/>
                          <a:cs typeface="+mn-cs"/>
                        </a:rPr>
                        <a:t>that the boy is getting splashed with the water.  </a:t>
                      </a:r>
                      <a:r>
                        <a:rPr lang="en-US" sz="2800" b="1" i="1" u="sng" kern="1200" dirty="0" smtClean="0">
                          <a:solidFill>
                            <a:schemeClr val="dk1"/>
                          </a:solidFill>
                          <a:effectLst/>
                          <a:latin typeface="+mn-lt"/>
                          <a:ea typeface="+mn-ea"/>
                          <a:cs typeface="+mn-cs"/>
                        </a:rPr>
                        <a:t>I would like to add</a:t>
                      </a:r>
                      <a:r>
                        <a:rPr lang="en-US" sz="2800" kern="1200" dirty="0" smtClean="0">
                          <a:solidFill>
                            <a:schemeClr val="dk1"/>
                          </a:solidFill>
                          <a:effectLst/>
                          <a:latin typeface="+mn-lt"/>
                          <a:ea typeface="+mn-ea"/>
                          <a:cs typeface="+mn-cs"/>
                        </a:rPr>
                        <a:t> </a:t>
                      </a:r>
                      <a:r>
                        <a:rPr lang="en-US" sz="2800" i="1" kern="1200" dirty="0" smtClean="0">
                          <a:solidFill>
                            <a:schemeClr val="dk1"/>
                          </a:solidFill>
                          <a:effectLst/>
                          <a:latin typeface="+mn-lt"/>
                          <a:ea typeface="+mn-ea"/>
                          <a:cs typeface="+mn-cs"/>
                        </a:rPr>
                        <a:t>that he is smiling. </a:t>
                      </a:r>
                      <a:endParaRPr lang="en-US" sz="2800" b="0" i="1" dirty="0">
                        <a:effectLst/>
                        <a:latin typeface="Avenir Next" charset="0"/>
                        <a:ea typeface="Calibri" charset="0"/>
                        <a:cs typeface="Arial" charset="0"/>
                      </a:endParaRPr>
                    </a:p>
                  </a:txBody>
                  <a:tcPr marL="68580" marR="68580" marT="0" marB="0"/>
                </a:tc>
              </a:tr>
            </a:tbl>
          </a:graphicData>
        </a:graphic>
      </p:graphicFrame>
      <p:pic>
        <p:nvPicPr>
          <p:cNvPr id="16" name="Picture 15"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8253" y="287928"/>
            <a:ext cx="1169562"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4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67537861"/>
              </p:ext>
            </p:extLst>
          </p:nvPr>
        </p:nvGraphicFramePr>
        <p:xfrm>
          <a:off x="366179" y="4215679"/>
          <a:ext cx="11438272" cy="1981200"/>
        </p:xfrm>
        <a:graphic>
          <a:graphicData uri="http://schemas.openxmlformats.org/drawingml/2006/table">
            <a:tbl>
              <a:tblPr firstRow="1" firstCol="1" bandRow="1">
                <a:tableStyleId>{D7AC3CCA-C797-4891-BE02-D94E43425B78}</a:tableStyleId>
              </a:tblPr>
              <a:tblGrid>
                <a:gridCol w="1506164"/>
                <a:gridCol w="9932108"/>
              </a:tblGrid>
              <a:tr h="7917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b="0" i="1" dirty="0">
                          <a:effectLst/>
                          <a:latin typeface="Calibri" charset="0"/>
                          <a:ea typeface="Calibri" charset="0"/>
                          <a:cs typeface="Arial" charset="0"/>
                        </a:rPr>
                        <a:t>I notice a girl bending down next to the pump spout. She has her hands on her eyes.</a:t>
                      </a:r>
                      <a:endParaRPr lang="en-US" sz="2600" b="0" dirty="0">
                        <a:effectLst/>
                        <a:latin typeface="Avenir Next" charset="0"/>
                        <a:ea typeface="Calibri" charset="0"/>
                        <a:cs typeface="Arial" charset="0"/>
                      </a:endParaRPr>
                    </a:p>
                  </a:txBody>
                  <a:tcPr marL="68580" marR="68580" marT="0" marB="0"/>
                </a:tc>
              </a:tr>
              <a:tr h="44900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i="1" u="sng" dirty="0">
                          <a:effectLst/>
                          <a:latin typeface="Calibri" charset="0"/>
                          <a:ea typeface="Calibri" charset="0"/>
                          <a:cs typeface="Arial" charset="0"/>
                        </a:rPr>
                        <a:t>I heard you say</a:t>
                      </a:r>
                      <a:r>
                        <a:rPr lang="en-US" sz="2600" b="1" i="1" dirty="0">
                          <a:effectLst/>
                          <a:latin typeface="Calibri" charset="0"/>
                          <a:ea typeface="Calibri" charset="0"/>
                          <a:cs typeface="Arial" charset="0"/>
                        </a:rPr>
                        <a:t> </a:t>
                      </a:r>
                      <a:r>
                        <a:rPr lang="en-US" sz="2600" i="1" dirty="0">
                          <a:effectLst/>
                          <a:latin typeface="Calibri" charset="0"/>
                          <a:ea typeface="Calibri" charset="0"/>
                          <a:cs typeface="Arial" charset="0"/>
                        </a:rPr>
                        <a:t>that a girl is touching her eyes at the side of the pump.</a:t>
                      </a:r>
                      <a:r>
                        <a:rPr lang="en-US" sz="2600" b="1" i="1" dirty="0">
                          <a:effectLst/>
                          <a:latin typeface="Calibri" charset="0"/>
                          <a:ea typeface="Calibri" charset="0"/>
                          <a:cs typeface="Arial" charset="0"/>
                        </a:rPr>
                        <a:t> </a:t>
                      </a:r>
                      <a:endParaRPr lang="en-US" sz="2600" b="1" i="1" dirty="0" smtClean="0">
                        <a:effectLst/>
                        <a:latin typeface="Calibri" charset="0"/>
                        <a:ea typeface="Calibri"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600" b="1" i="1" dirty="0" smtClean="0">
                        <a:solidFill>
                          <a:srgbClr val="FF0000"/>
                        </a:solidFill>
                        <a:effectLst/>
                        <a:latin typeface="Calibri" charset="0"/>
                        <a:ea typeface="Calibri"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600" b="1" dirty="0" smtClean="0">
                        <a:solidFill>
                          <a:srgbClr val="FF0000"/>
                        </a:solidFill>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pic>
        <p:nvPicPr>
          <p:cNvPr id="14" name="Picture 13" descr="/Users/mmed/Google Drive/SS2.0/Grade2/untitled folder/Gr2TeacherConversationPatternVT.jpg"/>
          <p:cNvPicPr/>
          <p:nvPr/>
        </p:nvPicPr>
        <p:blipFill>
          <a:blip r:embed="rId6">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
        <p:nvSpPr>
          <p:cNvPr id="3" name="TextBox 2"/>
          <p:cNvSpPr txBox="1"/>
          <p:nvPr/>
        </p:nvSpPr>
        <p:spPr>
          <a:xfrm>
            <a:off x="1997242" y="5390147"/>
            <a:ext cx="9144000" cy="1107996"/>
          </a:xfrm>
          <a:prstGeom prst="rect">
            <a:avLst/>
          </a:prstGeom>
          <a:noFill/>
        </p:spPr>
        <p:txBody>
          <a:bodyPr wrap="square" rtlCol="0">
            <a:spAutoFit/>
          </a:bodyPr>
          <a:lstStyle/>
          <a:p>
            <a:r>
              <a:rPr lang="en-US" sz="2400" b="1" i="1" dirty="0">
                <a:solidFill>
                  <a:srgbClr val="FF0000"/>
                </a:solidFill>
              </a:rPr>
              <a:t>How can you build on this idea by adding details?</a:t>
            </a:r>
            <a:r>
              <a:rPr lang="en-US" sz="2400" b="1" dirty="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endParaRPr lang="en-US" dirty="0"/>
          </a:p>
        </p:txBody>
      </p:sp>
    </p:spTree>
    <p:extLst>
      <p:ext uri="{BB962C8B-B14F-4D97-AF65-F5344CB8AC3E}">
        <p14:creationId xmlns:p14="http://schemas.microsoft.com/office/powerpoint/2010/main" val="15309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496204725"/>
              </p:ext>
            </p:extLst>
          </p:nvPr>
        </p:nvGraphicFramePr>
        <p:xfrm>
          <a:off x="366179" y="4331808"/>
          <a:ext cx="11438272" cy="1828800"/>
        </p:xfrm>
        <a:graphic>
          <a:graphicData uri="http://schemas.openxmlformats.org/drawingml/2006/table">
            <a:tbl>
              <a:tblPr firstRow="1" firstCol="1" bandRow="1">
                <a:tableStyleId>{D7AC3CCA-C797-4891-BE02-D94E43425B78}</a:tableStyleId>
              </a:tblPr>
              <a:tblGrid>
                <a:gridCol w="1549707"/>
                <a:gridCol w="9888565"/>
              </a:tblGrid>
              <a:tr h="434851">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b="0" i="1" dirty="0">
                          <a:effectLst/>
                          <a:latin typeface="Calibri" charset="0"/>
                          <a:ea typeface="Calibri" charset="0"/>
                          <a:cs typeface="Arial" charset="0"/>
                        </a:rPr>
                        <a:t>I notice a young kid with short hair looking down behind the pump. </a:t>
                      </a:r>
                      <a:endParaRPr lang="en-US" sz="2600" b="0" i="1" dirty="0" smtClean="0">
                        <a:effectLst/>
                        <a:latin typeface="Calibri" charset="0"/>
                        <a:ea typeface="Calibri" charset="0"/>
                        <a:cs typeface="Arial" charset="0"/>
                      </a:endParaRPr>
                    </a:p>
                    <a:p>
                      <a:pPr marL="0" marR="0">
                        <a:spcBef>
                          <a:spcPts val="0"/>
                        </a:spcBef>
                        <a:spcAft>
                          <a:spcPts val="0"/>
                        </a:spcAft>
                      </a:pPr>
                      <a:endParaRPr lang="en-US" sz="800" dirty="0">
                        <a:effectLst/>
                        <a:latin typeface="Avenir Next" charset="0"/>
                        <a:ea typeface="Calibri" charset="0"/>
                        <a:cs typeface="Arial" charset="0"/>
                      </a:endParaRPr>
                    </a:p>
                  </a:txBody>
                  <a:tcPr marL="68580" marR="68580" marT="0" marB="0"/>
                </a:tc>
              </a:tr>
              <a:tr h="502027">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i="1" u="sng" dirty="0">
                          <a:effectLst/>
                          <a:latin typeface="Calibri" charset="0"/>
                          <a:ea typeface="Calibri" charset="0"/>
                          <a:cs typeface="Arial" charset="0"/>
                        </a:rPr>
                        <a:t>I heard you say</a:t>
                      </a:r>
                      <a:r>
                        <a:rPr lang="en-US" sz="2600" b="1" i="1" dirty="0">
                          <a:effectLst/>
                          <a:latin typeface="Calibri" charset="0"/>
                          <a:ea typeface="Calibri" charset="0"/>
                          <a:cs typeface="Arial" charset="0"/>
                        </a:rPr>
                        <a:t> </a:t>
                      </a:r>
                      <a:r>
                        <a:rPr lang="en-US" sz="2600" b="0" i="1" dirty="0" smtClean="0">
                          <a:effectLst/>
                          <a:latin typeface="Calibri" charset="0"/>
                          <a:ea typeface="Calibri" charset="0"/>
                          <a:cs typeface="Arial" charset="0"/>
                        </a:rPr>
                        <a:t>that </a:t>
                      </a:r>
                      <a:r>
                        <a:rPr lang="en-US" sz="2600" b="0" i="1" dirty="0">
                          <a:effectLst/>
                          <a:latin typeface="Calibri" charset="0"/>
                          <a:ea typeface="Calibri" charset="0"/>
                          <a:cs typeface="Arial" charset="0"/>
                        </a:rPr>
                        <a:t>there is a small child behind the pump. </a:t>
                      </a:r>
                      <a:endParaRPr lang="en-US" sz="2600" b="0" i="1" dirty="0" smtClean="0">
                        <a:effectLst/>
                        <a:latin typeface="Calibri" charset="0"/>
                        <a:ea typeface="Calibri"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600" b="1" i="1" dirty="0" smtClean="0">
                        <a:effectLst/>
                        <a:latin typeface="Calibri" charset="0"/>
                        <a:ea typeface="Calibri"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600" b="1" i="1" dirty="0" smtClean="0">
                        <a:effectLst/>
                        <a:latin typeface="Calibri" charset="0"/>
                        <a:ea typeface="Calibri"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pic>
        <p:nvPicPr>
          <p:cNvPr id="14" name="Picture 13" descr="/Users/mmed/Google Drive/SS2.0/Grade2/untitled folder/Gr2TeacherConversationPatternVT.jpg"/>
          <p:cNvPicPr/>
          <p:nvPr/>
        </p:nvPicPr>
        <p:blipFill>
          <a:blip r:embed="rId6">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
        <p:nvSpPr>
          <p:cNvPr id="17" name="TextBox 16"/>
          <p:cNvSpPr txBox="1"/>
          <p:nvPr/>
        </p:nvSpPr>
        <p:spPr>
          <a:xfrm>
            <a:off x="1828799" y="5260992"/>
            <a:ext cx="9144000" cy="1107996"/>
          </a:xfrm>
          <a:prstGeom prst="rect">
            <a:avLst/>
          </a:prstGeom>
          <a:noFill/>
        </p:spPr>
        <p:txBody>
          <a:bodyPr wrap="square" rtlCol="0">
            <a:spAutoFit/>
          </a:bodyPr>
          <a:lstStyle/>
          <a:p>
            <a:r>
              <a:rPr lang="en-US" sz="2400" b="1" i="1" dirty="0">
                <a:solidFill>
                  <a:srgbClr val="FF0000"/>
                </a:solidFill>
              </a:rPr>
              <a:t>How can you build on this idea by adding details?</a:t>
            </a:r>
            <a:r>
              <a:rPr lang="en-US" sz="2400" b="1" dirty="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endParaRPr lang="en-US" dirty="0"/>
          </a:p>
        </p:txBody>
      </p:sp>
    </p:spTree>
    <p:extLst>
      <p:ext uri="{BB962C8B-B14F-4D97-AF65-F5344CB8AC3E}">
        <p14:creationId xmlns:p14="http://schemas.microsoft.com/office/powerpoint/2010/main" val="19145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993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each other’s ideas</a:t>
            </a:r>
            <a:r>
              <a:rPr lang="en-US" sz="2600" dirty="0" smtClean="0"/>
              <a:t>.</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a:picLocks noChangeAspect="1"/>
          </p:cNvPicPr>
          <p:nvPr/>
        </p:nvPicPr>
        <p:blipFill>
          <a:blip r:embed="rId4"/>
          <a:stretch>
            <a:fillRect/>
          </a:stretch>
        </p:blipFill>
        <p:spPr>
          <a:xfrm>
            <a:off x="3711711" y="0"/>
            <a:ext cx="8480289" cy="6858000"/>
          </a:xfrm>
          <a:prstGeom prst="rect">
            <a:avLst/>
          </a:prstGeom>
          <a:ln w="38100">
            <a:solidFill>
              <a:schemeClr val="tx1"/>
            </a:solidFill>
          </a:ln>
        </p:spPr>
      </p:pic>
    </p:spTree>
    <p:extLst>
      <p:ext uri="{BB962C8B-B14F-4D97-AF65-F5344CB8AC3E}">
        <p14:creationId xmlns:p14="http://schemas.microsoft.com/office/powerpoint/2010/main" val="9117734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a:t>building on each other’s ideas</a:t>
            </a:r>
            <a:r>
              <a:rPr lang="en-US" sz="2800" dirty="0"/>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0" y="5307624"/>
            <a:ext cx="3374641" cy="845687"/>
          </a:xfrm>
          <a:prstGeom prst="rect">
            <a:avLst/>
          </a:prstGeom>
          <a:ln w="38100">
            <a:solidFill>
              <a:schemeClr val="accent1"/>
            </a:solidFill>
          </a:ln>
        </p:spPr>
      </p:pic>
      <p:pic>
        <p:nvPicPr>
          <p:cNvPr id="11" name="Picture 10"/>
          <p:cNvPicPr>
            <a:picLocks noChangeAspect="1"/>
          </p:cNvPicPr>
          <p:nvPr/>
        </p:nvPicPr>
        <p:blipFill>
          <a:blip r:embed="rId6"/>
          <a:stretch>
            <a:fillRect/>
          </a:stretch>
        </p:blipFill>
        <p:spPr>
          <a:xfrm>
            <a:off x="4259179" y="0"/>
            <a:ext cx="7932821" cy="6280691"/>
          </a:xfrm>
          <a:prstGeom prst="rect">
            <a:avLst/>
          </a:prstGeom>
          <a:ln w="38100">
            <a:solidFill>
              <a:schemeClr val="tx1"/>
            </a:solidFill>
          </a:ln>
        </p:spPr>
      </p:pic>
    </p:spTree>
    <p:extLst>
      <p:ext uri="{BB962C8B-B14F-4D97-AF65-F5344CB8AC3E}">
        <p14:creationId xmlns:p14="http://schemas.microsoft.com/office/powerpoint/2010/main" val="14815285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a:t>
            </a:r>
            <a:r>
              <a:rPr lang="en-US" sz="2400" b="1" dirty="0" smtClean="0"/>
              <a:t>: </a:t>
            </a:r>
            <a:r>
              <a:rPr lang="en-US" sz="2400" dirty="0" smtClean="0">
                <a:solidFill>
                  <a:schemeClr val="tx1"/>
                </a:solidFill>
              </a:rPr>
              <a:t>What do you notice in the visual text? CLARIFY by building on each other’s ideas.</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building on each other’s ideas</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753" y="1624332"/>
            <a:ext cx="4595024" cy="992611"/>
          </a:xfrm>
          <a:prstGeom prst="rect">
            <a:avLst/>
          </a:prstGeom>
          <a:ln w="38100">
            <a:solidFill>
              <a:schemeClr val="accent1"/>
            </a:solidFill>
          </a:ln>
        </p:spPr>
      </p:pic>
      <p:pic>
        <p:nvPicPr>
          <p:cNvPr id="16" name="Picture 15"/>
          <p:cNvPicPr>
            <a:picLocks noChangeAspect="1"/>
          </p:cNvPicPr>
          <p:nvPr/>
        </p:nvPicPr>
        <p:blipFill>
          <a:blip r:embed="rId8"/>
          <a:stretch>
            <a:fillRect/>
          </a:stretch>
        </p:blipFill>
        <p:spPr>
          <a:xfrm>
            <a:off x="7292547" y="2895818"/>
            <a:ext cx="4643229" cy="3334835"/>
          </a:xfrm>
          <a:prstGeom prst="rect">
            <a:avLst/>
          </a:prstGeom>
          <a:ln w="38100">
            <a:solidFill>
              <a:schemeClr val="tx1"/>
            </a:solidFill>
          </a:ln>
        </p:spPr>
      </p:pic>
    </p:spTree>
    <p:extLst>
      <p:ext uri="{BB962C8B-B14F-4D97-AF65-F5344CB8AC3E}">
        <p14:creationId xmlns:p14="http://schemas.microsoft.com/office/powerpoint/2010/main" val="18869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adding details</a:t>
            </a:r>
          </a:p>
          <a:p>
            <a:pPr lvl="2">
              <a:buFont typeface="ZapfDingbatsITC" charset="0"/>
              <a:buChar char="✔︎"/>
            </a:pPr>
            <a:r>
              <a:rPr lang="en-US" sz="2400" dirty="0" smtClean="0">
                <a:latin typeface="Calibri" charset="0"/>
                <a:ea typeface="Calibri" charset="0"/>
                <a:cs typeface="Calibri" charset="0"/>
              </a:rPr>
              <a:t>learned to build on own and our partner’s ideas</a:t>
            </a: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to </a:t>
            </a:r>
            <a:r>
              <a:rPr lang="en-US" sz="2400" b="1" dirty="0" smtClean="0">
                <a:latin typeface="Calibri" charset="0"/>
                <a:ea typeface="Calibri" charset="0"/>
                <a:cs typeface="Calibri" charset="0"/>
              </a:rPr>
              <a:t>CLARIFY</a:t>
            </a:r>
            <a:r>
              <a:rPr lang="en-US" sz="2400" dirty="0" smtClean="0">
                <a:latin typeface="Calibri" charset="0"/>
                <a:ea typeface="Calibri" charset="0"/>
                <a:cs typeface="Calibri" charset="0"/>
              </a:rPr>
              <a:t> by </a:t>
            </a:r>
            <a:r>
              <a:rPr lang="en-US" sz="2400" b="1" dirty="0" smtClean="0">
                <a:latin typeface="Calibri" charset="0"/>
                <a:ea typeface="Calibri" charset="0"/>
                <a:cs typeface="Calibri" charset="0"/>
              </a:rPr>
              <a:t>building on each other’s ideas</a:t>
            </a:r>
            <a:endParaRPr lang="en-US" sz="800" b="1"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today’s objectives? </a:t>
            </a:r>
            <a:endParaRPr lang="en-US" sz="2400" dirty="0"/>
          </a:p>
          <a:p>
            <a:pPr lvl="2"/>
            <a:r>
              <a:rPr lang="en-US" sz="2400" i="1" dirty="0"/>
              <a:t>What is building on? How did we build on each other’s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92679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6" y="4702512"/>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87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dissolve">
                                      <p:cBhvr>
                                        <p:cTn id="41" dur="500"/>
                                        <p:tgtEl>
                                          <p:spTgt spid="10">
                                            <p:txEl>
                                              <p:pRg st="0" end="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ssolv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dissolve">
                                      <p:cBhvr>
                                        <p:cTn id="49" dur="500"/>
                                        <p:tgtEl>
                                          <p:spTgt spid="10">
                                            <p:txEl>
                                              <p:pRg st="1" end="1"/>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dissolve">
                                      <p:cBhvr>
                                        <p:cTn id="5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4</a:t>
            </a:r>
          </a:p>
        </p:txBody>
      </p:sp>
      <p:sp>
        <p:nvSpPr>
          <p:cNvPr id="3" name="Content Placeholder 2"/>
          <p:cNvSpPr>
            <a:spLocks noGrp="1"/>
          </p:cNvSpPr>
          <p:nvPr>
            <p:ph type="body" idx="1"/>
          </p:nvPr>
        </p:nvSpPr>
        <p:spPr/>
        <p:txBody>
          <a:bodyPr>
            <a:normAutofit fontScale="92500"/>
          </a:bodyPr>
          <a:lstStyle/>
          <a:p>
            <a:pPr algn="ctr"/>
            <a:r>
              <a:rPr lang="en-US" sz="8000" b="1" dirty="0" smtClean="0">
                <a:solidFill>
                  <a:schemeClr val="accent1"/>
                </a:solidFill>
              </a:rPr>
              <a:t>CLARIFY BY PROMPTING</a:t>
            </a: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057415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82331" y="591439"/>
            <a:ext cx="7772400" cy="873459"/>
          </a:xfrm>
        </p:spPr>
        <p:txBody>
          <a:bodyPr/>
          <a:lstStyle/>
          <a:p>
            <a:r>
              <a:rPr lang="en-US" b="1" dirty="0" smtClean="0"/>
              <a:t>GIVE ONE-GET ONE PROTOCOL</a:t>
            </a:r>
            <a:endParaRPr lang="en-US" b="1" dirty="0"/>
          </a:p>
        </p:txBody>
      </p:sp>
      <p:sp>
        <p:nvSpPr>
          <p:cNvPr id="3" name="Content Placeholder 2"/>
          <p:cNvSpPr>
            <a:spLocks noGrp="1"/>
          </p:cNvSpPr>
          <p:nvPr>
            <p:ph idx="4294967295"/>
          </p:nvPr>
        </p:nvSpPr>
        <p:spPr>
          <a:xfrm>
            <a:off x="526584" y="1973371"/>
            <a:ext cx="11264363" cy="4249738"/>
          </a:xfrm>
        </p:spPr>
        <p:txBody>
          <a:bodyPr>
            <a:normAutofit lnSpcReduction="10000"/>
          </a:bodyPr>
          <a:lstStyle/>
          <a:p>
            <a:pPr marL="342900" indent="-342900">
              <a:buFont typeface="+mj-lt"/>
              <a:buAutoNum type="arabicPeriod"/>
            </a:pPr>
            <a:r>
              <a:rPr lang="en-US" sz="2400" dirty="0" smtClean="0">
                <a:solidFill>
                  <a:schemeClr val="tx1"/>
                </a:solidFill>
                <a:latin typeface="Calibri" charset="0"/>
                <a:ea typeface="Calibri" charset="0"/>
                <a:cs typeface="Calibri" charset="0"/>
              </a:rPr>
              <a:t>Think </a:t>
            </a:r>
            <a:r>
              <a:rPr lang="en-US" sz="2400" dirty="0">
                <a:solidFill>
                  <a:schemeClr val="tx1"/>
                </a:solidFill>
                <a:latin typeface="Calibri" charset="0"/>
                <a:ea typeface="Calibri" charset="0"/>
                <a:cs typeface="Calibri" charset="0"/>
              </a:rPr>
              <a:t>about the prompt.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Write </a:t>
            </a:r>
            <a:r>
              <a:rPr lang="en-US" sz="2400" dirty="0">
                <a:solidFill>
                  <a:schemeClr val="tx1"/>
                </a:solidFill>
                <a:latin typeface="Calibri" charset="0"/>
                <a:ea typeface="Calibri" charset="0"/>
                <a:cs typeface="Calibri" charset="0"/>
              </a:rPr>
              <a:t>one idea in each box on the left </a:t>
            </a:r>
            <a:r>
              <a:rPr lang="en-US" sz="2400" dirty="0" smtClean="0">
                <a:solidFill>
                  <a:schemeClr val="tx1"/>
                </a:solidFill>
                <a:latin typeface="Calibri" charset="0"/>
                <a:ea typeface="Calibri" charset="0"/>
                <a:cs typeface="Calibri" charset="0"/>
              </a:rPr>
              <a:t>under </a:t>
            </a:r>
            <a:r>
              <a:rPr lang="en-US" sz="2400" dirty="0">
                <a:solidFill>
                  <a:schemeClr val="tx1"/>
                </a:solidFill>
                <a:latin typeface="Calibri" charset="0"/>
                <a:ea typeface="Calibri" charset="0"/>
                <a:cs typeface="Calibri" charset="0"/>
              </a:rPr>
              <a:t>the heading “My 3 Ideas.”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Turn </a:t>
            </a:r>
            <a:r>
              <a:rPr lang="en-US" sz="2400" dirty="0">
                <a:solidFill>
                  <a:schemeClr val="tx1"/>
                </a:solidFill>
                <a:latin typeface="Calibri" charset="0"/>
                <a:ea typeface="Calibri" charset="0"/>
                <a:cs typeface="Calibri" charset="0"/>
              </a:rPr>
              <a:t>and face the teacher when ready to </a:t>
            </a:r>
            <a:r>
              <a:rPr lang="en-US" sz="2400" dirty="0" smtClean="0">
                <a:solidFill>
                  <a:schemeClr val="tx1"/>
                </a:solidFill>
                <a:latin typeface="Calibri" charset="0"/>
                <a:ea typeface="Calibri" charset="0"/>
                <a:cs typeface="Calibri" charset="0"/>
              </a:rPr>
              <a:t>share</a:t>
            </a:r>
            <a:r>
              <a:rPr lang="en-US" sz="2400" dirty="0">
                <a:solidFill>
                  <a:schemeClr val="tx1"/>
                </a:solidFill>
                <a:latin typeface="Calibri" charset="0"/>
                <a:ea typeface="Calibri" charset="0"/>
                <a:cs typeface="Calibri" charset="0"/>
              </a:rPr>
              <a: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#1.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With </a:t>
            </a:r>
            <a:r>
              <a:rPr lang="en-US" sz="2400" dirty="0">
                <a:solidFill>
                  <a:schemeClr val="tx1"/>
                </a:solidFill>
                <a:latin typeface="Calibri" charset="0"/>
                <a:ea typeface="Calibri" charset="0"/>
                <a:cs typeface="Calibri" charset="0"/>
              </a:rPr>
              <a:t>your partner “Give One” idea and </a:t>
            </a:r>
            <a:r>
              <a:rPr lang="en-US" sz="2400" dirty="0" smtClean="0">
                <a:solidFill>
                  <a:schemeClr val="tx1"/>
                </a:solidFill>
                <a:latin typeface="Calibri" charset="0"/>
                <a:ea typeface="Calibri" charset="0"/>
                <a:cs typeface="Calibri" charset="0"/>
              </a:rPr>
              <a:t>listen </a:t>
            </a:r>
            <a:r>
              <a:rPr lang="en-US" sz="2400" dirty="0">
                <a:solidFill>
                  <a:schemeClr val="tx1"/>
                </a:solidFill>
                <a:latin typeface="Calibri" charset="0"/>
                <a:ea typeface="Calibri" charset="0"/>
                <a:cs typeface="Calibri" charset="0"/>
              </a:rPr>
              <a:t>to “Get One” idea.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After </a:t>
            </a:r>
            <a:r>
              <a:rPr lang="en-US" sz="2400" dirty="0">
                <a:solidFill>
                  <a:schemeClr val="tx1"/>
                </a:solidFill>
                <a:latin typeface="Calibri" charset="0"/>
                <a:ea typeface="Calibri" charset="0"/>
                <a:cs typeface="Calibri" charset="0"/>
              </a:rPr>
              <a:t>you have both shared, write the </a:t>
            </a:r>
            <a:r>
              <a:rPr lang="en-US" sz="2400" dirty="0" smtClean="0">
                <a:solidFill>
                  <a:schemeClr val="tx1"/>
                </a:solidFill>
                <a:latin typeface="Calibri" charset="0"/>
                <a:ea typeface="Calibri" charset="0"/>
                <a:cs typeface="Calibri" charset="0"/>
              </a:rPr>
              <a:t>new </a:t>
            </a:r>
            <a:r>
              <a:rPr lang="en-US" sz="2400" dirty="0">
                <a:solidFill>
                  <a:schemeClr val="tx1"/>
                </a:solidFill>
                <a:latin typeface="Calibri" charset="0"/>
                <a:ea typeface="Calibri" charset="0"/>
                <a:cs typeface="Calibri" charset="0"/>
              </a:rPr>
              <a:t>idea in the “Get One” column and write the initials of the person who gave the information.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#2. Follow steps 5-6 with this partner.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the </a:t>
            </a:r>
            <a:r>
              <a:rPr lang="en-US" sz="2400" dirty="0">
                <a:solidFill>
                  <a:schemeClr val="tx1"/>
                </a:solidFill>
                <a:latin typeface="Calibri" charset="0"/>
                <a:ea typeface="Calibri" charset="0"/>
                <a:cs typeface="Calibri" charset="0"/>
              </a:rPr>
              <a:t>signal, find Partner #3. Follow steps 5-6 with this partner. </a:t>
            </a:r>
          </a:p>
          <a:p>
            <a:endParaRPr lang="en-US" dirty="0"/>
          </a:p>
        </p:txBody>
      </p:sp>
      <p:sp>
        <p:nvSpPr>
          <p:cNvPr id="5" name="TextBox 4"/>
          <p:cNvSpPr txBox="1"/>
          <p:nvPr/>
        </p:nvSpPr>
        <p:spPr>
          <a:xfrm>
            <a:off x="31810" y="6366596"/>
            <a:ext cx="5911790" cy="461665"/>
          </a:xfrm>
          <a:prstGeom prst="rect">
            <a:avLst/>
          </a:prstGeom>
          <a:noFill/>
        </p:spPr>
        <p:txBody>
          <a:bodyPr wrap="square" rtlCol="0">
            <a:spAutoFit/>
          </a:bodyPr>
          <a:lstStyle/>
          <a:p>
            <a:r>
              <a:rPr lang="en-US" sz="2400" b="1" smtClean="0">
                <a:solidFill>
                  <a:schemeClr val="bg1"/>
                </a:solidFill>
              </a:rPr>
              <a:t>GIVE ONE-GET ONE PROTOCOL DIRECTIONS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32" y="430219"/>
            <a:ext cx="1080431" cy="120696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055" y="460006"/>
            <a:ext cx="1875892" cy="129714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31758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5036" y="1352683"/>
            <a:ext cx="10952763" cy="4737092"/>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a:t>
            </a:r>
            <a:r>
              <a:rPr lang="en-US" sz="3600" b="1" dirty="0">
                <a:latin typeface="Calibri" charset="0"/>
                <a:ea typeface="Calibri" charset="0"/>
                <a:cs typeface="Calibri" charset="0"/>
              </a:rPr>
              <a:t>CLARIFY</a:t>
            </a:r>
            <a:r>
              <a:rPr lang="en-US" sz="3600" dirty="0">
                <a:latin typeface="Calibri" charset="0"/>
                <a:ea typeface="Calibri" charset="0"/>
                <a:cs typeface="Calibri" charset="0"/>
              </a:rPr>
              <a:t> by </a:t>
            </a:r>
            <a:r>
              <a:rPr lang="en-US" sz="3600" b="1" dirty="0">
                <a:latin typeface="Calibri" charset="0"/>
                <a:ea typeface="Calibri" charset="0"/>
                <a:cs typeface="Calibri" charset="0"/>
              </a:rPr>
              <a:t>prompting</a:t>
            </a:r>
            <a:r>
              <a:rPr lang="en-US" sz="3600" dirty="0">
                <a:latin typeface="Calibri" charset="0"/>
                <a:ea typeface="Calibri" charset="0"/>
                <a:cs typeface="Calibri" charset="0"/>
              </a:rPr>
              <a:t> a </a:t>
            </a:r>
            <a:r>
              <a:rPr lang="en-US" sz="3600" dirty="0" smtClean="0">
                <a:latin typeface="Calibri" charset="0"/>
                <a:ea typeface="Calibri" charset="0"/>
                <a:cs typeface="Calibri" charset="0"/>
              </a:rPr>
              <a:t>partner</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t>
            </a:r>
            <a:r>
              <a:rPr lang="en-US" sz="3600" b="1" dirty="0" smtClean="0">
                <a:latin typeface="Calibri" charset="0"/>
                <a:ea typeface="Calibri" charset="0"/>
                <a:cs typeface="Calibri" charset="0"/>
              </a:rPr>
              <a:t>prompting</a:t>
            </a:r>
          </a:p>
          <a:p>
            <a:pPr lvl="1"/>
            <a:endParaRPr lang="en-US" sz="800" b="1" dirty="0">
              <a:latin typeface="Calibri" charset="0"/>
              <a:ea typeface="Calibri" charset="0"/>
              <a:cs typeface="Calibri" charset="0"/>
            </a:endParaRPr>
          </a:p>
          <a:p>
            <a:pPr lvl="1"/>
            <a:r>
              <a:rPr lang="en-US" sz="3600" dirty="0">
                <a:latin typeface="Calibri" charset="0"/>
                <a:ea typeface="Calibri" charset="0"/>
                <a:cs typeface="Calibri" charset="0"/>
              </a:rPr>
              <a:t>learn to get clarification of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509772" y="468550"/>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8371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prompt </a:t>
            </a:r>
            <a:r>
              <a:rPr lang="en-US" sz="2400" i="1" dirty="0" smtClean="0"/>
              <a:t>your partner to get more information.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prompt  </a:t>
            </a:r>
            <a:r>
              <a:rPr lang="en-US" sz="2400" i="1" dirty="0" smtClean="0"/>
              <a:t>your  partner 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Prompting</a:t>
            </a:r>
            <a:endParaRPr lang="en-US" sz="3600" b="1" dirty="0">
              <a:solidFill>
                <a:schemeClr val="accent2"/>
              </a:solidFill>
              <a:latin typeface="+mj-lt"/>
            </a:endParaRPr>
          </a:p>
        </p:txBody>
      </p:sp>
      <p:sp>
        <p:nvSpPr>
          <p:cNvPr id="9" name="Oval 8"/>
          <p:cNvSpPr/>
          <p:nvPr/>
        </p:nvSpPr>
        <p:spPr>
          <a:xfrm>
            <a:off x="7506316" y="386041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0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776" y="465481"/>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b="1" dirty="0">
                <a:latin typeface="Calibri" charset="0"/>
                <a:ea typeface="Calibri" charset="0"/>
                <a:cs typeface="Calibri" charset="0"/>
              </a:rPr>
              <a:t>Which Conversation Norm will help </a:t>
            </a:r>
            <a:r>
              <a:rPr lang="en-US" sz="4000" b="1" dirty="0" smtClean="0">
                <a:latin typeface="Calibri" charset="0"/>
                <a:ea typeface="Calibri" charset="0"/>
                <a:cs typeface="Calibri" charset="0"/>
              </a:rPr>
              <a:t>you to prompt your partner? </a:t>
            </a:r>
            <a:r>
              <a:rPr lang="en-US" sz="4000" b="1" dirty="0">
                <a:latin typeface="Calibri" charset="0"/>
                <a:ea typeface="Calibri" charset="0"/>
                <a:cs typeface="Calibri" charset="0"/>
              </a:rPr>
              <a:t>Why? </a:t>
            </a: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your think time,” to think about what you </a:t>
            </a:r>
            <a:r>
              <a:rPr lang="en-US" sz="2800" b="1" i="1" dirty="0" smtClean="0"/>
              <a:t>did</a:t>
            </a:r>
            <a:r>
              <a:rPr lang="en-US" sz="2800" i="1" dirty="0" smtClean="0"/>
              <a:t> understand and what </a:t>
            </a:r>
            <a:r>
              <a:rPr lang="en-US" sz="2800" b="1" i="1" dirty="0" smtClean="0"/>
              <a:t>more</a:t>
            </a:r>
            <a:r>
              <a:rPr lang="en-US" sz="2800" i="1" dirty="0" smtClean="0"/>
              <a:t> you want to know.</a:t>
            </a:r>
          </a:p>
          <a:p>
            <a:pPr marL="342900" indent="-342900">
              <a:buFont typeface="Arial" charset="0"/>
              <a:buChar char="•"/>
            </a:pPr>
            <a:endParaRPr lang="en-US" sz="800" i="1" dirty="0" smtClean="0"/>
          </a:p>
        </p:txBody>
      </p:sp>
      <p:sp>
        <p:nvSpPr>
          <p:cNvPr id="14" name="Oval 13"/>
          <p:cNvSpPr/>
          <p:nvPr/>
        </p:nvSpPr>
        <p:spPr>
          <a:xfrm>
            <a:off x="8573196" y="891918"/>
            <a:ext cx="1434404" cy="139408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596" y="5040112"/>
            <a:ext cx="3517257" cy="9784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83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i="1" dirty="0" smtClean="0"/>
              <a:t>This </a:t>
            </a:r>
            <a:r>
              <a:rPr lang="en-US" sz="2000" i="1" dirty="0"/>
              <a:t>means we get more information, ask for clarification or for new ideas to continue the </a:t>
            </a:r>
            <a:r>
              <a:rPr lang="en-US" sz="2000" i="1" dirty="0" smtClean="0"/>
              <a:t>Constructive </a:t>
            </a:r>
            <a:r>
              <a:rPr lang="en-US" sz="2000" i="1" dirty="0"/>
              <a:t>Conversation. When prompting, we think about what we did understand and what more we need to understand fully.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2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553330" y="1541569"/>
            <a:ext cx="6298009"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200" b="1" dirty="0" smtClean="0">
                <a:latin typeface="+mn-lt"/>
              </a:rPr>
              <a:t>Prompting Gesture:</a:t>
            </a:r>
            <a:r>
              <a:rPr lang="en-US" sz="3200" dirty="0" smtClean="0">
                <a:latin typeface="+mn-lt"/>
              </a:rPr>
              <a:t> </a:t>
            </a:r>
            <a:r>
              <a:rPr lang="en-US" sz="3200" dirty="0"/>
              <a:t>Shrug shoulders then point to partner with index finger. </a:t>
            </a:r>
            <a:endParaRPr lang="en-US" sz="3200" dirty="0">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PROMPTING</a:t>
            </a:r>
            <a:endParaRPr lang="en-US" sz="2400" b="1" dirty="0">
              <a:solidFill>
                <a:schemeClr val="bg1"/>
              </a:solidFill>
            </a:endParaRPr>
          </a:p>
        </p:txBody>
      </p:sp>
      <p:sp>
        <p:nvSpPr>
          <p:cNvPr id="8" name="TextBox 7"/>
          <p:cNvSpPr txBox="1"/>
          <p:nvPr/>
        </p:nvSpPr>
        <p:spPr>
          <a:xfrm>
            <a:off x="335383" y="2937617"/>
            <a:ext cx="5038369" cy="3293209"/>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t>Prompt </a:t>
            </a:r>
            <a:r>
              <a:rPr lang="en-US" sz="2400" dirty="0" smtClean="0"/>
              <a:t>or</a:t>
            </a:r>
            <a:r>
              <a:rPr lang="en-US" sz="2400" b="1" dirty="0" smtClean="0"/>
              <a:t> </a:t>
            </a:r>
            <a:r>
              <a:rPr lang="en-US" sz="2400" dirty="0" smtClean="0"/>
              <a:t>question your partner</a:t>
            </a:r>
            <a:r>
              <a:rPr lang="en-US" sz="2400" b="1" dirty="0" smtClean="0"/>
              <a:t> </a:t>
            </a:r>
            <a:r>
              <a:rPr lang="en-US" sz="2400" dirty="0" smtClean="0"/>
              <a:t>to get more information.</a:t>
            </a:r>
          </a:p>
          <a:p>
            <a:endParaRPr lang="en-US" sz="800" dirty="0" smtClean="0"/>
          </a:p>
          <a:p>
            <a:pPr marL="457200" indent="-457200">
              <a:buFont typeface="Wingdings" charset="2"/>
              <a:buChar char="ü"/>
            </a:pPr>
            <a:r>
              <a:rPr lang="en-US" sz="2400" dirty="0" smtClean="0"/>
              <a:t>listen actively to your partner’s ideas</a:t>
            </a:r>
          </a:p>
          <a:p>
            <a:pPr marL="914400" lvl="1" indent="-457200">
              <a:buFont typeface="Wingdings" charset="2"/>
              <a:buChar char="ü"/>
            </a:pPr>
            <a:endParaRPr lang="en-US" sz="800" dirty="0"/>
          </a:p>
          <a:p>
            <a:pPr marL="342900" indent="-342900">
              <a:buFont typeface="Wingdings" charset="2"/>
              <a:buChar char="ü"/>
            </a:pPr>
            <a:r>
              <a:rPr lang="en-US" sz="2400" dirty="0" smtClean="0"/>
              <a:t>think about what you understand and what you need more information about; then ask a question about it</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680331"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561713" y="3242732"/>
            <a:ext cx="4332358" cy="2800767"/>
          </a:xfrm>
          <a:prstGeom prst="rect">
            <a:avLst/>
          </a:prstGeom>
        </p:spPr>
        <p:txBody>
          <a:bodyPr wrap="square">
            <a:spAutoFit/>
          </a:bodyPr>
          <a:lstStyle/>
          <a:p>
            <a:pPr marL="457200" indent="-457200">
              <a:buFont typeface="Arial" charset="0"/>
              <a:buChar char="•"/>
            </a:pPr>
            <a:r>
              <a:rPr lang="en-US" sz="2400" i="1" dirty="0"/>
              <a:t>In the last lesson we worked on</a:t>
            </a:r>
            <a:r>
              <a:rPr lang="en-US" sz="2400" b="1" i="1" dirty="0"/>
              <a:t> building each other’s ideas</a:t>
            </a:r>
            <a:r>
              <a:rPr lang="en-US" sz="2400" i="1" dirty="0"/>
              <a:t>. </a:t>
            </a:r>
            <a:endParaRPr lang="en-US" sz="24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What </a:t>
            </a:r>
            <a:r>
              <a:rPr lang="en-US" sz="2400" i="1" dirty="0"/>
              <a:t>is</a:t>
            </a:r>
            <a:r>
              <a:rPr lang="en-US" sz="2400" b="1" i="1" dirty="0"/>
              <a:t> building each other’s ideas</a:t>
            </a:r>
            <a:r>
              <a:rPr lang="en-US" sz="2400" i="1" dirty="0"/>
              <a:t>? How does </a:t>
            </a:r>
            <a:r>
              <a:rPr lang="en-US" sz="2400" b="1" i="1" dirty="0" smtClean="0"/>
              <a:t>prompting</a:t>
            </a:r>
            <a:r>
              <a:rPr lang="en-US" sz="2400" i="1" dirty="0" smtClean="0"/>
              <a:t> help us build on each other’s ideas? </a:t>
            </a:r>
          </a:p>
        </p:txBody>
      </p:sp>
      <p:sp>
        <p:nvSpPr>
          <p:cNvPr id="7" name="TextBox 6"/>
          <p:cNvSpPr txBox="1"/>
          <p:nvPr/>
        </p:nvSpPr>
        <p:spPr>
          <a:xfrm>
            <a:off x="1933226" y="369097"/>
            <a:ext cx="9221563" cy="707886"/>
          </a:xfrm>
          <a:prstGeom prst="rect">
            <a:avLst/>
          </a:prstGeom>
          <a:noFill/>
        </p:spPr>
        <p:txBody>
          <a:bodyPr wrap="none" rtlCol="0">
            <a:spAutoFit/>
          </a:bodyPr>
          <a:lstStyle/>
          <a:p>
            <a:r>
              <a:rPr lang="en-US" sz="4000" b="1" dirty="0" smtClean="0">
                <a:latin typeface="+mj-lt"/>
              </a:rPr>
              <a:t>What does it mean to prompt your partner?</a:t>
            </a:r>
            <a:endParaRPr lang="en-US" sz="4000" b="1" dirty="0">
              <a:latin typeface="+mj-l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5" y="1541569"/>
            <a:ext cx="5020437" cy="119996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25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9" presetClass="entr" presetSubtype="0" fill="hold"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dissolv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dissolv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33707815"/>
              </p:ext>
            </p:extLst>
          </p:nvPr>
        </p:nvGraphicFramePr>
        <p:xfrm>
          <a:off x="374486" y="1945437"/>
          <a:ext cx="4269232" cy="1973436"/>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PROMPT</a:t>
                      </a:r>
                      <a:r>
                        <a:rPr lang="en-US" sz="2400" baseline="0" dirty="0" smtClean="0">
                          <a:solidFill>
                            <a:schemeClr val="bg1"/>
                          </a:solidFill>
                        </a:rPr>
                        <a:t> STARTER</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01836">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prompt</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269779"/>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a:t>
            </a:r>
            <a:r>
              <a:rPr lang="en-US" sz="2800" i="1" dirty="0" smtClean="0">
                <a:latin typeface="Calibri" charset="0"/>
                <a:ea typeface="Calibri" charset="0"/>
                <a:cs typeface="Arial" charset="0"/>
              </a:rPr>
              <a:t>this prompt starter 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prompt your partner.</a:t>
            </a:r>
            <a:endParaRPr lang="en-US" sz="2800" dirty="0"/>
          </a:p>
        </p:txBody>
      </p:sp>
      <p:sp>
        <p:nvSpPr>
          <p:cNvPr id="4" name="Rectangle 3"/>
          <p:cNvSpPr/>
          <p:nvPr/>
        </p:nvSpPr>
        <p:spPr>
          <a:xfrm>
            <a:off x="7567371" y="1699845"/>
            <a:ext cx="4283969" cy="4401205"/>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a:t>
            </a:r>
          </a:p>
          <a:p>
            <a:pPr marL="457200" indent="-457200">
              <a:buFont typeface="Arial" charset="0"/>
              <a:buChar char="•"/>
            </a:pPr>
            <a:endParaRPr lang="en-US" sz="2000" i="1" dirty="0" smtClean="0"/>
          </a:p>
          <a:p>
            <a:pPr marL="457200" indent="-457200">
              <a:buFont typeface="Arial" charset="0"/>
              <a:buChar char="•"/>
            </a:pPr>
            <a:r>
              <a:rPr lang="en-US" sz="2900" i="1" dirty="0" smtClean="0"/>
              <a:t>Which prompt </a:t>
            </a:r>
            <a:r>
              <a:rPr lang="en-US" sz="2900" i="1" dirty="0"/>
              <a:t>starter could you use to help you </a:t>
            </a:r>
            <a:r>
              <a:rPr lang="en-US" sz="2900" b="1" i="1" dirty="0" smtClean="0"/>
              <a:t>prompt your partner</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310839" y="41864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65" y="1852599"/>
            <a:ext cx="2094753" cy="1714657"/>
          </a:xfrm>
          <a:prstGeom prst="rect">
            <a:avLst/>
          </a:prstGeom>
        </p:spPr>
      </p:pic>
    </p:spTree>
    <p:extLst>
      <p:ext uri="{BB962C8B-B14F-4D97-AF65-F5344CB8AC3E}">
        <p14:creationId xmlns:p14="http://schemas.microsoft.com/office/powerpoint/2010/main" val="17714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8" y="3354416"/>
            <a:ext cx="4419057" cy="283154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smtClean="0"/>
          </a:p>
          <a:p>
            <a:pPr marL="342900" indent="-342900">
              <a:buFont typeface="Arial" charset="0"/>
              <a:buChar char="•"/>
            </a:pPr>
            <a:r>
              <a:rPr lang="en-US" sz="2500" dirty="0" smtClean="0"/>
              <a:t>You </a:t>
            </a:r>
            <a:r>
              <a:rPr lang="en-US" sz="2500" dirty="0"/>
              <a:t>will use the </a:t>
            </a:r>
            <a:r>
              <a:rPr lang="en-US" sz="2500" b="1" u="sng" dirty="0"/>
              <a:t>Conversation Pattern Guide</a:t>
            </a:r>
            <a:r>
              <a:rPr lang="en-US" sz="2500" u="sng" dirty="0"/>
              <a:t> </a:t>
            </a:r>
            <a:r>
              <a:rPr lang="en-US" sz="2500" dirty="0"/>
              <a:t>to remind you of the pattern. </a:t>
            </a:r>
            <a:endParaRPr lang="en-US" sz="2500" dirty="0" smtClean="0"/>
          </a:p>
          <a:p>
            <a:endParaRPr lang="en-US" sz="1200" dirty="0"/>
          </a:p>
          <a:p>
            <a:pPr marL="342900" indent="-342900">
              <a:buFont typeface="Arial" charset="0"/>
              <a:buChar char="•"/>
            </a:pPr>
            <a:r>
              <a:rPr lang="en-US" sz="2500" dirty="0" smtClean="0"/>
              <a:t>Let’s </a:t>
            </a:r>
            <a:r>
              <a:rPr lang="en-US" sz="2500" dirty="0"/>
              <a:t>add the </a:t>
            </a:r>
            <a:r>
              <a:rPr lang="en-US" sz="2500" dirty="0" smtClean="0"/>
              <a:t>prompt starter </a:t>
            </a:r>
            <a:r>
              <a:rPr lang="en-US" sz="2500" dirty="0"/>
              <a:t>we learned to our Conversation Pattern Guides</a:t>
            </a:r>
            <a:r>
              <a:rPr lang="en-US" sz="2500" dirty="0" smtClean="0"/>
              <a:t>.</a:t>
            </a:r>
          </a:p>
          <a:p>
            <a:pPr marL="342900" indent="-342900">
              <a:buFont typeface="Arial" charset="0"/>
              <a:buChar char="•"/>
            </a:pPr>
            <a:endParaRPr lang="en-US" sz="800" dirty="0" smtClean="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304700389"/>
              </p:ext>
            </p:extLst>
          </p:nvPr>
        </p:nvGraphicFramePr>
        <p:xfrm>
          <a:off x="248659" y="1163060"/>
          <a:ext cx="4419057" cy="1884940"/>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513340">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60054"/>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spTree>
    <p:extLst>
      <p:ext uri="{BB962C8B-B14F-4D97-AF65-F5344CB8AC3E}">
        <p14:creationId xmlns:p14="http://schemas.microsoft.com/office/powerpoint/2010/main" val="15920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med/Google Drive/SS2.0/Grade2/untitled folder/Gr2TeacherConversationPatternVT.jpg"/>
          <p:cNvPicPr/>
          <p:nvPr/>
        </p:nvPicPr>
        <p:blipFill>
          <a:blip r:embed="rId4">
            <a:extLst>
              <a:ext uri="{28A0092B-C50C-407E-A947-70E740481C1C}">
                <a14:useLocalDpi xmlns:a14="http://schemas.microsoft.com/office/drawing/2010/main" val="0"/>
              </a:ext>
            </a:extLst>
          </a:blip>
          <a:srcRect/>
          <a:stretch>
            <a:fillRect/>
          </a:stretch>
        </p:blipFill>
        <p:spPr bwMode="auto">
          <a:xfrm>
            <a:off x="4095636" y="1"/>
            <a:ext cx="8096364" cy="6858000"/>
          </a:xfrm>
          <a:prstGeom prst="rect">
            <a:avLst/>
          </a:prstGeom>
          <a:noFill/>
          <a:ln w="19050">
            <a:solidFill>
              <a:schemeClr val="tx1"/>
            </a:solidFill>
          </a:ln>
        </p:spPr>
      </p:pic>
    </p:spTree>
    <p:extLst>
      <p:ext uri="{BB962C8B-B14F-4D97-AF65-F5344CB8AC3E}">
        <p14:creationId xmlns:p14="http://schemas.microsoft.com/office/powerpoint/2010/main" val="2020464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217934671"/>
              </p:ext>
            </p:extLst>
          </p:nvPr>
        </p:nvGraphicFramePr>
        <p:xfrm>
          <a:off x="322728" y="4203330"/>
          <a:ext cx="11645462" cy="1952513"/>
        </p:xfrm>
        <a:graphic>
          <a:graphicData uri="http://schemas.openxmlformats.org/drawingml/2006/table">
            <a:tbl>
              <a:tblPr firstRow="1" firstCol="1" bandRow="1">
                <a:tableStyleId>{D7AC3CCA-C797-4891-BE02-D94E43425B78}</a:tableStyleId>
              </a:tblPr>
              <a:tblGrid>
                <a:gridCol w="1223043"/>
                <a:gridCol w="10422419"/>
              </a:tblGrid>
              <a:tr h="721485">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700" b="0" i="1" dirty="0">
                          <a:effectLst/>
                          <a:latin typeface="Calibri" charset="0"/>
                          <a:ea typeface="Calibri" charset="0"/>
                          <a:cs typeface="Arial" charset="0"/>
                        </a:rPr>
                        <a:t>I notice a man with his sleeves rolled up pushing the handle on the blue pump with both hands. </a:t>
                      </a:r>
                      <a:endParaRPr lang="en-US" sz="2700" b="0"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700" b="1" i="1" u="sng" dirty="0">
                          <a:effectLst/>
                          <a:latin typeface="Calibri" charset="0"/>
                          <a:ea typeface="Calibri" charset="0"/>
                          <a:cs typeface="Arial" charset="0"/>
                        </a:rPr>
                        <a:t>I heard you say</a:t>
                      </a:r>
                      <a:r>
                        <a:rPr lang="en-US" sz="2700" b="1" i="1" dirty="0">
                          <a:effectLst/>
                          <a:latin typeface="Calibri" charset="0"/>
                          <a:ea typeface="Calibri" charset="0"/>
                          <a:cs typeface="Arial" charset="0"/>
                        </a:rPr>
                        <a:t> </a:t>
                      </a:r>
                      <a:r>
                        <a:rPr lang="en-US" sz="2700" i="1" dirty="0" smtClean="0">
                          <a:effectLst/>
                          <a:latin typeface="Calibri" charset="0"/>
                          <a:ea typeface="Calibri" charset="0"/>
                          <a:cs typeface="Arial" charset="0"/>
                        </a:rPr>
                        <a:t>that </a:t>
                      </a:r>
                      <a:r>
                        <a:rPr lang="en-US" sz="2700" i="1" dirty="0">
                          <a:effectLst/>
                          <a:latin typeface="Calibri" charset="0"/>
                          <a:ea typeface="Calibri" charset="0"/>
                          <a:cs typeface="Arial" charset="0"/>
                        </a:rPr>
                        <a:t>the man is operating the pump. </a:t>
                      </a:r>
                      <a:r>
                        <a:rPr lang="en-US" sz="2700" b="1" i="1" u="sng" dirty="0">
                          <a:effectLst/>
                          <a:latin typeface="Calibri" charset="0"/>
                          <a:ea typeface="Calibri" charset="0"/>
                          <a:cs typeface="Arial" charset="0"/>
                        </a:rPr>
                        <a:t>I would like to add</a:t>
                      </a:r>
                      <a:r>
                        <a:rPr lang="en-US" sz="2700" dirty="0">
                          <a:effectLst/>
                          <a:latin typeface="Calibri" charset="0"/>
                          <a:ea typeface="Calibri" charset="0"/>
                          <a:cs typeface="Arial" charset="0"/>
                        </a:rPr>
                        <a:t> </a:t>
                      </a:r>
                      <a:r>
                        <a:rPr lang="en-US" sz="2700" i="1" dirty="0" smtClean="0">
                          <a:effectLst/>
                          <a:latin typeface="Calibri" charset="0"/>
                          <a:ea typeface="Calibri" charset="0"/>
                          <a:cs typeface="Arial" charset="0"/>
                        </a:rPr>
                        <a:t>that </a:t>
                      </a:r>
                      <a:r>
                        <a:rPr lang="en-US" sz="2700" i="1" dirty="0">
                          <a:effectLst/>
                          <a:latin typeface="Calibri" charset="0"/>
                          <a:ea typeface="Calibri" charset="0"/>
                          <a:cs typeface="Arial" charset="0"/>
                        </a:rPr>
                        <a:t>water is flowing out of the spout. </a:t>
                      </a:r>
                      <a:r>
                        <a:rPr lang="en-US" sz="2700" b="1" i="1" u="sng" dirty="0">
                          <a:effectLst/>
                          <a:latin typeface="Calibri" charset="0"/>
                          <a:ea typeface="Calibri" charset="0"/>
                          <a:cs typeface="Arial" charset="0"/>
                        </a:rPr>
                        <a:t>What else do you notice</a:t>
                      </a:r>
                      <a:r>
                        <a:rPr lang="en-US" sz="2700" b="1" i="1" dirty="0">
                          <a:effectLst/>
                          <a:latin typeface="Calibri" charset="0"/>
                          <a:ea typeface="Calibri" charset="0"/>
                          <a:cs typeface="Arial" charset="0"/>
                        </a:rPr>
                        <a:t>? </a:t>
                      </a:r>
                      <a:endParaRPr lang="en-US" sz="2700" dirty="0">
                        <a:effectLst/>
                        <a:latin typeface="Avenir Next" charset="0"/>
                        <a:ea typeface="Calibri" charset="0"/>
                        <a:cs typeface="Arial" charset="0"/>
                      </a:endParaRPr>
                    </a:p>
                  </a:txBody>
                  <a:tcPr marL="68580" marR="68580" marT="0" marB="0"/>
                </a:tc>
              </a:tr>
            </a:tbl>
          </a:graphicData>
        </a:graphic>
      </p:graphicFrame>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316136"/>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7" descr="/Users/mmed/Google Drive/SS2.0/Grade2/untitled folder/Gr2TeacherConversationPatternVT.jpg"/>
          <p:cNvPicPr/>
          <p:nvPr/>
        </p:nvPicPr>
        <p:blipFill>
          <a:blip r:embed="rId5">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18982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a:t>
            </a:r>
            <a:r>
              <a:rPr lang="en-US" sz="2400" i="1" dirty="0" smtClean="0"/>
              <a:t>“What else do you notice?” </a:t>
            </a:r>
            <a:r>
              <a:rPr lang="en-US" sz="2400" i="1" dirty="0"/>
              <a:t>This will help Partner A know that more information is needed. </a:t>
            </a:r>
            <a:endParaRPr lang="en-US" sz="2400" i="1" dirty="0" smtClean="0"/>
          </a:p>
          <a:p>
            <a:pPr marL="342900" indent="-342900">
              <a:buFont typeface="Arial" charset="0"/>
              <a:buChar char="•"/>
            </a:pPr>
            <a:endParaRPr lang="en-US" sz="12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52" y="316136"/>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17" name="Table 16"/>
          <p:cNvGraphicFramePr>
            <a:graphicFrameLocks noGrp="1"/>
          </p:cNvGraphicFramePr>
          <p:nvPr>
            <p:extLst>
              <p:ext uri="{D42A27DB-BD31-4B8C-83A1-F6EECF244321}">
                <p14:modId xmlns:p14="http://schemas.microsoft.com/office/powerpoint/2010/main" val="1368397362"/>
              </p:ext>
            </p:extLst>
          </p:nvPr>
        </p:nvGraphicFramePr>
        <p:xfrm>
          <a:off x="286152" y="4261018"/>
          <a:ext cx="11645462" cy="1922033"/>
        </p:xfrm>
        <a:graphic>
          <a:graphicData uri="http://schemas.openxmlformats.org/drawingml/2006/table">
            <a:tbl>
              <a:tblPr firstRow="1" firstCol="1" bandRow="1">
                <a:tableStyleId>{D7AC3CCA-C797-4891-BE02-D94E43425B78}</a:tableStyleId>
              </a:tblPr>
              <a:tblGrid>
                <a:gridCol w="1368402"/>
                <a:gridCol w="10277060"/>
              </a:tblGrid>
              <a:tr h="721485">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b="0" i="1" dirty="0">
                          <a:effectLst/>
                          <a:latin typeface="Calibri" charset="0"/>
                          <a:ea typeface="Calibri" charset="0"/>
                          <a:cs typeface="Arial" charset="0"/>
                        </a:rPr>
                        <a:t>I notice a man with his sleeves rolled up pushing the handle on the blue pump with both hands. </a:t>
                      </a:r>
                      <a:endParaRPr lang="en-US" sz="2600" b="0"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b="1" i="1" u="sng" dirty="0">
                          <a:effectLst/>
                          <a:latin typeface="Calibri" charset="0"/>
                          <a:ea typeface="Calibri" charset="0"/>
                          <a:cs typeface="Arial" charset="0"/>
                        </a:rPr>
                        <a:t>I heard you say</a:t>
                      </a:r>
                      <a:r>
                        <a:rPr lang="en-US" sz="2600" b="1" i="1" dirty="0">
                          <a:effectLst/>
                          <a:latin typeface="Calibri" charset="0"/>
                          <a:ea typeface="Calibri" charset="0"/>
                          <a:cs typeface="Arial" charset="0"/>
                        </a:rPr>
                        <a:t> </a:t>
                      </a:r>
                      <a:r>
                        <a:rPr lang="en-US" sz="2600" i="1" dirty="0" smtClean="0">
                          <a:effectLst/>
                          <a:latin typeface="Calibri" charset="0"/>
                          <a:ea typeface="Calibri" charset="0"/>
                          <a:cs typeface="Arial" charset="0"/>
                        </a:rPr>
                        <a:t>that </a:t>
                      </a:r>
                      <a:r>
                        <a:rPr lang="en-US" sz="2600" i="1" dirty="0">
                          <a:effectLst/>
                          <a:latin typeface="Calibri" charset="0"/>
                          <a:ea typeface="Calibri" charset="0"/>
                          <a:cs typeface="Arial" charset="0"/>
                        </a:rPr>
                        <a:t>the man is operating the pump. </a:t>
                      </a:r>
                      <a:r>
                        <a:rPr lang="en-US" sz="2600" b="1" i="1" u="sng" dirty="0">
                          <a:effectLst/>
                          <a:latin typeface="Calibri" charset="0"/>
                          <a:ea typeface="Calibri" charset="0"/>
                          <a:cs typeface="Arial" charset="0"/>
                        </a:rPr>
                        <a:t>I would like to add</a:t>
                      </a:r>
                      <a:r>
                        <a:rPr lang="en-US" sz="2600" dirty="0">
                          <a:effectLst/>
                          <a:latin typeface="Calibri" charset="0"/>
                          <a:ea typeface="Calibri" charset="0"/>
                          <a:cs typeface="Arial" charset="0"/>
                        </a:rPr>
                        <a:t> </a:t>
                      </a:r>
                      <a:r>
                        <a:rPr lang="en-US" sz="2600" i="1" dirty="0" smtClean="0">
                          <a:effectLst/>
                          <a:latin typeface="Calibri" charset="0"/>
                          <a:ea typeface="Calibri" charset="0"/>
                          <a:cs typeface="Arial" charset="0"/>
                        </a:rPr>
                        <a:t>that </a:t>
                      </a:r>
                      <a:r>
                        <a:rPr lang="en-US" sz="2600" i="1" dirty="0">
                          <a:effectLst/>
                          <a:latin typeface="Calibri" charset="0"/>
                          <a:ea typeface="Calibri" charset="0"/>
                          <a:cs typeface="Arial" charset="0"/>
                        </a:rPr>
                        <a:t>water is flowing out of the spout. </a:t>
                      </a:r>
                      <a:r>
                        <a:rPr lang="en-US" sz="2600" b="1" i="1" u="sng" dirty="0">
                          <a:effectLst/>
                          <a:latin typeface="Calibri" charset="0"/>
                          <a:ea typeface="Calibri" charset="0"/>
                          <a:cs typeface="Arial" charset="0"/>
                        </a:rPr>
                        <a:t>What else do you notice</a:t>
                      </a:r>
                      <a:r>
                        <a:rPr lang="en-US" sz="2600" b="1" i="1" dirty="0">
                          <a:effectLst/>
                          <a:latin typeface="Calibri" charset="0"/>
                          <a:ea typeface="Calibri" charset="0"/>
                          <a:cs typeface="Arial" charset="0"/>
                        </a:rPr>
                        <a:t>? </a:t>
                      </a:r>
                      <a:endParaRPr lang="en-US" sz="2600" dirty="0">
                        <a:effectLst/>
                        <a:latin typeface="Avenir Next" charset="0"/>
                        <a:ea typeface="Calibri" charset="0"/>
                        <a:cs typeface="Arial" charset="0"/>
                      </a:endParaRPr>
                    </a:p>
                  </a:txBody>
                  <a:tcPr marL="68580" marR="68580" marT="0" marB="0"/>
                </a:tc>
              </a:tr>
            </a:tbl>
          </a:graphicData>
        </a:graphic>
      </p:graphicFrame>
      <p:pic>
        <p:nvPicPr>
          <p:cNvPr id="18" name="Picture 17"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8253" y="287928"/>
            <a:ext cx="1169562"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4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66344" y="1388660"/>
            <a:ext cx="591414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smtClean="0">
                <a:latin typeface="Calibri" charset="0"/>
                <a:ea typeface="Calibri" charset="0"/>
                <a:cs typeface="Calibri" charset="0"/>
              </a:rPr>
              <a:t>Conversation </a:t>
            </a:r>
            <a:r>
              <a:rPr lang="en-US" sz="3000" b="1" u="sng" dirty="0">
                <a:latin typeface="Calibri" charset="0"/>
                <a:ea typeface="Calibri" charset="0"/>
                <a:cs typeface="Calibri" charset="0"/>
              </a:rPr>
              <a:t>NORMS</a:t>
            </a:r>
            <a:r>
              <a:rPr lang="en-US" sz="3000" dirty="0">
                <a:latin typeface="Calibri" charset="0"/>
                <a:ea typeface="Calibri" charset="0"/>
                <a:cs typeface="Calibri" charset="0"/>
              </a:rPr>
              <a:t>? </a:t>
            </a: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look like and sound like when you use them?</a:t>
            </a:r>
            <a:endParaRPr lang="en-US" sz="3000" dirty="0"/>
          </a:p>
        </p:txBody>
      </p:sp>
      <p:sp>
        <p:nvSpPr>
          <p:cNvPr id="9" name="Content Placeholder 2"/>
          <p:cNvSpPr txBox="1">
            <a:spLocks/>
          </p:cNvSpPr>
          <p:nvPr/>
        </p:nvSpPr>
        <p:spPr>
          <a:xfrm>
            <a:off x="366344" y="419037"/>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10"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648" y="308375"/>
            <a:ext cx="4564371" cy="59578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158" y="6341706"/>
            <a:ext cx="584200" cy="596900"/>
          </a:xfrm>
          <a:prstGeom prst="rect">
            <a:avLst/>
          </a:prstGeom>
        </p:spPr>
      </p:pic>
      <p:sp>
        <p:nvSpPr>
          <p:cNvPr id="5" name="TextBox 4"/>
          <p:cNvSpPr txBox="1"/>
          <p:nvPr/>
        </p:nvSpPr>
        <p:spPr>
          <a:xfrm>
            <a:off x="433138" y="3759244"/>
            <a:ext cx="5518484" cy="2431435"/>
          </a:xfrm>
          <a:prstGeom prst="rect">
            <a:avLst/>
          </a:prstGeom>
          <a:noFill/>
        </p:spPr>
        <p:txBody>
          <a:bodyPr wrap="square" rtlCol="0">
            <a:spAutoFit/>
          </a:bodyPr>
          <a:lstStyle/>
          <a:p>
            <a:pPr marL="342900" indent="-342900">
              <a:buFont typeface="Arial" charset="0"/>
              <a:buChar char="•"/>
            </a:pPr>
            <a:r>
              <a:rPr lang="en-US" sz="2400" i="1" dirty="0" smtClean="0"/>
              <a:t>Hmmm</a:t>
            </a:r>
            <a:r>
              <a:rPr lang="mr-IN" sz="2400" i="1" dirty="0" smtClean="0"/>
              <a:t>…</a:t>
            </a:r>
            <a:r>
              <a:rPr lang="en-US" sz="2400" i="1" dirty="0" smtClean="0"/>
              <a:t>I think I’m </a:t>
            </a:r>
            <a:r>
              <a:rPr lang="en-US" sz="2400" i="1" dirty="0"/>
              <a:t>going to use the </a:t>
            </a:r>
            <a:r>
              <a:rPr lang="en-US" sz="2400" i="1" dirty="0" smtClean="0"/>
              <a:t>poster </a:t>
            </a:r>
            <a:r>
              <a:rPr lang="en-US" sz="2400" i="1" dirty="0"/>
              <a:t>to remind me of what I know about the </a:t>
            </a:r>
            <a:r>
              <a:rPr lang="en-US" sz="2400" i="1" dirty="0" smtClean="0"/>
              <a:t>Norms. </a:t>
            </a:r>
          </a:p>
          <a:p>
            <a:pPr marL="342900" indent="-342900">
              <a:buFont typeface="Arial" charset="0"/>
              <a:buChar char="•"/>
            </a:pPr>
            <a:endParaRPr lang="en-US" sz="800" i="1" dirty="0"/>
          </a:p>
          <a:p>
            <a:pPr marL="342900" indent="-342900">
              <a:buFont typeface="Arial" charset="0"/>
              <a:buChar char="•"/>
            </a:pPr>
            <a:r>
              <a:rPr lang="en-US" sz="2400" i="1" dirty="0" smtClean="0"/>
              <a:t>One </a:t>
            </a:r>
            <a:r>
              <a:rPr lang="en-US" sz="2400" i="1" dirty="0"/>
              <a:t>thing I know is that I need to use my think time just like I’m doing right now.</a:t>
            </a:r>
            <a:r>
              <a:rPr lang="en-US" sz="2400" dirty="0"/>
              <a:t> </a:t>
            </a:r>
          </a:p>
        </p:txBody>
      </p:sp>
      <p:sp>
        <p:nvSpPr>
          <p:cNvPr id="11" name="Oval 10"/>
          <p:cNvSpPr/>
          <p:nvPr/>
        </p:nvSpPr>
        <p:spPr>
          <a:xfrm>
            <a:off x="7591258" y="938463"/>
            <a:ext cx="1953323" cy="181167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5813749" y="4123124"/>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316137"/>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640859724"/>
              </p:ext>
            </p:extLst>
          </p:nvPr>
        </p:nvGraphicFramePr>
        <p:xfrm>
          <a:off x="268871" y="4144550"/>
          <a:ext cx="11455615" cy="2057400"/>
        </p:xfrm>
        <a:graphic>
          <a:graphicData uri="http://schemas.openxmlformats.org/drawingml/2006/table">
            <a:tbl>
              <a:tblPr firstRow="1" firstCol="1" bandRow="1">
                <a:tableStyleId>{D7AC3CCA-C797-4891-BE02-D94E43425B78}</a:tableStyleId>
              </a:tblPr>
              <a:tblGrid>
                <a:gridCol w="1368617"/>
                <a:gridCol w="10086998"/>
              </a:tblGrid>
              <a:tr h="386715">
                <a:tc>
                  <a:txBody>
                    <a:bodyPr/>
                    <a:lstStyle/>
                    <a:p>
                      <a:pPr marL="0" marR="0" algn="r">
                        <a:spcBef>
                          <a:spcPts val="0"/>
                        </a:spcBef>
                        <a:spcAft>
                          <a:spcPts val="0"/>
                        </a:spcAft>
                      </a:pPr>
                      <a:r>
                        <a:rPr lang="en-US" sz="2400">
                          <a:effectLst/>
                        </a:rPr>
                        <a:t>Student A:</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700" b="0" i="1" dirty="0">
                          <a:effectLst/>
                          <a:latin typeface="Calibri" charset="0"/>
                          <a:ea typeface="Calibri" charset="0"/>
                          <a:cs typeface="Arial" charset="0"/>
                        </a:rPr>
                        <a:t>I notice that the boy has his left arm stretched out in front of him and his wrist is covered with splashing water from the bucket.</a:t>
                      </a:r>
                      <a:endParaRPr lang="en-US" sz="2700" b="0" dirty="0">
                        <a:effectLst/>
                        <a:latin typeface="Avenir Next" charset="0"/>
                        <a:ea typeface="Calibri" charset="0"/>
                        <a:cs typeface="Arial" charset="0"/>
                      </a:endParaRPr>
                    </a:p>
                  </a:txBody>
                  <a:tcPr marL="68580" marR="68580" marT="0" marB="0"/>
                </a:tc>
              </a:tr>
              <a:tr h="561975">
                <a:tc>
                  <a:txBody>
                    <a:bodyPr/>
                    <a:lstStyle/>
                    <a:p>
                      <a:pPr marL="0" marR="0" algn="r">
                        <a:spcBef>
                          <a:spcPts val="0"/>
                        </a:spcBef>
                        <a:spcAft>
                          <a:spcPts val="0"/>
                        </a:spcAft>
                      </a:pPr>
                      <a:r>
                        <a:rPr lang="en-US" sz="2400">
                          <a:effectLst/>
                        </a:rPr>
                        <a:t>Student B:</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700" b="1" i="1" u="sng" dirty="0">
                          <a:effectLst/>
                          <a:latin typeface="Calibri" charset="0"/>
                          <a:ea typeface="Calibri" charset="0"/>
                          <a:cs typeface="Arial" charset="0"/>
                        </a:rPr>
                        <a:t>I heard you say</a:t>
                      </a:r>
                      <a:r>
                        <a:rPr lang="en-US" sz="2700" b="1" dirty="0">
                          <a:effectLst/>
                          <a:latin typeface="Calibri" charset="0"/>
                          <a:ea typeface="Calibri" charset="0"/>
                          <a:cs typeface="Arial" charset="0"/>
                        </a:rPr>
                        <a:t> </a:t>
                      </a:r>
                      <a:r>
                        <a:rPr lang="en-US" sz="2700" i="1" dirty="0" smtClean="0">
                          <a:effectLst/>
                          <a:latin typeface="Calibri" charset="0"/>
                          <a:ea typeface="Calibri" charset="0"/>
                          <a:cs typeface="Arial" charset="0"/>
                        </a:rPr>
                        <a:t>that </a:t>
                      </a:r>
                      <a:r>
                        <a:rPr lang="en-US" sz="2700" i="1" dirty="0">
                          <a:effectLst/>
                          <a:latin typeface="Calibri" charset="0"/>
                          <a:ea typeface="Calibri" charset="0"/>
                          <a:cs typeface="Arial" charset="0"/>
                        </a:rPr>
                        <a:t>the boy is getting splashed with water. </a:t>
                      </a:r>
                      <a:r>
                        <a:rPr lang="en-US" sz="2700" b="1" i="1" u="sng" dirty="0">
                          <a:effectLst/>
                          <a:latin typeface="Calibri" charset="0"/>
                          <a:ea typeface="Calibri" charset="0"/>
                          <a:cs typeface="Arial" charset="0"/>
                        </a:rPr>
                        <a:t>I would like to add</a:t>
                      </a:r>
                      <a:r>
                        <a:rPr lang="en-US" sz="2700" dirty="0">
                          <a:effectLst/>
                          <a:latin typeface="Calibri" charset="0"/>
                          <a:ea typeface="Calibri" charset="0"/>
                          <a:cs typeface="Arial" charset="0"/>
                        </a:rPr>
                        <a:t> </a:t>
                      </a:r>
                      <a:r>
                        <a:rPr lang="en-US" sz="2700" i="1" dirty="0" smtClean="0">
                          <a:effectLst/>
                          <a:latin typeface="Calibri" charset="0"/>
                          <a:ea typeface="Calibri" charset="0"/>
                          <a:cs typeface="Arial" charset="0"/>
                        </a:rPr>
                        <a:t>that </a:t>
                      </a:r>
                      <a:r>
                        <a:rPr lang="en-US" sz="2700" i="1" dirty="0">
                          <a:effectLst/>
                          <a:latin typeface="Calibri" charset="0"/>
                          <a:ea typeface="Calibri" charset="0"/>
                          <a:cs typeface="Arial" charset="0"/>
                        </a:rPr>
                        <a:t>he is getting splashed with the water. </a:t>
                      </a:r>
                      <a:r>
                        <a:rPr lang="en-US" sz="2700" b="1" i="1" u="sng" dirty="0">
                          <a:effectLst/>
                          <a:latin typeface="Calibri" charset="0"/>
                          <a:ea typeface="Calibri" charset="0"/>
                          <a:cs typeface="Arial" charset="0"/>
                        </a:rPr>
                        <a:t>How can you add to this idea? </a:t>
                      </a:r>
                      <a:endParaRPr lang="en-US" sz="2700" u="sng" dirty="0">
                        <a:effectLst/>
                        <a:latin typeface="Avenir Next" charset="0"/>
                        <a:ea typeface="Calibri" charset="0"/>
                        <a:cs typeface="Arial" charset="0"/>
                      </a:endParaRPr>
                    </a:p>
                  </a:txBody>
                  <a:tcPr marL="68580" marR="68580" marT="0" marB="0"/>
                </a:tc>
              </a:tr>
            </a:tbl>
          </a:graphicData>
        </a:graphic>
      </p:graphicFrame>
      <p:pic>
        <p:nvPicPr>
          <p:cNvPr id="8" name="Picture 7" descr="/Users/mmed/Google Drive/SS2.0/Grade2/untitled folder/Gr2TeacherConversationPatternVT.jpg"/>
          <p:cNvPicPr/>
          <p:nvPr/>
        </p:nvPicPr>
        <p:blipFill>
          <a:blip r:embed="rId5">
            <a:extLst>
              <a:ext uri="{28A0092B-C50C-407E-A947-70E740481C1C}">
                <a14:useLocalDpi xmlns:a14="http://schemas.microsoft.com/office/drawing/2010/main" val="0"/>
              </a:ext>
            </a:extLst>
          </a:blip>
          <a:srcRect/>
          <a:stretch>
            <a:fillRect/>
          </a:stretch>
        </p:blipFill>
        <p:spPr bwMode="auto">
          <a:xfrm>
            <a:off x="6400799" y="316137"/>
            <a:ext cx="5149517" cy="3689662"/>
          </a:xfrm>
          <a:prstGeom prst="rect">
            <a:avLst/>
          </a:prstGeom>
          <a:noFill/>
          <a:ln w="19050">
            <a:solidFill>
              <a:schemeClr val="tx1"/>
            </a:solidFill>
          </a:ln>
        </p:spPr>
      </p:pic>
    </p:spTree>
    <p:extLst>
      <p:ext uri="{BB962C8B-B14F-4D97-AF65-F5344CB8AC3E}">
        <p14:creationId xmlns:p14="http://schemas.microsoft.com/office/powerpoint/2010/main" val="183964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452520"/>
            <a:ext cx="2489200" cy="222854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52" y="316136"/>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6060141" y="287928"/>
            <a:ext cx="5727807" cy="3441608"/>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8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“How can you add to this idea?” This will help Partner A know that more information is needed. </a:t>
            </a:r>
            <a:endParaRPr lang="en-US" sz="2400" i="1" dirty="0" smtClean="0"/>
          </a:p>
          <a:p>
            <a:pPr marL="342900" indent="-342900">
              <a:buFont typeface="Arial" charset="0"/>
              <a:buChar char="•"/>
            </a:pPr>
            <a:endParaRPr lang="en-US" sz="8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graphicFrame>
        <p:nvGraphicFramePr>
          <p:cNvPr id="20" name="Table 19"/>
          <p:cNvGraphicFramePr>
            <a:graphicFrameLocks noGrp="1"/>
          </p:cNvGraphicFramePr>
          <p:nvPr>
            <p:extLst>
              <p:ext uri="{D42A27DB-BD31-4B8C-83A1-F6EECF244321}">
                <p14:modId xmlns:p14="http://schemas.microsoft.com/office/powerpoint/2010/main" val="2055196180"/>
              </p:ext>
            </p:extLst>
          </p:nvPr>
        </p:nvGraphicFramePr>
        <p:xfrm>
          <a:off x="332333" y="4188681"/>
          <a:ext cx="11455615" cy="1928712"/>
        </p:xfrm>
        <a:graphic>
          <a:graphicData uri="http://schemas.openxmlformats.org/drawingml/2006/table">
            <a:tbl>
              <a:tblPr firstRow="1" firstCol="1" bandRow="1">
                <a:tableStyleId>{D7AC3CCA-C797-4891-BE02-D94E43425B78}</a:tableStyleId>
              </a:tblPr>
              <a:tblGrid>
                <a:gridCol w="973953"/>
                <a:gridCol w="10481662"/>
              </a:tblGrid>
              <a:tr h="683904">
                <a:tc>
                  <a:txBody>
                    <a:bodyPr/>
                    <a:lstStyle/>
                    <a:p>
                      <a:pPr marL="0" marR="0" algn="r">
                        <a:spcBef>
                          <a:spcPts val="0"/>
                        </a:spcBef>
                        <a:spcAft>
                          <a:spcPts val="0"/>
                        </a:spcAft>
                      </a:pPr>
                      <a:r>
                        <a:rPr lang="en-US" sz="2000" dirty="0">
                          <a:effectLst/>
                        </a:rPr>
                        <a:t>Student A:</a:t>
                      </a:r>
                      <a:endParaRPr lang="en-US" sz="20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0" i="1" dirty="0">
                          <a:effectLst/>
                          <a:latin typeface="Calibri" charset="0"/>
                          <a:ea typeface="Calibri" charset="0"/>
                          <a:cs typeface="Arial" charset="0"/>
                        </a:rPr>
                        <a:t>I notice that the boy has his left arm stretched out in front of him and his wrist is covered with splashing water from the bucket</a:t>
                      </a:r>
                      <a:r>
                        <a:rPr lang="en-US" sz="2600" b="0" i="1" dirty="0" smtClean="0">
                          <a:effectLst/>
                          <a:latin typeface="Calibri" charset="0"/>
                          <a:ea typeface="Calibri" charset="0"/>
                          <a:cs typeface="Arial" charset="0"/>
                        </a:rPr>
                        <a:t>.</a:t>
                      </a:r>
                    </a:p>
                    <a:p>
                      <a:pPr marL="0" marR="0">
                        <a:spcBef>
                          <a:spcPts val="0"/>
                        </a:spcBef>
                        <a:spcAft>
                          <a:spcPts val="0"/>
                        </a:spcAft>
                      </a:pPr>
                      <a:endParaRPr lang="en-US" sz="800" dirty="0">
                        <a:effectLst/>
                        <a:latin typeface="Avenir Next" charset="0"/>
                        <a:ea typeface="Calibri" charset="0"/>
                        <a:cs typeface="Arial" charset="0"/>
                      </a:endParaRPr>
                    </a:p>
                  </a:txBody>
                  <a:tcPr marL="68580" marR="68580" marT="0" marB="0"/>
                </a:tc>
              </a:tr>
              <a:tr h="1014312">
                <a:tc>
                  <a:txBody>
                    <a:bodyPr/>
                    <a:lstStyle/>
                    <a:p>
                      <a:pPr marL="0" marR="0" algn="r">
                        <a:spcBef>
                          <a:spcPts val="0"/>
                        </a:spcBef>
                        <a:spcAft>
                          <a:spcPts val="0"/>
                        </a:spcAft>
                      </a:pPr>
                      <a:r>
                        <a:rPr lang="en-US" sz="2000" dirty="0">
                          <a:effectLst/>
                        </a:rPr>
                        <a:t>Student B:</a:t>
                      </a:r>
                      <a:endParaRPr lang="en-US" sz="20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1" i="1" u="sng" dirty="0">
                          <a:effectLst/>
                          <a:latin typeface="Calibri" charset="0"/>
                          <a:ea typeface="Calibri" charset="0"/>
                          <a:cs typeface="Arial" charset="0"/>
                        </a:rPr>
                        <a:t>I heard you say</a:t>
                      </a:r>
                      <a:r>
                        <a:rPr lang="en-US" sz="2600" b="1" dirty="0">
                          <a:effectLst/>
                          <a:latin typeface="Calibri" charset="0"/>
                          <a:ea typeface="Calibri" charset="0"/>
                          <a:cs typeface="Arial" charset="0"/>
                        </a:rPr>
                        <a:t> </a:t>
                      </a:r>
                      <a:r>
                        <a:rPr lang="en-US" sz="2600" i="1" dirty="0" smtClean="0">
                          <a:effectLst/>
                          <a:latin typeface="Calibri" charset="0"/>
                          <a:ea typeface="Calibri" charset="0"/>
                          <a:cs typeface="Arial" charset="0"/>
                        </a:rPr>
                        <a:t>that </a:t>
                      </a:r>
                      <a:r>
                        <a:rPr lang="en-US" sz="2600" i="1" dirty="0">
                          <a:effectLst/>
                          <a:latin typeface="Calibri" charset="0"/>
                          <a:ea typeface="Calibri" charset="0"/>
                          <a:cs typeface="Arial" charset="0"/>
                        </a:rPr>
                        <a:t>the boy is getting splashed with water. </a:t>
                      </a:r>
                      <a:r>
                        <a:rPr lang="en-US" sz="2600" b="1" i="1" u="sng" dirty="0">
                          <a:effectLst/>
                          <a:latin typeface="Calibri" charset="0"/>
                          <a:ea typeface="Calibri" charset="0"/>
                          <a:cs typeface="Arial" charset="0"/>
                        </a:rPr>
                        <a:t>I would like to add</a:t>
                      </a:r>
                      <a:r>
                        <a:rPr lang="en-US" sz="2600" dirty="0">
                          <a:effectLst/>
                          <a:latin typeface="Calibri" charset="0"/>
                          <a:ea typeface="Calibri" charset="0"/>
                          <a:cs typeface="Arial" charset="0"/>
                        </a:rPr>
                        <a:t> </a:t>
                      </a:r>
                      <a:r>
                        <a:rPr lang="en-US" sz="2600" i="1" dirty="0" smtClean="0">
                          <a:effectLst/>
                          <a:latin typeface="Calibri" charset="0"/>
                          <a:ea typeface="Calibri" charset="0"/>
                          <a:cs typeface="Arial" charset="0"/>
                        </a:rPr>
                        <a:t>that </a:t>
                      </a:r>
                      <a:r>
                        <a:rPr lang="en-US" sz="2600" i="1" dirty="0">
                          <a:effectLst/>
                          <a:latin typeface="Calibri" charset="0"/>
                          <a:ea typeface="Calibri" charset="0"/>
                          <a:cs typeface="Arial" charset="0"/>
                        </a:rPr>
                        <a:t>he is getting splashed with the water. </a:t>
                      </a:r>
                      <a:endParaRPr lang="en-US" sz="2600" u="sng" dirty="0">
                        <a:effectLst/>
                        <a:latin typeface="Avenir Next" charset="0"/>
                        <a:ea typeface="Calibri" charset="0"/>
                        <a:cs typeface="Arial" charset="0"/>
                      </a:endParaRPr>
                    </a:p>
                  </a:txBody>
                  <a:tcPr marL="68580" marR="68580" marT="0" marB="0"/>
                </a:tc>
              </a:tr>
            </a:tbl>
          </a:graphicData>
        </a:graphic>
      </p:graphicFrame>
      <p:pic>
        <p:nvPicPr>
          <p:cNvPr id="18" name="Picture 17"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68253" y="287928"/>
            <a:ext cx="1169562"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05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dissolv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dissolve">
                                      <p:cBhvr>
                                        <p:cTn id="1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17" y="1923833"/>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555218912"/>
              </p:ext>
            </p:extLst>
          </p:nvPr>
        </p:nvGraphicFramePr>
        <p:xfrm>
          <a:off x="366179" y="4356409"/>
          <a:ext cx="11438272" cy="1615948"/>
        </p:xfrm>
        <a:graphic>
          <a:graphicData uri="http://schemas.openxmlformats.org/drawingml/2006/table">
            <a:tbl>
              <a:tblPr firstRow="1" firstCol="1" bandRow="1">
                <a:tableStyleId>{D7AC3CCA-C797-4891-BE02-D94E43425B78}</a:tableStyleId>
              </a:tblPr>
              <a:tblGrid>
                <a:gridCol w="1029484"/>
                <a:gridCol w="10408788"/>
              </a:tblGrid>
              <a:tr h="747170">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A:</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kern="1200" dirty="0" smtClean="0">
                          <a:solidFill>
                            <a:schemeClr val="dk1"/>
                          </a:solidFill>
                          <a:effectLst/>
                          <a:latin typeface="+mn-lt"/>
                          <a:ea typeface="+mn-ea"/>
                          <a:cs typeface="+mn-cs"/>
                        </a:rPr>
                        <a:t>I notice that the girl wearing the orange shirt is talking to the boy. The boy’s foot is on the shovel as he talks to the girl. </a:t>
                      </a:r>
                    </a:p>
                    <a:p>
                      <a:pPr marL="0" marR="0">
                        <a:spcBef>
                          <a:spcPts val="0"/>
                        </a:spcBef>
                        <a:spcAft>
                          <a:spcPts val="0"/>
                        </a:spcAft>
                        <a:tabLst>
                          <a:tab pos="5130800" algn="l"/>
                        </a:tabLst>
                      </a:pPr>
                      <a:endParaRPr lang="en-US" sz="800" b="0" dirty="0">
                        <a:effectLst/>
                        <a:latin typeface="Avenir Next" charset="0"/>
                        <a:ea typeface="Calibri" charset="0"/>
                        <a:cs typeface="Arial" charset="0"/>
                      </a:endParaRPr>
                    </a:p>
                  </a:txBody>
                  <a:tcPr marL="68580" marR="68580" marT="0" marB="0"/>
                </a:tc>
              </a:tr>
              <a:tr h="762508">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B:</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tabLst>
                          <a:tab pos="5130800" algn="l"/>
                        </a:tabLst>
                      </a:pPr>
                      <a:endParaRPr lang="en-US" sz="22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59378" y="2053890"/>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1350623" y="5155187"/>
            <a:ext cx="10453828" cy="1261884"/>
          </a:xfrm>
          <a:prstGeom prst="rect">
            <a:avLst/>
          </a:prstGeom>
          <a:noFill/>
        </p:spPr>
        <p:txBody>
          <a:bodyPr wrap="square" rtlCol="0">
            <a:spAutoFit/>
          </a:bodyPr>
          <a:lstStyle/>
          <a:p>
            <a:r>
              <a:rPr lang="en-US" sz="2400" b="1" i="1" dirty="0">
                <a:solidFill>
                  <a:srgbClr val="FF0000"/>
                </a:solidFill>
              </a:rPr>
              <a:t>How can you </a:t>
            </a:r>
            <a:r>
              <a:rPr lang="en-US" sz="2400" b="1" i="1" dirty="0" smtClean="0">
                <a:solidFill>
                  <a:srgbClr val="FF0000"/>
                </a:solidFill>
              </a:rPr>
              <a:t>prompt your partner for more information?</a:t>
            </a:r>
            <a:r>
              <a:rPr lang="en-US" sz="2400" b="1" dirty="0" smtClean="0">
                <a:solidFill>
                  <a:srgbClr val="FF0000"/>
                </a:solidFill>
              </a:rPr>
              <a:t> </a:t>
            </a:r>
            <a:r>
              <a:rPr lang="en-US" sz="2400" b="1" i="1" dirty="0" smtClean="0">
                <a:solidFill>
                  <a:srgbClr val="FF0000"/>
                </a:solidFill>
              </a:rPr>
              <a:t>How </a:t>
            </a:r>
            <a:r>
              <a:rPr lang="en-US" sz="2400" b="1" i="1" dirty="0">
                <a:solidFill>
                  <a:srgbClr val="FF0000"/>
                </a:solidFill>
              </a:rPr>
              <a:t>would you respond to Student A?</a:t>
            </a:r>
            <a:endParaRPr lang="en-US" sz="2400" b="1" dirty="0">
              <a:solidFill>
                <a:srgbClr val="FF0000"/>
              </a:solidFill>
            </a:endParaRPr>
          </a:p>
          <a:p>
            <a:pPr>
              <a:tabLst>
                <a:tab pos="5130800" algn="l"/>
              </a:tabLst>
            </a:pPr>
            <a:endParaRPr lang="en-US" sz="2800" dirty="0">
              <a:latin typeface="Avenir Next" charset="0"/>
              <a:ea typeface="Calibri" charset="0"/>
              <a:cs typeface="Arial" charset="0"/>
            </a:endParaRPr>
          </a:p>
        </p:txBody>
      </p:sp>
      <p:pic>
        <p:nvPicPr>
          <p:cNvPr id="15" name="Picture 14" descr="/Users/mmed/Google Drive/SS2.0/Grade2/untitled folder/Gr2TeacherConversationPatternVT.jpg"/>
          <p:cNvPicPr/>
          <p:nvPr/>
        </p:nvPicPr>
        <p:blipFill>
          <a:blip r:embed="rId6">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6154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31" y="1843035"/>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853396727"/>
              </p:ext>
            </p:extLst>
          </p:nvPr>
        </p:nvGraphicFramePr>
        <p:xfrm>
          <a:off x="366179" y="4041381"/>
          <a:ext cx="11438272" cy="1828800"/>
        </p:xfrm>
        <a:graphic>
          <a:graphicData uri="http://schemas.openxmlformats.org/drawingml/2006/table">
            <a:tbl>
              <a:tblPr firstRow="1" firstCol="1" bandRow="1">
                <a:tableStyleId>{D7AC3CCA-C797-4891-BE02-D94E43425B78}</a:tableStyleId>
              </a:tblPr>
              <a:tblGrid>
                <a:gridCol w="1335621"/>
                <a:gridCol w="10102651"/>
              </a:tblGrid>
              <a:tr h="635424">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A:</a:t>
                      </a:r>
                      <a:endParaRPr lang="en-US" sz="2000" dirty="0">
                        <a:effectLst/>
                        <a:latin typeface="Avenir Next" charset="0"/>
                        <a:ea typeface="Calibri" charset="0"/>
                        <a:cs typeface="Arial" charset="0"/>
                      </a:endParaRPr>
                    </a:p>
                  </a:txBody>
                  <a:tcPr marL="68580" marR="68580" marT="0" marB="0"/>
                </a:tc>
                <a:tc>
                  <a:txBody>
                    <a:bodyPr/>
                    <a:lstStyle/>
                    <a:p>
                      <a:r>
                        <a:rPr lang="en-US" sz="2400" b="0" i="1" kern="1200" dirty="0" smtClean="0">
                          <a:solidFill>
                            <a:schemeClr val="dk1"/>
                          </a:solidFill>
                          <a:effectLst/>
                          <a:latin typeface="+mn-lt"/>
                          <a:ea typeface="+mn-ea"/>
                          <a:cs typeface="+mn-cs"/>
                        </a:rPr>
                        <a:t> I notice the two girls are crouching down in the garden. The girl in the pink sweatshirt is touching the leaf. </a:t>
                      </a:r>
                    </a:p>
                    <a:p>
                      <a:endParaRPr lang="en-US" sz="2400" b="0" kern="1200" dirty="0" smtClean="0">
                        <a:solidFill>
                          <a:schemeClr val="tx1"/>
                        </a:solidFill>
                        <a:effectLst/>
                        <a:latin typeface="+mn-lt"/>
                        <a:ea typeface="+mn-ea"/>
                        <a:cs typeface="+mn-cs"/>
                      </a:endParaRPr>
                    </a:p>
                  </a:txBody>
                  <a:tcPr marL="68580" marR="68580" marT="0" marB="0"/>
                </a:tc>
              </a:tr>
              <a:tr h="635424">
                <a:tc>
                  <a:txBody>
                    <a:bodyPr/>
                    <a:lstStyle/>
                    <a:p>
                      <a:pPr marL="0" marR="0" algn="r">
                        <a:spcBef>
                          <a:spcPts val="0"/>
                        </a:spcBef>
                        <a:spcAft>
                          <a:spcPts val="0"/>
                        </a:spcAft>
                        <a:tabLst>
                          <a:tab pos="5130800" algn="l"/>
                        </a:tabLst>
                      </a:pPr>
                      <a:r>
                        <a:rPr lang="en-US" sz="2000" dirty="0">
                          <a:effectLst/>
                        </a:rPr>
                        <a:t>Student </a:t>
                      </a:r>
                      <a:r>
                        <a:rPr lang="en-US" sz="2000" dirty="0" smtClean="0">
                          <a:effectLst/>
                        </a:rPr>
                        <a:t>B:</a:t>
                      </a:r>
                      <a:endParaRPr lang="en-US" sz="20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32433" y="2009380"/>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736265" y="5039184"/>
            <a:ext cx="9882094" cy="1661993"/>
          </a:xfrm>
          <a:prstGeom prst="rect">
            <a:avLst/>
          </a:prstGeom>
          <a:noFill/>
        </p:spPr>
        <p:txBody>
          <a:bodyPr wrap="square" rtlCol="0">
            <a:spAutoFit/>
          </a:bodyPr>
          <a:lstStyle/>
          <a:p>
            <a:r>
              <a:rPr lang="en-US" sz="2400" b="1" i="1" dirty="0">
                <a:solidFill>
                  <a:srgbClr val="FF0000"/>
                </a:solidFill>
              </a:rPr>
              <a:t>How can you </a:t>
            </a:r>
            <a:r>
              <a:rPr lang="en-US" sz="2400" b="1" i="1" dirty="0" smtClean="0">
                <a:solidFill>
                  <a:srgbClr val="FF0000"/>
                </a:solidFill>
              </a:rPr>
              <a:t>prompt your partner for more information?</a:t>
            </a:r>
            <a:r>
              <a:rPr lang="en-US" sz="2400" b="1" dirty="0" smtClean="0">
                <a:solidFill>
                  <a:srgbClr val="FF0000"/>
                </a:solidFill>
              </a:rPr>
              <a:t> </a:t>
            </a:r>
            <a:r>
              <a:rPr lang="en-US" sz="2400" b="1" i="1" dirty="0">
                <a:solidFill>
                  <a:srgbClr val="FF0000"/>
                </a:solidFill>
              </a:rPr>
              <a:t>How would you respond to Student A</a:t>
            </a:r>
            <a:r>
              <a:rPr lang="en-US" sz="2400" b="1" i="1" dirty="0" smtClean="0">
                <a:solidFill>
                  <a:srgbClr val="FF0000"/>
                </a:solidFill>
              </a:rPr>
              <a:t>?</a:t>
            </a:r>
          </a:p>
          <a:p>
            <a:endParaRPr lang="en-US" sz="2400" b="1" i="1" dirty="0" smtClean="0">
              <a:solidFill>
                <a:srgbClr val="FF0000"/>
              </a:solidFill>
            </a:endParaRPr>
          </a:p>
          <a:p>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5" name="Picture 14" descr="/Users/mmed/Google Drive/SS2.0/Grade2/untitled folder/Gr2TeacherConversationPatternVT.jpg"/>
          <p:cNvPicPr/>
          <p:nvPr/>
        </p:nvPicPr>
        <p:blipFill>
          <a:blip r:embed="rId6">
            <a:extLst>
              <a:ext uri="{28A0092B-C50C-407E-A947-70E740481C1C}">
                <a14:useLocalDpi xmlns:a14="http://schemas.microsoft.com/office/drawing/2010/main" val="0"/>
              </a:ext>
            </a:extLst>
          </a:blip>
          <a:srcRect/>
          <a:stretch>
            <a:fillRect/>
          </a:stretch>
        </p:blipFill>
        <p:spPr bwMode="auto">
          <a:xfrm>
            <a:off x="6400799" y="342613"/>
            <a:ext cx="5203372" cy="3805318"/>
          </a:xfrm>
          <a:prstGeom prst="rect">
            <a:avLst/>
          </a:prstGeom>
          <a:noFill/>
          <a:ln w="19050">
            <a:solidFill>
              <a:schemeClr val="tx1"/>
            </a:solidFill>
          </a:ln>
        </p:spPr>
      </p:pic>
    </p:spTree>
    <p:extLst>
      <p:ext uri="{BB962C8B-B14F-4D97-AF65-F5344CB8AC3E}">
        <p14:creationId xmlns:p14="http://schemas.microsoft.com/office/powerpoint/2010/main" val="19638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5685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stretch>
            <a:fillRect/>
          </a:stretch>
        </p:blipFill>
        <p:spPr>
          <a:xfrm>
            <a:off x="3711711" y="0"/>
            <a:ext cx="8480289" cy="6858000"/>
          </a:xfrm>
          <a:prstGeom prst="rect">
            <a:avLst/>
          </a:prstGeom>
          <a:ln w="38100">
            <a:solidFill>
              <a:schemeClr val="tx1"/>
            </a:solidFill>
          </a:ln>
        </p:spPr>
      </p:pic>
    </p:spTree>
    <p:extLst>
      <p:ext uri="{BB962C8B-B14F-4D97-AF65-F5344CB8AC3E}">
        <p14:creationId xmlns:p14="http://schemas.microsoft.com/office/powerpoint/2010/main" val="1939305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smtClean="0"/>
              <a:t>prompting </a:t>
            </a:r>
            <a:r>
              <a:rPr lang="en-US" sz="2800" dirty="0" smtClean="0"/>
              <a:t>your partner.</a:t>
            </a:r>
            <a:endParaRPr lang="en-US" sz="2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0" y="5344039"/>
            <a:ext cx="3374641" cy="76415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4422909" y="0"/>
            <a:ext cx="7742352" cy="6261231"/>
          </a:xfrm>
          <a:prstGeom prst="rect">
            <a:avLst/>
          </a:prstGeom>
          <a:ln w="38100">
            <a:solidFill>
              <a:schemeClr val="tx1"/>
            </a:solidFill>
          </a:ln>
        </p:spPr>
      </p:pic>
    </p:spTree>
    <p:extLst>
      <p:ext uri="{BB962C8B-B14F-4D97-AF65-F5344CB8AC3E}">
        <p14:creationId xmlns:p14="http://schemas.microsoft.com/office/powerpoint/2010/main" val="833331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a:t>
            </a:r>
            <a:r>
              <a:rPr lang="en-US" sz="2400" b="1" dirty="0" smtClean="0"/>
              <a:t>: </a:t>
            </a:r>
            <a:r>
              <a:rPr lang="en-US" sz="2400" dirty="0" smtClean="0">
                <a:solidFill>
                  <a:schemeClr val="tx1"/>
                </a:solidFill>
              </a:rPr>
              <a:t>What do you notice in the visual text? CLARIFY by prompting your partner.</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156064"/>
            <a:ext cx="526714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prompting </a:t>
            </a:r>
            <a:r>
              <a:rPr kumimoji="0" lang="en-US" altLang="en-US" sz="2600" i="1" u="none" strike="noStrike" cap="none" normalizeH="0" baseline="0" dirty="0" smtClean="0">
                <a:ln>
                  <a:noFill/>
                </a:ln>
                <a:solidFill>
                  <a:schemeClr val="tx1"/>
                </a:solidFill>
                <a:effectLst/>
              </a:rPr>
              <a:t>their</a:t>
            </a:r>
            <a:r>
              <a:rPr kumimoji="0" lang="en-US" altLang="en-US" sz="2600" i="1" u="none" strike="noStrike" cap="none" normalizeH="0" dirty="0" smtClean="0">
                <a:ln>
                  <a:noFill/>
                </a:ln>
                <a:solidFill>
                  <a:schemeClr val="tx1"/>
                </a:solidFill>
                <a:effectLst/>
              </a:rPr>
              <a:t> partner for more information</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753" y="1635397"/>
            <a:ext cx="4595024"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8"/>
          <a:stretch>
            <a:fillRect/>
          </a:stretch>
        </p:blipFill>
        <p:spPr>
          <a:xfrm>
            <a:off x="7340754" y="2830118"/>
            <a:ext cx="4595024" cy="3333100"/>
          </a:xfrm>
          <a:prstGeom prst="rect">
            <a:avLst/>
          </a:prstGeom>
          <a:ln w="38100">
            <a:solidFill>
              <a:schemeClr val="tx1"/>
            </a:solidFill>
          </a:ln>
        </p:spPr>
      </p:pic>
    </p:spTree>
    <p:extLst>
      <p:ext uri="{BB962C8B-B14F-4D97-AF65-F5344CB8AC3E}">
        <p14:creationId xmlns:p14="http://schemas.microsoft.com/office/powerpoint/2010/main" val="11211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8564" y="1568612"/>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prompting</a:t>
            </a:r>
          </a:p>
          <a:p>
            <a:pPr lvl="2">
              <a:buFont typeface="ZapfDingbatsITC" charset="0"/>
              <a:buChar char="✔︎"/>
            </a:pPr>
            <a:r>
              <a:rPr lang="en-US" sz="2400" dirty="0" smtClean="0">
                <a:latin typeface="Calibri" charset="0"/>
                <a:ea typeface="Calibri" charset="0"/>
                <a:cs typeface="Calibri" charset="0"/>
              </a:rPr>
              <a:t>learned to CLARIFY by prompting a partner</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objectives in this lesson? </a:t>
            </a:r>
            <a:endParaRPr lang="en-US" sz="2400" dirty="0"/>
          </a:p>
          <a:p>
            <a:pPr lvl="2"/>
            <a:r>
              <a:rPr lang="en-US" sz="2400" i="1" dirty="0" smtClean="0"/>
              <a:t>What is prompting? How did we prompt?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4" y="5109741"/>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098405" y="4394038"/>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639635" y="4615702"/>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1257300" lvl="2"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1257300" lvl="2"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748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dissolve">
                                      <p:cBhvr>
                                        <p:cTn id="47" dur="500"/>
                                        <p:tgtEl>
                                          <p:spTgt spid="10">
                                            <p:txEl>
                                              <p:pRg st="1" end="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dissolve">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5</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smtClean="0">
                <a:solidFill>
                  <a:schemeClr val="accent1"/>
                </a:solidFill>
              </a:rPr>
              <a:t>CREATE &amp; CLARIFY WITH VISUAL TEXT</a:t>
            </a:r>
            <a:endParaRPr lang="en-US" sz="8000" b="1" dirty="0">
              <a:solidFill>
                <a:schemeClr val="accent1"/>
              </a:solidFill>
            </a:endParaRPr>
          </a:p>
          <a:p>
            <a:pPr algn="ctr"/>
            <a:endParaRPr lang="en-US" sz="8000" b="1" dirty="0" smtClean="0">
              <a:solidFill>
                <a:schemeClr val="accent2">
                  <a:lumMod val="60000"/>
                  <a:lumOff val="40000"/>
                </a:schemeClr>
              </a:solidFill>
            </a:endParaRP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544592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411480" y="579899"/>
            <a:ext cx="3746867" cy="3969241"/>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800" b="1" dirty="0" smtClean="0">
                <a:solidFill>
                  <a:schemeClr val="tx1"/>
                </a:solidFill>
                <a:latin typeface="Calibri" charset="0"/>
                <a:ea typeface="Calibri" charset="0"/>
                <a:cs typeface="Calibri" charset="0"/>
              </a:rPr>
              <a:t>Write one idea in each box on the left under the heading “My 3 Ideas.” </a:t>
            </a:r>
            <a:endParaRPr lang="en-US" sz="2800" b="1" dirty="0" smtClean="0">
              <a:solidFill>
                <a:schemeClr val="tx1"/>
              </a:solidFill>
              <a:latin typeface="Calibri" charset="0"/>
              <a:ea typeface="Calibri" charset="0"/>
              <a:cs typeface="Calibri" charset="0"/>
            </a:endParaRPr>
          </a:p>
          <a:p>
            <a:pPr marL="457200" indent="-457200">
              <a:buFont typeface="+mj-lt"/>
              <a:buAutoNum type="arabicPeriod" startAt="2"/>
            </a:pPr>
            <a:endParaRPr lang="en-US" sz="2800" b="1" dirty="0" smtClean="0">
              <a:solidFill>
                <a:schemeClr val="tx1"/>
              </a:solidFill>
              <a:latin typeface="Calibri" charset="0"/>
              <a:ea typeface="Calibri" charset="0"/>
              <a:cs typeface="Calibri" charset="0"/>
            </a:endParaRPr>
          </a:p>
          <a:p>
            <a:pPr marL="457200" indent="-457200">
              <a:buFont typeface="+mj-lt"/>
              <a:buAutoNum type="arabicPeriod" startAt="2"/>
            </a:pPr>
            <a:r>
              <a:rPr lang="en-US" sz="2800" b="1" dirty="0" smtClean="0">
                <a:solidFill>
                  <a:schemeClr val="tx1"/>
                </a:solidFill>
                <a:latin typeface="Calibri" charset="0"/>
                <a:ea typeface="Calibri" charset="0"/>
                <a:cs typeface="Calibri" charset="0"/>
              </a:rPr>
              <a:t>Turn </a:t>
            </a:r>
            <a:r>
              <a:rPr lang="en-US" sz="28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830997"/>
          </a:xfrm>
          <a:prstGeom prst="rect">
            <a:avLst/>
          </a:prstGeom>
          <a:noFill/>
        </p:spPr>
        <p:txBody>
          <a:bodyPr wrap="square" rtlCol="0">
            <a:spAutoFit/>
          </a:bodyPr>
          <a:lstStyle/>
          <a:p>
            <a:r>
              <a:rPr lang="en-US" sz="1600" b="1" dirty="0" smtClean="0">
                <a:solidFill>
                  <a:srgbClr val="FF0000"/>
                </a:solidFill>
              </a:rPr>
              <a:t>the norms is that I need to use my think time to gather ideas.</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cxnSp>
        <p:nvCxnSpPr>
          <p:cNvPr id="17" name="Straight Arrow Connector 16"/>
          <p:cNvCxnSpPr/>
          <p:nvPr/>
        </p:nvCxnSpPr>
        <p:spPr>
          <a:xfrm flipV="1">
            <a:off x="2876970" y="231784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1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dissolve">
                                      <p:cBhvr>
                                        <p:cTn id="22" dur="500"/>
                                        <p:tgtEl>
                                          <p:spTgt spid="9">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ssolve">
                                      <p:cBhvr>
                                        <p:cTn id="25" dur="500"/>
                                        <p:tgtEl>
                                          <p:spTgt spid="9">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a:t>
            </a:r>
            <a:r>
              <a:rPr lang="en-US" sz="3600" dirty="0" smtClean="0">
                <a:latin typeface="Calibri" charset="0"/>
                <a:ea typeface="Calibri" charset="0"/>
                <a:cs typeface="Calibri" charset="0"/>
              </a:rPr>
              <a:t>the skills of CREATE </a:t>
            </a:r>
            <a:r>
              <a:rPr lang="en-US" sz="3600" dirty="0">
                <a:latin typeface="Calibri" charset="0"/>
                <a:ea typeface="Calibri" charset="0"/>
                <a:cs typeface="Calibri" charset="0"/>
              </a:rPr>
              <a:t>and CLARIFY </a:t>
            </a:r>
            <a:r>
              <a:rPr lang="en-US" sz="3600" dirty="0" smtClean="0">
                <a:latin typeface="Calibri" charset="0"/>
                <a:ea typeface="Calibri" charset="0"/>
                <a:cs typeface="Calibri" charset="0"/>
              </a:rPr>
              <a:t>using a visual 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4645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708981"/>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a:t>
            </a:r>
            <a:r>
              <a:rPr lang="en-US" sz="2400" b="1" i="1" dirty="0" smtClean="0"/>
              <a:t>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a:t>
            </a:r>
            <a:r>
              <a:rPr lang="en-US" sz="2400" b="1" i="1" dirty="0" smtClean="0"/>
              <a:t>CLARIFY</a:t>
            </a:r>
            <a:r>
              <a:rPr lang="en-US" sz="2400" i="1" dirty="0" smtClean="0"/>
              <a:t>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7327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776" y="465481"/>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the language of the skill,” to speak in complete sentences as we </a:t>
            </a:r>
            <a:r>
              <a:rPr lang="en-US" sz="2800" b="1" i="1" dirty="0" smtClean="0"/>
              <a:t>CREATE</a:t>
            </a:r>
            <a:r>
              <a:rPr lang="en-US" sz="2800" i="1" dirty="0" smtClean="0"/>
              <a:t> and </a:t>
            </a:r>
            <a:r>
              <a:rPr lang="en-US" sz="2800" b="1" i="1" dirty="0" smtClean="0"/>
              <a:t>CLARIFY</a:t>
            </a:r>
            <a:r>
              <a:rPr lang="en-US" sz="2800" i="1" dirty="0" smtClean="0"/>
              <a:t> ideas. </a:t>
            </a:r>
          </a:p>
          <a:p>
            <a:pPr marL="342900" indent="-342900">
              <a:buFont typeface="Arial" charset="0"/>
              <a:buChar char="•"/>
            </a:pPr>
            <a:endParaRPr lang="en-US" sz="800" i="1" dirty="0" smtClean="0"/>
          </a:p>
        </p:txBody>
      </p:sp>
      <p:sp>
        <p:nvSpPr>
          <p:cNvPr id="14" name="Oval 13"/>
          <p:cNvSpPr/>
          <p:nvPr/>
        </p:nvSpPr>
        <p:spPr>
          <a:xfrm>
            <a:off x="10192989" y="774352"/>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596" y="5040112"/>
            <a:ext cx="3517257" cy="9784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50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11009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68777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15687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5470714"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pic>
        <p:nvPicPr>
          <p:cNvPr id="8" name="Picture 7"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6237643" y="158064"/>
            <a:ext cx="1005839" cy="953277"/>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00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16673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THE CONSTRUCTIVE CONVERSATION LISTENING TASK POSTER</a:t>
            </a:r>
            <a:endParaRPr lang="en-US" sz="2400" b="1"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737684" y="338034"/>
            <a:ext cx="4860758" cy="5919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36017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684461" y="2379618"/>
            <a:ext cx="3428666" cy="3416320"/>
          </a:xfrm>
          <a:prstGeom prst="rect">
            <a:avLst/>
          </a:prstGeom>
        </p:spPr>
        <p:txBody>
          <a:bodyPr wrap="square">
            <a:spAutoFit/>
          </a:bodyPr>
          <a:lstStyle/>
          <a:p>
            <a:pPr algn="ctr"/>
            <a:r>
              <a:rPr lang="en-US" sz="3600" i="1" dirty="0"/>
              <a:t>What do you notice in the visual text? Cite details to </a:t>
            </a:r>
            <a:r>
              <a:rPr lang="en-US" sz="3600" b="1" i="1" dirty="0"/>
              <a:t>CLARIFY</a:t>
            </a:r>
            <a:r>
              <a:rPr lang="en-US" sz="3600" i="1" dirty="0"/>
              <a:t> your ideas</a:t>
            </a:r>
            <a:endParaRPr lang="en-US" sz="3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618" y="611310"/>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med/Google Drive/SS2.0/Grade2/Gr2Resources/Gr2TeacherVisualText.pdf"/>
          <p:cNvPicPr/>
          <p:nvPr/>
        </p:nvPicPr>
        <p:blipFill rotWithShape="1">
          <a:blip r:embed="rId4">
            <a:extLst>
              <a:ext uri="{28A0092B-C50C-407E-A947-70E740481C1C}">
                <a14:useLocalDpi xmlns:a14="http://schemas.microsoft.com/office/drawing/2010/main" val="0"/>
              </a:ext>
            </a:extLst>
          </a:blip>
          <a:srcRect l="6182" t="6086" r="6077" b="4463"/>
          <a:stretch/>
        </p:blipFill>
        <p:spPr bwMode="auto">
          <a:xfrm>
            <a:off x="5074021" y="0"/>
            <a:ext cx="6211599"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2846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59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5942" y="247005"/>
            <a:ext cx="4105836" cy="2923877"/>
          </a:xfrm>
          <a:prstGeom prst="rect">
            <a:avLst/>
          </a:prstGeom>
          <a:noFill/>
        </p:spPr>
        <p:txBody>
          <a:bodyPr wrap="square" rtlCol="0">
            <a:spAutoFit/>
          </a:bodyPr>
          <a:lstStyle/>
          <a:p>
            <a:pPr algn="ctr"/>
            <a:r>
              <a:rPr lang="en-US" sz="32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925" y="1766135"/>
            <a:ext cx="1109869" cy="1266073"/>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sp>
        <p:nvSpPr>
          <p:cNvPr id="8" name="Rectangle 7"/>
          <p:cNvSpPr/>
          <p:nvPr/>
        </p:nvSpPr>
        <p:spPr>
          <a:xfrm>
            <a:off x="599564" y="3291261"/>
            <a:ext cx="4131556" cy="284496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28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9" name="Picture 8" descr="/Users/mmed/Google Drive/SS2.0/Grade2/Gr2Resources/Gr2TeacherVisualText.pdf"/>
          <p:cNvPicPr/>
          <p:nvPr/>
        </p:nvPicPr>
        <p:blipFill rotWithShape="1">
          <a:blip r:embed="rId6">
            <a:extLst>
              <a:ext uri="{28A0092B-C50C-407E-A947-70E740481C1C}">
                <a14:useLocalDpi xmlns:a14="http://schemas.microsoft.com/office/drawing/2010/main" val="0"/>
              </a:ext>
            </a:extLst>
          </a:blip>
          <a:srcRect l="6182" t="6086" r="6077" b="4463"/>
          <a:stretch/>
        </p:blipFill>
        <p:spPr bwMode="auto">
          <a:xfrm>
            <a:off x="6737684" y="46812"/>
            <a:ext cx="5454316" cy="6488898"/>
          </a:xfrm>
          <a:prstGeom prst="rect">
            <a:avLst/>
          </a:prstGeom>
          <a:noFill/>
          <a:ln>
            <a:noFill/>
          </a:ln>
          <a:extLst>
            <a:ext uri="{53640926-AAD7-44D8-BBD7-CCE9431645EC}">
              <a14:shadowObscured xmlns:a14="http://schemas.microsoft.com/office/drawing/2010/main"/>
            </a:ext>
          </a:extLst>
        </p:spPr>
      </p:pic>
      <p:pic>
        <p:nvPicPr>
          <p:cNvPr id="2" name="Gr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1298" y="5423608"/>
            <a:ext cx="812800" cy="812800"/>
          </a:xfrm>
          <a:prstGeom prst="rect">
            <a:avLst/>
          </a:prstGeom>
        </p:spPr>
      </p:pic>
    </p:spTree>
    <p:extLst>
      <p:ext uri="{BB962C8B-B14F-4D97-AF65-F5344CB8AC3E}">
        <p14:creationId xmlns:p14="http://schemas.microsoft.com/office/powerpoint/2010/main" val="74010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550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15" y="317267"/>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409019" y="231706"/>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8" name="Table 7"/>
          <p:cNvGraphicFramePr>
            <a:graphicFrameLocks noGrp="1"/>
          </p:cNvGraphicFramePr>
          <p:nvPr>
            <p:extLst>
              <p:ext uri="{D42A27DB-BD31-4B8C-83A1-F6EECF244321}">
                <p14:modId xmlns:p14="http://schemas.microsoft.com/office/powerpoint/2010/main" val="1668941842"/>
              </p:ext>
            </p:extLst>
          </p:nvPr>
        </p:nvGraphicFramePr>
        <p:xfrm>
          <a:off x="427596" y="2300488"/>
          <a:ext cx="11504815" cy="3494090"/>
        </p:xfrm>
        <a:graphic>
          <a:graphicData uri="http://schemas.openxmlformats.org/drawingml/2006/table">
            <a:tbl>
              <a:tblPr firstRow="1" firstCol="1" bandRow="1">
                <a:tableStyleId>{D7AC3CCA-C797-4891-BE02-D94E43425B78}</a:tableStyleId>
              </a:tblPr>
              <a:tblGrid>
                <a:gridCol w="1227080"/>
                <a:gridCol w="10277735"/>
              </a:tblGrid>
              <a:tr h="924085">
                <a:tc>
                  <a:txBody>
                    <a:bodyPr/>
                    <a:lstStyle/>
                    <a:p>
                      <a:pPr marL="0" marR="0" algn="r">
                        <a:spcBef>
                          <a:spcPts val="0"/>
                        </a:spcBef>
                        <a:spcAft>
                          <a:spcPts val="0"/>
                        </a:spcAft>
                      </a:pPr>
                      <a:r>
                        <a:rPr lang="en-US" sz="2400" b="1" dirty="0">
                          <a:effectLst/>
                        </a:rPr>
                        <a:t>Student A1:</a:t>
                      </a:r>
                      <a:endParaRPr lang="en-US" sz="2400" b="1" dirty="0">
                        <a:solidFill>
                          <a:srgbClr val="000000"/>
                        </a:solidFill>
                        <a:effectLst/>
                        <a:latin typeface="Questrial" charset="0"/>
                        <a:ea typeface="Questrial" charset="0"/>
                        <a:cs typeface="Questrial" charset="0"/>
                      </a:endParaRPr>
                    </a:p>
                  </a:txBody>
                  <a:tcPr marL="68580" marR="68580" marT="0" marB="0"/>
                </a:tc>
                <a:tc>
                  <a:txBody>
                    <a:bodyPr/>
                    <a:lstStyle/>
                    <a:p>
                      <a:r>
                        <a:rPr lang="en-US" sz="3600" b="0" i="1" kern="1200" dirty="0" smtClean="0">
                          <a:solidFill>
                            <a:schemeClr val="dk1"/>
                          </a:solidFill>
                          <a:effectLst/>
                          <a:latin typeface="+mn-lt"/>
                          <a:ea typeface="+mn-ea"/>
                          <a:cs typeface="+mn-cs"/>
                        </a:rPr>
                        <a:t>I notice that the top picture shows the brown cracked earth and the blue sky in the background. What do you notice? </a:t>
                      </a:r>
                      <a:endParaRPr lang="en-US" sz="3600" b="0" i="1" dirty="0"/>
                    </a:p>
                  </a:txBody>
                  <a:tcPr marL="68580" marR="68580" marT="0" marB="0"/>
                </a:tc>
              </a:tr>
              <a:tr h="1848170">
                <a:tc>
                  <a:txBody>
                    <a:bodyPr/>
                    <a:lstStyle/>
                    <a:p>
                      <a:pPr marL="0" marR="0" algn="r">
                        <a:spcBef>
                          <a:spcPts val="0"/>
                        </a:spcBef>
                        <a:spcAft>
                          <a:spcPts val="0"/>
                        </a:spcAft>
                      </a:pPr>
                      <a:r>
                        <a:rPr lang="en-US" sz="2400" b="1" dirty="0">
                          <a:effectLst/>
                        </a:rPr>
                        <a:t>Student B1:</a:t>
                      </a:r>
                      <a:endParaRPr lang="en-US" sz="2400" b="1" dirty="0">
                        <a:solidFill>
                          <a:srgbClr val="000000"/>
                        </a:solidFill>
                        <a:effectLst/>
                        <a:latin typeface="Questrial" charset="0"/>
                        <a:ea typeface="Questrial" charset="0"/>
                        <a:cs typeface="Questrial" charset="0"/>
                      </a:endParaRPr>
                    </a:p>
                  </a:txBody>
                  <a:tcPr marL="68580" marR="68580" marT="0" marB="0"/>
                </a:tc>
                <a:tc>
                  <a:txBody>
                    <a:bodyPr/>
                    <a:lstStyle/>
                    <a:p>
                      <a:r>
                        <a:rPr lang="en-US" sz="3600" b="0" i="1" kern="1200" dirty="0" smtClean="0">
                          <a:solidFill>
                            <a:schemeClr val="dk1"/>
                          </a:solidFill>
                          <a:effectLst/>
                          <a:latin typeface="+mn-lt"/>
                          <a:ea typeface="+mn-ea"/>
                          <a:cs typeface="+mn-cs"/>
                        </a:rPr>
                        <a:t>I notice the picture you described has a white sign that says “Food Grows Where Water Flows.” What else do you notice? </a:t>
                      </a:r>
                      <a:endParaRPr lang="en-US" sz="3600" b="0" i="1" dirty="0"/>
                    </a:p>
                  </a:txBody>
                  <a:tcPr marL="68580" marR="68580" marT="0" marB="0"/>
                </a:tc>
              </a:tr>
            </a:tbl>
          </a:graphicData>
        </a:graphic>
      </p:graphicFrame>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40697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92498799"/>
              </p:ext>
            </p:extLst>
          </p:nvPr>
        </p:nvGraphicFramePr>
        <p:xfrm>
          <a:off x="2842591" y="2079441"/>
          <a:ext cx="9024731" cy="3759677"/>
        </p:xfrm>
        <a:graphic>
          <a:graphicData uri="http://schemas.openxmlformats.org/drawingml/2006/table">
            <a:tbl>
              <a:tblPr firstRow="1" firstCol="1" bandRow="1">
                <a:tableStyleId>{8A107856-5554-42FB-B03E-39F5DBC370BA}</a:tableStyleId>
              </a:tblPr>
              <a:tblGrid>
                <a:gridCol w="1192696"/>
                <a:gridCol w="7832035"/>
              </a:tblGrid>
              <a:tr h="1652581">
                <a:tc>
                  <a:txBody>
                    <a:bodyPr/>
                    <a:lstStyle/>
                    <a:p>
                      <a:pPr marL="0" marR="0" algn="r">
                        <a:spcBef>
                          <a:spcPts val="0"/>
                        </a:spcBef>
                        <a:spcAft>
                          <a:spcPts val="0"/>
                        </a:spcAft>
                      </a:pPr>
                      <a:r>
                        <a:rPr lang="en-US" sz="2400" dirty="0">
                          <a:effectLst/>
                        </a:rPr>
                        <a:t>Student A1: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b="0" i="1" u="sng" dirty="0">
                          <a:effectLst/>
                          <a:latin typeface="Calibri" charset="0"/>
                          <a:ea typeface="ＭＳ 明朝" charset="-128"/>
                          <a:cs typeface="Times New Roman" charset="0"/>
                        </a:rPr>
                        <a:t>I notice</a:t>
                      </a:r>
                      <a:r>
                        <a:rPr lang="en-US" sz="3400" b="0" i="1" dirty="0">
                          <a:effectLst/>
                          <a:latin typeface="Calibri" charset="0"/>
                          <a:ea typeface="ＭＳ 明朝" charset="-128"/>
                          <a:cs typeface="Times New Roman" charset="0"/>
                        </a:rPr>
                        <a:t> that </a:t>
                      </a:r>
                      <a:r>
                        <a:rPr lang="en-US" sz="3400" b="0" i="1" dirty="0" smtClean="0">
                          <a:effectLst/>
                          <a:latin typeface="Calibri" charset="0"/>
                          <a:ea typeface="ＭＳ 明朝" charset="-128"/>
                          <a:cs typeface="Times New Roman" charset="0"/>
                        </a:rPr>
                        <a:t>the</a:t>
                      </a:r>
                      <a:r>
                        <a:rPr lang="en-US" sz="3400" b="0" i="1" baseline="0" dirty="0" smtClean="0">
                          <a:effectLst/>
                          <a:latin typeface="Calibri" charset="0"/>
                          <a:ea typeface="ＭＳ 明朝" charset="-128"/>
                          <a:cs typeface="Times New Roman" charset="0"/>
                        </a:rPr>
                        <a:t> top picture </a:t>
                      </a:r>
                      <a:r>
                        <a:rPr lang="en-US" sz="3400" b="0" i="1" dirty="0" smtClean="0">
                          <a:effectLst/>
                          <a:latin typeface="Calibri" charset="0"/>
                          <a:ea typeface="ＭＳ 明朝" charset="-128"/>
                          <a:cs typeface="Times New Roman" charset="0"/>
                        </a:rPr>
                        <a:t>shows the brown cracked earth and the blue sky the </a:t>
                      </a:r>
                      <a:r>
                        <a:rPr lang="en-US" sz="3400" b="0" i="1" dirty="0">
                          <a:effectLst/>
                          <a:latin typeface="Calibri" charset="0"/>
                          <a:ea typeface="ＭＳ 明朝" charset="-128"/>
                          <a:cs typeface="Times New Roman" charset="0"/>
                        </a:rPr>
                        <a:t>background. </a:t>
                      </a:r>
                      <a:r>
                        <a:rPr lang="en-US" sz="3400" b="1" i="1" dirty="0">
                          <a:effectLst/>
                          <a:latin typeface="Calibri" charset="0"/>
                          <a:ea typeface="ＭＳ 明朝" charset="-128"/>
                          <a:cs typeface="Times New Roman" charset="0"/>
                        </a:rPr>
                        <a:t>[ID] </a:t>
                      </a:r>
                      <a:r>
                        <a:rPr lang="en-US" sz="3400" b="0" i="1" u="sng" dirty="0">
                          <a:effectLst/>
                          <a:latin typeface="Calibri" charset="0"/>
                          <a:ea typeface="ＭＳ 明朝" charset="-128"/>
                          <a:cs typeface="Times New Roman" charset="0"/>
                        </a:rPr>
                        <a:t>What do you notice?</a:t>
                      </a:r>
                      <a:r>
                        <a:rPr lang="en-US" sz="3400" b="0" i="1" dirty="0">
                          <a:effectLst/>
                          <a:latin typeface="Calibri" charset="0"/>
                          <a:ea typeface="ＭＳ 明朝" charset="-128"/>
                          <a:cs typeface="Times New Roman" charset="0"/>
                        </a:rPr>
                        <a:t> </a:t>
                      </a:r>
                      <a:r>
                        <a:rPr lang="en-US" sz="3400" b="1" i="1" dirty="0">
                          <a:effectLst/>
                          <a:latin typeface="Calibri" charset="0"/>
                          <a:ea typeface="ＭＳ 明朝" charset="-128"/>
                          <a:cs typeface="Times New Roman" charset="0"/>
                        </a:rPr>
                        <a:t>[PR]</a:t>
                      </a:r>
                      <a:endParaRPr lang="en-US" sz="3400" b="1" i="1" dirty="0">
                        <a:effectLst/>
                        <a:latin typeface="Cambria" charset="0"/>
                        <a:ea typeface="ＭＳ 明朝" charset="-128"/>
                        <a:cs typeface="Times New Roman" charset="0"/>
                      </a:endParaRPr>
                    </a:p>
                  </a:txBody>
                  <a:tcPr marL="68580" marR="68580" marT="0" marB="0"/>
                </a:tc>
              </a:tr>
              <a:tr h="2107096">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i="1" u="sng" dirty="0">
                          <a:effectLst/>
                          <a:latin typeface="Calibri" charset="0"/>
                          <a:ea typeface="ＭＳ 明朝" charset="-128"/>
                          <a:cs typeface="Times New Roman" charset="0"/>
                        </a:rPr>
                        <a:t>I notice</a:t>
                      </a:r>
                      <a:r>
                        <a:rPr lang="en-US" sz="3400" i="1" dirty="0">
                          <a:effectLst/>
                          <a:latin typeface="Calibri" charset="0"/>
                          <a:ea typeface="ＭＳ 明朝" charset="-128"/>
                          <a:cs typeface="Times New Roman" charset="0"/>
                        </a:rPr>
                        <a:t> that </a:t>
                      </a:r>
                      <a:r>
                        <a:rPr lang="en-US" sz="3400" i="1" dirty="0" smtClean="0">
                          <a:effectLst/>
                          <a:latin typeface="Calibri" charset="0"/>
                          <a:ea typeface="ＭＳ 明朝" charset="-128"/>
                          <a:cs typeface="Times New Roman" charset="0"/>
                        </a:rPr>
                        <a:t>the</a:t>
                      </a:r>
                      <a:r>
                        <a:rPr lang="en-US" sz="3400" i="1" baseline="0" dirty="0" smtClean="0">
                          <a:effectLst/>
                          <a:latin typeface="Calibri" charset="0"/>
                          <a:ea typeface="ＭＳ 明朝" charset="-128"/>
                          <a:cs typeface="Times New Roman" charset="0"/>
                        </a:rPr>
                        <a:t> top picture</a:t>
                      </a:r>
                      <a:r>
                        <a:rPr lang="en-US" sz="3400" i="1" dirty="0" smtClean="0">
                          <a:effectLst/>
                          <a:latin typeface="Calibri" charset="0"/>
                          <a:ea typeface="ＭＳ 明朝" charset="-128"/>
                          <a:cs typeface="Times New Roman" charset="0"/>
                        </a:rPr>
                        <a:t> shows the brown cracked earth  and the blue sky in </a:t>
                      </a:r>
                      <a:r>
                        <a:rPr lang="en-US" sz="3400" i="1" dirty="0">
                          <a:effectLst/>
                          <a:latin typeface="Calibri" charset="0"/>
                          <a:ea typeface="ＭＳ 明朝" charset="-128"/>
                          <a:cs typeface="Times New Roman" charset="0"/>
                        </a:rPr>
                        <a:t>the background. </a:t>
                      </a:r>
                      <a:r>
                        <a:rPr lang="en-US" sz="3400" b="1" i="1" dirty="0">
                          <a:effectLst/>
                          <a:latin typeface="Calibri" charset="0"/>
                          <a:ea typeface="ＭＳ 明朝" charset="-128"/>
                          <a:cs typeface="Times New Roman" charset="0"/>
                        </a:rPr>
                        <a:t>[ID] </a:t>
                      </a:r>
                      <a:r>
                        <a:rPr lang="en-US" sz="3400" i="1" u="sng" dirty="0">
                          <a:effectLst/>
                          <a:latin typeface="Calibri" charset="0"/>
                          <a:ea typeface="ＭＳ 明朝" charset="-128"/>
                          <a:cs typeface="Times New Roman" charset="0"/>
                        </a:rPr>
                        <a:t>What do you notice?</a:t>
                      </a:r>
                      <a:r>
                        <a:rPr lang="en-US" sz="3400" i="1" dirty="0">
                          <a:effectLst/>
                          <a:latin typeface="Calibri" charset="0"/>
                          <a:ea typeface="ＭＳ 明朝" charset="-128"/>
                          <a:cs typeface="Times New Roman" charset="0"/>
                        </a:rPr>
                        <a:t> </a:t>
                      </a:r>
                      <a:r>
                        <a:rPr lang="en-US" sz="3400" b="1" i="1" dirty="0">
                          <a:effectLst/>
                          <a:latin typeface="Calibri" charset="0"/>
                          <a:ea typeface="ＭＳ 明朝" charset="-128"/>
                          <a:cs typeface="Times New Roman" charset="0"/>
                        </a:rPr>
                        <a:t>[PR]</a:t>
                      </a:r>
                      <a:endParaRPr lang="en-US" sz="3400" i="1" dirty="0">
                        <a:effectLst/>
                        <a:latin typeface="Cambria" charset="0"/>
                        <a:ea typeface="ＭＳ 明朝" charset="-128"/>
                        <a:cs typeface="Times New Roman" charset="0"/>
                      </a:endParaRPr>
                    </a:p>
                  </a:txBody>
                  <a:tcPr marL="68580" marR="68580" marT="0" marB="0"/>
                </a:tc>
              </a:tr>
            </a:tbl>
          </a:graphicData>
        </a:graphic>
      </p:graphicFrame>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502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42" y="266504"/>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56082" y="266504"/>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472712468"/>
              </p:ext>
            </p:extLst>
          </p:nvPr>
        </p:nvGraphicFramePr>
        <p:xfrm>
          <a:off x="424042" y="1879823"/>
          <a:ext cx="11255432" cy="3936658"/>
        </p:xfrm>
        <a:graphic>
          <a:graphicData uri="http://schemas.openxmlformats.org/drawingml/2006/table">
            <a:tbl>
              <a:tblPr firstRow="1" firstCol="1" bandRow="1">
                <a:tableStyleId>{D7AC3CCA-C797-4891-BE02-D94E43425B78}</a:tableStyleId>
              </a:tblPr>
              <a:tblGrid>
                <a:gridCol w="1124443"/>
                <a:gridCol w="10130989"/>
              </a:tblGrid>
              <a:tr h="1968329">
                <a:tc>
                  <a:txBody>
                    <a:bodyPr/>
                    <a:lstStyle/>
                    <a:p>
                      <a:pPr marL="0" marR="0" algn="r">
                        <a:spcBef>
                          <a:spcPts val="0"/>
                        </a:spcBef>
                        <a:spcAft>
                          <a:spcPts val="0"/>
                        </a:spcAft>
                      </a:pPr>
                      <a:r>
                        <a:rPr lang="en-US" sz="2000" dirty="0">
                          <a:effectLst/>
                        </a:rPr>
                        <a:t>Student A2: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r>
                        <a:rPr lang="en-US" sz="3200" b="0" i="1" kern="1200" dirty="0" smtClean="0">
                          <a:solidFill>
                            <a:schemeClr val="dk1"/>
                          </a:solidFill>
                          <a:effectLst/>
                          <a:latin typeface="+mn-lt"/>
                          <a:ea typeface="+mn-ea"/>
                          <a:cs typeface="+mn-cs"/>
                        </a:rPr>
                        <a:t>I think you said that there’s a banner with a message about water. I would like to add that the cracked ground is dry; there is no water there. What more do you notice? </a:t>
                      </a:r>
                      <a:endParaRPr lang="en-US" sz="3200" b="0" i="1" dirty="0"/>
                    </a:p>
                  </a:txBody>
                  <a:tcPr marL="68580" marR="68580" marT="0" marB="0"/>
                </a:tc>
              </a:tr>
              <a:tr h="1968329">
                <a:tc>
                  <a:txBody>
                    <a:bodyPr/>
                    <a:lstStyle/>
                    <a:p>
                      <a:pPr marL="0" marR="0" algn="r">
                        <a:spcBef>
                          <a:spcPts val="0"/>
                        </a:spcBef>
                        <a:spcAft>
                          <a:spcPts val="0"/>
                        </a:spcAft>
                      </a:pPr>
                      <a:r>
                        <a:rPr lang="en-US" sz="2000" dirty="0">
                          <a:effectLst/>
                        </a:rPr>
                        <a:t>Student B2: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r>
                        <a:rPr lang="en-US" sz="3200" i="1" kern="1200" dirty="0" smtClean="0">
                          <a:solidFill>
                            <a:schemeClr val="dk1"/>
                          </a:solidFill>
                          <a:effectLst/>
                          <a:latin typeface="+mn-lt"/>
                          <a:ea typeface="+mn-ea"/>
                          <a:cs typeface="+mn-cs"/>
                        </a:rPr>
                        <a:t>I heard you say that the waterless ground is cracked and dry. Additionally, I notice that there are also some bushes and dry grass in the background below the banner. How can you add to this idea? </a:t>
                      </a:r>
                      <a:endParaRPr lang="en-US" sz="3200" i="1" dirty="0"/>
                    </a:p>
                  </a:txBody>
                  <a:tcPr marL="68580" marR="68580" marT="0" marB="0"/>
                </a:tc>
              </a:tr>
            </a:tbl>
          </a:graphicData>
        </a:graphic>
      </p:graphicFrame>
      <p:sp>
        <p:nvSpPr>
          <p:cNvPr id="9" name="Title 1"/>
          <p:cNvSpPr txBox="1">
            <a:spLocks/>
          </p:cNvSpPr>
          <p:nvPr/>
        </p:nvSpPr>
        <p:spPr>
          <a:xfrm>
            <a:off x="2348495" y="266504"/>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63620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810630332"/>
              </p:ext>
            </p:extLst>
          </p:nvPr>
        </p:nvGraphicFramePr>
        <p:xfrm>
          <a:off x="2842592" y="2060148"/>
          <a:ext cx="9110299" cy="3999716"/>
        </p:xfrm>
        <a:graphic>
          <a:graphicData uri="http://schemas.openxmlformats.org/drawingml/2006/table">
            <a:tbl>
              <a:tblPr firstRow="1" firstCol="1" bandRow="1">
                <a:tableStyleId>{8A107856-5554-42FB-B03E-39F5DBC370BA}</a:tableStyleId>
              </a:tblPr>
              <a:tblGrid>
                <a:gridCol w="993912"/>
                <a:gridCol w="8116387"/>
              </a:tblGrid>
              <a:tr h="1736733">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r>
                        <a:rPr lang="en-US" sz="3000" b="0" i="1" u="sng" kern="1200" dirty="0" smtClean="0">
                          <a:solidFill>
                            <a:schemeClr val="dk1"/>
                          </a:solidFill>
                          <a:effectLst/>
                          <a:latin typeface="+mn-lt"/>
                          <a:ea typeface="+mn-ea"/>
                          <a:cs typeface="+mn-cs"/>
                        </a:rPr>
                        <a:t>I think you said </a:t>
                      </a:r>
                      <a:r>
                        <a:rPr lang="en-US" sz="3000" b="0" i="1" kern="1200" dirty="0" smtClean="0">
                          <a:solidFill>
                            <a:schemeClr val="dk1"/>
                          </a:solidFill>
                          <a:effectLst/>
                          <a:latin typeface="+mn-lt"/>
                          <a:ea typeface="+mn-ea"/>
                          <a:cs typeface="+mn-cs"/>
                        </a:rPr>
                        <a:t>that there’s a banner with a message about water. </a:t>
                      </a:r>
                      <a:r>
                        <a:rPr lang="en-US" sz="3000" b="1" i="1" kern="1200" dirty="0" smtClean="0">
                          <a:solidFill>
                            <a:schemeClr val="dk1"/>
                          </a:solidFill>
                          <a:effectLst/>
                          <a:latin typeface="+mn-lt"/>
                          <a:ea typeface="+mn-ea"/>
                          <a:cs typeface="+mn-cs"/>
                        </a:rPr>
                        <a:t>[PAR] </a:t>
                      </a:r>
                      <a:r>
                        <a:rPr lang="en-US" sz="3000" b="0" i="1" u="sng" kern="1200" dirty="0" smtClean="0">
                          <a:solidFill>
                            <a:schemeClr val="dk1"/>
                          </a:solidFill>
                          <a:effectLst/>
                          <a:latin typeface="+mn-lt"/>
                          <a:ea typeface="+mn-ea"/>
                          <a:cs typeface="+mn-cs"/>
                        </a:rPr>
                        <a:t>I would like to add </a:t>
                      </a:r>
                      <a:r>
                        <a:rPr lang="en-US" sz="3000" b="0" i="1" kern="1200" dirty="0" smtClean="0">
                          <a:solidFill>
                            <a:schemeClr val="dk1"/>
                          </a:solidFill>
                          <a:effectLst/>
                          <a:latin typeface="+mn-lt"/>
                          <a:ea typeface="+mn-ea"/>
                          <a:cs typeface="+mn-cs"/>
                        </a:rPr>
                        <a:t>that the cracked ground is dry; there is no water there. </a:t>
                      </a:r>
                      <a:r>
                        <a:rPr lang="en-US" sz="3000" b="1" i="1" kern="1200" dirty="0" smtClean="0">
                          <a:solidFill>
                            <a:schemeClr val="dk1"/>
                          </a:solidFill>
                          <a:effectLst/>
                          <a:latin typeface="+mn-lt"/>
                          <a:ea typeface="+mn-ea"/>
                          <a:cs typeface="+mn-cs"/>
                        </a:rPr>
                        <a:t>[BO]</a:t>
                      </a:r>
                      <a:r>
                        <a:rPr lang="en-US" sz="3000" b="0" i="1" kern="1200" dirty="0" smtClean="0">
                          <a:solidFill>
                            <a:schemeClr val="dk1"/>
                          </a:solidFill>
                          <a:effectLst/>
                          <a:latin typeface="+mn-lt"/>
                          <a:ea typeface="+mn-ea"/>
                          <a:cs typeface="+mn-cs"/>
                        </a:rPr>
                        <a:t> </a:t>
                      </a:r>
                      <a:r>
                        <a:rPr lang="en-US" sz="3000" b="0" i="1" u="sng" kern="1200" dirty="0" smtClean="0">
                          <a:solidFill>
                            <a:schemeClr val="dk1"/>
                          </a:solidFill>
                          <a:effectLst/>
                          <a:latin typeface="+mn-lt"/>
                          <a:ea typeface="+mn-ea"/>
                          <a:cs typeface="+mn-cs"/>
                        </a:rPr>
                        <a:t>What more do you notice</a:t>
                      </a:r>
                      <a:r>
                        <a:rPr lang="en-US" sz="3000" b="0" i="1" kern="1200" dirty="0" smtClean="0">
                          <a:solidFill>
                            <a:schemeClr val="dk1"/>
                          </a:solidFill>
                          <a:effectLst/>
                          <a:latin typeface="+mn-lt"/>
                          <a:ea typeface="+mn-ea"/>
                          <a:cs typeface="+mn-cs"/>
                        </a:rPr>
                        <a:t>? </a:t>
                      </a:r>
                      <a:r>
                        <a:rPr lang="en-US" sz="3000" b="1" i="1" kern="1200" dirty="0" smtClean="0">
                          <a:solidFill>
                            <a:schemeClr val="dk1"/>
                          </a:solidFill>
                          <a:effectLst/>
                          <a:latin typeface="+mn-lt"/>
                          <a:ea typeface="+mn-ea"/>
                          <a:cs typeface="+mn-cs"/>
                        </a:rPr>
                        <a:t>[PR] </a:t>
                      </a:r>
                      <a:endParaRPr lang="en-US" sz="3000" b="1" i="1" dirty="0"/>
                    </a:p>
                  </a:txBody>
                  <a:tcPr marL="68580" marR="68580" marT="0" marB="0"/>
                </a:tc>
              </a:tr>
              <a:tr h="2170916">
                <a:tc>
                  <a:txBody>
                    <a:bodyPr/>
                    <a:lstStyle/>
                    <a:p>
                      <a:pPr marL="0" marR="0" algn="r">
                        <a:spcBef>
                          <a:spcPts val="0"/>
                        </a:spcBef>
                        <a:spcAft>
                          <a:spcPts val="0"/>
                        </a:spcAft>
                      </a:pPr>
                      <a:r>
                        <a:rPr lang="en-US" sz="2000" dirty="0">
                          <a:effectLst/>
                        </a:rPr>
                        <a:t>Student B2:</a:t>
                      </a:r>
                      <a:endParaRPr lang="en-US" sz="2000" dirty="0">
                        <a:effectLst/>
                        <a:latin typeface="Avenir Next" charset="0"/>
                        <a:ea typeface="Calibri" charset="0"/>
                        <a:cs typeface="Arial" charset="0"/>
                      </a:endParaRPr>
                    </a:p>
                  </a:txBody>
                  <a:tcPr marL="68580" marR="68580" marT="0" marB="0"/>
                </a:tc>
                <a:tc>
                  <a:txBody>
                    <a:bodyPr/>
                    <a:lstStyle/>
                    <a:p>
                      <a:r>
                        <a:rPr lang="en-US" sz="3000" i="1" u="sng" kern="1200" dirty="0" smtClean="0">
                          <a:solidFill>
                            <a:schemeClr val="dk1"/>
                          </a:solidFill>
                          <a:effectLst/>
                          <a:latin typeface="+mn-lt"/>
                          <a:ea typeface="+mn-ea"/>
                          <a:cs typeface="+mn-cs"/>
                        </a:rPr>
                        <a:t>I heard you say </a:t>
                      </a:r>
                      <a:r>
                        <a:rPr lang="en-US" sz="3000" i="1" kern="1200" dirty="0" smtClean="0">
                          <a:solidFill>
                            <a:schemeClr val="dk1"/>
                          </a:solidFill>
                          <a:effectLst/>
                          <a:latin typeface="+mn-lt"/>
                          <a:ea typeface="+mn-ea"/>
                          <a:cs typeface="+mn-cs"/>
                        </a:rPr>
                        <a:t>that the is cracked and dry. </a:t>
                      </a:r>
                      <a:r>
                        <a:rPr lang="en-US" sz="3000" b="1" i="1" kern="1200" dirty="0" smtClean="0">
                          <a:solidFill>
                            <a:schemeClr val="dk1"/>
                          </a:solidFill>
                          <a:effectLst/>
                          <a:latin typeface="+mn-lt"/>
                          <a:ea typeface="+mn-ea"/>
                          <a:cs typeface="+mn-cs"/>
                        </a:rPr>
                        <a:t>[PAR] </a:t>
                      </a:r>
                      <a:r>
                        <a:rPr lang="en-US" sz="3000" i="1" u="sng" kern="1200" dirty="0" smtClean="0">
                          <a:solidFill>
                            <a:schemeClr val="dk1"/>
                          </a:solidFill>
                          <a:effectLst/>
                          <a:latin typeface="+mn-lt"/>
                          <a:ea typeface="+mn-ea"/>
                          <a:cs typeface="+mn-cs"/>
                        </a:rPr>
                        <a:t>Additionally, </a:t>
                      </a:r>
                      <a:r>
                        <a:rPr lang="en-US" sz="3000" i="1" u="none" kern="1200" dirty="0" smtClean="0">
                          <a:solidFill>
                            <a:schemeClr val="dk1"/>
                          </a:solidFill>
                          <a:effectLst/>
                          <a:latin typeface="+mn-lt"/>
                          <a:ea typeface="+mn-ea"/>
                          <a:cs typeface="+mn-cs"/>
                        </a:rPr>
                        <a:t>I notice </a:t>
                      </a:r>
                      <a:r>
                        <a:rPr lang="en-US" sz="3000" i="1" kern="1200" dirty="0" smtClean="0">
                          <a:solidFill>
                            <a:schemeClr val="dk1"/>
                          </a:solidFill>
                          <a:effectLst/>
                          <a:latin typeface="+mn-lt"/>
                          <a:ea typeface="+mn-ea"/>
                          <a:cs typeface="+mn-cs"/>
                        </a:rPr>
                        <a:t>that there are also some bushes and dry grass in the background below the banner. </a:t>
                      </a:r>
                      <a:r>
                        <a:rPr lang="en-US" sz="3000" b="1" i="1" kern="1200" dirty="0" smtClean="0">
                          <a:solidFill>
                            <a:schemeClr val="dk1"/>
                          </a:solidFill>
                          <a:effectLst/>
                          <a:latin typeface="+mn-lt"/>
                          <a:ea typeface="+mn-ea"/>
                          <a:cs typeface="+mn-cs"/>
                        </a:rPr>
                        <a:t>[BO] </a:t>
                      </a:r>
                      <a:r>
                        <a:rPr lang="en-US" sz="3000" i="1" u="sng" kern="1200" dirty="0" smtClean="0">
                          <a:solidFill>
                            <a:schemeClr val="dk1"/>
                          </a:solidFill>
                          <a:effectLst/>
                          <a:latin typeface="+mn-lt"/>
                          <a:ea typeface="+mn-ea"/>
                          <a:cs typeface="+mn-cs"/>
                        </a:rPr>
                        <a:t>How can you add to this idea</a:t>
                      </a:r>
                      <a:r>
                        <a:rPr lang="en-US" sz="3000" i="1" kern="1200" dirty="0" smtClean="0">
                          <a:solidFill>
                            <a:schemeClr val="dk1"/>
                          </a:solidFill>
                          <a:effectLst/>
                          <a:latin typeface="+mn-lt"/>
                          <a:ea typeface="+mn-ea"/>
                          <a:cs typeface="+mn-cs"/>
                        </a:rPr>
                        <a:t>? </a:t>
                      </a:r>
                      <a:r>
                        <a:rPr lang="en-US" sz="3000" b="1" i="1" kern="1200" dirty="0" smtClean="0">
                          <a:solidFill>
                            <a:schemeClr val="dk1"/>
                          </a:solidFill>
                          <a:effectLst/>
                          <a:latin typeface="+mn-lt"/>
                          <a:ea typeface="+mn-ea"/>
                          <a:cs typeface="+mn-cs"/>
                        </a:rPr>
                        <a:t>[PR] </a:t>
                      </a:r>
                      <a:endParaRPr lang="en-US" sz="3000" b="1" i="1" dirty="0"/>
                    </a:p>
                  </a:txBody>
                  <a:tcPr marL="68580" marR="68580" marT="0" marB="0"/>
                </a:tc>
              </a:tr>
            </a:tbl>
          </a:graphicData>
        </a:graphic>
      </p:graphicFrame>
    </p:spTree>
    <p:extLst>
      <p:ext uri="{BB962C8B-B14F-4D97-AF65-F5344CB8AC3E}">
        <p14:creationId xmlns:p14="http://schemas.microsoft.com/office/powerpoint/2010/main" val="138039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953480864"/>
              </p:ext>
            </p:extLst>
          </p:nvPr>
        </p:nvGraphicFramePr>
        <p:xfrm>
          <a:off x="493547" y="1857821"/>
          <a:ext cx="11096279" cy="4389120"/>
        </p:xfrm>
        <a:graphic>
          <a:graphicData uri="http://schemas.openxmlformats.org/drawingml/2006/table">
            <a:tbl>
              <a:tblPr firstRow="1" firstCol="1" bandRow="1">
                <a:tableStyleId>{D7AC3CCA-C797-4891-BE02-D94E43425B78}</a:tableStyleId>
              </a:tblPr>
              <a:tblGrid>
                <a:gridCol w="1208192"/>
                <a:gridCol w="9888087"/>
              </a:tblGrid>
              <a:tr h="816610">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r>
                        <a:rPr lang="en-US" sz="3200" b="0" i="1" kern="1200" dirty="0" smtClean="0">
                          <a:solidFill>
                            <a:schemeClr val="dk1"/>
                          </a:solidFill>
                          <a:effectLst/>
                          <a:latin typeface="+mn-lt"/>
                          <a:ea typeface="+mn-ea"/>
                          <a:cs typeface="+mn-cs"/>
                        </a:rPr>
                        <a:t>I think you said that the white banner is surrounded by dry vegetation. I would like to add that there are dry leaves on the ground in the foreground of the bottom picture. What else can you add? </a:t>
                      </a:r>
                      <a:endParaRPr lang="en-US" sz="3200" b="0" i="1" dirty="0"/>
                    </a:p>
                  </a:txBody>
                  <a:tcPr marL="68580" marR="68580" marT="0" marB="0"/>
                </a:tc>
              </a:tr>
              <a:tr h="862330">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r>
                        <a:rPr lang="en-US" sz="3200" i="1" kern="1200" dirty="0" smtClean="0">
                          <a:solidFill>
                            <a:schemeClr val="dk1"/>
                          </a:solidFill>
                          <a:effectLst/>
                          <a:latin typeface="+mn-lt"/>
                          <a:ea typeface="+mn-ea"/>
                          <a:cs typeface="+mn-cs"/>
                        </a:rPr>
                        <a:t>In other words, you are saying that the bottom picture also shows dried up vegetation. I would like to add that there is a brown and white cow laying on the dry ground next to a man holding a water bottle to its mouth. What else can you add? </a:t>
                      </a:r>
                      <a:endParaRPr lang="en-US" sz="3200" i="1" dirty="0"/>
                    </a:p>
                  </a:txBody>
                  <a:tcPr marL="68580" marR="68580" marT="0" marB="0"/>
                </a:tc>
              </a:tr>
            </a:tbl>
          </a:graphicData>
        </a:graphic>
      </p:graphicFrame>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7780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949034125"/>
              </p:ext>
            </p:extLst>
          </p:nvPr>
        </p:nvGraphicFramePr>
        <p:xfrm>
          <a:off x="2898573" y="2029297"/>
          <a:ext cx="8968749" cy="3840480"/>
        </p:xfrm>
        <a:graphic>
          <a:graphicData uri="http://schemas.openxmlformats.org/drawingml/2006/table">
            <a:tbl>
              <a:tblPr firstRow="1" firstCol="1" bandRow="1">
                <a:tableStyleId>{8A107856-5554-42FB-B03E-39F5DBC370BA}</a:tableStyleId>
              </a:tblPr>
              <a:tblGrid>
                <a:gridCol w="1004194"/>
                <a:gridCol w="7964555"/>
              </a:tblGrid>
              <a:tr h="560070">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r>
                        <a:rPr lang="en-US" sz="2800" b="0" i="1" u="sng" kern="1200" dirty="0" smtClean="0">
                          <a:solidFill>
                            <a:schemeClr val="dk1"/>
                          </a:solidFill>
                          <a:effectLst/>
                          <a:latin typeface="+mn-lt"/>
                          <a:ea typeface="+mn-ea"/>
                          <a:cs typeface="+mn-cs"/>
                        </a:rPr>
                        <a:t>I think you said </a:t>
                      </a:r>
                      <a:r>
                        <a:rPr lang="en-US" sz="2800" b="0" i="1" kern="1200" dirty="0" smtClean="0">
                          <a:solidFill>
                            <a:schemeClr val="dk1"/>
                          </a:solidFill>
                          <a:effectLst/>
                          <a:latin typeface="+mn-lt"/>
                          <a:ea typeface="+mn-ea"/>
                          <a:cs typeface="+mn-cs"/>
                        </a:rPr>
                        <a:t>that the white banner is surrounded by dry vegetation. </a:t>
                      </a:r>
                      <a:r>
                        <a:rPr lang="en-US" sz="2800" b="1" i="1" kern="1200" dirty="0" smtClean="0">
                          <a:solidFill>
                            <a:schemeClr val="dk1"/>
                          </a:solidFill>
                          <a:effectLst/>
                          <a:latin typeface="+mn-lt"/>
                          <a:ea typeface="+mn-ea"/>
                          <a:cs typeface="+mn-cs"/>
                        </a:rPr>
                        <a:t>[PAR]</a:t>
                      </a:r>
                      <a:r>
                        <a:rPr lang="en-US" sz="2800" b="1" i="1" kern="1200" baseline="0" dirty="0" smtClean="0">
                          <a:solidFill>
                            <a:schemeClr val="dk1"/>
                          </a:solidFill>
                          <a:effectLst/>
                          <a:latin typeface="+mn-lt"/>
                          <a:ea typeface="+mn-ea"/>
                          <a:cs typeface="+mn-cs"/>
                        </a:rPr>
                        <a:t> </a:t>
                      </a:r>
                      <a:r>
                        <a:rPr lang="en-US" sz="2800" b="0" i="1" kern="1200" dirty="0" smtClean="0">
                          <a:solidFill>
                            <a:schemeClr val="dk1"/>
                          </a:solidFill>
                          <a:effectLst/>
                          <a:latin typeface="+mn-lt"/>
                          <a:ea typeface="+mn-ea"/>
                          <a:cs typeface="+mn-cs"/>
                        </a:rPr>
                        <a:t>I</a:t>
                      </a:r>
                      <a:r>
                        <a:rPr lang="en-US" sz="2800" b="0" i="1" u="sng" kern="1200" dirty="0" smtClean="0">
                          <a:solidFill>
                            <a:schemeClr val="dk1"/>
                          </a:solidFill>
                          <a:effectLst/>
                          <a:latin typeface="+mn-lt"/>
                          <a:ea typeface="+mn-ea"/>
                          <a:cs typeface="+mn-cs"/>
                        </a:rPr>
                        <a:t> would like to add </a:t>
                      </a:r>
                      <a:r>
                        <a:rPr lang="en-US" sz="2800" b="0" i="1" kern="1200" dirty="0" smtClean="0">
                          <a:solidFill>
                            <a:schemeClr val="dk1"/>
                          </a:solidFill>
                          <a:effectLst/>
                          <a:latin typeface="+mn-lt"/>
                          <a:ea typeface="+mn-ea"/>
                          <a:cs typeface="+mn-cs"/>
                        </a:rPr>
                        <a:t>that there are dry leaves on the ground in the foreground of the bottom picture. </a:t>
                      </a:r>
                      <a:r>
                        <a:rPr lang="en-US" sz="2800" b="1" i="1" kern="1200" dirty="0" smtClean="0">
                          <a:solidFill>
                            <a:schemeClr val="dk1"/>
                          </a:solidFill>
                          <a:effectLst/>
                          <a:latin typeface="+mn-lt"/>
                          <a:ea typeface="+mn-ea"/>
                          <a:cs typeface="+mn-cs"/>
                        </a:rPr>
                        <a:t>[BO] </a:t>
                      </a:r>
                      <a:r>
                        <a:rPr lang="en-US" sz="2800" b="0" i="1" u="sng" kern="1200" dirty="0" smtClean="0">
                          <a:solidFill>
                            <a:schemeClr val="dk1"/>
                          </a:solidFill>
                          <a:effectLst/>
                          <a:latin typeface="+mn-lt"/>
                          <a:ea typeface="+mn-ea"/>
                          <a:cs typeface="+mn-cs"/>
                        </a:rPr>
                        <a:t>What else can you add? </a:t>
                      </a:r>
                      <a:r>
                        <a:rPr lang="en-US" sz="2800" b="1" i="1" kern="1200" dirty="0" smtClean="0">
                          <a:solidFill>
                            <a:schemeClr val="dk1"/>
                          </a:solidFill>
                          <a:effectLst/>
                          <a:latin typeface="+mn-lt"/>
                          <a:ea typeface="+mn-ea"/>
                          <a:cs typeface="+mn-cs"/>
                        </a:rPr>
                        <a:t>[PR] </a:t>
                      </a:r>
                      <a:endParaRPr lang="en-US" sz="2800" b="1" i="1" dirty="0"/>
                    </a:p>
                  </a:txBody>
                  <a:tcPr marL="68580" marR="68580" marT="0" marB="0"/>
                </a:tc>
              </a:tr>
              <a:tr h="586740">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r>
                        <a:rPr lang="en-US" sz="2800" i="1" u="sng" kern="1200" dirty="0" smtClean="0">
                          <a:solidFill>
                            <a:schemeClr val="dk1"/>
                          </a:solidFill>
                          <a:effectLst/>
                          <a:latin typeface="+mn-lt"/>
                          <a:ea typeface="+mn-ea"/>
                          <a:cs typeface="+mn-cs"/>
                        </a:rPr>
                        <a:t>In other words, </a:t>
                      </a:r>
                      <a:r>
                        <a:rPr lang="en-US" sz="2800" i="1" kern="1200" dirty="0" smtClean="0">
                          <a:solidFill>
                            <a:schemeClr val="dk1"/>
                          </a:solidFill>
                          <a:effectLst/>
                          <a:latin typeface="+mn-lt"/>
                          <a:ea typeface="+mn-ea"/>
                          <a:cs typeface="+mn-cs"/>
                        </a:rPr>
                        <a:t>you are saying that the bottom picture also shows dried up vegetation. </a:t>
                      </a:r>
                      <a:r>
                        <a:rPr lang="en-US" sz="2800" b="1" i="1" kern="1200" dirty="0" smtClean="0">
                          <a:solidFill>
                            <a:schemeClr val="dk1"/>
                          </a:solidFill>
                          <a:effectLst/>
                          <a:latin typeface="+mn-lt"/>
                          <a:ea typeface="+mn-ea"/>
                          <a:cs typeface="+mn-cs"/>
                        </a:rPr>
                        <a:t>[PAR] </a:t>
                      </a:r>
                      <a:r>
                        <a:rPr lang="en-US" sz="2800" i="1" u="sng" kern="1200" dirty="0" smtClean="0">
                          <a:solidFill>
                            <a:schemeClr val="dk1"/>
                          </a:solidFill>
                          <a:effectLst/>
                          <a:latin typeface="+mn-lt"/>
                          <a:ea typeface="+mn-ea"/>
                          <a:cs typeface="+mn-cs"/>
                        </a:rPr>
                        <a:t>I would like to add </a:t>
                      </a:r>
                      <a:r>
                        <a:rPr lang="en-US" sz="2800" i="1" kern="1200" dirty="0" smtClean="0">
                          <a:solidFill>
                            <a:schemeClr val="dk1"/>
                          </a:solidFill>
                          <a:effectLst/>
                          <a:latin typeface="+mn-lt"/>
                          <a:ea typeface="+mn-ea"/>
                          <a:cs typeface="+mn-cs"/>
                        </a:rPr>
                        <a:t>that there is a brown and white cow laying on the dry ground next to a man holding a water bottle to its mouth. </a:t>
                      </a:r>
                      <a:r>
                        <a:rPr lang="en-US" sz="2800" b="1" i="1" kern="1200" dirty="0" smtClean="0">
                          <a:solidFill>
                            <a:schemeClr val="dk1"/>
                          </a:solidFill>
                          <a:effectLst/>
                          <a:latin typeface="+mn-lt"/>
                          <a:ea typeface="+mn-ea"/>
                          <a:cs typeface="+mn-cs"/>
                        </a:rPr>
                        <a:t>[BO]</a:t>
                      </a:r>
                      <a:r>
                        <a:rPr lang="en-US" sz="2800" i="1" kern="1200" dirty="0" smtClean="0">
                          <a:solidFill>
                            <a:schemeClr val="dk1"/>
                          </a:solidFill>
                          <a:effectLst/>
                          <a:latin typeface="+mn-lt"/>
                          <a:ea typeface="+mn-ea"/>
                          <a:cs typeface="+mn-cs"/>
                        </a:rPr>
                        <a:t> </a:t>
                      </a:r>
                      <a:r>
                        <a:rPr lang="en-US" sz="2800" i="1" u="sng" kern="1200" dirty="0" smtClean="0">
                          <a:solidFill>
                            <a:schemeClr val="dk1"/>
                          </a:solidFill>
                          <a:effectLst/>
                          <a:latin typeface="+mn-lt"/>
                          <a:ea typeface="+mn-ea"/>
                          <a:cs typeface="+mn-cs"/>
                        </a:rPr>
                        <a:t>What else can you add? </a:t>
                      </a:r>
                      <a:r>
                        <a:rPr lang="en-US" sz="2800" b="1" i="1" kern="1200" dirty="0" smtClean="0">
                          <a:solidFill>
                            <a:schemeClr val="dk1"/>
                          </a:solidFill>
                          <a:effectLst/>
                          <a:latin typeface="+mn-lt"/>
                          <a:ea typeface="+mn-ea"/>
                          <a:cs typeface="+mn-cs"/>
                        </a:rPr>
                        <a:t>[PR]</a:t>
                      </a:r>
                      <a:endParaRPr lang="en-US" sz="2800" b="1" i="1" dirty="0"/>
                    </a:p>
                  </a:txBody>
                  <a:tcPr marL="68580" marR="68580" marT="0" marB="0"/>
                </a:tc>
              </a:tr>
            </a:tbl>
          </a:graphicData>
        </a:graphic>
      </p:graphicFrame>
    </p:spTree>
    <p:extLst>
      <p:ext uri="{BB962C8B-B14F-4D97-AF65-F5344CB8AC3E}">
        <p14:creationId xmlns:p14="http://schemas.microsoft.com/office/powerpoint/2010/main" val="8239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97" y="735943"/>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052031" y="56543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5" name="Table 4"/>
          <p:cNvGraphicFramePr>
            <a:graphicFrameLocks noGrp="1"/>
          </p:cNvGraphicFramePr>
          <p:nvPr>
            <p:extLst>
              <p:ext uri="{D42A27DB-BD31-4B8C-83A1-F6EECF244321}">
                <p14:modId xmlns:p14="http://schemas.microsoft.com/office/powerpoint/2010/main" val="1236413133"/>
              </p:ext>
            </p:extLst>
          </p:nvPr>
        </p:nvGraphicFramePr>
        <p:xfrm>
          <a:off x="324497" y="2515845"/>
          <a:ext cx="11514577" cy="2926080"/>
        </p:xfrm>
        <a:graphic>
          <a:graphicData uri="http://schemas.openxmlformats.org/drawingml/2006/table">
            <a:tbl>
              <a:tblPr firstRow="1" firstCol="1" bandRow="1">
                <a:tableStyleId>{D7AC3CCA-C797-4891-BE02-D94E43425B78}</a:tableStyleId>
              </a:tblPr>
              <a:tblGrid>
                <a:gridCol w="1144102"/>
                <a:gridCol w="10370475"/>
              </a:tblGrid>
              <a:tr h="1273810">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r>
                        <a:rPr lang="en-US" sz="3200" b="0" i="1" kern="1200" dirty="0" smtClean="0">
                          <a:solidFill>
                            <a:schemeClr val="dk1"/>
                          </a:solidFill>
                          <a:effectLst/>
                          <a:latin typeface="+mn-lt"/>
                          <a:ea typeface="+mn-ea"/>
                          <a:cs typeface="+mn-cs"/>
                        </a:rPr>
                        <a:t>In other words, you are saying that there is a man giving bottled water to the cow. I want to add that the cow’s ribs are visible underneath its brown hide. What else do you notice? </a:t>
                      </a:r>
                      <a:endParaRPr lang="en-US" sz="3200" b="0" i="1" dirty="0"/>
                    </a:p>
                  </a:txBody>
                  <a:tcPr marL="68580" marR="68580" marT="0" marB="0"/>
                </a:tc>
              </a:tr>
              <a:tr h="833755">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i="1" dirty="0" smtClean="0">
                          <a:effectLst/>
                        </a:rPr>
                        <a:t>What I heard you is</a:t>
                      </a:r>
                      <a:r>
                        <a:rPr lang="en-US" sz="3200" i="1" baseline="0" dirty="0" smtClean="0">
                          <a:effectLst/>
                        </a:rPr>
                        <a:t> that the man is giving water to the scrawny cow.  I would like to add that the man is cradling the cow’s mouth as he gives it water to drink.</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241869" y="696332"/>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213677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180736"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991026605"/>
              </p:ext>
            </p:extLst>
          </p:nvPr>
        </p:nvGraphicFramePr>
        <p:xfrm>
          <a:off x="2842592" y="1983663"/>
          <a:ext cx="9180736" cy="4180777"/>
        </p:xfrm>
        <a:graphic>
          <a:graphicData uri="http://schemas.openxmlformats.org/drawingml/2006/table">
            <a:tbl>
              <a:tblPr firstRow="1" firstCol="1" bandRow="1">
                <a:tableStyleId>{8A107856-5554-42FB-B03E-39F5DBC370BA}</a:tableStyleId>
              </a:tblPr>
              <a:tblGrid>
                <a:gridCol w="969475"/>
                <a:gridCol w="8211261"/>
              </a:tblGrid>
              <a:tr h="1857508">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r>
                        <a:rPr lang="en-US" sz="3100" b="0" i="1" u="sng" kern="1200" dirty="0" smtClean="0">
                          <a:solidFill>
                            <a:schemeClr val="dk1"/>
                          </a:solidFill>
                          <a:effectLst/>
                          <a:latin typeface="+mn-lt"/>
                          <a:ea typeface="+mn-ea"/>
                          <a:cs typeface="+mn-cs"/>
                        </a:rPr>
                        <a:t>In other words, </a:t>
                      </a:r>
                      <a:r>
                        <a:rPr lang="en-US" sz="3100" b="0" i="1" kern="1200" dirty="0" smtClean="0">
                          <a:solidFill>
                            <a:schemeClr val="dk1"/>
                          </a:solidFill>
                          <a:effectLst/>
                          <a:latin typeface="+mn-lt"/>
                          <a:ea typeface="+mn-ea"/>
                          <a:cs typeface="+mn-cs"/>
                        </a:rPr>
                        <a:t>you are saying that there is a man giving bottled water to the cow. </a:t>
                      </a:r>
                      <a:r>
                        <a:rPr lang="en-US" sz="3100" b="1" i="1" kern="1200" dirty="0" smtClean="0">
                          <a:solidFill>
                            <a:schemeClr val="dk1"/>
                          </a:solidFill>
                          <a:effectLst/>
                          <a:latin typeface="+mn-lt"/>
                          <a:ea typeface="+mn-ea"/>
                          <a:cs typeface="+mn-cs"/>
                        </a:rPr>
                        <a:t>[PAR]</a:t>
                      </a:r>
                      <a:r>
                        <a:rPr lang="en-US" sz="3100" b="1" i="1" kern="1200" baseline="0" dirty="0" smtClean="0">
                          <a:solidFill>
                            <a:schemeClr val="dk1"/>
                          </a:solidFill>
                          <a:effectLst/>
                          <a:latin typeface="+mn-lt"/>
                          <a:ea typeface="+mn-ea"/>
                          <a:cs typeface="+mn-cs"/>
                        </a:rPr>
                        <a:t> </a:t>
                      </a:r>
                      <a:r>
                        <a:rPr lang="en-US" sz="3100" b="0" i="1" u="sng" kern="1200" dirty="0" smtClean="0">
                          <a:solidFill>
                            <a:schemeClr val="dk1"/>
                          </a:solidFill>
                          <a:effectLst/>
                          <a:latin typeface="+mn-lt"/>
                          <a:ea typeface="+mn-ea"/>
                          <a:cs typeface="+mn-cs"/>
                        </a:rPr>
                        <a:t>I want to add </a:t>
                      </a:r>
                      <a:r>
                        <a:rPr lang="en-US" sz="3100" b="0" i="1" kern="1200" dirty="0" smtClean="0">
                          <a:solidFill>
                            <a:schemeClr val="dk1"/>
                          </a:solidFill>
                          <a:effectLst/>
                          <a:latin typeface="+mn-lt"/>
                          <a:ea typeface="+mn-ea"/>
                          <a:cs typeface="+mn-cs"/>
                        </a:rPr>
                        <a:t>that the cow’s ribs are visible underneath its brown hide. </a:t>
                      </a:r>
                      <a:r>
                        <a:rPr lang="en-US" sz="3100" b="1" i="1" kern="1200" dirty="0" smtClean="0">
                          <a:solidFill>
                            <a:schemeClr val="dk1"/>
                          </a:solidFill>
                          <a:effectLst/>
                          <a:latin typeface="+mn-lt"/>
                          <a:ea typeface="+mn-ea"/>
                          <a:cs typeface="+mn-cs"/>
                        </a:rPr>
                        <a:t>[BO] </a:t>
                      </a:r>
                      <a:r>
                        <a:rPr lang="en-US" sz="3100" b="0" i="1" u="sng" kern="1200" dirty="0" smtClean="0">
                          <a:solidFill>
                            <a:schemeClr val="dk1"/>
                          </a:solidFill>
                          <a:effectLst/>
                          <a:latin typeface="+mn-lt"/>
                          <a:ea typeface="+mn-ea"/>
                          <a:cs typeface="+mn-cs"/>
                        </a:rPr>
                        <a:t>What else do you notice</a:t>
                      </a:r>
                      <a:r>
                        <a:rPr lang="en-US" sz="3100" b="0" i="1" kern="1200" dirty="0" smtClean="0">
                          <a:solidFill>
                            <a:schemeClr val="dk1"/>
                          </a:solidFill>
                          <a:effectLst/>
                          <a:latin typeface="+mn-lt"/>
                          <a:ea typeface="+mn-ea"/>
                          <a:cs typeface="+mn-cs"/>
                        </a:rPr>
                        <a:t>? </a:t>
                      </a:r>
                      <a:r>
                        <a:rPr lang="en-US" sz="3100" b="1" i="1" kern="1200" dirty="0" smtClean="0">
                          <a:solidFill>
                            <a:schemeClr val="dk1"/>
                          </a:solidFill>
                          <a:effectLst/>
                          <a:latin typeface="+mn-lt"/>
                          <a:ea typeface="+mn-ea"/>
                          <a:cs typeface="+mn-cs"/>
                        </a:rPr>
                        <a:t>[PR]</a:t>
                      </a:r>
                      <a:endParaRPr lang="en-US" sz="3100" b="1" i="1" dirty="0"/>
                    </a:p>
                  </a:txBody>
                  <a:tcPr marL="68580" marR="68580" marT="0" marB="0"/>
                </a:tc>
              </a:tr>
              <a:tr h="2291017">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i="1" dirty="0" smtClean="0">
                          <a:effectLst/>
                          <a:latin typeface="+mn-lt"/>
                        </a:rPr>
                        <a:t>What I heard you is</a:t>
                      </a:r>
                      <a:r>
                        <a:rPr lang="en-US" sz="3200" i="1" baseline="0" dirty="0" smtClean="0">
                          <a:effectLst/>
                          <a:latin typeface="+mn-lt"/>
                        </a:rPr>
                        <a:t> that the man is giving water to the scrawny cow. </a:t>
                      </a:r>
                      <a:r>
                        <a:rPr lang="en-US" sz="3200" b="1" i="1" kern="1200" dirty="0" smtClean="0">
                          <a:solidFill>
                            <a:schemeClr val="dk1"/>
                          </a:solidFill>
                          <a:effectLst/>
                          <a:latin typeface="+mn-lt"/>
                          <a:ea typeface="+mn-ea"/>
                          <a:cs typeface="+mn-cs"/>
                        </a:rPr>
                        <a:t>[PAR]</a:t>
                      </a:r>
                      <a:r>
                        <a:rPr lang="en-US" sz="3200" b="1" i="1" kern="1200" baseline="0" dirty="0" smtClean="0">
                          <a:solidFill>
                            <a:schemeClr val="dk1"/>
                          </a:solidFill>
                          <a:effectLst/>
                          <a:latin typeface="+mn-lt"/>
                          <a:ea typeface="+mn-ea"/>
                          <a:cs typeface="+mn-cs"/>
                        </a:rPr>
                        <a:t> </a:t>
                      </a:r>
                      <a:r>
                        <a:rPr lang="en-US" sz="3200" i="1" baseline="0" dirty="0" smtClean="0">
                          <a:effectLst/>
                          <a:latin typeface="+mn-lt"/>
                        </a:rPr>
                        <a:t> I would like to add that the man is cradling the cow’s mouth as he gives it water to drink.</a:t>
                      </a:r>
                      <a:r>
                        <a:rPr lang="en-US" sz="3200" b="1" i="1" kern="1200" dirty="0" smtClean="0">
                          <a:solidFill>
                            <a:schemeClr val="dk1"/>
                          </a:solidFill>
                          <a:effectLst/>
                          <a:latin typeface="+mn-lt"/>
                          <a:ea typeface="+mn-ea"/>
                          <a:cs typeface="+mn-cs"/>
                        </a:rPr>
                        <a:t> [BO] </a:t>
                      </a:r>
                      <a:endParaRPr lang="en-US" sz="3200" i="1" dirty="0" smtClean="0">
                        <a:solidFill>
                          <a:srgbClr val="000000"/>
                        </a:solidFill>
                        <a:effectLst/>
                        <a:latin typeface="+mn-lt"/>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33084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19401" y="170846"/>
            <a:ext cx="7543800" cy="2114680"/>
          </a:xfrm>
        </p:spPr>
        <p:txBody>
          <a:bodyPr anchor="t">
            <a:noAutofit/>
          </a:bodyPr>
          <a:lstStyle/>
          <a:p>
            <a:r>
              <a:rPr lang="en-US" sz="4000" dirty="0" smtClean="0"/>
              <a:t/>
            </a:r>
            <a:br>
              <a:rPr lang="en-US" sz="4000" dirty="0" smtClean="0"/>
            </a:br>
            <a:r>
              <a:rPr lang="en-US" sz="6000" b="1" dirty="0" smtClean="0"/>
              <a:t>How </a:t>
            </a:r>
            <a:r>
              <a:rPr lang="en-US" sz="6000" b="1" dirty="0"/>
              <a:t>do noun phrases </a:t>
            </a:r>
            <a:br>
              <a:rPr lang="en-US" sz="6000" b="1" dirty="0"/>
            </a:br>
            <a:r>
              <a:rPr lang="en-US" sz="6000" b="1" dirty="0"/>
              <a:t>add 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6" name="Table 15"/>
          <p:cNvGraphicFramePr>
            <a:graphicFrameLocks noGrp="1"/>
          </p:cNvGraphicFramePr>
          <p:nvPr>
            <p:extLst>
              <p:ext uri="{D42A27DB-BD31-4B8C-83A1-F6EECF244321}">
                <p14:modId xmlns:p14="http://schemas.microsoft.com/office/powerpoint/2010/main" val="391207306"/>
              </p:ext>
            </p:extLst>
          </p:nvPr>
        </p:nvGraphicFramePr>
        <p:xfrm>
          <a:off x="476977" y="2485164"/>
          <a:ext cx="11370465" cy="3713007"/>
        </p:xfrm>
        <a:graphic>
          <a:graphicData uri="http://schemas.openxmlformats.org/drawingml/2006/table">
            <a:tbl>
              <a:tblPr firstRow="1" firstCol="1" bandRow="1">
                <a:tableStyleId>{8A107856-5554-42FB-B03E-39F5DBC370BA}</a:tableStyleId>
              </a:tblPr>
              <a:tblGrid>
                <a:gridCol w="1530727"/>
                <a:gridCol w="9839738"/>
              </a:tblGrid>
              <a:tr h="1704183">
                <a:tc>
                  <a:txBody>
                    <a:bodyPr/>
                    <a:lstStyle/>
                    <a:p>
                      <a:pPr marL="0" marR="0" algn="r">
                        <a:spcBef>
                          <a:spcPts val="0"/>
                        </a:spcBef>
                        <a:spcAft>
                          <a:spcPts val="0"/>
                        </a:spcAft>
                      </a:pPr>
                      <a:r>
                        <a:rPr lang="en-US" sz="2800" dirty="0">
                          <a:effectLst/>
                        </a:rPr>
                        <a:t>Student A1:</a:t>
                      </a:r>
                      <a:endParaRPr lang="en-US" sz="28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b="0" i="1" u="sng" dirty="0">
                          <a:effectLst/>
                          <a:latin typeface="Calibri" charset="0"/>
                          <a:ea typeface="ＭＳ 明朝" charset="-128"/>
                          <a:cs typeface="Times New Roman" charset="0"/>
                        </a:rPr>
                        <a:t>I notice</a:t>
                      </a:r>
                      <a:r>
                        <a:rPr lang="en-US" sz="3400" b="0" i="1" dirty="0">
                          <a:effectLst/>
                          <a:latin typeface="Calibri" charset="0"/>
                          <a:ea typeface="ＭＳ 明朝" charset="-128"/>
                          <a:cs typeface="Times New Roman" charset="0"/>
                        </a:rPr>
                        <a:t> that the </a:t>
                      </a:r>
                      <a:r>
                        <a:rPr lang="en-US" sz="3400" b="0" i="1" dirty="0">
                          <a:effectLst/>
                          <a:highlight>
                            <a:srgbClr val="FFFF00"/>
                          </a:highlight>
                          <a:latin typeface="Calibri" charset="0"/>
                          <a:ea typeface="ＭＳ 明朝" charset="-128"/>
                          <a:cs typeface="Times New Roman" charset="0"/>
                        </a:rPr>
                        <a:t>top picture</a:t>
                      </a:r>
                      <a:r>
                        <a:rPr lang="en-US" sz="3400" b="0" i="1" dirty="0">
                          <a:effectLst/>
                          <a:latin typeface="Calibri" charset="0"/>
                          <a:ea typeface="ＭＳ 明朝" charset="-128"/>
                          <a:cs typeface="Times New Roman" charset="0"/>
                        </a:rPr>
                        <a:t> shows the </a:t>
                      </a:r>
                      <a:r>
                        <a:rPr lang="en-US" sz="3400" b="0" i="1" dirty="0">
                          <a:effectLst/>
                          <a:highlight>
                            <a:srgbClr val="FFFF00"/>
                          </a:highlight>
                          <a:latin typeface="Calibri" charset="0"/>
                          <a:ea typeface="ＭＳ 明朝" charset="-128"/>
                          <a:cs typeface="Times New Roman" charset="0"/>
                        </a:rPr>
                        <a:t>brown cracked earth</a:t>
                      </a:r>
                      <a:r>
                        <a:rPr lang="en-US" sz="3400" b="0" i="1" dirty="0">
                          <a:effectLst/>
                          <a:latin typeface="Calibri" charset="0"/>
                          <a:ea typeface="ＭＳ 明朝" charset="-128"/>
                          <a:cs typeface="Times New Roman" charset="0"/>
                        </a:rPr>
                        <a:t> and the </a:t>
                      </a:r>
                      <a:r>
                        <a:rPr lang="en-US" sz="3400" b="0" i="1" dirty="0" smtClean="0">
                          <a:effectLst/>
                          <a:highlight>
                            <a:srgbClr val="FFFF00"/>
                          </a:highlight>
                          <a:latin typeface="Calibri" charset="0"/>
                          <a:ea typeface="ＭＳ 明朝" charset="-128"/>
                          <a:cs typeface="Times New Roman" charset="0"/>
                        </a:rPr>
                        <a:t>blue sky</a:t>
                      </a:r>
                      <a:r>
                        <a:rPr lang="en-US" sz="3400" b="0" i="1" dirty="0" smtClean="0">
                          <a:effectLst/>
                          <a:latin typeface="Calibri" charset="0"/>
                          <a:ea typeface="ＭＳ 明朝" charset="-128"/>
                          <a:cs typeface="Times New Roman" charset="0"/>
                        </a:rPr>
                        <a:t> in </a:t>
                      </a:r>
                      <a:r>
                        <a:rPr lang="en-US" sz="3400" b="0" i="1" dirty="0">
                          <a:effectLst/>
                          <a:latin typeface="Calibri" charset="0"/>
                          <a:ea typeface="ＭＳ 明朝" charset="-128"/>
                          <a:cs typeface="Times New Roman" charset="0"/>
                        </a:rPr>
                        <a:t>the background. </a:t>
                      </a:r>
                      <a:r>
                        <a:rPr lang="en-US" sz="3400" b="0" i="1" u="sng" dirty="0" smtClean="0">
                          <a:effectLst/>
                          <a:latin typeface="Calibri" charset="0"/>
                          <a:ea typeface="ＭＳ 明朝" charset="-128"/>
                          <a:cs typeface="Times New Roman" charset="0"/>
                        </a:rPr>
                        <a:t>What </a:t>
                      </a:r>
                      <a:r>
                        <a:rPr lang="en-US" sz="3400" b="0" i="1" u="sng" dirty="0">
                          <a:effectLst/>
                          <a:latin typeface="Calibri" charset="0"/>
                          <a:ea typeface="ＭＳ 明朝" charset="-128"/>
                          <a:cs typeface="Times New Roman" charset="0"/>
                        </a:rPr>
                        <a:t>do you notice?</a:t>
                      </a:r>
                      <a:r>
                        <a:rPr lang="en-US" sz="3400" b="0" i="1" dirty="0">
                          <a:effectLst/>
                          <a:latin typeface="Calibri" charset="0"/>
                          <a:ea typeface="ＭＳ 明朝" charset="-128"/>
                          <a:cs typeface="Times New Roman" charset="0"/>
                        </a:rPr>
                        <a:t> </a:t>
                      </a:r>
                      <a:endParaRPr lang="en-US" sz="3400" b="0" i="1" dirty="0" smtClean="0">
                        <a:effectLst/>
                        <a:latin typeface="Calibri" charset="0"/>
                        <a:ea typeface="ＭＳ 明朝" charset="-128"/>
                        <a:cs typeface="Times New Roman" charset="0"/>
                      </a:endParaRPr>
                    </a:p>
                    <a:p>
                      <a:pPr marL="0" marR="0">
                        <a:spcBef>
                          <a:spcPts val="0"/>
                        </a:spcBef>
                        <a:spcAft>
                          <a:spcPts val="0"/>
                        </a:spcAft>
                      </a:pPr>
                      <a:endParaRPr lang="en-US" sz="1600" b="0" i="1" dirty="0">
                        <a:effectLst/>
                        <a:latin typeface="Cambria" charset="0"/>
                        <a:ea typeface="ＭＳ 明朝" charset="-128"/>
                        <a:cs typeface="Times New Roman" charset="0"/>
                      </a:endParaRPr>
                    </a:p>
                  </a:txBody>
                  <a:tcPr marL="68580" marR="68580" marT="0" marB="0"/>
                </a:tc>
              </a:tr>
              <a:tr h="1914687">
                <a:tc>
                  <a:txBody>
                    <a:bodyPr/>
                    <a:lstStyle/>
                    <a:p>
                      <a:pPr marL="0" marR="0" algn="r">
                        <a:spcBef>
                          <a:spcPts val="0"/>
                        </a:spcBef>
                        <a:spcAft>
                          <a:spcPts val="0"/>
                        </a:spcAft>
                      </a:pPr>
                      <a:r>
                        <a:rPr lang="en-US" sz="2800" dirty="0">
                          <a:effectLst/>
                        </a:rPr>
                        <a:t>Student B1:</a:t>
                      </a:r>
                      <a:endParaRPr lang="en-US" sz="28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i="1" u="sng" dirty="0">
                          <a:effectLst/>
                          <a:latin typeface="Calibri" charset="0"/>
                          <a:ea typeface="ＭＳ 明朝" charset="-128"/>
                          <a:cs typeface="Times New Roman" charset="0"/>
                        </a:rPr>
                        <a:t>I notice</a:t>
                      </a:r>
                      <a:r>
                        <a:rPr lang="en-US" sz="3400" i="1" dirty="0">
                          <a:effectLst/>
                          <a:latin typeface="Calibri" charset="0"/>
                          <a:ea typeface="ＭＳ 明朝" charset="-128"/>
                          <a:cs typeface="Times New Roman" charset="0"/>
                        </a:rPr>
                        <a:t> that the </a:t>
                      </a:r>
                      <a:r>
                        <a:rPr lang="en-US" sz="3400" i="1" dirty="0">
                          <a:effectLst/>
                          <a:highlight>
                            <a:srgbClr val="FFFF00"/>
                          </a:highlight>
                          <a:latin typeface="Calibri" charset="0"/>
                          <a:ea typeface="ＭＳ 明朝" charset="-128"/>
                          <a:cs typeface="Times New Roman" charset="0"/>
                        </a:rPr>
                        <a:t>top picture</a:t>
                      </a:r>
                      <a:r>
                        <a:rPr lang="en-US" sz="3400" i="1" dirty="0">
                          <a:effectLst/>
                          <a:latin typeface="Calibri" charset="0"/>
                          <a:ea typeface="ＭＳ 明朝" charset="-128"/>
                          <a:cs typeface="Times New Roman" charset="0"/>
                        </a:rPr>
                        <a:t> shows the </a:t>
                      </a:r>
                      <a:r>
                        <a:rPr lang="en-US" sz="3400" i="1" dirty="0">
                          <a:effectLst/>
                          <a:highlight>
                            <a:srgbClr val="FFFF00"/>
                          </a:highlight>
                          <a:latin typeface="Calibri" charset="0"/>
                          <a:ea typeface="ＭＳ 明朝" charset="-128"/>
                          <a:cs typeface="Times New Roman" charset="0"/>
                        </a:rPr>
                        <a:t>brown cracked earth</a:t>
                      </a:r>
                      <a:r>
                        <a:rPr lang="en-US" sz="3400" i="1" dirty="0">
                          <a:effectLst/>
                          <a:latin typeface="Calibri" charset="0"/>
                          <a:ea typeface="ＭＳ 明朝" charset="-128"/>
                          <a:cs typeface="Times New Roman" charset="0"/>
                        </a:rPr>
                        <a:t> and the </a:t>
                      </a:r>
                      <a:r>
                        <a:rPr lang="en-US" sz="3400" i="1" dirty="0">
                          <a:effectLst/>
                          <a:highlight>
                            <a:srgbClr val="FFFF00"/>
                          </a:highlight>
                          <a:latin typeface="Calibri" charset="0"/>
                          <a:ea typeface="ＭＳ 明朝" charset="-128"/>
                          <a:cs typeface="Times New Roman" charset="0"/>
                        </a:rPr>
                        <a:t>blue sky</a:t>
                      </a:r>
                      <a:r>
                        <a:rPr lang="en-US" sz="3400" i="1" dirty="0">
                          <a:effectLst/>
                          <a:latin typeface="Calibri" charset="0"/>
                          <a:ea typeface="ＭＳ 明朝" charset="-128"/>
                          <a:cs typeface="Times New Roman" charset="0"/>
                        </a:rPr>
                        <a:t> in the </a:t>
                      </a:r>
                      <a:r>
                        <a:rPr lang="en-US" sz="3400" i="1" dirty="0" smtClean="0">
                          <a:effectLst/>
                          <a:latin typeface="Calibri" charset="0"/>
                          <a:ea typeface="ＭＳ 明朝" charset="-128"/>
                          <a:cs typeface="Times New Roman" charset="0"/>
                        </a:rPr>
                        <a:t>background.</a:t>
                      </a:r>
                      <a:r>
                        <a:rPr lang="en-US" sz="3400" i="1" baseline="0" dirty="0" smtClean="0">
                          <a:effectLst/>
                          <a:latin typeface="Calibri" charset="0"/>
                          <a:ea typeface="ＭＳ 明朝" charset="-128"/>
                          <a:cs typeface="Times New Roman" charset="0"/>
                        </a:rPr>
                        <a:t>  </a:t>
                      </a:r>
                      <a:r>
                        <a:rPr lang="en-US" sz="3400" i="1" u="sng" dirty="0" smtClean="0">
                          <a:effectLst/>
                          <a:latin typeface="Calibri" charset="0"/>
                          <a:ea typeface="ＭＳ 明朝" charset="-128"/>
                          <a:cs typeface="Times New Roman" charset="0"/>
                        </a:rPr>
                        <a:t>What </a:t>
                      </a:r>
                      <a:r>
                        <a:rPr lang="en-US" sz="3400" i="1" u="sng" dirty="0">
                          <a:effectLst/>
                          <a:latin typeface="Calibri" charset="0"/>
                          <a:ea typeface="ＭＳ 明朝" charset="-128"/>
                          <a:cs typeface="Times New Roman" charset="0"/>
                        </a:rPr>
                        <a:t>do you notice?</a:t>
                      </a:r>
                      <a:r>
                        <a:rPr lang="en-US" sz="3400" i="1" dirty="0">
                          <a:effectLst/>
                          <a:latin typeface="Calibri" charset="0"/>
                          <a:ea typeface="ＭＳ 明朝" charset="-128"/>
                          <a:cs typeface="Times New Roman" charset="0"/>
                        </a:rPr>
                        <a:t> </a:t>
                      </a:r>
                      <a:endParaRPr lang="en-US" sz="3400" i="1" dirty="0">
                        <a:effectLst/>
                        <a:latin typeface="Cambria" charset="0"/>
                        <a:ea typeface="ＭＳ 明朝" charset="-128"/>
                        <a:cs typeface="Times New Roman" charset="0"/>
                      </a:endParaRPr>
                    </a:p>
                  </a:txBody>
                  <a:tcPr marL="68580" marR="68580" marT="0" marB="0"/>
                </a:tc>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pSp>
        <p:nvGrpSpPr>
          <p:cNvPr id="10" name="Group 9"/>
          <p:cNvGrpSpPr/>
          <p:nvPr/>
        </p:nvGrpSpPr>
        <p:grpSpPr>
          <a:xfrm>
            <a:off x="10277816" y="794084"/>
            <a:ext cx="1569626" cy="1402295"/>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82918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8184</TotalTime>
  <Words>15977</Words>
  <Application>Microsoft Macintosh PowerPoint</Application>
  <PresentationFormat>Widescreen</PresentationFormat>
  <Paragraphs>1955</Paragraphs>
  <Slides>141</Slides>
  <Notes>138</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141</vt:i4>
      </vt:variant>
    </vt:vector>
  </HeadingPairs>
  <TitlesOfParts>
    <vt:vector size="154" baseType="lpstr">
      <vt:lpstr>Avenir Next</vt:lpstr>
      <vt:lpstr>Calibri</vt:lpstr>
      <vt:lpstr>Calibri Light</vt:lpstr>
      <vt:lpstr>Cambria</vt:lpstr>
      <vt:lpstr>DengXian</vt:lpstr>
      <vt:lpstr>Mangal</vt:lpstr>
      <vt:lpstr>ＭＳ 明朝</vt:lpstr>
      <vt:lpstr>Questrial</vt:lpstr>
      <vt:lpstr>Times New Roman</vt:lpstr>
      <vt:lpstr>Wingdings</vt:lpstr>
      <vt:lpstr>ZapfDingbatsITC</vt:lpstr>
      <vt:lpstr>Arial</vt:lpstr>
      <vt:lpstr>Retrospect</vt:lpstr>
      <vt:lpstr>Start Smart 2.0  Conversation Practices</vt:lpstr>
      <vt:lpstr> LESSON 1</vt:lpstr>
      <vt:lpstr>ELD OBJECTIVE</vt:lpstr>
      <vt:lpstr>What do we already know about Constructive Conversation Norms and Skills?</vt:lpstr>
      <vt:lpstr>PowerPoint Presentation</vt:lpstr>
      <vt:lpstr>GIVE ONE-GET ONE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2</vt:lpstr>
      <vt:lpstr>ELD OBJECTIVE</vt:lpstr>
      <vt:lpstr>PowerPoint Presentation</vt:lpstr>
      <vt:lpstr>Which Conversation Norm will help you to paraphrase? Why? </vt:lpstr>
      <vt:lpstr>Let’s Learn the  Conversation Pattern</vt:lpstr>
      <vt:lpstr>Paraphrase Gesture: Point index finger to ear and whoosh hand out in front of mouth to symbolize listening and then paraphrasing what was heard. </vt:lpstr>
      <vt:lpstr>What do we say when we paraphrase?</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3</vt:lpstr>
      <vt:lpstr>ELD OBJECTIVE</vt:lpstr>
      <vt:lpstr>PowerPoint Presentation</vt:lpstr>
      <vt:lpstr>Which Conversation Norm will help you to build on? Why? </vt:lpstr>
      <vt:lpstr>Let’s Review the  Conversation Pattern</vt:lpstr>
      <vt:lpstr>Build On Gesture: Make stacking motion with hands. </vt:lpstr>
      <vt:lpstr>What do we say when we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4</vt:lpstr>
      <vt:lpstr>ELD OBJECTIVE</vt:lpstr>
      <vt:lpstr>PowerPoint Presentation</vt:lpstr>
      <vt:lpstr>Which Conversation Norm will help you to prompt your partner? Why? </vt:lpstr>
      <vt:lpstr>Let’s Review the  Conversation Pattern</vt:lpstr>
      <vt:lpstr>Prompting Gesture: Shrug shoulders then point to partner with index finger. </vt:lpstr>
      <vt:lpstr>What do we say when we prompt?</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5</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 How do noun phrases  add details?</vt:lpstr>
      <vt:lpstr>  How do noun phrases  add details?</vt:lpstr>
      <vt:lpstr>  How do noun phrases  add details?</vt:lpstr>
      <vt:lpstr>  How do noun phrases  add details?</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6</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What is an infographic?</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  How do noun phrases  add details?</vt:lpstr>
      <vt:lpstr>  How do noun phrases  add details?</vt:lpstr>
      <vt:lpstr>  How do noun phrases  add details?</vt:lpstr>
      <vt:lpstr>  How do noun phrases  add details?</vt:lpstr>
      <vt:lpstr>PowerPoint Presentation</vt:lpstr>
      <vt:lpstr>What makes this a Non-Model Conversation?   How would you improve this Non-Model?</vt:lpstr>
      <vt:lpstr>How can you expand noun phrases to add details?  What adjectives or other details  would you add to CLARIFY ideas?</vt:lpstr>
      <vt:lpstr>PowerPoint Presentation</vt:lpstr>
      <vt:lpstr>PowerPoint Presentation</vt:lpstr>
      <vt:lpstr>PowerPoint Presentation</vt:lpstr>
      <vt:lpstr>REVIEW ELD OBJECTIVE &amp; SELF-ASSESS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2.0  Conversation Practices</dc:title>
  <dc:creator>Aguilar, Juana</dc:creator>
  <cp:lastModifiedBy>Rodriguez, Cristina</cp:lastModifiedBy>
  <cp:revision>487</cp:revision>
  <cp:lastPrinted>2017-02-03T20:57:46Z</cp:lastPrinted>
  <dcterms:created xsi:type="dcterms:W3CDTF">2017-01-13T19:28:52Z</dcterms:created>
  <dcterms:modified xsi:type="dcterms:W3CDTF">2017-03-28T19:35:00Z</dcterms:modified>
</cp:coreProperties>
</file>