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268" r:id="rId6"/>
    <p:sldId id="269" r:id="rId7"/>
    <p:sldId id="257" r:id="rId8"/>
    <p:sldId id="259" r:id="rId9"/>
    <p:sldId id="260" r:id="rId10"/>
    <p:sldId id="270" r:id="rId11"/>
    <p:sldId id="264" r:id="rId12"/>
    <p:sldId id="262" r:id="rId13"/>
    <p:sldId id="261" r:id="rId14"/>
    <p:sldId id="263" r:id="rId15"/>
    <p:sldId id="265" r:id="rId16"/>
    <p:sldId id="266" r:id="rId17"/>
    <p:sldId id="271" r:id="rId18"/>
    <p:sldId id="272" r:id="rId19"/>
    <p:sldId id="258" r:id="rId20"/>
    <p:sldId id="267"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sson, Judy" initials="CJ" lastIdx="3" clrIdx="0">
    <p:extLst>
      <p:ext uri="{19B8F6BF-5375-455C-9EA6-DF929625EA0E}">
        <p15:presenceInfo xmlns:p15="http://schemas.microsoft.com/office/powerpoint/2012/main" userId="S::judy.chiasson@lausd.net::f9bb92bb-9105-4a15-996b-d194e88c71a3" providerId="AD"/>
      </p:ext>
    </p:extLst>
  </p:cmAuthor>
  <p:cmAuthor id="2" name="Guppy, Talia" initials="GT" lastIdx="5" clrIdx="1">
    <p:extLst>
      <p:ext uri="{19B8F6BF-5375-455C-9EA6-DF929625EA0E}">
        <p15:presenceInfo xmlns:p15="http://schemas.microsoft.com/office/powerpoint/2012/main" userId="S::talia.guppy@lausd.net::a4cf7a8a-d662-4541-a89c-e346407241b2" providerId="AD"/>
      </p:ext>
    </p:extLst>
  </p:cmAuthor>
  <p:cmAuthor id="3" name="Southern, Kristina" initials="SK" lastIdx="3" clrIdx="2">
    <p:extLst>
      <p:ext uri="{19B8F6BF-5375-455C-9EA6-DF929625EA0E}">
        <p15:presenceInfo xmlns:p15="http://schemas.microsoft.com/office/powerpoint/2012/main" userId="S::kristina.southern@lausd.net::8ae12f2d-1aca-4ad0-8d79-001e1097bf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A68EE-DAA4-4B9B-B3CF-A9003199A72E}" v="3" dt="2020-08-20T17:11:30.561"/>
    <p1510:client id="{2FFBC493-3C69-447C-9432-D63C9FB4A421}" v="16" dt="2020-08-14T16:42:07.290"/>
    <p1510:client id="{6E923A10-C8AC-4BE6-9579-EEBE7DEAEF16}" v="4" dt="2020-08-20T17:01:58.514"/>
    <p1510:client id="{7CCFB375-4A74-44B6-880C-0EC7125BBF6F}" v="10" dt="2020-12-19T00:22:28.275"/>
    <p1510:client id="{84F76A74-8BEA-4FCF-B3D3-2F9618191ADB}" v="735" dt="2020-08-14T07:57:56.542"/>
    <p1510:client id="{911C609C-E95D-4532-B1E5-89F3A9712AB8}" v="2" dt="2020-08-14T17:52:29.451"/>
    <p1510:client id="{A76035DC-F231-7496-6552-67123748AFDF}" v="1" dt="2020-08-14T17:07:24.331"/>
    <p1510:client id="{A9EA6C73-EB3C-4319-B124-A75490B512B1}" v="60" dt="2020-08-20T17:08:52.072"/>
    <p1510:client id="{ABC8704D-0423-B1EC-722A-EE7EA9F3457C}" v="6" dt="2020-08-13T18:22:38.619"/>
    <p1510:client id="{BA12AED0-BDBF-D308-C4B4-0474522F7CC0}" v="605" dt="2020-08-15T04:03:59.814"/>
    <p1510:client id="{D4068D91-491F-51E0-CFDC-C9C91B1A97DC}" v="603" dt="2020-08-14T19:59:36.362"/>
    <p1510:client id="{D7FF1E2B-C864-4783-39B9-5F0C33D65CEB}" v="520" dt="2020-08-14T17:04:28.566"/>
    <p1510:client id="{E723C8B5-931A-E69A-C3DD-3289FDA5249F}" v="401" dt="2020-08-14T17:11:52.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64" autoAdjust="0"/>
  </p:normalViewPr>
  <p:slideViewPr>
    <p:cSldViewPr snapToGrid="0">
      <p:cViewPr varScale="1">
        <p:scale>
          <a:sx n="92" d="100"/>
          <a:sy n="92" d="100"/>
        </p:scale>
        <p:origin x="5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4T12:58:48.625" idx="3">
    <p:pos x="10" y="10"/>
    <p:text>how about if we propose they say something nice? i know you come to it at the end, but add a nice slide here too.  talia. what about that soccer kid video?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14T09:41:33.102" idx="3">
    <p:pos x="10" y="10"/>
    <p:text>T, I would break this up into 2 slides as well. One about when it's ok to tease/ roast and one about what ot to joke about
</p:text>
    <p:extLst>
      <p:ext uri="{C676402C-5697-4E1C-873F-D02D1690AC5C}">
        <p15:threadingInfo xmlns:p15="http://schemas.microsoft.com/office/powerpoint/2012/main" timeZoneBias="420"/>
      </p:ext>
    </p:extLst>
  </p:cm>
  <p:cm authorId="3" dt="2020-08-14T09:59:22.791" idx="2">
    <p:pos x="10" y="106"/>
    <p:text>[@Guppy, Talia] i know we are suppose to provide more postive example, but im getting stumped on whats ok to joke about since I dont find making fun of others that funny in general, maybe clothes? but that could be classists? 
</p:text>
    <p:extLst>
      <p:ext uri="{C676402C-5697-4E1C-873F-D02D1690AC5C}">
        <p15:threadingInfo xmlns:p15="http://schemas.microsoft.com/office/powerpoint/2012/main" timeZoneBias="420">
          <p15:parentCm authorId="2" idx="3"/>
        </p15:threadingInfo>
      </p:ext>
    </p:extLst>
  </p:cm>
  <p:cm authorId="2" dt="2020-08-14T10:07:24.331" idx="5">
    <p:pos x="10" y="202"/>
    <p:text>[@Southern, Kristina] I would just say to only joke about things the other person is okay with, then it's not specific
</p:text>
    <p:extLst>
      <p:ext uri="{C676402C-5697-4E1C-873F-D02D1690AC5C}">
        <p15:threadingInfo xmlns:p15="http://schemas.microsoft.com/office/powerpoint/2012/main" timeZoneBias="420">
          <p15:parentCm authorId="2" idx="3"/>
        </p15:threadingInfo>
      </p:ext>
    </p:extLst>
  </p:cm>
  <p:cm authorId="3" dt="2020-08-14T10:10:19.489" idx="3">
    <p:pos x="10" y="298"/>
    <p:text>ok
</p:text>
    <p:extLst>
      <p:ext uri="{C676402C-5697-4E1C-873F-D02D1690AC5C}">
        <p15:threadingInfo xmlns:p15="http://schemas.microsoft.com/office/powerpoint/2012/main" timeZoneBias="420">
          <p15:parentCm authorId="2" idx="3"/>
        </p15:threadingInfo>
      </p:ext>
    </p:extLst>
  </p:cm>
  <p:cm authorId="1" dt="2020-08-14T12:48:45.061" idx="2">
    <p:pos x="10" y="394"/>
    <p:text>it's contextual. Teasing is a sign of intimacy. We tease our friends and loved ones in ways we would never be ok outside of our circle. Joking is a way to invite someone into our circle - bullying is a way to keep them out of the circle.  
it's an in-group out-group thing but on a narrow personal level.  a friend could tease me about my Covid +19 pounds.. a stranger could not 
</p:text>
    <p:extLst>
      <p:ext uri="{C676402C-5697-4E1C-873F-D02D1690AC5C}">
        <p15:threadingInfo xmlns:p15="http://schemas.microsoft.com/office/powerpoint/2012/main" timeZoneBias="420">
          <p15:parentCm authorId="2"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A7ED8-857C-4F08-9B2F-909132593894}"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FD5F49-34BE-4BEB-A91B-1C1C1BF2B1D3}" type="slidenum">
              <a:rPr lang="en-US" smtClean="0"/>
              <a:t>‹#›</a:t>
            </a:fld>
            <a:endParaRPr lang="en-US"/>
          </a:p>
        </p:txBody>
      </p:sp>
    </p:spTree>
    <p:extLst>
      <p:ext uri="{BB962C8B-B14F-4D97-AF65-F5344CB8AC3E}">
        <p14:creationId xmlns:p14="http://schemas.microsoft.com/office/powerpoint/2010/main" val="234128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800"/>
              </a:spcBef>
              <a:buFont typeface="Arial"/>
              <a:buChar char="•"/>
            </a:pPr>
            <a:r>
              <a:rPr lang="en-US" b="1"/>
              <a:t>Teacher, please feel free to encourage student participation whichever way you are most comfortable: in the Zoom chat, on a previously shared </a:t>
            </a:r>
            <a:r>
              <a:rPr lang="en-US" b="1" err="1"/>
              <a:t>Jamboard</a:t>
            </a:r>
            <a:r>
              <a:rPr lang="en-US" b="1"/>
              <a:t>, in break out groups, or all together in a grid view.  </a:t>
            </a:r>
            <a:r>
              <a:rPr lang="en-US"/>
              <a:t> </a:t>
            </a:r>
          </a:p>
          <a:p>
            <a:pPr marL="285750" indent="-285750">
              <a:lnSpc>
                <a:spcPct val="90000"/>
              </a:lnSpc>
              <a:spcBef>
                <a:spcPts val="1800"/>
              </a:spcBef>
              <a:buFont typeface="Arial"/>
              <a:buChar char="•"/>
            </a:pPr>
            <a:r>
              <a:rPr lang="en-US">
                <a:cs typeface="Calibri"/>
              </a:rPr>
              <a:t>This lesson is about being thoughtful with our words.  Youth will mess around .. but how will they know if they've gone too far?  Avoid using the word "bully."  People will admit to roasting, teasing, playing around.. But never to bullying. Besides, the "bully" is always the other person.</a:t>
            </a:r>
          </a:p>
          <a:p>
            <a:endParaRPr lang="en-US">
              <a:cs typeface="Calibri"/>
            </a:endParaRPr>
          </a:p>
        </p:txBody>
      </p:sp>
      <p:sp>
        <p:nvSpPr>
          <p:cNvPr id="4" name="Slide Number Placeholder 3"/>
          <p:cNvSpPr>
            <a:spLocks noGrp="1"/>
          </p:cNvSpPr>
          <p:nvPr>
            <p:ph type="sldNum" sz="quarter" idx="5"/>
          </p:nvPr>
        </p:nvSpPr>
        <p:spPr/>
        <p:txBody>
          <a:bodyPr/>
          <a:lstStyle/>
          <a:p>
            <a:fld id="{07FD5F49-34BE-4BEB-A91B-1C1C1BF2B1D3}" type="slidenum">
              <a:rPr lang="en-US" smtClean="0"/>
              <a:t>1</a:t>
            </a:fld>
            <a:endParaRPr lang="en-US"/>
          </a:p>
        </p:txBody>
      </p:sp>
    </p:spTree>
    <p:extLst>
      <p:ext uri="{BB962C8B-B14F-4D97-AF65-F5344CB8AC3E}">
        <p14:creationId xmlns:p14="http://schemas.microsoft.com/office/powerpoint/2010/main" val="63528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survey by scanning the QR code or using the link below </a:t>
            </a:r>
          </a:p>
          <a:p>
            <a:endParaRPr lang="en-US" dirty="0"/>
          </a:p>
          <a:p>
            <a:r>
              <a:rPr lang="en-US" dirty="0"/>
              <a:t>https://forms.office.com/r/i9UqyyxzTT</a:t>
            </a:r>
          </a:p>
        </p:txBody>
      </p:sp>
      <p:sp>
        <p:nvSpPr>
          <p:cNvPr id="4" name="Slide Number Placeholder 3"/>
          <p:cNvSpPr>
            <a:spLocks noGrp="1"/>
          </p:cNvSpPr>
          <p:nvPr>
            <p:ph type="sldNum" sz="quarter" idx="5"/>
          </p:nvPr>
        </p:nvSpPr>
        <p:spPr/>
        <p:txBody>
          <a:bodyPr/>
          <a:lstStyle/>
          <a:p>
            <a:fld id="{07FD5F49-34BE-4BEB-A91B-1C1C1BF2B1D3}" type="slidenum">
              <a:rPr lang="en-US" smtClean="0"/>
              <a:t>18</a:t>
            </a:fld>
            <a:endParaRPr lang="en-US"/>
          </a:p>
        </p:txBody>
      </p:sp>
    </p:spTree>
    <p:extLst>
      <p:ext uri="{BB962C8B-B14F-4D97-AF65-F5344CB8AC3E}">
        <p14:creationId xmlns:p14="http://schemas.microsoft.com/office/powerpoint/2010/main" val="3006384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Teasing is actually a sign of closeness. We teaser our close friends and family members in ways that would NEVER be ok with a stranger. Does your family have fun names for each other? </a:t>
            </a:r>
          </a:p>
        </p:txBody>
      </p:sp>
      <p:sp>
        <p:nvSpPr>
          <p:cNvPr id="4" name="Slide Number Placeholder 3"/>
          <p:cNvSpPr>
            <a:spLocks noGrp="1"/>
          </p:cNvSpPr>
          <p:nvPr>
            <p:ph type="sldNum" sz="quarter" idx="5"/>
          </p:nvPr>
        </p:nvSpPr>
        <p:spPr/>
        <p:txBody>
          <a:bodyPr/>
          <a:lstStyle/>
          <a:p>
            <a:fld id="{07FD5F49-34BE-4BEB-A91B-1C1C1BF2B1D3}" type="slidenum">
              <a:rPr lang="en-US" smtClean="0"/>
              <a:t>3</a:t>
            </a:fld>
            <a:endParaRPr lang="en-US"/>
          </a:p>
        </p:txBody>
      </p:sp>
    </p:spTree>
    <p:extLst>
      <p:ext uri="{BB962C8B-B14F-4D97-AF65-F5344CB8AC3E}">
        <p14:creationId xmlns:p14="http://schemas.microsoft.com/office/powerpoint/2010/main" val="369566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Bullying is actually trying to hurt someone. It's laughing AT someone instead of with them.  We all know the difference. It's easier to explain it in terms of how it made us feel.  </a:t>
            </a:r>
          </a:p>
        </p:txBody>
      </p:sp>
      <p:sp>
        <p:nvSpPr>
          <p:cNvPr id="4" name="Slide Number Placeholder 3"/>
          <p:cNvSpPr>
            <a:spLocks noGrp="1"/>
          </p:cNvSpPr>
          <p:nvPr>
            <p:ph type="sldNum" sz="quarter" idx="5"/>
          </p:nvPr>
        </p:nvSpPr>
        <p:spPr/>
        <p:txBody>
          <a:bodyPr/>
          <a:lstStyle/>
          <a:p>
            <a:fld id="{07FD5F49-34BE-4BEB-A91B-1C1C1BF2B1D3}" type="slidenum">
              <a:rPr lang="en-US" smtClean="0"/>
              <a:t>4</a:t>
            </a:fld>
            <a:endParaRPr lang="en-US"/>
          </a:p>
        </p:txBody>
      </p:sp>
    </p:spTree>
    <p:extLst>
      <p:ext uri="{BB962C8B-B14F-4D97-AF65-F5344CB8AC3E}">
        <p14:creationId xmlns:p14="http://schemas.microsoft.com/office/powerpoint/2010/main" val="3069682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Roasting is messing around  with people with whom you're friends. </a:t>
            </a:r>
          </a:p>
        </p:txBody>
      </p:sp>
      <p:sp>
        <p:nvSpPr>
          <p:cNvPr id="4" name="Slide Number Placeholder 3"/>
          <p:cNvSpPr>
            <a:spLocks noGrp="1"/>
          </p:cNvSpPr>
          <p:nvPr>
            <p:ph type="sldNum" sz="quarter" idx="5"/>
          </p:nvPr>
        </p:nvSpPr>
        <p:spPr/>
        <p:txBody>
          <a:bodyPr/>
          <a:lstStyle/>
          <a:p>
            <a:fld id="{07FD5F49-34BE-4BEB-A91B-1C1C1BF2B1D3}" type="slidenum">
              <a:rPr lang="en-US" smtClean="0"/>
              <a:t>5</a:t>
            </a:fld>
            <a:endParaRPr lang="en-US"/>
          </a:p>
        </p:txBody>
      </p:sp>
    </p:spTree>
    <p:extLst>
      <p:ext uri="{BB962C8B-B14F-4D97-AF65-F5344CB8AC3E}">
        <p14:creationId xmlns:p14="http://schemas.microsoft.com/office/powerpoint/2010/main" val="725520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could be a good time to get the students thinking about recent book characters or classroom examples of empathy too! </a:t>
            </a:r>
          </a:p>
        </p:txBody>
      </p:sp>
      <p:sp>
        <p:nvSpPr>
          <p:cNvPr id="4" name="Slide Number Placeholder 3"/>
          <p:cNvSpPr>
            <a:spLocks noGrp="1"/>
          </p:cNvSpPr>
          <p:nvPr>
            <p:ph type="sldNum" sz="quarter" idx="5"/>
          </p:nvPr>
        </p:nvSpPr>
        <p:spPr/>
        <p:txBody>
          <a:bodyPr/>
          <a:lstStyle/>
          <a:p>
            <a:fld id="{07FD5F49-34BE-4BEB-A91B-1C1C1BF2B1D3}" type="slidenum">
              <a:rPr lang="en-US" smtClean="0"/>
              <a:t>11</a:t>
            </a:fld>
            <a:endParaRPr lang="en-US"/>
          </a:p>
        </p:txBody>
      </p:sp>
    </p:spTree>
    <p:extLst>
      <p:ext uri="{BB962C8B-B14F-4D97-AF65-F5344CB8AC3E}">
        <p14:creationId xmlns:p14="http://schemas.microsoft.com/office/powerpoint/2010/main" val="112701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is an embedded video here called All about Empathy for Kids, approx. 5 mins </a:t>
            </a:r>
          </a:p>
          <a:p>
            <a:endParaRPr lang="en-US" dirty="0">
              <a:cs typeface="Calibri"/>
            </a:endParaRPr>
          </a:p>
          <a:p>
            <a:r>
              <a:rPr lang="en-US" dirty="0"/>
              <a:t>https://youtu.be/Itp21tly8nM</a:t>
            </a:r>
          </a:p>
        </p:txBody>
      </p:sp>
      <p:sp>
        <p:nvSpPr>
          <p:cNvPr id="4" name="Slide Number Placeholder 3"/>
          <p:cNvSpPr>
            <a:spLocks noGrp="1"/>
          </p:cNvSpPr>
          <p:nvPr>
            <p:ph type="sldNum" sz="quarter" idx="10"/>
          </p:nvPr>
        </p:nvSpPr>
        <p:spPr/>
        <p:txBody>
          <a:bodyPr/>
          <a:lstStyle/>
          <a:p>
            <a:fld id="{07FD5F49-34BE-4BEB-A91B-1C1C1BF2B1D3}" type="slidenum">
              <a:rPr lang="en-US" smtClean="0"/>
              <a:t>12</a:t>
            </a:fld>
            <a:endParaRPr lang="en-US"/>
          </a:p>
        </p:txBody>
      </p:sp>
    </p:spTree>
    <p:extLst>
      <p:ext uri="{BB962C8B-B14F-4D97-AF65-F5344CB8AC3E}">
        <p14:creationId xmlns:p14="http://schemas.microsoft.com/office/powerpoint/2010/main" val="2183548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class could work on common guidelines and help hold each other accountable for stepping in and being an active by stander when something goes too far.  </a:t>
            </a:r>
          </a:p>
          <a:p>
            <a:r>
              <a:rPr lang="en-US">
                <a:cs typeface="Calibri"/>
              </a:rPr>
              <a:t>Practice what we can say, e.g., "dude.. C'mon.. That's not cool.."  Try diversion strategies – "let's go shoot some hoops."</a:t>
            </a:r>
          </a:p>
        </p:txBody>
      </p:sp>
      <p:sp>
        <p:nvSpPr>
          <p:cNvPr id="4" name="Slide Number Placeholder 3"/>
          <p:cNvSpPr>
            <a:spLocks noGrp="1"/>
          </p:cNvSpPr>
          <p:nvPr>
            <p:ph type="sldNum" sz="quarter" idx="5"/>
          </p:nvPr>
        </p:nvSpPr>
        <p:spPr/>
        <p:txBody>
          <a:bodyPr/>
          <a:lstStyle/>
          <a:p>
            <a:fld id="{07FD5F49-34BE-4BEB-A91B-1C1C1BF2B1D3}" type="slidenum">
              <a:rPr lang="en-US" smtClean="0"/>
              <a:t>13</a:t>
            </a:fld>
            <a:endParaRPr lang="en-US"/>
          </a:p>
        </p:txBody>
      </p:sp>
    </p:spTree>
    <p:extLst>
      <p:ext uri="{BB962C8B-B14F-4D97-AF65-F5344CB8AC3E}">
        <p14:creationId xmlns:p14="http://schemas.microsoft.com/office/powerpoint/2010/main" val="312973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works best for you?</a:t>
            </a:r>
          </a:p>
        </p:txBody>
      </p:sp>
      <p:sp>
        <p:nvSpPr>
          <p:cNvPr id="4" name="Slide Number Placeholder 3"/>
          <p:cNvSpPr>
            <a:spLocks noGrp="1"/>
          </p:cNvSpPr>
          <p:nvPr>
            <p:ph type="sldNum" sz="quarter" idx="5"/>
          </p:nvPr>
        </p:nvSpPr>
        <p:spPr/>
        <p:txBody>
          <a:bodyPr/>
          <a:lstStyle/>
          <a:p>
            <a:fld id="{07FD5F49-34BE-4BEB-A91B-1C1C1BF2B1D3}" type="slidenum">
              <a:rPr lang="en-US" smtClean="0"/>
              <a:t>14</a:t>
            </a:fld>
            <a:endParaRPr lang="en-US"/>
          </a:p>
        </p:txBody>
      </p:sp>
    </p:spTree>
    <p:extLst>
      <p:ext uri="{BB962C8B-B14F-4D97-AF65-F5344CB8AC3E}">
        <p14:creationId xmlns:p14="http://schemas.microsoft.com/office/powerpoint/2010/main" val="248651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Homework – </a:t>
            </a:r>
          </a:p>
          <a:p>
            <a:r>
              <a:rPr lang="en-US">
                <a:cs typeface="Calibri"/>
              </a:rPr>
              <a:t>Homework expanded – watch TV. Cite an example of each of these characteristics. </a:t>
            </a:r>
          </a:p>
        </p:txBody>
      </p:sp>
      <p:sp>
        <p:nvSpPr>
          <p:cNvPr id="4" name="Slide Number Placeholder 3"/>
          <p:cNvSpPr>
            <a:spLocks noGrp="1"/>
          </p:cNvSpPr>
          <p:nvPr>
            <p:ph type="sldNum" sz="quarter" idx="5"/>
          </p:nvPr>
        </p:nvSpPr>
        <p:spPr/>
        <p:txBody>
          <a:bodyPr/>
          <a:lstStyle/>
          <a:p>
            <a:fld id="{07FD5F49-34BE-4BEB-A91B-1C1C1BF2B1D3}" type="slidenum">
              <a:rPr lang="en-US" smtClean="0"/>
              <a:t>15</a:t>
            </a:fld>
            <a:endParaRPr lang="en-US"/>
          </a:p>
        </p:txBody>
      </p:sp>
    </p:spTree>
    <p:extLst>
      <p:ext uri="{BB962C8B-B14F-4D97-AF65-F5344CB8AC3E}">
        <p14:creationId xmlns:p14="http://schemas.microsoft.com/office/powerpoint/2010/main" val="42756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7/27/2022</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7/27/2022</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video" Target="https://www.youtube.com/embed/Itp21tly8nM" TargetMode="External"/><Relationship Id="rId5" Type="http://schemas.openxmlformats.org/officeDocument/2006/relationships/image" Target="../media/image12.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achieve.lausd.net/human-relations"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Roasted-Marshmallow.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654" y="28086"/>
            <a:ext cx="6305080" cy="6906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0" y="877863"/>
            <a:ext cx="5422946" cy="2341682"/>
          </a:xfrm>
        </p:spPr>
        <p:txBody>
          <a:bodyPr/>
          <a:lstStyle/>
          <a:p>
            <a:r>
              <a:rPr lang="en-US"/>
              <a:t>When your classmate is getting roasted…</a:t>
            </a:r>
          </a:p>
        </p:txBody>
      </p:sp>
      <p:sp>
        <p:nvSpPr>
          <p:cNvPr id="3" name="Subtitle 2"/>
          <p:cNvSpPr>
            <a:spLocks noGrp="1"/>
          </p:cNvSpPr>
          <p:nvPr>
            <p:ph type="subTitle" idx="1"/>
          </p:nvPr>
        </p:nvSpPr>
        <p:spPr>
          <a:xfrm>
            <a:off x="82887" y="5258814"/>
            <a:ext cx="4489112" cy="1439442"/>
          </a:xfrm>
        </p:spPr>
        <p:txBody>
          <a:bodyPr/>
          <a:lstStyle/>
          <a:p>
            <a:r>
              <a:rPr lang="en-US" dirty="0"/>
              <a:t>Health and Human Services</a:t>
            </a:r>
          </a:p>
          <a:p>
            <a:r>
              <a:rPr lang="en-US" dirty="0"/>
              <a:t>Human Relations Diversity Equity</a:t>
            </a:r>
          </a:p>
          <a:p>
            <a:r>
              <a:rPr lang="en-US" dirty="0"/>
              <a:t>July 2022</a:t>
            </a:r>
          </a:p>
        </p:txBody>
      </p:sp>
      <p:sp>
        <p:nvSpPr>
          <p:cNvPr id="4" name="TextBox 3"/>
          <p:cNvSpPr txBox="1"/>
          <p:nvPr/>
        </p:nvSpPr>
        <p:spPr>
          <a:xfrm>
            <a:off x="87523" y="3373902"/>
            <a:ext cx="4873446" cy="400110"/>
          </a:xfrm>
          <a:prstGeom prst="rect">
            <a:avLst/>
          </a:prstGeom>
          <a:noFill/>
        </p:spPr>
        <p:txBody>
          <a:bodyPr wrap="square" lIns="91440" tIns="45720" rIns="91440" bIns="45720" rtlCol="0" anchor="t">
            <a:spAutoFit/>
          </a:bodyPr>
          <a:lstStyle/>
          <a:p>
            <a:r>
              <a:rPr lang="en-US" sz="2000"/>
              <a:t>A guide to being a better person</a:t>
            </a:r>
          </a:p>
        </p:txBody>
      </p:sp>
    </p:spTree>
    <p:extLst>
      <p:ext uri="{BB962C8B-B14F-4D97-AF65-F5344CB8AC3E}">
        <p14:creationId xmlns:p14="http://schemas.microsoft.com/office/powerpoint/2010/main" val="7649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52" y="270918"/>
            <a:ext cx="11381998" cy="1227376"/>
          </a:xfrm>
        </p:spPr>
        <p:txBody>
          <a:bodyPr/>
          <a:lstStyle/>
          <a:p>
            <a:r>
              <a:rPr lang="en-US"/>
              <a:t>What if I see and hear someone get roasted? </a:t>
            </a:r>
          </a:p>
        </p:txBody>
      </p:sp>
      <p:sp>
        <p:nvSpPr>
          <p:cNvPr id="4" name="Text Placeholder 3"/>
          <p:cNvSpPr>
            <a:spLocks noGrp="1"/>
          </p:cNvSpPr>
          <p:nvPr>
            <p:ph type="body" sz="half" idx="4294967295"/>
          </p:nvPr>
        </p:nvSpPr>
        <p:spPr>
          <a:xfrm>
            <a:off x="198304" y="2147887"/>
            <a:ext cx="11688895" cy="4572401"/>
          </a:xfrm>
        </p:spPr>
        <p:txBody>
          <a:bodyPr>
            <a:normAutofit/>
          </a:bodyPr>
          <a:lstStyle/>
          <a:p>
            <a:r>
              <a:rPr lang="en-US" sz="1800"/>
              <a:t>Make sure </a:t>
            </a:r>
            <a:r>
              <a:rPr lang="en-US" sz="1800" b="1">
                <a:solidFill>
                  <a:schemeClr val="accent1">
                    <a:lumMod val="60000"/>
                    <a:lumOff val="40000"/>
                  </a:schemeClr>
                </a:solidFill>
              </a:rPr>
              <a:t>you check in with the student</a:t>
            </a:r>
            <a:r>
              <a:rPr lang="en-US" sz="1800">
                <a:solidFill>
                  <a:schemeClr val="accent1">
                    <a:lumMod val="60000"/>
                    <a:lumOff val="40000"/>
                  </a:schemeClr>
                </a:solidFill>
              </a:rPr>
              <a:t> </a:t>
            </a:r>
            <a:r>
              <a:rPr lang="en-US" sz="1800"/>
              <a:t>first, maybe they are playing around too and are not upset by the other person roasting them.</a:t>
            </a:r>
          </a:p>
          <a:p>
            <a:endParaRPr lang="en-US" sz="1800"/>
          </a:p>
          <a:p>
            <a:r>
              <a:rPr lang="en-US" sz="1800"/>
              <a:t>If this is making your classmate upset, then </a:t>
            </a:r>
            <a:r>
              <a:rPr lang="en-US"/>
              <a:t>speak</a:t>
            </a:r>
            <a:r>
              <a:rPr lang="en-US" sz="1800"/>
              <a:t> up for them by </a:t>
            </a:r>
            <a:r>
              <a:rPr lang="en-US" sz="1800" b="1">
                <a:solidFill>
                  <a:schemeClr val="accent1">
                    <a:lumMod val="60000"/>
                    <a:lumOff val="40000"/>
                  </a:schemeClr>
                </a:solidFill>
              </a:rPr>
              <a:t>asking the</a:t>
            </a:r>
            <a:r>
              <a:rPr lang="en-US" b="1">
                <a:solidFill>
                  <a:schemeClr val="accent1">
                    <a:lumMod val="60000"/>
                    <a:lumOff val="40000"/>
                  </a:schemeClr>
                </a:solidFill>
              </a:rPr>
              <a:t> other person </a:t>
            </a:r>
            <a:r>
              <a:rPr lang="en-US" sz="1800" b="1">
                <a:solidFill>
                  <a:schemeClr val="accent1">
                    <a:lumMod val="60000"/>
                    <a:lumOff val="40000"/>
                  </a:schemeClr>
                </a:solidFill>
              </a:rPr>
              <a:t>to stop</a:t>
            </a:r>
            <a:r>
              <a:rPr lang="en-US" sz="1800"/>
              <a:t>. If this doesn’t work you can</a:t>
            </a:r>
            <a:r>
              <a:rPr lang="en-US" sz="1800">
                <a:solidFill>
                  <a:schemeClr val="accent1">
                    <a:lumMod val="60000"/>
                    <a:lumOff val="40000"/>
                  </a:schemeClr>
                </a:solidFill>
              </a:rPr>
              <a:t> </a:t>
            </a:r>
            <a:r>
              <a:rPr lang="en-US" sz="1800" b="1">
                <a:solidFill>
                  <a:schemeClr val="accent1">
                    <a:lumMod val="60000"/>
                    <a:lumOff val="40000"/>
                  </a:schemeClr>
                </a:solidFill>
              </a:rPr>
              <a:t>ask again and let them know you will need to get back up</a:t>
            </a:r>
            <a:r>
              <a:rPr lang="en-US" sz="1800"/>
              <a:t>, or some help. If they continue, </a:t>
            </a:r>
            <a:r>
              <a:rPr lang="en-US"/>
              <a:t>get</a:t>
            </a:r>
            <a:r>
              <a:rPr lang="en-US" sz="1800"/>
              <a:t> help from an adult or staff member.</a:t>
            </a:r>
            <a:r>
              <a:rPr lang="en-US"/>
              <a:t>  </a:t>
            </a:r>
            <a:endParaRPr lang="en-US" sz="1800"/>
          </a:p>
          <a:p>
            <a:endParaRPr lang="en-US" sz="1800"/>
          </a:p>
          <a:p>
            <a:r>
              <a:rPr lang="en-US" sz="1800"/>
              <a:t>When we stick up for one another, we </a:t>
            </a:r>
            <a:r>
              <a:rPr lang="en-US"/>
              <a:t>set the standards for how we expect others to be treated.  </a:t>
            </a:r>
            <a:endParaRPr lang="en-US" sz="1800"/>
          </a:p>
        </p:txBody>
      </p:sp>
    </p:spTree>
    <p:extLst>
      <p:ext uri="{BB962C8B-B14F-4D97-AF65-F5344CB8AC3E}">
        <p14:creationId xmlns:p14="http://schemas.microsoft.com/office/powerpoint/2010/main" val="189556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50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1731"/>
            <a:ext cx="11881432" cy="1719139"/>
          </a:xfrm>
        </p:spPr>
        <p:txBody>
          <a:bodyPr/>
          <a:lstStyle/>
          <a:p>
            <a:r>
              <a:rPr lang="en-US"/>
              <a:t>What characters are peace makers and stand up for each other?</a:t>
            </a:r>
          </a:p>
        </p:txBody>
      </p:sp>
      <p:sp>
        <p:nvSpPr>
          <p:cNvPr id="8" name="Text Placeholder 7"/>
          <p:cNvSpPr>
            <a:spLocks noGrp="1"/>
          </p:cNvSpPr>
          <p:nvPr>
            <p:ph type="body" sz="quarter" idx="3"/>
          </p:nvPr>
        </p:nvSpPr>
        <p:spPr>
          <a:xfrm>
            <a:off x="7833290" y="2532251"/>
            <a:ext cx="2189330" cy="838254"/>
          </a:xfrm>
        </p:spPr>
        <p:txBody>
          <a:bodyPr/>
          <a:lstStyle/>
          <a:p>
            <a:r>
              <a:rPr lang="en-US"/>
              <a:t>All these characters have </a:t>
            </a:r>
            <a:r>
              <a:rPr lang="en-US">
                <a:solidFill>
                  <a:schemeClr val="accent1">
                    <a:lumMod val="60000"/>
                    <a:lumOff val="40000"/>
                  </a:schemeClr>
                </a:solidFill>
              </a:rPr>
              <a:t>Empathy</a:t>
            </a:r>
            <a:r>
              <a:rPr lang="en-US"/>
              <a:t>! </a:t>
            </a:r>
          </a:p>
          <a:p>
            <a:endParaRPr lang="en-US"/>
          </a:p>
        </p:txBody>
      </p:sp>
      <p:pic>
        <p:nvPicPr>
          <p:cNvPr id="13" name="Content Placeholder 12" descr="[Descobrindo Séries] On My Block (2018- atual) - Tudo que motiv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28938" y="3508374"/>
            <a:ext cx="5432278" cy="3055656"/>
          </a:xfrm>
        </p:spPr>
      </p:pic>
      <p:pic>
        <p:nvPicPr>
          <p:cNvPr id="14" name="Picture 13" descr="RODEADO DE PAPEL 2018: Lecturas recientes: BATMAN INCORPORATE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6" y="2237895"/>
            <a:ext cx="3207371" cy="3993614"/>
          </a:xfrm>
          <a:prstGeom prst="rect">
            <a:avLst/>
          </a:prstGeom>
        </p:spPr>
      </p:pic>
      <p:pic>
        <p:nvPicPr>
          <p:cNvPr id="16" name="Content Placeholder 15" descr="«She-Ra y las princesas del poder»: el camino de la identidad de la heroína – RIRCA"/>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008752" y="4622367"/>
            <a:ext cx="5189537" cy="1941663"/>
          </a:xfrm>
        </p:spPr>
      </p:pic>
      <p:pic>
        <p:nvPicPr>
          <p:cNvPr id="17" name="Picture 16" descr="My Little Pony PNG Transparent Images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8035" y="1499939"/>
            <a:ext cx="3445391" cy="3189898"/>
          </a:xfrm>
          <a:prstGeom prst="rect">
            <a:avLst/>
          </a:prstGeom>
        </p:spPr>
      </p:pic>
    </p:spTree>
    <p:extLst>
      <p:ext uri="{BB962C8B-B14F-4D97-AF65-F5344CB8AC3E}">
        <p14:creationId xmlns:p14="http://schemas.microsoft.com/office/powerpoint/2010/main" val="3185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ircle(in)">
                                      <p:cBhvr>
                                        <p:cTn id="2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551" y="746235"/>
            <a:ext cx="6495746" cy="3117159"/>
          </a:xfrm>
          <a:blipFill>
            <a:blip r:embed="rId4"/>
            <a:tile tx="0" ty="0" sx="100000" sy="100000" flip="none" algn="tl"/>
          </a:blipFill>
        </p:spPr>
        <p:txBody>
          <a:bodyPr/>
          <a:lstStyle/>
          <a:p>
            <a:r>
              <a:rPr lang="en-US" sz="6600"/>
              <a:t>Emphasize the </a:t>
            </a:r>
            <a:r>
              <a:rPr lang="en-US" sz="6600">
                <a:solidFill>
                  <a:schemeClr val="accent1">
                    <a:lumMod val="60000"/>
                    <a:lumOff val="40000"/>
                  </a:schemeClr>
                </a:solidFill>
              </a:rPr>
              <a:t>EMPATHY</a:t>
            </a:r>
          </a:p>
        </p:txBody>
      </p:sp>
      <p:sp>
        <p:nvSpPr>
          <p:cNvPr id="4" name="Text Placeholder 3"/>
          <p:cNvSpPr>
            <a:spLocks noGrp="1"/>
          </p:cNvSpPr>
          <p:nvPr>
            <p:ph type="body" sz="quarter" idx="16"/>
          </p:nvPr>
        </p:nvSpPr>
        <p:spPr/>
        <p:txBody>
          <a:bodyPr/>
          <a:lstStyle/>
          <a:p>
            <a:endParaRPr lang="en-US" b="1">
              <a:ln w="12700">
                <a:solidFill>
                  <a:schemeClr val="accent5"/>
                </a:solidFill>
                <a:prstDash val="solid"/>
              </a:ln>
              <a:pattFill prst="ltDnDiag">
                <a:fgClr>
                  <a:schemeClr val="accent5">
                    <a:lumMod val="60000"/>
                    <a:lumOff val="40000"/>
                  </a:schemeClr>
                </a:fgClr>
                <a:bgClr>
                  <a:schemeClr val="bg1"/>
                </a:bgClr>
              </a:pattFill>
            </a:endParaRPr>
          </a:p>
          <a:p>
            <a:endParaRPr lang="en-US"/>
          </a:p>
        </p:txBody>
      </p:sp>
      <p:sp>
        <p:nvSpPr>
          <p:cNvPr id="7" name="TextBox 6"/>
          <p:cNvSpPr txBox="1"/>
          <p:nvPr/>
        </p:nvSpPr>
        <p:spPr>
          <a:xfrm>
            <a:off x="7141779" y="1608082"/>
            <a:ext cx="4675726" cy="4832092"/>
          </a:xfrm>
          <a:prstGeom prst="rect">
            <a:avLst/>
          </a:prstGeom>
          <a:blipFill>
            <a:blip r:embed="rId4"/>
            <a:tile tx="0" ty="0" sx="100000" sy="100000" flip="none" algn="tl"/>
          </a:blipFill>
        </p:spPr>
        <p:txBody>
          <a:bodyPr wrap="square" lIns="91440" tIns="45720" rIns="91440" bIns="45720" rtlCol="0" anchor="t">
            <a:spAutoFit/>
          </a:bodyPr>
          <a:lstStyle/>
          <a:p>
            <a:r>
              <a:rPr lang="en-US" sz="2800">
                <a:solidFill>
                  <a:schemeClr val="accent1"/>
                </a:solidFill>
              </a:rPr>
              <a:t>Empathy</a:t>
            </a:r>
            <a:r>
              <a:rPr lang="en-US" sz="2800">
                <a:solidFill>
                  <a:srgbClr val="FF0000"/>
                </a:solidFill>
              </a:rPr>
              <a:t> is when you put yourself in someone else’s shoes and listen to how they feel without any judgement.</a:t>
            </a:r>
          </a:p>
          <a:p>
            <a:endParaRPr lang="en-US" sz="2800">
              <a:solidFill>
                <a:srgbClr val="FF0000"/>
              </a:solidFill>
            </a:endParaRPr>
          </a:p>
          <a:p>
            <a:r>
              <a:rPr lang="en-US" sz="2800">
                <a:solidFill>
                  <a:srgbClr val="FF0000"/>
                </a:solidFill>
              </a:rPr>
              <a:t>This can be difficult at first, but with practice, you can be an </a:t>
            </a:r>
            <a:r>
              <a:rPr lang="en-US" sz="2800">
                <a:solidFill>
                  <a:schemeClr val="accent1"/>
                </a:solidFill>
              </a:rPr>
              <a:t>empathic</a:t>
            </a:r>
            <a:r>
              <a:rPr lang="en-US" sz="2800">
                <a:solidFill>
                  <a:srgbClr val="FF0000"/>
                </a:solidFill>
              </a:rPr>
              <a:t> super star! </a:t>
            </a:r>
          </a:p>
          <a:p>
            <a:endParaRPr lang="en-US" sz="2800"/>
          </a:p>
        </p:txBody>
      </p:sp>
      <p:pic>
        <p:nvPicPr>
          <p:cNvPr id="12" name="Itp21tly8nM"/>
          <p:cNvPicPr>
            <a:picLocks noRot="1" noChangeAspect="1"/>
          </p:cNvPicPr>
          <p:nvPr>
            <a:videoFile r:link="rId1"/>
          </p:nvPr>
        </p:nvPicPr>
        <p:blipFill>
          <a:blip r:embed="rId5"/>
          <a:stretch>
            <a:fillRect/>
          </a:stretch>
        </p:blipFill>
        <p:spPr>
          <a:xfrm>
            <a:off x="2375162" y="4024128"/>
            <a:ext cx="4648376" cy="2614712"/>
          </a:xfrm>
          <a:prstGeom prst="rect">
            <a:avLst/>
          </a:prstGeom>
        </p:spPr>
      </p:pic>
    </p:spTree>
    <p:extLst>
      <p:ext uri="{BB962C8B-B14F-4D97-AF65-F5344CB8AC3E}">
        <p14:creationId xmlns:p14="http://schemas.microsoft.com/office/powerpoint/2010/main" val="86675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6524" y="836070"/>
            <a:ext cx="10571998" cy="970450"/>
          </a:xfrm>
        </p:spPr>
        <p:txBody>
          <a:bodyPr/>
          <a:lstStyle/>
          <a:p>
            <a:r>
              <a:rPr lang="en-US">
                <a:solidFill>
                  <a:schemeClr val="bg1"/>
                </a:solidFill>
              </a:rPr>
              <a:t>Writing Reflection: </a:t>
            </a:r>
            <a:br>
              <a:rPr lang="en-US">
                <a:solidFill>
                  <a:schemeClr val="bg1"/>
                </a:solidFill>
              </a:rPr>
            </a:br>
            <a:endParaRPr lang="en-US"/>
          </a:p>
        </p:txBody>
      </p:sp>
      <p:sp>
        <p:nvSpPr>
          <p:cNvPr id="6" name="Content Placeholder 5"/>
          <p:cNvSpPr>
            <a:spLocks noGrp="1"/>
          </p:cNvSpPr>
          <p:nvPr>
            <p:ph sz="half" idx="1"/>
          </p:nvPr>
        </p:nvSpPr>
        <p:spPr>
          <a:xfrm>
            <a:off x="6127532" y="2021332"/>
            <a:ext cx="5920502" cy="4448060"/>
          </a:xfrm>
        </p:spPr>
        <p:txBody>
          <a:bodyPr>
            <a:normAutofit/>
          </a:bodyPr>
          <a:lstStyle/>
          <a:p>
            <a:r>
              <a:rPr lang="en-US" b="1">
                <a:solidFill>
                  <a:schemeClr val="accent1">
                    <a:lumMod val="60000"/>
                    <a:lumOff val="40000"/>
                  </a:schemeClr>
                </a:solidFill>
              </a:rPr>
              <a:t>Write about a time when you felt left out, talked about, or pushed aside.</a:t>
            </a:r>
          </a:p>
          <a:p>
            <a:pPr marL="0" indent="0">
              <a:buNone/>
            </a:pPr>
            <a:endParaRPr lang="en-US" b="1">
              <a:solidFill>
                <a:schemeClr val="accent1">
                  <a:lumMod val="60000"/>
                  <a:lumOff val="40000"/>
                </a:schemeClr>
              </a:solidFill>
            </a:endParaRPr>
          </a:p>
          <a:p>
            <a:r>
              <a:rPr lang="en-US" b="1">
                <a:solidFill>
                  <a:schemeClr val="accent1">
                    <a:lumMod val="60000"/>
                    <a:lumOff val="40000"/>
                  </a:schemeClr>
                </a:solidFill>
              </a:rPr>
              <a:t>What made you feel better? </a:t>
            </a:r>
          </a:p>
          <a:p>
            <a:r>
              <a:rPr lang="en-US" b="1">
                <a:solidFill>
                  <a:schemeClr val="accent1">
                    <a:lumMod val="60000"/>
                    <a:lumOff val="40000"/>
                  </a:schemeClr>
                </a:solidFill>
              </a:rPr>
              <a:t>How did others to support you?</a:t>
            </a:r>
          </a:p>
          <a:p>
            <a:r>
              <a:rPr lang="en-US" b="1">
                <a:solidFill>
                  <a:schemeClr val="accent1">
                    <a:lumMod val="60000"/>
                    <a:lumOff val="40000"/>
                  </a:schemeClr>
                </a:solidFill>
              </a:rPr>
              <a:t>What did you want others to say to you?</a:t>
            </a:r>
          </a:p>
          <a:p>
            <a:endParaRPr lang="en-US" b="1">
              <a:solidFill>
                <a:schemeClr val="accent1">
                  <a:lumMod val="60000"/>
                  <a:lumOff val="40000"/>
                </a:schemeClr>
              </a:solidFill>
            </a:endParaRPr>
          </a:p>
          <a:p>
            <a:r>
              <a:rPr lang="en-US" b="1">
                <a:solidFill>
                  <a:schemeClr val="accent1">
                    <a:lumMod val="60000"/>
                    <a:lumOff val="40000"/>
                  </a:schemeClr>
                </a:solidFill>
              </a:rPr>
              <a:t>What can you do the next time you see someone messing with someone else?</a:t>
            </a:r>
            <a:endParaRPr lang="en-US">
              <a:solidFill>
                <a:schemeClr val="accent1">
                  <a:lumMod val="60000"/>
                  <a:lumOff val="40000"/>
                </a:schemeClr>
              </a:solidFill>
            </a:endParaRPr>
          </a:p>
        </p:txBody>
      </p:sp>
      <p:pic>
        <p:nvPicPr>
          <p:cNvPr id="8" name="Content Placeholder 7" descr="Children Smiling in a Huddle - Global Ecovillage Networ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6524" y="2591958"/>
            <a:ext cx="5194300" cy="3467195"/>
          </a:xfrm>
        </p:spPr>
      </p:pic>
    </p:spTree>
    <p:extLst>
      <p:ext uri="{BB962C8B-B14F-4D97-AF65-F5344CB8AC3E}">
        <p14:creationId xmlns:p14="http://schemas.microsoft.com/office/powerpoint/2010/main" val="329321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DB7FF50-36D0-41C4-B1D2-A186AB47F07B}"/>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Strategies to interrupt bullying</a:t>
            </a:r>
          </a:p>
        </p:txBody>
      </p:sp>
      <p:sp>
        <p:nvSpPr>
          <p:cNvPr id="3" name="Content Placeholder 2">
            <a:extLst>
              <a:ext uri="{FF2B5EF4-FFF2-40B4-BE49-F238E27FC236}">
                <a16:creationId xmlns:a16="http://schemas.microsoft.com/office/drawing/2014/main" id="{F01ED9B8-0F17-46C0-BC4F-A382A09A73B9}"/>
              </a:ext>
            </a:extLst>
          </p:cNvPr>
          <p:cNvSpPr>
            <a:spLocks noGrp="1"/>
          </p:cNvSpPr>
          <p:nvPr>
            <p:ph sz="half" idx="1"/>
          </p:nvPr>
        </p:nvSpPr>
        <p:spPr>
          <a:xfrm>
            <a:off x="818713" y="2413000"/>
            <a:ext cx="3835583" cy="3632200"/>
          </a:xfrm>
        </p:spPr>
        <p:txBody>
          <a:bodyPr vert="horz" lIns="91440" tIns="45720" rIns="91440" bIns="45720" rtlCol="0" anchor="ctr">
            <a:normAutofit/>
          </a:bodyPr>
          <a:lstStyle/>
          <a:p>
            <a:r>
              <a:rPr lang="en-US" sz="1600"/>
              <a:t>Distract - "Let's go shoot some hoops"</a:t>
            </a:r>
          </a:p>
          <a:p>
            <a:r>
              <a:rPr lang="en-US" sz="1600"/>
              <a:t>Interrupt- "C'mon, that's not cool"</a:t>
            </a:r>
          </a:p>
          <a:p>
            <a:r>
              <a:rPr lang="en-US" sz="1600"/>
              <a:t>Defuse – Talk to the target.  Invite them to walk away with you. "Hey.. Want to get some hot cheetos?" </a:t>
            </a:r>
          </a:p>
          <a:p>
            <a:endParaRPr lang="en-US" sz="1600"/>
          </a:p>
        </p:txBody>
      </p:sp>
      <p:pic>
        <p:nvPicPr>
          <p:cNvPr id="8" name="Picture 8" descr="A person standing in front of a group of people posing for the camera&#10;&#10;Description automatically generated">
            <a:extLst>
              <a:ext uri="{FF2B5EF4-FFF2-40B4-BE49-F238E27FC236}">
                <a16:creationId xmlns:a16="http://schemas.microsoft.com/office/drawing/2014/main" id="{FE53FE5A-C891-4D96-B42D-68F98BBF50D3}"/>
              </a:ext>
            </a:extLst>
          </p:cNvPr>
          <p:cNvPicPr>
            <a:picLocks noGrp="1" noChangeAspect="1"/>
          </p:cNvPicPr>
          <p:nvPr>
            <p:ph sz="half" idx="2"/>
          </p:nvPr>
        </p:nvPicPr>
        <p:blipFill>
          <a:blip r:embed="rId3"/>
          <a:stretch>
            <a:fillRect/>
          </a:stretch>
        </p:blipFill>
        <p:spPr>
          <a:xfrm>
            <a:off x="5101851" y="2780298"/>
            <a:ext cx="6277349" cy="2981741"/>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2782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FF50-36D0-41C4-B1D2-A186AB47F07B}"/>
              </a:ext>
            </a:extLst>
          </p:cNvPr>
          <p:cNvSpPr>
            <a:spLocks noGrp="1"/>
          </p:cNvSpPr>
          <p:nvPr>
            <p:ph type="title"/>
          </p:nvPr>
        </p:nvSpPr>
        <p:spPr/>
        <p:txBody>
          <a:bodyPr/>
          <a:lstStyle/>
          <a:p>
            <a:r>
              <a:rPr lang="en-US"/>
              <a:t>More Strategies</a:t>
            </a:r>
          </a:p>
        </p:txBody>
      </p:sp>
      <p:sp>
        <p:nvSpPr>
          <p:cNvPr id="3" name="Content Placeholder 2">
            <a:extLst>
              <a:ext uri="{FF2B5EF4-FFF2-40B4-BE49-F238E27FC236}">
                <a16:creationId xmlns:a16="http://schemas.microsoft.com/office/drawing/2014/main" id="{F01ED9B8-0F17-46C0-BC4F-A382A09A73B9}"/>
              </a:ext>
            </a:extLst>
          </p:cNvPr>
          <p:cNvSpPr>
            <a:spLocks noGrp="1"/>
          </p:cNvSpPr>
          <p:nvPr>
            <p:ph sz="half" idx="1"/>
          </p:nvPr>
        </p:nvSpPr>
        <p:spPr/>
        <p:txBody>
          <a:bodyPr/>
          <a:lstStyle/>
          <a:p>
            <a:r>
              <a:rPr lang="en-US">
                <a:ea typeface="+mn-lt"/>
                <a:cs typeface="+mn-lt"/>
              </a:rPr>
              <a:t>T- Tolerance </a:t>
            </a:r>
            <a:endParaRPr lang="en-US" i="1">
              <a:ea typeface="+mn-lt"/>
              <a:cs typeface="+mn-lt"/>
            </a:endParaRPr>
          </a:p>
          <a:p>
            <a:r>
              <a:rPr lang="en-US">
                <a:ea typeface="+mn-lt"/>
                <a:cs typeface="+mn-lt"/>
              </a:rPr>
              <a:t>R – Respect</a:t>
            </a:r>
          </a:p>
          <a:p>
            <a:r>
              <a:rPr lang="en-US">
                <a:ea typeface="+mn-lt"/>
                <a:cs typeface="+mn-lt"/>
              </a:rPr>
              <a:t>U – Understanding</a:t>
            </a:r>
          </a:p>
          <a:p>
            <a:r>
              <a:rPr lang="en-US">
                <a:ea typeface="+mn-lt"/>
                <a:cs typeface="+mn-lt"/>
              </a:rPr>
              <a:t>C – Compassion </a:t>
            </a:r>
          </a:p>
          <a:p>
            <a:r>
              <a:rPr lang="en-US">
                <a:ea typeface="+mn-lt"/>
                <a:cs typeface="+mn-lt"/>
              </a:rPr>
              <a:t>E – Empathy</a:t>
            </a:r>
            <a:endParaRPr lang="en-US"/>
          </a:p>
        </p:txBody>
      </p:sp>
      <p:sp>
        <p:nvSpPr>
          <p:cNvPr id="4" name="Content Placeholder 3">
            <a:extLst>
              <a:ext uri="{FF2B5EF4-FFF2-40B4-BE49-F238E27FC236}">
                <a16:creationId xmlns:a16="http://schemas.microsoft.com/office/drawing/2014/main" id="{7C8E2ECB-47AB-46DF-B54E-8A770F75D33C}"/>
              </a:ext>
            </a:extLst>
          </p:cNvPr>
          <p:cNvSpPr>
            <a:spLocks noGrp="1"/>
          </p:cNvSpPr>
          <p:nvPr>
            <p:ph sz="half" idx="2"/>
          </p:nvPr>
        </p:nvSpPr>
        <p:spPr/>
        <p:txBody>
          <a:bodyPr/>
          <a:lstStyle/>
          <a:p>
            <a:r>
              <a:rPr lang="en-US"/>
              <a:t>Write an example of how you demonstrate each of these terms. </a:t>
            </a:r>
          </a:p>
        </p:txBody>
      </p:sp>
      <p:pic>
        <p:nvPicPr>
          <p:cNvPr id="5" name="Picture 5" descr="A close up of a logo&#10;&#10;Description automatically generated">
            <a:extLst>
              <a:ext uri="{FF2B5EF4-FFF2-40B4-BE49-F238E27FC236}">
                <a16:creationId xmlns:a16="http://schemas.microsoft.com/office/drawing/2014/main" id="{C90FC85E-8B08-42D4-B6EA-067BA667648A}"/>
              </a:ext>
            </a:extLst>
          </p:cNvPr>
          <p:cNvPicPr>
            <a:picLocks noChangeAspect="1"/>
          </p:cNvPicPr>
          <p:nvPr/>
        </p:nvPicPr>
        <p:blipFill rotWithShape="1">
          <a:blip r:embed="rId3"/>
          <a:srcRect t="27179" r="513" b="44103"/>
          <a:stretch/>
        </p:blipFill>
        <p:spPr>
          <a:xfrm>
            <a:off x="688623" y="2113845"/>
            <a:ext cx="2729133" cy="787796"/>
          </a:xfrm>
          <a:prstGeom prst="rect">
            <a:avLst/>
          </a:prstGeom>
        </p:spPr>
      </p:pic>
    </p:spTree>
    <p:extLst>
      <p:ext uri="{BB962C8B-B14F-4D97-AF65-F5344CB8AC3E}">
        <p14:creationId xmlns:p14="http://schemas.microsoft.com/office/powerpoint/2010/main" val="842577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 More Info and Resources </a:t>
            </a:r>
          </a:p>
        </p:txBody>
      </p:sp>
      <p:sp>
        <p:nvSpPr>
          <p:cNvPr id="3" name="Text Placeholder 2"/>
          <p:cNvSpPr>
            <a:spLocks noGrp="1"/>
          </p:cNvSpPr>
          <p:nvPr>
            <p:ph type="body" idx="1"/>
          </p:nvPr>
        </p:nvSpPr>
        <p:spPr/>
        <p:txBody>
          <a:bodyPr/>
          <a:lstStyle/>
          <a:p>
            <a:r>
              <a:rPr lang="en-US"/>
              <a:t>Students</a:t>
            </a:r>
          </a:p>
        </p:txBody>
      </p:sp>
      <p:sp>
        <p:nvSpPr>
          <p:cNvPr id="4" name="Content Placeholder 3"/>
          <p:cNvSpPr>
            <a:spLocks noGrp="1"/>
          </p:cNvSpPr>
          <p:nvPr>
            <p:ph sz="half" idx="2"/>
          </p:nvPr>
        </p:nvSpPr>
        <p:spPr>
          <a:xfrm>
            <a:off x="462190" y="2991816"/>
            <a:ext cx="5189856" cy="3109913"/>
          </a:xfrm>
        </p:spPr>
        <p:txBody>
          <a:bodyPr>
            <a:normAutofit/>
          </a:bodyPr>
          <a:lstStyle/>
          <a:p>
            <a:r>
              <a:rPr lang="en-US"/>
              <a:t>Please ask your school based PSW or counselor!</a:t>
            </a:r>
          </a:p>
          <a:p>
            <a:endParaRPr lang="en-US"/>
          </a:p>
          <a:p>
            <a:r>
              <a:rPr lang="en-US"/>
              <a:t>Have conversations with teachers </a:t>
            </a:r>
          </a:p>
          <a:p>
            <a:endParaRPr lang="en-US"/>
          </a:p>
          <a:p>
            <a:r>
              <a:rPr lang="en-US"/>
              <a:t>Ask a parent or teacher to help you find some </a:t>
            </a:r>
            <a:r>
              <a:rPr lang="en-US">
                <a:hlinkClick r:id="rId2"/>
              </a:rPr>
              <a:t>online</a:t>
            </a:r>
            <a:r>
              <a:rPr lang="en-US"/>
              <a:t> resources or search it up yourself! </a:t>
            </a:r>
          </a:p>
        </p:txBody>
      </p:sp>
      <p:sp>
        <p:nvSpPr>
          <p:cNvPr id="5" name="Text Placeholder 4"/>
          <p:cNvSpPr>
            <a:spLocks noGrp="1"/>
          </p:cNvSpPr>
          <p:nvPr>
            <p:ph type="body" sz="quarter" idx="3"/>
          </p:nvPr>
        </p:nvSpPr>
        <p:spPr/>
        <p:txBody>
          <a:bodyPr/>
          <a:lstStyle/>
          <a:p>
            <a:r>
              <a:rPr lang="en-US"/>
              <a:t>Educators</a:t>
            </a:r>
          </a:p>
        </p:txBody>
      </p:sp>
      <p:sp>
        <p:nvSpPr>
          <p:cNvPr id="6" name="Content Placeholder 5"/>
          <p:cNvSpPr>
            <a:spLocks noGrp="1"/>
          </p:cNvSpPr>
          <p:nvPr>
            <p:ph sz="quarter" idx="4"/>
          </p:nvPr>
        </p:nvSpPr>
        <p:spPr>
          <a:xfrm>
            <a:off x="6187415" y="2966702"/>
            <a:ext cx="5194583" cy="3109913"/>
          </a:xfrm>
        </p:spPr>
        <p:txBody>
          <a:bodyPr/>
          <a:lstStyle/>
          <a:p>
            <a:r>
              <a:rPr lang="en-US"/>
              <a:t>Please visit our Human Relations Diversity and Equity </a:t>
            </a:r>
            <a:r>
              <a:rPr lang="en-US">
                <a:hlinkClick r:id="rId2"/>
              </a:rPr>
              <a:t>webpage</a:t>
            </a:r>
            <a:endParaRPr lang="en-US"/>
          </a:p>
          <a:p>
            <a:endParaRPr lang="en-US"/>
          </a:p>
          <a:p>
            <a:endParaRPr lang="en-US"/>
          </a:p>
          <a:p>
            <a:r>
              <a:rPr lang="en-US"/>
              <a:t>Please see 5212.2 Bullying and Hazing for a complete guide to what you can do about bullying at school </a:t>
            </a:r>
          </a:p>
          <a:p>
            <a:endParaRPr lang="en-US"/>
          </a:p>
        </p:txBody>
      </p:sp>
    </p:spTree>
    <p:extLst>
      <p:ext uri="{BB962C8B-B14F-4D97-AF65-F5344CB8AC3E}">
        <p14:creationId xmlns:p14="http://schemas.microsoft.com/office/powerpoint/2010/main" val="4213232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0" name="Title 9"/>
          <p:cNvSpPr>
            <a:spLocks noGrp="1"/>
          </p:cNvSpPr>
          <p:nvPr>
            <p:ph type="title"/>
          </p:nvPr>
        </p:nvSpPr>
        <p:spPr>
          <a:xfrm>
            <a:off x="451514" y="1800225"/>
            <a:ext cx="3444211" cy="4241136"/>
          </a:xfrm>
        </p:spPr>
        <p:txBody>
          <a:bodyPr vert="horz" lIns="91440" tIns="45720" rIns="91440" bIns="45720" rtlCol="0" anchor="t">
            <a:normAutofit/>
          </a:bodyPr>
          <a:lstStyle/>
          <a:p>
            <a:pPr fontAlgn="base"/>
            <a:br>
              <a:rPr lang="en-US" sz="4400"/>
            </a:br>
            <a:r>
              <a:rPr lang="en-US" sz="4400"/>
              <a:t>Human Relations, Diversity, and Equity</a:t>
            </a:r>
            <a:br>
              <a:rPr lang="en-US" sz="4400"/>
            </a:br>
            <a:endParaRPr lang="en-US" sz="4400"/>
          </a:p>
        </p:txBody>
      </p:sp>
      <p:pic>
        <p:nvPicPr>
          <p:cNvPr id="5" name="Picture 4">
            <a:extLst>
              <a:ext uri="{FF2B5EF4-FFF2-40B4-BE49-F238E27FC236}">
                <a16:creationId xmlns:a16="http://schemas.microsoft.com/office/drawing/2014/main" id="{92370C1B-2953-89E5-B3D9-688F8A78B032}"/>
              </a:ext>
            </a:extLst>
          </p:cNvPr>
          <p:cNvPicPr>
            <a:picLocks noChangeAspect="1"/>
          </p:cNvPicPr>
          <p:nvPr/>
        </p:nvPicPr>
        <p:blipFill>
          <a:blip r:embed="rId3"/>
          <a:stretch>
            <a:fillRect/>
          </a:stretch>
        </p:blipFill>
        <p:spPr>
          <a:xfrm>
            <a:off x="5971955" y="643465"/>
            <a:ext cx="4885096" cy="5397897"/>
          </a:xfrm>
          <a:prstGeom prst="roundRect">
            <a:avLst>
              <a:gd name="adj" fmla="val 3876"/>
            </a:avLst>
          </a:prstGeom>
          <a:ln>
            <a:solidFill>
              <a:schemeClr val="accent1"/>
            </a:solidFill>
          </a:ln>
          <a:effectLst/>
        </p:spPr>
      </p:pic>
      <p:sp>
        <p:nvSpPr>
          <p:cNvPr id="9" name="Rectangle 8"/>
          <p:cNvSpPr/>
          <p:nvPr/>
        </p:nvSpPr>
        <p:spPr>
          <a:xfrm>
            <a:off x="5971606" y="1828800"/>
            <a:ext cx="5410391" cy="369332"/>
          </a:xfrm>
          <a:prstGeom prst="rect">
            <a:avLst/>
          </a:prstGeom>
        </p:spPr>
        <p:txBody>
          <a:bodyPr wrap="square">
            <a:spAutoFit/>
          </a:bodyPr>
          <a:lstStyle/>
          <a:p>
            <a:pPr>
              <a:spcAft>
                <a:spcPts val="600"/>
              </a:spcAft>
            </a:pPr>
            <a:r>
              <a:rPr lang="en-US"/>
              <a:t> </a:t>
            </a:r>
          </a:p>
        </p:txBody>
      </p:sp>
      <p:sp>
        <p:nvSpPr>
          <p:cNvPr id="11" name="TextBox 10"/>
          <p:cNvSpPr txBox="1"/>
          <p:nvPr/>
        </p:nvSpPr>
        <p:spPr>
          <a:xfrm>
            <a:off x="1747948" y="5103674"/>
            <a:ext cx="8447316" cy="723275"/>
          </a:xfrm>
          <a:prstGeom prst="rect">
            <a:avLst/>
          </a:prstGeom>
          <a:noFill/>
        </p:spPr>
        <p:txBody>
          <a:bodyPr wrap="square" lIns="91440" tIns="45720" rIns="91440" bIns="45720" rtlCol="0" anchor="t">
            <a:spAutoFit/>
          </a:bodyPr>
          <a:lstStyle/>
          <a:p>
            <a:pPr algn="ctr" fontAlgn="base">
              <a:spcAft>
                <a:spcPts val="600"/>
              </a:spcAft>
            </a:pPr>
            <a:endParaRPr lang="en-US"/>
          </a:p>
          <a:p>
            <a:pPr algn="ctr">
              <a:spcAft>
                <a:spcPts val="600"/>
              </a:spcAft>
            </a:pPr>
            <a:endParaRPr lang="en-US"/>
          </a:p>
        </p:txBody>
      </p:sp>
    </p:spTree>
    <p:extLst>
      <p:ext uri="{BB962C8B-B14F-4D97-AF65-F5344CB8AC3E}">
        <p14:creationId xmlns:p14="http://schemas.microsoft.com/office/powerpoint/2010/main" val="339299953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33" name="Rectangle 1032">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37E5BC-A507-7EFD-570B-B77D061C563E}"/>
              </a:ext>
            </a:extLst>
          </p:cNvPr>
          <p:cNvSpPr>
            <a:spLocks noGrp="1"/>
          </p:cNvSpPr>
          <p:nvPr>
            <p:ph type="title"/>
          </p:nvPr>
        </p:nvSpPr>
        <p:spPr>
          <a:xfrm>
            <a:off x="8134349" y="1819275"/>
            <a:ext cx="3606137" cy="4222087"/>
          </a:xfrm>
        </p:spPr>
        <p:txBody>
          <a:bodyPr vert="horz" lIns="91440" tIns="45720" rIns="91440" bIns="45720" rtlCol="0" anchor="t">
            <a:normAutofit/>
          </a:bodyPr>
          <a:lstStyle/>
          <a:p>
            <a:r>
              <a:rPr lang="en-US" sz="4400"/>
              <a:t>Teacher Feedback</a:t>
            </a:r>
          </a:p>
        </p:txBody>
      </p:sp>
      <p:pic>
        <p:nvPicPr>
          <p:cNvPr id="1026" name="Picture 2" descr="QRCode for HRDE Advisory Lesson Feedback Survey">
            <a:extLst>
              <a:ext uri="{FF2B5EF4-FFF2-40B4-BE49-F238E27FC236}">
                <a16:creationId xmlns:a16="http://schemas.microsoft.com/office/drawing/2014/main" id="{91B8BDB5-9D80-4DBB-334B-A9A1E64EB0A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8549" y="643467"/>
            <a:ext cx="5397896" cy="5397896"/>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8267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Learning Objectives:</a:t>
            </a:r>
          </a:p>
        </p:txBody>
      </p:sp>
      <p:sp>
        <p:nvSpPr>
          <p:cNvPr id="3" name="Content Placeholder 2"/>
          <p:cNvSpPr>
            <a:spLocks noGrp="1"/>
          </p:cNvSpPr>
          <p:nvPr>
            <p:ph idx="1"/>
          </p:nvPr>
        </p:nvSpPr>
        <p:spPr/>
        <p:txBody>
          <a:bodyPr/>
          <a:lstStyle/>
          <a:p>
            <a:r>
              <a:rPr lang="en-US"/>
              <a:t>Understanding the difference between bullying and teasing</a:t>
            </a:r>
          </a:p>
          <a:p>
            <a:r>
              <a:rPr lang="en-US"/>
              <a:t>How to tell if others like participating in roasting</a:t>
            </a:r>
          </a:p>
          <a:p>
            <a:r>
              <a:rPr lang="en-US"/>
              <a:t>What you could do if you witness bullying or unwanted roasting</a:t>
            </a:r>
          </a:p>
          <a:p>
            <a:r>
              <a:rPr lang="en-US"/>
              <a:t>Understanding and reflecting on </a:t>
            </a:r>
            <a:r>
              <a:rPr lang="en-US">
                <a:solidFill>
                  <a:schemeClr val="accent1">
                    <a:lumMod val="60000"/>
                    <a:lumOff val="40000"/>
                  </a:schemeClr>
                </a:solidFill>
              </a:rPr>
              <a:t>empathy</a:t>
            </a:r>
          </a:p>
          <a:p>
            <a:r>
              <a:rPr lang="en-US"/>
              <a:t>Writing Reflection </a:t>
            </a:r>
          </a:p>
        </p:txBody>
      </p:sp>
    </p:spTree>
    <p:extLst>
      <p:ext uri="{BB962C8B-B14F-4D97-AF65-F5344CB8AC3E}">
        <p14:creationId xmlns:p14="http://schemas.microsoft.com/office/powerpoint/2010/main" val="1505739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46C2-A04B-4ACD-B8C0-65190FA70E90}"/>
              </a:ext>
            </a:extLst>
          </p:cNvPr>
          <p:cNvSpPr>
            <a:spLocks noGrp="1"/>
          </p:cNvSpPr>
          <p:nvPr>
            <p:ph type="title"/>
          </p:nvPr>
        </p:nvSpPr>
        <p:spPr/>
        <p:txBody>
          <a:bodyPr/>
          <a:lstStyle/>
          <a:p>
            <a:r>
              <a:rPr lang="en-US">
                <a:ea typeface="+mj-lt"/>
                <a:cs typeface="+mj-lt"/>
              </a:rPr>
              <a:t>What is Teasing?</a:t>
            </a:r>
            <a:endParaRPr lang="en-US" b="0">
              <a:ea typeface="+mj-lt"/>
              <a:cs typeface="+mj-lt"/>
            </a:endParaRPr>
          </a:p>
          <a:p>
            <a:endParaRPr lang="en-US"/>
          </a:p>
        </p:txBody>
      </p:sp>
      <p:pic>
        <p:nvPicPr>
          <p:cNvPr id="6" name="Picture 6" descr="Two people posing for a picture&#10;&#10;Description automatically generated">
            <a:extLst>
              <a:ext uri="{FF2B5EF4-FFF2-40B4-BE49-F238E27FC236}">
                <a16:creationId xmlns:a16="http://schemas.microsoft.com/office/drawing/2014/main" id="{3A002ADE-9F58-4DF4-ACFE-780A2CD2FE7D}"/>
              </a:ext>
            </a:extLst>
          </p:cNvPr>
          <p:cNvPicPr>
            <a:picLocks noGrp="1" noChangeAspect="1"/>
          </p:cNvPicPr>
          <p:nvPr>
            <p:ph sz="half" idx="2"/>
          </p:nvPr>
        </p:nvPicPr>
        <p:blipFill>
          <a:blip r:embed="rId3"/>
          <a:stretch>
            <a:fillRect/>
          </a:stretch>
        </p:blipFill>
        <p:spPr>
          <a:xfrm>
            <a:off x="6188075" y="2310342"/>
            <a:ext cx="5194300" cy="3462866"/>
          </a:xfrm>
        </p:spPr>
      </p:pic>
      <p:sp>
        <p:nvSpPr>
          <p:cNvPr id="5" name="TextBox 1">
            <a:extLst>
              <a:ext uri="{FF2B5EF4-FFF2-40B4-BE49-F238E27FC236}">
                <a16:creationId xmlns:a16="http://schemas.microsoft.com/office/drawing/2014/main" id="{83E12AC0-6357-4739-BE9E-F576B509BE9B}"/>
              </a:ext>
            </a:extLst>
          </p:cNvPr>
          <p:cNvSpPr txBox="1"/>
          <p:nvPr/>
        </p:nvSpPr>
        <p:spPr>
          <a:xfrm>
            <a:off x="283072" y="2224182"/>
            <a:ext cx="5534752" cy="4154984"/>
          </a:xfrm>
          <a:prstGeom prst="rect">
            <a:avLst/>
          </a:prstGeom>
          <a:pattFill prst="pct5">
            <a:fgClr>
              <a:schemeClr val="bg2"/>
            </a:fgClr>
            <a:bgClr>
              <a:schemeClr val="bg1"/>
            </a:bgClr>
          </a:patt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t>Teasing-</a:t>
            </a:r>
            <a:r>
              <a:rPr lang="en-US" sz="2400"/>
              <a:t> can be harmful but it's not on purpose. A teaser wants to friends with that person.  Be careful with teasing, though.  You </a:t>
            </a:r>
            <a:r>
              <a:rPr lang="en-US" sz="2400" i="1"/>
              <a:t>never</a:t>
            </a:r>
            <a:r>
              <a:rPr lang="en-US" sz="2400"/>
              <a:t> want to hurt someone's feelings or humiliate them.</a:t>
            </a:r>
          </a:p>
          <a:p>
            <a:endParaRPr lang="en-US" sz="2400"/>
          </a:p>
          <a:p>
            <a:endParaRPr lang="en-US" sz="2400"/>
          </a:p>
          <a:p>
            <a:r>
              <a:rPr lang="en-US" sz="2400"/>
              <a:t>Usually the person teasing will feel badly for hurting your feelings afterwards. </a:t>
            </a:r>
          </a:p>
        </p:txBody>
      </p:sp>
    </p:spTree>
    <p:extLst>
      <p:ext uri="{BB962C8B-B14F-4D97-AF65-F5344CB8AC3E}">
        <p14:creationId xmlns:p14="http://schemas.microsoft.com/office/powerpoint/2010/main" val="1525295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18641"/>
            <a:ext cx="11381998" cy="932896"/>
          </a:xfrm>
        </p:spPr>
        <p:txBody>
          <a:bodyPr/>
          <a:lstStyle/>
          <a:p>
            <a:r>
              <a:rPr lang="en-US"/>
              <a:t>What is Bullying? </a:t>
            </a:r>
          </a:p>
        </p:txBody>
      </p:sp>
      <p:pic>
        <p:nvPicPr>
          <p:cNvPr id="4" name="Content Placeholder 3" descr="Combat bullying by empowering whole school"/>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7275" y="2946183"/>
            <a:ext cx="5497417" cy="3666777"/>
          </a:xfrm>
        </p:spPr>
      </p:pic>
      <p:sp>
        <p:nvSpPr>
          <p:cNvPr id="5" name="TextBox 4"/>
          <p:cNvSpPr txBox="1"/>
          <p:nvPr/>
        </p:nvSpPr>
        <p:spPr>
          <a:xfrm>
            <a:off x="6173682" y="2112258"/>
            <a:ext cx="5829479" cy="3970318"/>
          </a:xfrm>
          <a:prstGeom prst="rect">
            <a:avLst/>
          </a:prstGeom>
          <a:pattFill prst="pct5">
            <a:fgClr>
              <a:schemeClr val="bg2"/>
            </a:fgClr>
            <a:bgClr>
              <a:schemeClr val="bg1"/>
            </a:bgClr>
          </a:pattFill>
        </p:spPr>
        <p:txBody>
          <a:bodyPr wrap="square" lIns="91440" tIns="45720" rIns="91440" bIns="45720" rtlCol="0" anchor="t">
            <a:spAutoFit/>
          </a:bodyPr>
          <a:lstStyle/>
          <a:p>
            <a:r>
              <a:rPr lang="en-US" sz="2800" b="1"/>
              <a:t>Bullying-</a:t>
            </a:r>
            <a:r>
              <a:rPr lang="en-US" sz="2800"/>
              <a:t> is unwanted attention that is often non-stop. The people involved are not friends and the goal is to cause harm.  Bullying can be verbal, emotional, and physical. </a:t>
            </a:r>
          </a:p>
          <a:p>
            <a:endParaRPr lang="en-US" sz="2800"/>
          </a:p>
          <a:p>
            <a:r>
              <a:rPr lang="en-US" sz="2800"/>
              <a:t>The person bullying usually does not feel badly afterwards. </a:t>
            </a:r>
            <a:endParaRPr lang="en-US"/>
          </a:p>
        </p:txBody>
      </p:sp>
    </p:spTree>
    <p:extLst>
      <p:ext uri="{BB962C8B-B14F-4D97-AF65-F5344CB8AC3E}">
        <p14:creationId xmlns:p14="http://schemas.microsoft.com/office/powerpoint/2010/main" val="317975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a:t>So what is Roasting?</a:t>
            </a:r>
          </a:p>
        </p:txBody>
      </p:sp>
      <p:sp>
        <p:nvSpPr>
          <p:cNvPr id="4" name="Text Placeholder 3"/>
          <p:cNvSpPr>
            <a:spLocks noGrp="1"/>
          </p:cNvSpPr>
          <p:nvPr>
            <p:ph type="body" sz="half" idx="4294967295"/>
          </p:nvPr>
        </p:nvSpPr>
        <p:spPr>
          <a:xfrm>
            <a:off x="0" y="2139950"/>
            <a:ext cx="7086600" cy="3229220"/>
          </a:xfrm>
        </p:spPr>
        <p:txBody>
          <a:bodyPr>
            <a:normAutofit/>
          </a:bodyPr>
          <a:lstStyle/>
          <a:p>
            <a:r>
              <a:rPr lang="en-US" sz="2400"/>
              <a:t>Roasting is saying things to/about a person in a playful way . It may not be mean-spirited but it can still hurt their feelings.  It is not always considered bullying.  </a:t>
            </a:r>
          </a:p>
          <a:p>
            <a:endParaRPr lang="en-US" sz="2400"/>
          </a:p>
        </p:txBody>
      </p:sp>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820504" y="2261844"/>
            <a:ext cx="2487612" cy="3729037"/>
          </a:xfrm>
        </p:spPr>
      </p:pic>
      <p:sp>
        <p:nvSpPr>
          <p:cNvPr id="6" name="TextBox 5"/>
          <p:cNvSpPr txBox="1"/>
          <p:nvPr/>
        </p:nvSpPr>
        <p:spPr>
          <a:xfrm>
            <a:off x="811680" y="4646752"/>
            <a:ext cx="5747657" cy="461665"/>
          </a:xfrm>
          <a:prstGeom prst="rect">
            <a:avLst/>
          </a:prstGeom>
          <a:noFill/>
        </p:spPr>
        <p:txBody>
          <a:bodyPr wrap="square" lIns="91440" tIns="45720" rIns="91440" bIns="45720" rtlCol="0" anchor="t">
            <a:spAutoFit/>
          </a:bodyPr>
          <a:lstStyle/>
          <a:p>
            <a:r>
              <a:rPr lang="en-US" sz="2400"/>
              <a:t>When in doubt, say something else!</a:t>
            </a:r>
          </a:p>
        </p:txBody>
      </p:sp>
    </p:spTree>
    <p:extLst>
      <p:ext uri="{BB962C8B-B14F-4D97-AF65-F5344CB8AC3E}">
        <p14:creationId xmlns:p14="http://schemas.microsoft.com/office/powerpoint/2010/main" val="21760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135" y="363556"/>
            <a:ext cx="11986352" cy="1311008"/>
          </a:xfrm>
        </p:spPr>
        <p:txBody>
          <a:bodyPr/>
          <a:lstStyle/>
          <a:p>
            <a:r>
              <a:rPr lang="en-US" sz="4400"/>
              <a:t>When is it ok to roast/tease?</a:t>
            </a:r>
          </a:p>
        </p:txBody>
      </p:sp>
      <p:sp>
        <p:nvSpPr>
          <p:cNvPr id="4" name="Text Placeholder 3"/>
          <p:cNvSpPr>
            <a:spLocks noGrp="1"/>
          </p:cNvSpPr>
          <p:nvPr>
            <p:ph type="body" sz="half" idx="4294967295"/>
          </p:nvPr>
        </p:nvSpPr>
        <p:spPr>
          <a:xfrm>
            <a:off x="0" y="2249214"/>
            <a:ext cx="12176234" cy="4529904"/>
          </a:xfrm>
        </p:spPr>
        <p:txBody>
          <a:bodyPr>
            <a:normAutofit/>
          </a:bodyPr>
          <a:lstStyle/>
          <a:p>
            <a:r>
              <a:rPr lang="en-US" sz="2800">
                <a:solidFill>
                  <a:srgbClr val="FF0000"/>
                </a:solidFill>
              </a:rPr>
              <a:t>Make sure you only roast friends and that your friend is ok with it. </a:t>
            </a:r>
            <a:endParaRPr lang="en-US" sz="2800">
              <a:solidFill>
                <a:srgbClr val="FFFFFF"/>
              </a:solidFill>
            </a:endParaRPr>
          </a:p>
          <a:p>
            <a:endParaRPr lang="en-US" sz="2800">
              <a:solidFill>
                <a:srgbClr val="FFFFFF"/>
              </a:solidFill>
            </a:endParaRPr>
          </a:p>
          <a:p>
            <a:r>
              <a:rPr lang="en-US" sz="2800">
                <a:solidFill>
                  <a:srgbClr val="FF0000"/>
                </a:solidFill>
              </a:rPr>
              <a:t>Are you roasting each other or is it one way?</a:t>
            </a:r>
          </a:p>
          <a:p>
            <a:endParaRPr lang="en-US" sz="2800">
              <a:solidFill>
                <a:srgbClr val="FF0000"/>
              </a:solidFill>
            </a:endParaRPr>
          </a:p>
          <a:p>
            <a:r>
              <a:rPr lang="en-US" sz="2800">
                <a:solidFill>
                  <a:srgbClr val="FF0000"/>
                </a:solidFill>
              </a:rPr>
              <a:t>If you are roasting to be mean or  do you want them to feel happy and cared about?  </a:t>
            </a:r>
          </a:p>
          <a:p>
            <a:endParaRPr lang="en-US"/>
          </a:p>
          <a:p>
            <a:endParaRPr lang="en-US"/>
          </a:p>
        </p:txBody>
      </p:sp>
    </p:spTree>
    <p:extLst>
      <p:ext uri="{BB962C8B-B14F-4D97-AF65-F5344CB8AC3E}">
        <p14:creationId xmlns:p14="http://schemas.microsoft.com/office/powerpoint/2010/main" val="23193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6593-70E6-45D8-B80A-6754BB7D6E91}"/>
              </a:ext>
            </a:extLst>
          </p:cNvPr>
          <p:cNvSpPr>
            <a:spLocks noGrp="1"/>
          </p:cNvSpPr>
          <p:nvPr>
            <p:ph type="title"/>
          </p:nvPr>
        </p:nvSpPr>
        <p:spPr/>
        <p:txBody>
          <a:bodyPr/>
          <a:lstStyle/>
          <a:p>
            <a:r>
              <a:rPr lang="en-US"/>
              <a:t>What to avoid when Joking around:</a:t>
            </a:r>
          </a:p>
        </p:txBody>
      </p:sp>
      <p:sp>
        <p:nvSpPr>
          <p:cNvPr id="3" name="TextBox 2">
            <a:extLst>
              <a:ext uri="{FF2B5EF4-FFF2-40B4-BE49-F238E27FC236}">
                <a16:creationId xmlns:a16="http://schemas.microsoft.com/office/drawing/2014/main" id="{0D1974D2-644A-449C-B8E6-D31DFE66C274}"/>
              </a:ext>
            </a:extLst>
          </p:cNvPr>
          <p:cNvSpPr txBox="1"/>
          <p:nvPr/>
        </p:nvSpPr>
        <p:spPr>
          <a:xfrm>
            <a:off x="6451600" y="2641600"/>
            <a:ext cx="589280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lumMod val="60000"/>
                    <a:lumOff val="40000"/>
                  </a:schemeClr>
                </a:solidFill>
              </a:rPr>
              <a:t>Be sure your friend is OK with the way you're joking with them.  If you are not sure, you can just ask first! </a:t>
            </a:r>
            <a:endParaRPr lang="en-US">
              <a:solidFill>
                <a:schemeClr val="accent1">
                  <a:lumMod val="60000"/>
                  <a:lumOff val="40000"/>
                </a:schemeClr>
              </a:solidFill>
            </a:endParaRPr>
          </a:p>
          <a:p>
            <a:pPr algn="ctr"/>
            <a:endParaRPr lang="en-US" sz="2400"/>
          </a:p>
          <a:p>
            <a:pPr algn="ctr"/>
            <a:r>
              <a:rPr lang="en-US" sz="2400">
                <a:solidFill>
                  <a:schemeClr val="accent1">
                    <a:lumMod val="60000"/>
                    <a:lumOff val="40000"/>
                  </a:schemeClr>
                </a:solidFill>
              </a:rPr>
              <a:t>This way, you also avoid getting into any type of trouble either by your friend or the staff! </a:t>
            </a:r>
          </a:p>
          <a:p>
            <a:endParaRPr lang="en-US" sz="2400"/>
          </a:p>
          <a:p>
            <a:endParaRPr lang="en-US" sz="2400"/>
          </a:p>
          <a:p>
            <a:pPr algn="ctr"/>
            <a:endParaRPr lang="en-US" sz="2400"/>
          </a:p>
          <a:p>
            <a:endParaRPr lang="en-US" sz="2400"/>
          </a:p>
          <a:p>
            <a:endParaRPr lang="en-US"/>
          </a:p>
        </p:txBody>
      </p:sp>
      <p:sp>
        <p:nvSpPr>
          <p:cNvPr id="4" name="Content Placeholder 2">
            <a:extLst>
              <a:ext uri="{FF2B5EF4-FFF2-40B4-BE49-F238E27FC236}">
                <a16:creationId xmlns:a16="http://schemas.microsoft.com/office/drawing/2014/main" id="{7D43FCAE-2A6F-48DC-B5C2-6A078A547D1E}"/>
              </a:ext>
            </a:extLst>
          </p:cNvPr>
          <p:cNvSpPr>
            <a:spLocks noGrp="1"/>
          </p:cNvSpPr>
          <p:nvPr/>
        </p:nvSpPr>
        <p:spPr>
          <a:xfrm>
            <a:off x="90583" y="1898431"/>
            <a:ext cx="6363207" cy="4964331"/>
          </a:xfrm>
          <a:prstGeom prst="rect">
            <a:avLst/>
          </a:prstGeom>
          <a:effectLst>
            <a:outerShdw blurRad="50800" dir="14400000">
              <a:srgbClr val="000000">
                <a:alpha val="40000"/>
              </a:srgbClr>
            </a:outerShdw>
          </a:effec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r>
              <a:rPr lang="en-US" sz="2400" dirty="0"/>
              <a:t>Avoid joking about someone's identity:</a:t>
            </a:r>
          </a:p>
          <a:p>
            <a:pPr lvl="1"/>
            <a:r>
              <a:rPr lang="en-US" dirty="0"/>
              <a:t>Race or Nationality (skin color, country born in)</a:t>
            </a:r>
          </a:p>
          <a:p>
            <a:pPr lvl="1"/>
            <a:r>
              <a:rPr lang="en-US" dirty="0"/>
              <a:t>Religion </a:t>
            </a:r>
          </a:p>
          <a:p>
            <a:pPr lvl="1"/>
            <a:r>
              <a:rPr lang="en-US" dirty="0"/>
              <a:t>Sexual orientation (gay, lesbian)</a:t>
            </a:r>
          </a:p>
          <a:p>
            <a:pPr lvl="1"/>
            <a:r>
              <a:rPr lang="en-US" dirty="0"/>
              <a:t>Gender identity (transgender, boyish, girly)</a:t>
            </a:r>
          </a:p>
          <a:p>
            <a:pPr lvl="1"/>
            <a:r>
              <a:rPr lang="en-US" dirty="0"/>
              <a:t>Class (where they live, how much money they have, clothes, shoes)</a:t>
            </a:r>
          </a:p>
          <a:p>
            <a:pPr lvl="1"/>
            <a:r>
              <a:rPr lang="en-US" dirty="0"/>
              <a:t>Body (skinny, fat, short, tall, hair/hairline)</a:t>
            </a:r>
          </a:p>
          <a:p>
            <a:pPr lvl="1"/>
            <a:r>
              <a:rPr lang="en-US" dirty="0"/>
              <a:t>Age (too old, too young)</a:t>
            </a:r>
          </a:p>
          <a:p>
            <a:pPr lvl="1"/>
            <a:r>
              <a:rPr lang="en-US" dirty="0"/>
              <a:t>Disabilities including mental illnesses  (in a wheelchair has learning disabilities is depressed)</a:t>
            </a:r>
          </a:p>
          <a:p>
            <a:pPr lvl="1"/>
            <a:endParaRPr lang="en-US"/>
          </a:p>
          <a:p>
            <a:pPr lvl="1"/>
            <a:r>
              <a:rPr lang="en-US" sz="2000" dirty="0"/>
              <a:t>These are things you cannot change, and that make us unique individuals</a:t>
            </a:r>
            <a:r>
              <a:rPr lang="en-US" dirty="0"/>
              <a:t>!</a:t>
            </a:r>
          </a:p>
        </p:txBody>
      </p:sp>
    </p:spTree>
    <p:extLst>
      <p:ext uri="{BB962C8B-B14F-4D97-AF65-F5344CB8AC3E}">
        <p14:creationId xmlns:p14="http://schemas.microsoft.com/office/powerpoint/2010/main" val="10803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Roasting isn’t the only type of bullying!</a:t>
            </a:r>
          </a:p>
        </p:txBody>
      </p:sp>
      <p:sp>
        <p:nvSpPr>
          <p:cNvPr id="4" name="TextBox 3"/>
          <p:cNvSpPr txBox="1"/>
          <p:nvPr/>
        </p:nvSpPr>
        <p:spPr>
          <a:xfrm>
            <a:off x="357351" y="2310019"/>
            <a:ext cx="5550387" cy="3416320"/>
          </a:xfrm>
          <a:prstGeom prst="rect">
            <a:avLst/>
          </a:prstGeom>
          <a:noFill/>
        </p:spPr>
        <p:txBody>
          <a:bodyPr wrap="square" rtlCol="0">
            <a:spAutoFit/>
          </a:bodyPr>
          <a:lstStyle/>
          <a:p>
            <a:r>
              <a:rPr lang="en-US"/>
              <a:t>Common forms of Bullying:</a:t>
            </a:r>
          </a:p>
          <a:p>
            <a:endParaRPr lang="en-US"/>
          </a:p>
          <a:p>
            <a:endParaRPr lang="en-US"/>
          </a:p>
          <a:p>
            <a:pPr lvl="1"/>
            <a:r>
              <a:rPr lang="en-US"/>
              <a:t>Leaving others out on purpose. </a:t>
            </a:r>
          </a:p>
          <a:p>
            <a:pPr lvl="1"/>
            <a:endParaRPr lang="en-US"/>
          </a:p>
          <a:p>
            <a:pPr lvl="1"/>
            <a:endParaRPr lang="en-US"/>
          </a:p>
          <a:p>
            <a:pPr lvl="1"/>
            <a:r>
              <a:rPr lang="en-US"/>
              <a:t>Not listening to others because you want to do it your way.</a:t>
            </a:r>
          </a:p>
          <a:p>
            <a:pPr lvl="1"/>
            <a:endParaRPr lang="en-US"/>
          </a:p>
          <a:p>
            <a:pPr lvl="1"/>
            <a:endParaRPr lang="en-US"/>
          </a:p>
          <a:p>
            <a:pPr lvl="1"/>
            <a:r>
              <a:rPr lang="en-US"/>
              <a:t>Not including a peer in a text message group and trying to hide it.</a:t>
            </a:r>
          </a:p>
        </p:txBody>
      </p:sp>
      <p:sp>
        <p:nvSpPr>
          <p:cNvPr id="6" name="TextBox 5"/>
          <p:cNvSpPr txBox="1"/>
          <p:nvPr/>
        </p:nvSpPr>
        <p:spPr>
          <a:xfrm>
            <a:off x="7219045" y="2310019"/>
            <a:ext cx="4746824" cy="3693319"/>
          </a:xfrm>
          <a:prstGeom prst="rect">
            <a:avLst/>
          </a:prstGeom>
          <a:noFill/>
        </p:spPr>
        <p:txBody>
          <a:bodyPr wrap="square" lIns="91440" tIns="45720" rIns="91440" bIns="45720" rtlCol="0" anchor="t">
            <a:spAutoFit/>
          </a:bodyPr>
          <a:lstStyle/>
          <a:p>
            <a:r>
              <a:rPr lang="en-US"/>
              <a:t>What you could do instead:</a:t>
            </a:r>
          </a:p>
          <a:p>
            <a:pPr lvl="1"/>
            <a:endParaRPr lang="en-US"/>
          </a:p>
          <a:p>
            <a:pPr lvl="1"/>
            <a:endParaRPr lang="en-US"/>
          </a:p>
          <a:p>
            <a:pPr lvl="1"/>
            <a:r>
              <a:rPr lang="en-US"/>
              <a:t>Check in with those that might be left out to see if they want to join you</a:t>
            </a:r>
          </a:p>
          <a:p>
            <a:endParaRPr lang="en-US"/>
          </a:p>
          <a:p>
            <a:pPr lvl="1"/>
            <a:r>
              <a:rPr lang="en-US"/>
              <a:t>Listen to their concerns to avoid hurting their feelings </a:t>
            </a:r>
          </a:p>
          <a:p>
            <a:pPr lvl="1"/>
            <a:endParaRPr lang="en-US"/>
          </a:p>
          <a:p>
            <a:pPr lvl="1"/>
            <a:r>
              <a:rPr lang="en-US"/>
              <a:t>Be honest.  Instead of hiding text messages, talk about why you left them out and how you can include next time</a:t>
            </a:r>
          </a:p>
        </p:txBody>
      </p:sp>
      <p:sp>
        <p:nvSpPr>
          <p:cNvPr id="8" name="Right Arrow 7"/>
          <p:cNvSpPr/>
          <p:nvPr/>
        </p:nvSpPr>
        <p:spPr>
          <a:xfrm>
            <a:off x="5260573" y="2864700"/>
            <a:ext cx="1555531" cy="897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038339" y="4018179"/>
            <a:ext cx="1482593" cy="929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778492" y="5209286"/>
            <a:ext cx="1555531" cy="10089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34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985" y="323088"/>
            <a:ext cx="5337731" cy="2168415"/>
          </a:xfrm>
        </p:spPr>
        <p:txBody>
          <a:bodyPr>
            <a:noAutofit/>
          </a:bodyPr>
          <a:lstStyle/>
          <a:p>
            <a:r>
              <a:rPr lang="en-US" sz="3600" b="1"/>
              <a:t>All this talk and focus on bullying, what about me? </a:t>
            </a:r>
            <a:br>
              <a:rPr lang="en-US" sz="3600" b="1"/>
            </a:br>
            <a:endParaRPr lang="en-US" sz="3600" b="1"/>
          </a:p>
        </p:txBody>
      </p:sp>
      <p:pic>
        <p:nvPicPr>
          <p:cNvPr id="5" name="Picture Placeholder 4" descr="Katara Avatar The Last Airbender HD Desktop Wallpapers ~ Cartoon Wallpaper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5328111" y="323088"/>
            <a:ext cx="6469104" cy="4043190"/>
          </a:xfrm>
        </p:spPr>
      </p:pic>
      <p:sp>
        <p:nvSpPr>
          <p:cNvPr id="4" name="Text Placeholder 3"/>
          <p:cNvSpPr>
            <a:spLocks noGrp="1"/>
          </p:cNvSpPr>
          <p:nvPr>
            <p:ph type="body" sz="half" idx="2"/>
          </p:nvPr>
        </p:nvSpPr>
        <p:spPr>
          <a:xfrm>
            <a:off x="329985" y="2211526"/>
            <a:ext cx="5145397" cy="4309504"/>
          </a:xfrm>
        </p:spPr>
        <p:txBody>
          <a:bodyPr>
            <a:normAutofit/>
          </a:bodyPr>
          <a:lstStyle/>
          <a:p>
            <a:r>
              <a:rPr lang="en-US" sz="1800">
                <a:solidFill>
                  <a:schemeClr val="accent1">
                    <a:lumMod val="60000"/>
                    <a:lumOff val="40000"/>
                  </a:schemeClr>
                </a:solidFill>
              </a:rPr>
              <a:t>If you witness bullying, but are not directly involved,  you still have a very important role! </a:t>
            </a:r>
          </a:p>
          <a:p>
            <a:endParaRPr lang="en-US" sz="1800">
              <a:solidFill>
                <a:schemeClr val="accent1">
                  <a:lumMod val="60000"/>
                  <a:lumOff val="40000"/>
                </a:schemeClr>
              </a:solidFill>
            </a:endParaRPr>
          </a:p>
          <a:p>
            <a:r>
              <a:rPr lang="en-US" sz="1800">
                <a:solidFill>
                  <a:schemeClr val="accent1">
                    <a:lumMod val="60000"/>
                    <a:lumOff val="40000"/>
                  </a:schemeClr>
                </a:solidFill>
              </a:rPr>
              <a:t>This means you have an opportunity to interfere and stand up for your classmate! </a:t>
            </a:r>
          </a:p>
          <a:p>
            <a:endParaRPr lang="en-US" sz="1800">
              <a:solidFill>
                <a:schemeClr val="accent1">
                  <a:lumMod val="60000"/>
                  <a:lumOff val="40000"/>
                </a:schemeClr>
              </a:solidFill>
            </a:endParaRPr>
          </a:p>
          <a:p>
            <a:r>
              <a:rPr lang="en-US" sz="1800">
                <a:solidFill>
                  <a:schemeClr val="accent1">
                    <a:lumMod val="60000"/>
                    <a:lumOff val="40000"/>
                  </a:schemeClr>
                </a:solidFill>
              </a:rPr>
              <a:t>If others stand up to bullies and say something when they are hurting others, it shows the bully that their behavior will not be tolerated! </a:t>
            </a:r>
          </a:p>
        </p:txBody>
      </p:sp>
      <p:sp>
        <p:nvSpPr>
          <p:cNvPr id="6" name="TextBox 5"/>
          <p:cNvSpPr txBox="1"/>
          <p:nvPr/>
        </p:nvSpPr>
        <p:spPr>
          <a:xfrm>
            <a:off x="6709272" y="4366279"/>
            <a:ext cx="5299114" cy="923330"/>
          </a:xfrm>
          <a:prstGeom prst="rect">
            <a:avLst/>
          </a:prstGeom>
          <a:noFill/>
        </p:spPr>
        <p:txBody>
          <a:bodyPr wrap="square" lIns="91440" tIns="45720" rIns="91440" bIns="45720" rtlCol="0" anchor="t">
            <a:spAutoFit/>
          </a:bodyPr>
          <a:lstStyle/>
          <a:p>
            <a:r>
              <a:rPr lang="en-US" b="1"/>
              <a:t>Katara and Sokka from the Water Nation stood up to injustice on Avatar by being peace-keepers between the nations! </a:t>
            </a:r>
          </a:p>
        </p:txBody>
      </p:sp>
    </p:spTree>
    <p:extLst>
      <p:ext uri="{BB962C8B-B14F-4D97-AF65-F5344CB8AC3E}">
        <p14:creationId xmlns:p14="http://schemas.microsoft.com/office/powerpoint/2010/main" val="371926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BA493F80BFCB43867CDEBFCD560C95" ma:contentTypeVersion="10" ma:contentTypeDescription="Create a new document." ma:contentTypeScope="" ma:versionID="9cd7342640d6fd4b6c1d203d9a961a88">
  <xsd:schema xmlns:xsd="http://www.w3.org/2001/XMLSchema" xmlns:xs="http://www.w3.org/2001/XMLSchema" xmlns:p="http://schemas.microsoft.com/office/2006/metadata/properties" xmlns:ns2="e021116e-70b5-4dea-976a-806e996dba5c" xmlns:ns3="4259f52f-4b71-47bc-aac8-de2b0f5da881" targetNamespace="http://schemas.microsoft.com/office/2006/metadata/properties" ma:root="true" ma:fieldsID="42738bd26cf3fa7f6c740d9896a67fa0" ns2:_="" ns3:_="">
    <xsd:import namespace="e021116e-70b5-4dea-976a-806e996dba5c"/>
    <xsd:import namespace="4259f52f-4b71-47bc-aac8-de2b0f5da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1116e-70b5-4dea-976a-806e996dba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59f52f-4b71-47bc-aac8-de2b0f5da8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1541B8-B7C0-4B61-8B37-57997136D6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1116e-70b5-4dea-976a-806e996dba5c"/>
    <ds:schemaRef ds:uri="4259f52f-4b71-47bc-aac8-de2b0f5da8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018C3D-8F13-413B-A811-C708EA9154A9}">
  <ds:schemaRefs>
    <ds:schemaRef ds:uri="http://schemas.microsoft.com/sharepoint/v3/contenttype/forms"/>
  </ds:schemaRefs>
</ds:datastoreItem>
</file>

<file path=customXml/itemProps3.xml><?xml version="1.0" encoding="utf-8"?>
<ds:datastoreItem xmlns:ds="http://schemas.openxmlformats.org/officeDocument/2006/customXml" ds:itemID="{335EE0D3-EE37-4340-A362-D6B7FE37C476}">
  <ds:schemaRefs>
    <ds:schemaRef ds:uri="4259f52f-4b71-47bc-aac8-de2b0f5da881"/>
    <ds:schemaRef ds:uri="e021116e-70b5-4dea-976a-806e996dba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TM03457503[[fn=Quotable]]</Template>
  <TotalTime>1</TotalTime>
  <Words>1350</Words>
  <Application>Microsoft Office PowerPoint</Application>
  <PresentationFormat>Widescreen</PresentationFormat>
  <Paragraphs>146</Paragraphs>
  <Slides>18</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Wingdings 2</vt:lpstr>
      <vt:lpstr>Quotable</vt:lpstr>
      <vt:lpstr>When your classmate is getting roasted…</vt:lpstr>
      <vt:lpstr>Learning Objectives:</vt:lpstr>
      <vt:lpstr>What is Teasing? </vt:lpstr>
      <vt:lpstr>What is Bullying? </vt:lpstr>
      <vt:lpstr>So what is Roasting?</vt:lpstr>
      <vt:lpstr>When is it ok to roast/tease?</vt:lpstr>
      <vt:lpstr>What to avoid when Joking around:</vt:lpstr>
      <vt:lpstr>Roasting isn’t the only type of bullying!</vt:lpstr>
      <vt:lpstr>All this talk and focus on bullying, what about me?  </vt:lpstr>
      <vt:lpstr>What if I see and hear someone get roasted? </vt:lpstr>
      <vt:lpstr>What characters are peace makers and stand up for each other?</vt:lpstr>
      <vt:lpstr>Emphasize the EMPATHY</vt:lpstr>
      <vt:lpstr>Writing Reflection:  </vt:lpstr>
      <vt:lpstr>Strategies to interrupt bullying</vt:lpstr>
      <vt:lpstr>More Strategies</vt:lpstr>
      <vt:lpstr>For More Info and Resources </vt:lpstr>
      <vt:lpstr> Human Relations, Diversity, and Equity </vt:lpstr>
      <vt:lpstr>Teacher Feedback</vt:lpstr>
    </vt:vector>
  </TitlesOfParts>
  <Company>W10 1903 X64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your classmate is getting roasted…</dc:title>
  <dc:creator>Southern, Kristina</dc:creator>
  <cp:lastModifiedBy>Gomez, Julie</cp:lastModifiedBy>
  <cp:revision>7</cp:revision>
  <dcterms:created xsi:type="dcterms:W3CDTF">2020-08-12T20:59:55Z</dcterms:created>
  <dcterms:modified xsi:type="dcterms:W3CDTF">2022-07-27T17:13:20Z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0x010100AEBA493F80BFCB43867CDEBFCD560C95</vt:lpwstr>
  </property>
</Properties>
</file>