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0" r:id="rId4"/>
  </p:sldMasterIdLst>
  <p:notesMasterIdLst>
    <p:notesMasterId r:id="rId16"/>
  </p:notesMasterIdLst>
  <p:sldIdLst>
    <p:sldId id="256" r:id="rId5"/>
    <p:sldId id="257" r:id="rId6"/>
    <p:sldId id="258" r:id="rId7"/>
    <p:sldId id="259" r:id="rId8"/>
    <p:sldId id="260" r:id="rId9"/>
    <p:sldId id="264" r:id="rId10"/>
    <p:sldId id="262" r:id="rId11"/>
    <p:sldId id="261" r:id="rId12"/>
    <p:sldId id="263"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95EA0-D561-424B-A9F8-BB4E855C7BDC}" vWet="4" dt="2021-05-14T00:45:54.594"/>
    <p1510:client id="{A2D7F80A-5A73-4F65-A1E0-71B94520950E}" v="2445" dt="2021-05-13T21:14:10.730"/>
    <p1510:client id="{E28CC25C-0740-4F3A-B6E4-2879B3457493}" v="352" dt="2021-05-14T00:50:33.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94" autoAdjust="0"/>
  </p:normalViewPr>
  <p:slideViewPr>
    <p:cSldViewPr snapToGrid="0">
      <p:cViewPr varScale="1">
        <p:scale>
          <a:sx n="92" d="100"/>
          <a:sy n="92" d="100"/>
        </p:scale>
        <p:origin x="12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sson, Judy" userId="S::judy.chiasson@lausd.net::f9bb92bb-9105-4a15-996b-d194e88c71a3" providerId="AD" clId="Web-{E28CC25C-0740-4F3A-B6E4-2879B3457493}"/>
    <pc:docChg chg="modSld">
      <pc:chgData name="Chiasson, Judy" userId="S::judy.chiasson@lausd.net::f9bb92bb-9105-4a15-996b-d194e88c71a3" providerId="AD" clId="Web-{E28CC25C-0740-4F3A-B6E4-2879B3457493}" dt="2021-05-14T00:50:33.346" v="181" actId="20577"/>
      <pc:docMkLst>
        <pc:docMk/>
      </pc:docMkLst>
      <pc:sldChg chg="modSp">
        <pc:chgData name="Chiasson, Judy" userId="S::judy.chiasson@lausd.net::f9bb92bb-9105-4a15-996b-d194e88c71a3" providerId="AD" clId="Web-{E28CC25C-0740-4F3A-B6E4-2879B3457493}" dt="2021-05-14T00:50:33.346" v="181" actId="20577"/>
        <pc:sldMkLst>
          <pc:docMk/>
          <pc:sldMk cId="3566412267" sldId="260"/>
        </pc:sldMkLst>
        <pc:spChg chg="mod">
          <ac:chgData name="Chiasson, Judy" userId="S::judy.chiasson@lausd.net::f9bb92bb-9105-4a15-996b-d194e88c71a3" providerId="AD" clId="Web-{E28CC25C-0740-4F3A-B6E4-2879B3457493}" dt="2021-05-14T00:50:33.346" v="181" actId="20577"/>
          <ac:spMkLst>
            <pc:docMk/>
            <pc:sldMk cId="3566412267" sldId="260"/>
            <ac:spMk id="3" creationId="{C1EB6C2D-C24F-4563-A40F-A9F15556117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492F5-08F6-4FFC-93F7-0934A1D3FDCE}"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1FA67CA0-AB19-407D-B4C8-2B7C2416249C}">
      <dgm:prSet phldrT="[Text]" phldr="0"/>
      <dgm:spPr/>
      <dgm:t>
        <a:bodyPr/>
        <a:lstStyle/>
        <a:p>
          <a:r>
            <a:rPr lang="en-US"/>
            <a:t>Be stuck on an island with someone who doesn't stop talking</a:t>
          </a:r>
        </a:p>
      </dgm:t>
    </dgm:pt>
    <dgm:pt modelId="{EEE9366D-D235-45F6-9FCF-F10A09C7AC6E}" type="parTrans" cxnId="{CD080BB4-5250-44BE-8DB3-7EA80473DE78}">
      <dgm:prSet/>
      <dgm:spPr/>
      <dgm:t>
        <a:bodyPr/>
        <a:lstStyle/>
        <a:p>
          <a:endParaRPr lang="en-US"/>
        </a:p>
      </dgm:t>
    </dgm:pt>
    <dgm:pt modelId="{A6FA38AE-473E-490D-9D45-5B704E364A58}" type="sibTrans" cxnId="{CD080BB4-5250-44BE-8DB3-7EA80473DE78}">
      <dgm:prSet/>
      <dgm:spPr/>
      <dgm:t>
        <a:bodyPr/>
        <a:lstStyle/>
        <a:p>
          <a:endParaRPr lang="en-US"/>
        </a:p>
      </dgm:t>
    </dgm:pt>
    <dgm:pt modelId="{F9D4FEFA-C515-418D-A178-4B15F8929342}">
      <dgm:prSet phldr="0"/>
      <dgm:spPr/>
      <dgm:t>
        <a:bodyPr/>
        <a:lstStyle/>
        <a:p>
          <a:pPr rtl="0"/>
          <a:r>
            <a:rPr lang="en-US"/>
            <a:t>Be stuck on an island alone</a:t>
          </a:r>
        </a:p>
      </dgm:t>
    </dgm:pt>
    <dgm:pt modelId="{D50D3575-1E69-4624-8E72-0112E2B3DD1F}" type="parTrans" cxnId="{A3815225-8506-4E99-A5DA-2DC701785C20}">
      <dgm:prSet/>
      <dgm:spPr/>
    </dgm:pt>
    <dgm:pt modelId="{ADF8ED59-C6E2-4B15-8984-86118FA41AE1}" type="sibTrans" cxnId="{A3815225-8506-4E99-A5DA-2DC701785C20}">
      <dgm:prSet/>
      <dgm:spPr/>
    </dgm:pt>
    <dgm:pt modelId="{E7311E82-5DA7-434F-8B63-12897A4A922C}" type="pres">
      <dgm:prSet presAssocID="{612492F5-08F6-4FFC-93F7-0934A1D3FDCE}" presName="hierChild1" presStyleCnt="0">
        <dgm:presLayoutVars>
          <dgm:chPref val="1"/>
          <dgm:dir/>
          <dgm:animOne val="branch"/>
          <dgm:animLvl val="lvl"/>
          <dgm:resizeHandles/>
        </dgm:presLayoutVars>
      </dgm:prSet>
      <dgm:spPr/>
    </dgm:pt>
    <dgm:pt modelId="{4993CC3E-6A3D-4FCF-A707-67F64EF0B5D0}" type="pres">
      <dgm:prSet presAssocID="{F9D4FEFA-C515-418D-A178-4B15F8929342}" presName="hierRoot1" presStyleCnt="0"/>
      <dgm:spPr/>
    </dgm:pt>
    <dgm:pt modelId="{62FF5E1C-5F16-44D5-A7D7-5FFE4A8AA1F0}" type="pres">
      <dgm:prSet presAssocID="{F9D4FEFA-C515-418D-A178-4B15F8929342}" presName="composite" presStyleCnt="0"/>
      <dgm:spPr/>
    </dgm:pt>
    <dgm:pt modelId="{97B42C1A-50AF-4D9A-85FF-40FBBBB0C259}" type="pres">
      <dgm:prSet presAssocID="{F9D4FEFA-C515-418D-A178-4B15F8929342}" presName="background" presStyleLbl="node0" presStyleIdx="0" presStyleCnt="2"/>
      <dgm:spPr/>
    </dgm:pt>
    <dgm:pt modelId="{B8616200-2570-45B8-B86B-7BA5D8DB23C6}" type="pres">
      <dgm:prSet presAssocID="{F9D4FEFA-C515-418D-A178-4B15F8929342}" presName="text" presStyleLbl="fgAcc0" presStyleIdx="0" presStyleCnt="2">
        <dgm:presLayoutVars>
          <dgm:chPref val="3"/>
        </dgm:presLayoutVars>
      </dgm:prSet>
      <dgm:spPr/>
    </dgm:pt>
    <dgm:pt modelId="{9158296E-5EE4-4B3E-98A9-8C836315234F}" type="pres">
      <dgm:prSet presAssocID="{F9D4FEFA-C515-418D-A178-4B15F8929342}" presName="hierChild2" presStyleCnt="0"/>
      <dgm:spPr/>
    </dgm:pt>
    <dgm:pt modelId="{7116BE42-CC4C-4DEC-9C02-A0683ADD9F8F}" type="pres">
      <dgm:prSet presAssocID="{1FA67CA0-AB19-407D-B4C8-2B7C2416249C}" presName="hierRoot1" presStyleCnt="0"/>
      <dgm:spPr/>
    </dgm:pt>
    <dgm:pt modelId="{732668E7-4FEA-4C4B-81F2-E6201BAE4E4B}" type="pres">
      <dgm:prSet presAssocID="{1FA67CA0-AB19-407D-B4C8-2B7C2416249C}" presName="composite" presStyleCnt="0"/>
      <dgm:spPr/>
    </dgm:pt>
    <dgm:pt modelId="{4C622182-4592-43D1-BE41-21677240F7DF}" type="pres">
      <dgm:prSet presAssocID="{1FA67CA0-AB19-407D-B4C8-2B7C2416249C}" presName="background" presStyleLbl="node0" presStyleIdx="1" presStyleCnt="2"/>
      <dgm:spPr/>
    </dgm:pt>
    <dgm:pt modelId="{61DFBF96-DB52-41BE-A5ED-337ECF3A181C}" type="pres">
      <dgm:prSet presAssocID="{1FA67CA0-AB19-407D-B4C8-2B7C2416249C}" presName="text" presStyleLbl="fgAcc0" presStyleIdx="1" presStyleCnt="2">
        <dgm:presLayoutVars>
          <dgm:chPref val="3"/>
        </dgm:presLayoutVars>
      </dgm:prSet>
      <dgm:spPr/>
    </dgm:pt>
    <dgm:pt modelId="{4ED51BCC-B328-4DDD-A2E3-4AF3395792FB}" type="pres">
      <dgm:prSet presAssocID="{1FA67CA0-AB19-407D-B4C8-2B7C2416249C}" presName="hierChild2" presStyleCnt="0"/>
      <dgm:spPr/>
    </dgm:pt>
  </dgm:ptLst>
  <dgm:cxnLst>
    <dgm:cxn modelId="{A3815225-8506-4E99-A5DA-2DC701785C20}" srcId="{612492F5-08F6-4FFC-93F7-0934A1D3FDCE}" destId="{F9D4FEFA-C515-418D-A178-4B15F8929342}" srcOrd="0" destOrd="0" parTransId="{D50D3575-1E69-4624-8E72-0112E2B3DD1F}" sibTransId="{ADF8ED59-C6E2-4B15-8984-86118FA41AE1}"/>
    <dgm:cxn modelId="{CD080BB4-5250-44BE-8DB3-7EA80473DE78}" srcId="{612492F5-08F6-4FFC-93F7-0934A1D3FDCE}" destId="{1FA67CA0-AB19-407D-B4C8-2B7C2416249C}" srcOrd="1" destOrd="0" parTransId="{EEE9366D-D235-45F6-9FCF-F10A09C7AC6E}" sibTransId="{A6FA38AE-473E-490D-9D45-5B704E364A58}"/>
    <dgm:cxn modelId="{286CBAE2-8A8E-461E-A563-0E7BDE23FAB8}" type="presOf" srcId="{612492F5-08F6-4FFC-93F7-0934A1D3FDCE}" destId="{E7311E82-5DA7-434F-8B63-12897A4A922C}" srcOrd="0" destOrd="0" presId="urn:microsoft.com/office/officeart/2005/8/layout/hierarchy1"/>
    <dgm:cxn modelId="{CA087EED-63F1-4D53-818C-A1D0010B6D7A}" type="presOf" srcId="{1FA67CA0-AB19-407D-B4C8-2B7C2416249C}" destId="{61DFBF96-DB52-41BE-A5ED-337ECF3A181C}" srcOrd="0" destOrd="0" presId="urn:microsoft.com/office/officeart/2005/8/layout/hierarchy1"/>
    <dgm:cxn modelId="{3D4D46EF-E392-459D-BC66-10B5A5CF5814}" type="presOf" srcId="{F9D4FEFA-C515-418D-A178-4B15F8929342}" destId="{B8616200-2570-45B8-B86B-7BA5D8DB23C6}" srcOrd="0" destOrd="0" presId="urn:microsoft.com/office/officeart/2005/8/layout/hierarchy1"/>
    <dgm:cxn modelId="{CF4A471D-C529-4574-B2CC-5A308D96C713}" type="presParOf" srcId="{E7311E82-5DA7-434F-8B63-12897A4A922C}" destId="{4993CC3E-6A3D-4FCF-A707-67F64EF0B5D0}" srcOrd="0" destOrd="0" presId="urn:microsoft.com/office/officeart/2005/8/layout/hierarchy1"/>
    <dgm:cxn modelId="{FB03191D-8508-4AA3-B980-1E86B4614D54}" type="presParOf" srcId="{4993CC3E-6A3D-4FCF-A707-67F64EF0B5D0}" destId="{62FF5E1C-5F16-44D5-A7D7-5FFE4A8AA1F0}" srcOrd="0" destOrd="0" presId="urn:microsoft.com/office/officeart/2005/8/layout/hierarchy1"/>
    <dgm:cxn modelId="{D3F1C8B1-5BD8-4126-80A4-39C782A542AC}" type="presParOf" srcId="{62FF5E1C-5F16-44D5-A7D7-5FFE4A8AA1F0}" destId="{97B42C1A-50AF-4D9A-85FF-40FBBBB0C259}" srcOrd="0" destOrd="0" presId="urn:microsoft.com/office/officeart/2005/8/layout/hierarchy1"/>
    <dgm:cxn modelId="{A164F43E-9244-4CB8-8A23-2BED7D86FD1A}" type="presParOf" srcId="{62FF5E1C-5F16-44D5-A7D7-5FFE4A8AA1F0}" destId="{B8616200-2570-45B8-B86B-7BA5D8DB23C6}" srcOrd="1" destOrd="0" presId="urn:microsoft.com/office/officeart/2005/8/layout/hierarchy1"/>
    <dgm:cxn modelId="{CEB98B46-F546-4630-9526-A09D862F1BF5}" type="presParOf" srcId="{4993CC3E-6A3D-4FCF-A707-67F64EF0B5D0}" destId="{9158296E-5EE4-4B3E-98A9-8C836315234F}" srcOrd="1" destOrd="0" presId="urn:microsoft.com/office/officeart/2005/8/layout/hierarchy1"/>
    <dgm:cxn modelId="{FE1C3E9B-884C-4125-B59A-ED04DA32510D}" type="presParOf" srcId="{E7311E82-5DA7-434F-8B63-12897A4A922C}" destId="{7116BE42-CC4C-4DEC-9C02-A0683ADD9F8F}" srcOrd="1" destOrd="0" presId="urn:microsoft.com/office/officeart/2005/8/layout/hierarchy1"/>
    <dgm:cxn modelId="{AB3ABA74-1407-4E1A-9159-C08029DCB33D}" type="presParOf" srcId="{7116BE42-CC4C-4DEC-9C02-A0683ADD9F8F}" destId="{732668E7-4FEA-4C4B-81F2-E6201BAE4E4B}" srcOrd="0" destOrd="0" presId="urn:microsoft.com/office/officeart/2005/8/layout/hierarchy1"/>
    <dgm:cxn modelId="{043C5CD8-5B94-46BC-B43D-57A952342DCA}" type="presParOf" srcId="{732668E7-4FEA-4C4B-81F2-E6201BAE4E4B}" destId="{4C622182-4592-43D1-BE41-21677240F7DF}" srcOrd="0" destOrd="0" presId="urn:microsoft.com/office/officeart/2005/8/layout/hierarchy1"/>
    <dgm:cxn modelId="{1C86990A-F368-4321-9701-39D01F9642F7}" type="presParOf" srcId="{732668E7-4FEA-4C4B-81F2-E6201BAE4E4B}" destId="{61DFBF96-DB52-41BE-A5ED-337ECF3A181C}" srcOrd="1" destOrd="0" presId="urn:microsoft.com/office/officeart/2005/8/layout/hierarchy1"/>
    <dgm:cxn modelId="{9C192ECD-9494-4BD9-8B5C-4DFF91DF2D67}" type="presParOf" srcId="{7116BE42-CC4C-4DEC-9C02-A0683ADD9F8F}" destId="{4ED51BCC-B328-4DDD-A2E3-4AF3395792F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DBF6A6-143F-44ED-B5BA-542CB95A58E0}" type="doc">
      <dgm:prSet loTypeId="urn:microsoft.com/office/officeart/2016/7/layout/LinearBlockProcessNumbered" loCatId="process" qsTypeId="urn:microsoft.com/office/officeart/2005/8/quickstyle/simple2" qsCatId="simple" csTypeId="urn:microsoft.com/office/officeart/2005/8/colors/colorful2" csCatId="colorful" phldr="1"/>
      <dgm:spPr/>
      <dgm:t>
        <a:bodyPr/>
        <a:lstStyle/>
        <a:p>
          <a:endParaRPr lang="en-US"/>
        </a:p>
      </dgm:t>
    </dgm:pt>
    <dgm:pt modelId="{F8D7BC3D-09F1-4635-9BC1-C835F63E49CD}">
      <dgm:prSet/>
      <dgm:spPr/>
      <dgm:t>
        <a:bodyPr/>
        <a:lstStyle/>
        <a:p>
          <a:r>
            <a:rPr lang="en-US"/>
            <a:t>Learn about Janet Yellen</a:t>
          </a:r>
        </a:p>
      </dgm:t>
    </dgm:pt>
    <dgm:pt modelId="{4235460F-492A-4B72-AE81-F981C54ED593}" type="parTrans" cxnId="{1E846499-7469-4503-A83C-B9BA9F553157}">
      <dgm:prSet/>
      <dgm:spPr/>
      <dgm:t>
        <a:bodyPr/>
        <a:lstStyle/>
        <a:p>
          <a:endParaRPr lang="en-US"/>
        </a:p>
      </dgm:t>
    </dgm:pt>
    <dgm:pt modelId="{D9839E3F-5B8F-4B6A-B77F-6E3075B63DD4}" type="sibTrans" cxnId="{1E846499-7469-4503-A83C-B9BA9F553157}">
      <dgm:prSet phldrT="01" phldr="0"/>
      <dgm:spPr/>
      <dgm:t>
        <a:bodyPr/>
        <a:lstStyle/>
        <a:p>
          <a:r>
            <a:rPr lang="en-US"/>
            <a:t>01</a:t>
          </a:r>
        </a:p>
      </dgm:t>
    </dgm:pt>
    <dgm:pt modelId="{A193A902-6689-4C9C-AFF0-741DB9B34AD9}">
      <dgm:prSet/>
      <dgm:spPr/>
      <dgm:t>
        <a:bodyPr/>
        <a:lstStyle/>
        <a:p>
          <a:r>
            <a:rPr lang="en-US" dirty="0"/>
            <a:t>Discuss Yellen’s academic achievements</a:t>
          </a:r>
        </a:p>
      </dgm:t>
    </dgm:pt>
    <dgm:pt modelId="{56318BCE-ABA9-43BD-97B9-7DD853364811}" type="parTrans" cxnId="{4E2F5B2B-F955-4C56-90D8-039F0AE4CD70}">
      <dgm:prSet/>
      <dgm:spPr/>
      <dgm:t>
        <a:bodyPr/>
        <a:lstStyle/>
        <a:p>
          <a:endParaRPr lang="en-US"/>
        </a:p>
      </dgm:t>
    </dgm:pt>
    <dgm:pt modelId="{420E58BD-2969-40FD-ABD8-B31CDB06BF32}" type="sibTrans" cxnId="{4E2F5B2B-F955-4C56-90D8-039F0AE4CD70}">
      <dgm:prSet phldrT="02" phldr="0"/>
      <dgm:spPr/>
      <dgm:t>
        <a:bodyPr/>
        <a:lstStyle/>
        <a:p>
          <a:r>
            <a:rPr lang="en-US"/>
            <a:t>02</a:t>
          </a:r>
        </a:p>
      </dgm:t>
    </dgm:pt>
    <dgm:pt modelId="{D363C952-DF3F-4802-89DB-42CF26268E1B}">
      <dgm:prSet/>
      <dgm:spPr/>
      <dgm:t>
        <a:bodyPr/>
        <a:lstStyle/>
        <a:p>
          <a:r>
            <a:rPr lang="en-US"/>
            <a:t>Identify how Yellen's work as a woman impacts young girls and women today</a:t>
          </a:r>
        </a:p>
      </dgm:t>
    </dgm:pt>
    <dgm:pt modelId="{06307F9F-4563-496A-AB70-E9F6FA57BC1B}" type="parTrans" cxnId="{E3DBAA35-63B8-4406-A32D-59340B252BE5}">
      <dgm:prSet/>
      <dgm:spPr/>
      <dgm:t>
        <a:bodyPr/>
        <a:lstStyle/>
        <a:p>
          <a:endParaRPr lang="en-US"/>
        </a:p>
      </dgm:t>
    </dgm:pt>
    <dgm:pt modelId="{A125E3CE-1161-4E6A-8EFD-E1A76D050F62}" type="sibTrans" cxnId="{E3DBAA35-63B8-4406-A32D-59340B252BE5}">
      <dgm:prSet phldrT="03" phldr="0"/>
      <dgm:spPr/>
      <dgm:t>
        <a:bodyPr/>
        <a:lstStyle/>
        <a:p>
          <a:r>
            <a:rPr lang="en-US"/>
            <a:t>03</a:t>
          </a:r>
        </a:p>
      </dgm:t>
    </dgm:pt>
    <dgm:pt modelId="{B632F6E3-16E8-428A-84AF-DC451F7AAD71}" type="pres">
      <dgm:prSet presAssocID="{95DBF6A6-143F-44ED-B5BA-542CB95A58E0}" presName="Name0" presStyleCnt="0">
        <dgm:presLayoutVars>
          <dgm:animLvl val="lvl"/>
          <dgm:resizeHandles val="exact"/>
        </dgm:presLayoutVars>
      </dgm:prSet>
      <dgm:spPr/>
    </dgm:pt>
    <dgm:pt modelId="{E575C499-DB3A-4C9C-A688-6C358804B3E9}" type="pres">
      <dgm:prSet presAssocID="{F8D7BC3D-09F1-4635-9BC1-C835F63E49CD}" presName="compositeNode" presStyleCnt="0">
        <dgm:presLayoutVars>
          <dgm:bulletEnabled val="1"/>
        </dgm:presLayoutVars>
      </dgm:prSet>
      <dgm:spPr/>
    </dgm:pt>
    <dgm:pt modelId="{396A9DC2-761F-4F55-8261-7F4163D8FFAA}" type="pres">
      <dgm:prSet presAssocID="{F8D7BC3D-09F1-4635-9BC1-C835F63E49CD}" presName="bgRect" presStyleLbl="alignNode1" presStyleIdx="0" presStyleCnt="3"/>
      <dgm:spPr/>
    </dgm:pt>
    <dgm:pt modelId="{65797E52-0E35-409A-B7DA-C6C55F25D40C}" type="pres">
      <dgm:prSet presAssocID="{D9839E3F-5B8F-4B6A-B77F-6E3075B63DD4}" presName="sibTransNodeRect" presStyleLbl="alignNode1" presStyleIdx="0" presStyleCnt="3">
        <dgm:presLayoutVars>
          <dgm:chMax val="0"/>
          <dgm:bulletEnabled val="1"/>
        </dgm:presLayoutVars>
      </dgm:prSet>
      <dgm:spPr/>
    </dgm:pt>
    <dgm:pt modelId="{D6B00D57-1D5F-476C-AA05-9A94817F2435}" type="pres">
      <dgm:prSet presAssocID="{F8D7BC3D-09F1-4635-9BC1-C835F63E49CD}" presName="nodeRect" presStyleLbl="alignNode1" presStyleIdx="0" presStyleCnt="3">
        <dgm:presLayoutVars>
          <dgm:bulletEnabled val="1"/>
        </dgm:presLayoutVars>
      </dgm:prSet>
      <dgm:spPr/>
    </dgm:pt>
    <dgm:pt modelId="{04BFF22E-DEE0-46EA-81EB-B52EED9D7210}" type="pres">
      <dgm:prSet presAssocID="{D9839E3F-5B8F-4B6A-B77F-6E3075B63DD4}" presName="sibTrans" presStyleCnt="0"/>
      <dgm:spPr/>
    </dgm:pt>
    <dgm:pt modelId="{0DB13BE1-B1C9-4F19-85E2-D86D810D18D3}" type="pres">
      <dgm:prSet presAssocID="{A193A902-6689-4C9C-AFF0-741DB9B34AD9}" presName="compositeNode" presStyleCnt="0">
        <dgm:presLayoutVars>
          <dgm:bulletEnabled val="1"/>
        </dgm:presLayoutVars>
      </dgm:prSet>
      <dgm:spPr/>
    </dgm:pt>
    <dgm:pt modelId="{6EA2F219-02BA-485A-B44A-01411BEA0AC3}" type="pres">
      <dgm:prSet presAssocID="{A193A902-6689-4C9C-AFF0-741DB9B34AD9}" presName="bgRect" presStyleLbl="alignNode1" presStyleIdx="1" presStyleCnt="3"/>
      <dgm:spPr/>
    </dgm:pt>
    <dgm:pt modelId="{03F1F7AC-7A81-4F43-A7C2-7A6D141C3122}" type="pres">
      <dgm:prSet presAssocID="{420E58BD-2969-40FD-ABD8-B31CDB06BF32}" presName="sibTransNodeRect" presStyleLbl="alignNode1" presStyleIdx="1" presStyleCnt="3">
        <dgm:presLayoutVars>
          <dgm:chMax val="0"/>
          <dgm:bulletEnabled val="1"/>
        </dgm:presLayoutVars>
      </dgm:prSet>
      <dgm:spPr/>
    </dgm:pt>
    <dgm:pt modelId="{12DA5AC2-8CC1-4303-A552-AE45DB299D14}" type="pres">
      <dgm:prSet presAssocID="{A193A902-6689-4C9C-AFF0-741DB9B34AD9}" presName="nodeRect" presStyleLbl="alignNode1" presStyleIdx="1" presStyleCnt="3">
        <dgm:presLayoutVars>
          <dgm:bulletEnabled val="1"/>
        </dgm:presLayoutVars>
      </dgm:prSet>
      <dgm:spPr/>
    </dgm:pt>
    <dgm:pt modelId="{41427C36-3F0B-402E-B799-E0D810538D2C}" type="pres">
      <dgm:prSet presAssocID="{420E58BD-2969-40FD-ABD8-B31CDB06BF32}" presName="sibTrans" presStyleCnt="0"/>
      <dgm:spPr/>
    </dgm:pt>
    <dgm:pt modelId="{ED562395-390B-4076-88B4-CB742029BEA5}" type="pres">
      <dgm:prSet presAssocID="{D363C952-DF3F-4802-89DB-42CF26268E1B}" presName="compositeNode" presStyleCnt="0">
        <dgm:presLayoutVars>
          <dgm:bulletEnabled val="1"/>
        </dgm:presLayoutVars>
      </dgm:prSet>
      <dgm:spPr/>
    </dgm:pt>
    <dgm:pt modelId="{218AFE50-85DC-4B27-A608-9DBCDCB58387}" type="pres">
      <dgm:prSet presAssocID="{D363C952-DF3F-4802-89DB-42CF26268E1B}" presName="bgRect" presStyleLbl="alignNode1" presStyleIdx="2" presStyleCnt="3"/>
      <dgm:spPr/>
    </dgm:pt>
    <dgm:pt modelId="{5CC69523-3293-43B2-9E05-6B59AF05542E}" type="pres">
      <dgm:prSet presAssocID="{A125E3CE-1161-4E6A-8EFD-E1A76D050F62}" presName="sibTransNodeRect" presStyleLbl="alignNode1" presStyleIdx="2" presStyleCnt="3">
        <dgm:presLayoutVars>
          <dgm:chMax val="0"/>
          <dgm:bulletEnabled val="1"/>
        </dgm:presLayoutVars>
      </dgm:prSet>
      <dgm:spPr/>
    </dgm:pt>
    <dgm:pt modelId="{5C055F88-79F4-4CB2-B6BD-9EC895934300}" type="pres">
      <dgm:prSet presAssocID="{D363C952-DF3F-4802-89DB-42CF26268E1B}" presName="nodeRect" presStyleLbl="alignNode1" presStyleIdx="2" presStyleCnt="3">
        <dgm:presLayoutVars>
          <dgm:bulletEnabled val="1"/>
        </dgm:presLayoutVars>
      </dgm:prSet>
      <dgm:spPr/>
    </dgm:pt>
  </dgm:ptLst>
  <dgm:cxnLst>
    <dgm:cxn modelId="{A9792A12-033A-444D-8C89-87AA4241DF34}" type="presOf" srcId="{A193A902-6689-4C9C-AFF0-741DB9B34AD9}" destId="{6EA2F219-02BA-485A-B44A-01411BEA0AC3}" srcOrd="0" destOrd="0" presId="urn:microsoft.com/office/officeart/2016/7/layout/LinearBlockProcessNumbered"/>
    <dgm:cxn modelId="{18106228-A401-4279-9665-86EC0BDDB153}" type="presOf" srcId="{420E58BD-2969-40FD-ABD8-B31CDB06BF32}" destId="{03F1F7AC-7A81-4F43-A7C2-7A6D141C3122}" srcOrd="0" destOrd="0" presId="urn:microsoft.com/office/officeart/2016/7/layout/LinearBlockProcessNumbered"/>
    <dgm:cxn modelId="{4E2F5B2B-F955-4C56-90D8-039F0AE4CD70}" srcId="{95DBF6A6-143F-44ED-B5BA-542CB95A58E0}" destId="{A193A902-6689-4C9C-AFF0-741DB9B34AD9}" srcOrd="1" destOrd="0" parTransId="{56318BCE-ABA9-43BD-97B9-7DD853364811}" sibTransId="{420E58BD-2969-40FD-ABD8-B31CDB06BF32}"/>
    <dgm:cxn modelId="{E3DBAA35-63B8-4406-A32D-59340B252BE5}" srcId="{95DBF6A6-143F-44ED-B5BA-542CB95A58E0}" destId="{D363C952-DF3F-4802-89DB-42CF26268E1B}" srcOrd="2" destOrd="0" parTransId="{06307F9F-4563-496A-AB70-E9F6FA57BC1B}" sibTransId="{A125E3CE-1161-4E6A-8EFD-E1A76D050F62}"/>
    <dgm:cxn modelId="{E1CE9540-5817-42BF-87A7-05E932842D30}" type="presOf" srcId="{D9839E3F-5B8F-4B6A-B77F-6E3075B63DD4}" destId="{65797E52-0E35-409A-B7DA-C6C55F25D40C}" srcOrd="0" destOrd="0" presId="urn:microsoft.com/office/officeart/2016/7/layout/LinearBlockProcessNumbered"/>
    <dgm:cxn modelId="{B7579E6E-65B0-47F9-A611-B393B32AD3ED}" type="presOf" srcId="{A193A902-6689-4C9C-AFF0-741DB9B34AD9}" destId="{12DA5AC2-8CC1-4303-A552-AE45DB299D14}" srcOrd="1" destOrd="0" presId="urn:microsoft.com/office/officeart/2016/7/layout/LinearBlockProcessNumbered"/>
    <dgm:cxn modelId="{1E846499-7469-4503-A83C-B9BA9F553157}" srcId="{95DBF6A6-143F-44ED-B5BA-542CB95A58E0}" destId="{F8D7BC3D-09F1-4635-9BC1-C835F63E49CD}" srcOrd="0" destOrd="0" parTransId="{4235460F-492A-4B72-AE81-F981C54ED593}" sibTransId="{D9839E3F-5B8F-4B6A-B77F-6E3075B63DD4}"/>
    <dgm:cxn modelId="{EF87D899-A3AA-46BE-BA82-7C19C115775C}" type="presOf" srcId="{F8D7BC3D-09F1-4635-9BC1-C835F63E49CD}" destId="{396A9DC2-761F-4F55-8261-7F4163D8FFAA}" srcOrd="0" destOrd="0" presId="urn:microsoft.com/office/officeart/2016/7/layout/LinearBlockProcessNumbered"/>
    <dgm:cxn modelId="{65C496AC-D351-4391-8807-BA096152A29D}" type="presOf" srcId="{D363C952-DF3F-4802-89DB-42CF26268E1B}" destId="{218AFE50-85DC-4B27-A608-9DBCDCB58387}" srcOrd="0" destOrd="0" presId="urn:microsoft.com/office/officeart/2016/7/layout/LinearBlockProcessNumbered"/>
    <dgm:cxn modelId="{E9FE9BC0-4BC3-45E3-BD40-423876E59519}" type="presOf" srcId="{A125E3CE-1161-4E6A-8EFD-E1A76D050F62}" destId="{5CC69523-3293-43B2-9E05-6B59AF05542E}" srcOrd="0" destOrd="0" presId="urn:microsoft.com/office/officeart/2016/7/layout/LinearBlockProcessNumbered"/>
    <dgm:cxn modelId="{2C19DFC2-E807-44CF-8DB7-3024F6157D73}" type="presOf" srcId="{F8D7BC3D-09F1-4635-9BC1-C835F63E49CD}" destId="{D6B00D57-1D5F-476C-AA05-9A94817F2435}" srcOrd="1" destOrd="0" presId="urn:microsoft.com/office/officeart/2016/7/layout/LinearBlockProcessNumbered"/>
    <dgm:cxn modelId="{B4EC8DD6-4262-47E3-95C4-7E6BBAAD54CA}" type="presOf" srcId="{95DBF6A6-143F-44ED-B5BA-542CB95A58E0}" destId="{B632F6E3-16E8-428A-84AF-DC451F7AAD71}" srcOrd="0" destOrd="0" presId="urn:microsoft.com/office/officeart/2016/7/layout/LinearBlockProcessNumbered"/>
    <dgm:cxn modelId="{EA9F4DF6-79FF-4DEF-A399-53E049AFF620}" type="presOf" srcId="{D363C952-DF3F-4802-89DB-42CF26268E1B}" destId="{5C055F88-79F4-4CB2-B6BD-9EC895934300}" srcOrd="1" destOrd="0" presId="urn:microsoft.com/office/officeart/2016/7/layout/LinearBlockProcessNumbered"/>
    <dgm:cxn modelId="{F3308A11-5C5D-44DB-A235-E1BA3A1DBECA}" type="presParOf" srcId="{B632F6E3-16E8-428A-84AF-DC451F7AAD71}" destId="{E575C499-DB3A-4C9C-A688-6C358804B3E9}" srcOrd="0" destOrd="0" presId="urn:microsoft.com/office/officeart/2016/7/layout/LinearBlockProcessNumbered"/>
    <dgm:cxn modelId="{1414D891-478F-4BC6-A7B4-E67568A2AC97}" type="presParOf" srcId="{E575C499-DB3A-4C9C-A688-6C358804B3E9}" destId="{396A9DC2-761F-4F55-8261-7F4163D8FFAA}" srcOrd="0" destOrd="0" presId="urn:microsoft.com/office/officeart/2016/7/layout/LinearBlockProcessNumbered"/>
    <dgm:cxn modelId="{2487ACBF-C350-4F73-BA7C-95926F169B43}" type="presParOf" srcId="{E575C499-DB3A-4C9C-A688-6C358804B3E9}" destId="{65797E52-0E35-409A-B7DA-C6C55F25D40C}" srcOrd="1" destOrd="0" presId="urn:microsoft.com/office/officeart/2016/7/layout/LinearBlockProcessNumbered"/>
    <dgm:cxn modelId="{AE62BEC7-032C-4B8F-BFC6-FEABCA77E8BC}" type="presParOf" srcId="{E575C499-DB3A-4C9C-A688-6C358804B3E9}" destId="{D6B00D57-1D5F-476C-AA05-9A94817F2435}" srcOrd="2" destOrd="0" presId="urn:microsoft.com/office/officeart/2016/7/layout/LinearBlockProcessNumbered"/>
    <dgm:cxn modelId="{2942C2EC-4B60-4C91-8710-E02A1F1807B5}" type="presParOf" srcId="{B632F6E3-16E8-428A-84AF-DC451F7AAD71}" destId="{04BFF22E-DEE0-46EA-81EB-B52EED9D7210}" srcOrd="1" destOrd="0" presId="urn:microsoft.com/office/officeart/2016/7/layout/LinearBlockProcessNumbered"/>
    <dgm:cxn modelId="{6C427AF4-1E09-4651-972B-3C45EA49056B}" type="presParOf" srcId="{B632F6E3-16E8-428A-84AF-DC451F7AAD71}" destId="{0DB13BE1-B1C9-4F19-85E2-D86D810D18D3}" srcOrd="2" destOrd="0" presId="urn:microsoft.com/office/officeart/2016/7/layout/LinearBlockProcessNumbered"/>
    <dgm:cxn modelId="{A5C91B13-1A0C-4F1E-B509-C63BBCF2B85A}" type="presParOf" srcId="{0DB13BE1-B1C9-4F19-85E2-D86D810D18D3}" destId="{6EA2F219-02BA-485A-B44A-01411BEA0AC3}" srcOrd="0" destOrd="0" presId="urn:microsoft.com/office/officeart/2016/7/layout/LinearBlockProcessNumbered"/>
    <dgm:cxn modelId="{24FBEDAC-F579-4E40-9B02-E39979C556C6}" type="presParOf" srcId="{0DB13BE1-B1C9-4F19-85E2-D86D810D18D3}" destId="{03F1F7AC-7A81-4F43-A7C2-7A6D141C3122}" srcOrd="1" destOrd="0" presId="urn:microsoft.com/office/officeart/2016/7/layout/LinearBlockProcessNumbered"/>
    <dgm:cxn modelId="{02295E63-4EBF-49A8-A39E-46A2636DB48A}" type="presParOf" srcId="{0DB13BE1-B1C9-4F19-85E2-D86D810D18D3}" destId="{12DA5AC2-8CC1-4303-A552-AE45DB299D14}" srcOrd="2" destOrd="0" presId="urn:microsoft.com/office/officeart/2016/7/layout/LinearBlockProcessNumbered"/>
    <dgm:cxn modelId="{411FC045-1744-462D-A0D2-B6FCADF50335}" type="presParOf" srcId="{B632F6E3-16E8-428A-84AF-DC451F7AAD71}" destId="{41427C36-3F0B-402E-B799-E0D810538D2C}" srcOrd="3" destOrd="0" presId="urn:microsoft.com/office/officeart/2016/7/layout/LinearBlockProcessNumbered"/>
    <dgm:cxn modelId="{47686A34-D932-45DD-8F21-CE262861FCDF}" type="presParOf" srcId="{B632F6E3-16E8-428A-84AF-DC451F7AAD71}" destId="{ED562395-390B-4076-88B4-CB742029BEA5}" srcOrd="4" destOrd="0" presId="urn:microsoft.com/office/officeart/2016/7/layout/LinearBlockProcessNumbered"/>
    <dgm:cxn modelId="{89BA2558-85BF-46D7-9297-147DA446AF63}" type="presParOf" srcId="{ED562395-390B-4076-88B4-CB742029BEA5}" destId="{218AFE50-85DC-4B27-A608-9DBCDCB58387}" srcOrd="0" destOrd="0" presId="urn:microsoft.com/office/officeart/2016/7/layout/LinearBlockProcessNumbered"/>
    <dgm:cxn modelId="{CF2AB644-803C-44E0-9A64-EA6E40587030}" type="presParOf" srcId="{ED562395-390B-4076-88B4-CB742029BEA5}" destId="{5CC69523-3293-43B2-9E05-6B59AF05542E}" srcOrd="1" destOrd="0" presId="urn:microsoft.com/office/officeart/2016/7/layout/LinearBlockProcessNumbered"/>
    <dgm:cxn modelId="{AD594ECE-6A64-437B-BE59-8CE1A40747C7}" type="presParOf" srcId="{ED562395-390B-4076-88B4-CB742029BEA5}" destId="{5C055F88-79F4-4CB2-B6BD-9EC895934300}"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42C1A-50AF-4D9A-85FF-40FBBBB0C259}">
      <dsp:nvSpPr>
        <dsp:cNvPr id="0" name=""/>
        <dsp:cNvSpPr/>
      </dsp:nvSpPr>
      <dsp:spPr>
        <a:xfrm>
          <a:off x="587126" y="194"/>
          <a:ext cx="3415605" cy="21689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8616200-2570-45B8-B86B-7BA5D8DB23C6}">
      <dsp:nvSpPr>
        <dsp:cNvPr id="0" name=""/>
        <dsp:cNvSpPr/>
      </dsp:nvSpPr>
      <dsp:spPr>
        <a:xfrm>
          <a:off x="966638" y="360730"/>
          <a:ext cx="3415605" cy="21689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t>Be stuck on an island alone</a:t>
          </a:r>
        </a:p>
      </dsp:txBody>
      <dsp:txXfrm>
        <a:off x="1030163" y="424255"/>
        <a:ext cx="3288555" cy="2041859"/>
      </dsp:txXfrm>
    </dsp:sp>
    <dsp:sp modelId="{4C622182-4592-43D1-BE41-21677240F7DF}">
      <dsp:nvSpPr>
        <dsp:cNvPr id="0" name=""/>
        <dsp:cNvSpPr/>
      </dsp:nvSpPr>
      <dsp:spPr>
        <a:xfrm>
          <a:off x="4761755" y="194"/>
          <a:ext cx="3415605" cy="21689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1DFBF96-DB52-41BE-A5ED-337ECF3A181C}">
      <dsp:nvSpPr>
        <dsp:cNvPr id="0" name=""/>
        <dsp:cNvSpPr/>
      </dsp:nvSpPr>
      <dsp:spPr>
        <a:xfrm>
          <a:off x="5141267" y="360730"/>
          <a:ext cx="3415605" cy="21689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Be stuck on an island with someone who doesn't stop talking</a:t>
          </a:r>
        </a:p>
      </dsp:txBody>
      <dsp:txXfrm>
        <a:off x="5204792" y="424255"/>
        <a:ext cx="3288555" cy="2041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A9DC2-761F-4F55-8261-7F4163D8FFAA}">
      <dsp:nvSpPr>
        <dsp:cNvPr id="0" name=""/>
        <dsp:cNvSpPr/>
      </dsp:nvSpPr>
      <dsp:spPr>
        <a:xfrm>
          <a:off x="833" y="0"/>
          <a:ext cx="3375423" cy="253848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33417" tIns="0" rIns="333417" bIns="330200" numCol="1" spcCol="1270" anchor="t" anchorCtr="0">
          <a:noAutofit/>
        </a:bodyPr>
        <a:lstStyle/>
        <a:p>
          <a:pPr marL="0" lvl="0" indent="0" algn="l" defTabSz="933450">
            <a:lnSpc>
              <a:spcPct val="90000"/>
            </a:lnSpc>
            <a:spcBef>
              <a:spcPct val="0"/>
            </a:spcBef>
            <a:spcAft>
              <a:spcPct val="35000"/>
            </a:spcAft>
            <a:buNone/>
          </a:pPr>
          <a:r>
            <a:rPr lang="en-US" sz="2100" kern="1200"/>
            <a:t>Learn about Janet Yellen</a:t>
          </a:r>
        </a:p>
      </dsp:txBody>
      <dsp:txXfrm>
        <a:off x="833" y="1015393"/>
        <a:ext cx="3375423" cy="1523089"/>
      </dsp:txXfrm>
    </dsp:sp>
    <dsp:sp modelId="{65797E52-0E35-409A-B7DA-C6C55F25D40C}">
      <dsp:nvSpPr>
        <dsp:cNvPr id="0" name=""/>
        <dsp:cNvSpPr/>
      </dsp:nvSpPr>
      <dsp:spPr>
        <a:xfrm>
          <a:off x="833" y="0"/>
          <a:ext cx="3375423" cy="1015393"/>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33417" tIns="165100" rIns="333417" bIns="165100" numCol="1" spcCol="1270" anchor="ctr" anchorCtr="0">
          <a:noAutofit/>
        </a:bodyPr>
        <a:lstStyle/>
        <a:p>
          <a:pPr marL="0" lvl="0" indent="0" algn="l" defTabSz="2178050">
            <a:lnSpc>
              <a:spcPct val="90000"/>
            </a:lnSpc>
            <a:spcBef>
              <a:spcPct val="0"/>
            </a:spcBef>
            <a:spcAft>
              <a:spcPct val="35000"/>
            </a:spcAft>
            <a:buNone/>
          </a:pPr>
          <a:r>
            <a:rPr lang="en-US" sz="4900" kern="1200"/>
            <a:t>01</a:t>
          </a:r>
        </a:p>
      </dsp:txBody>
      <dsp:txXfrm>
        <a:off x="833" y="0"/>
        <a:ext cx="3375423" cy="1015393"/>
      </dsp:txXfrm>
    </dsp:sp>
    <dsp:sp modelId="{6EA2F219-02BA-485A-B44A-01411BEA0AC3}">
      <dsp:nvSpPr>
        <dsp:cNvPr id="0" name=""/>
        <dsp:cNvSpPr/>
      </dsp:nvSpPr>
      <dsp:spPr>
        <a:xfrm>
          <a:off x="3646290" y="0"/>
          <a:ext cx="3375423" cy="2538483"/>
        </a:xfrm>
        <a:prstGeom prst="rect">
          <a:avLst/>
        </a:prstGeom>
        <a:solidFill>
          <a:schemeClr val="accent2">
            <a:hueOff val="-1951680"/>
            <a:satOff val="27350"/>
            <a:lumOff val="-7941"/>
            <a:alphaOff val="0"/>
          </a:schemeClr>
        </a:solidFill>
        <a:ln w="12700" cap="flat" cmpd="sng" algn="ctr">
          <a:solidFill>
            <a:schemeClr val="accent2">
              <a:hueOff val="-1951680"/>
              <a:satOff val="27350"/>
              <a:lumOff val="-794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33417" tIns="0" rIns="333417" bIns="330200" numCol="1" spcCol="1270" anchor="t" anchorCtr="0">
          <a:noAutofit/>
        </a:bodyPr>
        <a:lstStyle/>
        <a:p>
          <a:pPr marL="0" lvl="0" indent="0" algn="l" defTabSz="933450">
            <a:lnSpc>
              <a:spcPct val="90000"/>
            </a:lnSpc>
            <a:spcBef>
              <a:spcPct val="0"/>
            </a:spcBef>
            <a:spcAft>
              <a:spcPct val="35000"/>
            </a:spcAft>
            <a:buNone/>
          </a:pPr>
          <a:r>
            <a:rPr lang="en-US" sz="2100" kern="1200" dirty="0"/>
            <a:t>Discuss Yellen’s academic achievements</a:t>
          </a:r>
        </a:p>
      </dsp:txBody>
      <dsp:txXfrm>
        <a:off x="3646290" y="1015393"/>
        <a:ext cx="3375423" cy="1523089"/>
      </dsp:txXfrm>
    </dsp:sp>
    <dsp:sp modelId="{03F1F7AC-7A81-4F43-A7C2-7A6D141C3122}">
      <dsp:nvSpPr>
        <dsp:cNvPr id="0" name=""/>
        <dsp:cNvSpPr/>
      </dsp:nvSpPr>
      <dsp:spPr>
        <a:xfrm>
          <a:off x="3646290" y="0"/>
          <a:ext cx="3375423" cy="1015393"/>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33417" tIns="165100" rIns="333417" bIns="165100" numCol="1" spcCol="1270" anchor="ctr" anchorCtr="0">
          <a:noAutofit/>
        </a:bodyPr>
        <a:lstStyle/>
        <a:p>
          <a:pPr marL="0" lvl="0" indent="0" algn="l" defTabSz="2178050">
            <a:lnSpc>
              <a:spcPct val="90000"/>
            </a:lnSpc>
            <a:spcBef>
              <a:spcPct val="0"/>
            </a:spcBef>
            <a:spcAft>
              <a:spcPct val="35000"/>
            </a:spcAft>
            <a:buNone/>
          </a:pPr>
          <a:r>
            <a:rPr lang="en-US" sz="4900" kern="1200"/>
            <a:t>02</a:t>
          </a:r>
        </a:p>
      </dsp:txBody>
      <dsp:txXfrm>
        <a:off x="3646290" y="0"/>
        <a:ext cx="3375423" cy="1015393"/>
      </dsp:txXfrm>
    </dsp:sp>
    <dsp:sp modelId="{218AFE50-85DC-4B27-A608-9DBCDCB58387}">
      <dsp:nvSpPr>
        <dsp:cNvPr id="0" name=""/>
        <dsp:cNvSpPr/>
      </dsp:nvSpPr>
      <dsp:spPr>
        <a:xfrm>
          <a:off x="7291747" y="0"/>
          <a:ext cx="3375423" cy="2538483"/>
        </a:xfrm>
        <a:prstGeom prst="rect">
          <a:avLst/>
        </a:prstGeom>
        <a:solidFill>
          <a:schemeClr val="accent2">
            <a:hueOff val="-3903361"/>
            <a:satOff val="54700"/>
            <a:lumOff val="-15883"/>
            <a:alphaOff val="0"/>
          </a:schemeClr>
        </a:solidFill>
        <a:ln w="12700" cap="flat" cmpd="sng" algn="ctr">
          <a:solidFill>
            <a:schemeClr val="accent2">
              <a:hueOff val="-3903361"/>
              <a:satOff val="54700"/>
              <a:lumOff val="-1588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33417" tIns="0" rIns="333417" bIns="330200" numCol="1" spcCol="1270" anchor="t" anchorCtr="0">
          <a:noAutofit/>
        </a:bodyPr>
        <a:lstStyle/>
        <a:p>
          <a:pPr marL="0" lvl="0" indent="0" algn="l" defTabSz="933450">
            <a:lnSpc>
              <a:spcPct val="90000"/>
            </a:lnSpc>
            <a:spcBef>
              <a:spcPct val="0"/>
            </a:spcBef>
            <a:spcAft>
              <a:spcPct val="35000"/>
            </a:spcAft>
            <a:buNone/>
          </a:pPr>
          <a:r>
            <a:rPr lang="en-US" sz="2100" kern="1200"/>
            <a:t>Identify how Yellen's work as a woman impacts young girls and women today</a:t>
          </a:r>
        </a:p>
      </dsp:txBody>
      <dsp:txXfrm>
        <a:off x="7291747" y="1015393"/>
        <a:ext cx="3375423" cy="1523089"/>
      </dsp:txXfrm>
    </dsp:sp>
    <dsp:sp modelId="{5CC69523-3293-43B2-9E05-6B59AF05542E}">
      <dsp:nvSpPr>
        <dsp:cNvPr id="0" name=""/>
        <dsp:cNvSpPr/>
      </dsp:nvSpPr>
      <dsp:spPr>
        <a:xfrm>
          <a:off x="7291747" y="0"/>
          <a:ext cx="3375423" cy="1015393"/>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33417" tIns="165100" rIns="333417" bIns="165100" numCol="1" spcCol="1270" anchor="ctr" anchorCtr="0">
          <a:noAutofit/>
        </a:bodyPr>
        <a:lstStyle/>
        <a:p>
          <a:pPr marL="0" lvl="0" indent="0" algn="l" defTabSz="2178050">
            <a:lnSpc>
              <a:spcPct val="90000"/>
            </a:lnSpc>
            <a:spcBef>
              <a:spcPct val="0"/>
            </a:spcBef>
            <a:spcAft>
              <a:spcPct val="35000"/>
            </a:spcAft>
            <a:buNone/>
          </a:pPr>
          <a:r>
            <a:rPr lang="en-US" sz="4900" kern="1200"/>
            <a:t>03</a:t>
          </a:r>
        </a:p>
      </dsp:txBody>
      <dsp:txXfrm>
        <a:off x="7291747" y="0"/>
        <a:ext cx="3375423" cy="10153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B4DEF-3781-4619-B49E-63665EC504FF}" type="datetimeFigureOut">
              <a:rPr lang="en-US" smtClean="0"/>
              <a:t>7/25/2022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1576C-50DF-425A-A7DC-74FA2191670C}" type="slidenum">
              <a:rPr lang="en-US" smtClean="0"/>
              <a:t>‹#›</a:t>
            </a:fld>
            <a:endParaRPr lang="en-US"/>
          </a:p>
        </p:txBody>
      </p:sp>
    </p:spTree>
    <p:extLst>
      <p:ext uri="{BB962C8B-B14F-4D97-AF65-F5344CB8AC3E}">
        <p14:creationId xmlns:p14="http://schemas.microsoft.com/office/powerpoint/2010/main" val="373870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a brief feedback form using the QR code or the link below</a:t>
            </a:r>
          </a:p>
          <a:p>
            <a:endParaRPr lang="en-US" dirty="0"/>
          </a:p>
          <a:p>
            <a:r>
              <a:rPr lang="en-US" dirty="0"/>
              <a:t>https://forms.office.com/r/i9UqyyxzTT</a:t>
            </a:r>
          </a:p>
        </p:txBody>
      </p:sp>
      <p:sp>
        <p:nvSpPr>
          <p:cNvPr id="4" name="Slide Number Placeholder 3"/>
          <p:cNvSpPr>
            <a:spLocks noGrp="1"/>
          </p:cNvSpPr>
          <p:nvPr>
            <p:ph type="sldNum" sz="quarter" idx="5"/>
          </p:nvPr>
        </p:nvSpPr>
        <p:spPr/>
        <p:txBody>
          <a:bodyPr/>
          <a:lstStyle/>
          <a:p>
            <a:fld id="{4371576C-50DF-425A-A7DC-74FA2191670C}" type="slidenum">
              <a:rPr lang="en-US" smtClean="0"/>
              <a:t>11</a:t>
            </a:fld>
            <a:endParaRPr lang="en-US"/>
          </a:p>
        </p:txBody>
      </p:sp>
    </p:spTree>
    <p:extLst>
      <p:ext uri="{BB962C8B-B14F-4D97-AF65-F5344CB8AC3E}">
        <p14:creationId xmlns:p14="http://schemas.microsoft.com/office/powerpoint/2010/main" val="3700393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7/25/2022</a:t>
            </a:fld>
            <a:endParaRPr lang="en-US"/>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a:p>
        </p:txBody>
      </p:sp>
    </p:spTree>
    <p:extLst>
      <p:ext uri="{BB962C8B-B14F-4D97-AF65-F5344CB8AC3E}">
        <p14:creationId xmlns:p14="http://schemas.microsoft.com/office/powerpoint/2010/main" val="3272884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7/25/2022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27134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7/25/2022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06955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7/25/2022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47155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7/25/2022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87229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7/25/2022</a:t>
            </a:fld>
            <a:endParaRPr lang="en-US"/>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7868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7/25/2022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696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7/25/2022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71769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7/25/2022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40217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7/25/2022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1401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7/25/2022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33792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7/25/2022</a:t>
            </a:fld>
            <a:endParaRPr lang="en-US"/>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0309805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793" r:id="rId6"/>
    <p:sldLayoutId id="2147483789" r:id="rId7"/>
    <p:sldLayoutId id="2147483790" r:id="rId8"/>
    <p:sldLayoutId id="2147483791" r:id="rId9"/>
    <p:sldLayoutId id="2147483792" r:id="rId10"/>
    <p:sldLayoutId id="2147483794"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17903" y="1517904"/>
            <a:ext cx="4680595" cy="2796945"/>
          </a:xfrm>
        </p:spPr>
        <p:txBody>
          <a:bodyPr anchor="ctr">
            <a:normAutofit/>
          </a:bodyPr>
          <a:lstStyle/>
          <a:p>
            <a:pPr algn="l"/>
            <a:r>
              <a:rPr lang="en-US" sz="5600">
                <a:cs typeface="Calibri Light"/>
              </a:rPr>
              <a:t>Janet Yellen -</a:t>
            </a:r>
            <a:br>
              <a:rPr lang="en-US" sz="5600">
                <a:cs typeface="Calibri Light"/>
              </a:rPr>
            </a:br>
            <a:r>
              <a:rPr lang="en-US" sz="5600">
                <a:cs typeface="Calibri Light"/>
              </a:rPr>
              <a:t>Stories of Excellence</a:t>
            </a:r>
            <a:endParaRPr lang="en-US" sz="5600"/>
          </a:p>
        </p:txBody>
      </p:sp>
      <p:sp>
        <p:nvSpPr>
          <p:cNvPr id="3" name="Subtitle 2"/>
          <p:cNvSpPr>
            <a:spLocks noGrp="1"/>
          </p:cNvSpPr>
          <p:nvPr>
            <p:ph type="subTitle" idx="1"/>
          </p:nvPr>
        </p:nvSpPr>
        <p:spPr>
          <a:xfrm>
            <a:off x="1517903" y="4479368"/>
            <a:ext cx="4680595" cy="1215137"/>
          </a:xfrm>
        </p:spPr>
        <p:txBody>
          <a:bodyPr>
            <a:normAutofit/>
          </a:bodyPr>
          <a:lstStyle/>
          <a:p>
            <a:pPr algn="l">
              <a:lnSpc>
                <a:spcPct val="95000"/>
              </a:lnSpc>
            </a:pPr>
            <a:r>
              <a:rPr lang="en-US" sz="1500" dirty="0">
                <a:ea typeface="Meiryo"/>
              </a:rPr>
              <a:t>Student Health &amp; Human Services</a:t>
            </a:r>
          </a:p>
          <a:p>
            <a:pPr algn="l">
              <a:lnSpc>
                <a:spcPct val="95000"/>
              </a:lnSpc>
            </a:pPr>
            <a:r>
              <a:rPr lang="en-US" sz="1500" dirty="0">
                <a:ea typeface="Meiryo"/>
              </a:rPr>
              <a:t>Office of Human Relations, Diversity &amp; Diversity</a:t>
            </a:r>
          </a:p>
          <a:p>
            <a:pPr algn="l">
              <a:lnSpc>
                <a:spcPct val="95000"/>
              </a:lnSpc>
            </a:pPr>
            <a:r>
              <a:rPr lang="en-US" sz="1500" dirty="0">
                <a:ea typeface="Meiryo"/>
              </a:rPr>
              <a:t>July 2022</a:t>
            </a:r>
          </a:p>
        </p:txBody>
      </p:sp>
      <p:pic>
        <p:nvPicPr>
          <p:cNvPr id="4" name="Picture 3">
            <a:extLst>
              <a:ext uri="{FF2B5EF4-FFF2-40B4-BE49-F238E27FC236}">
                <a16:creationId xmlns:a16="http://schemas.microsoft.com/office/drawing/2014/main" id="{BFD07F9A-E76A-4D3B-9C76-872A98429228}"/>
              </a:ext>
            </a:extLst>
          </p:cNvPr>
          <p:cNvPicPr>
            <a:picLocks noChangeAspect="1"/>
          </p:cNvPicPr>
          <p:nvPr/>
        </p:nvPicPr>
        <p:blipFill rotWithShape="1">
          <a:blip r:embed="rId2"/>
          <a:srcRect l="17558" r="24593" b="2"/>
          <a:stretch/>
        </p:blipFill>
        <p:spPr>
          <a:xfrm>
            <a:off x="6807200" y="762000"/>
            <a:ext cx="4622800" cy="5334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Freeform: Shape 27">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7" name="Rectangle 29">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C7168-B674-4AD5-90EC-6AF3C044E8C5}"/>
              </a:ext>
            </a:extLst>
          </p:cNvPr>
          <p:cNvSpPr>
            <a:spLocks noGrp="1"/>
          </p:cNvSpPr>
          <p:nvPr>
            <p:ph type="title"/>
          </p:nvPr>
        </p:nvSpPr>
        <p:spPr>
          <a:xfrm>
            <a:off x="6047980" y="1030406"/>
            <a:ext cx="5068121" cy="3506879"/>
          </a:xfrm>
        </p:spPr>
        <p:txBody>
          <a:bodyPr vert="horz" lIns="91440" tIns="45720" rIns="91440" bIns="45720" rtlCol="0" anchor="ctr">
            <a:normAutofit/>
          </a:bodyPr>
          <a:lstStyle/>
          <a:p>
            <a:r>
              <a:rPr lang="en-US" sz="4700"/>
              <a:t>Office of Human Relations, Diversity &amp; Equity</a:t>
            </a:r>
          </a:p>
        </p:txBody>
      </p:sp>
      <p:pic>
        <p:nvPicPr>
          <p:cNvPr id="7" name="Picture 6">
            <a:extLst>
              <a:ext uri="{FF2B5EF4-FFF2-40B4-BE49-F238E27FC236}">
                <a16:creationId xmlns:a16="http://schemas.microsoft.com/office/drawing/2014/main" id="{E8820B4C-3BC2-B8BE-3203-BB988335A592}"/>
              </a:ext>
            </a:extLst>
          </p:cNvPr>
          <p:cNvPicPr>
            <a:picLocks noChangeAspect="1"/>
          </p:cNvPicPr>
          <p:nvPr/>
        </p:nvPicPr>
        <p:blipFill>
          <a:blip r:embed="rId2"/>
          <a:stretch>
            <a:fillRect/>
          </a:stretch>
        </p:blipFill>
        <p:spPr>
          <a:xfrm>
            <a:off x="758951" y="927878"/>
            <a:ext cx="4527030" cy="5002243"/>
          </a:xfrm>
          <a:prstGeom prst="rect">
            <a:avLst/>
          </a:prstGeom>
        </p:spPr>
      </p:pic>
    </p:spTree>
    <p:extLst>
      <p:ext uri="{BB962C8B-B14F-4D97-AF65-F5344CB8AC3E}">
        <p14:creationId xmlns:p14="http://schemas.microsoft.com/office/powerpoint/2010/main" val="373053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3" name="Rectangle 1032">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7" name="Rectangle 1036">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2B2C0B-CF2F-4A4E-9237-BCDB3AAA88FB}"/>
              </a:ext>
            </a:extLst>
          </p:cNvPr>
          <p:cNvSpPr>
            <a:spLocks noGrp="1"/>
          </p:cNvSpPr>
          <p:nvPr>
            <p:ph type="title"/>
          </p:nvPr>
        </p:nvSpPr>
        <p:spPr>
          <a:xfrm>
            <a:off x="1517903" y="1461686"/>
            <a:ext cx="4680595" cy="2853164"/>
          </a:xfrm>
        </p:spPr>
        <p:txBody>
          <a:bodyPr vert="horz" lIns="91440" tIns="45720" rIns="91440" bIns="45720" rtlCol="0" anchor="ctr">
            <a:normAutofit/>
          </a:bodyPr>
          <a:lstStyle/>
          <a:p>
            <a:r>
              <a:rPr lang="en-US" sz="6000"/>
              <a:t>Teacher Feedback</a:t>
            </a:r>
          </a:p>
        </p:txBody>
      </p:sp>
      <p:pic>
        <p:nvPicPr>
          <p:cNvPr id="1026" name="Picture 2" descr="QRCode for HRDE Advisory Lesson Feedback Survey">
            <a:extLst>
              <a:ext uri="{FF2B5EF4-FFF2-40B4-BE49-F238E27FC236}">
                <a16:creationId xmlns:a16="http://schemas.microsoft.com/office/drawing/2014/main" id="{F696FB6E-1F4F-46AF-A60E-73C4C27ABEB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42761" y="1514857"/>
            <a:ext cx="3828287" cy="382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81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A3854-F67B-48A7-92BC-2EC8BFFE8FF8}"/>
              </a:ext>
            </a:extLst>
          </p:cNvPr>
          <p:cNvSpPr>
            <a:spLocks noGrp="1"/>
          </p:cNvSpPr>
          <p:nvPr>
            <p:ph type="title"/>
          </p:nvPr>
        </p:nvSpPr>
        <p:spPr>
          <a:xfrm>
            <a:off x="1517904" y="1517904"/>
            <a:ext cx="9144000" cy="1344168"/>
          </a:xfrm>
        </p:spPr>
        <p:txBody>
          <a:bodyPr>
            <a:normAutofit/>
          </a:bodyPr>
          <a:lstStyle/>
          <a:p>
            <a:r>
              <a:rPr lang="en-US">
                <a:cs typeface="Aharoni"/>
              </a:rPr>
              <a:t>Would you rather...</a:t>
            </a:r>
            <a:endParaRPr lang="en-US"/>
          </a:p>
        </p:txBody>
      </p:sp>
      <p:graphicFrame>
        <p:nvGraphicFramePr>
          <p:cNvPr id="4" name="Diagram 4">
            <a:extLst>
              <a:ext uri="{FF2B5EF4-FFF2-40B4-BE49-F238E27FC236}">
                <a16:creationId xmlns:a16="http://schemas.microsoft.com/office/drawing/2014/main" id="{1320F8B1-E0EF-4C4B-BCB2-C3CE4C486EEA}"/>
              </a:ext>
            </a:extLst>
          </p:cNvPr>
          <p:cNvGraphicFramePr>
            <a:graphicFrameLocks noGrp="1"/>
          </p:cNvGraphicFramePr>
          <p:nvPr>
            <p:ph idx="1"/>
            <p:extLst>
              <p:ext uri="{D42A27DB-BD31-4B8C-83A1-F6EECF244321}">
                <p14:modId xmlns:p14="http://schemas.microsoft.com/office/powerpoint/2010/main" val="3629903540"/>
              </p:ext>
            </p:extLst>
          </p:nvPr>
        </p:nvGraphicFramePr>
        <p:xfrm>
          <a:off x="1517650" y="2970213"/>
          <a:ext cx="9144000" cy="2529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9475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12">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3A77B4-1DBE-4269-B38A-6FB8035A7303}"/>
              </a:ext>
            </a:extLst>
          </p:cNvPr>
          <p:cNvSpPr>
            <a:spLocks noGrp="1"/>
          </p:cNvSpPr>
          <p:nvPr>
            <p:ph type="title"/>
          </p:nvPr>
        </p:nvSpPr>
        <p:spPr>
          <a:xfrm>
            <a:off x="761999" y="1517903"/>
            <a:ext cx="10668002" cy="1345115"/>
          </a:xfrm>
        </p:spPr>
        <p:txBody>
          <a:bodyPr>
            <a:normAutofit/>
          </a:bodyPr>
          <a:lstStyle/>
          <a:p>
            <a:r>
              <a:rPr lang="en-US">
                <a:cs typeface="Aharoni"/>
              </a:rPr>
              <a:t>Objectives</a:t>
            </a:r>
            <a:endParaRPr lang="en-US"/>
          </a:p>
        </p:txBody>
      </p:sp>
      <p:graphicFrame>
        <p:nvGraphicFramePr>
          <p:cNvPr id="10" name="Content Placeholder 2">
            <a:extLst>
              <a:ext uri="{FF2B5EF4-FFF2-40B4-BE49-F238E27FC236}">
                <a16:creationId xmlns:a16="http://schemas.microsoft.com/office/drawing/2014/main" id="{B063DA60-5C8E-4A4B-8593-F08020C222B9}"/>
              </a:ext>
            </a:extLst>
          </p:cNvPr>
          <p:cNvGraphicFramePr>
            <a:graphicFrameLocks noGrp="1"/>
          </p:cNvGraphicFramePr>
          <p:nvPr>
            <p:ph idx="1"/>
            <p:extLst>
              <p:ext uri="{D42A27DB-BD31-4B8C-83A1-F6EECF244321}">
                <p14:modId xmlns:p14="http://schemas.microsoft.com/office/powerpoint/2010/main" val="4257268711"/>
              </p:ext>
            </p:extLst>
          </p:nvPr>
        </p:nvGraphicFramePr>
        <p:xfrm>
          <a:off x="761999" y="3043450"/>
          <a:ext cx="10668004" cy="2538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473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A91D2-1B8D-47CC-AADA-334A5C348EC4}"/>
              </a:ext>
            </a:extLst>
          </p:cNvPr>
          <p:cNvSpPr>
            <a:spLocks noGrp="1"/>
          </p:cNvSpPr>
          <p:nvPr>
            <p:ph type="title"/>
          </p:nvPr>
        </p:nvSpPr>
        <p:spPr>
          <a:xfrm>
            <a:off x="5411874" y="1517903"/>
            <a:ext cx="5250030" cy="1345115"/>
          </a:xfrm>
        </p:spPr>
        <p:txBody>
          <a:bodyPr>
            <a:normAutofit/>
          </a:bodyPr>
          <a:lstStyle/>
          <a:p>
            <a:r>
              <a:rPr lang="en-US">
                <a:cs typeface="Aharoni"/>
              </a:rPr>
              <a:t>Who is Janet Yellen?</a:t>
            </a:r>
          </a:p>
        </p:txBody>
      </p:sp>
      <p:pic>
        <p:nvPicPr>
          <p:cNvPr id="4" name="Picture 4">
            <a:extLst>
              <a:ext uri="{FF2B5EF4-FFF2-40B4-BE49-F238E27FC236}">
                <a16:creationId xmlns:a16="http://schemas.microsoft.com/office/drawing/2014/main" id="{5917A05B-735C-43E1-A3F4-461047E6531A}"/>
              </a:ext>
            </a:extLst>
          </p:cNvPr>
          <p:cNvPicPr>
            <a:picLocks noChangeAspect="1"/>
          </p:cNvPicPr>
          <p:nvPr/>
        </p:nvPicPr>
        <p:blipFill rotWithShape="1">
          <a:blip r:embed="rId2"/>
          <a:srcRect r="3" b="1873"/>
          <a:stretch/>
        </p:blipFill>
        <p:spPr>
          <a:xfrm>
            <a:off x="762000" y="758952"/>
            <a:ext cx="3890922" cy="5340096"/>
          </a:xfrm>
          <a:prstGeom prst="rect">
            <a:avLst/>
          </a:prstGeom>
        </p:spPr>
      </p:pic>
      <p:sp>
        <p:nvSpPr>
          <p:cNvPr id="3" name="Content Placeholder 2">
            <a:extLst>
              <a:ext uri="{FF2B5EF4-FFF2-40B4-BE49-F238E27FC236}">
                <a16:creationId xmlns:a16="http://schemas.microsoft.com/office/drawing/2014/main" id="{55D5FA78-D42B-4C5A-8394-2CAA6B0FA5B2}"/>
              </a:ext>
            </a:extLst>
          </p:cNvPr>
          <p:cNvSpPr>
            <a:spLocks noGrp="1"/>
          </p:cNvSpPr>
          <p:nvPr>
            <p:ph idx="1"/>
          </p:nvPr>
        </p:nvSpPr>
        <p:spPr>
          <a:xfrm>
            <a:off x="5411874" y="2970222"/>
            <a:ext cx="5250030" cy="2610771"/>
          </a:xfrm>
        </p:spPr>
        <p:txBody>
          <a:bodyPr vert="horz" lIns="91440" tIns="45720" rIns="91440" bIns="45720" rtlCol="0" anchor="t">
            <a:normAutofit fontScale="92500" lnSpcReduction="10000"/>
          </a:bodyPr>
          <a:lstStyle/>
          <a:p>
            <a:pPr>
              <a:lnSpc>
                <a:spcPct val="95000"/>
              </a:lnSpc>
            </a:pPr>
            <a:r>
              <a:rPr lang="en-US"/>
              <a:t>An American economist, civil servant, policy maker</a:t>
            </a:r>
          </a:p>
          <a:p>
            <a:pPr>
              <a:lnSpc>
                <a:spcPct val="95000"/>
              </a:lnSpc>
            </a:pPr>
            <a:endParaRPr lang="en-US"/>
          </a:p>
          <a:p>
            <a:pPr>
              <a:lnSpc>
                <a:spcPct val="95000"/>
              </a:lnSpc>
            </a:pPr>
            <a:r>
              <a:rPr lang="en-US"/>
              <a:t>In January 2021, Yellen became the first woman to hold the position of United States Secretary of the Treasury</a:t>
            </a:r>
          </a:p>
        </p:txBody>
      </p:sp>
    </p:spTree>
    <p:extLst>
      <p:ext uri="{BB962C8B-B14F-4D97-AF65-F5344CB8AC3E}">
        <p14:creationId xmlns:p14="http://schemas.microsoft.com/office/powerpoint/2010/main" val="95132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12">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58AE76-EFF7-40DA-9F8D-E84B669ADD33}"/>
              </a:ext>
            </a:extLst>
          </p:cNvPr>
          <p:cNvSpPr>
            <a:spLocks noGrp="1"/>
          </p:cNvSpPr>
          <p:nvPr>
            <p:ph type="title"/>
          </p:nvPr>
        </p:nvSpPr>
        <p:spPr>
          <a:xfrm>
            <a:off x="1517904" y="1517903"/>
            <a:ext cx="4512858" cy="1345115"/>
          </a:xfrm>
        </p:spPr>
        <p:txBody>
          <a:bodyPr>
            <a:normAutofit/>
          </a:bodyPr>
          <a:lstStyle/>
          <a:p>
            <a:r>
              <a:rPr lang="en-US">
                <a:cs typeface="Aharoni"/>
              </a:rPr>
              <a:t>Education</a:t>
            </a:r>
            <a:endParaRPr lang="en-US"/>
          </a:p>
        </p:txBody>
      </p:sp>
      <p:sp>
        <p:nvSpPr>
          <p:cNvPr id="3" name="Content Placeholder 2">
            <a:extLst>
              <a:ext uri="{FF2B5EF4-FFF2-40B4-BE49-F238E27FC236}">
                <a16:creationId xmlns:a16="http://schemas.microsoft.com/office/drawing/2014/main" id="{C1EB6C2D-C24F-4563-A40F-A9F155561179}"/>
              </a:ext>
            </a:extLst>
          </p:cNvPr>
          <p:cNvSpPr>
            <a:spLocks noGrp="1"/>
          </p:cNvSpPr>
          <p:nvPr>
            <p:ph idx="1"/>
          </p:nvPr>
        </p:nvSpPr>
        <p:spPr>
          <a:xfrm>
            <a:off x="1517904" y="2374909"/>
            <a:ext cx="4512857" cy="3128825"/>
          </a:xfrm>
        </p:spPr>
        <p:txBody>
          <a:bodyPr vert="horz" lIns="91440" tIns="45720" rIns="91440" bIns="45720" rtlCol="0" anchor="t">
            <a:normAutofit fontScale="77500" lnSpcReduction="20000"/>
          </a:bodyPr>
          <a:lstStyle/>
          <a:p>
            <a:pPr>
              <a:lnSpc>
                <a:spcPct val="95000"/>
              </a:lnSpc>
            </a:pPr>
            <a:r>
              <a:rPr lang="en-US" sz="1800"/>
              <a:t>Yellen grew up in Brooklyn to a family of Jewish ancestry. Her mother taught elementary school and her father was a physician.</a:t>
            </a:r>
          </a:p>
          <a:p>
            <a:pPr>
              <a:lnSpc>
                <a:spcPct val="95000"/>
              </a:lnSpc>
            </a:pPr>
            <a:endParaRPr lang="en-US" sz="1800"/>
          </a:p>
          <a:p>
            <a:pPr>
              <a:lnSpc>
                <a:spcPct val="95000"/>
              </a:lnSpc>
            </a:pPr>
            <a:r>
              <a:rPr lang="en-US" sz="1800"/>
              <a:t>Yellen graduated from Pembroke College in Brown University in 1967 with a B.A. in economics</a:t>
            </a:r>
            <a:endParaRPr lang="en-US"/>
          </a:p>
          <a:p>
            <a:pPr>
              <a:lnSpc>
                <a:spcPct val="95000"/>
              </a:lnSpc>
            </a:pPr>
            <a:endParaRPr lang="en-US" sz="1800"/>
          </a:p>
          <a:p>
            <a:pPr>
              <a:lnSpc>
                <a:spcPct val="95000"/>
              </a:lnSpc>
            </a:pPr>
            <a:r>
              <a:rPr lang="en-US" sz="1800"/>
              <a:t>She received her M.A. and Ph.D. in economics from Yale in 1971</a:t>
            </a:r>
          </a:p>
          <a:p>
            <a:pPr>
              <a:lnSpc>
                <a:spcPct val="95000"/>
              </a:lnSpc>
            </a:pPr>
            <a:endParaRPr lang="en-US" sz="1800"/>
          </a:p>
          <a:p>
            <a:pPr>
              <a:lnSpc>
                <a:spcPct val="95000"/>
              </a:lnSpc>
            </a:pPr>
            <a:r>
              <a:rPr lang="en-US" sz="1800"/>
              <a:t>Yellen was the only woman to earn her Ph.D. from Yale that year.</a:t>
            </a:r>
          </a:p>
        </p:txBody>
      </p:sp>
      <p:pic>
        <p:nvPicPr>
          <p:cNvPr id="4" name="Picture 4" descr="A picture containing person&#10;&#10;Description automatically generated">
            <a:extLst>
              <a:ext uri="{FF2B5EF4-FFF2-40B4-BE49-F238E27FC236}">
                <a16:creationId xmlns:a16="http://schemas.microsoft.com/office/drawing/2014/main" id="{04592E32-B2CE-47A7-B606-085ABA1FED07}"/>
              </a:ext>
            </a:extLst>
          </p:cNvPr>
          <p:cNvPicPr>
            <a:picLocks noChangeAspect="1"/>
          </p:cNvPicPr>
          <p:nvPr/>
        </p:nvPicPr>
        <p:blipFill>
          <a:blip r:embed="rId2"/>
          <a:stretch>
            <a:fillRect/>
          </a:stretch>
        </p:blipFill>
        <p:spPr>
          <a:xfrm>
            <a:off x="6959870" y="1517902"/>
            <a:ext cx="3635829" cy="4581145"/>
          </a:xfrm>
          <a:prstGeom prst="rect">
            <a:avLst/>
          </a:prstGeom>
        </p:spPr>
      </p:pic>
    </p:spTree>
    <p:extLst>
      <p:ext uri="{BB962C8B-B14F-4D97-AF65-F5344CB8AC3E}">
        <p14:creationId xmlns:p14="http://schemas.microsoft.com/office/powerpoint/2010/main" val="356641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006F-1BA2-4EA8-AE93-3D8E5341C0C9}"/>
              </a:ext>
            </a:extLst>
          </p:cNvPr>
          <p:cNvSpPr>
            <a:spLocks noGrp="1"/>
          </p:cNvSpPr>
          <p:nvPr>
            <p:ph type="title"/>
          </p:nvPr>
        </p:nvSpPr>
        <p:spPr/>
        <p:txBody>
          <a:bodyPr/>
          <a:lstStyle/>
          <a:p>
            <a:r>
              <a:rPr lang="en-US">
                <a:cs typeface="Aharoni"/>
              </a:rPr>
              <a:t>Let's Chat</a:t>
            </a:r>
            <a:endParaRPr lang="en-US"/>
          </a:p>
        </p:txBody>
      </p:sp>
      <p:sp>
        <p:nvSpPr>
          <p:cNvPr id="3" name="Content Placeholder 2">
            <a:extLst>
              <a:ext uri="{FF2B5EF4-FFF2-40B4-BE49-F238E27FC236}">
                <a16:creationId xmlns:a16="http://schemas.microsoft.com/office/drawing/2014/main" id="{A0C77164-3488-4FA6-AF84-3E9885A5A2F5}"/>
              </a:ext>
            </a:extLst>
          </p:cNvPr>
          <p:cNvSpPr>
            <a:spLocks noGrp="1"/>
          </p:cNvSpPr>
          <p:nvPr>
            <p:ph idx="1"/>
          </p:nvPr>
        </p:nvSpPr>
        <p:spPr>
          <a:xfrm>
            <a:off x="1517904" y="2436019"/>
            <a:ext cx="9144000" cy="3663029"/>
          </a:xfrm>
        </p:spPr>
        <p:txBody>
          <a:bodyPr vert="horz" lIns="91440" tIns="45720" rIns="91440" bIns="45720" rtlCol="0" anchor="t">
            <a:normAutofit lnSpcReduction="10000"/>
          </a:bodyPr>
          <a:lstStyle/>
          <a:p>
            <a:pPr marL="0" indent="0">
              <a:buNone/>
            </a:pPr>
            <a:r>
              <a:rPr lang="en-US"/>
              <a:t>Today, about 13.1% of Americans earn their Master's, Professional Degree, or Doctorate and about 2% of the world's population has a doctorate.</a:t>
            </a:r>
          </a:p>
          <a:p>
            <a:pPr marL="0" indent="0">
              <a:buNone/>
            </a:pPr>
            <a:endParaRPr lang="en-US"/>
          </a:p>
          <a:p>
            <a:pPr marL="0" indent="0">
              <a:buNone/>
            </a:pPr>
            <a:r>
              <a:rPr lang="en-US"/>
              <a:t>In 1971, Yellen earned both her MA &amp; PhD, paving the way for her future career. </a:t>
            </a:r>
          </a:p>
          <a:p>
            <a:pPr marL="0" indent="0">
              <a:buNone/>
            </a:pPr>
            <a:endParaRPr lang="en-US"/>
          </a:p>
          <a:p>
            <a:pPr marL="0" indent="0">
              <a:buNone/>
            </a:pPr>
            <a:r>
              <a:rPr lang="en-US"/>
              <a:t>How and why do you think she was able to achieve this? </a:t>
            </a:r>
          </a:p>
        </p:txBody>
      </p:sp>
    </p:spTree>
    <p:extLst>
      <p:ext uri="{BB962C8B-B14F-4D97-AF65-F5344CB8AC3E}">
        <p14:creationId xmlns:p14="http://schemas.microsoft.com/office/powerpoint/2010/main" val="298800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12">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38824-9F38-4D6F-8348-F78E2C1B7FE3}"/>
              </a:ext>
            </a:extLst>
          </p:cNvPr>
          <p:cNvSpPr>
            <a:spLocks noGrp="1"/>
          </p:cNvSpPr>
          <p:nvPr>
            <p:ph type="title"/>
          </p:nvPr>
        </p:nvSpPr>
        <p:spPr>
          <a:xfrm>
            <a:off x="5431940" y="1517650"/>
            <a:ext cx="5998059" cy="1344613"/>
          </a:xfrm>
        </p:spPr>
        <p:txBody>
          <a:bodyPr>
            <a:normAutofit/>
          </a:bodyPr>
          <a:lstStyle/>
          <a:p>
            <a:r>
              <a:rPr lang="en-US">
                <a:cs typeface="Aharoni"/>
              </a:rPr>
              <a:t>Early Career</a:t>
            </a:r>
            <a:endParaRPr lang="en-US"/>
          </a:p>
        </p:txBody>
      </p:sp>
      <p:pic>
        <p:nvPicPr>
          <p:cNvPr id="4" name="Picture 4" descr="A picture containing text, person, outdoor&#10;&#10;Description automatically generated">
            <a:extLst>
              <a:ext uri="{FF2B5EF4-FFF2-40B4-BE49-F238E27FC236}">
                <a16:creationId xmlns:a16="http://schemas.microsoft.com/office/drawing/2014/main" id="{9502BE56-B198-4891-A0B0-F3AFAE9F36D4}"/>
              </a:ext>
            </a:extLst>
          </p:cNvPr>
          <p:cNvPicPr>
            <a:picLocks noChangeAspect="1"/>
          </p:cNvPicPr>
          <p:nvPr/>
        </p:nvPicPr>
        <p:blipFill rotWithShape="1">
          <a:blip r:embed="rId2"/>
          <a:srcRect l="2432" r="41199" b="-1"/>
          <a:stretch/>
        </p:blipFill>
        <p:spPr>
          <a:xfrm>
            <a:off x="762000" y="1520823"/>
            <a:ext cx="3892291" cy="4578350"/>
          </a:xfrm>
          <a:prstGeom prst="rect">
            <a:avLst/>
          </a:prstGeom>
        </p:spPr>
      </p:pic>
      <p:sp>
        <p:nvSpPr>
          <p:cNvPr id="3" name="Content Placeholder 2">
            <a:extLst>
              <a:ext uri="{FF2B5EF4-FFF2-40B4-BE49-F238E27FC236}">
                <a16:creationId xmlns:a16="http://schemas.microsoft.com/office/drawing/2014/main" id="{BF296445-6000-4391-99D1-67E39FFC00BF}"/>
              </a:ext>
            </a:extLst>
          </p:cNvPr>
          <p:cNvSpPr>
            <a:spLocks noGrp="1"/>
          </p:cNvSpPr>
          <p:nvPr>
            <p:ph idx="1"/>
          </p:nvPr>
        </p:nvSpPr>
        <p:spPr>
          <a:xfrm>
            <a:off x="5431940" y="2970213"/>
            <a:ext cx="5998059" cy="3125787"/>
          </a:xfrm>
        </p:spPr>
        <p:txBody>
          <a:bodyPr vert="horz" lIns="91440" tIns="45720" rIns="91440" bIns="45720" rtlCol="0">
            <a:normAutofit/>
          </a:bodyPr>
          <a:lstStyle/>
          <a:p>
            <a:pPr marL="0" indent="0">
              <a:lnSpc>
                <a:spcPct val="95000"/>
              </a:lnSpc>
              <a:buNone/>
            </a:pPr>
            <a:r>
              <a:rPr lang="en-US" sz="1800"/>
              <a:t>Yellen became an Assistant Professor at Harvard and a Professor at UC Berkeley, teaching and researching economics.</a:t>
            </a:r>
          </a:p>
          <a:p>
            <a:pPr marL="0" indent="0">
              <a:lnSpc>
                <a:spcPct val="95000"/>
              </a:lnSpc>
              <a:buNone/>
            </a:pPr>
            <a:endParaRPr lang="en-US" sz="1800"/>
          </a:p>
          <a:p>
            <a:pPr marL="0" indent="0">
              <a:lnSpc>
                <a:spcPct val="95000"/>
              </a:lnSpc>
              <a:buNone/>
            </a:pPr>
            <a:r>
              <a:rPr lang="en-US" sz="1800"/>
              <a:t>In 1982, Yellen was only the second woman to earn tenure.</a:t>
            </a:r>
          </a:p>
          <a:p>
            <a:pPr marL="0" indent="0">
              <a:lnSpc>
                <a:spcPct val="95000"/>
              </a:lnSpc>
              <a:buNone/>
            </a:pPr>
            <a:endParaRPr lang="en-US" sz="1800"/>
          </a:p>
          <a:p>
            <a:pPr marL="0" indent="0">
              <a:lnSpc>
                <a:spcPct val="95000"/>
              </a:lnSpc>
              <a:buNone/>
            </a:pPr>
            <a:r>
              <a:rPr lang="en-US" sz="1800">
                <a:ea typeface="+mn-lt"/>
                <a:cs typeface="+mn-lt"/>
              </a:rPr>
              <a:t>Yellen has been awarded the Haas School's outstanding teaching award twice.</a:t>
            </a:r>
            <a:endParaRPr lang="en-US" sz="1800"/>
          </a:p>
          <a:p>
            <a:pPr marL="0" indent="0">
              <a:lnSpc>
                <a:spcPct val="95000"/>
              </a:lnSpc>
              <a:buNone/>
            </a:pPr>
            <a:endParaRPr lang="en-US" sz="1800"/>
          </a:p>
        </p:txBody>
      </p:sp>
    </p:spTree>
    <p:extLst>
      <p:ext uri="{BB962C8B-B14F-4D97-AF65-F5344CB8AC3E}">
        <p14:creationId xmlns:p14="http://schemas.microsoft.com/office/powerpoint/2010/main" val="252886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2">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996E2E-BABC-46DD-BAF4-25682CE869E5}"/>
              </a:ext>
            </a:extLst>
          </p:cNvPr>
          <p:cNvSpPr>
            <a:spLocks noGrp="1"/>
          </p:cNvSpPr>
          <p:nvPr>
            <p:ph type="title"/>
          </p:nvPr>
        </p:nvSpPr>
        <p:spPr>
          <a:xfrm>
            <a:off x="1517904" y="1517903"/>
            <a:ext cx="4512858" cy="1345115"/>
          </a:xfrm>
        </p:spPr>
        <p:txBody>
          <a:bodyPr>
            <a:normAutofit/>
          </a:bodyPr>
          <a:lstStyle/>
          <a:p>
            <a:r>
              <a:rPr lang="en-US">
                <a:cs typeface="Aharoni"/>
              </a:rPr>
              <a:t>Making History</a:t>
            </a:r>
            <a:endParaRPr lang="en-US"/>
          </a:p>
        </p:txBody>
      </p:sp>
      <p:sp>
        <p:nvSpPr>
          <p:cNvPr id="3" name="Content Placeholder 2">
            <a:extLst>
              <a:ext uri="{FF2B5EF4-FFF2-40B4-BE49-F238E27FC236}">
                <a16:creationId xmlns:a16="http://schemas.microsoft.com/office/drawing/2014/main" id="{F4AA7A61-0358-4224-9AF7-1DC17FE73101}"/>
              </a:ext>
            </a:extLst>
          </p:cNvPr>
          <p:cNvSpPr>
            <a:spLocks noGrp="1"/>
          </p:cNvSpPr>
          <p:nvPr>
            <p:ph idx="1"/>
          </p:nvPr>
        </p:nvSpPr>
        <p:spPr>
          <a:xfrm>
            <a:off x="1505998" y="2422534"/>
            <a:ext cx="4512857" cy="3128825"/>
          </a:xfrm>
        </p:spPr>
        <p:txBody>
          <a:bodyPr vert="horz" lIns="91440" tIns="45720" rIns="91440" bIns="45720" rtlCol="0">
            <a:normAutofit/>
          </a:bodyPr>
          <a:lstStyle/>
          <a:p>
            <a:pPr marL="0" indent="0">
              <a:lnSpc>
                <a:spcPct val="95000"/>
              </a:lnSpc>
              <a:buNone/>
            </a:pPr>
            <a:r>
              <a:rPr lang="en-US" sz="2000">
                <a:ea typeface="+mn-lt"/>
                <a:cs typeface="+mn-lt"/>
              </a:rPr>
              <a:t>Secretary Yellen became the first woman to serve as U.S. secretary of the treasury, and the first person in American history to lead the three most powerful economic bodies in the Federal government of the United States: the Treasury Department, the Federal Reserve, and the White House Council of Economic Advisers.</a:t>
            </a:r>
            <a:endParaRPr lang="en-US" sz="2000"/>
          </a:p>
        </p:txBody>
      </p:sp>
      <p:pic>
        <p:nvPicPr>
          <p:cNvPr id="4" name="Picture 4">
            <a:extLst>
              <a:ext uri="{FF2B5EF4-FFF2-40B4-BE49-F238E27FC236}">
                <a16:creationId xmlns:a16="http://schemas.microsoft.com/office/drawing/2014/main" id="{4BFDEED9-6C91-4F65-A9BE-00DEBE959052}"/>
              </a:ext>
            </a:extLst>
          </p:cNvPr>
          <p:cNvPicPr>
            <a:picLocks noChangeAspect="1"/>
          </p:cNvPicPr>
          <p:nvPr/>
        </p:nvPicPr>
        <p:blipFill>
          <a:blip r:embed="rId2"/>
          <a:stretch>
            <a:fillRect/>
          </a:stretch>
        </p:blipFill>
        <p:spPr>
          <a:xfrm>
            <a:off x="6857999" y="2530945"/>
            <a:ext cx="3839571" cy="2555059"/>
          </a:xfrm>
          <a:prstGeom prst="rect">
            <a:avLst/>
          </a:prstGeom>
        </p:spPr>
      </p:pic>
    </p:spTree>
    <p:extLst>
      <p:ext uri="{BB962C8B-B14F-4D97-AF65-F5344CB8AC3E}">
        <p14:creationId xmlns:p14="http://schemas.microsoft.com/office/powerpoint/2010/main" val="240525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13CA7-C553-4C41-95FA-39CB25763847}"/>
              </a:ext>
            </a:extLst>
          </p:cNvPr>
          <p:cNvSpPr>
            <a:spLocks noGrp="1"/>
          </p:cNvSpPr>
          <p:nvPr>
            <p:ph type="title"/>
          </p:nvPr>
        </p:nvSpPr>
        <p:spPr/>
        <p:txBody>
          <a:bodyPr/>
          <a:lstStyle/>
          <a:p>
            <a:r>
              <a:rPr lang="en-US">
                <a:cs typeface="Aharoni"/>
              </a:rPr>
              <a:t>Let's Chat – Check out</a:t>
            </a:r>
            <a:endParaRPr lang="en-US"/>
          </a:p>
        </p:txBody>
      </p:sp>
      <p:sp>
        <p:nvSpPr>
          <p:cNvPr id="3" name="Content Placeholder 2">
            <a:extLst>
              <a:ext uri="{FF2B5EF4-FFF2-40B4-BE49-F238E27FC236}">
                <a16:creationId xmlns:a16="http://schemas.microsoft.com/office/drawing/2014/main" id="{3BCB3C7C-54D8-44CA-A722-0F8F98DF7ECF}"/>
              </a:ext>
            </a:extLst>
          </p:cNvPr>
          <p:cNvSpPr>
            <a:spLocks noGrp="1"/>
          </p:cNvSpPr>
          <p:nvPr>
            <p:ph idx="1"/>
          </p:nvPr>
        </p:nvSpPr>
        <p:spPr/>
        <p:txBody>
          <a:bodyPr vert="horz" lIns="91440" tIns="45720" rIns="91440" bIns="45720" rtlCol="0" anchor="t">
            <a:normAutofit/>
          </a:bodyPr>
          <a:lstStyle/>
          <a:p>
            <a:r>
              <a:rPr lang="en-US"/>
              <a:t>Janet Yellen has made history in her education and career as a woman. </a:t>
            </a:r>
          </a:p>
          <a:p>
            <a:endParaRPr lang="en-US"/>
          </a:p>
          <a:p>
            <a:r>
              <a:rPr lang="en-US"/>
              <a:t>What do you think this does for young women working on their educations and starting their careers? </a:t>
            </a:r>
          </a:p>
        </p:txBody>
      </p:sp>
    </p:spTree>
    <p:extLst>
      <p:ext uri="{BB962C8B-B14F-4D97-AF65-F5344CB8AC3E}">
        <p14:creationId xmlns:p14="http://schemas.microsoft.com/office/powerpoint/2010/main" val="1647769454"/>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259f52f-4b71-47bc-aac8-de2b0f5da881">
      <UserInfo>
        <DisplayName>Southern, Kristina</DisplayName>
        <AccountId>17</AccountId>
        <AccountType/>
      </UserInfo>
      <UserInfo>
        <DisplayName>Chiasson, Judy</DisplayName>
        <AccountId>11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04F858-33F5-437D-A16E-D3C6517CA43A}">
  <ds:schemaRefs>
    <ds:schemaRef ds:uri="4259f52f-4b71-47bc-aac8-de2b0f5da881"/>
    <ds:schemaRef ds:uri="e021116e-70b5-4dea-976a-806e996db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EF2C206-A1E5-40C1-A100-888D354C0ED6}">
  <ds:schemaRefs>
    <ds:schemaRef ds:uri="4259f52f-4b71-47bc-aac8-de2b0f5da88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A5AE6B6-4D71-4F5B-8D9E-84FEBC65EE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424</Words>
  <Application>Microsoft Office PowerPoint</Application>
  <PresentationFormat>Widescreen</PresentationFormat>
  <Paragraphs>50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Aharoni</vt:lpstr>
      <vt:lpstr>Arial</vt:lpstr>
      <vt:lpstr>Avenir Next LT Pro</vt:lpstr>
      <vt:lpstr>Calibri</vt:lpstr>
      <vt:lpstr>PrismaticVTI</vt:lpstr>
      <vt:lpstr>Janet Yellen - Stories of Excellence</vt:lpstr>
      <vt:lpstr>Would you rather...</vt:lpstr>
      <vt:lpstr>Objectives</vt:lpstr>
      <vt:lpstr>Who is Janet Yellen?</vt:lpstr>
      <vt:lpstr>Education</vt:lpstr>
      <vt:lpstr>Let's Chat</vt:lpstr>
      <vt:lpstr>Early Career</vt:lpstr>
      <vt:lpstr>Making History</vt:lpstr>
      <vt:lpstr>Let's Chat – Check out</vt:lpstr>
      <vt:lpstr>Office of Human Relations, Diversity &amp; Equity</vt:lpstr>
      <vt:lpstr>Teacher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dc:creator>
  <cp:lastModifiedBy>Gomez, Julie</cp:lastModifiedBy>
  <cp:revision>2</cp:revision>
  <dcterms:created xsi:type="dcterms:W3CDTF">2021-05-13T18:55:50Z</dcterms:created>
  <dcterms:modified xsi:type="dcterms:W3CDTF">2022-07-25T21:45:48Z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