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22"/>
  </p:notes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71" r:id="rId15"/>
    <p:sldId id="270" r:id="rId16"/>
    <p:sldId id="272" r:id="rId17"/>
    <p:sldId id="263"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DD72A-B816-5D9C-1DB8-0AA9A6C54C64}" v="102" dt="2020-10-27T19:43:57.934"/>
    <p1510:client id="{20A50BCC-6D82-4659-7407-6C748E1E4963}" v="190" dt="2020-10-20T21:48:20.327"/>
    <p1510:client id="{3C49A788-18D8-80D2-A493-2B1096741623}" v="3734" dt="2020-10-21T18:11:35.972"/>
    <p1510:client id="{C37ED75E-6AA2-7736-6C87-FB1F4D87776E}" v="175" dt="2020-10-27T15:56:18.527"/>
    <p1510:client id="{EA2FFD7A-AC0B-4886-461A-A8461A819B69}" v="2507" dt="2020-10-27T15:50:41.387"/>
    <p1510:client id="{F3748932-D8C6-7771-1DEA-EAD5641CF133}" v="26" dt="2020-10-22T16:07:20.813"/>
    <p1510:client id="{FA6B5460-BE39-4A5A-B456-36C2B01CB02A}" v="184" dt="2020-10-20T21:43:58.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7074" autoAdjust="0"/>
  </p:normalViewPr>
  <p:slideViewPr>
    <p:cSldViewPr snapToGrid="0">
      <p:cViewPr varScale="1">
        <p:scale>
          <a:sx n="98" d="100"/>
          <a:sy n="98"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29BB6-DE06-43D0-AFFD-E0E4C9F275A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62B275-78AA-4577-A04D-F74D421E4955}">
      <dgm:prSet/>
      <dgm:spPr/>
      <dgm:t>
        <a:bodyPr/>
        <a:lstStyle/>
        <a:p>
          <a:r>
            <a:rPr lang="en-US"/>
            <a:t>Horror</a:t>
          </a:r>
        </a:p>
      </dgm:t>
    </dgm:pt>
    <dgm:pt modelId="{C57604B2-4D6C-4268-883D-F4D216435B89}" type="parTrans" cxnId="{F8656DBB-4100-4BD6-A611-AAA5CE1B3FFC}">
      <dgm:prSet/>
      <dgm:spPr/>
      <dgm:t>
        <a:bodyPr/>
        <a:lstStyle/>
        <a:p>
          <a:endParaRPr lang="en-US"/>
        </a:p>
      </dgm:t>
    </dgm:pt>
    <dgm:pt modelId="{F4B18DAA-A805-43B0-8D2A-D9EA3DD94CD7}" type="sibTrans" cxnId="{F8656DBB-4100-4BD6-A611-AAA5CE1B3FFC}">
      <dgm:prSet/>
      <dgm:spPr/>
      <dgm:t>
        <a:bodyPr/>
        <a:lstStyle/>
        <a:p>
          <a:endParaRPr lang="en-US"/>
        </a:p>
      </dgm:t>
    </dgm:pt>
    <dgm:pt modelId="{E5B91804-93BD-4BC1-BA9E-11EE90F13D03}">
      <dgm:prSet/>
      <dgm:spPr/>
      <dgm:t>
        <a:bodyPr/>
        <a:lstStyle/>
        <a:p>
          <a:r>
            <a:rPr lang="en-US"/>
            <a:t>Comedy</a:t>
          </a:r>
        </a:p>
      </dgm:t>
    </dgm:pt>
    <dgm:pt modelId="{A7F6EB3B-BC64-4196-B0B1-46E97448B48A}" type="parTrans" cxnId="{CC4B1FB2-6723-45C4-B563-BE6361777121}">
      <dgm:prSet/>
      <dgm:spPr/>
      <dgm:t>
        <a:bodyPr/>
        <a:lstStyle/>
        <a:p>
          <a:endParaRPr lang="en-US"/>
        </a:p>
      </dgm:t>
    </dgm:pt>
    <dgm:pt modelId="{870A7179-6F27-483D-A026-ADC5D66E653A}" type="sibTrans" cxnId="{CC4B1FB2-6723-45C4-B563-BE6361777121}">
      <dgm:prSet/>
      <dgm:spPr/>
      <dgm:t>
        <a:bodyPr/>
        <a:lstStyle/>
        <a:p>
          <a:endParaRPr lang="en-US"/>
        </a:p>
      </dgm:t>
    </dgm:pt>
    <dgm:pt modelId="{571F3E83-97BA-4C7E-A0C8-A12F078B9B14}" type="pres">
      <dgm:prSet presAssocID="{60C29BB6-DE06-43D0-AFFD-E0E4C9F275AE}" presName="root" presStyleCnt="0">
        <dgm:presLayoutVars>
          <dgm:dir/>
          <dgm:resizeHandles val="exact"/>
        </dgm:presLayoutVars>
      </dgm:prSet>
      <dgm:spPr/>
    </dgm:pt>
    <dgm:pt modelId="{B88E0113-EC64-463C-AEF5-3B273380C0F3}" type="pres">
      <dgm:prSet presAssocID="{6D62B275-78AA-4577-A04D-F74D421E4955}" presName="compNode" presStyleCnt="0"/>
      <dgm:spPr/>
    </dgm:pt>
    <dgm:pt modelId="{C73CEA52-1C57-4971-B7FD-134303EA3936}" type="pres">
      <dgm:prSet presAssocID="{6D62B275-78AA-4577-A04D-F74D421E49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er board"/>
        </a:ext>
      </dgm:extLst>
    </dgm:pt>
    <dgm:pt modelId="{3DEDFA66-7AEF-4962-98BA-A94D2F5EFF0F}" type="pres">
      <dgm:prSet presAssocID="{6D62B275-78AA-4577-A04D-F74D421E4955}" presName="spaceRect" presStyleCnt="0"/>
      <dgm:spPr/>
    </dgm:pt>
    <dgm:pt modelId="{68E45C2D-1201-4FB8-99DD-7772D3FAE91F}" type="pres">
      <dgm:prSet presAssocID="{6D62B275-78AA-4577-A04D-F74D421E4955}" presName="textRect" presStyleLbl="revTx" presStyleIdx="0" presStyleCnt="2">
        <dgm:presLayoutVars>
          <dgm:chMax val="1"/>
          <dgm:chPref val="1"/>
        </dgm:presLayoutVars>
      </dgm:prSet>
      <dgm:spPr/>
    </dgm:pt>
    <dgm:pt modelId="{68BE11A8-BB8F-4E7D-B271-8258898AC074}" type="pres">
      <dgm:prSet presAssocID="{F4B18DAA-A805-43B0-8D2A-D9EA3DD94CD7}" presName="sibTrans" presStyleCnt="0"/>
      <dgm:spPr/>
    </dgm:pt>
    <dgm:pt modelId="{B0896BAC-D505-4AB9-AF27-8FD38D736BEB}" type="pres">
      <dgm:prSet presAssocID="{E5B91804-93BD-4BC1-BA9E-11EE90F13D03}" presName="compNode" presStyleCnt="0"/>
      <dgm:spPr/>
    </dgm:pt>
    <dgm:pt modelId="{E77F61AB-26BC-40C9-81E7-2BBD4E298E3A}" type="pres">
      <dgm:prSet presAssocID="{E5B91804-93BD-4BC1-BA9E-11EE90F13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nny Face Outline"/>
        </a:ext>
      </dgm:extLst>
    </dgm:pt>
    <dgm:pt modelId="{BB547C61-725E-44C5-9CD3-BF01CF91B5C1}" type="pres">
      <dgm:prSet presAssocID="{E5B91804-93BD-4BC1-BA9E-11EE90F13D03}" presName="spaceRect" presStyleCnt="0"/>
      <dgm:spPr/>
    </dgm:pt>
    <dgm:pt modelId="{8C4E9E7C-26B1-4243-93CA-931E56B20D41}" type="pres">
      <dgm:prSet presAssocID="{E5B91804-93BD-4BC1-BA9E-11EE90F13D03}" presName="textRect" presStyleLbl="revTx" presStyleIdx="1" presStyleCnt="2">
        <dgm:presLayoutVars>
          <dgm:chMax val="1"/>
          <dgm:chPref val="1"/>
        </dgm:presLayoutVars>
      </dgm:prSet>
      <dgm:spPr/>
    </dgm:pt>
  </dgm:ptLst>
  <dgm:cxnLst>
    <dgm:cxn modelId="{C108E274-1B15-462B-8DA0-00132E405083}" type="presOf" srcId="{6D62B275-78AA-4577-A04D-F74D421E4955}" destId="{68E45C2D-1201-4FB8-99DD-7772D3FAE91F}" srcOrd="0" destOrd="0" presId="urn:microsoft.com/office/officeart/2018/2/layout/IconLabelList"/>
    <dgm:cxn modelId="{7B36E897-10DA-4850-8050-FA8FDFD9A1C1}" type="presOf" srcId="{E5B91804-93BD-4BC1-BA9E-11EE90F13D03}" destId="{8C4E9E7C-26B1-4243-93CA-931E56B20D41}" srcOrd="0" destOrd="0" presId="urn:microsoft.com/office/officeart/2018/2/layout/IconLabelList"/>
    <dgm:cxn modelId="{CC4B1FB2-6723-45C4-B563-BE6361777121}" srcId="{60C29BB6-DE06-43D0-AFFD-E0E4C9F275AE}" destId="{E5B91804-93BD-4BC1-BA9E-11EE90F13D03}" srcOrd="1" destOrd="0" parTransId="{A7F6EB3B-BC64-4196-B0B1-46E97448B48A}" sibTransId="{870A7179-6F27-483D-A026-ADC5D66E653A}"/>
    <dgm:cxn modelId="{F8656DBB-4100-4BD6-A611-AAA5CE1B3FFC}" srcId="{60C29BB6-DE06-43D0-AFFD-E0E4C9F275AE}" destId="{6D62B275-78AA-4577-A04D-F74D421E4955}" srcOrd="0" destOrd="0" parTransId="{C57604B2-4D6C-4268-883D-F4D216435B89}" sibTransId="{F4B18DAA-A805-43B0-8D2A-D9EA3DD94CD7}"/>
    <dgm:cxn modelId="{6FB8E3DD-64D0-4FB5-AB4A-15D88FDC10E8}" type="presOf" srcId="{60C29BB6-DE06-43D0-AFFD-E0E4C9F275AE}" destId="{571F3E83-97BA-4C7E-A0C8-A12F078B9B14}" srcOrd="0" destOrd="0" presId="urn:microsoft.com/office/officeart/2018/2/layout/IconLabelList"/>
    <dgm:cxn modelId="{6BC8AF78-4A94-46C4-98F9-0387FB80EB5D}" type="presParOf" srcId="{571F3E83-97BA-4C7E-A0C8-A12F078B9B14}" destId="{B88E0113-EC64-463C-AEF5-3B273380C0F3}" srcOrd="0" destOrd="0" presId="urn:microsoft.com/office/officeart/2018/2/layout/IconLabelList"/>
    <dgm:cxn modelId="{E70C22C2-8121-4EC3-8389-D794A4A4888A}" type="presParOf" srcId="{B88E0113-EC64-463C-AEF5-3B273380C0F3}" destId="{C73CEA52-1C57-4971-B7FD-134303EA3936}" srcOrd="0" destOrd="0" presId="urn:microsoft.com/office/officeart/2018/2/layout/IconLabelList"/>
    <dgm:cxn modelId="{6145DC18-1949-4D33-AC20-8B9B429FAD4B}" type="presParOf" srcId="{B88E0113-EC64-463C-AEF5-3B273380C0F3}" destId="{3DEDFA66-7AEF-4962-98BA-A94D2F5EFF0F}" srcOrd="1" destOrd="0" presId="urn:microsoft.com/office/officeart/2018/2/layout/IconLabelList"/>
    <dgm:cxn modelId="{5E907AE1-3589-4998-976E-A1974D45C2A0}" type="presParOf" srcId="{B88E0113-EC64-463C-AEF5-3B273380C0F3}" destId="{68E45C2D-1201-4FB8-99DD-7772D3FAE91F}" srcOrd="2" destOrd="0" presId="urn:microsoft.com/office/officeart/2018/2/layout/IconLabelList"/>
    <dgm:cxn modelId="{0380EDE2-D779-4F70-BC20-CFCA565AA3A4}" type="presParOf" srcId="{571F3E83-97BA-4C7E-A0C8-A12F078B9B14}" destId="{68BE11A8-BB8F-4E7D-B271-8258898AC074}" srcOrd="1" destOrd="0" presId="urn:microsoft.com/office/officeart/2018/2/layout/IconLabelList"/>
    <dgm:cxn modelId="{01B85A12-ACEA-4498-849C-C76C90734CFF}" type="presParOf" srcId="{571F3E83-97BA-4C7E-A0C8-A12F078B9B14}" destId="{B0896BAC-D505-4AB9-AF27-8FD38D736BEB}" srcOrd="2" destOrd="0" presId="urn:microsoft.com/office/officeart/2018/2/layout/IconLabelList"/>
    <dgm:cxn modelId="{EE35CFE1-A924-4276-8669-2A6AFCA6A3C1}" type="presParOf" srcId="{B0896BAC-D505-4AB9-AF27-8FD38D736BEB}" destId="{E77F61AB-26BC-40C9-81E7-2BBD4E298E3A}" srcOrd="0" destOrd="0" presId="urn:microsoft.com/office/officeart/2018/2/layout/IconLabelList"/>
    <dgm:cxn modelId="{7F6F544E-FCEB-43EA-A581-547EE5C68F6A}" type="presParOf" srcId="{B0896BAC-D505-4AB9-AF27-8FD38D736BEB}" destId="{BB547C61-725E-44C5-9CD3-BF01CF91B5C1}" srcOrd="1" destOrd="0" presId="urn:microsoft.com/office/officeart/2018/2/layout/IconLabelList"/>
    <dgm:cxn modelId="{00FD88D0-A24C-4DD5-BA64-B9B9FC9511D2}" type="presParOf" srcId="{B0896BAC-D505-4AB9-AF27-8FD38D736BEB}" destId="{8C4E9E7C-26B1-4243-93CA-931E56B20D4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C3F2A-86AC-4BE1-A355-2F9F41B44F52}"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3AD4408E-A380-4CC2-9CD2-C679618031B6}">
      <dgm:prSet/>
      <dgm:spPr/>
      <dgm:t>
        <a:bodyPr/>
        <a:lstStyle/>
        <a:p>
          <a:pPr>
            <a:lnSpc>
              <a:spcPct val="100000"/>
            </a:lnSpc>
          </a:pPr>
          <a:r>
            <a:rPr lang="en-US" dirty="0"/>
            <a:t>Learn</a:t>
          </a:r>
          <a:r>
            <a:rPr lang="en-US" b="0" i="0" u="none" strike="noStrike" cap="none" baseline="0" noProof="0" dirty="0">
              <a:latin typeface="Garamond"/>
            </a:rPr>
            <a:t> about the life of Cesar Chavez</a:t>
          </a:r>
          <a:endParaRPr lang="en-US" dirty="0"/>
        </a:p>
      </dgm:t>
    </dgm:pt>
    <dgm:pt modelId="{4424C570-DFF0-43D5-8790-855BA781E1B3}" type="parTrans" cxnId="{5B62236F-96E4-41A4-93CD-56D8F34A2807}">
      <dgm:prSet/>
      <dgm:spPr/>
      <dgm:t>
        <a:bodyPr/>
        <a:lstStyle/>
        <a:p>
          <a:endParaRPr lang="en-US"/>
        </a:p>
      </dgm:t>
    </dgm:pt>
    <dgm:pt modelId="{14D4F64A-ABEB-4B85-8C66-AF21B935B8E7}" type="sibTrans" cxnId="{5B62236F-96E4-41A4-93CD-56D8F34A2807}">
      <dgm:prSet/>
      <dgm:spPr/>
      <dgm:t>
        <a:bodyPr/>
        <a:lstStyle/>
        <a:p>
          <a:endParaRPr lang="en-US"/>
        </a:p>
      </dgm:t>
    </dgm:pt>
    <dgm:pt modelId="{B38E58F4-8154-433C-8DCB-FDA9F3AADAFF}">
      <dgm:prSet/>
      <dgm:spPr/>
      <dgm:t>
        <a:bodyPr/>
        <a:lstStyle/>
        <a:p>
          <a:pPr>
            <a:lnSpc>
              <a:spcPct val="100000"/>
            </a:lnSpc>
          </a:pPr>
          <a:r>
            <a:rPr lang="en-US" dirty="0"/>
            <a:t>Discuss</a:t>
          </a:r>
          <a:r>
            <a:rPr lang="en-US" dirty="0">
              <a:latin typeface="Garamond" panose="02020404030301010803"/>
            </a:rPr>
            <a:t> Cesar Chavez's lasting legacy  </a:t>
          </a:r>
          <a:endParaRPr lang="en-US" dirty="0"/>
        </a:p>
      </dgm:t>
    </dgm:pt>
    <dgm:pt modelId="{7F919360-B35B-4DC3-9FEF-0336DE9B8AA8}" type="parTrans" cxnId="{963373F2-F051-4159-A9A1-FE3CFE0C5026}">
      <dgm:prSet/>
      <dgm:spPr/>
      <dgm:t>
        <a:bodyPr/>
        <a:lstStyle/>
        <a:p>
          <a:endParaRPr lang="en-US"/>
        </a:p>
      </dgm:t>
    </dgm:pt>
    <dgm:pt modelId="{E52E99C4-C180-4806-8E74-208A80F03384}" type="sibTrans" cxnId="{963373F2-F051-4159-A9A1-FE3CFE0C5026}">
      <dgm:prSet/>
      <dgm:spPr/>
      <dgm:t>
        <a:bodyPr/>
        <a:lstStyle/>
        <a:p>
          <a:endParaRPr lang="en-US"/>
        </a:p>
      </dgm:t>
    </dgm:pt>
    <dgm:pt modelId="{0E2D6800-E69A-44BF-BD77-CE8E409CBED2}">
      <dgm:prSet/>
      <dgm:spPr/>
      <dgm:t>
        <a:bodyPr/>
        <a:lstStyle/>
        <a:p>
          <a:pPr>
            <a:lnSpc>
              <a:spcPct val="100000"/>
            </a:lnSpc>
          </a:pPr>
          <a:r>
            <a:rPr lang="en-US" dirty="0"/>
            <a:t>Reflect</a:t>
          </a:r>
          <a:r>
            <a:rPr lang="en-US" dirty="0">
              <a:latin typeface="Garamond" panose="02020404030301010803"/>
            </a:rPr>
            <a:t> on the ways in which Cesar Chavez's work continues today</a:t>
          </a:r>
          <a:endParaRPr lang="en-US" dirty="0"/>
        </a:p>
      </dgm:t>
    </dgm:pt>
    <dgm:pt modelId="{D3D5508C-1680-43F0-9AF5-1EEE8BCA6A3C}" type="parTrans" cxnId="{58CA7E37-300C-4A28-9BCE-7C9D9A5C57E0}">
      <dgm:prSet/>
      <dgm:spPr/>
      <dgm:t>
        <a:bodyPr/>
        <a:lstStyle/>
        <a:p>
          <a:endParaRPr lang="en-US"/>
        </a:p>
      </dgm:t>
    </dgm:pt>
    <dgm:pt modelId="{7A242F59-6677-48BE-A168-0739418D3F27}" type="sibTrans" cxnId="{58CA7E37-300C-4A28-9BCE-7C9D9A5C57E0}">
      <dgm:prSet/>
      <dgm:spPr/>
      <dgm:t>
        <a:bodyPr/>
        <a:lstStyle/>
        <a:p>
          <a:endParaRPr lang="en-US"/>
        </a:p>
      </dgm:t>
    </dgm:pt>
    <dgm:pt modelId="{0AF6E0EF-A3A8-45AB-8F46-4041CAD8B157}" type="pres">
      <dgm:prSet presAssocID="{9BCC3F2A-86AC-4BE1-A355-2F9F41B44F52}" presName="root" presStyleCnt="0">
        <dgm:presLayoutVars>
          <dgm:dir/>
          <dgm:resizeHandles val="exact"/>
        </dgm:presLayoutVars>
      </dgm:prSet>
      <dgm:spPr/>
    </dgm:pt>
    <dgm:pt modelId="{BD052545-F1D7-4915-A5E9-F8F412507921}" type="pres">
      <dgm:prSet presAssocID="{3AD4408E-A380-4CC2-9CD2-C679618031B6}" presName="compNode" presStyleCnt="0"/>
      <dgm:spPr/>
    </dgm:pt>
    <dgm:pt modelId="{5222FA73-2DD3-4E96-8AF4-48ABA4E35A2C}" type="pres">
      <dgm:prSet presAssocID="{3AD4408E-A380-4CC2-9CD2-C679618031B6}" presName="bgRect" presStyleLbl="bgShp" presStyleIdx="0" presStyleCnt="3"/>
      <dgm:spPr/>
    </dgm:pt>
    <dgm:pt modelId="{EC7C6E70-0A4D-45A3-88BA-03F50B18CE73}" type="pres">
      <dgm:prSet presAssocID="{3AD4408E-A380-4CC2-9CD2-C679618031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48E84895-8B38-4B5D-BF4C-B17D2797C37E}" type="pres">
      <dgm:prSet presAssocID="{3AD4408E-A380-4CC2-9CD2-C679618031B6}" presName="spaceRect" presStyleCnt="0"/>
      <dgm:spPr/>
    </dgm:pt>
    <dgm:pt modelId="{7A98A9A1-8306-42A1-881A-E5606C559A15}" type="pres">
      <dgm:prSet presAssocID="{3AD4408E-A380-4CC2-9CD2-C679618031B6}" presName="parTx" presStyleLbl="revTx" presStyleIdx="0" presStyleCnt="3">
        <dgm:presLayoutVars>
          <dgm:chMax val="0"/>
          <dgm:chPref val="0"/>
        </dgm:presLayoutVars>
      </dgm:prSet>
      <dgm:spPr/>
    </dgm:pt>
    <dgm:pt modelId="{065C68FC-3AF4-4C70-A73B-B16CCA586DA5}" type="pres">
      <dgm:prSet presAssocID="{14D4F64A-ABEB-4B85-8C66-AF21B935B8E7}" presName="sibTrans" presStyleCnt="0"/>
      <dgm:spPr/>
    </dgm:pt>
    <dgm:pt modelId="{879F4D21-6A53-40B9-9B62-575DB8F6C262}" type="pres">
      <dgm:prSet presAssocID="{B38E58F4-8154-433C-8DCB-FDA9F3AADAFF}" presName="compNode" presStyleCnt="0"/>
      <dgm:spPr/>
    </dgm:pt>
    <dgm:pt modelId="{DED7B2CA-4414-4023-AF18-F25B7997B379}" type="pres">
      <dgm:prSet presAssocID="{B38E58F4-8154-433C-8DCB-FDA9F3AADAFF}" presName="bgRect" presStyleLbl="bgShp" presStyleIdx="1" presStyleCnt="3"/>
      <dgm:spPr/>
    </dgm:pt>
    <dgm:pt modelId="{E2A34091-818E-48A0-B29D-2438322B490B}" type="pres">
      <dgm:prSet presAssocID="{B38E58F4-8154-433C-8DCB-FDA9F3AADA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002F445-F715-464D-9C60-88E5730BE2B7}" type="pres">
      <dgm:prSet presAssocID="{B38E58F4-8154-433C-8DCB-FDA9F3AADAFF}" presName="spaceRect" presStyleCnt="0"/>
      <dgm:spPr/>
    </dgm:pt>
    <dgm:pt modelId="{DBE5D1F0-7CF4-4AE5-821C-F82F18C10805}" type="pres">
      <dgm:prSet presAssocID="{B38E58F4-8154-433C-8DCB-FDA9F3AADAFF}" presName="parTx" presStyleLbl="revTx" presStyleIdx="1" presStyleCnt="3">
        <dgm:presLayoutVars>
          <dgm:chMax val="0"/>
          <dgm:chPref val="0"/>
        </dgm:presLayoutVars>
      </dgm:prSet>
      <dgm:spPr/>
    </dgm:pt>
    <dgm:pt modelId="{68AEB584-E842-42C8-9E14-275BE21D9A6B}" type="pres">
      <dgm:prSet presAssocID="{E52E99C4-C180-4806-8E74-208A80F03384}" presName="sibTrans" presStyleCnt="0"/>
      <dgm:spPr/>
    </dgm:pt>
    <dgm:pt modelId="{DED38B3C-030B-4E76-B2D1-BAAF1865306A}" type="pres">
      <dgm:prSet presAssocID="{0E2D6800-E69A-44BF-BD77-CE8E409CBED2}" presName="compNode" presStyleCnt="0"/>
      <dgm:spPr/>
    </dgm:pt>
    <dgm:pt modelId="{84767BAE-E3DB-4E12-AE24-80E9D5BF3A2A}" type="pres">
      <dgm:prSet presAssocID="{0E2D6800-E69A-44BF-BD77-CE8E409CBED2}" presName="bgRect" presStyleLbl="bgShp" presStyleIdx="2" presStyleCnt="3"/>
      <dgm:spPr/>
    </dgm:pt>
    <dgm:pt modelId="{43E96A4A-9BEF-4BA0-9C39-7353720E4E40}" type="pres">
      <dgm:prSet presAssocID="{0E2D6800-E69A-44BF-BD77-CE8E409CBE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46CE5B19-998D-437B-88AB-5EBA16277837}" type="pres">
      <dgm:prSet presAssocID="{0E2D6800-E69A-44BF-BD77-CE8E409CBED2}" presName="spaceRect" presStyleCnt="0"/>
      <dgm:spPr/>
    </dgm:pt>
    <dgm:pt modelId="{9211CC08-5A34-4519-A875-8C6899770D96}" type="pres">
      <dgm:prSet presAssocID="{0E2D6800-E69A-44BF-BD77-CE8E409CBED2}" presName="parTx" presStyleLbl="revTx" presStyleIdx="2" presStyleCnt="3">
        <dgm:presLayoutVars>
          <dgm:chMax val="0"/>
          <dgm:chPref val="0"/>
        </dgm:presLayoutVars>
      </dgm:prSet>
      <dgm:spPr/>
    </dgm:pt>
  </dgm:ptLst>
  <dgm:cxnLst>
    <dgm:cxn modelId="{58CA7E37-300C-4A28-9BCE-7C9D9A5C57E0}" srcId="{9BCC3F2A-86AC-4BE1-A355-2F9F41B44F52}" destId="{0E2D6800-E69A-44BF-BD77-CE8E409CBED2}" srcOrd="2" destOrd="0" parTransId="{D3D5508C-1680-43F0-9AF5-1EEE8BCA6A3C}" sibTransId="{7A242F59-6677-48BE-A168-0739418D3F27}"/>
    <dgm:cxn modelId="{200D773C-16E3-4D45-BE0E-B311B4518EE9}" type="presOf" srcId="{0E2D6800-E69A-44BF-BD77-CE8E409CBED2}" destId="{9211CC08-5A34-4519-A875-8C6899770D96}" srcOrd="0" destOrd="0" presId="urn:microsoft.com/office/officeart/2018/2/layout/IconVerticalSolidList"/>
    <dgm:cxn modelId="{5B62236F-96E4-41A4-93CD-56D8F34A2807}" srcId="{9BCC3F2A-86AC-4BE1-A355-2F9F41B44F52}" destId="{3AD4408E-A380-4CC2-9CD2-C679618031B6}" srcOrd="0" destOrd="0" parTransId="{4424C570-DFF0-43D5-8790-855BA781E1B3}" sibTransId="{14D4F64A-ABEB-4B85-8C66-AF21B935B8E7}"/>
    <dgm:cxn modelId="{678596BB-B514-4B21-9C19-1157772C45A3}" type="presOf" srcId="{B38E58F4-8154-433C-8DCB-FDA9F3AADAFF}" destId="{DBE5D1F0-7CF4-4AE5-821C-F82F18C10805}" srcOrd="0" destOrd="0" presId="urn:microsoft.com/office/officeart/2018/2/layout/IconVerticalSolidList"/>
    <dgm:cxn modelId="{9ECEB0C2-D929-44EB-85F7-12BD46CF7505}" type="presOf" srcId="{9BCC3F2A-86AC-4BE1-A355-2F9F41B44F52}" destId="{0AF6E0EF-A3A8-45AB-8F46-4041CAD8B157}" srcOrd="0" destOrd="0" presId="urn:microsoft.com/office/officeart/2018/2/layout/IconVerticalSolidList"/>
    <dgm:cxn modelId="{963373F2-F051-4159-A9A1-FE3CFE0C5026}" srcId="{9BCC3F2A-86AC-4BE1-A355-2F9F41B44F52}" destId="{B38E58F4-8154-433C-8DCB-FDA9F3AADAFF}" srcOrd="1" destOrd="0" parTransId="{7F919360-B35B-4DC3-9FEF-0336DE9B8AA8}" sibTransId="{E52E99C4-C180-4806-8E74-208A80F03384}"/>
    <dgm:cxn modelId="{89061EF6-DD66-4D2B-A7FF-F9903133B5E9}" type="presOf" srcId="{3AD4408E-A380-4CC2-9CD2-C679618031B6}" destId="{7A98A9A1-8306-42A1-881A-E5606C559A15}" srcOrd="0" destOrd="0" presId="urn:microsoft.com/office/officeart/2018/2/layout/IconVerticalSolidList"/>
    <dgm:cxn modelId="{28CC7503-F070-4584-84D6-2D1E26772C9F}" type="presParOf" srcId="{0AF6E0EF-A3A8-45AB-8F46-4041CAD8B157}" destId="{BD052545-F1D7-4915-A5E9-F8F412507921}" srcOrd="0" destOrd="0" presId="urn:microsoft.com/office/officeart/2018/2/layout/IconVerticalSolidList"/>
    <dgm:cxn modelId="{4F7F5D1B-4ED1-4549-A0BB-3A1CA1FAAC5A}" type="presParOf" srcId="{BD052545-F1D7-4915-A5E9-F8F412507921}" destId="{5222FA73-2DD3-4E96-8AF4-48ABA4E35A2C}" srcOrd="0" destOrd="0" presId="urn:microsoft.com/office/officeart/2018/2/layout/IconVerticalSolidList"/>
    <dgm:cxn modelId="{2074CD6E-0768-4233-AF6A-59E45EEB4BFE}" type="presParOf" srcId="{BD052545-F1D7-4915-A5E9-F8F412507921}" destId="{EC7C6E70-0A4D-45A3-88BA-03F50B18CE73}" srcOrd="1" destOrd="0" presId="urn:microsoft.com/office/officeart/2018/2/layout/IconVerticalSolidList"/>
    <dgm:cxn modelId="{81CFBC30-8DA6-48A7-88E5-F39507F2BB79}" type="presParOf" srcId="{BD052545-F1D7-4915-A5E9-F8F412507921}" destId="{48E84895-8B38-4B5D-BF4C-B17D2797C37E}" srcOrd="2" destOrd="0" presId="urn:microsoft.com/office/officeart/2018/2/layout/IconVerticalSolidList"/>
    <dgm:cxn modelId="{7EF445D1-DF6E-4ADC-B38F-7DE0CF241237}" type="presParOf" srcId="{BD052545-F1D7-4915-A5E9-F8F412507921}" destId="{7A98A9A1-8306-42A1-881A-E5606C559A15}" srcOrd="3" destOrd="0" presId="urn:microsoft.com/office/officeart/2018/2/layout/IconVerticalSolidList"/>
    <dgm:cxn modelId="{EB2C4545-D910-43E0-98FF-997764ACBD67}" type="presParOf" srcId="{0AF6E0EF-A3A8-45AB-8F46-4041CAD8B157}" destId="{065C68FC-3AF4-4C70-A73B-B16CCA586DA5}" srcOrd="1" destOrd="0" presId="urn:microsoft.com/office/officeart/2018/2/layout/IconVerticalSolidList"/>
    <dgm:cxn modelId="{5AF05671-FFA7-42B8-9A22-610C0951C025}" type="presParOf" srcId="{0AF6E0EF-A3A8-45AB-8F46-4041CAD8B157}" destId="{879F4D21-6A53-40B9-9B62-575DB8F6C262}" srcOrd="2" destOrd="0" presId="urn:microsoft.com/office/officeart/2018/2/layout/IconVerticalSolidList"/>
    <dgm:cxn modelId="{330F044B-EBAB-47D1-8A5D-5F1F3EDBC77B}" type="presParOf" srcId="{879F4D21-6A53-40B9-9B62-575DB8F6C262}" destId="{DED7B2CA-4414-4023-AF18-F25B7997B379}" srcOrd="0" destOrd="0" presId="urn:microsoft.com/office/officeart/2018/2/layout/IconVerticalSolidList"/>
    <dgm:cxn modelId="{3DCCB381-0C88-4D64-A7E6-94614B3C6A9C}" type="presParOf" srcId="{879F4D21-6A53-40B9-9B62-575DB8F6C262}" destId="{E2A34091-818E-48A0-B29D-2438322B490B}" srcOrd="1" destOrd="0" presId="urn:microsoft.com/office/officeart/2018/2/layout/IconVerticalSolidList"/>
    <dgm:cxn modelId="{06382477-15C2-469A-BA77-7E8626828700}" type="presParOf" srcId="{879F4D21-6A53-40B9-9B62-575DB8F6C262}" destId="{D002F445-F715-464D-9C60-88E5730BE2B7}" srcOrd="2" destOrd="0" presId="urn:microsoft.com/office/officeart/2018/2/layout/IconVerticalSolidList"/>
    <dgm:cxn modelId="{0385C57B-C910-4FC7-95F6-62DE0071BB72}" type="presParOf" srcId="{879F4D21-6A53-40B9-9B62-575DB8F6C262}" destId="{DBE5D1F0-7CF4-4AE5-821C-F82F18C10805}" srcOrd="3" destOrd="0" presId="urn:microsoft.com/office/officeart/2018/2/layout/IconVerticalSolidList"/>
    <dgm:cxn modelId="{BEFB17BE-6F8B-4E86-BAB5-0D6F45FBA6AD}" type="presParOf" srcId="{0AF6E0EF-A3A8-45AB-8F46-4041CAD8B157}" destId="{68AEB584-E842-42C8-9E14-275BE21D9A6B}" srcOrd="3" destOrd="0" presId="urn:microsoft.com/office/officeart/2018/2/layout/IconVerticalSolidList"/>
    <dgm:cxn modelId="{8E5C71A4-6EE1-43B5-B232-D8B2F1D8ED76}" type="presParOf" srcId="{0AF6E0EF-A3A8-45AB-8F46-4041CAD8B157}" destId="{DED38B3C-030B-4E76-B2D1-BAAF1865306A}" srcOrd="4" destOrd="0" presId="urn:microsoft.com/office/officeart/2018/2/layout/IconVerticalSolidList"/>
    <dgm:cxn modelId="{E0276A20-3EF3-4BB1-ABD1-A29FA49ECDBE}" type="presParOf" srcId="{DED38B3C-030B-4E76-B2D1-BAAF1865306A}" destId="{84767BAE-E3DB-4E12-AE24-80E9D5BF3A2A}" srcOrd="0" destOrd="0" presId="urn:microsoft.com/office/officeart/2018/2/layout/IconVerticalSolidList"/>
    <dgm:cxn modelId="{0B80AB35-0ECE-48C0-9C5F-65508957391A}" type="presParOf" srcId="{DED38B3C-030B-4E76-B2D1-BAAF1865306A}" destId="{43E96A4A-9BEF-4BA0-9C39-7353720E4E40}" srcOrd="1" destOrd="0" presId="urn:microsoft.com/office/officeart/2018/2/layout/IconVerticalSolidList"/>
    <dgm:cxn modelId="{3849FDD2-FAEE-48ED-B050-AE39B4900AAE}" type="presParOf" srcId="{DED38B3C-030B-4E76-B2D1-BAAF1865306A}" destId="{46CE5B19-998D-437B-88AB-5EBA16277837}" srcOrd="2" destOrd="0" presId="urn:microsoft.com/office/officeart/2018/2/layout/IconVerticalSolidList"/>
    <dgm:cxn modelId="{31AF808F-0B6B-41B6-8B9C-93B1B2ED2545}" type="presParOf" srcId="{DED38B3C-030B-4E76-B2D1-BAAF1865306A}" destId="{9211CC08-5A34-4519-A875-8C6899770D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4A0EE-2D2E-4573-AFA1-41514EC06C57}"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AA7E834F-7B61-4187-B329-CD3340B7D796}">
      <dgm:prSet/>
      <dgm:spPr/>
      <dgm:t>
        <a:bodyPr/>
        <a:lstStyle/>
        <a:p>
          <a:pPr>
            <a:lnSpc>
              <a:spcPct val="100000"/>
            </a:lnSpc>
          </a:pPr>
          <a:r>
            <a:rPr lang="en-US"/>
            <a:t>Ocean</a:t>
          </a:r>
        </a:p>
      </dgm:t>
    </dgm:pt>
    <dgm:pt modelId="{92BB4C65-E38E-4F5F-8D64-52B95DDBB962}" type="parTrans" cxnId="{181ECBFD-F1A6-4948-A4EA-18C2B8B8E39D}">
      <dgm:prSet/>
      <dgm:spPr/>
      <dgm:t>
        <a:bodyPr/>
        <a:lstStyle/>
        <a:p>
          <a:endParaRPr lang="en-US"/>
        </a:p>
      </dgm:t>
    </dgm:pt>
    <dgm:pt modelId="{26E1B7B9-E293-46B0-BB78-40A5D009D072}" type="sibTrans" cxnId="{181ECBFD-F1A6-4948-A4EA-18C2B8B8E39D}">
      <dgm:prSet/>
      <dgm:spPr/>
      <dgm:t>
        <a:bodyPr/>
        <a:lstStyle/>
        <a:p>
          <a:endParaRPr lang="en-US"/>
        </a:p>
      </dgm:t>
    </dgm:pt>
    <dgm:pt modelId="{DC1A4ADF-BA6B-4CCB-BA7D-B33FB0B8C8B6}">
      <dgm:prSet/>
      <dgm:spPr/>
      <dgm:t>
        <a:bodyPr/>
        <a:lstStyle/>
        <a:p>
          <a:pPr>
            <a:lnSpc>
              <a:spcPct val="100000"/>
            </a:lnSpc>
          </a:pPr>
          <a:r>
            <a:rPr lang="en-US"/>
            <a:t>Mountains</a:t>
          </a:r>
        </a:p>
      </dgm:t>
    </dgm:pt>
    <dgm:pt modelId="{D3DE690F-9130-4AB2-B35B-6265E193801E}" type="parTrans" cxnId="{38094A95-EB7D-48C8-987B-C5CE5F4A22DD}">
      <dgm:prSet/>
      <dgm:spPr/>
      <dgm:t>
        <a:bodyPr/>
        <a:lstStyle/>
        <a:p>
          <a:endParaRPr lang="en-US"/>
        </a:p>
      </dgm:t>
    </dgm:pt>
    <dgm:pt modelId="{7866F90A-65CD-4793-A89D-D4E380C8967A}" type="sibTrans" cxnId="{38094A95-EB7D-48C8-987B-C5CE5F4A22DD}">
      <dgm:prSet/>
      <dgm:spPr/>
      <dgm:t>
        <a:bodyPr/>
        <a:lstStyle/>
        <a:p>
          <a:endParaRPr lang="en-US"/>
        </a:p>
      </dgm:t>
    </dgm:pt>
    <dgm:pt modelId="{0DF021D2-0214-4E88-993C-BDA0FC460122}" type="pres">
      <dgm:prSet presAssocID="{2614A0EE-2D2E-4573-AFA1-41514EC06C57}" presName="root" presStyleCnt="0">
        <dgm:presLayoutVars>
          <dgm:dir/>
          <dgm:resizeHandles val="exact"/>
        </dgm:presLayoutVars>
      </dgm:prSet>
      <dgm:spPr/>
    </dgm:pt>
    <dgm:pt modelId="{AF2164EC-4774-4ACA-BE7D-4A33EA102359}" type="pres">
      <dgm:prSet presAssocID="{AA7E834F-7B61-4187-B329-CD3340B7D796}" presName="compNode" presStyleCnt="0"/>
      <dgm:spPr/>
    </dgm:pt>
    <dgm:pt modelId="{3EE822A4-836C-4FF6-809B-7A2F1A7340B2}" type="pres">
      <dgm:prSet presAssocID="{AA7E834F-7B61-4187-B329-CD3340B7D7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ug boat"/>
        </a:ext>
      </dgm:extLst>
    </dgm:pt>
    <dgm:pt modelId="{4541A643-3EFA-4DC6-B6F4-6021BDDD3E36}" type="pres">
      <dgm:prSet presAssocID="{AA7E834F-7B61-4187-B329-CD3340B7D796}" presName="spaceRect" presStyleCnt="0"/>
      <dgm:spPr/>
    </dgm:pt>
    <dgm:pt modelId="{2556A738-A7A8-4D73-8EC6-80E6108141A6}" type="pres">
      <dgm:prSet presAssocID="{AA7E834F-7B61-4187-B329-CD3340B7D796}" presName="textRect" presStyleLbl="revTx" presStyleIdx="0" presStyleCnt="2">
        <dgm:presLayoutVars>
          <dgm:chMax val="1"/>
          <dgm:chPref val="1"/>
        </dgm:presLayoutVars>
      </dgm:prSet>
      <dgm:spPr/>
    </dgm:pt>
    <dgm:pt modelId="{54608B5C-2261-4804-B64D-A81E371D9130}" type="pres">
      <dgm:prSet presAssocID="{26E1B7B9-E293-46B0-BB78-40A5D009D072}" presName="sibTrans" presStyleCnt="0"/>
      <dgm:spPr/>
    </dgm:pt>
    <dgm:pt modelId="{6471A556-83D8-4ABF-95A7-FE8EF6DD2A04}" type="pres">
      <dgm:prSet presAssocID="{DC1A4ADF-BA6B-4CCB-BA7D-B33FB0B8C8B6}" presName="compNode" presStyleCnt="0"/>
      <dgm:spPr/>
    </dgm:pt>
    <dgm:pt modelId="{555675B8-D1D8-49A5-A77E-1C0A1BE6B288}" type="pres">
      <dgm:prSet presAssocID="{DC1A4ADF-BA6B-4CCB-BA7D-B33FB0B8C8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ntains"/>
        </a:ext>
      </dgm:extLst>
    </dgm:pt>
    <dgm:pt modelId="{06F6ED2D-9BB9-4ECE-8D8A-4EA97B44FB9B}" type="pres">
      <dgm:prSet presAssocID="{DC1A4ADF-BA6B-4CCB-BA7D-B33FB0B8C8B6}" presName="spaceRect" presStyleCnt="0"/>
      <dgm:spPr/>
    </dgm:pt>
    <dgm:pt modelId="{F965B7DC-05CC-4B9D-8239-730A200021AC}" type="pres">
      <dgm:prSet presAssocID="{DC1A4ADF-BA6B-4CCB-BA7D-B33FB0B8C8B6}" presName="textRect" presStyleLbl="revTx" presStyleIdx="1" presStyleCnt="2">
        <dgm:presLayoutVars>
          <dgm:chMax val="1"/>
          <dgm:chPref val="1"/>
        </dgm:presLayoutVars>
      </dgm:prSet>
      <dgm:spPr/>
    </dgm:pt>
  </dgm:ptLst>
  <dgm:cxnLst>
    <dgm:cxn modelId="{5D59143B-E59E-4AB1-A4C5-A59F4F3F29CB}" type="presOf" srcId="{DC1A4ADF-BA6B-4CCB-BA7D-B33FB0B8C8B6}" destId="{F965B7DC-05CC-4B9D-8239-730A200021AC}" srcOrd="0" destOrd="0" presId="urn:microsoft.com/office/officeart/2018/2/layout/IconLabelList"/>
    <dgm:cxn modelId="{5E48224F-6FBD-435C-B676-C7FD79C46CB7}" type="presOf" srcId="{2614A0EE-2D2E-4573-AFA1-41514EC06C57}" destId="{0DF021D2-0214-4E88-993C-BDA0FC460122}" srcOrd="0" destOrd="0" presId="urn:microsoft.com/office/officeart/2018/2/layout/IconLabelList"/>
    <dgm:cxn modelId="{38094A95-EB7D-48C8-987B-C5CE5F4A22DD}" srcId="{2614A0EE-2D2E-4573-AFA1-41514EC06C57}" destId="{DC1A4ADF-BA6B-4CCB-BA7D-B33FB0B8C8B6}" srcOrd="1" destOrd="0" parTransId="{D3DE690F-9130-4AB2-B35B-6265E193801E}" sibTransId="{7866F90A-65CD-4793-A89D-D4E380C8967A}"/>
    <dgm:cxn modelId="{D36F8CCF-9A4C-48F4-BD0E-ACB0A9D9D934}" type="presOf" srcId="{AA7E834F-7B61-4187-B329-CD3340B7D796}" destId="{2556A738-A7A8-4D73-8EC6-80E6108141A6}" srcOrd="0" destOrd="0" presId="urn:microsoft.com/office/officeart/2018/2/layout/IconLabelList"/>
    <dgm:cxn modelId="{181ECBFD-F1A6-4948-A4EA-18C2B8B8E39D}" srcId="{2614A0EE-2D2E-4573-AFA1-41514EC06C57}" destId="{AA7E834F-7B61-4187-B329-CD3340B7D796}" srcOrd="0" destOrd="0" parTransId="{92BB4C65-E38E-4F5F-8D64-52B95DDBB962}" sibTransId="{26E1B7B9-E293-46B0-BB78-40A5D009D072}"/>
    <dgm:cxn modelId="{5EAC1061-2D47-45C8-A183-EE74E32F4519}" type="presParOf" srcId="{0DF021D2-0214-4E88-993C-BDA0FC460122}" destId="{AF2164EC-4774-4ACA-BE7D-4A33EA102359}" srcOrd="0" destOrd="0" presId="urn:microsoft.com/office/officeart/2018/2/layout/IconLabelList"/>
    <dgm:cxn modelId="{AF796874-7DC3-40F9-96FF-013C95F213ED}" type="presParOf" srcId="{AF2164EC-4774-4ACA-BE7D-4A33EA102359}" destId="{3EE822A4-836C-4FF6-809B-7A2F1A7340B2}" srcOrd="0" destOrd="0" presId="urn:microsoft.com/office/officeart/2018/2/layout/IconLabelList"/>
    <dgm:cxn modelId="{47DBB501-541A-4CA4-9ADE-635EC45A20A2}" type="presParOf" srcId="{AF2164EC-4774-4ACA-BE7D-4A33EA102359}" destId="{4541A643-3EFA-4DC6-B6F4-6021BDDD3E36}" srcOrd="1" destOrd="0" presId="urn:microsoft.com/office/officeart/2018/2/layout/IconLabelList"/>
    <dgm:cxn modelId="{E1A28E3C-A87D-4DBB-BB5E-77209E161FB1}" type="presParOf" srcId="{AF2164EC-4774-4ACA-BE7D-4A33EA102359}" destId="{2556A738-A7A8-4D73-8EC6-80E6108141A6}" srcOrd="2" destOrd="0" presId="urn:microsoft.com/office/officeart/2018/2/layout/IconLabelList"/>
    <dgm:cxn modelId="{DC1DE816-90B0-4418-B6B2-94050099F4D1}" type="presParOf" srcId="{0DF021D2-0214-4E88-993C-BDA0FC460122}" destId="{54608B5C-2261-4804-B64D-A81E371D9130}" srcOrd="1" destOrd="0" presId="urn:microsoft.com/office/officeart/2018/2/layout/IconLabelList"/>
    <dgm:cxn modelId="{F5BC21B8-9EE5-4931-8938-F910C4A689F4}" type="presParOf" srcId="{0DF021D2-0214-4E88-993C-BDA0FC460122}" destId="{6471A556-83D8-4ABF-95A7-FE8EF6DD2A04}" srcOrd="2" destOrd="0" presId="urn:microsoft.com/office/officeart/2018/2/layout/IconLabelList"/>
    <dgm:cxn modelId="{D159BD8B-6B1A-4497-8039-CF07DF4B4863}" type="presParOf" srcId="{6471A556-83D8-4ABF-95A7-FE8EF6DD2A04}" destId="{555675B8-D1D8-49A5-A77E-1C0A1BE6B288}" srcOrd="0" destOrd="0" presId="urn:microsoft.com/office/officeart/2018/2/layout/IconLabelList"/>
    <dgm:cxn modelId="{05E2F233-2289-4B8B-98BC-B01836E72F9A}" type="presParOf" srcId="{6471A556-83D8-4ABF-95A7-FE8EF6DD2A04}" destId="{06F6ED2D-9BB9-4ECE-8D8A-4EA97B44FB9B}" srcOrd="1" destOrd="0" presId="urn:microsoft.com/office/officeart/2018/2/layout/IconLabelList"/>
    <dgm:cxn modelId="{AA804D76-FA16-4AFE-975B-6DA15A690D2C}" type="presParOf" srcId="{6471A556-83D8-4ABF-95A7-FE8EF6DD2A04}" destId="{F965B7DC-05CC-4B9D-8239-730A200021A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CEA52-1C57-4971-B7FD-134303EA3936}">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E45C2D-1201-4FB8-99DD-7772D3FAE91F}">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Horror</a:t>
          </a:r>
        </a:p>
      </dsp:txBody>
      <dsp:txXfrm>
        <a:off x="331199" y="2709912"/>
        <a:ext cx="4320000" cy="720000"/>
      </dsp:txXfrm>
    </dsp:sp>
    <dsp:sp modelId="{E77F61AB-26BC-40C9-81E7-2BBD4E298E3A}">
      <dsp:nvSpPr>
        <dsp:cNvPr id="0" name=""/>
        <dsp:cNvSpPr/>
      </dsp:nvSpPr>
      <dsp:spPr>
        <a:xfrm>
          <a:off x="6595199" y="2956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4E9E7C-26B1-4243-93CA-931E56B20D41}">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Comedy</a:t>
          </a:r>
        </a:p>
      </dsp:txBody>
      <dsp:txXfrm>
        <a:off x="5407199" y="2709912"/>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2FA73-2DD3-4E96-8AF4-48ABA4E35A2C}">
      <dsp:nvSpPr>
        <dsp:cNvPr id="0" name=""/>
        <dsp:cNvSpPr/>
      </dsp:nvSpPr>
      <dsp:spPr>
        <a:xfrm>
          <a:off x="0" y="454"/>
          <a:ext cx="10058399" cy="106420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C6E70-0A4D-45A3-88BA-03F50B18CE73}">
      <dsp:nvSpPr>
        <dsp:cNvPr id="0" name=""/>
        <dsp:cNvSpPr/>
      </dsp:nvSpPr>
      <dsp:spPr>
        <a:xfrm>
          <a:off x="321920" y="239899"/>
          <a:ext cx="585310" cy="585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8A9A1-8306-42A1-881A-E5606C559A15}">
      <dsp:nvSpPr>
        <dsp:cNvPr id="0" name=""/>
        <dsp:cNvSpPr/>
      </dsp:nvSpPr>
      <dsp:spPr>
        <a:xfrm>
          <a:off x="1229151" y="454"/>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100000"/>
            </a:lnSpc>
            <a:spcBef>
              <a:spcPct val="0"/>
            </a:spcBef>
            <a:spcAft>
              <a:spcPct val="35000"/>
            </a:spcAft>
            <a:buNone/>
          </a:pPr>
          <a:r>
            <a:rPr lang="en-US" sz="2500" kern="1200" dirty="0"/>
            <a:t>Learn</a:t>
          </a:r>
          <a:r>
            <a:rPr lang="en-US" sz="2500" b="0" i="0" u="none" strike="noStrike" kern="1200" cap="none" baseline="0" noProof="0" dirty="0">
              <a:latin typeface="Garamond"/>
            </a:rPr>
            <a:t> about the life of Cesar Chavez</a:t>
          </a:r>
          <a:endParaRPr lang="en-US" sz="2500" kern="1200" dirty="0"/>
        </a:p>
      </dsp:txBody>
      <dsp:txXfrm>
        <a:off x="1229151" y="454"/>
        <a:ext cx="8829248" cy="1064200"/>
      </dsp:txXfrm>
    </dsp:sp>
    <dsp:sp modelId="{DED7B2CA-4414-4023-AF18-F25B7997B379}">
      <dsp:nvSpPr>
        <dsp:cNvPr id="0" name=""/>
        <dsp:cNvSpPr/>
      </dsp:nvSpPr>
      <dsp:spPr>
        <a:xfrm>
          <a:off x="0" y="1330705"/>
          <a:ext cx="10058399" cy="1064200"/>
        </a:xfrm>
        <a:prstGeom prst="roundRect">
          <a:avLst>
            <a:gd name="adj" fmla="val 10000"/>
          </a:avLst>
        </a:prstGeom>
        <a:solidFill>
          <a:schemeClr val="accent5">
            <a:hueOff val="-4990872"/>
            <a:satOff val="-7727"/>
            <a:lumOff val="0"/>
            <a:alphaOff val="0"/>
          </a:schemeClr>
        </a:solidFill>
        <a:ln>
          <a:noFill/>
        </a:ln>
        <a:effectLst/>
      </dsp:spPr>
      <dsp:style>
        <a:lnRef idx="0">
          <a:scrgbClr r="0" g="0" b="0"/>
        </a:lnRef>
        <a:fillRef idx="1">
          <a:scrgbClr r="0" g="0" b="0"/>
        </a:fillRef>
        <a:effectRef idx="0">
          <a:scrgbClr r="0" g="0" b="0"/>
        </a:effectRef>
        <a:fontRef idx="minor"/>
      </dsp:style>
    </dsp:sp>
    <dsp:sp modelId="{E2A34091-818E-48A0-B29D-2438322B490B}">
      <dsp:nvSpPr>
        <dsp:cNvPr id="0" name=""/>
        <dsp:cNvSpPr/>
      </dsp:nvSpPr>
      <dsp:spPr>
        <a:xfrm>
          <a:off x="321920" y="1570150"/>
          <a:ext cx="585310" cy="585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E5D1F0-7CF4-4AE5-821C-F82F18C10805}">
      <dsp:nvSpPr>
        <dsp:cNvPr id="0" name=""/>
        <dsp:cNvSpPr/>
      </dsp:nvSpPr>
      <dsp:spPr>
        <a:xfrm>
          <a:off x="1229151" y="1330705"/>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100000"/>
            </a:lnSpc>
            <a:spcBef>
              <a:spcPct val="0"/>
            </a:spcBef>
            <a:spcAft>
              <a:spcPct val="35000"/>
            </a:spcAft>
            <a:buNone/>
          </a:pPr>
          <a:r>
            <a:rPr lang="en-US" sz="2500" kern="1200" dirty="0"/>
            <a:t>Discuss</a:t>
          </a:r>
          <a:r>
            <a:rPr lang="en-US" sz="2500" kern="1200" dirty="0">
              <a:latin typeface="Garamond" panose="02020404030301010803"/>
            </a:rPr>
            <a:t> Cesar Chavez's lasting legacy  </a:t>
          </a:r>
          <a:endParaRPr lang="en-US" sz="2500" kern="1200" dirty="0"/>
        </a:p>
      </dsp:txBody>
      <dsp:txXfrm>
        <a:off x="1229151" y="1330705"/>
        <a:ext cx="8829248" cy="1064200"/>
      </dsp:txXfrm>
    </dsp:sp>
    <dsp:sp modelId="{84767BAE-E3DB-4E12-AE24-80E9D5BF3A2A}">
      <dsp:nvSpPr>
        <dsp:cNvPr id="0" name=""/>
        <dsp:cNvSpPr/>
      </dsp:nvSpPr>
      <dsp:spPr>
        <a:xfrm>
          <a:off x="0" y="2660956"/>
          <a:ext cx="10058399" cy="1064200"/>
        </a:xfrm>
        <a:prstGeom prst="roundRect">
          <a:avLst>
            <a:gd name="adj" fmla="val 1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dsp:style>
    </dsp:sp>
    <dsp:sp modelId="{43E96A4A-9BEF-4BA0-9C39-7353720E4E40}">
      <dsp:nvSpPr>
        <dsp:cNvPr id="0" name=""/>
        <dsp:cNvSpPr/>
      </dsp:nvSpPr>
      <dsp:spPr>
        <a:xfrm>
          <a:off x="321920" y="2900401"/>
          <a:ext cx="585310" cy="585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1CC08-5A34-4519-A875-8C6899770D96}">
      <dsp:nvSpPr>
        <dsp:cNvPr id="0" name=""/>
        <dsp:cNvSpPr/>
      </dsp:nvSpPr>
      <dsp:spPr>
        <a:xfrm>
          <a:off x="1229151" y="2660956"/>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100000"/>
            </a:lnSpc>
            <a:spcBef>
              <a:spcPct val="0"/>
            </a:spcBef>
            <a:spcAft>
              <a:spcPct val="35000"/>
            </a:spcAft>
            <a:buNone/>
          </a:pPr>
          <a:r>
            <a:rPr lang="en-US" sz="2500" kern="1200" dirty="0"/>
            <a:t>Reflect</a:t>
          </a:r>
          <a:r>
            <a:rPr lang="en-US" sz="2500" kern="1200" dirty="0">
              <a:latin typeface="Garamond" panose="02020404030301010803"/>
            </a:rPr>
            <a:t> on the ways in which Cesar Chavez's work continues today</a:t>
          </a:r>
          <a:endParaRPr lang="en-US" sz="2500" kern="1200" dirty="0"/>
        </a:p>
      </dsp:txBody>
      <dsp:txXfrm>
        <a:off x="1229151" y="2660956"/>
        <a:ext cx="8829248" cy="1064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822A4-836C-4FF6-809B-7A2F1A7340B2}">
      <dsp:nvSpPr>
        <dsp:cNvPr id="0" name=""/>
        <dsp:cNvSpPr/>
      </dsp:nvSpPr>
      <dsp:spPr>
        <a:xfrm>
          <a:off x="2777972" y="35676"/>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6A738-A7A8-4D73-8EC6-80E6108141A6}">
      <dsp:nvSpPr>
        <dsp:cNvPr id="0" name=""/>
        <dsp:cNvSpPr/>
      </dsp:nvSpPr>
      <dsp:spPr>
        <a:xfrm>
          <a:off x="1763222" y="2116581"/>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a:t>Ocean</a:t>
          </a:r>
        </a:p>
      </dsp:txBody>
      <dsp:txXfrm>
        <a:off x="1763222" y="2116581"/>
        <a:ext cx="3690000" cy="720000"/>
      </dsp:txXfrm>
    </dsp:sp>
    <dsp:sp modelId="{555675B8-D1D8-49A5-A77E-1C0A1BE6B288}">
      <dsp:nvSpPr>
        <dsp:cNvPr id="0" name=""/>
        <dsp:cNvSpPr/>
      </dsp:nvSpPr>
      <dsp:spPr>
        <a:xfrm>
          <a:off x="7113722" y="35676"/>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5B7DC-05CC-4B9D-8239-730A200021AC}">
      <dsp:nvSpPr>
        <dsp:cNvPr id="0" name=""/>
        <dsp:cNvSpPr/>
      </dsp:nvSpPr>
      <dsp:spPr>
        <a:xfrm>
          <a:off x="6098972" y="2116581"/>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a:t>Mountains</a:t>
          </a:r>
        </a:p>
      </dsp:txBody>
      <dsp:txXfrm>
        <a:off x="6098972" y="2116581"/>
        <a:ext cx="369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017EA-543D-4E53-B71F-7347D55364E3}"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B7E1A-BE76-4CF2-B483-1A14B4C9F3EE}" type="slidenum">
              <a:rPr lang="en-US" smtClean="0"/>
              <a:t>‹#›</a:t>
            </a:fld>
            <a:endParaRPr lang="en-US"/>
          </a:p>
        </p:txBody>
      </p:sp>
    </p:spTree>
    <p:extLst>
      <p:ext uri="{BB962C8B-B14F-4D97-AF65-F5344CB8AC3E}">
        <p14:creationId xmlns:p14="http://schemas.microsoft.com/office/powerpoint/2010/main" val="65839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for the students 6:36 </a:t>
            </a:r>
          </a:p>
          <a:p>
            <a:r>
              <a:rPr lang="en-US" dirty="0"/>
              <a:t>https://youtu.be/NzbL3X68TEI </a:t>
            </a:r>
          </a:p>
        </p:txBody>
      </p:sp>
      <p:sp>
        <p:nvSpPr>
          <p:cNvPr id="4" name="Slide Number Placeholder 3"/>
          <p:cNvSpPr>
            <a:spLocks noGrp="1"/>
          </p:cNvSpPr>
          <p:nvPr>
            <p:ph type="sldNum" sz="quarter" idx="5"/>
          </p:nvPr>
        </p:nvSpPr>
        <p:spPr/>
        <p:txBody>
          <a:bodyPr/>
          <a:lstStyle/>
          <a:p>
            <a:fld id="{B57B7E1A-BE76-4CF2-B483-1A14B4C9F3EE}" type="slidenum">
              <a:rPr lang="en-US" smtClean="0"/>
              <a:t>4</a:t>
            </a:fld>
            <a:endParaRPr lang="en-US"/>
          </a:p>
        </p:txBody>
      </p:sp>
    </p:spTree>
    <p:extLst>
      <p:ext uri="{BB962C8B-B14F-4D97-AF65-F5344CB8AC3E}">
        <p14:creationId xmlns:p14="http://schemas.microsoft.com/office/powerpoint/2010/main" val="215458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for the students </a:t>
            </a:r>
          </a:p>
          <a:p>
            <a:r>
              <a:rPr lang="en-US" dirty="0"/>
              <a:t>https://youtu.be/6qWZXn7N7mQ</a:t>
            </a:r>
          </a:p>
          <a:p>
            <a:endParaRPr lang="en-US" dirty="0"/>
          </a:p>
          <a:p>
            <a:r>
              <a:rPr lang="en-US" dirty="0"/>
              <a:t>3:03</a:t>
            </a:r>
          </a:p>
        </p:txBody>
      </p:sp>
      <p:sp>
        <p:nvSpPr>
          <p:cNvPr id="4" name="Slide Number Placeholder 3"/>
          <p:cNvSpPr>
            <a:spLocks noGrp="1"/>
          </p:cNvSpPr>
          <p:nvPr>
            <p:ph type="sldNum" sz="quarter" idx="5"/>
          </p:nvPr>
        </p:nvSpPr>
        <p:spPr/>
        <p:txBody>
          <a:bodyPr/>
          <a:lstStyle/>
          <a:p>
            <a:fld id="{B57B7E1A-BE76-4CF2-B483-1A14B4C9F3EE}" type="slidenum">
              <a:rPr lang="en-US" smtClean="0"/>
              <a:t>17</a:t>
            </a:fld>
            <a:endParaRPr lang="en-US"/>
          </a:p>
        </p:txBody>
      </p:sp>
    </p:spTree>
    <p:extLst>
      <p:ext uri="{BB962C8B-B14F-4D97-AF65-F5344CB8AC3E}">
        <p14:creationId xmlns:p14="http://schemas.microsoft.com/office/powerpoint/2010/main" val="268985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the brief feedback survey by scanning the QR code or using the link below. </a:t>
            </a:r>
          </a:p>
          <a:p>
            <a:r>
              <a:rPr lang="en-US" dirty="0"/>
              <a:t>https://forms.office.com/r/i9UqyyxzTT</a:t>
            </a:r>
          </a:p>
        </p:txBody>
      </p:sp>
      <p:sp>
        <p:nvSpPr>
          <p:cNvPr id="4" name="Slide Number Placeholder 3"/>
          <p:cNvSpPr>
            <a:spLocks noGrp="1"/>
          </p:cNvSpPr>
          <p:nvPr>
            <p:ph type="sldNum" sz="quarter" idx="5"/>
          </p:nvPr>
        </p:nvSpPr>
        <p:spPr/>
        <p:txBody>
          <a:bodyPr/>
          <a:lstStyle/>
          <a:p>
            <a:fld id="{B57B7E1A-BE76-4CF2-B483-1A14B4C9F3EE}" type="slidenum">
              <a:rPr lang="en-US" smtClean="0"/>
              <a:t>20</a:t>
            </a:fld>
            <a:endParaRPr lang="en-US"/>
          </a:p>
        </p:txBody>
      </p:sp>
    </p:spTree>
    <p:extLst>
      <p:ext uri="{BB962C8B-B14F-4D97-AF65-F5344CB8AC3E}">
        <p14:creationId xmlns:p14="http://schemas.microsoft.com/office/powerpoint/2010/main" val="369277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7/25/2022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086242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598A19-B9D6-4696-A74D-9FEF900C8B6A}"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5853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205100-39B0-4914-BBD6-34F267582565}"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704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9EF837-FEDB-44F2-8FB5-4F56FC548A33}"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462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7/25/2022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357975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BB33F-FEF5-4E73-A5F9-307689FE77C6}" type="datetimeFigureOut">
              <a:rPr lang="en-US" dirty="0"/>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0653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4B5FA4-F0B8-4D71-BC92-932E3A1502F8}" type="datetimeFigureOut">
              <a:rPr lang="en-US" dirty="0"/>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861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D89F80-C2CE-4D6A-80E4-D3515AD92BC6}" type="datetimeFigureOut">
              <a:rPr lang="en-US" dirty="0"/>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7950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7/25/2022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4399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7/25/2022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498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7/25/2022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247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7/25/2022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9172560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qWZXn7N7mQ?feature=oembed" TargetMode="External"/><Relationship Id="rId5" Type="http://schemas.openxmlformats.org/officeDocument/2006/relationships/image" Target="../media/image29.jpe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NzbL3X68TEI?feature=oembed" TargetMode="External"/><Relationship Id="rId5" Type="http://schemas.openxmlformats.org/officeDocument/2006/relationships/image" Target="../media/image14.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560024" y="1214354"/>
            <a:ext cx="3238829" cy="3480794"/>
          </a:xfrm>
        </p:spPr>
        <p:txBody>
          <a:bodyPr>
            <a:normAutofit/>
          </a:bodyPr>
          <a:lstStyle/>
          <a:p>
            <a:r>
              <a:rPr lang="en-US" sz="3200" dirty="0"/>
              <a:t>Cesar Chavez</a:t>
            </a:r>
            <a:br>
              <a:rPr lang="en-US" sz="3700" dirty="0"/>
            </a:br>
            <a:r>
              <a:rPr lang="en-US" sz="1800" dirty="0"/>
              <a:t>Stories of Excellence</a:t>
            </a:r>
          </a:p>
        </p:txBody>
      </p:sp>
      <p:sp>
        <p:nvSpPr>
          <p:cNvPr id="3" name="Subtitle 2"/>
          <p:cNvSpPr>
            <a:spLocks noGrp="1"/>
          </p:cNvSpPr>
          <p:nvPr>
            <p:ph type="subTitle" idx="1"/>
          </p:nvPr>
        </p:nvSpPr>
        <p:spPr>
          <a:xfrm>
            <a:off x="8498240" y="3904997"/>
            <a:ext cx="3238829" cy="1496816"/>
          </a:xfrm>
        </p:spPr>
        <p:txBody>
          <a:bodyPr>
            <a:normAutofit/>
          </a:bodyPr>
          <a:lstStyle/>
          <a:p>
            <a:pPr>
              <a:spcAft>
                <a:spcPts val="600"/>
              </a:spcAft>
            </a:pPr>
            <a:r>
              <a:rPr lang="en-US" sz="1400" dirty="0">
                <a:solidFill>
                  <a:schemeClr val="tx1">
                    <a:lumMod val="85000"/>
                    <a:lumOff val="15000"/>
                  </a:schemeClr>
                </a:solidFill>
              </a:rPr>
              <a:t>Student Health &amp; Human Services</a:t>
            </a:r>
            <a:endParaRPr lang="en-US" sz="1400" dirty="0">
              <a:solidFill>
                <a:schemeClr val="tx1">
                  <a:lumMod val="85000"/>
                  <a:lumOff val="15000"/>
                </a:schemeClr>
              </a:solidFill>
              <a:cs typeface="Segoe UI"/>
            </a:endParaRPr>
          </a:p>
          <a:p>
            <a:pPr>
              <a:spcAft>
                <a:spcPts val="600"/>
              </a:spcAft>
            </a:pPr>
            <a:r>
              <a:rPr lang="en-US" sz="1400" dirty="0">
                <a:solidFill>
                  <a:schemeClr val="tx1">
                    <a:lumMod val="85000"/>
                    <a:lumOff val="15000"/>
                  </a:schemeClr>
                </a:solidFill>
              </a:rPr>
              <a:t>Office of Human Relations, Diversity &amp; Equity </a:t>
            </a:r>
            <a:endParaRPr lang="en-US" sz="1400" dirty="0">
              <a:solidFill>
                <a:schemeClr val="tx1">
                  <a:lumMod val="85000"/>
                  <a:lumOff val="15000"/>
                </a:schemeClr>
              </a:solidFill>
              <a:cs typeface="Segoe UI"/>
            </a:endParaRPr>
          </a:p>
          <a:p>
            <a:pPr>
              <a:spcAft>
                <a:spcPts val="600"/>
              </a:spcAft>
            </a:pPr>
            <a:endParaRPr lang="en-US" sz="1400" dirty="0">
              <a:solidFill>
                <a:schemeClr val="tx1">
                  <a:lumMod val="85000"/>
                  <a:lumOff val="15000"/>
                </a:schemeClr>
              </a:solidFill>
              <a:cs typeface="Segoe UI"/>
            </a:endParaRPr>
          </a:p>
          <a:p>
            <a:pPr>
              <a:spcAft>
                <a:spcPts val="600"/>
              </a:spcAft>
            </a:pPr>
            <a:r>
              <a:rPr lang="en-US" sz="1400" dirty="0">
                <a:solidFill>
                  <a:schemeClr val="tx1">
                    <a:lumMod val="85000"/>
                    <a:lumOff val="15000"/>
                  </a:schemeClr>
                </a:solidFill>
              </a:rPr>
              <a:t>July 2022</a:t>
            </a:r>
            <a:endParaRPr lang="en-US" sz="1400" dirty="0">
              <a:solidFill>
                <a:schemeClr val="tx1">
                  <a:lumMod val="85000"/>
                  <a:lumOff val="15000"/>
                </a:schemeClr>
              </a:solidFill>
              <a:cs typeface="Segoe UI"/>
            </a:endParaRPr>
          </a:p>
        </p:txBody>
      </p:sp>
      <p:sp>
        <p:nvSpPr>
          <p:cNvPr id="12" name="Rectangle 10">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4">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chemeClr val="tx1">
                <a:lumMod val="75000"/>
                <a:lumOff val="25000"/>
              </a:schemeClr>
            </a:solidFill>
            <a:prstDash val="solid"/>
            <a:miter lim="800000"/>
          </a:ln>
          <a:effectLst/>
        </p:spPr>
      </p:sp>
      <p:sp>
        <p:nvSpPr>
          <p:cNvPr id="18" name="Rectangle 16">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8">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2">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4" descr="A person holding a sign&#10;&#10;Description automatically generated">
            <a:extLst>
              <a:ext uri="{FF2B5EF4-FFF2-40B4-BE49-F238E27FC236}">
                <a16:creationId xmlns:a16="http://schemas.microsoft.com/office/drawing/2014/main" id="{1E29391F-CA90-4225-9AEA-9535C3D1AD7F}"/>
              </a:ext>
            </a:extLst>
          </p:cNvPr>
          <p:cNvPicPr>
            <a:picLocks noChangeAspect="1"/>
          </p:cNvPicPr>
          <p:nvPr/>
        </p:nvPicPr>
        <p:blipFill>
          <a:blip r:embed="rId2"/>
          <a:stretch>
            <a:fillRect/>
          </a:stretch>
        </p:blipFill>
        <p:spPr>
          <a:xfrm>
            <a:off x="1295859" y="2051435"/>
            <a:ext cx="5600897" cy="3158400"/>
          </a:xfrm>
          <a:prstGeom prst="rect">
            <a:avLst/>
          </a:prstGeom>
        </p:spPr>
      </p:pic>
      <p:sp>
        <p:nvSpPr>
          <p:cNvPr id="25" name="Rectangle 24">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1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2B83A-6E11-463F-85AD-AFC925345E1D}"/>
              </a:ext>
            </a:extLst>
          </p:cNvPr>
          <p:cNvSpPr>
            <a:spLocks noGrp="1"/>
          </p:cNvSpPr>
          <p:nvPr>
            <p:ph type="title"/>
          </p:nvPr>
        </p:nvSpPr>
        <p:spPr>
          <a:xfrm>
            <a:off x="5867874" y="542012"/>
            <a:ext cx="5447250" cy="1645920"/>
          </a:xfrm>
        </p:spPr>
        <p:txBody>
          <a:bodyPr>
            <a:normAutofit/>
          </a:bodyPr>
          <a:lstStyle/>
          <a:p>
            <a:r>
              <a:rPr lang="en-US" sz="6600" b="1"/>
              <a:t>Reflection</a:t>
            </a:r>
          </a:p>
        </p:txBody>
      </p:sp>
      <p:sp>
        <p:nvSpPr>
          <p:cNvPr id="26" name="Rectangle 25">
            <a:extLst>
              <a:ext uri="{FF2B5EF4-FFF2-40B4-BE49-F238E27FC236}">
                <a16:creationId xmlns:a16="http://schemas.microsoft.com/office/drawing/2014/main" id="{6724C20E-3488-44C9-B227-43727DCAC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sp>
      <p:pic>
        <p:nvPicPr>
          <p:cNvPr id="4" name="Picture 4" descr="A picture containing shape&#10;&#10;Description automatically generated">
            <a:extLst>
              <a:ext uri="{FF2B5EF4-FFF2-40B4-BE49-F238E27FC236}">
                <a16:creationId xmlns:a16="http://schemas.microsoft.com/office/drawing/2014/main" id="{94D3AD0A-DF85-49DB-84F7-12B6491A5BF5}"/>
              </a:ext>
            </a:extLst>
          </p:cNvPr>
          <p:cNvPicPr>
            <a:picLocks noChangeAspect="1"/>
          </p:cNvPicPr>
          <p:nvPr/>
        </p:nvPicPr>
        <p:blipFill>
          <a:blip r:embed="rId2"/>
          <a:stretch>
            <a:fillRect/>
          </a:stretch>
        </p:blipFill>
        <p:spPr>
          <a:xfrm>
            <a:off x="540381" y="1031285"/>
            <a:ext cx="6160452" cy="4617763"/>
          </a:xfrm>
          <a:prstGeom prst="rect">
            <a:avLst/>
          </a:prstGeom>
        </p:spPr>
      </p:pic>
      <p:sp>
        <p:nvSpPr>
          <p:cNvPr id="3" name="Content Placeholder 2">
            <a:extLst>
              <a:ext uri="{FF2B5EF4-FFF2-40B4-BE49-F238E27FC236}">
                <a16:creationId xmlns:a16="http://schemas.microsoft.com/office/drawing/2014/main" id="{C235BEC2-6694-4A68-931C-ACAD03F8EE70}"/>
              </a:ext>
            </a:extLst>
          </p:cNvPr>
          <p:cNvSpPr>
            <a:spLocks noGrp="1"/>
          </p:cNvSpPr>
          <p:nvPr>
            <p:ph idx="1"/>
          </p:nvPr>
        </p:nvSpPr>
        <p:spPr>
          <a:xfrm>
            <a:off x="5867873" y="2143733"/>
            <a:ext cx="5447251" cy="3827299"/>
          </a:xfrm>
        </p:spPr>
        <p:txBody>
          <a:bodyPr vert="horz" lIns="91440" tIns="45720" rIns="91440" bIns="45720" rtlCol="0" anchor="t">
            <a:normAutofit/>
          </a:bodyPr>
          <a:lstStyle/>
          <a:p>
            <a:r>
              <a:rPr lang="en-US" sz="2000"/>
              <a:t>Cesar Chavez's family had to move around a lot in order for Cesar to keep up his work supporting farm workers. </a:t>
            </a:r>
            <a:endParaRPr lang="en-US" sz="2000" dirty="0"/>
          </a:p>
          <a:p>
            <a:pPr>
              <a:buClr>
                <a:srgbClr val="262626"/>
              </a:buClr>
            </a:pPr>
            <a:endParaRPr lang="en-US" sz="2000" dirty="0"/>
          </a:p>
          <a:p>
            <a:pPr>
              <a:buClr>
                <a:srgbClr val="262626"/>
              </a:buClr>
            </a:pPr>
            <a:endParaRPr lang="en-US" sz="2000" dirty="0"/>
          </a:p>
          <a:p>
            <a:pPr>
              <a:buClr>
                <a:srgbClr val="262626"/>
              </a:buClr>
            </a:pPr>
            <a:r>
              <a:rPr lang="en-US" sz="2000" i="1"/>
              <a:t>Do you know any kids who have had to move around a lot?</a:t>
            </a:r>
            <a:endParaRPr lang="en-US" sz="2000" i="1" dirty="0"/>
          </a:p>
        </p:txBody>
      </p:sp>
    </p:spTree>
    <p:extLst>
      <p:ext uri="{BB962C8B-B14F-4D97-AF65-F5344CB8AC3E}">
        <p14:creationId xmlns:p14="http://schemas.microsoft.com/office/powerpoint/2010/main" val="29238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851F78-1060-4282-B10E-B15D19378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F4721B-A9FB-4350-8350-6AF5DBC73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1" y="237744"/>
            <a:ext cx="5377852" cy="6382512"/>
          </a:xfrm>
          <a:prstGeom prst="rect">
            <a:avLst/>
          </a:prstGeom>
          <a:solidFill>
            <a:schemeClr val="bg2"/>
          </a:solidFill>
          <a:ln w="6350" cap="flat" cmpd="sng" algn="ctr">
            <a:noFill/>
            <a:prstDash val="solid"/>
          </a:ln>
          <a:effectLst>
            <a:softEdge rad="0"/>
          </a:effectLst>
        </p:spPr>
      </p:sp>
      <p:sp>
        <p:nvSpPr>
          <p:cNvPr id="20" name="Rectangle 19">
            <a:extLst>
              <a:ext uri="{FF2B5EF4-FFF2-40B4-BE49-F238E27FC236}">
                <a16:creationId xmlns:a16="http://schemas.microsoft.com/office/drawing/2014/main" id="{606B3E9D-A7B2-4A2C-AA9C-C4E4E97A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4041" y="374904"/>
            <a:ext cx="5106102"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8630D1C6-D4FE-43A7-A612-BFAC78E4B862}"/>
              </a:ext>
            </a:extLst>
          </p:cNvPr>
          <p:cNvSpPr>
            <a:spLocks noGrp="1"/>
          </p:cNvSpPr>
          <p:nvPr>
            <p:ph type="title"/>
          </p:nvPr>
        </p:nvSpPr>
        <p:spPr>
          <a:xfrm>
            <a:off x="6796353" y="333675"/>
            <a:ext cx="5101055" cy="1371600"/>
          </a:xfrm>
        </p:spPr>
        <p:txBody>
          <a:bodyPr>
            <a:normAutofit/>
          </a:bodyPr>
          <a:lstStyle/>
          <a:p>
            <a:r>
              <a:rPr lang="en-US" sz="4400"/>
              <a:t>United Farm Workers</a:t>
            </a:r>
          </a:p>
        </p:txBody>
      </p:sp>
      <p:pic>
        <p:nvPicPr>
          <p:cNvPr id="4" name="Picture 4" descr="Graphical user interface, application&#10;&#10;Description automatically generated">
            <a:extLst>
              <a:ext uri="{FF2B5EF4-FFF2-40B4-BE49-F238E27FC236}">
                <a16:creationId xmlns:a16="http://schemas.microsoft.com/office/drawing/2014/main" id="{AE3821F2-28D2-4E2E-92B6-9121D8A6376B}"/>
              </a:ext>
            </a:extLst>
          </p:cNvPr>
          <p:cNvPicPr>
            <a:picLocks noChangeAspect="1"/>
          </p:cNvPicPr>
          <p:nvPr/>
        </p:nvPicPr>
        <p:blipFill>
          <a:blip r:embed="rId2"/>
          <a:stretch>
            <a:fillRect/>
          </a:stretch>
        </p:blipFill>
        <p:spPr>
          <a:xfrm>
            <a:off x="233264" y="448882"/>
            <a:ext cx="3324388" cy="3324388"/>
          </a:xfrm>
          <a:prstGeom prst="rect">
            <a:avLst/>
          </a:prstGeom>
        </p:spPr>
      </p:pic>
      <p:sp>
        <p:nvSpPr>
          <p:cNvPr id="22" name="Rectangle 21">
            <a:extLst>
              <a:ext uri="{FF2B5EF4-FFF2-40B4-BE49-F238E27FC236}">
                <a16:creationId xmlns:a16="http://schemas.microsoft.com/office/drawing/2014/main" id="{39DF756E-3198-4C25-915C-52B17E51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39052"/>
            <a:ext cx="2722671" cy="2474937"/>
          </a:xfrm>
          <a:prstGeom prst="rect">
            <a:avLst/>
          </a:prstGeom>
          <a:solidFill>
            <a:srgbClr val="73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7046A-014A-4D8A-86E8-09943C3D0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324388" cy="2470041"/>
          </a:xfrm>
          <a:prstGeom prst="rect">
            <a:avLst/>
          </a:prstGeom>
          <a:solidFill>
            <a:srgbClr val="73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posing for the camera&#10;&#10;Description automatically generated">
            <a:extLst>
              <a:ext uri="{FF2B5EF4-FFF2-40B4-BE49-F238E27FC236}">
                <a16:creationId xmlns:a16="http://schemas.microsoft.com/office/drawing/2014/main" id="{72A0FF17-7847-40C4-9D04-671FD1BDE34C}"/>
              </a:ext>
            </a:extLst>
          </p:cNvPr>
          <p:cNvPicPr>
            <a:picLocks noChangeAspect="1"/>
          </p:cNvPicPr>
          <p:nvPr/>
        </p:nvPicPr>
        <p:blipFill>
          <a:blip r:embed="rId3"/>
          <a:stretch>
            <a:fillRect/>
          </a:stretch>
        </p:blipFill>
        <p:spPr>
          <a:xfrm>
            <a:off x="3692243" y="3037425"/>
            <a:ext cx="2722671" cy="3424743"/>
          </a:xfrm>
          <a:prstGeom prst="rect">
            <a:avLst/>
          </a:prstGeom>
        </p:spPr>
      </p:pic>
      <p:sp>
        <p:nvSpPr>
          <p:cNvPr id="3" name="Content Placeholder 2">
            <a:extLst>
              <a:ext uri="{FF2B5EF4-FFF2-40B4-BE49-F238E27FC236}">
                <a16:creationId xmlns:a16="http://schemas.microsoft.com/office/drawing/2014/main" id="{AF010770-681E-4E29-93F8-CEB08BE40C3D}"/>
              </a:ext>
            </a:extLst>
          </p:cNvPr>
          <p:cNvSpPr>
            <a:spLocks noGrp="1"/>
          </p:cNvSpPr>
          <p:nvPr>
            <p:ph idx="1"/>
          </p:nvPr>
        </p:nvSpPr>
        <p:spPr>
          <a:xfrm>
            <a:off x="7064082" y="1536769"/>
            <a:ext cx="4472922" cy="4498271"/>
          </a:xfrm>
        </p:spPr>
        <p:txBody>
          <a:bodyPr vert="horz" lIns="91440" tIns="45720" rIns="91440" bIns="45720" rtlCol="0" anchor="t">
            <a:normAutofit/>
          </a:bodyPr>
          <a:lstStyle/>
          <a:p>
            <a:pPr>
              <a:lnSpc>
                <a:spcPct val="90000"/>
              </a:lnSpc>
            </a:pPr>
            <a:r>
              <a:rPr lang="en-US" sz="1500" dirty="0">
                <a:ea typeface="+mn-lt"/>
                <a:cs typeface="+mn-lt"/>
              </a:rPr>
              <a:t> In 1962, the National Farm Workers Association (NFWA) was founded – which  would later become known as the United Farm Workers (UFW). </a:t>
            </a:r>
            <a:endParaRPr lang="en-US"/>
          </a:p>
          <a:p>
            <a:pPr>
              <a:lnSpc>
                <a:spcPct val="90000"/>
              </a:lnSpc>
              <a:buClr>
                <a:srgbClr val="262626"/>
              </a:buClr>
            </a:pPr>
            <a:endParaRPr lang="en-US" sz="1500" dirty="0">
              <a:ea typeface="+mn-lt"/>
              <a:cs typeface="+mn-lt"/>
            </a:endParaRPr>
          </a:p>
          <a:p>
            <a:pPr>
              <a:lnSpc>
                <a:spcPct val="90000"/>
              </a:lnSpc>
              <a:buClr>
                <a:srgbClr val="262626"/>
              </a:buClr>
            </a:pPr>
            <a:r>
              <a:rPr lang="en-US" sz="1500" dirty="0">
                <a:ea typeface="+mn-lt"/>
                <a:cs typeface="+mn-lt"/>
              </a:rPr>
              <a:t>César Chávez was elected president, Dolores Huerta and Gilbert Padilla, vice-presidents, and Antonio Orendain, secretary-treasurer. </a:t>
            </a:r>
          </a:p>
          <a:p>
            <a:pPr>
              <a:lnSpc>
                <a:spcPct val="90000"/>
              </a:lnSpc>
              <a:buClr>
                <a:srgbClr val="262626"/>
              </a:buClr>
            </a:pPr>
            <a:endParaRPr lang="en-US" sz="1500" dirty="0">
              <a:ea typeface="+mn-lt"/>
              <a:cs typeface="+mn-lt"/>
            </a:endParaRPr>
          </a:p>
          <a:p>
            <a:pPr>
              <a:lnSpc>
                <a:spcPct val="90000"/>
              </a:lnSpc>
              <a:buClr>
                <a:srgbClr val="262626"/>
              </a:buClr>
            </a:pPr>
            <a:r>
              <a:rPr lang="en-US" sz="1500" dirty="0">
                <a:ea typeface="+mn-lt"/>
                <a:cs typeface="+mn-lt"/>
              </a:rPr>
              <a:t>The union created a flag with a black eagle to represent the darkness of the experience of the farm worker, a white circle to signify hope, and a red background to represent the sacrifice and work the UFW would have to suffer in order to gain justice. </a:t>
            </a:r>
            <a:endParaRPr lang="en-US">
              <a:ea typeface="+mn-lt"/>
              <a:cs typeface="+mn-lt"/>
            </a:endParaRPr>
          </a:p>
          <a:p>
            <a:pPr>
              <a:lnSpc>
                <a:spcPct val="90000"/>
              </a:lnSpc>
              <a:buClr>
                <a:srgbClr val="262626"/>
              </a:buClr>
            </a:pPr>
            <a:endParaRPr lang="en-US" sz="1500" dirty="0"/>
          </a:p>
          <a:p>
            <a:pPr>
              <a:lnSpc>
                <a:spcPct val="90000"/>
              </a:lnSpc>
              <a:buClr>
                <a:srgbClr val="262626"/>
              </a:buClr>
            </a:pPr>
            <a:r>
              <a:rPr lang="en-US" sz="1500" dirty="0">
                <a:ea typeface="+mn-lt"/>
                <a:cs typeface="+mn-lt"/>
              </a:rPr>
              <a:t>Their official slogan was “Viva La Causa” (Long Live our Cause). César wanted to build a strong union that could fight for justice.</a:t>
            </a:r>
            <a:endParaRPr lang="en-US" sz="1500"/>
          </a:p>
        </p:txBody>
      </p:sp>
    </p:spTree>
    <p:extLst>
      <p:ext uri="{BB962C8B-B14F-4D97-AF65-F5344CB8AC3E}">
        <p14:creationId xmlns:p14="http://schemas.microsoft.com/office/powerpoint/2010/main" val="1096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6B2AF-88C4-49B3-B984-BC4103D3B662}"/>
              </a:ext>
            </a:extLst>
          </p:cNvPr>
          <p:cNvSpPr>
            <a:spLocks noGrp="1"/>
          </p:cNvSpPr>
          <p:nvPr>
            <p:ph type="title"/>
          </p:nvPr>
        </p:nvSpPr>
        <p:spPr>
          <a:xfrm>
            <a:off x="619305" y="1000370"/>
            <a:ext cx="3946051" cy="1644506"/>
          </a:xfrm>
        </p:spPr>
        <p:txBody>
          <a:bodyPr>
            <a:normAutofit fontScale="90000"/>
          </a:bodyPr>
          <a:lstStyle/>
          <a:p>
            <a:pPr algn="r"/>
            <a:r>
              <a:rPr lang="en-US" sz="4400" dirty="0">
                <a:solidFill>
                  <a:srgbClr val="FFFFFF"/>
                </a:solidFill>
              </a:rPr>
              <a:t>The Delano Grape Strike</a:t>
            </a:r>
            <a:r>
              <a:rPr lang="en-US" sz="4400">
                <a:solidFill>
                  <a:srgbClr val="FFFFFF"/>
                </a:solidFill>
              </a:rPr>
              <a:t> &amp; Boycott</a:t>
            </a:r>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756B6E-BAD8-44AC-B7F9-ACA434391703}"/>
              </a:ext>
            </a:extLst>
          </p:cNvPr>
          <p:cNvSpPr>
            <a:spLocks noGrp="1"/>
          </p:cNvSpPr>
          <p:nvPr>
            <p:ph idx="1"/>
          </p:nvPr>
        </p:nvSpPr>
        <p:spPr>
          <a:xfrm>
            <a:off x="4788637" y="691452"/>
            <a:ext cx="6778661" cy="5681044"/>
          </a:xfrm>
        </p:spPr>
        <p:txBody>
          <a:bodyPr vert="horz" lIns="91440" tIns="45720" rIns="91440" bIns="45720" rtlCol="0" anchor="ctr">
            <a:normAutofit/>
          </a:bodyPr>
          <a:lstStyle/>
          <a:p>
            <a:pPr>
              <a:lnSpc>
                <a:spcPct val="90000"/>
              </a:lnSpc>
            </a:pPr>
            <a:r>
              <a:rPr lang="en-US" sz="2000" dirty="0">
                <a:solidFill>
                  <a:srgbClr val="FFFFFF"/>
                </a:solidFill>
              </a:rPr>
              <a:t>Together with the Filipino union, Agricultural Workers Organizing Committee, the UFW organized a strike against major farm owners to</a:t>
            </a:r>
            <a:r>
              <a:rPr lang="en-US" sz="2000" dirty="0">
                <a:solidFill>
                  <a:srgbClr val="FFFFFF"/>
                </a:solidFill>
                <a:ea typeface="+mn-lt"/>
                <a:cs typeface="+mn-lt"/>
              </a:rPr>
              <a:t> fight for fair working conditions.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The major farm owners used</a:t>
            </a:r>
            <a:r>
              <a:rPr lang="en-US" sz="2000" dirty="0">
                <a:solidFill>
                  <a:srgbClr val="FFFFFF"/>
                </a:solidFill>
                <a:ea typeface="+mn-lt"/>
                <a:cs typeface="+mn-lt"/>
              </a:rPr>
              <a:t> violence and force to try to stop the strike, but Cesar Chavez had taught the workers the value of nonviolent protests, and the strikers persisted!</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The strike was covered by national media outlets and NBC even aired a documentary called "The Harvest of Shame".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Eventually, people across the country began to boycott the grapes being grown in these fields.  </a:t>
            </a:r>
          </a:p>
          <a:p>
            <a:pPr>
              <a:lnSpc>
                <a:spcPct val="90000"/>
              </a:lnSpc>
              <a:buClr>
                <a:srgbClr val="262626"/>
              </a:buClr>
            </a:pPr>
            <a:endParaRPr lang="en-US" sz="1400" dirty="0">
              <a:solidFill>
                <a:srgbClr val="FFFFFF"/>
              </a:solidFill>
            </a:endParaRPr>
          </a:p>
        </p:txBody>
      </p: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chemeClr val="bg1"/>
            </a:solidFill>
            <a:prstDash val="solid"/>
            <a:miter lim="800000"/>
          </a:ln>
          <a:effectLst/>
        </p:spPr>
      </p:sp>
      <p:pic>
        <p:nvPicPr>
          <p:cNvPr id="4" name="Picture 4" descr="Logo&#10;&#10;Description automatically generated">
            <a:extLst>
              <a:ext uri="{FF2B5EF4-FFF2-40B4-BE49-F238E27FC236}">
                <a16:creationId xmlns:a16="http://schemas.microsoft.com/office/drawing/2014/main" id="{CF951927-D110-4663-96CE-10ACD1D6740D}"/>
              </a:ext>
            </a:extLst>
          </p:cNvPr>
          <p:cNvPicPr>
            <a:picLocks noChangeAspect="1"/>
          </p:cNvPicPr>
          <p:nvPr/>
        </p:nvPicPr>
        <p:blipFill>
          <a:blip r:embed="rId2"/>
          <a:stretch>
            <a:fillRect/>
          </a:stretch>
        </p:blipFill>
        <p:spPr>
          <a:xfrm>
            <a:off x="1769076" y="2647534"/>
            <a:ext cx="2475471" cy="32310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443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3892233-C5C0-48C4-8F7C-5B60590B30CE}"/>
              </a:ext>
            </a:extLst>
          </p:cNvPr>
          <p:cNvSpPr>
            <a:spLocks noGrp="1"/>
          </p:cNvSpPr>
          <p:nvPr>
            <p:ph type="title"/>
          </p:nvPr>
        </p:nvSpPr>
        <p:spPr>
          <a:xfrm>
            <a:off x="7481349" y="936733"/>
            <a:ext cx="3466540" cy="1936533"/>
          </a:xfrm>
        </p:spPr>
        <p:txBody>
          <a:bodyPr>
            <a:normAutofit/>
          </a:bodyPr>
          <a:lstStyle/>
          <a:p>
            <a:r>
              <a:rPr lang="en-US" sz="5400" dirty="0"/>
              <a:t>The March</a:t>
            </a:r>
          </a:p>
        </p:txBody>
      </p:sp>
      <p:sp>
        <p:nvSpPr>
          <p:cNvPr id="3" name="Content Placeholder 2">
            <a:extLst>
              <a:ext uri="{FF2B5EF4-FFF2-40B4-BE49-F238E27FC236}">
                <a16:creationId xmlns:a16="http://schemas.microsoft.com/office/drawing/2014/main" id="{2D1F83FE-45F9-4D38-A4CA-CCFFBFDE8888}"/>
              </a:ext>
            </a:extLst>
          </p:cNvPr>
          <p:cNvSpPr>
            <a:spLocks noGrp="1"/>
          </p:cNvSpPr>
          <p:nvPr>
            <p:ph idx="1"/>
          </p:nvPr>
        </p:nvSpPr>
        <p:spPr>
          <a:xfrm>
            <a:off x="1440519" y="1420706"/>
            <a:ext cx="5514758" cy="4016587"/>
          </a:xfrm>
        </p:spPr>
        <p:txBody>
          <a:bodyPr vert="horz" lIns="91440" tIns="45720" rIns="91440" bIns="45720" rtlCol="0" anchor="ctr">
            <a:normAutofit/>
          </a:bodyPr>
          <a:lstStyle/>
          <a:p>
            <a:r>
              <a:rPr lang="en-US" dirty="0">
                <a:solidFill>
                  <a:schemeClr val="tx1">
                    <a:lumMod val="75000"/>
                    <a:lumOff val="25000"/>
                  </a:schemeClr>
                </a:solidFill>
                <a:ea typeface="+mn-lt"/>
                <a:cs typeface="+mn-lt"/>
              </a:rPr>
              <a:t>In 1966 Cesar Chavez organized a 340 mile march from Delano to the California Capital of Sacramento to gain support from the public and the government. </a:t>
            </a:r>
          </a:p>
          <a:p>
            <a:pPr>
              <a:buClr>
                <a:srgbClr val="262626"/>
              </a:buClr>
            </a:pPr>
            <a:endParaRPr lang="en-US">
              <a:solidFill>
                <a:schemeClr val="tx1">
                  <a:lumMod val="75000"/>
                  <a:lumOff val="25000"/>
                </a:schemeClr>
              </a:solidFill>
              <a:ea typeface="+mn-lt"/>
              <a:cs typeface="+mn-lt"/>
            </a:endParaRPr>
          </a:p>
          <a:p>
            <a:pPr>
              <a:buClr>
                <a:srgbClr val="262626"/>
              </a:buClr>
            </a:pPr>
            <a:r>
              <a:rPr lang="en-US" dirty="0">
                <a:solidFill>
                  <a:schemeClr val="tx1">
                    <a:lumMod val="75000"/>
                    <a:lumOff val="25000"/>
                  </a:schemeClr>
                </a:solidFill>
                <a:ea typeface="+mn-lt"/>
                <a:cs typeface="+mn-lt"/>
              </a:rPr>
              <a:t>By the time the march reached Stockton, there were more than 5,000 people marching. </a:t>
            </a:r>
          </a:p>
          <a:p>
            <a:pPr>
              <a:buClr>
                <a:srgbClr val="262626"/>
              </a:buClr>
            </a:pPr>
            <a:endParaRPr lang="en-US">
              <a:solidFill>
                <a:schemeClr val="tx1">
                  <a:lumMod val="75000"/>
                  <a:lumOff val="25000"/>
                </a:schemeClr>
              </a:solidFill>
              <a:ea typeface="+mn-lt"/>
              <a:cs typeface="+mn-lt"/>
            </a:endParaRPr>
          </a:p>
          <a:p>
            <a:pPr>
              <a:buClr>
                <a:srgbClr val="262626"/>
              </a:buClr>
            </a:pPr>
            <a:r>
              <a:rPr lang="en-US" dirty="0">
                <a:solidFill>
                  <a:schemeClr val="tx1">
                    <a:lumMod val="75000"/>
                    <a:lumOff val="25000"/>
                  </a:schemeClr>
                </a:solidFill>
                <a:ea typeface="+mn-lt"/>
                <a:cs typeface="+mn-lt"/>
              </a:rPr>
              <a:t>The organizations eventually </a:t>
            </a:r>
            <a:r>
              <a:rPr lang="en-US" dirty="0">
                <a:solidFill>
                  <a:schemeClr val="tx1">
                    <a:lumMod val="75000"/>
                    <a:lumOff val="25000"/>
                  </a:schemeClr>
                </a:solidFill>
              </a:rPr>
              <a:t>agreed to recognize the union and sign a labor contract that would promise better working conditions and higher wages</a:t>
            </a:r>
            <a:endParaRPr lang="en-US" dirty="0">
              <a:solidFill>
                <a:schemeClr val="tx1">
                  <a:lumMod val="75000"/>
                  <a:lumOff val="25000"/>
                </a:schemeClr>
              </a:solidFill>
              <a:ea typeface="+mn-lt"/>
              <a:cs typeface="+mn-lt"/>
            </a:endParaRPr>
          </a:p>
          <a:p>
            <a:pPr>
              <a:buClr>
                <a:srgbClr val="262626"/>
              </a:buClr>
            </a:pPr>
            <a:endParaRPr lang="en-US">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herd of cattle standing on top of a dry grass field&#10;&#10;Description automatically generated">
            <a:extLst>
              <a:ext uri="{FF2B5EF4-FFF2-40B4-BE49-F238E27FC236}">
                <a16:creationId xmlns:a16="http://schemas.microsoft.com/office/drawing/2014/main" id="{07860C7A-6BD4-4A12-8B61-05F8259D348F}"/>
              </a:ext>
            </a:extLst>
          </p:cNvPr>
          <p:cNvPicPr>
            <a:picLocks noChangeAspect="1"/>
          </p:cNvPicPr>
          <p:nvPr/>
        </p:nvPicPr>
        <p:blipFill>
          <a:blip r:embed="rId3"/>
          <a:stretch>
            <a:fillRect/>
          </a:stretch>
        </p:blipFill>
        <p:spPr>
          <a:xfrm>
            <a:off x="7484076" y="2701310"/>
            <a:ext cx="3546389" cy="29072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893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2B83A-6E11-463F-85AD-AFC925345E1D}"/>
              </a:ext>
            </a:extLst>
          </p:cNvPr>
          <p:cNvSpPr>
            <a:spLocks noGrp="1"/>
          </p:cNvSpPr>
          <p:nvPr>
            <p:ph type="title"/>
          </p:nvPr>
        </p:nvSpPr>
        <p:spPr>
          <a:xfrm>
            <a:off x="5867874" y="542012"/>
            <a:ext cx="5447250" cy="1645920"/>
          </a:xfrm>
        </p:spPr>
        <p:txBody>
          <a:bodyPr>
            <a:normAutofit/>
          </a:bodyPr>
          <a:lstStyle/>
          <a:p>
            <a:r>
              <a:rPr lang="en-US" sz="6600" b="1"/>
              <a:t>Reflection</a:t>
            </a:r>
          </a:p>
        </p:txBody>
      </p:sp>
      <p:sp>
        <p:nvSpPr>
          <p:cNvPr id="26" name="Rectangle 25">
            <a:extLst>
              <a:ext uri="{FF2B5EF4-FFF2-40B4-BE49-F238E27FC236}">
                <a16:creationId xmlns:a16="http://schemas.microsoft.com/office/drawing/2014/main" id="{6724C20E-3488-44C9-B227-43727DCAC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sp>
      <p:pic>
        <p:nvPicPr>
          <p:cNvPr id="4" name="Picture 4" descr="A picture containing shape&#10;&#10;Description automatically generated">
            <a:extLst>
              <a:ext uri="{FF2B5EF4-FFF2-40B4-BE49-F238E27FC236}">
                <a16:creationId xmlns:a16="http://schemas.microsoft.com/office/drawing/2014/main" id="{94D3AD0A-DF85-49DB-84F7-12B6491A5BF5}"/>
              </a:ext>
            </a:extLst>
          </p:cNvPr>
          <p:cNvPicPr>
            <a:picLocks noChangeAspect="1"/>
          </p:cNvPicPr>
          <p:nvPr/>
        </p:nvPicPr>
        <p:blipFill>
          <a:blip r:embed="rId2"/>
          <a:stretch>
            <a:fillRect/>
          </a:stretch>
        </p:blipFill>
        <p:spPr>
          <a:xfrm>
            <a:off x="540381" y="1031285"/>
            <a:ext cx="6160452" cy="4617763"/>
          </a:xfrm>
          <a:prstGeom prst="rect">
            <a:avLst/>
          </a:prstGeom>
        </p:spPr>
      </p:pic>
      <p:sp>
        <p:nvSpPr>
          <p:cNvPr id="3" name="Content Placeholder 2">
            <a:extLst>
              <a:ext uri="{FF2B5EF4-FFF2-40B4-BE49-F238E27FC236}">
                <a16:creationId xmlns:a16="http://schemas.microsoft.com/office/drawing/2014/main" id="{C235BEC2-6694-4A68-931C-ACAD03F8EE70}"/>
              </a:ext>
            </a:extLst>
          </p:cNvPr>
          <p:cNvSpPr>
            <a:spLocks noGrp="1"/>
          </p:cNvSpPr>
          <p:nvPr>
            <p:ph idx="1"/>
          </p:nvPr>
        </p:nvSpPr>
        <p:spPr>
          <a:xfrm>
            <a:off x="5867873" y="2143733"/>
            <a:ext cx="5447251" cy="3827299"/>
          </a:xfrm>
        </p:spPr>
        <p:txBody>
          <a:bodyPr vert="horz" lIns="91440" tIns="45720" rIns="91440" bIns="45720" rtlCol="0" anchor="t">
            <a:normAutofit/>
          </a:bodyPr>
          <a:lstStyle/>
          <a:p>
            <a:r>
              <a:rPr lang="en-US" sz="2000" dirty="0"/>
              <a:t>Millions of Americans boycotted grapes as a result of the work done by Cesar Chavez and the union to bring attention to the struggles of the farm workers. </a:t>
            </a:r>
          </a:p>
          <a:p>
            <a:pPr>
              <a:buClr>
                <a:srgbClr val="262626"/>
              </a:buClr>
            </a:pPr>
            <a:endParaRPr lang="en-US" sz="2000" dirty="0"/>
          </a:p>
          <a:p>
            <a:pPr>
              <a:buClr>
                <a:srgbClr val="262626"/>
              </a:buClr>
            </a:pPr>
            <a:endParaRPr lang="en-US" sz="2000" dirty="0"/>
          </a:p>
          <a:p>
            <a:pPr>
              <a:buClr>
                <a:srgbClr val="262626"/>
              </a:buClr>
            </a:pPr>
            <a:r>
              <a:rPr lang="en-US" sz="2000" i="1" dirty="0"/>
              <a:t>Would you be willing to boycott something you love in order to help other people have a better life? </a:t>
            </a:r>
            <a:endParaRPr lang="en-US" dirty="0"/>
          </a:p>
        </p:txBody>
      </p:sp>
    </p:spTree>
    <p:extLst>
      <p:ext uri="{BB962C8B-B14F-4D97-AF65-F5344CB8AC3E}">
        <p14:creationId xmlns:p14="http://schemas.microsoft.com/office/powerpoint/2010/main" val="199158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446" y="276008"/>
            <a:ext cx="6146615" cy="6305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961"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7E7BDA3F-C85F-4281-BDD7-7202C46F65CD}"/>
              </a:ext>
            </a:extLst>
          </p:cNvPr>
          <p:cNvSpPr>
            <a:spLocks noGrp="1"/>
          </p:cNvSpPr>
          <p:nvPr>
            <p:ph idx="1"/>
          </p:nvPr>
        </p:nvSpPr>
        <p:spPr>
          <a:xfrm>
            <a:off x="917832" y="936416"/>
            <a:ext cx="4870512" cy="4985169"/>
          </a:xfrm>
        </p:spPr>
        <p:txBody>
          <a:bodyPr vert="horz" lIns="91440" tIns="45720" rIns="91440" bIns="45720" rtlCol="0" anchor="ctr">
            <a:normAutofit/>
          </a:bodyPr>
          <a:lstStyle/>
          <a:p>
            <a:pPr>
              <a:lnSpc>
                <a:spcPct val="90000"/>
              </a:lnSpc>
            </a:pPr>
            <a:r>
              <a:rPr lang="en-US" sz="1700" dirty="0"/>
              <a:t>The Delano Grape Boycott was the first </a:t>
            </a:r>
            <a:r>
              <a:rPr lang="en-US" sz="1700" b="1" i="1" dirty="0"/>
              <a:t>major </a:t>
            </a:r>
            <a:r>
              <a:rPr lang="en-US" sz="1700" dirty="0"/>
              <a:t>victory for Cesar Chavez and the United Farm Workers, however Cesar Chavez continued to organize strikes, boycotts, marches and even hunger strikes, in order to draw attention to unfair farming conditions around the country. </a:t>
            </a:r>
          </a:p>
          <a:p>
            <a:pPr>
              <a:lnSpc>
                <a:spcPct val="90000"/>
              </a:lnSpc>
              <a:buClr>
                <a:srgbClr val="262626"/>
              </a:buClr>
            </a:pPr>
            <a:endParaRPr lang="en-US" sz="1700"/>
          </a:p>
          <a:p>
            <a:pPr>
              <a:lnSpc>
                <a:spcPct val="90000"/>
              </a:lnSpc>
              <a:buClr>
                <a:srgbClr val="262626"/>
              </a:buClr>
            </a:pPr>
            <a:r>
              <a:rPr lang="en-US" sz="1700" dirty="0"/>
              <a:t>Cesar Chavez fought for the rights of others until his death. </a:t>
            </a:r>
          </a:p>
          <a:p>
            <a:pPr>
              <a:lnSpc>
                <a:spcPct val="90000"/>
              </a:lnSpc>
              <a:buClr>
                <a:srgbClr val="262626"/>
              </a:buClr>
            </a:pPr>
            <a:endParaRPr lang="en-US" sz="1700"/>
          </a:p>
          <a:p>
            <a:pPr>
              <a:lnSpc>
                <a:spcPct val="90000"/>
              </a:lnSpc>
              <a:buClr>
                <a:srgbClr val="262626"/>
              </a:buClr>
            </a:pPr>
            <a:r>
              <a:rPr lang="en-US" sz="1700" dirty="0"/>
              <a:t>Cesar Chavez died on April 23, 1993.  </a:t>
            </a:r>
            <a:endParaRPr lang="en-US" sz="1700" dirty="0">
              <a:ea typeface="+mn-lt"/>
              <a:cs typeface="+mn-lt"/>
            </a:endParaRPr>
          </a:p>
          <a:p>
            <a:pPr>
              <a:lnSpc>
                <a:spcPct val="90000"/>
              </a:lnSpc>
              <a:buClr>
                <a:srgbClr val="262626"/>
              </a:buClr>
            </a:pPr>
            <a:endParaRPr lang="en-US" sz="1700">
              <a:ea typeface="+mn-lt"/>
              <a:cs typeface="+mn-lt"/>
            </a:endParaRPr>
          </a:p>
          <a:p>
            <a:pPr>
              <a:lnSpc>
                <a:spcPct val="90000"/>
              </a:lnSpc>
              <a:buClr>
                <a:srgbClr val="262626"/>
              </a:buClr>
            </a:pPr>
            <a:r>
              <a:rPr lang="en-US" sz="1700" dirty="0">
                <a:ea typeface="+mn-lt"/>
                <a:cs typeface="+mn-lt"/>
              </a:rPr>
              <a:t>April 29, 1993 in Delano, California, and more than thirty thousand people followed his simple pine casket for three miles. It was their last opportunity to march with a humble man of great strength and vision that had bettered the lives of many people.</a:t>
            </a:r>
            <a:endParaRPr lang="en-US" sz="1700" dirty="0"/>
          </a:p>
        </p:txBody>
      </p:sp>
      <p:sp>
        <p:nvSpPr>
          <p:cNvPr id="14" name="Rectangle 13">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08"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lumMod val="85000"/>
            </a:schemeClr>
          </a:solidFill>
          <a:ln w="6350" cap="flat" cmpd="sng" algn="ctr">
            <a:noFill/>
            <a:prstDash val="solid"/>
          </a:ln>
          <a:effectLst>
            <a:outerShdw blurRad="50800" algn="ctr" rotWithShape="0">
              <a:prstClr val="black">
                <a:alpha val="66000"/>
              </a:prstClr>
            </a:outerShdw>
            <a:softEdge rad="0"/>
          </a:effectLst>
        </p:spPr>
      </p:sp>
      <p:sp>
        <p:nvSpPr>
          <p:cNvPr id="18" name="Rectangle 17">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3F4A0FC2-EB6B-45DF-9F7C-D5D855554356}"/>
              </a:ext>
            </a:extLst>
          </p:cNvPr>
          <p:cNvSpPr>
            <a:spLocks noGrp="1"/>
          </p:cNvSpPr>
          <p:nvPr>
            <p:ph type="title"/>
          </p:nvPr>
        </p:nvSpPr>
        <p:spPr>
          <a:xfrm>
            <a:off x="7705984" y="-534590"/>
            <a:ext cx="3491832" cy="4487882"/>
          </a:xfrm>
        </p:spPr>
        <p:txBody>
          <a:bodyPr>
            <a:normAutofit/>
          </a:bodyPr>
          <a:lstStyle/>
          <a:p>
            <a:pPr algn="ctr"/>
            <a:r>
              <a:rPr lang="en-US" sz="4400"/>
              <a:t>Cesar Chavez Legacy</a:t>
            </a:r>
          </a:p>
        </p:txBody>
      </p:sp>
      <p:pic>
        <p:nvPicPr>
          <p:cNvPr id="4" name="Picture 4" descr="A group of people standing in front of a crowd&#10;&#10;Description automatically generated">
            <a:extLst>
              <a:ext uri="{FF2B5EF4-FFF2-40B4-BE49-F238E27FC236}">
                <a16:creationId xmlns:a16="http://schemas.microsoft.com/office/drawing/2014/main" id="{53601A28-6A76-419E-A7A5-291C268BC275}"/>
              </a:ext>
            </a:extLst>
          </p:cNvPr>
          <p:cNvPicPr>
            <a:picLocks noChangeAspect="1"/>
          </p:cNvPicPr>
          <p:nvPr/>
        </p:nvPicPr>
        <p:blipFill>
          <a:blip r:embed="rId2"/>
          <a:stretch>
            <a:fillRect/>
          </a:stretch>
        </p:blipFill>
        <p:spPr>
          <a:xfrm>
            <a:off x="7710616" y="2738695"/>
            <a:ext cx="3515497" cy="24309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8102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sp>
      <p:sp>
        <p:nvSpPr>
          <p:cNvPr id="2" name="Title 1">
            <a:extLst>
              <a:ext uri="{FF2B5EF4-FFF2-40B4-BE49-F238E27FC236}">
                <a16:creationId xmlns:a16="http://schemas.microsoft.com/office/drawing/2014/main" id="{9FF47E95-DC06-4872-826D-AB41595EC0B9}"/>
              </a:ext>
            </a:extLst>
          </p:cNvPr>
          <p:cNvSpPr>
            <a:spLocks noGrp="1"/>
          </p:cNvSpPr>
          <p:nvPr>
            <p:ph type="title"/>
          </p:nvPr>
        </p:nvSpPr>
        <p:spPr>
          <a:xfrm>
            <a:off x="3844616" y="881210"/>
            <a:ext cx="7417925" cy="1517035"/>
          </a:xfrm>
        </p:spPr>
        <p:txBody>
          <a:bodyPr>
            <a:normAutofit/>
          </a:bodyPr>
          <a:lstStyle/>
          <a:p>
            <a:r>
              <a:rPr lang="en-US">
                <a:solidFill>
                  <a:schemeClr val="tx1">
                    <a:lumMod val="75000"/>
                    <a:lumOff val="25000"/>
                  </a:schemeClr>
                </a:solidFill>
              </a:rPr>
              <a:t>Awards &amp; Recognition</a:t>
            </a:r>
          </a:p>
        </p:txBody>
      </p:sp>
      <p:sp>
        <p:nvSpPr>
          <p:cNvPr id="3" name="Content Placeholder 2">
            <a:extLst>
              <a:ext uri="{FF2B5EF4-FFF2-40B4-BE49-F238E27FC236}">
                <a16:creationId xmlns:a16="http://schemas.microsoft.com/office/drawing/2014/main" id="{CEFB8090-8373-41BD-BA29-8A10F4008BA0}"/>
              </a:ext>
            </a:extLst>
          </p:cNvPr>
          <p:cNvSpPr>
            <a:spLocks noGrp="1"/>
          </p:cNvSpPr>
          <p:nvPr>
            <p:ph idx="1"/>
          </p:nvPr>
        </p:nvSpPr>
        <p:spPr>
          <a:xfrm>
            <a:off x="3741643" y="2287029"/>
            <a:ext cx="7667292" cy="3564263"/>
          </a:xfrm>
        </p:spPr>
        <p:txBody>
          <a:bodyPr vert="horz" lIns="91440" tIns="45720" rIns="91440" bIns="45720" rtlCol="0">
            <a:normAutofit/>
          </a:bodyPr>
          <a:lstStyle/>
          <a:p>
            <a:pPr>
              <a:lnSpc>
                <a:spcPct val="90000"/>
              </a:lnSpc>
            </a:pPr>
            <a:r>
              <a:rPr lang="en-US">
                <a:solidFill>
                  <a:schemeClr val="tx1">
                    <a:lumMod val="75000"/>
                    <a:lumOff val="25000"/>
                  </a:schemeClr>
                </a:solidFill>
                <a:ea typeface="+mn-lt"/>
                <a:cs typeface="+mn-lt"/>
              </a:rPr>
              <a:t>In 1994, President Bill Clinton awarded César E. Chávez the Presidential Medal of Freedom Award, the highest civilian award. His wife, Helen Chávez accepted the honor at the White House in Washington, DC. </a:t>
            </a: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a typeface="+mn-lt"/>
              <a:cs typeface="+mn-lt"/>
            </a:endParaRPr>
          </a:p>
          <a:p>
            <a:pPr>
              <a:lnSpc>
                <a:spcPct val="90000"/>
              </a:lnSpc>
              <a:buClr>
                <a:srgbClr val="262626"/>
              </a:buClr>
            </a:pPr>
            <a:r>
              <a:rPr lang="en-US">
                <a:solidFill>
                  <a:schemeClr val="tx1">
                    <a:lumMod val="75000"/>
                    <a:lumOff val="25000"/>
                  </a:schemeClr>
                </a:solidFill>
                <a:ea typeface="+mn-lt"/>
                <a:cs typeface="+mn-lt"/>
              </a:rPr>
              <a:t>In 1990, César was awarded the Aguila Azteca, the highest civilian award by the Mexican government. </a:t>
            </a:r>
          </a:p>
          <a:p>
            <a:pPr>
              <a:lnSpc>
                <a:spcPct val="90000"/>
              </a:lnSpc>
              <a:buClr>
                <a:srgbClr val="262626"/>
              </a:buClr>
            </a:pPr>
            <a:endParaRPr lang="en-US">
              <a:solidFill>
                <a:schemeClr val="tx1">
                  <a:lumMod val="75000"/>
                  <a:lumOff val="25000"/>
                </a:schemeClr>
              </a:solidFill>
              <a:ea typeface="+mn-lt"/>
              <a:cs typeface="+mn-lt"/>
            </a:endParaRPr>
          </a:p>
          <a:p>
            <a:pPr>
              <a:lnSpc>
                <a:spcPct val="90000"/>
              </a:lnSpc>
              <a:buClr>
                <a:srgbClr val="262626"/>
              </a:buClr>
            </a:pPr>
            <a:r>
              <a:rPr lang="en-US" b="1">
                <a:solidFill>
                  <a:schemeClr val="tx1">
                    <a:lumMod val="75000"/>
                    <a:lumOff val="25000"/>
                  </a:schemeClr>
                </a:solidFill>
                <a:ea typeface="+mn-lt"/>
                <a:cs typeface="+mn-lt"/>
              </a:rPr>
              <a:t>The State of California has declared César E. Chávez’s birthday, March 31, a State Holiday to celebrate his life and work – which is why you have March 31st off from school each year! </a:t>
            </a: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ndParaRPr>
          </a:p>
        </p:txBody>
      </p:sp>
      <p:pic>
        <p:nvPicPr>
          <p:cNvPr id="9" name="Picture 10" descr="A group of people standing in a room&#10;&#10;Description automatically generated">
            <a:extLst>
              <a:ext uri="{FF2B5EF4-FFF2-40B4-BE49-F238E27FC236}">
                <a16:creationId xmlns:a16="http://schemas.microsoft.com/office/drawing/2014/main" id="{11A3D859-C841-4556-AAFE-099C53285592}"/>
              </a:ext>
            </a:extLst>
          </p:cNvPr>
          <p:cNvPicPr>
            <a:picLocks noChangeAspect="1"/>
          </p:cNvPicPr>
          <p:nvPr/>
        </p:nvPicPr>
        <p:blipFill>
          <a:blip r:embed="rId3"/>
          <a:stretch>
            <a:fillRect/>
          </a:stretch>
        </p:blipFill>
        <p:spPr>
          <a:xfrm>
            <a:off x="234778" y="2456902"/>
            <a:ext cx="2743200" cy="28091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6998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78EACC58-DDB8-4311-84DE-303F6F2C6400}"/>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cap="all" spc="-100"/>
              <a:t>¡Sí Se Puede!</a:t>
            </a:r>
          </a:p>
        </p:txBody>
      </p:sp>
      <p:pic>
        <p:nvPicPr>
          <p:cNvPr id="4" name="Picture 4">
            <a:hlinkClick r:id="" action="ppaction://media"/>
            <a:extLst>
              <a:ext uri="{FF2B5EF4-FFF2-40B4-BE49-F238E27FC236}">
                <a16:creationId xmlns:a16="http://schemas.microsoft.com/office/drawing/2014/main" id="{E029A3BC-4206-4E69-A9AC-434E088AF4DB}"/>
              </a:ext>
            </a:extLst>
          </p:cNvPr>
          <p:cNvPicPr>
            <a:picLocks noRot="1" noChangeAspect="1"/>
          </p:cNvPicPr>
          <p:nvPr>
            <a:videoFile r:link="rId1"/>
          </p:nvPr>
        </p:nvPicPr>
        <p:blipFill>
          <a:blip r:embed="rId5"/>
          <a:stretch>
            <a:fillRect/>
          </a:stretch>
        </p:blipFill>
        <p:spPr>
          <a:xfrm>
            <a:off x="643192" y="1383077"/>
            <a:ext cx="5451627" cy="4088720"/>
          </a:xfrm>
          <a:prstGeom prst="rect">
            <a:avLst/>
          </a:prstGeom>
        </p:spPr>
      </p:pic>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594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00472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4169490"/>
            <a:ext cx="10954512" cy="2066544"/>
          </a:xfrm>
          <a:prstGeom prst="rect">
            <a:avLst/>
          </a:prstGeom>
          <a:noFill/>
          <a:ln w="6350" cap="sq" cmpd="sng" algn="ctr">
            <a:solidFill>
              <a:srgbClr val="FFFFFF"/>
            </a:solidFill>
            <a:prstDash val="solid"/>
            <a:miter lim="800000"/>
          </a:ln>
          <a:effectLst/>
        </p:spPr>
      </p:sp>
      <p:sp>
        <p:nvSpPr>
          <p:cNvPr id="2" name="Title 1">
            <a:extLst>
              <a:ext uri="{FF2B5EF4-FFF2-40B4-BE49-F238E27FC236}">
                <a16:creationId xmlns:a16="http://schemas.microsoft.com/office/drawing/2014/main" id="{A4F386AB-334E-4FAF-855F-E5872CA4E7E7}"/>
              </a:ext>
            </a:extLst>
          </p:cNvPr>
          <p:cNvSpPr>
            <a:spLocks noGrp="1"/>
          </p:cNvSpPr>
          <p:nvPr>
            <p:ph type="title"/>
          </p:nvPr>
        </p:nvSpPr>
        <p:spPr>
          <a:xfrm>
            <a:off x="984422" y="4624172"/>
            <a:ext cx="10058400" cy="1072979"/>
          </a:xfrm>
        </p:spPr>
        <p:txBody>
          <a:bodyPr>
            <a:normAutofit fontScale="90000"/>
          </a:bodyPr>
          <a:lstStyle/>
          <a:p>
            <a:pPr algn="ctr"/>
            <a:r>
              <a:rPr lang="en-US" sz="6600" b="1">
                <a:solidFill>
                  <a:srgbClr val="FFFFFF"/>
                </a:solidFill>
              </a:rPr>
              <a:t>Check Out</a:t>
            </a:r>
            <a:br>
              <a:rPr lang="en-US" sz="6600" b="1" dirty="0">
                <a:solidFill>
                  <a:srgbClr val="FFFFFF"/>
                </a:solidFill>
              </a:rPr>
            </a:br>
            <a:br>
              <a:rPr lang="en-US" sz="6600" b="1"/>
            </a:br>
            <a:r>
              <a:rPr lang="en-US" sz="4000">
                <a:solidFill>
                  <a:srgbClr val="FFFFFF"/>
                </a:solidFill>
              </a:rPr>
              <a:t>Would you rather to go the Ocean or the Mountains? </a:t>
            </a:r>
          </a:p>
        </p:txBody>
      </p:sp>
      <p:graphicFrame>
        <p:nvGraphicFramePr>
          <p:cNvPr id="5" name="Content Placeholder 2">
            <a:extLst>
              <a:ext uri="{FF2B5EF4-FFF2-40B4-BE49-F238E27FC236}">
                <a16:creationId xmlns:a16="http://schemas.microsoft.com/office/drawing/2014/main" id="{A5B0E17B-1289-47B5-BA12-39DC925AC942}"/>
              </a:ext>
            </a:extLst>
          </p:cNvPr>
          <p:cNvGraphicFramePr>
            <a:graphicFrameLocks noGrp="1"/>
          </p:cNvGraphicFramePr>
          <p:nvPr>
            <p:ph idx="1"/>
            <p:extLst>
              <p:ext uri="{D42A27DB-BD31-4B8C-83A1-F6EECF244321}">
                <p14:modId xmlns:p14="http://schemas.microsoft.com/office/powerpoint/2010/main" val="3493391417"/>
              </p:ext>
            </p:extLst>
          </p:nvPr>
        </p:nvGraphicFramePr>
        <p:xfrm>
          <a:off x="412578" y="455142"/>
          <a:ext cx="11552194" cy="2872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29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8" name="Rectangle 47">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50" name="Rectangle 49">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2" name="Group 51">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3" name="Straight Connector 52">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C5394-EC42-48D3-B0D1-D82A3859B3B3}"/>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4400" cap="all" spc="-100"/>
              <a:t>Human Relations, Diversity &amp; Equity</a:t>
            </a:r>
          </a:p>
        </p:txBody>
      </p:sp>
      <p:sp>
        <p:nvSpPr>
          <p:cNvPr id="59" name="Rectangle 58">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E0F9A0-2CC7-1F0E-28C9-4717CFBE1C7A}"/>
              </a:ext>
            </a:extLst>
          </p:cNvPr>
          <p:cNvPicPr>
            <a:picLocks noChangeAspect="1"/>
          </p:cNvPicPr>
          <p:nvPr/>
        </p:nvPicPr>
        <p:blipFill>
          <a:blip r:embed="rId3"/>
          <a:stretch>
            <a:fillRect/>
          </a:stretch>
        </p:blipFill>
        <p:spPr>
          <a:xfrm>
            <a:off x="1582032" y="645106"/>
            <a:ext cx="5031705" cy="5559896"/>
          </a:xfrm>
          <a:prstGeom prst="rect">
            <a:avLst/>
          </a:prstGeom>
        </p:spPr>
      </p:pic>
      <p:sp>
        <p:nvSpPr>
          <p:cNvPr id="61" name="Rectangle 60">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rgbClr val="3D567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5" name="Straight Connector 64">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63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EF61-A914-45D3-8F08-46594498F530}"/>
              </a:ext>
            </a:extLst>
          </p:cNvPr>
          <p:cNvSpPr>
            <a:spLocks noGrp="1"/>
          </p:cNvSpPr>
          <p:nvPr>
            <p:ph type="title"/>
          </p:nvPr>
        </p:nvSpPr>
        <p:spPr>
          <a:xfrm>
            <a:off x="1066800" y="642594"/>
            <a:ext cx="10058400" cy="1371600"/>
          </a:xfrm>
        </p:spPr>
        <p:txBody>
          <a:bodyPr>
            <a:normAutofit/>
          </a:bodyPr>
          <a:lstStyle/>
          <a:p>
            <a:pPr algn="ctr"/>
            <a:r>
              <a:rPr lang="en-US"/>
              <a:t>Welcome</a:t>
            </a:r>
            <a:br>
              <a:rPr lang="en-US"/>
            </a:br>
            <a:r>
              <a:rPr lang="en-US" sz="3200"/>
              <a:t>Would you rather watch a horror movie or a comedy? </a:t>
            </a:r>
          </a:p>
        </p:txBody>
      </p:sp>
      <p:graphicFrame>
        <p:nvGraphicFramePr>
          <p:cNvPr id="5" name="Subtitle 2">
            <a:extLst>
              <a:ext uri="{FF2B5EF4-FFF2-40B4-BE49-F238E27FC236}">
                <a16:creationId xmlns:a16="http://schemas.microsoft.com/office/drawing/2014/main" id="{100EBF7F-C171-4650-BAA1-AA6480D87D58}"/>
              </a:ext>
            </a:extLst>
          </p:cNvPr>
          <p:cNvGraphicFramePr>
            <a:graphicFrameLocks noGrp="1"/>
          </p:cNvGraphicFramePr>
          <p:nvPr>
            <p:ph idx="1"/>
            <p:extLst>
              <p:ext uri="{D42A27DB-BD31-4B8C-83A1-F6EECF244321}">
                <p14:modId xmlns:p14="http://schemas.microsoft.com/office/powerpoint/2010/main" val="380036514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72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35" name="Rectangle 1034">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037" name="Rectangle 1036">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9" name="Group 1038">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040" name="Straight Connector 1039">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1044" name="Rectangle 104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89DF2F-A3CD-448B-8C79-51CF5652AADF}"/>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cap="all" spc="-100"/>
              <a:t>Teacher Survey</a:t>
            </a:r>
          </a:p>
        </p:txBody>
      </p:sp>
      <p:sp>
        <p:nvSpPr>
          <p:cNvPr id="1046" name="Rectangle 104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QRCode for HRDE Advisory Lesson Feedback Survey">
            <a:extLst>
              <a:ext uri="{FF2B5EF4-FFF2-40B4-BE49-F238E27FC236}">
                <a16:creationId xmlns:a16="http://schemas.microsoft.com/office/drawing/2014/main" id="{EC22DD75-EF7F-F330-CED9-28C323D0391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17937" y="645106"/>
            <a:ext cx="5559896" cy="5559896"/>
          </a:xfrm>
          <a:prstGeom prst="rect">
            <a:avLst/>
          </a:prstGeom>
          <a:noFill/>
          <a:extLst>
            <a:ext uri="{909E8E84-426E-40DD-AFC4-6F175D3DCCD1}">
              <a14:hiddenFill xmlns:a14="http://schemas.microsoft.com/office/drawing/2010/main">
                <a:solidFill>
                  <a:srgbClr val="FFFFFF"/>
                </a:solidFill>
              </a14:hiddenFill>
            </a:ext>
          </a:extLst>
        </p:spPr>
      </p:pic>
      <p:sp>
        <p:nvSpPr>
          <p:cNvPr id="1048" name="Rectangle 104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2" name="Straight Connector 105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5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5839-18D5-46C5-BA5C-AFA02CF997F5}"/>
              </a:ext>
            </a:extLst>
          </p:cNvPr>
          <p:cNvSpPr>
            <a:spLocks noGrp="1"/>
          </p:cNvSpPr>
          <p:nvPr>
            <p:ph type="title"/>
          </p:nvPr>
        </p:nvSpPr>
        <p:spPr>
          <a:xfrm>
            <a:off x="1066800" y="642594"/>
            <a:ext cx="10058400" cy="1371600"/>
          </a:xfrm>
        </p:spPr>
        <p:txBody>
          <a:bodyPr>
            <a:normAutofit/>
          </a:bodyPr>
          <a:lstStyle/>
          <a:p>
            <a:pPr algn="ctr"/>
            <a:r>
              <a:rPr lang="en-US"/>
              <a:t>Objectives</a:t>
            </a:r>
          </a:p>
        </p:txBody>
      </p:sp>
      <p:graphicFrame>
        <p:nvGraphicFramePr>
          <p:cNvPr id="5" name="Content Placeholder 2">
            <a:extLst>
              <a:ext uri="{FF2B5EF4-FFF2-40B4-BE49-F238E27FC236}">
                <a16:creationId xmlns:a16="http://schemas.microsoft.com/office/drawing/2014/main" id="{FA28F1B8-3737-4093-B26D-AFDD1EDDFE6F}"/>
              </a:ext>
            </a:extLst>
          </p:cNvPr>
          <p:cNvGraphicFramePr>
            <a:graphicFrameLocks noGrp="1"/>
          </p:cNvGraphicFramePr>
          <p:nvPr>
            <p:ph idx="1"/>
            <p:extLst>
              <p:ext uri="{D42A27DB-BD31-4B8C-83A1-F6EECF244321}">
                <p14:modId xmlns:p14="http://schemas.microsoft.com/office/powerpoint/2010/main" val="192921120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67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1F9ABDC-EF92-4473-A645-95A506B05788}"/>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cap="all" spc="-100"/>
              <a:t>Who is Cesar Chavez? </a:t>
            </a:r>
          </a:p>
        </p:txBody>
      </p:sp>
      <p:pic>
        <p:nvPicPr>
          <p:cNvPr id="4" name="Picture 4">
            <a:hlinkClick r:id="" action="ppaction://media"/>
            <a:extLst>
              <a:ext uri="{FF2B5EF4-FFF2-40B4-BE49-F238E27FC236}">
                <a16:creationId xmlns:a16="http://schemas.microsoft.com/office/drawing/2014/main" id="{B012F9AF-7B42-49BA-90A3-6467718C14C3}"/>
              </a:ext>
            </a:extLst>
          </p:cNvPr>
          <p:cNvPicPr>
            <a:picLocks noRot="1" noChangeAspect="1"/>
          </p:cNvPicPr>
          <p:nvPr>
            <a:videoFile r:link="rId1"/>
          </p:nvPr>
        </p:nvPicPr>
        <p:blipFill>
          <a:blip r:embed="rId5"/>
          <a:stretch>
            <a:fillRect/>
          </a:stretch>
        </p:blipFill>
        <p:spPr>
          <a:xfrm>
            <a:off x="643192" y="1383077"/>
            <a:ext cx="5451627" cy="4088720"/>
          </a:xfrm>
          <a:prstGeom prst="rect">
            <a:avLst/>
          </a:prstGeom>
        </p:spPr>
      </p:pic>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7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3">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id="{D0461489-D683-4BC0-8A45-ED0BBCCDB594}"/>
              </a:ext>
            </a:extLst>
          </p:cNvPr>
          <p:cNvSpPr>
            <a:spLocks noGrp="1"/>
          </p:cNvSpPr>
          <p:nvPr>
            <p:ph type="title"/>
          </p:nvPr>
        </p:nvSpPr>
        <p:spPr>
          <a:xfrm>
            <a:off x="520974" y="299820"/>
            <a:ext cx="9792208" cy="1527078"/>
          </a:xfrm>
        </p:spPr>
        <p:txBody>
          <a:bodyPr>
            <a:normAutofit/>
          </a:bodyPr>
          <a:lstStyle/>
          <a:p>
            <a:r>
              <a:rPr lang="en-US" sz="6600"/>
              <a:t>Early Life</a:t>
            </a:r>
          </a:p>
        </p:txBody>
      </p:sp>
      <p:sp>
        <p:nvSpPr>
          <p:cNvPr id="3" name="Content Placeholder 2">
            <a:extLst>
              <a:ext uri="{FF2B5EF4-FFF2-40B4-BE49-F238E27FC236}">
                <a16:creationId xmlns:a16="http://schemas.microsoft.com/office/drawing/2014/main" id="{7628E561-7778-405F-98D2-CD2DE133F7C2}"/>
              </a:ext>
            </a:extLst>
          </p:cNvPr>
          <p:cNvSpPr>
            <a:spLocks noGrp="1"/>
          </p:cNvSpPr>
          <p:nvPr>
            <p:ph idx="1"/>
          </p:nvPr>
        </p:nvSpPr>
        <p:spPr>
          <a:xfrm>
            <a:off x="520974" y="1581719"/>
            <a:ext cx="7846811" cy="4550860"/>
          </a:xfrm>
        </p:spPr>
        <p:txBody>
          <a:bodyPr vert="horz" lIns="91440" tIns="45720" rIns="91440" bIns="45720" rtlCol="0" anchor="t">
            <a:normAutofit/>
          </a:bodyPr>
          <a:lstStyle/>
          <a:p>
            <a:r>
              <a:rPr lang="en-US" dirty="0"/>
              <a:t>Cesar Chavez was born in Yuma, Arizona in 1927. </a:t>
            </a:r>
            <a:endParaRPr lang="en-US"/>
          </a:p>
          <a:p>
            <a:pPr>
              <a:buClr>
                <a:srgbClr val="262626"/>
              </a:buClr>
            </a:pPr>
            <a:endParaRPr lang="en-US" dirty="0"/>
          </a:p>
          <a:p>
            <a:pPr>
              <a:buClr>
                <a:srgbClr val="262626"/>
              </a:buClr>
            </a:pPr>
            <a:r>
              <a:rPr lang="en-US" dirty="0"/>
              <a:t>Cesar's father, Librado and mother, Dorotea were both born in Mexico.</a:t>
            </a:r>
          </a:p>
          <a:p>
            <a:pPr>
              <a:buClr>
                <a:srgbClr val="262626"/>
              </a:buClr>
            </a:pPr>
            <a:endParaRPr lang="en-US" dirty="0"/>
          </a:p>
          <a:p>
            <a:pPr>
              <a:buClr>
                <a:srgbClr val="262626"/>
              </a:buClr>
            </a:pPr>
            <a:r>
              <a:rPr lang="en-US" dirty="0"/>
              <a:t>For much of his childhood, Cesar and his family lived on their family farmland with his Abuela and their extended family. </a:t>
            </a:r>
          </a:p>
          <a:p>
            <a:pPr>
              <a:buClr>
                <a:srgbClr val="262626"/>
              </a:buClr>
            </a:pPr>
            <a:endParaRPr lang="en-US" dirty="0"/>
          </a:p>
          <a:p>
            <a:pPr>
              <a:buClr>
                <a:srgbClr val="262626"/>
              </a:buClr>
            </a:pPr>
            <a:r>
              <a:rPr lang="en-US" dirty="0"/>
              <a:t>When Cesar was 12 years old, his Abuela died, and the government seized the family property. </a:t>
            </a:r>
          </a:p>
          <a:p>
            <a:pPr>
              <a:buClr>
                <a:srgbClr val="262626"/>
              </a:buClr>
            </a:pPr>
            <a:endParaRPr lang="en-US" dirty="0"/>
          </a:p>
          <a:p>
            <a:pPr>
              <a:buClr>
                <a:srgbClr val="262626"/>
              </a:buClr>
            </a:pPr>
            <a:r>
              <a:rPr lang="en-US" dirty="0"/>
              <a:t>This was during the Great Depression era, where many Americans were struggling to get by. </a:t>
            </a:r>
          </a:p>
          <a:p>
            <a:pPr>
              <a:buClr>
                <a:srgbClr val="262626"/>
              </a:buClr>
            </a:pPr>
            <a:endParaRPr lang="en-US" dirty="0"/>
          </a:p>
        </p:txBody>
      </p:sp>
      <p:pic>
        <p:nvPicPr>
          <p:cNvPr id="5" name="Picture 7" descr="A group of people posing for a photo&#10;&#10;Description automatically generated">
            <a:extLst>
              <a:ext uri="{FF2B5EF4-FFF2-40B4-BE49-F238E27FC236}">
                <a16:creationId xmlns:a16="http://schemas.microsoft.com/office/drawing/2014/main" id="{08C0708D-DC0F-4AE3-B9C3-F498B2BDC2ED}"/>
              </a:ext>
            </a:extLst>
          </p:cNvPr>
          <p:cNvPicPr>
            <a:picLocks noChangeAspect="1"/>
          </p:cNvPicPr>
          <p:nvPr/>
        </p:nvPicPr>
        <p:blipFill>
          <a:blip r:embed="rId2"/>
          <a:stretch>
            <a:fillRect/>
          </a:stretch>
        </p:blipFill>
        <p:spPr>
          <a:xfrm>
            <a:off x="8956282" y="1423086"/>
            <a:ext cx="2661435"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7308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31">
            <a:extLst>
              <a:ext uri="{FF2B5EF4-FFF2-40B4-BE49-F238E27FC236}">
                <a16:creationId xmlns:a16="http://schemas.microsoft.com/office/drawing/2014/main" id="{F49822D1-84F5-4A57-B009-0DD4C71E8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04F01-CF91-4B0E-A5BC-4D30E9202577}"/>
              </a:ext>
            </a:extLst>
          </p:cNvPr>
          <p:cNvSpPr>
            <a:spLocks noGrp="1"/>
          </p:cNvSpPr>
          <p:nvPr>
            <p:ph type="title"/>
          </p:nvPr>
        </p:nvSpPr>
        <p:spPr>
          <a:xfrm>
            <a:off x="7757564" y="55648"/>
            <a:ext cx="4236811" cy="1361303"/>
          </a:xfrm>
        </p:spPr>
        <p:txBody>
          <a:bodyPr>
            <a:noAutofit/>
          </a:bodyPr>
          <a:lstStyle/>
          <a:p>
            <a:r>
              <a:rPr lang="en-US" sz="6600">
                <a:solidFill>
                  <a:srgbClr val="FFFFFF"/>
                </a:solidFill>
              </a:rPr>
              <a:t>Farm Work</a:t>
            </a:r>
          </a:p>
        </p:txBody>
      </p:sp>
      <p:sp>
        <p:nvSpPr>
          <p:cNvPr id="30" name="Rectangle 33">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5">
            <a:extLst>
              <a:ext uri="{FF2B5EF4-FFF2-40B4-BE49-F238E27FC236}">
                <a16:creationId xmlns:a16="http://schemas.microsoft.com/office/drawing/2014/main" id="{9EE8E2DF-85A1-4FE0-8323-84FC34F53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2"/>
          </a:solidFill>
          <a:ln w="6350" cap="flat" cmpd="sng" algn="ctr">
            <a:noFill/>
            <a:prstDash val="solid"/>
          </a:ln>
          <a:effectLst>
            <a:softEdge rad="0"/>
          </a:effectLst>
        </p:spPr>
      </p:sp>
      <p:sp>
        <p:nvSpPr>
          <p:cNvPr id="33" name="Rectangle 37">
            <a:extLst>
              <a:ext uri="{FF2B5EF4-FFF2-40B4-BE49-F238E27FC236}">
                <a16:creationId xmlns:a16="http://schemas.microsoft.com/office/drawing/2014/main" id="{BD58E071-7DA1-4651-AB8F-862E4531A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163B837A-9BA7-4F12-90C1-CF185DD26CAC}"/>
              </a:ext>
            </a:extLst>
          </p:cNvPr>
          <p:cNvPicPr>
            <a:picLocks noChangeAspect="1"/>
          </p:cNvPicPr>
          <p:nvPr/>
        </p:nvPicPr>
        <p:blipFill rotWithShape="1">
          <a:blip r:embed="rId2"/>
          <a:srcRect l="16761" r="25644" b="2"/>
          <a:stretch/>
        </p:blipFill>
        <p:spPr>
          <a:xfrm>
            <a:off x="798460" y="892422"/>
            <a:ext cx="3044697" cy="2782256"/>
          </a:xfrm>
          <a:prstGeom prst="rect">
            <a:avLst/>
          </a:prstGeom>
          <a:solidFill>
            <a:srgbClr val="FFFFFF"/>
          </a:solidFill>
          <a:scene3d>
            <a:camera prst="orthographicFront"/>
            <a:lightRig rig="threePt" dir="t">
              <a:rot lat="0" lon="0" rev="2700000"/>
            </a:lightRig>
          </a:scene3d>
          <a:sp3d>
            <a:bevelT h="38100"/>
            <a:contourClr>
              <a:srgbClr val="C0C0C0"/>
            </a:contourClr>
          </a:sp3d>
        </p:spPr>
      </p:pic>
      <p:sp>
        <p:nvSpPr>
          <p:cNvPr id="35" name="Rectangle 39">
            <a:extLst>
              <a:ext uri="{FF2B5EF4-FFF2-40B4-BE49-F238E27FC236}">
                <a16:creationId xmlns:a16="http://schemas.microsoft.com/office/drawing/2014/main" id="{19505324-10B5-42CB-860F-11AED02F0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5" y="650015"/>
            <a:ext cx="2765758" cy="2142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FA7B7C2-B0DF-45F6-A584-A3F87D9DC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6" y="4088215"/>
            <a:ext cx="3376548" cy="2124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BA0F8AE-D928-4A15-8897-7C6D68095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outdoor, mountain, field, large&#10;&#10;Description automatically generated">
            <a:extLst>
              <a:ext uri="{FF2B5EF4-FFF2-40B4-BE49-F238E27FC236}">
                <a16:creationId xmlns:a16="http://schemas.microsoft.com/office/drawing/2014/main" id="{C7E7A2BF-B3B3-4A3C-BC9D-6A36482CF294}"/>
              </a:ext>
            </a:extLst>
          </p:cNvPr>
          <p:cNvPicPr>
            <a:picLocks noChangeAspect="1"/>
          </p:cNvPicPr>
          <p:nvPr/>
        </p:nvPicPr>
        <p:blipFill rotWithShape="1">
          <a:blip r:embed="rId3"/>
          <a:srcRect l="18708" r="2383" b="-1"/>
          <a:stretch/>
        </p:blipFill>
        <p:spPr>
          <a:xfrm>
            <a:off x="4323497" y="3419179"/>
            <a:ext cx="2434338" cy="2310880"/>
          </a:xfrm>
          <a:prstGeom prst="rect">
            <a:avLst/>
          </a:prstGeom>
        </p:spPr>
      </p:pic>
      <p:sp>
        <p:nvSpPr>
          <p:cNvPr id="3" name="Content Placeholder 2">
            <a:extLst>
              <a:ext uri="{FF2B5EF4-FFF2-40B4-BE49-F238E27FC236}">
                <a16:creationId xmlns:a16="http://schemas.microsoft.com/office/drawing/2014/main" id="{B70CB1F4-D9FD-4E88-BC31-D2F785722FF4}"/>
              </a:ext>
            </a:extLst>
          </p:cNvPr>
          <p:cNvSpPr>
            <a:spLocks noGrp="1"/>
          </p:cNvSpPr>
          <p:nvPr>
            <p:ph idx="1"/>
          </p:nvPr>
        </p:nvSpPr>
        <p:spPr>
          <a:xfrm>
            <a:off x="7598615" y="1414785"/>
            <a:ext cx="4591408" cy="5323448"/>
          </a:xfrm>
        </p:spPr>
        <p:txBody>
          <a:bodyPr vert="horz" lIns="91440" tIns="45720" rIns="91440" bIns="45720" rtlCol="0" anchor="t">
            <a:normAutofit/>
          </a:bodyPr>
          <a:lstStyle/>
          <a:p>
            <a:pPr>
              <a:lnSpc>
                <a:spcPct val="90000"/>
              </a:lnSpc>
            </a:pPr>
            <a:r>
              <a:rPr lang="en-US" dirty="0">
                <a:solidFill>
                  <a:srgbClr val="FFFFFF"/>
                </a:solidFill>
              </a:rPr>
              <a:t>Cesar Chavez's family moved to northern California when he was 12 to find work as migrant farmers.</a:t>
            </a:r>
          </a:p>
          <a:p>
            <a:pPr>
              <a:lnSpc>
                <a:spcPct val="90000"/>
              </a:lnSpc>
              <a:buClr>
                <a:srgbClr val="262626"/>
              </a:buClr>
            </a:pPr>
            <a:endParaRPr lang="en-US" dirty="0">
              <a:solidFill>
                <a:srgbClr val="FFFFFF"/>
              </a:solidFill>
            </a:endParaRPr>
          </a:p>
          <a:p>
            <a:pPr>
              <a:lnSpc>
                <a:spcPct val="90000"/>
              </a:lnSpc>
              <a:buClr>
                <a:srgbClr val="262626"/>
              </a:buClr>
            </a:pPr>
            <a:r>
              <a:rPr lang="en-US" dirty="0">
                <a:solidFill>
                  <a:srgbClr val="FFFFFF"/>
                </a:solidFill>
              </a:rPr>
              <a:t>The family suffered financially which caused them to move around a lot, and Cesar to change schools many times. </a:t>
            </a:r>
          </a:p>
          <a:p>
            <a:pPr>
              <a:lnSpc>
                <a:spcPct val="90000"/>
              </a:lnSpc>
              <a:buClr>
                <a:srgbClr val="262626"/>
              </a:buClr>
            </a:pPr>
            <a:endParaRPr lang="en-US" dirty="0">
              <a:solidFill>
                <a:srgbClr val="FFFFFF"/>
              </a:solidFill>
            </a:endParaRPr>
          </a:p>
          <a:p>
            <a:pPr>
              <a:lnSpc>
                <a:spcPct val="90000"/>
              </a:lnSpc>
              <a:buClr>
                <a:srgbClr val="262626"/>
              </a:buClr>
            </a:pPr>
            <a:r>
              <a:rPr lang="en-US" dirty="0">
                <a:solidFill>
                  <a:srgbClr val="FFFFFF"/>
                </a:solidFill>
              </a:rPr>
              <a:t>Cesar experienced ridicule from his peers due to his family's lack of financial resources, as well as anti-Latino sentiments that were rampant at that time. </a:t>
            </a:r>
          </a:p>
          <a:p>
            <a:pPr>
              <a:lnSpc>
                <a:spcPct val="90000"/>
              </a:lnSpc>
              <a:buClr>
                <a:srgbClr val="262626"/>
              </a:buClr>
            </a:pPr>
            <a:endParaRPr lang="en-US" dirty="0">
              <a:solidFill>
                <a:srgbClr val="FFFFFF"/>
              </a:solidFill>
            </a:endParaRPr>
          </a:p>
          <a:p>
            <a:pPr>
              <a:lnSpc>
                <a:spcPct val="90000"/>
              </a:lnSpc>
              <a:buClr>
                <a:srgbClr val="262626"/>
              </a:buClr>
            </a:pPr>
            <a:r>
              <a:rPr lang="en-US" dirty="0">
                <a:solidFill>
                  <a:srgbClr val="FFFFFF"/>
                </a:solidFill>
              </a:rPr>
              <a:t>Cesar did not have the opportunity to attend high school, as he had to work in the fields to help support his family. </a:t>
            </a:r>
          </a:p>
        </p:txBody>
      </p:sp>
    </p:spTree>
    <p:extLst>
      <p:ext uri="{BB962C8B-B14F-4D97-AF65-F5344CB8AC3E}">
        <p14:creationId xmlns:p14="http://schemas.microsoft.com/office/powerpoint/2010/main" val="280841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2B83A-6E11-463F-85AD-AFC925345E1D}"/>
              </a:ext>
            </a:extLst>
          </p:cNvPr>
          <p:cNvSpPr>
            <a:spLocks noGrp="1"/>
          </p:cNvSpPr>
          <p:nvPr>
            <p:ph type="title"/>
          </p:nvPr>
        </p:nvSpPr>
        <p:spPr>
          <a:xfrm>
            <a:off x="5867874" y="542012"/>
            <a:ext cx="5447250" cy="1645920"/>
          </a:xfrm>
        </p:spPr>
        <p:txBody>
          <a:bodyPr>
            <a:normAutofit/>
          </a:bodyPr>
          <a:lstStyle/>
          <a:p>
            <a:r>
              <a:rPr lang="en-US" sz="6600" b="1"/>
              <a:t>Reflection</a:t>
            </a:r>
          </a:p>
        </p:txBody>
      </p:sp>
      <p:sp>
        <p:nvSpPr>
          <p:cNvPr id="26" name="Rectangle 25">
            <a:extLst>
              <a:ext uri="{FF2B5EF4-FFF2-40B4-BE49-F238E27FC236}">
                <a16:creationId xmlns:a16="http://schemas.microsoft.com/office/drawing/2014/main" id="{6724C20E-3488-44C9-B227-43727DCAC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8" name="Rectangle 27">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sp>
      <p:pic>
        <p:nvPicPr>
          <p:cNvPr id="4" name="Picture 4" descr="A picture containing shape&#10;&#10;Description automatically generated">
            <a:extLst>
              <a:ext uri="{FF2B5EF4-FFF2-40B4-BE49-F238E27FC236}">
                <a16:creationId xmlns:a16="http://schemas.microsoft.com/office/drawing/2014/main" id="{94D3AD0A-DF85-49DB-84F7-12B6491A5BF5}"/>
              </a:ext>
            </a:extLst>
          </p:cNvPr>
          <p:cNvPicPr>
            <a:picLocks noChangeAspect="1"/>
          </p:cNvPicPr>
          <p:nvPr/>
        </p:nvPicPr>
        <p:blipFill>
          <a:blip r:embed="rId2"/>
          <a:stretch>
            <a:fillRect/>
          </a:stretch>
        </p:blipFill>
        <p:spPr>
          <a:xfrm>
            <a:off x="159381" y="806592"/>
            <a:ext cx="6541452" cy="4881532"/>
          </a:xfrm>
          <a:prstGeom prst="rect">
            <a:avLst/>
          </a:prstGeom>
        </p:spPr>
      </p:pic>
      <p:sp>
        <p:nvSpPr>
          <p:cNvPr id="3" name="Content Placeholder 2">
            <a:extLst>
              <a:ext uri="{FF2B5EF4-FFF2-40B4-BE49-F238E27FC236}">
                <a16:creationId xmlns:a16="http://schemas.microsoft.com/office/drawing/2014/main" id="{C235BEC2-6694-4A68-931C-ACAD03F8EE70}"/>
              </a:ext>
            </a:extLst>
          </p:cNvPr>
          <p:cNvSpPr>
            <a:spLocks noGrp="1"/>
          </p:cNvSpPr>
          <p:nvPr>
            <p:ph idx="1"/>
          </p:nvPr>
        </p:nvSpPr>
        <p:spPr>
          <a:xfrm>
            <a:off x="5867873" y="2143733"/>
            <a:ext cx="5447251" cy="3827299"/>
          </a:xfrm>
        </p:spPr>
        <p:txBody>
          <a:bodyPr vert="horz" lIns="91440" tIns="45720" rIns="91440" bIns="45720" rtlCol="0" anchor="t">
            <a:normAutofit/>
          </a:bodyPr>
          <a:lstStyle/>
          <a:p>
            <a:r>
              <a:rPr lang="en-US" sz="2000"/>
              <a:t>Cesar Chavez's family experienced hardship as a result of the Great Depression.</a:t>
            </a:r>
            <a:endParaRPr lang="en-US" sz="2000" dirty="0"/>
          </a:p>
          <a:p>
            <a:pPr>
              <a:buClr>
                <a:srgbClr val="262626"/>
              </a:buClr>
            </a:pPr>
            <a:r>
              <a:rPr lang="en-US" sz="2000"/>
              <a:t>After middle school, Cesar Chavez had to stop his schooling to begin supporting his family as a migrant farmer.  </a:t>
            </a:r>
            <a:endParaRPr lang="en-US" sz="2000" dirty="0"/>
          </a:p>
          <a:p>
            <a:pPr>
              <a:buClr>
                <a:srgbClr val="262626"/>
              </a:buClr>
            </a:pPr>
            <a:endParaRPr lang="en-US" sz="2000" dirty="0"/>
          </a:p>
          <a:p>
            <a:pPr>
              <a:buClr>
                <a:srgbClr val="262626"/>
              </a:buClr>
            </a:pPr>
            <a:endParaRPr lang="en-US" sz="2000" dirty="0"/>
          </a:p>
          <a:p>
            <a:pPr>
              <a:buClr>
                <a:srgbClr val="262626"/>
              </a:buClr>
            </a:pPr>
            <a:r>
              <a:rPr lang="en-US" sz="2000" i="1"/>
              <a:t>Do you think this still happens today?  Where kids must stop going to school so they can work and support their families? </a:t>
            </a:r>
          </a:p>
        </p:txBody>
      </p:sp>
    </p:spTree>
    <p:extLst>
      <p:ext uri="{BB962C8B-B14F-4D97-AF65-F5344CB8AC3E}">
        <p14:creationId xmlns:p14="http://schemas.microsoft.com/office/powerpoint/2010/main" val="135504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49822D1-84F5-4A57-B009-0DD4C71E8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55296-420D-47E0-938F-B036A91B6C93}"/>
              </a:ext>
            </a:extLst>
          </p:cNvPr>
          <p:cNvSpPr>
            <a:spLocks noGrp="1"/>
          </p:cNvSpPr>
          <p:nvPr>
            <p:ph type="title"/>
          </p:nvPr>
        </p:nvSpPr>
        <p:spPr>
          <a:xfrm>
            <a:off x="7715846" y="-35707"/>
            <a:ext cx="3732244" cy="1371600"/>
          </a:xfrm>
        </p:spPr>
        <p:txBody>
          <a:bodyPr>
            <a:normAutofit/>
          </a:bodyPr>
          <a:lstStyle/>
          <a:p>
            <a:r>
              <a:rPr lang="en-US" sz="6600">
                <a:solidFill>
                  <a:srgbClr val="FFFFFF"/>
                </a:solidFill>
              </a:rPr>
              <a:t>Activism</a:t>
            </a:r>
          </a:p>
        </p:txBody>
      </p:sp>
      <p:sp>
        <p:nvSpPr>
          <p:cNvPr id="25" name="Rectangle 24">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E8E2DF-85A1-4FE0-8323-84FC34F53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2"/>
          </a:solidFill>
          <a:ln w="6350" cap="flat" cmpd="sng" algn="ctr">
            <a:noFill/>
            <a:prstDash val="solid"/>
          </a:ln>
          <a:effectLst>
            <a:softEdge rad="0"/>
          </a:effectLst>
        </p:spPr>
      </p:sp>
      <p:sp>
        <p:nvSpPr>
          <p:cNvPr id="29" name="Rectangle 28">
            <a:extLst>
              <a:ext uri="{FF2B5EF4-FFF2-40B4-BE49-F238E27FC236}">
                <a16:creationId xmlns:a16="http://schemas.microsoft.com/office/drawing/2014/main" id="{BD58E071-7DA1-4651-AB8F-862E4531A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posing for a photo&#10;&#10;Description automatically generated">
            <a:extLst>
              <a:ext uri="{FF2B5EF4-FFF2-40B4-BE49-F238E27FC236}">
                <a16:creationId xmlns:a16="http://schemas.microsoft.com/office/drawing/2014/main" id="{CD788482-D102-449D-977B-64857152048C}"/>
              </a:ext>
            </a:extLst>
          </p:cNvPr>
          <p:cNvPicPr>
            <a:picLocks noChangeAspect="1"/>
          </p:cNvPicPr>
          <p:nvPr/>
        </p:nvPicPr>
        <p:blipFill>
          <a:blip r:embed="rId2"/>
          <a:stretch>
            <a:fillRect/>
          </a:stretch>
        </p:blipFill>
        <p:spPr>
          <a:xfrm>
            <a:off x="798460" y="1461482"/>
            <a:ext cx="3044697" cy="1644136"/>
          </a:xfrm>
          <a:prstGeom prst="rect">
            <a:avLst/>
          </a:prstGeom>
        </p:spPr>
      </p:pic>
      <p:sp>
        <p:nvSpPr>
          <p:cNvPr id="31" name="Rectangle 30">
            <a:extLst>
              <a:ext uri="{FF2B5EF4-FFF2-40B4-BE49-F238E27FC236}">
                <a16:creationId xmlns:a16="http://schemas.microsoft.com/office/drawing/2014/main" id="{19505324-10B5-42CB-860F-11AED02F0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5" y="650015"/>
            <a:ext cx="2765758" cy="2142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A7B7C2-B0DF-45F6-A584-A3F87D9DC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6" y="4088215"/>
            <a:ext cx="3376548" cy="2124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A0F8AE-D928-4A15-8897-7C6D68095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posing for the camera&#10;&#10;Description automatically generated">
            <a:extLst>
              <a:ext uri="{FF2B5EF4-FFF2-40B4-BE49-F238E27FC236}">
                <a16:creationId xmlns:a16="http://schemas.microsoft.com/office/drawing/2014/main" id="{D275F74B-2431-4D1A-95F5-CD20830C89DB}"/>
              </a:ext>
            </a:extLst>
          </p:cNvPr>
          <p:cNvPicPr>
            <a:picLocks noChangeAspect="1"/>
          </p:cNvPicPr>
          <p:nvPr/>
        </p:nvPicPr>
        <p:blipFill>
          <a:blip r:embed="rId3"/>
          <a:stretch>
            <a:fillRect/>
          </a:stretch>
        </p:blipFill>
        <p:spPr>
          <a:xfrm>
            <a:off x="4505960" y="3096468"/>
            <a:ext cx="2069411" cy="2956302"/>
          </a:xfrm>
          <a:prstGeom prst="rect">
            <a:avLst/>
          </a:prstGeom>
        </p:spPr>
      </p:pic>
      <p:sp>
        <p:nvSpPr>
          <p:cNvPr id="3" name="Content Placeholder 2">
            <a:extLst>
              <a:ext uri="{FF2B5EF4-FFF2-40B4-BE49-F238E27FC236}">
                <a16:creationId xmlns:a16="http://schemas.microsoft.com/office/drawing/2014/main" id="{2099B866-6E69-4514-B488-37191CE99B32}"/>
              </a:ext>
            </a:extLst>
          </p:cNvPr>
          <p:cNvSpPr>
            <a:spLocks noGrp="1"/>
          </p:cNvSpPr>
          <p:nvPr>
            <p:ph idx="1"/>
          </p:nvPr>
        </p:nvSpPr>
        <p:spPr>
          <a:xfrm>
            <a:off x="7624754" y="1559293"/>
            <a:ext cx="4422163" cy="5231220"/>
          </a:xfrm>
        </p:spPr>
        <p:txBody>
          <a:bodyPr vert="horz" lIns="91440" tIns="45720" rIns="91440" bIns="45720" rtlCol="0" anchor="t">
            <a:noAutofit/>
          </a:bodyPr>
          <a:lstStyle/>
          <a:p>
            <a:pPr>
              <a:lnSpc>
                <a:spcPct val="90000"/>
              </a:lnSpc>
            </a:pPr>
            <a:r>
              <a:rPr lang="en-US" sz="2000" dirty="0">
                <a:solidFill>
                  <a:srgbClr val="FFFFFF"/>
                </a:solidFill>
              </a:rPr>
              <a:t>Cesar Chavez served in the United States Navy from 1946 to 1948.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Upon returning from the Navy, Cesar befriended two social justice activists with whom he worked to create the Community Service Organization.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Cesar worked for the Community Service Organization for 9 years, moving all over California to hear the challenges facing farm workers, and support them in fighting for their rights.  </a:t>
            </a:r>
          </a:p>
          <a:p>
            <a:pPr>
              <a:lnSpc>
                <a:spcPct val="90000"/>
              </a:lnSpc>
              <a:buClr>
                <a:srgbClr val="262626"/>
              </a:buClr>
            </a:pPr>
            <a:endParaRPr lang="en-US" dirty="0">
              <a:solidFill>
                <a:srgbClr val="FFFFFF"/>
              </a:solidFill>
            </a:endParaRPr>
          </a:p>
          <a:p>
            <a:pPr>
              <a:lnSpc>
                <a:spcPct val="90000"/>
              </a:lnSpc>
              <a:buClr>
                <a:srgbClr val="262626"/>
              </a:buClr>
            </a:pPr>
            <a:endParaRPr lang="en-US" sz="1800" dirty="0">
              <a:solidFill>
                <a:srgbClr val="FFFFFF"/>
              </a:solidFill>
            </a:endParaRPr>
          </a:p>
        </p:txBody>
      </p:sp>
    </p:spTree>
    <p:extLst>
      <p:ext uri="{BB962C8B-B14F-4D97-AF65-F5344CB8AC3E}">
        <p14:creationId xmlns:p14="http://schemas.microsoft.com/office/powerpoint/2010/main" val="194764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C7AD4-A998-47B1-B472-1FE5FF4C9275}"/>
              </a:ext>
            </a:extLst>
          </p:cNvPr>
          <p:cNvSpPr>
            <a:spLocks noGrp="1"/>
          </p:cNvSpPr>
          <p:nvPr>
            <p:ph type="title"/>
          </p:nvPr>
        </p:nvSpPr>
        <p:spPr>
          <a:xfrm>
            <a:off x="627385" y="159426"/>
            <a:ext cx="4602152" cy="1718225"/>
          </a:xfrm>
        </p:spPr>
        <p:txBody>
          <a:bodyPr>
            <a:normAutofit/>
          </a:bodyPr>
          <a:lstStyle/>
          <a:p>
            <a:r>
              <a:rPr lang="en-US" sz="6600"/>
              <a:t>Family Life</a:t>
            </a:r>
          </a:p>
        </p:txBody>
      </p:sp>
      <p:sp>
        <p:nvSpPr>
          <p:cNvPr id="3" name="Content Placeholder 2">
            <a:extLst>
              <a:ext uri="{FF2B5EF4-FFF2-40B4-BE49-F238E27FC236}">
                <a16:creationId xmlns:a16="http://schemas.microsoft.com/office/drawing/2014/main" id="{D2C92C76-0985-4C26-99C8-1A3AB6132E7D}"/>
              </a:ext>
            </a:extLst>
          </p:cNvPr>
          <p:cNvSpPr>
            <a:spLocks noGrp="1"/>
          </p:cNvSpPr>
          <p:nvPr>
            <p:ph idx="1"/>
          </p:nvPr>
        </p:nvSpPr>
        <p:spPr>
          <a:xfrm>
            <a:off x="449162" y="1807811"/>
            <a:ext cx="5219989" cy="4327988"/>
          </a:xfrm>
        </p:spPr>
        <p:txBody>
          <a:bodyPr vert="horz" lIns="91440" tIns="45720" rIns="91440" bIns="45720" rtlCol="0" anchor="t">
            <a:noAutofit/>
          </a:bodyPr>
          <a:lstStyle/>
          <a:p>
            <a:pPr>
              <a:lnSpc>
                <a:spcPct val="90000"/>
              </a:lnSpc>
            </a:pPr>
            <a:r>
              <a:rPr lang="en-US" sz="1400" dirty="0"/>
              <a:t>Cesar Chavez married Helen </a:t>
            </a:r>
            <a:r>
              <a:rPr lang="en-US" sz="1400" dirty="0" err="1"/>
              <a:t>Fabola</a:t>
            </a:r>
            <a:r>
              <a:rPr lang="en-US" sz="1400" dirty="0"/>
              <a:t> in 1949 and by 1959 they had 8 children together.  </a:t>
            </a:r>
          </a:p>
          <a:p>
            <a:pPr>
              <a:lnSpc>
                <a:spcPct val="90000"/>
              </a:lnSpc>
              <a:buClr>
                <a:srgbClr val="262626"/>
              </a:buClr>
            </a:pPr>
            <a:endParaRPr lang="en-US" sz="1400" dirty="0"/>
          </a:p>
          <a:p>
            <a:pPr>
              <a:lnSpc>
                <a:spcPct val="90000"/>
              </a:lnSpc>
              <a:buClr>
                <a:srgbClr val="262626"/>
              </a:buClr>
            </a:pPr>
            <a:r>
              <a:rPr lang="en-US" sz="1400" dirty="0">
                <a:ea typeface="+mn-lt"/>
                <a:cs typeface="+mn-lt"/>
              </a:rPr>
              <a:t>Cesar and his family moved from city to city in order to support the farm workers and fight for their rights. </a:t>
            </a:r>
          </a:p>
          <a:p>
            <a:pPr>
              <a:lnSpc>
                <a:spcPct val="90000"/>
              </a:lnSpc>
              <a:buClr>
                <a:srgbClr val="262626"/>
              </a:buClr>
            </a:pPr>
            <a:endParaRPr lang="en-US" sz="1400" dirty="0">
              <a:ea typeface="+mn-lt"/>
              <a:cs typeface="+mn-lt"/>
            </a:endParaRPr>
          </a:p>
          <a:p>
            <a:pPr>
              <a:lnSpc>
                <a:spcPct val="90000"/>
              </a:lnSpc>
              <a:buClr>
                <a:srgbClr val="262626"/>
              </a:buClr>
            </a:pPr>
            <a:r>
              <a:rPr lang="en-US" sz="1400" dirty="0">
                <a:ea typeface="+mn-lt"/>
                <a:cs typeface="+mn-lt"/>
              </a:rPr>
              <a:t>This means, that Cesar's family moved to these California cities over the course of 10 years: </a:t>
            </a:r>
          </a:p>
          <a:p>
            <a:pPr lvl="1">
              <a:lnSpc>
                <a:spcPct val="90000"/>
              </a:lnSpc>
              <a:buClr>
                <a:srgbClr val="262626"/>
              </a:buClr>
            </a:pPr>
            <a:r>
              <a:rPr lang="en-US" sz="1400" dirty="0">
                <a:ea typeface="+mn-lt"/>
                <a:cs typeface="+mn-lt"/>
              </a:rPr>
              <a:t>San Jose</a:t>
            </a:r>
          </a:p>
          <a:p>
            <a:pPr lvl="1">
              <a:lnSpc>
                <a:spcPct val="90000"/>
              </a:lnSpc>
              <a:buClr>
                <a:srgbClr val="262626"/>
              </a:buClr>
            </a:pPr>
            <a:r>
              <a:rPr lang="en-US" sz="1400" dirty="0">
                <a:ea typeface="+mn-lt"/>
                <a:cs typeface="+mn-lt"/>
              </a:rPr>
              <a:t>Salinas</a:t>
            </a:r>
          </a:p>
          <a:p>
            <a:pPr lvl="1">
              <a:lnSpc>
                <a:spcPct val="90000"/>
              </a:lnSpc>
              <a:buClr>
                <a:srgbClr val="262626"/>
              </a:buClr>
            </a:pPr>
            <a:r>
              <a:rPr lang="en-US" sz="1400" dirty="0">
                <a:ea typeface="+mn-lt"/>
                <a:cs typeface="+mn-lt"/>
              </a:rPr>
              <a:t>Fresno</a:t>
            </a:r>
          </a:p>
          <a:p>
            <a:pPr lvl="1">
              <a:lnSpc>
                <a:spcPct val="90000"/>
              </a:lnSpc>
              <a:buClr>
                <a:srgbClr val="262626"/>
              </a:buClr>
            </a:pPr>
            <a:r>
              <a:rPr lang="en-US" sz="1400" dirty="0">
                <a:ea typeface="+mn-lt"/>
                <a:cs typeface="+mn-lt"/>
              </a:rPr>
              <a:t>Brawley</a:t>
            </a:r>
          </a:p>
          <a:p>
            <a:pPr lvl="1">
              <a:lnSpc>
                <a:spcPct val="90000"/>
              </a:lnSpc>
              <a:buClr>
                <a:srgbClr val="262626"/>
              </a:buClr>
            </a:pPr>
            <a:r>
              <a:rPr lang="en-US" sz="1400" dirty="0">
                <a:ea typeface="+mn-lt"/>
                <a:cs typeface="+mn-lt"/>
              </a:rPr>
              <a:t>San Bernadino </a:t>
            </a:r>
          </a:p>
          <a:p>
            <a:pPr lvl="1">
              <a:lnSpc>
                <a:spcPct val="90000"/>
              </a:lnSpc>
              <a:buClr>
                <a:srgbClr val="262626"/>
              </a:buClr>
            </a:pPr>
            <a:r>
              <a:rPr lang="en-US" sz="1400" dirty="0">
                <a:ea typeface="+mn-lt"/>
                <a:cs typeface="+mn-lt"/>
              </a:rPr>
              <a:t>Madera</a:t>
            </a:r>
          </a:p>
          <a:p>
            <a:pPr lvl="1">
              <a:lnSpc>
                <a:spcPct val="90000"/>
              </a:lnSpc>
              <a:buClr>
                <a:srgbClr val="262626"/>
              </a:buClr>
            </a:pPr>
            <a:r>
              <a:rPr lang="en-US" sz="1400" dirty="0">
                <a:ea typeface="+mn-lt"/>
                <a:cs typeface="+mn-lt"/>
              </a:rPr>
              <a:t>Bakersfield</a:t>
            </a:r>
            <a:endParaRPr lang="en-US" sz="1400" dirty="0"/>
          </a:p>
          <a:p>
            <a:pPr lvl="1">
              <a:lnSpc>
                <a:spcPct val="90000"/>
              </a:lnSpc>
              <a:buClr>
                <a:srgbClr val="262626"/>
              </a:buClr>
            </a:pPr>
            <a:endParaRPr lang="en-US" sz="1400" dirty="0"/>
          </a:p>
          <a:p>
            <a:pPr>
              <a:lnSpc>
                <a:spcPct val="90000"/>
              </a:lnSpc>
              <a:buClr>
                <a:srgbClr val="262626"/>
              </a:buClr>
            </a:pPr>
            <a:r>
              <a:rPr lang="en-US" sz="1400" dirty="0"/>
              <a:t>In 1959 Cesar moved his family to the Boyle Heights neighborhood of Los Angeles. </a:t>
            </a:r>
          </a:p>
          <a:p>
            <a:pPr>
              <a:lnSpc>
                <a:spcPct val="90000"/>
              </a:lnSpc>
              <a:buClr>
                <a:srgbClr val="262626"/>
              </a:buClr>
            </a:pPr>
            <a:endParaRPr lang="en-US" sz="1000"/>
          </a:p>
          <a:p>
            <a:pPr>
              <a:lnSpc>
                <a:spcPct val="90000"/>
              </a:lnSpc>
              <a:buClr>
                <a:srgbClr val="262626"/>
              </a:buClr>
            </a:pPr>
            <a:endParaRPr lang="en-US" sz="1000"/>
          </a:p>
        </p:txBody>
      </p:sp>
      <p:sp>
        <p:nvSpPr>
          <p:cNvPr id="14" name="Rectangle 13">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street sign on a pole&#10;&#10;Description automatically generated">
            <a:extLst>
              <a:ext uri="{FF2B5EF4-FFF2-40B4-BE49-F238E27FC236}">
                <a16:creationId xmlns:a16="http://schemas.microsoft.com/office/drawing/2014/main" id="{58DEBA35-6FB8-4874-B49A-B4EE8575F856}"/>
              </a:ext>
            </a:extLst>
          </p:cNvPr>
          <p:cNvPicPr>
            <a:picLocks noChangeAspect="1"/>
          </p:cNvPicPr>
          <p:nvPr/>
        </p:nvPicPr>
        <p:blipFill rotWithShape="1">
          <a:blip r:embed="rId2"/>
          <a:srcRect l="12345" r="26100" b="1"/>
          <a:stretch/>
        </p:blipFill>
        <p:spPr>
          <a:xfrm>
            <a:off x="8254934" y="3209731"/>
            <a:ext cx="3716680" cy="3396343"/>
          </a:xfrm>
          <a:prstGeom prst="rect">
            <a:avLst/>
          </a:prstGeom>
        </p:spPr>
      </p:pic>
      <p:pic>
        <p:nvPicPr>
          <p:cNvPr id="4" name="Picture 4" descr="A group of people posing for a photo&#10;&#10;Description automatically generated">
            <a:extLst>
              <a:ext uri="{FF2B5EF4-FFF2-40B4-BE49-F238E27FC236}">
                <a16:creationId xmlns:a16="http://schemas.microsoft.com/office/drawing/2014/main" id="{39BFCECF-93A5-4F20-A9B3-9C40E3FEAF5A}"/>
              </a:ext>
            </a:extLst>
          </p:cNvPr>
          <p:cNvPicPr>
            <a:picLocks noChangeAspect="1"/>
          </p:cNvPicPr>
          <p:nvPr/>
        </p:nvPicPr>
        <p:blipFill rotWithShape="1">
          <a:blip r:embed="rId3"/>
          <a:srcRect r="26000" b="3"/>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
        <p:nvSpPr>
          <p:cNvPr id="18" name="Rectangle 17">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190905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TotalTime>
  <Words>1152</Words>
  <Application>Microsoft Office PowerPoint</Application>
  <PresentationFormat>Widescreen</PresentationFormat>
  <Paragraphs>122</Paragraphs>
  <Slides>20</Slides>
  <Notes>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Garamond</vt:lpstr>
      <vt:lpstr>Savon</vt:lpstr>
      <vt:lpstr>Cesar Chavez Stories of Excellence</vt:lpstr>
      <vt:lpstr>Welcome Would you rather watch a horror movie or a comedy? </vt:lpstr>
      <vt:lpstr>Objectives</vt:lpstr>
      <vt:lpstr>Who is Cesar Chavez? </vt:lpstr>
      <vt:lpstr>Early Life</vt:lpstr>
      <vt:lpstr>Farm Work</vt:lpstr>
      <vt:lpstr>Reflection</vt:lpstr>
      <vt:lpstr>Activism</vt:lpstr>
      <vt:lpstr>Family Life</vt:lpstr>
      <vt:lpstr>Reflection</vt:lpstr>
      <vt:lpstr>United Farm Workers</vt:lpstr>
      <vt:lpstr>The Delano Grape Strike &amp; Boycott</vt:lpstr>
      <vt:lpstr>The March</vt:lpstr>
      <vt:lpstr>Reflection</vt:lpstr>
      <vt:lpstr>Cesar Chavez Legacy</vt:lpstr>
      <vt:lpstr>Awards &amp; Recognition</vt:lpstr>
      <vt:lpstr>¡Sí Se Puede!</vt:lpstr>
      <vt:lpstr>Check Out  Would you rather to go the Ocean or the Mountains? </vt:lpstr>
      <vt:lpstr>Human Relations, Diversity &amp; Equity</vt:lpstr>
      <vt:lpstr>Teacher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Jules Gomez</dc:creator>
  <cp:lastModifiedBy>Gomez, Julie</cp:lastModifiedBy>
  <cp:revision>663</cp:revision>
  <dcterms:created xsi:type="dcterms:W3CDTF">2020-10-20T21:41:25Z</dcterms:created>
  <dcterms:modified xsi:type="dcterms:W3CDTF">2022-07-25T17:19:45Z</dcterms:modified>
</cp:coreProperties>
</file>