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9"/>
  </p:notesMasterIdLst>
  <p:sldIdLst>
    <p:sldId id="256" r:id="rId5"/>
    <p:sldId id="258" r:id="rId6"/>
    <p:sldId id="270" r:id="rId7"/>
    <p:sldId id="259" r:id="rId8"/>
    <p:sldId id="260" r:id="rId9"/>
    <p:sldId id="261" r:id="rId10"/>
    <p:sldId id="262" r:id="rId11"/>
    <p:sldId id="278" r:id="rId12"/>
    <p:sldId id="280" r:id="rId13"/>
    <p:sldId id="275" r:id="rId14"/>
    <p:sldId id="264" r:id="rId15"/>
    <p:sldId id="279" r:id="rId16"/>
    <p:sldId id="281" r:id="rId17"/>
    <p:sldId id="28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iasson, Judy" initials="CJ" lastIdx="1" clrIdx="0">
    <p:extLst>
      <p:ext uri="{19B8F6BF-5375-455C-9EA6-DF929625EA0E}">
        <p15:presenceInfo xmlns:p15="http://schemas.microsoft.com/office/powerpoint/2012/main" userId="S::judy.chiasson@lausd.net::f9bb92bb-9105-4a15-996b-d194e88c71a3" providerId="AD"/>
      </p:ext>
    </p:extLst>
  </p:cmAuthor>
  <p:cmAuthor id="2" name="Zoeckler, Susanna" initials="ZS" lastIdx="1" clrIdx="1">
    <p:extLst>
      <p:ext uri="{19B8F6BF-5375-455C-9EA6-DF929625EA0E}">
        <p15:presenceInfo xmlns:p15="http://schemas.microsoft.com/office/powerpoint/2012/main" userId="S::susanna.l.zoeckler@lausd.net::292e9e5e-9335-4b71-9b85-aca008ad9d3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5132" autoAdjust="0"/>
    <p:restoredTop sz="85747" autoAdjust="0"/>
  </p:normalViewPr>
  <p:slideViewPr>
    <p:cSldViewPr snapToGrid="0">
      <p:cViewPr varScale="1">
        <p:scale>
          <a:sx n="48" d="100"/>
          <a:sy n="48" d="100"/>
        </p:scale>
        <p:origin x="44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95B30A-8EA2-4506-A866-E8843985A7C0}" type="doc">
      <dgm:prSet loTypeId="urn:microsoft.com/office/officeart/2016/7/layout/LinearBlockProcessNumbered" loCatId="process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49AA336-E624-4BB9-BA5B-0E31C5A39788}">
      <dgm:prSet/>
      <dgm:spPr/>
      <dgm:t>
        <a:bodyPr/>
        <a:lstStyle/>
        <a:p>
          <a:r>
            <a:rPr lang="en-US" dirty="0"/>
            <a:t>Learn about why it is important to use a person’s preferred name and pronouns when referring to them.</a:t>
          </a:r>
        </a:p>
      </dgm:t>
    </dgm:pt>
    <dgm:pt modelId="{D3770631-16FC-4A60-886F-FC8BD278B74F}" type="parTrans" cxnId="{2C966A2C-907F-4EDC-8169-5D8C8C117960}">
      <dgm:prSet/>
      <dgm:spPr/>
      <dgm:t>
        <a:bodyPr/>
        <a:lstStyle/>
        <a:p>
          <a:endParaRPr lang="en-US"/>
        </a:p>
      </dgm:t>
    </dgm:pt>
    <dgm:pt modelId="{8BF6BEE3-F871-40A0-8661-5F72746D623F}" type="sibTrans" cxnId="{2C966A2C-907F-4EDC-8169-5D8C8C117960}">
      <dgm:prSet phldrT="01" phldr="0"/>
      <dgm:spPr/>
      <dgm:t>
        <a:bodyPr/>
        <a:lstStyle/>
        <a:p>
          <a:r>
            <a:rPr lang="en-US"/>
            <a:t>01</a:t>
          </a:r>
        </a:p>
      </dgm:t>
    </dgm:pt>
    <dgm:pt modelId="{56E1C5EF-BDA7-4608-B89D-4312AFEDFC9B}">
      <dgm:prSet/>
      <dgm:spPr/>
      <dgm:t>
        <a:bodyPr/>
        <a:lstStyle/>
        <a:p>
          <a:r>
            <a:rPr lang="en-US" dirty="0"/>
            <a:t>Understanding that although it may be challenging at first to use a new pronoun or name for someone, it is respectful to do so.</a:t>
          </a:r>
        </a:p>
      </dgm:t>
    </dgm:pt>
    <dgm:pt modelId="{4C971C9D-6700-4C72-BA84-663D393F9A31}" type="parTrans" cxnId="{5D32CDEF-E044-4BA3-BDDA-8272858C5396}">
      <dgm:prSet/>
      <dgm:spPr/>
      <dgm:t>
        <a:bodyPr/>
        <a:lstStyle/>
        <a:p>
          <a:endParaRPr lang="en-US"/>
        </a:p>
      </dgm:t>
    </dgm:pt>
    <dgm:pt modelId="{C75C6C64-EF54-4C00-8D22-6A379FC0B4AB}" type="sibTrans" cxnId="{5D32CDEF-E044-4BA3-BDDA-8272858C5396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5EE8DBC9-AE2D-4ADA-97B9-F1271120E334}">
      <dgm:prSet/>
      <dgm:spPr/>
      <dgm:t>
        <a:bodyPr/>
        <a:lstStyle/>
        <a:p>
          <a:r>
            <a:rPr lang="en-US" dirty="0"/>
            <a:t>Feel empowered to ask that your correct name be used as well as pronounced appropriately and state your pronouns and ask others about theirs.</a:t>
          </a:r>
        </a:p>
      </dgm:t>
    </dgm:pt>
    <dgm:pt modelId="{A076582D-CEFE-4113-8169-DA7058147B6D}" type="parTrans" cxnId="{19787538-BC90-4A56-A384-95B6D79DC623}">
      <dgm:prSet/>
      <dgm:spPr/>
      <dgm:t>
        <a:bodyPr/>
        <a:lstStyle/>
        <a:p>
          <a:endParaRPr lang="en-US"/>
        </a:p>
      </dgm:t>
    </dgm:pt>
    <dgm:pt modelId="{B42A16A6-0B85-457A-A3E6-2B5B71A656E4}" type="sibTrans" cxnId="{19787538-BC90-4A56-A384-95B6D79DC623}">
      <dgm:prSet phldrT="03" phldr="0"/>
      <dgm:spPr/>
      <dgm:t>
        <a:bodyPr/>
        <a:lstStyle/>
        <a:p>
          <a:r>
            <a:rPr lang="en-US"/>
            <a:t>03</a:t>
          </a:r>
        </a:p>
      </dgm:t>
    </dgm:pt>
    <dgm:pt modelId="{6DBB4F51-27A8-4FA7-8D63-FDA3201E3F8E}" type="pres">
      <dgm:prSet presAssocID="{2F95B30A-8EA2-4506-A866-E8843985A7C0}" presName="Name0" presStyleCnt="0">
        <dgm:presLayoutVars>
          <dgm:animLvl val="lvl"/>
          <dgm:resizeHandles val="exact"/>
        </dgm:presLayoutVars>
      </dgm:prSet>
      <dgm:spPr/>
    </dgm:pt>
    <dgm:pt modelId="{54BED66E-22BA-4DF2-97A0-F30EA582BB21}" type="pres">
      <dgm:prSet presAssocID="{049AA336-E624-4BB9-BA5B-0E31C5A39788}" presName="compositeNode" presStyleCnt="0">
        <dgm:presLayoutVars>
          <dgm:bulletEnabled val="1"/>
        </dgm:presLayoutVars>
      </dgm:prSet>
      <dgm:spPr/>
    </dgm:pt>
    <dgm:pt modelId="{A84DC622-10E3-4173-B0B9-F402D8C85733}" type="pres">
      <dgm:prSet presAssocID="{049AA336-E624-4BB9-BA5B-0E31C5A39788}" presName="bgRect" presStyleLbl="alignNode1" presStyleIdx="0" presStyleCnt="3"/>
      <dgm:spPr/>
    </dgm:pt>
    <dgm:pt modelId="{617ACBA3-C2B7-4C24-87FC-F0126D15F52B}" type="pres">
      <dgm:prSet presAssocID="{8BF6BEE3-F871-40A0-8661-5F72746D623F}" presName="sibTransNodeRect" presStyleLbl="alignNode1" presStyleIdx="0" presStyleCnt="3">
        <dgm:presLayoutVars>
          <dgm:chMax val="0"/>
          <dgm:bulletEnabled val="1"/>
        </dgm:presLayoutVars>
      </dgm:prSet>
      <dgm:spPr/>
    </dgm:pt>
    <dgm:pt modelId="{990ED7E2-B795-4A2D-B8E5-82B99DCDB940}" type="pres">
      <dgm:prSet presAssocID="{049AA336-E624-4BB9-BA5B-0E31C5A39788}" presName="nodeRect" presStyleLbl="alignNode1" presStyleIdx="0" presStyleCnt="3">
        <dgm:presLayoutVars>
          <dgm:bulletEnabled val="1"/>
        </dgm:presLayoutVars>
      </dgm:prSet>
      <dgm:spPr/>
    </dgm:pt>
    <dgm:pt modelId="{F90EC4BA-A3E8-4911-BABD-F68934CF0243}" type="pres">
      <dgm:prSet presAssocID="{8BF6BEE3-F871-40A0-8661-5F72746D623F}" presName="sibTrans" presStyleCnt="0"/>
      <dgm:spPr/>
    </dgm:pt>
    <dgm:pt modelId="{04CDD0BC-42D8-42A8-A158-F66DA1DED6FF}" type="pres">
      <dgm:prSet presAssocID="{56E1C5EF-BDA7-4608-B89D-4312AFEDFC9B}" presName="compositeNode" presStyleCnt="0">
        <dgm:presLayoutVars>
          <dgm:bulletEnabled val="1"/>
        </dgm:presLayoutVars>
      </dgm:prSet>
      <dgm:spPr/>
    </dgm:pt>
    <dgm:pt modelId="{1F23DFC0-0DA6-4D82-9324-184FDFAAF447}" type="pres">
      <dgm:prSet presAssocID="{56E1C5EF-BDA7-4608-B89D-4312AFEDFC9B}" presName="bgRect" presStyleLbl="alignNode1" presStyleIdx="1" presStyleCnt="3"/>
      <dgm:spPr/>
    </dgm:pt>
    <dgm:pt modelId="{83FE6DC2-A5A2-4DC3-B481-BADC2304D4F3}" type="pres">
      <dgm:prSet presAssocID="{C75C6C64-EF54-4C00-8D22-6A379FC0B4AB}" presName="sibTransNodeRect" presStyleLbl="alignNode1" presStyleIdx="1" presStyleCnt="3">
        <dgm:presLayoutVars>
          <dgm:chMax val="0"/>
          <dgm:bulletEnabled val="1"/>
        </dgm:presLayoutVars>
      </dgm:prSet>
      <dgm:spPr/>
    </dgm:pt>
    <dgm:pt modelId="{FE582C33-8FDC-4ACF-91A2-F9D402AAD6C1}" type="pres">
      <dgm:prSet presAssocID="{56E1C5EF-BDA7-4608-B89D-4312AFEDFC9B}" presName="nodeRect" presStyleLbl="alignNode1" presStyleIdx="1" presStyleCnt="3">
        <dgm:presLayoutVars>
          <dgm:bulletEnabled val="1"/>
        </dgm:presLayoutVars>
      </dgm:prSet>
      <dgm:spPr/>
    </dgm:pt>
    <dgm:pt modelId="{46C06382-14DC-4DDD-80AC-BA951482C79B}" type="pres">
      <dgm:prSet presAssocID="{C75C6C64-EF54-4C00-8D22-6A379FC0B4AB}" presName="sibTrans" presStyleCnt="0"/>
      <dgm:spPr/>
    </dgm:pt>
    <dgm:pt modelId="{5EC47002-636A-4E90-86B7-EAAC807B680F}" type="pres">
      <dgm:prSet presAssocID="{5EE8DBC9-AE2D-4ADA-97B9-F1271120E334}" presName="compositeNode" presStyleCnt="0">
        <dgm:presLayoutVars>
          <dgm:bulletEnabled val="1"/>
        </dgm:presLayoutVars>
      </dgm:prSet>
      <dgm:spPr/>
    </dgm:pt>
    <dgm:pt modelId="{F8E13C52-74D6-4CC0-9047-EEA5E23A4C7D}" type="pres">
      <dgm:prSet presAssocID="{5EE8DBC9-AE2D-4ADA-97B9-F1271120E334}" presName="bgRect" presStyleLbl="alignNode1" presStyleIdx="2" presStyleCnt="3"/>
      <dgm:spPr/>
    </dgm:pt>
    <dgm:pt modelId="{41EC9F20-D5FA-4F42-B25F-EAA529009E95}" type="pres">
      <dgm:prSet presAssocID="{B42A16A6-0B85-457A-A3E6-2B5B71A656E4}" presName="sibTransNodeRect" presStyleLbl="alignNode1" presStyleIdx="2" presStyleCnt="3">
        <dgm:presLayoutVars>
          <dgm:chMax val="0"/>
          <dgm:bulletEnabled val="1"/>
        </dgm:presLayoutVars>
      </dgm:prSet>
      <dgm:spPr/>
    </dgm:pt>
    <dgm:pt modelId="{F568636E-F9AB-41F6-8DFF-BF0ABA478F9A}" type="pres">
      <dgm:prSet presAssocID="{5EE8DBC9-AE2D-4ADA-97B9-F1271120E334}" presName="nodeRect" presStyleLbl="alignNode1" presStyleIdx="2" presStyleCnt="3">
        <dgm:presLayoutVars>
          <dgm:bulletEnabled val="1"/>
        </dgm:presLayoutVars>
      </dgm:prSet>
      <dgm:spPr/>
    </dgm:pt>
  </dgm:ptLst>
  <dgm:cxnLst>
    <dgm:cxn modelId="{BDE29305-B144-408D-95FA-591C331C2CCD}" type="presOf" srcId="{049AA336-E624-4BB9-BA5B-0E31C5A39788}" destId="{A84DC622-10E3-4173-B0B9-F402D8C85733}" srcOrd="0" destOrd="0" presId="urn:microsoft.com/office/officeart/2016/7/layout/LinearBlockProcessNumbered"/>
    <dgm:cxn modelId="{F258D608-A204-49C6-BEE1-BD8A87756FF3}" type="presOf" srcId="{C75C6C64-EF54-4C00-8D22-6A379FC0B4AB}" destId="{83FE6DC2-A5A2-4DC3-B481-BADC2304D4F3}" srcOrd="0" destOrd="0" presId="urn:microsoft.com/office/officeart/2016/7/layout/LinearBlockProcessNumbered"/>
    <dgm:cxn modelId="{C222E610-3535-4A23-944E-D2F397849430}" type="presOf" srcId="{56E1C5EF-BDA7-4608-B89D-4312AFEDFC9B}" destId="{1F23DFC0-0DA6-4D82-9324-184FDFAAF447}" srcOrd="0" destOrd="0" presId="urn:microsoft.com/office/officeart/2016/7/layout/LinearBlockProcessNumbered"/>
    <dgm:cxn modelId="{2C966A2C-907F-4EDC-8169-5D8C8C117960}" srcId="{2F95B30A-8EA2-4506-A866-E8843985A7C0}" destId="{049AA336-E624-4BB9-BA5B-0E31C5A39788}" srcOrd="0" destOrd="0" parTransId="{D3770631-16FC-4A60-886F-FC8BD278B74F}" sibTransId="{8BF6BEE3-F871-40A0-8661-5F72746D623F}"/>
    <dgm:cxn modelId="{8353C12C-870A-4D25-BFD9-130785009111}" type="presOf" srcId="{5EE8DBC9-AE2D-4ADA-97B9-F1271120E334}" destId="{F568636E-F9AB-41F6-8DFF-BF0ABA478F9A}" srcOrd="1" destOrd="0" presId="urn:microsoft.com/office/officeart/2016/7/layout/LinearBlockProcessNumbered"/>
    <dgm:cxn modelId="{19787538-BC90-4A56-A384-95B6D79DC623}" srcId="{2F95B30A-8EA2-4506-A866-E8843985A7C0}" destId="{5EE8DBC9-AE2D-4ADA-97B9-F1271120E334}" srcOrd="2" destOrd="0" parTransId="{A076582D-CEFE-4113-8169-DA7058147B6D}" sibTransId="{B42A16A6-0B85-457A-A3E6-2B5B71A656E4}"/>
    <dgm:cxn modelId="{278ACD5B-9DE9-4AE8-8A3A-260701B31887}" type="presOf" srcId="{2F95B30A-8EA2-4506-A866-E8843985A7C0}" destId="{6DBB4F51-27A8-4FA7-8D63-FDA3201E3F8E}" srcOrd="0" destOrd="0" presId="urn:microsoft.com/office/officeart/2016/7/layout/LinearBlockProcessNumbered"/>
    <dgm:cxn modelId="{334C2060-75DF-4976-B597-72C0DBB62A0C}" type="presOf" srcId="{8BF6BEE3-F871-40A0-8661-5F72746D623F}" destId="{617ACBA3-C2B7-4C24-87FC-F0126D15F52B}" srcOrd="0" destOrd="0" presId="urn:microsoft.com/office/officeart/2016/7/layout/LinearBlockProcessNumbered"/>
    <dgm:cxn modelId="{47AA4E76-31F4-4CD4-843A-04343B29DAB2}" type="presOf" srcId="{B42A16A6-0B85-457A-A3E6-2B5B71A656E4}" destId="{41EC9F20-D5FA-4F42-B25F-EAA529009E95}" srcOrd="0" destOrd="0" presId="urn:microsoft.com/office/officeart/2016/7/layout/LinearBlockProcessNumbered"/>
    <dgm:cxn modelId="{4275D88C-E70C-4B8A-ACCA-1ECFC5768F35}" type="presOf" srcId="{049AA336-E624-4BB9-BA5B-0E31C5A39788}" destId="{990ED7E2-B795-4A2D-B8E5-82B99DCDB940}" srcOrd="1" destOrd="0" presId="urn:microsoft.com/office/officeart/2016/7/layout/LinearBlockProcessNumbered"/>
    <dgm:cxn modelId="{9706818F-1762-4DD0-9E7E-2074E1EE23AC}" type="presOf" srcId="{56E1C5EF-BDA7-4608-B89D-4312AFEDFC9B}" destId="{FE582C33-8FDC-4ACF-91A2-F9D402AAD6C1}" srcOrd="1" destOrd="0" presId="urn:microsoft.com/office/officeart/2016/7/layout/LinearBlockProcessNumbered"/>
    <dgm:cxn modelId="{4EFCB8D1-B8D2-4318-9161-9D5A73A4C2B9}" type="presOf" srcId="{5EE8DBC9-AE2D-4ADA-97B9-F1271120E334}" destId="{F8E13C52-74D6-4CC0-9047-EEA5E23A4C7D}" srcOrd="0" destOrd="0" presId="urn:microsoft.com/office/officeart/2016/7/layout/LinearBlockProcessNumbered"/>
    <dgm:cxn modelId="{5D32CDEF-E044-4BA3-BDDA-8272858C5396}" srcId="{2F95B30A-8EA2-4506-A866-E8843985A7C0}" destId="{56E1C5EF-BDA7-4608-B89D-4312AFEDFC9B}" srcOrd="1" destOrd="0" parTransId="{4C971C9D-6700-4C72-BA84-663D393F9A31}" sibTransId="{C75C6C64-EF54-4C00-8D22-6A379FC0B4AB}"/>
    <dgm:cxn modelId="{B10F0AEC-C927-489C-B7E7-CD8FA596C464}" type="presParOf" srcId="{6DBB4F51-27A8-4FA7-8D63-FDA3201E3F8E}" destId="{54BED66E-22BA-4DF2-97A0-F30EA582BB21}" srcOrd="0" destOrd="0" presId="urn:microsoft.com/office/officeart/2016/7/layout/LinearBlockProcessNumbered"/>
    <dgm:cxn modelId="{D57A0C3F-9954-42AB-80BE-513FED56009D}" type="presParOf" srcId="{54BED66E-22BA-4DF2-97A0-F30EA582BB21}" destId="{A84DC622-10E3-4173-B0B9-F402D8C85733}" srcOrd="0" destOrd="0" presId="urn:microsoft.com/office/officeart/2016/7/layout/LinearBlockProcessNumbered"/>
    <dgm:cxn modelId="{BA2FBBE9-FE68-4F4E-AD15-77A490BA2219}" type="presParOf" srcId="{54BED66E-22BA-4DF2-97A0-F30EA582BB21}" destId="{617ACBA3-C2B7-4C24-87FC-F0126D15F52B}" srcOrd="1" destOrd="0" presId="urn:microsoft.com/office/officeart/2016/7/layout/LinearBlockProcessNumbered"/>
    <dgm:cxn modelId="{8AD181AD-8231-4B63-AA6E-C7F7E1094FB1}" type="presParOf" srcId="{54BED66E-22BA-4DF2-97A0-F30EA582BB21}" destId="{990ED7E2-B795-4A2D-B8E5-82B99DCDB940}" srcOrd="2" destOrd="0" presId="urn:microsoft.com/office/officeart/2016/7/layout/LinearBlockProcessNumbered"/>
    <dgm:cxn modelId="{EDF9DE1E-F4AF-4719-B294-C297CB4EB4EB}" type="presParOf" srcId="{6DBB4F51-27A8-4FA7-8D63-FDA3201E3F8E}" destId="{F90EC4BA-A3E8-4911-BABD-F68934CF0243}" srcOrd="1" destOrd="0" presId="urn:microsoft.com/office/officeart/2016/7/layout/LinearBlockProcessNumbered"/>
    <dgm:cxn modelId="{0B2D040C-A6A2-46F2-9FD0-A7FD8AC90CE7}" type="presParOf" srcId="{6DBB4F51-27A8-4FA7-8D63-FDA3201E3F8E}" destId="{04CDD0BC-42D8-42A8-A158-F66DA1DED6FF}" srcOrd="2" destOrd="0" presId="urn:microsoft.com/office/officeart/2016/7/layout/LinearBlockProcessNumbered"/>
    <dgm:cxn modelId="{4D8C9A89-8880-4660-9F9E-C1D98E6DC4B6}" type="presParOf" srcId="{04CDD0BC-42D8-42A8-A158-F66DA1DED6FF}" destId="{1F23DFC0-0DA6-4D82-9324-184FDFAAF447}" srcOrd="0" destOrd="0" presId="urn:microsoft.com/office/officeart/2016/7/layout/LinearBlockProcessNumbered"/>
    <dgm:cxn modelId="{1A1998D5-5D3A-44A9-9030-EAE34EC3544F}" type="presParOf" srcId="{04CDD0BC-42D8-42A8-A158-F66DA1DED6FF}" destId="{83FE6DC2-A5A2-4DC3-B481-BADC2304D4F3}" srcOrd="1" destOrd="0" presId="urn:microsoft.com/office/officeart/2016/7/layout/LinearBlockProcessNumbered"/>
    <dgm:cxn modelId="{2C020725-8295-4CC7-BAEC-108C9B85B173}" type="presParOf" srcId="{04CDD0BC-42D8-42A8-A158-F66DA1DED6FF}" destId="{FE582C33-8FDC-4ACF-91A2-F9D402AAD6C1}" srcOrd="2" destOrd="0" presId="urn:microsoft.com/office/officeart/2016/7/layout/LinearBlockProcessNumbered"/>
    <dgm:cxn modelId="{EA8642AE-3EFF-43B3-A8B4-EF3002F44A62}" type="presParOf" srcId="{6DBB4F51-27A8-4FA7-8D63-FDA3201E3F8E}" destId="{46C06382-14DC-4DDD-80AC-BA951482C79B}" srcOrd="3" destOrd="0" presId="urn:microsoft.com/office/officeart/2016/7/layout/LinearBlockProcessNumbered"/>
    <dgm:cxn modelId="{2BD1722B-5866-4F51-AE95-645F183E68F4}" type="presParOf" srcId="{6DBB4F51-27A8-4FA7-8D63-FDA3201E3F8E}" destId="{5EC47002-636A-4E90-86B7-EAAC807B680F}" srcOrd="4" destOrd="0" presId="urn:microsoft.com/office/officeart/2016/7/layout/LinearBlockProcessNumbered"/>
    <dgm:cxn modelId="{82BE2746-6BDB-47F4-9235-BF0C4FAA6E15}" type="presParOf" srcId="{5EC47002-636A-4E90-86B7-EAAC807B680F}" destId="{F8E13C52-74D6-4CC0-9047-EEA5E23A4C7D}" srcOrd="0" destOrd="0" presId="urn:microsoft.com/office/officeart/2016/7/layout/LinearBlockProcessNumbered"/>
    <dgm:cxn modelId="{5FAA4A4D-FA50-4208-87B3-F58B6A8A460A}" type="presParOf" srcId="{5EC47002-636A-4E90-86B7-EAAC807B680F}" destId="{41EC9F20-D5FA-4F42-B25F-EAA529009E95}" srcOrd="1" destOrd="0" presId="urn:microsoft.com/office/officeart/2016/7/layout/LinearBlockProcessNumbered"/>
    <dgm:cxn modelId="{971ED7C5-CBCF-458D-ABEE-A34B11E02FAC}" type="presParOf" srcId="{5EC47002-636A-4E90-86B7-EAAC807B680F}" destId="{F568636E-F9AB-41F6-8DFF-BF0ABA478F9A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3F30D0-4C13-4532-BD56-67EA73A8D9BD}" type="doc">
      <dgm:prSet loTypeId="urn:microsoft.com/office/officeart/2005/8/layout/matrix2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89A3E43-2BC6-442E-A0A9-781CFF4F01E3}">
      <dgm:prSet/>
      <dgm:spPr>
        <a:solidFill>
          <a:schemeClr val="bg1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…forgot your name?</a:t>
          </a:r>
        </a:p>
      </dgm:t>
    </dgm:pt>
    <dgm:pt modelId="{27364C0F-2517-4EFF-B2CD-A62ADCF4DE76}" type="parTrans" cxnId="{A2371B92-6F03-441F-A538-6DAA15F2479D}">
      <dgm:prSet/>
      <dgm:spPr/>
      <dgm:t>
        <a:bodyPr/>
        <a:lstStyle/>
        <a:p>
          <a:endParaRPr lang="en-US"/>
        </a:p>
      </dgm:t>
    </dgm:pt>
    <dgm:pt modelId="{B2A9A9AE-F956-462F-B5BD-B610EA2E365F}" type="sibTrans" cxnId="{A2371B92-6F03-441F-A538-6DAA15F2479D}">
      <dgm:prSet/>
      <dgm:spPr/>
      <dgm:t>
        <a:bodyPr/>
        <a:lstStyle/>
        <a:p>
          <a:endParaRPr lang="en-US"/>
        </a:p>
      </dgm:t>
    </dgm:pt>
    <dgm:pt modelId="{67D8CD3A-9A89-47CD-8607-C69C08538164}">
      <dgm:prSet/>
      <dgm:spPr>
        <a:solidFill>
          <a:schemeClr val="bg1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…insisted you go by a different or easier name?</a:t>
          </a:r>
        </a:p>
      </dgm:t>
    </dgm:pt>
    <dgm:pt modelId="{56D5211D-3ED9-4A0B-9850-75599F6239A3}" type="parTrans" cxnId="{FE2C8A69-BC8C-40C9-A2FE-E52B4CC5C534}">
      <dgm:prSet/>
      <dgm:spPr/>
      <dgm:t>
        <a:bodyPr/>
        <a:lstStyle/>
        <a:p>
          <a:endParaRPr lang="en-US"/>
        </a:p>
      </dgm:t>
    </dgm:pt>
    <dgm:pt modelId="{C526CAB5-3B0C-4931-81D2-1124649420BF}" type="sibTrans" cxnId="{FE2C8A69-BC8C-40C9-A2FE-E52B4CC5C534}">
      <dgm:prSet/>
      <dgm:spPr/>
      <dgm:t>
        <a:bodyPr/>
        <a:lstStyle/>
        <a:p>
          <a:endParaRPr lang="en-US"/>
        </a:p>
      </dgm:t>
    </dgm:pt>
    <dgm:pt modelId="{0407D024-70BA-4A5C-84DA-0151A9188897}">
      <dgm:prSet/>
      <dgm:spPr>
        <a:solidFill>
          <a:schemeClr val="bg1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…continued to mess up your name or pronouns even after you remind them?</a:t>
          </a:r>
        </a:p>
      </dgm:t>
    </dgm:pt>
    <dgm:pt modelId="{CA359F7A-CEB3-4978-B3B7-1E2192A4B32F}" type="parTrans" cxnId="{4CEFEADD-194F-4D96-AB06-051B60CCD254}">
      <dgm:prSet/>
      <dgm:spPr/>
      <dgm:t>
        <a:bodyPr/>
        <a:lstStyle/>
        <a:p>
          <a:endParaRPr lang="en-US"/>
        </a:p>
      </dgm:t>
    </dgm:pt>
    <dgm:pt modelId="{D7165204-B850-45DD-B9CD-0D24B50DFBFA}" type="sibTrans" cxnId="{4CEFEADD-194F-4D96-AB06-051B60CCD254}">
      <dgm:prSet/>
      <dgm:spPr/>
      <dgm:t>
        <a:bodyPr/>
        <a:lstStyle/>
        <a:p>
          <a:endParaRPr lang="en-US"/>
        </a:p>
      </dgm:t>
    </dgm:pt>
    <dgm:pt modelId="{EB772A00-80A0-45C5-996F-43CD534B51D5}">
      <dgm:prSet/>
      <dgm:spPr>
        <a:solidFill>
          <a:schemeClr val="bg1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How did that experience make you feel?</a:t>
          </a:r>
          <a:r>
            <a:rPr lang="en-US" dirty="0"/>
            <a:t>?</a:t>
          </a:r>
        </a:p>
      </dgm:t>
    </dgm:pt>
    <dgm:pt modelId="{0F1D967D-016C-4EDA-B4DB-1AB349AFA6E3}" type="parTrans" cxnId="{0E8932B4-1AE3-4BDF-AF56-02B5636917E2}">
      <dgm:prSet/>
      <dgm:spPr/>
      <dgm:t>
        <a:bodyPr/>
        <a:lstStyle/>
        <a:p>
          <a:endParaRPr lang="en-US"/>
        </a:p>
      </dgm:t>
    </dgm:pt>
    <dgm:pt modelId="{FA102E95-308C-41B2-AEFC-EC86BB77DEC4}" type="sibTrans" cxnId="{0E8932B4-1AE3-4BDF-AF56-02B5636917E2}">
      <dgm:prSet/>
      <dgm:spPr/>
      <dgm:t>
        <a:bodyPr/>
        <a:lstStyle/>
        <a:p>
          <a:endParaRPr lang="en-US"/>
        </a:p>
      </dgm:t>
    </dgm:pt>
    <dgm:pt modelId="{72A0655B-C363-4878-B89D-057670EC05BC}" type="pres">
      <dgm:prSet presAssocID="{503F30D0-4C13-4532-BD56-67EA73A8D9BD}" presName="matrix" presStyleCnt="0">
        <dgm:presLayoutVars>
          <dgm:chMax val="1"/>
          <dgm:dir/>
          <dgm:resizeHandles val="exact"/>
        </dgm:presLayoutVars>
      </dgm:prSet>
      <dgm:spPr/>
    </dgm:pt>
    <dgm:pt modelId="{C9918E67-660F-4A59-B18C-73326AF4F23F}" type="pres">
      <dgm:prSet presAssocID="{503F30D0-4C13-4532-BD56-67EA73A8D9BD}" presName="axisShape" presStyleLbl="bgShp" presStyleIdx="0" presStyleCnt="1"/>
      <dgm:spPr>
        <a:solidFill>
          <a:schemeClr val="bg1"/>
        </a:solidFill>
      </dgm:spPr>
    </dgm:pt>
    <dgm:pt modelId="{A753EEDB-7D48-4B48-95E7-BE0A9A406E61}" type="pres">
      <dgm:prSet presAssocID="{503F30D0-4C13-4532-BD56-67EA73A8D9BD}" presName="rect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10878E33-916E-4F3E-AEF9-A32B87EEE5B0}" type="pres">
      <dgm:prSet presAssocID="{503F30D0-4C13-4532-BD56-67EA73A8D9BD}" presName="rect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3DB42444-0EBB-4233-BC39-BF3D26BC9A53}" type="pres">
      <dgm:prSet presAssocID="{503F30D0-4C13-4532-BD56-67EA73A8D9BD}" presName="rect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D76B6DC1-1A6F-4E6C-8E16-2B7B367F69A3}" type="pres">
      <dgm:prSet presAssocID="{503F30D0-4C13-4532-BD56-67EA73A8D9BD}" presName="rect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D4125F1C-0FD1-4233-9045-8E6BEA084921}" type="presOf" srcId="{0407D024-70BA-4A5C-84DA-0151A9188897}" destId="{3DB42444-0EBB-4233-BC39-BF3D26BC9A53}" srcOrd="0" destOrd="0" presId="urn:microsoft.com/office/officeart/2005/8/layout/matrix2"/>
    <dgm:cxn modelId="{C9F5A427-BEC6-4A9E-964C-6399A5BCF8A8}" type="presOf" srcId="{EB772A00-80A0-45C5-996F-43CD534B51D5}" destId="{D76B6DC1-1A6F-4E6C-8E16-2B7B367F69A3}" srcOrd="0" destOrd="0" presId="urn:microsoft.com/office/officeart/2005/8/layout/matrix2"/>
    <dgm:cxn modelId="{FE2C8A69-BC8C-40C9-A2FE-E52B4CC5C534}" srcId="{503F30D0-4C13-4532-BD56-67EA73A8D9BD}" destId="{67D8CD3A-9A89-47CD-8607-C69C08538164}" srcOrd="1" destOrd="0" parTransId="{56D5211D-3ED9-4A0B-9850-75599F6239A3}" sibTransId="{C526CAB5-3B0C-4931-81D2-1124649420BF}"/>
    <dgm:cxn modelId="{4A0A1257-7AFF-4CCE-B6F8-06C18924AE77}" type="presOf" srcId="{889A3E43-2BC6-442E-A0A9-781CFF4F01E3}" destId="{A753EEDB-7D48-4B48-95E7-BE0A9A406E61}" srcOrd="0" destOrd="0" presId="urn:microsoft.com/office/officeart/2005/8/layout/matrix2"/>
    <dgm:cxn modelId="{FC9EEC59-C20D-4B5A-8C86-00F32259E1A3}" type="presOf" srcId="{503F30D0-4C13-4532-BD56-67EA73A8D9BD}" destId="{72A0655B-C363-4878-B89D-057670EC05BC}" srcOrd="0" destOrd="0" presId="urn:microsoft.com/office/officeart/2005/8/layout/matrix2"/>
    <dgm:cxn modelId="{A2371B92-6F03-441F-A538-6DAA15F2479D}" srcId="{503F30D0-4C13-4532-BD56-67EA73A8D9BD}" destId="{889A3E43-2BC6-442E-A0A9-781CFF4F01E3}" srcOrd="0" destOrd="0" parTransId="{27364C0F-2517-4EFF-B2CD-A62ADCF4DE76}" sibTransId="{B2A9A9AE-F956-462F-B5BD-B610EA2E365F}"/>
    <dgm:cxn modelId="{0E8932B4-1AE3-4BDF-AF56-02B5636917E2}" srcId="{503F30D0-4C13-4532-BD56-67EA73A8D9BD}" destId="{EB772A00-80A0-45C5-996F-43CD534B51D5}" srcOrd="3" destOrd="0" parTransId="{0F1D967D-016C-4EDA-B4DB-1AB349AFA6E3}" sibTransId="{FA102E95-308C-41B2-AEFC-EC86BB77DEC4}"/>
    <dgm:cxn modelId="{4CEFEADD-194F-4D96-AB06-051B60CCD254}" srcId="{503F30D0-4C13-4532-BD56-67EA73A8D9BD}" destId="{0407D024-70BA-4A5C-84DA-0151A9188897}" srcOrd="2" destOrd="0" parTransId="{CA359F7A-CEB3-4978-B3B7-1E2192A4B32F}" sibTransId="{D7165204-B850-45DD-B9CD-0D24B50DFBFA}"/>
    <dgm:cxn modelId="{F7CA19EC-7C7D-4CB6-B2A0-F0FA51F38880}" type="presOf" srcId="{67D8CD3A-9A89-47CD-8607-C69C08538164}" destId="{10878E33-916E-4F3E-AEF9-A32B87EEE5B0}" srcOrd="0" destOrd="0" presId="urn:microsoft.com/office/officeart/2005/8/layout/matrix2"/>
    <dgm:cxn modelId="{0EF003CC-091E-4DED-B9E4-1B3BE8AFC25E}" type="presParOf" srcId="{72A0655B-C363-4878-B89D-057670EC05BC}" destId="{C9918E67-660F-4A59-B18C-73326AF4F23F}" srcOrd="0" destOrd="0" presId="urn:microsoft.com/office/officeart/2005/8/layout/matrix2"/>
    <dgm:cxn modelId="{EF8CD6E3-4DC1-4BE0-8972-38F72F6F80FA}" type="presParOf" srcId="{72A0655B-C363-4878-B89D-057670EC05BC}" destId="{A753EEDB-7D48-4B48-95E7-BE0A9A406E61}" srcOrd="1" destOrd="0" presId="urn:microsoft.com/office/officeart/2005/8/layout/matrix2"/>
    <dgm:cxn modelId="{9916A21A-B3C4-406F-9275-5AEA3C3718F4}" type="presParOf" srcId="{72A0655B-C363-4878-B89D-057670EC05BC}" destId="{10878E33-916E-4F3E-AEF9-A32B87EEE5B0}" srcOrd="2" destOrd="0" presId="urn:microsoft.com/office/officeart/2005/8/layout/matrix2"/>
    <dgm:cxn modelId="{AD006FD3-732C-47B3-959C-57C3B1A7125B}" type="presParOf" srcId="{72A0655B-C363-4878-B89D-057670EC05BC}" destId="{3DB42444-0EBB-4233-BC39-BF3D26BC9A53}" srcOrd="3" destOrd="0" presId="urn:microsoft.com/office/officeart/2005/8/layout/matrix2"/>
    <dgm:cxn modelId="{646DE34B-04F5-483A-A62C-120F5E6BCBCE}" type="presParOf" srcId="{72A0655B-C363-4878-B89D-057670EC05BC}" destId="{D76B6DC1-1A6F-4E6C-8E16-2B7B367F69A3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4DC622-10E3-4173-B0B9-F402D8C85733}">
      <dsp:nvSpPr>
        <dsp:cNvPr id="0" name=""/>
        <dsp:cNvSpPr/>
      </dsp:nvSpPr>
      <dsp:spPr>
        <a:xfrm>
          <a:off x="759" y="166031"/>
          <a:ext cx="3075551" cy="369066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3796" tIns="0" rIns="303796" bIns="330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Learn about why it is important to use a person’s preferred name and pronouns when referring to them.</a:t>
          </a:r>
        </a:p>
      </dsp:txBody>
      <dsp:txXfrm>
        <a:off x="759" y="1642296"/>
        <a:ext cx="3075551" cy="2214397"/>
      </dsp:txXfrm>
    </dsp:sp>
    <dsp:sp modelId="{617ACBA3-C2B7-4C24-87FC-F0126D15F52B}">
      <dsp:nvSpPr>
        <dsp:cNvPr id="0" name=""/>
        <dsp:cNvSpPr/>
      </dsp:nvSpPr>
      <dsp:spPr>
        <a:xfrm>
          <a:off x="759" y="166031"/>
          <a:ext cx="3075551" cy="1476264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3796" tIns="165100" rIns="303796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01</a:t>
          </a:r>
        </a:p>
      </dsp:txBody>
      <dsp:txXfrm>
        <a:off x="759" y="166031"/>
        <a:ext cx="3075551" cy="1476264"/>
      </dsp:txXfrm>
    </dsp:sp>
    <dsp:sp modelId="{1F23DFC0-0DA6-4D82-9324-184FDFAAF447}">
      <dsp:nvSpPr>
        <dsp:cNvPr id="0" name=""/>
        <dsp:cNvSpPr/>
      </dsp:nvSpPr>
      <dsp:spPr>
        <a:xfrm>
          <a:off x="3322355" y="166031"/>
          <a:ext cx="3075551" cy="369066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3796" tIns="0" rIns="303796" bIns="330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Understanding that although it may be challenging at first to use a new pronoun or name for someone, it is respectful to do so.</a:t>
          </a:r>
        </a:p>
      </dsp:txBody>
      <dsp:txXfrm>
        <a:off x="3322355" y="1642296"/>
        <a:ext cx="3075551" cy="2214397"/>
      </dsp:txXfrm>
    </dsp:sp>
    <dsp:sp modelId="{83FE6DC2-A5A2-4DC3-B481-BADC2304D4F3}">
      <dsp:nvSpPr>
        <dsp:cNvPr id="0" name=""/>
        <dsp:cNvSpPr/>
      </dsp:nvSpPr>
      <dsp:spPr>
        <a:xfrm>
          <a:off x="3322355" y="166031"/>
          <a:ext cx="3075551" cy="1476264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3796" tIns="165100" rIns="303796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02</a:t>
          </a:r>
        </a:p>
      </dsp:txBody>
      <dsp:txXfrm>
        <a:off x="3322355" y="166031"/>
        <a:ext cx="3075551" cy="1476264"/>
      </dsp:txXfrm>
    </dsp:sp>
    <dsp:sp modelId="{F8E13C52-74D6-4CC0-9047-EEA5E23A4C7D}">
      <dsp:nvSpPr>
        <dsp:cNvPr id="0" name=""/>
        <dsp:cNvSpPr/>
      </dsp:nvSpPr>
      <dsp:spPr>
        <a:xfrm>
          <a:off x="6643950" y="166031"/>
          <a:ext cx="3075551" cy="369066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3796" tIns="0" rIns="303796" bIns="330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Feel empowered to ask that your correct name be used as well as pronounced appropriately and state your pronouns and ask others about theirs.</a:t>
          </a:r>
        </a:p>
      </dsp:txBody>
      <dsp:txXfrm>
        <a:off x="6643950" y="1642296"/>
        <a:ext cx="3075551" cy="2214397"/>
      </dsp:txXfrm>
    </dsp:sp>
    <dsp:sp modelId="{41EC9F20-D5FA-4F42-B25F-EAA529009E95}">
      <dsp:nvSpPr>
        <dsp:cNvPr id="0" name=""/>
        <dsp:cNvSpPr/>
      </dsp:nvSpPr>
      <dsp:spPr>
        <a:xfrm>
          <a:off x="6643950" y="166031"/>
          <a:ext cx="3075551" cy="1476264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3796" tIns="165100" rIns="303796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03</a:t>
          </a:r>
        </a:p>
      </dsp:txBody>
      <dsp:txXfrm>
        <a:off x="6643950" y="166031"/>
        <a:ext cx="3075551" cy="14762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918E67-660F-4A59-B18C-73326AF4F23F}">
      <dsp:nvSpPr>
        <dsp:cNvPr id="0" name=""/>
        <dsp:cNvSpPr/>
      </dsp:nvSpPr>
      <dsp:spPr>
        <a:xfrm>
          <a:off x="827087" y="0"/>
          <a:ext cx="4941888" cy="4941888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53EEDB-7D48-4B48-95E7-BE0A9A406E61}">
      <dsp:nvSpPr>
        <dsp:cNvPr id="0" name=""/>
        <dsp:cNvSpPr/>
      </dsp:nvSpPr>
      <dsp:spPr>
        <a:xfrm>
          <a:off x="1148310" y="321222"/>
          <a:ext cx="1976755" cy="1976755"/>
        </a:xfrm>
        <a:prstGeom prst="roundRect">
          <a:avLst/>
        </a:prstGeom>
        <a:solidFill>
          <a:schemeClr val="bg1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tx1"/>
              </a:solidFill>
            </a:rPr>
            <a:t>…forgot your name?</a:t>
          </a:r>
        </a:p>
      </dsp:txBody>
      <dsp:txXfrm>
        <a:off x="1244807" y="417719"/>
        <a:ext cx="1783761" cy="1783761"/>
      </dsp:txXfrm>
    </dsp:sp>
    <dsp:sp modelId="{10878E33-916E-4F3E-AEF9-A32B87EEE5B0}">
      <dsp:nvSpPr>
        <dsp:cNvPr id="0" name=""/>
        <dsp:cNvSpPr/>
      </dsp:nvSpPr>
      <dsp:spPr>
        <a:xfrm>
          <a:off x="3470997" y="321222"/>
          <a:ext cx="1976755" cy="1976755"/>
        </a:xfrm>
        <a:prstGeom prst="roundRect">
          <a:avLst/>
        </a:prstGeom>
        <a:solidFill>
          <a:schemeClr val="bg1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tx1"/>
              </a:solidFill>
            </a:rPr>
            <a:t>…insisted you go by a different or easier name?</a:t>
          </a:r>
        </a:p>
      </dsp:txBody>
      <dsp:txXfrm>
        <a:off x="3567494" y="417719"/>
        <a:ext cx="1783761" cy="1783761"/>
      </dsp:txXfrm>
    </dsp:sp>
    <dsp:sp modelId="{3DB42444-0EBB-4233-BC39-BF3D26BC9A53}">
      <dsp:nvSpPr>
        <dsp:cNvPr id="0" name=""/>
        <dsp:cNvSpPr/>
      </dsp:nvSpPr>
      <dsp:spPr>
        <a:xfrm>
          <a:off x="1148310" y="2643910"/>
          <a:ext cx="1976755" cy="1976755"/>
        </a:xfrm>
        <a:prstGeom prst="roundRect">
          <a:avLst/>
        </a:prstGeom>
        <a:solidFill>
          <a:schemeClr val="bg1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tx1"/>
              </a:solidFill>
            </a:rPr>
            <a:t>…continued to mess up your name or pronouns even after you remind them?</a:t>
          </a:r>
        </a:p>
      </dsp:txBody>
      <dsp:txXfrm>
        <a:off x="1244807" y="2740407"/>
        <a:ext cx="1783761" cy="1783761"/>
      </dsp:txXfrm>
    </dsp:sp>
    <dsp:sp modelId="{D76B6DC1-1A6F-4E6C-8E16-2B7B367F69A3}">
      <dsp:nvSpPr>
        <dsp:cNvPr id="0" name=""/>
        <dsp:cNvSpPr/>
      </dsp:nvSpPr>
      <dsp:spPr>
        <a:xfrm>
          <a:off x="3470997" y="2643910"/>
          <a:ext cx="1976755" cy="1976755"/>
        </a:xfrm>
        <a:prstGeom prst="roundRect">
          <a:avLst/>
        </a:prstGeom>
        <a:solidFill>
          <a:schemeClr val="bg1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tx1"/>
              </a:solidFill>
            </a:rPr>
            <a:t>How did that experience make you feel?</a:t>
          </a:r>
          <a:r>
            <a:rPr lang="en-US" sz="2100" kern="1200" dirty="0"/>
            <a:t>?</a:t>
          </a:r>
        </a:p>
      </dsp:txBody>
      <dsp:txXfrm>
        <a:off x="3567494" y="2740407"/>
        <a:ext cx="1783761" cy="17837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3E5864-93EB-474D-B65D-C26C5AD5430D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B9F5DB-5BED-4296-BA22-D2DD350CB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75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Teacher, please feel free to encourage student participation whichever way you are most comfortable: in the Zoom chat, on a previously shared </a:t>
            </a:r>
            <a:r>
              <a:rPr lang="en-US" sz="18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Jamboard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in break out groups, or all together in a grid view.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B9F5DB-5BED-4296-BA22-D2DD350CB04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5256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to teacher- HRDE (Human Relations, Diversity &amp; Equity) can send you pronoun pins (as pictured on slide) to share with students/staff.  Visit our website for more info https://achieve.lausd.net/Page/17621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B9F5DB-5BED-4296-BA22-D2DD350CB04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2044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Read slide or have two students read each half of slide.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B9F5DB-5BED-4296-BA22-D2DD350CB04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6849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Read slide or have a different student reach each bullet.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B9F5DB-5BED-4296-BA22-D2DD350CB04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0625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Teacher, please scan the QR code or click the link below to take a brief survey. </a:t>
            </a:r>
          </a:p>
          <a:p>
            <a:r>
              <a:rPr lang="en-US" dirty="0"/>
              <a:t>https://forms.office.com/r/i9UqyyxzTT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B9F5DB-5BED-4296-BA22-D2DD350CB04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696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this check in students can write “keep “ or “change” or elaborate  in the chat. They can also share their name and pronouns.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B9F5DB-5BED-4296-BA22-D2DD350CB04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591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Read the objectives to students.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B9F5DB-5BED-4296-BA22-D2DD350CB04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299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(Two minute video about </a:t>
            </a:r>
            <a:r>
              <a:rPr lang="en-US" dirty="0" err="1"/>
              <a:t>Uzoamaka</a:t>
            </a:r>
            <a:r>
              <a:rPr lang="en-US" dirty="0"/>
              <a:t> </a:t>
            </a:r>
            <a:r>
              <a:rPr lang="en-US" dirty="0" err="1"/>
              <a:t>Nwanneka</a:t>
            </a:r>
            <a:r>
              <a:rPr lang="en-US" dirty="0"/>
              <a:t> a Nigerian-American actress known for her role in Orange is the New Black. ) 2:02 minutes , length of video. Video link: https://www.facebook.com/glamour/videos/10155598495785479/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B9F5DB-5BED-4296-BA22-D2DD350CB04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347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Great opportunity to acknowledge empathy. How do you think it felt for </a:t>
            </a:r>
            <a:r>
              <a:rPr lang="en-US" dirty="0" err="1"/>
              <a:t>Uzoamaka</a:t>
            </a:r>
            <a:r>
              <a:rPr lang="en-US" dirty="0"/>
              <a:t>  every time someone mispronounced her name? Have you felt the same?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B9F5DB-5BED-4296-BA22-D2DD350CB04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9017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Read slide.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B9F5DB-5BED-4296-BA22-D2DD350CB04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835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Pronouns are as important as names. The next short video on next slide will explain how to share and ask about pronouns to use.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B9F5DB-5BED-4296-BA22-D2DD350CB04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800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 minute 50 second video about importance of asking other’s about what pronouns to use for them. Link to video https://youtu.be/r-al4liNLBU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B9F5DB-5BED-4296-BA22-D2DD350CB04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8862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Read slide.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B9F5DB-5BED-4296-BA22-D2DD350CB04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339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F09134C8-A037-4154-9BC8-67C1090D1898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BB095-2A29-42B2-AB17-ECEC2B314FF8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6767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34C8-A037-4154-9BC8-67C1090D1898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BB095-2A29-42B2-AB17-ECEC2B314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56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34C8-A037-4154-9BC8-67C1090D1898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BB095-2A29-42B2-AB17-ECEC2B314FF8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2869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34C8-A037-4154-9BC8-67C1090D1898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BB095-2A29-42B2-AB17-ECEC2B314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901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34C8-A037-4154-9BC8-67C1090D1898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BB095-2A29-42B2-AB17-ECEC2B314FF8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5371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34C8-A037-4154-9BC8-67C1090D1898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BB095-2A29-42B2-AB17-ECEC2B314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727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34C8-A037-4154-9BC8-67C1090D1898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BB095-2A29-42B2-AB17-ECEC2B314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999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34C8-A037-4154-9BC8-67C1090D1898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BB095-2A29-42B2-AB17-ECEC2B314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761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34C8-A037-4154-9BC8-67C1090D1898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BB095-2A29-42B2-AB17-ECEC2B314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046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34C8-A037-4154-9BC8-67C1090D1898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BB095-2A29-42B2-AB17-ECEC2B314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640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34C8-A037-4154-9BC8-67C1090D1898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BB095-2A29-42B2-AB17-ECEC2B314FF8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0220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F09134C8-A037-4154-9BC8-67C1090D1898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C50BB095-2A29-42B2-AB17-ECEC2B314FF8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309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JTPC73SdRkA?feature=oembed" TargetMode="Externa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r-al4liNLBU?feature=oembed" TargetMode="Externa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Video 9">
            <a:extLst>
              <a:ext uri="{FF2B5EF4-FFF2-40B4-BE49-F238E27FC236}">
                <a16:creationId xmlns:a16="http://schemas.microsoft.com/office/drawing/2014/main" id="{8960D1B9-50FC-4218-A06B-4A1A536E4E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1" b="285"/>
          <a:stretch/>
        </p:blipFill>
        <p:spPr>
          <a:xfrm>
            <a:off x="0" y="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44413E-872D-4A3A-9475-DDDF6EB9C1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 dirty="0">
                <a:solidFill>
                  <a:schemeClr val="tx1"/>
                </a:solidFill>
              </a:rPr>
              <a:t>What’s in a name and pronoun?</a:t>
            </a:r>
            <a:br>
              <a:rPr lang="en-US" sz="5200" dirty="0">
                <a:solidFill>
                  <a:schemeClr val="tx1"/>
                </a:solidFill>
              </a:rPr>
            </a:br>
            <a:endParaRPr lang="en-US" sz="52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5F1F1F-EE3A-4F81-9D7B-28D5E0022533}"/>
              </a:ext>
            </a:extLst>
          </p:cNvPr>
          <p:cNvSpPr txBox="1"/>
          <p:nvPr/>
        </p:nvSpPr>
        <p:spPr>
          <a:xfrm>
            <a:off x="857605" y="5301815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dirty="0"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FF6D71-55D6-6665-4980-AD0179252EF2}"/>
              </a:ext>
            </a:extLst>
          </p:cNvPr>
          <p:cNvSpPr txBox="1"/>
          <p:nvPr/>
        </p:nvSpPr>
        <p:spPr>
          <a:xfrm>
            <a:off x="4387871" y="5671147"/>
            <a:ext cx="34162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Student Health &amp; Human Services</a:t>
            </a:r>
          </a:p>
          <a:p>
            <a:pPr algn="ctr"/>
            <a:r>
              <a:rPr lang="en-US" dirty="0"/>
              <a:t>Human Relations, Diversity &amp; Equity</a:t>
            </a:r>
          </a:p>
          <a:p>
            <a:pPr algn="ctr"/>
            <a:r>
              <a:rPr lang="en-US" dirty="0"/>
              <a:t>June 2022</a:t>
            </a:r>
          </a:p>
        </p:txBody>
      </p:sp>
    </p:spTree>
    <p:extLst>
      <p:ext uri="{BB962C8B-B14F-4D97-AF65-F5344CB8AC3E}">
        <p14:creationId xmlns:p14="http://schemas.microsoft.com/office/powerpoint/2010/main" val="20343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D1002E-9945-4ACE-89F4-DF16B07D3C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6" t="69826" r="72053" b="23889"/>
          <a:stretch/>
        </p:blipFill>
        <p:spPr bwMode="auto">
          <a:xfrm>
            <a:off x="644988" y="3935186"/>
            <a:ext cx="5012872" cy="2209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8DDFD7-47F6-4E0F-A224-A82E37656741}"/>
              </a:ext>
            </a:extLst>
          </p:cNvPr>
          <p:cNvSpPr txBox="1"/>
          <p:nvPr/>
        </p:nvSpPr>
        <p:spPr>
          <a:xfrm>
            <a:off x="898070" y="3935186"/>
            <a:ext cx="47597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Using affirmed names and correct pronouns shows respect. We can all practice for example: Hi, my name is _____. I use the pronouns ____.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299105A-1F96-EF12-4D0F-53CD5BDBEDF8}"/>
              </a:ext>
            </a:extLst>
          </p:cNvPr>
          <p:cNvSpPr txBox="1">
            <a:spLocks/>
          </p:cNvSpPr>
          <p:nvPr/>
        </p:nvSpPr>
        <p:spPr>
          <a:xfrm>
            <a:off x="898069" y="2922814"/>
            <a:ext cx="4112951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Names &amp; pronouns</a:t>
            </a:r>
          </a:p>
        </p:txBody>
      </p:sp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D9F5FA6F-9FF7-A5FB-8FBF-4A93FE4D5A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142" y="1125185"/>
            <a:ext cx="4989066" cy="498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320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8CD2B798-7994-4548-A2BE-4AEF9C1A5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Oval 5">
            <a:extLst>
              <a:ext uri="{FF2B5EF4-FFF2-40B4-BE49-F238E27FC236}">
                <a16:creationId xmlns:a16="http://schemas.microsoft.com/office/drawing/2014/main" id="{E6162320-3B67-42BB-AF9D-939326E648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028" name="Straight Connector 138">
            <a:extLst>
              <a:ext uri="{FF2B5EF4-FFF2-40B4-BE49-F238E27FC236}">
                <a16:creationId xmlns:a16="http://schemas.microsoft.com/office/drawing/2014/main" id="{6722E143-84C1-4F95-937C-78B92D281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Rectangle 140">
            <a:extLst>
              <a:ext uri="{FF2B5EF4-FFF2-40B4-BE49-F238E27FC236}">
                <a16:creationId xmlns:a16="http://schemas.microsoft.com/office/drawing/2014/main" id="{AF2A1F1B-38CF-4E64-8395-D1DC7FD04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274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158A63-0842-491E-974E-5445A93A2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8134" y="620720"/>
            <a:ext cx="6293689" cy="41855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kern="1200" cap="all" spc="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Mistakes will happen… you can get it right the next time, if you make a mistake.</a:t>
            </a:r>
            <a:br>
              <a:rPr lang="en-US" sz="4100" kern="1200" cap="all" spc="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br>
              <a:rPr lang="en-US" sz="4100" kern="1200" cap="all" spc="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4100" kern="1200" cap="all" spc="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A Quick, “sorry about that, I meant to say ___ “ shows you are trying and shows respect.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78DDDD1-E593-496C-B6C2-0D8C67A68B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4" r="-1" b="-1"/>
          <a:stretch/>
        </p:blipFill>
        <p:spPr bwMode="auto">
          <a:xfrm>
            <a:off x="633999" y="620720"/>
            <a:ext cx="3993942" cy="559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806E1A6C-0B45-4473-B44A-553CA665A4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309640" y="4901945"/>
            <a:ext cx="5852160" cy="0"/>
          </a:xfrm>
          <a:prstGeom prst="line">
            <a:avLst/>
          </a:prstGeom>
          <a:ln w="19050">
            <a:solidFill>
              <a:srgbClr val="FF06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35224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226" name="Straight Connector 191">
            <a:extLst>
              <a:ext uri="{FF2B5EF4-FFF2-40B4-BE49-F238E27FC236}">
                <a16:creationId xmlns:a16="http://schemas.microsoft.com/office/drawing/2014/main" id="{15F1CC53-719A-4763-BF30-5E25A63CEF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7" name="Rectangle 192">
            <a:extLst>
              <a:ext uri="{FF2B5EF4-FFF2-40B4-BE49-F238E27FC236}">
                <a16:creationId xmlns:a16="http://schemas.microsoft.com/office/drawing/2014/main" id="{6109556B-EAE9-4435-B409-0519F2CBD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552267" cy="6858000"/>
          </a:xfrm>
          <a:prstGeom prst="rect">
            <a:avLst/>
          </a:prstGeom>
          <a:solidFill>
            <a:srgbClr val="6D47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D810D5-3E16-44AF-8F92-AE0E2A6AD84B}"/>
              </a:ext>
            </a:extLst>
          </p:cNvPr>
          <p:cNvSpPr txBox="1"/>
          <p:nvPr/>
        </p:nvSpPr>
        <p:spPr>
          <a:xfrm>
            <a:off x="1024128" y="585216"/>
            <a:ext cx="6007027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b="1" cap="all" spc="1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do you</a:t>
            </a:r>
            <a:r>
              <a:rPr lang="en-US" sz="5000" cap="all" spc="1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000" b="1" cap="all" spc="1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respect others?</a:t>
            </a:r>
          </a:p>
        </p:txBody>
      </p:sp>
      <p:cxnSp>
        <p:nvCxnSpPr>
          <p:cNvPr id="9228" name="Straight Connector 193">
            <a:extLst>
              <a:ext uri="{FF2B5EF4-FFF2-40B4-BE49-F238E27FC236}">
                <a16:creationId xmlns:a16="http://schemas.microsoft.com/office/drawing/2014/main" id="{5814CCBE-423E-41B2-A9F3-82679F49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85289BA-2059-4B48-9207-6876AAEABAD3}"/>
              </a:ext>
            </a:extLst>
          </p:cNvPr>
          <p:cNvSpPr txBox="1"/>
          <p:nvPr/>
        </p:nvSpPr>
        <p:spPr>
          <a:xfrm>
            <a:off x="503017" y="2287682"/>
            <a:ext cx="6528138" cy="4023360"/>
          </a:xfrm>
        </p:spPr>
        <p:txBody>
          <a:bodyPr vert="horz" lIns="45720" tIns="45720" rIns="45720" bIns="45720" rtlCol="0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2400" dirty="0">
                <a:solidFill>
                  <a:srgbClr val="FFFFFF"/>
                </a:solidFill>
              </a:rPr>
              <a:t>When we respect others, we respect their identity and culture.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2400" dirty="0">
              <a:solidFill>
                <a:srgbClr val="FFFFFF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2400" dirty="0">
                <a:solidFill>
                  <a:srgbClr val="FFFFFF"/>
                </a:solidFill>
              </a:rPr>
              <a:t>How can we show respect?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Tx/>
              <a:buChar char="-"/>
            </a:pPr>
            <a:r>
              <a:rPr lang="en-US" sz="2400" dirty="0">
                <a:solidFill>
                  <a:srgbClr val="FFFFFF"/>
                </a:solidFill>
              </a:rPr>
              <a:t>Ask for their pronouns when meeting someone new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Tx/>
              <a:buChar char="-"/>
            </a:pPr>
            <a:r>
              <a:rPr lang="en-US" sz="2400" dirty="0">
                <a:solidFill>
                  <a:srgbClr val="FFFFFF"/>
                </a:solidFill>
              </a:rPr>
              <a:t>Correct people when they use the wrong pronouns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Tx/>
              <a:buChar char="-"/>
            </a:pPr>
            <a:r>
              <a:rPr lang="en-US" sz="2400" dirty="0">
                <a:solidFill>
                  <a:srgbClr val="FFFFFF"/>
                </a:solidFill>
              </a:rPr>
              <a:t>Use the name and pronouns they ask you to use.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Tx/>
              <a:buChar char="-"/>
            </a:pPr>
            <a:r>
              <a:rPr lang="en-US" sz="2400" dirty="0">
                <a:solidFill>
                  <a:srgbClr val="FFFFFF"/>
                </a:solidFill>
              </a:rPr>
              <a:t>Apologize and correct yourself if you get it wrong. </a:t>
            </a:r>
          </a:p>
        </p:txBody>
      </p:sp>
      <p:pic>
        <p:nvPicPr>
          <p:cNvPr id="9218" name="Picture 2" descr="A group of people sitting on a bench&#10;&#10;Description automatically generated with medium confidence">
            <a:extLst>
              <a:ext uri="{FF2B5EF4-FFF2-40B4-BE49-F238E27FC236}">
                <a16:creationId xmlns:a16="http://schemas.microsoft.com/office/drawing/2014/main" id="{F54C68A1-D039-4A8A-AB23-5909B7BE81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335"/>
          <a:stretch/>
        </p:blipFill>
        <p:spPr bwMode="auto">
          <a:xfrm>
            <a:off x="7552266" y="0"/>
            <a:ext cx="463973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085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3A8EC506-B1DA-46A1-B44D-774E68468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33" name="Oval 5">
            <a:extLst>
              <a:ext uri="{FF2B5EF4-FFF2-40B4-BE49-F238E27FC236}">
                <a16:creationId xmlns:a16="http://schemas.microsoft.com/office/drawing/2014/main" id="{BFF30785-305E-45D7-984F-5AA93D3CA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15E01FA5-D766-43CA-A83D-E7CF3F04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37" name="Rectangle 1036">
            <a:extLst>
              <a:ext uri="{FF2B5EF4-FFF2-40B4-BE49-F238E27FC236}">
                <a16:creationId xmlns:a16="http://schemas.microsoft.com/office/drawing/2014/main" id="{C411DB08-1669-426B-BBEB-FAD285EF8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029E4219-121F-4CD1-AA58-24746CD2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CE2F24-49EF-D610-BCBC-39EB4E8F4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276" y="640080"/>
            <a:ext cx="4208656" cy="30348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400" kern="1200" cap="all" spc="20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Teacher Survey</a:t>
            </a:r>
          </a:p>
        </p:txBody>
      </p:sp>
      <p:cxnSp>
        <p:nvCxnSpPr>
          <p:cNvPr id="1041" name="Straight Connector 1040">
            <a:extLst>
              <a:ext uri="{FF2B5EF4-FFF2-40B4-BE49-F238E27FC236}">
                <a16:creationId xmlns:a16="http://schemas.microsoft.com/office/drawing/2014/main" id="{52F50912-06FD-4216-BAD3-21050F595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6679" y="3765314"/>
            <a:ext cx="3931920" cy="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QRCode for HRDE Advisory Lesson Feedback Survey">
            <a:extLst>
              <a:ext uri="{FF2B5EF4-FFF2-40B4-BE49-F238E27FC236}">
                <a16:creationId xmlns:a16="http://schemas.microsoft.com/office/drawing/2014/main" id="{1025FCE2-166B-B082-B8B9-0E83B53C6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699753"/>
            <a:ext cx="5459470" cy="5459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538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A8EC506-B1DA-46A1-B44D-774E68468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Oval 5">
            <a:extLst>
              <a:ext uri="{FF2B5EF4-FFF2-40B4-BE49-F238E27FC236}">
                <a16:creationId xmlns:a16="http://schemas.microsoft.com/office/drawing/2014/main" id="{BFF30785-305E-45D7-984F-5AA93D3CA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5E01FA5-D766-43CA-A83D-E7CF3F04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A85F7B3-F4E6-4FBF-B74E-43CAB468F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D027B6-7A1A-2D74-5AC9-5A8DDED93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05" y="640080"/>
            <a:ext cx="4809406" cy="30348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400" kern="1200" cap="all" spc="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Human relations, diversity &amp; equity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3741D5B-1709-4CDB-963A-CC3C749412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0698" y="3765314"/>
            <a:ext cx="475488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1586CA1-C49A-83B0-ACB2-1E4A51586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8022" y="640080"/>
            <a:ext cx="5048827" cy="557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993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197" name="Straight Connector 137">
            <a:extLst>
              <a:ext uri="{FF2B5EF4-FFF2-40B4-BE49-F238E27FC236}">
                <a16:creationId xmlns:a16="http://schemas.microsoft.com/office/drawing/2014/main" id="{15F1CC53-719A-4763-BF30-5E25A63CEF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4B3ACB7-4D48-407C-9FB9-DBD85B2E3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000" dirty="0">
                <a:solidFill>
                  <a:schemeClr val="bg1"/>
                </a:solidFill>
              </a:rPr>
              <a:t>Check in:</a:t>
            </a:r>
          </a:p>
        </p:txBody>
      </p:sp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D4A1A6F1-66DC-441E-BC4C-964A11CA4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6066818" cy="4023360"/>
          </a:xfrm>
        </p:spPr>
        <p:txBody>
          <a:bodyPr vert="horz" lIns="45720" tIns="45720" rIns="45720" bIns="45720" rtlCol="0"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If given the choice to name yourself, would you keep the name your parents gave you or would you change it?</a:t>
            </a:r>
          </a:p>
        </p:txBody>
      </p:sp>
      <p:pic>
        <p:nvPicPr>
          <p:cNvPr id="8194" name="Picture 2" descr="Image result for hello my name and pronouns re">
            <a:extLst>
              <a:ext uri="{FF2B5EF4-FFF2-40B4-BE49-F238E27FC236}">
                <a16:creationId xmlns:a16="http://schemas.microsoft.com/office/drawing/2014/main" id="{E0EA7B00-DD2E-47BB-B3D8-FAB7D9FA42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5" r="24932" b="1"/>
          <a:stretch/>
        </p:blipFill>
        <p:spPr bwMode="auto">
          <a:xfrm>
            <a:off x="7552266" y="10"/>
            <a:ext cx="4639733" cy="685799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684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FE97D-2C6A-4C33-8CC6-215520DE0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Objectives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ECB1430-5CD1-470D-8F0F-7EDE4C790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D681082-8EFE-401F-9032-60202416B2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8923456"/>
              </p:ext>
            </p:extLst>
          </p:nvPr>
        </p:nvGraphicFramePr>
        <p:xfrm>
          <a:off x="1023938" y="2286000"/>
          <a:ext cx="9720262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957121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F936958-1A6E-4841-8289-4F7904B20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496451F-B44A-451D-AA20-B1DAA958C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033E876-9C10-4610-867C-3F1C1290E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solidFill>
              <a:srgbClr val="E1B2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nline Media 3" title="Uzo Aduba never liked her name">
            <a:hlinkClick r:id="" action="ppaction://media"/>
            <a:extLst>
              <a:ext uri="{FF2B5EF4-FFF2-40B4-BE49-F238E27FC236}">
                <a16:creationId xmlns:a16="http://schemas.microsoft.com/office/drawing/2014/main" id="{30902A99-2DBA-41CE-855D-DE8E3D866FA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382445" y="644201"/>
            <a:ext cx="7427108" cy="557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36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90AAC386-A18D-4525-AD1B-4D227ED34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2361284-C373-4CD6-9B6E-5354C0627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9872" y="643467"/>
            <a:ext cx="3473009" cy="557106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Can you think of a time someone…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34C4AD0-FE94-4E84-ACA6-CC5BF1A118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853463" y="2514600"/>
            <a:ext cx="0" cy="1828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7" name="Content Placeholder 6">
            <a:extLst>
              <a:ext uri="{FF2B5EF4-FFF2-40B4-BE49-F238E27FC236}">
                <a16:creationId xmlns:a16="http://schemas.microsoft.com/office/drawing/2014/main" id="{160E1771-AFD8-40A6-B231-2BD959FCE6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4659834"/>
              </p:ext>
            </p:extLst>
          </p:nvPr>
        </p:nvGraphicFramePr>
        <p:xfrm>
          <a:off x="942975" y="933450"/>
          <a:ext cx="6596063" cy="4941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40645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9200C8B5-FB5A-4F8B-A9BD-693C051418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7819E66-EA54-4726-9174-DCB0A47D6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Using the proper pronunciation and name of someone is about kindness and respect. You should…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7E1A7B8-A4E8-4B5A-BA5F-CF2E9853B1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09303" y="2748318"/>
            <a:ext cx="3615605" cy="272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55CBC7-95DF-455C-8E2E-0634B5506F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11522" y="2249424"/>
            <a:ext cx="7511143" cy="4023360"/>
          </a:xfrm>
        </p:spPr>
        <p:txBody>
          <a:bodyPr vert="horz" lIns="45720" tIns="45720" rIns="45720" bIns="45720" rtlCol="0">
            <a:normAutofit fontScale="92500" lnSpcReduction="10000"/>
          </a:bodyPr>
          <a:lstStyle/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Feel empowered to share your name with others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Feel comfortable to correct others if they make a mistake 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Advocate for yourself if you feel someone is intentionally refusing to use your name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Ask the proper pronunciation of someone’s name if you are unsure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Create opportunities for others to share their name with you 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50912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FC7B0-4C47-46CC-AA05-19A0C71BC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0" y="640081"/>
            <a:ext cx="3398518" cy="525536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000" dirty="0"/>
              <a:t>Don’t forget! While you are making sure to get someone’s name right, make sure to also ask them what their pronouns are.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AC404FA5-90D0-460D-A880-AAA9FAEF7AF2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4080"/>
          <a:stretch/>
        </p:blipFill>
        <p:spPr bwMode="auto">
          <a:xfrm>
            <a:off x="951882" y="965595"/>
            <a:ext cx="5632217" cy="48083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667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Pronouns: How Do You Ask?">
            <a:hlinkClick r:id="" action="ppaction://media"/>
            <a:extLst>
              <a:ext uri="{FF2B5EF4-FFF2-40B4-BE49-F238E27FC236}">
                <a16:creationId xmlns:a16="http://schemas.microsoft.com/office/drawing/2014/main" id="{C59E75B4-447E-4D2F-A3EF-4A5561D2A7A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-1524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90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244" name="Straight Connector 70">
            <a:extLst>
              <a:ext uri="{FF2B5EF4-FFF2-40B4-BE49-F238E27FC236}">
                <a16:creationId xmlns:a16="http://schemas.microsoft.com/office/drawing/2014/main" id="{9200C8B5-FB5A-4F8B-A9BD-693C051418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E996030-9F8E-4491-8689-208C44BE7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62356"/>
            <a:ext cx="3133581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spc="100" dirty="0"/>
              <a:t>The pronoun “they”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1277E5-6FF3-4822-9150-B9AE2DC05C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4951" y="2286000"/>
            <a:ext cx="3752757" cy="3931920"/>
          </a:xfrm>
        </p:spPr>
        <p:txBody>
          <a:bodyPr vert="horz" lIns="45720" tIns="45720" rIns="45720" bIns="45720" rtlCol="0"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tx1"/>
                </a:solidFill>
              </a:rPr>
              <a:t>We have always used the singular pronoun “they”. </a:t>
            </a:r>
          </a:p>
          <a:p>
            <a:pPr>
              <a:lnSpc>
                <a:spcPct val="90000"/>
              </a:lnSpc>
            </a:pPr>
            <a:endParaRPr lang="en-US" sz="32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tx1"/>
                </a:solidFill>
              </a:rPr>
              <a:t>For example, when we find a lost cellphone, we refer to the owner in the singular they pronoun; “Let me return this to </a:t>
            </a:r>
            <a:r>
              <a:rPr lang="en-US" sz="3200" b="1" dirty="0">
                <a:solidFill>
                  <a:schemeClr val="tx1"/>
                </a:solidFill>
              </a:rPr>
              <a:t>them</a:t>
            </a:r>
            <a:r>
              <a:rPr lang="en-US" sz="3200" dirty="0">
                <a:solidFill>
                  <a:schemeClr val="tx1"/>
                </a:solidFill>
              </a:rPr>
              <a:t>”. 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89CEE301-293F-4630-A3BC-25DD0615364D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8" b="16658"/>
          <a:stretch>
            <a:fillRect/>
          </a:stretch>
        </p:blipFill>
        <p:spPr bwMode="auto">
          <a:xfrm>
            <a:off x="4642342" y="2133117"/>
            <a:ext cx="6909577" cy="259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2620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48FDD74B8E45439DED0415D4BE26FD" ma:contentTypeVersion="15" ma:contentTypeDescription="Create a new document." ma:contentTypeScope="" ma:versionID="63cffd72089bd550b1971c3645ffc86b">
  <xsd:schema xmlns:xsd="http://www.w3.org/2001/XMLSchema" xmlns:xs="http://www.w3.org/2001/XMLSchema" xmlns:p="http://schemas.microsoft.com/office/2006/metadata/properties" xmlns:ns3="81864d68-67ee-4e5b-a88e-20ca3f979d7e" xmlns:ns4="5e85d4d7-910b-417b-a2bf-9e205401fdd6" targetNamespace="http://schemas.microsoft.com/office/2006/metadata/properties" ma:root="true" ma:fieldsID="66dd481bffe57c879056b00eead185c4" ns3:_="" ns4:_="">
    <xsd:import namespace="81864d68-67ee-4e5b-a88e-20ca3f979d7e"/>
    <xsd:import namespace="5e85d4d7-910b-417b-a2bf-9e205401fdd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Location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864d68-67ee-4e5b-a88e-20ca3f979d7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  <xsd:element name="LastSharedByUser" ma:index="1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85d4d7-910b-417b-a2bf-9e205401fdd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8E614BB-B41A-4D68-8D10-8C5C1F19EF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864d68-67ee-4e5b-a88e-20ca3f979d7e"/>
    <ds:schemaRef ds:uri="5e85d4d7-910b-417b-a2bf-9e205401fd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7B81F3B-A0FE-4EEB-9062-1E761718DA8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C5E7C01-A0C1-448F-8699-42DCF1682D09}">
  <ds:schemaRefs>
    <ds:schemaRef ds:uri="http://schemas.microsoft.com/office/2006/metadata/properties"/>
    <ds:schemaRef ds:uri="http://purl.org/dc/dcmitype/"/>
    <ds:schemaRef ds:uri="http://schemas.microsoft.com/office/infopath/2007/PartnerControls"/>
    <ds:schemaRef ds:uri="http://purl.org/dc/terms/"/>
    <ds:schemaRef ds:uri="5e85d4d7-910b-417b-a2bf-9e205401fdd6"/>
    <ds:schemaRef ds:uri="81864d68-67ee-4e5b-a88e-20ca3f979d7e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6784</TotalTime>
  <Words>769</Words>
  <Application>Microsoft Office PowerPoint</Application>
  <PresentationFormat>Widescreen</PresentationFormat>
  <Paragraphs>73</Paragraphs>
  <Slides>14</Slides>
  <Notes>13</Notes>
  <HiddenSlides>1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Tw Cen MT</vt:lpstr>
      <vt:lpstr>Tw Cen MT Condensed</vt:lpstr>
      <vt:lpstr>Wingdings 3</vt:lpstr>
      <vt:lpstr>Integral</vt:lpstr>
      <vt:lpstr>What’s in a name and pronoun? </vt:lpstr>
      <vt:lpstr>Check in:</vt:lpstr>
      <vt:lpstr>Objectives</vt:lpstr>
      <vt:lpstr>PowerPoint Presentation</vt:lpstr>
      <vt:lpstr>Can you think of a time someone…</vt:lpstr>
      <vt:lpstr>Using the proper pronunciation and name of someone is about kindness and respect. You should… </vt:lpstr>
      <vt:lpstr>Don’t forget! While you are making sure to get someone’s name right, make sure to also ask them what their pronouns are.</vt:lpstr>
      <vt:lpstr>PowerPoint Presentation</vt:lpstr>
      <vt:lpstr>The pronoun “they”</vt:lpstr>
      <vt:lpstr>PowerPoint Presentation</vt:lpstr>
      <vt:lpstr>Mistakes will happen… you can get it right the next time, if you make a mistake.  A Quick, “sorry about that, I meant to say ___ “ shows you are trying and shows respect. </vt:lpstr>
      <vt:lpstr>PowerPoint Presentation</vt:lpstr>
      <vt:lpstr>Teacher Survey</vt:lpstr>
      <vt:lpstr>Human relations, diversity &amp; equity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What’s in a name?</dc:title>
  <dc:creator>Susanna Zoeckler</dc:creator>
  <cp:lastModifiedBy>Gomez, Julie</cp:lastModifiedBy>
  <cp:revision>138</cp:revision>
  <dcterms:created xsi:type="dcterms:W3CDTF">2020-08-21T18:19:10Z</dcterms:created>
  <dcterms:modified xsi:type="dcterms:W3CDTF">2022-08-02T20:53:37Z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0x0101006D48FDD74B8E45439DED0415D4BE26FD</vt:lpwstr>
  </property>
</Properties>
</file>