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1" r:id="rId9"/>
    <p:sldId id="260" r:id="rId10"/>
    <p:sldId id="266" r:id="rId11"/>
    <p:sldId id="267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27524-F39E-4EB5-07F6-1D2CDF0089EB}" v="2589" dt="2020-08-27T17:41:30.763"/>
    <p1510:client id="{78B1130E-5D95-ED01-1E6D-8E170055E79E}" v="277" dt="2020-09-01T19:14:27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89204" autoAdjust="0"/>
  </p:normalViewPr>
  <p:slideViewPr>
    <p:cSldViewPr snapToGrid="0">
      <p:cViewPr varScale="1">
        <p:scale>
          <a:sx n="59" d="100"/>
          <a:sy n="59" d="100"/>
        </p:scale>
        <p:origin x="7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A2441-4481-4CCD-9326-4BF2D7607C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B89BDBA-1C20-411C-9D5F-997DB5CBE690}">
      <dgm:prSet/>
      <dgm:spPr/>
      <dgm:t>
        <a:bodyPr/>
        <a:lstStyle/>
        <a:p>
          <a:r>
            <a:rPr lang="en-US" dirty="0"/>
            <a:t>Feelings help us to communicate what we need</a:t>
          </a:r>
        </a:p>
      </dgm:t>
    </dgm:pt>
    <dgm:pt modelId="{39E961CB-71A8-4521-A965-F9D58D44C2AA}" type="parTrans" cxnId="{034A764F-4ACB-40ED-AE2C-71916B28D9F3}">
      <dgm:prSet/>
      <dgm:spPr/>
      <dgm:t>
        <a:bodyPr/>
        <a:lstStyle/>
        <a:p>
          <a:endParaRPr lang="en-US"/>
        </a:p>
      </dgm:t>
    </dgm:pt>
    <dgm:pt modelId="{A9C7DA42-6904-4548-9991-4DAF4911C862}" type="sibTrans" cxnId="{034A764F-4ACB-40ED-AE2C-71916B28D9F3}">
      <dgm:prSet/>
      <dgm:spPr/>
      <dgm:t>
        <a:bodyPr/>
        <a:lstStyle/>
        <a:p>
          <a:endParaRPr lang="en-US"/>
        </a:p>
      </dgm:t>
    </dgm:pt>
    <dgm:pt modelId="{304DF40F-46C7-4F55-8A70-AD4C276F3428}">
      <dgm:prSet/>
      <dgm:spPr/>
      <dgm:t>
        <a:bodyPr/>
        <a:lstStyle/>
        <a:p>
          <a:r>
            <a:rPr lang="en-US" dirty="0"/>
            <a:t>Emotions are essential for survival by motivating us to act fast </a:t>
          </a:r>
        </a:p>
      </dgm:t>
    </dgm:pt>
    <dgm:pt modelId="{9766B32B-762A-46D0-9F6C-12DA087632E3}" type="parTrans" cxnId="{C1CA898D-D779-4142-B955-12AB3319FC2D}">
      <dgm:prSet/>
      <dgm:spPr/>
      <dgm:t>
        <a:bodyPr/>
        <a:lstStyle/>
        <a:p>
          <a:endParaRPr lang="en-US"/>
        </a:p>
      </dgm:t>
    </dgm:pt>
    <dgm:pt modelId="{B313A55E-9525-4D7A-9589-0EF2E1FDDDEE}" type="sibTrans" cxnId="{C1CA898D-D779-4142-B955-12AB3319FC2D}">
      <dgm:prSet/>
      <dgm:spPr/>
      <dgm:t>
        <a:bodyPr/>
        <a:lstStyle/>
        <a:p>
          <a:endParaRPr lang="en-US"/>
        </a:p>
      </dgm:t>
    </dgm:pt>
    <dgm:pt modelId="{A644FFE5-8840-4B0A-8E1E-68F9159FF81D}">
      <dgm:prSet/>
      <dgm:spPr/>
      <dgm:t>
        <a:bodyPr/>
        <a:lstStyle/>
        <a:p>
          <a:r>
            <a:rPr lang="en-US" dirty="0"/>
            <a:t>Emotions are involuntary</a:t>
          </a:r>
        </a:p>
      </dgm:t>
    </dgm:pt>
    <dgm:pt modelId="{A240CC2F-FDF7-4004-9780-C27937F51BF9}" type="parTrans" cxnId="{21CBA285-E99C-402E-90DC-33425C38369B}">
      <dgm:prSet/>
      <dgm:spPr/>
      <dgm:t>
        <a:bodyPr/>
        <a:lstStyle/>
        <a:p>
          <a:endParaRPr lang="en-US"/>
        </a:p>
      </dgm:t>
    </dgm:pt>
    <dgm:pt modelId="{10F0CD97-F03E-4A6B-A09F-B44A14F9B84B}" type="sibTrans" cxnId="{21CBA285-E99C-402E-90DC-33425C38369B}">
      <dgm:prSet/>
      <dgm:spPr/>
      <dgm:t>
        <a:bodyPr/>
        <a:lstStyle/>
        <a:p>
          <a:endParaRPr lang="en-US"/>
        </a:p>
      </dgm:t>
    </dgm:pt>
    <dgm:pt modelId="{8214246F-9254-49D9-A269-4FE42BAA7E81}">
      <dgm:prSet/>
      <dgm:spPr/>
      <dgm:t>
        <a:bodyPr/>
        <a:lstStyle/>
        <a:p>
          <a:r>
            <a:rPr lang="en-US" dirty="0"/>
            <a:t>Emotions are used in specific situations or thoughts</a:t>
          </a:r>
        </a:p>
      </dgm:t>
    </dgm:pt>
    <dgm:pt modelId="{66C17AFF-A266-43AC-8B1A-84BF22E108BD}" type="parTrans" cxnId="{459897AE-C01F-4187-9AFA-41066D216971}">
      <dgm:prSet/>
      <dgm:spPr/>
      <dgm:t>
        <a:bodyPr/>
        <a:lstStyle/>
        <a:p>
          <a:endParaRPr lang="en-US"/>
        </a:p>
      </dgm:t>
    </dgm:pt>
    <dgm:pt modelId="{A08F2B73-D6A2-4DE5-85E9-1C46AD5C0C37}" type="sibTrans" cxnId="{459897AE-C01F-4187-9AFA-41066D216971}">
      <dgm:prSet/>
      <dgm:spPr/>
      <dgm:t>
        <a:bodyPr/>
        <a:lstStyle/>
        <a:p>
          <a:endParaRPr lang="en-US"/>
        </a:p>
      </dgm:t>
    </dgm:pt>
    <dgm:pt modelId="{0659AF30-E369-45E3-B3F9-85902805EEFD}">
      <dgm:prSet/>
      <dgm:spPr/>
      <dgm:t>
        <a:bodyPr/>
        <a:lstStyle/>
        <a:p>
          <a:r>
            <a:rPr lang="en-US" dirty="0"/>
            <a:t>Emotions are temporary – they do not last forever</a:t>
          </a:r>
        </a:p>
      </dgm:t>
    </dgm:pt>
    <dgm:pt modelId="{100F69E1-66CB-4C54-9CB9-37FDB2E34248}" type="parTrans" cxnId="{BB0EACB9-BB0E-4FA1-AFE5-688E022FC339}">
      <dgm:prSet/>
      <dgm:spPr/>
      <dgm:t>
        <a:bodyPr/>
        <a:lstStyle/>
        <a:p>
          <a:endParaRPr lang="en-US"/>
        </a:p>
      </dgm:t>
    </dgm:pt>
    <dgm:pt modelId="{5B4AB511-EE4D-44CA-9EF7-C365810093DC}" type="sibTrans" cxnId="{BB0EACB9-BB0E-4FA1-AFE5-688E022FC339}">
      <dgm:prSet/>
      <dgm:spPr/>
      <dgm:t>
        <a:bodyPr/>
        <a:lstStyle/>
        <a:p>
          <a:endParaRPr lang="en-US"/>
        </a:p>
      </dgm:t>
    </dgm:pt>
    <dgm:pt modelId="{90F29657-97D1-4D09-91C3-58125FFA6FB9}" type="pres">
      <dgm:prSet presAssocID="{0F6A2441-4481-4CCD-9326-4BF2D7607C4B}" presName="root" presStyleCnt="0">
        <dgm:presLayoutVars>
          <dgm:dir/>
          <dgm:resizeHandles val="exact"/>
        </dgm:presLayoutVars>
      </dgm:prSet>
      <dgm:spPr/>
    </dgm:pt>
    <dgm:pt modelId="{0F55A4C3-6C1B-4B5A-823F-8FAD8A2092A4}" type="pres">
      <dgm:prSet presAssocID="{5B89BDBA-1C20-411C-9D5F-997DB5CBE690}" presName="compNode" presStyleCnt="0"/>
      <dgm:spPr/>
    </dgm:pt>
    <dgm:pt modelId="{3286052B-AD47-4A7E-9068-37A46C9F1D6E}" type="pres">
      <dgm:prSet presAssocID="{5B89BDBA-1C20-411C-9D5F-997DB5CBE690}" presName="bgRect" presStyleLbl="bgShp" presStyleIdx="0" presStyleCnt="5"/>
      <dgm:spPr/>
    </dgm:pt>
    <dgm:pt modelId="{38986530-CEB4-4A32-9A2D-57D93BAD9A69}" type="pres">
      <dgm:prSet presAssocID="{5B89BDBA-1C20-411C-9D5F-997DB5CBE690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ABEDA93-4758-46E7-A307-177313B478E8}" type="pres">
      <dgm:prSet presAssocID="{5B89BDBA-1C20-411C-9D5F-997DB5CBE690}" presName="spaceRect" presStyleCnt="0"/>
      <dgm:spPr/>
    </dgm:pt>
    <dgm:pt modelId="{86A01ADE-17BC-4D67-AAB2-397BC2272A8D}" type="pres">
      <dgm:prSet presAssocID="{5B89BDBA-1C20-411C-9D5F-997DB5CBE690}" presName="parTx" presStyleLbl="revTx" presStyleIdx="0" presStyleCnt="5">
        <dgm:presLayoutVars>
          <dgm:chMax val="0"/>
          <dgm:chPref val="0"/>
        </dgm:presLayoutVars>
      </dgm:prSet>
      <dgm:spPr/>
    </dgm:pt>
    <dgm:pt modelId="{7ABB206D-81D2-4A71-83F0-8904DD8EE025}" type="pres">
      <dgm:prSet presAssocID="{A9C7DA42-6904-4548-9991-4DAF4911C862}" presName="sibTrans" presStyleCnt="0"/>
      <dgm:spPr/>
    </dgm:pt>
    <dgm:pt modelId="{402F637F-967C-4706-9FD2-7EF63FAF1F2F}" type="pres">
      <dgm:prSet presAssocID="{304DF40F-46C7-4F55-8A70-AD4C276F3428}" presName="compNode" presStyleCnt="0"/>
      <dgm:spPr/>
    </dgm:pt>
    <dgm:pt modelId="{465533CC-8365-4D4D-8571-72D92D84EEDE}" type="pres">
      <dgm:prSet presAssocID="{304DF40F-46C7-4F55-8A70-AD4C276F3428}" presName="bgRect" presStyleLbl="bgShp" presStyleIdx="1" presStyleCnt="5"/>
      <dgm:spPr/>
    </dgm:pt>
    <dgm:pt modelId="{4B7C1382-8FC4-4655-9246-99BE8C05464D}" type="pres">
      <dgm:prSet presAssocID="{304DF40F-46C7-4F55-8A70-AD4C276F3428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6525706-D1A0-40EB-A451-1A3441178CF1}" type="pres">
      <dgm:prSet presAssocID="{304DF40F-46C7-4F55-8A70-AD4C276F3428}" presName="spaceRect" presStyleCnt="0"/>
      <dgm:spPr/>
    </dgm:pt>
    <dgm:pt modelId="{D4E2BA7F-5A47-4805-B5EC-37F0F8109C98}" type="pres">
      <dgm:prSet presAssocID="{304DF40F-46C7-4F55-8A70-AD4C276F3428}" presName="parTx" presStyleLbl="revTx" presStyleIdx="1" presStyleCnt="5">
        <dgm:presLayoutVars>
          <dgm:chMax val="0"/>
          <dgm:chPref val="0"/>
        </dgm:presLayoutVars>
      </dgm:prSet>
      <dgm:spPr/>
    </dgm:pt>
    <dgm:pt modelId="{3D7C1643-7788-4926-9880-828216FF4ACE}" type="pres">
      <dgm:prSet presAssocID="{B313A55E-9525-4D7A-9589-0EF2E1FDDDEE}" presName="sibTrans" presStyleCnt="0"/>
      <dgm:spPr/>
    </dgm:pt>
    <dgm:pt modelId="{47900DE8-1984-4CCC-99DD-46FACD844CCF}" type="pres">
      <dgm:prSet presAssocID="{A644FFE5-8840-4B0A-8E1E-68F9159FF81D}" presName="compNode" presStyleCnt="0"/>
      <dgm:spPr/>
    </dgm:pt>
    <dgm:pt modelId="{3B0B6D35-20DD-4F4A-B9D0-6FF446228651}" type="pres">
      <dgm:prSet presAssocID="{A644FFE5-8840-4B0A-8E1E-68F9159FF81D}" presName="bgRect" presStyleLbl="bgShp" presStyleIdx="2" presStyleCnt="5"/>
      <dgm:spPr/>
    </dgm:pt>
    <dgm:pt modelId="{86E2FD25-4D77-4D19-8587-1EA8228BA538}" type="pres">
      <dgm:prSet presAssocID="{A644FFE5-8840-4B0A-8E1E-68F9159FF81D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8883D46C-2BD5-413A-B45B-C66A64394EB2}" type="pres">
      <dgm:prSet presAssocID="{A644FFE5-8840-4B0A-8E1E-68F9159FF81D}" presName="spaceRect" presStyleCnt="0"/>
      <dgm:spPr/>
    </dgm:pt>
    <dgm:pt modelId="{6C75176F-CED3-4C04-9EE6-41A1C3C4CBCF}" type="pres">
      <dgm:prSet presAssocID="{A644FFE5-8840-4B0A-8E1E-68F9159FF81D}" presName="parTx" presStyleLbl="revTx" presStyleIdx="2" presStyleCnt="5">
        <dgm:presLayoutVars>
          <dgm:chMax val="0"/>
          <dgm:chPref val="0"/>
        </dgm:presLayoutVars>
      </dgm:prSet>
      <dgm:spPr/>
    </dgm:pt>
    <dgm:pt modelId="{79CF0D60-C888-4A41-93FD-4F31D6018B6D}" type="pres">
      <dgm:prSet presAssocID="{10F0CD97-F03E-4A6B-A09F-B44A14F9B84B}" presName="sibTrans" presStyleCnt="0"/>
      <dgm:spPr/>
    </dgm:pt>
    <dgm:pt modelId="{89E5E167-1F47-4912-B540-D121026D9D65}" type="pres">
      <dgm:prSet presAssocID="{8214246F-9254-49D9-A269-4FE42BAA7E81}" presName="compNode" presStyleCnt="0"/>
      <dgm:spPr/>
    </dgm:pt>
    <dgm:pt modelId="{19D0D012-7521-4BEC-9950-6A1C0E19FD4C}" type="pres">
      <dgm:prSet presAssocID="{8214246F-9254-49D9-A269-4FE42BAA7E81}" presName="bgRect" presStyleLbl="bgShp" presStyleIdx="3" presStyleCnt="5"/>
      <dgm:spPr/>
    </dgm:pt>
    <dgm:pt modelId="{D9EDB511-9100-4744-AEFC-13AE367EE705}" type="pres">
      <dgm:prSet presAssocID="{8214246F-9254-49D9-A269-4FE42BAA7E81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1C721122-2180-44BF-A2C4-86732D931BBB}" type="pres">
      <dgm:prSet presAssocID="{8214246F-9254-49D9-A269-4FE42BAA7E81}" presName="spaceRect" presStyleCnt="0"/>
      <dgm:spPr/>
    </dgm:pt>
    <dgm:pt modelId="{BDA8DA93-4078-439C-9257-89B67DEEAEDB}" type="pres">
      <dgm:prSet presAssocID="{8214246F-9254-49D9-A269-4FE42BAA7E81}" presName="parTx" presStyleLbl="revTx" presStyleIdx="3" presStyleCnt="5">
        <dgm:presLayoutVars>
          <dgm:chMax val="0"/>
          <dgm:chPref val="0"/>
        </dgm:presLayoutVars>
      </dgm:prSet>
      <dgm:spPr/>
    </dgm:pt>
    <dgm:pt modelId="{18459491-9A8F-4672-B96F-D712A515DD8A}" type="pres">
      <dgm:prSet presAssocID="{A08F2B73-D6A2-4DE5-85E9-1C46AD5C0C37}" presName="sibTrans" presStyleCnt="0"/>
      <dgm:spPr/>
    </dgm:pt>
    <dgm:pt modelId="{2E7F8B8E-7132-4D54-83C6-2635E6CF509C}" type="pres">
      <dgm:prSet presAssocID="{0659AF30-E369-45E3-B3F9-85902805EEFD}" presName="compNode" presStyleCnt="0"/>
      <dgm:spPr/>
    </dgm:pt>
    <dgm:pt modelId="{BC41CF83-B68C-449F-A4BA-964C4E4B5BA8}" type="pres">
      <dgm:prSet presAssocID="{0659AF30-E369-45E3-B3F9-85902805EEFD}" presName="bgRect" presStyleLbl="bgShp" presStyleIdx="4" presStyleCnt="5"/>
      <dgm:spPr/>
    </dgm:pt>
    <dgm:pt modelId="{4E3BEFCD-E4D8-42E3-A0E5-6F4B56E08C0A}" type="pres">
      <dgm:prSet presAssocID="{0659AF30-E369-45E3-B3F9-85902805EEFD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C7592FE5-BCD1-4E57-82F9-9343CC29FC69}" type="pres">
      <dgm:prSet presAssocID="{0659AF30-E369-45E3-B3F9-85902805EEFD}" presName="spaceRect" presStyleCnt="0"/>
      <dgm:spPr/>
    </dgm:pt>
    <dgm:pt modelId="{C843F5E7-B2F4-4135-9437-52C22EAD48C0}" type="pres">
      <dgm:prSet presAssocID="{0659AF30-E369-45E3-B3F9-85902805EEF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CC0C33A-F5E5-4987-9F27-95E35480583E}" type="presOf" srcId="{8214246F-9254-49D9-A269-4FE42BAA7E81}" destId="{BDA8DA93-4078-439C-9257-89B67DEEAEDB}" srcOrd="0" destOrd="0" presId="urn:microsoft.com/office/officeart/2018/2/layout/IconVerticalSolidList"/>
    <dgm:cxn modelId="{853C5B6D-6DE6-4280-BA4E-A2E944B623A8}" type="presOf" srcId="{5B89BDBA-1C20-411C-9D5F-997DB5CBE690}" destId="{86A01ADE-17BC-4D67-AAB2-397BC2272A8D}" srcOrd="0" destOrd="0" presId="urn:microsoft.com/office/officeart/2018/2/layout/IconVerticalSolidList"/>
    <dgm:cxn modelId="{034A764F-4ACB-40ED-AE2C-71916B28D9F3}" srcId="{0F6A2441-4481-4CCD-9326-4BF2D7607C4B}" destId="{5B89BDBA-1C20-411C-9D5F-997DB5CBE690}" srcOrd="0" destOrd="0" parTransId="{39E961CB-71A8-4521-A965-F9D58D44C2AA}" sibTransId="{A9C7DA42-6904-4548-9991-4DAF4911C862}"/>
    <dgm:cxn modelId="{21CBA285-E99C-402E-90DC-33425C38369B}" srcId="{0F6A2441-4481-4CCD-9326-4BF2D7607C4B}" destId="{A644FFE5-8840-4B0A-8E1E-68F9159FF81D}" srcOrd="2" destOrd="0" parTransId="{A240CC2F-FDF7-4004-9780-C27937F51BF9}" sibTransId="{10F0CD97-F03E-4A6B-A09F-B44A14F9B84B}"/>
    <dgm:cxn modelId="{C1CA898D-D779-4142-B955-12AB3319FC2D}" srcId="{0F6A2441-4481-4CCD-9326-4BF2D7607C4B}" destId="{304DF40F-46C7-4F55-8A70-AD4C276F3428}" srcOrd="1" destOrd="0" parTransId="{9766B32B-762A-46D0-9F6C-12DA087632E3}" sibTransId="{B313A55E-9525-4D7A-9589-0EF2E1FDDDEE}"/>
    <dgm:cxn modelId="{1EA95DAD-4BFD-4820-9D84-27D605877C88}" type="presOf" srcId="{A644FFE5-8840-4B0A-8E1E-68F9159FF81D}" destId="{6C75176F-CED3-4C04-9EE6-41A1C3C4CBCF}" srcOrd="0" destOrd="0" presId="urn:microsoft.com/office/officeart/2018/2/layout/IconVerticalSolidList"/>
    <dgm:cxn modelId="{459897AE-C01F-4187-9AFA-41066D216971}" srcId="{0F6A2441-4481-4CCD-9326-4BF2D7607C4B}" destId="{8214246F-9254-49D9-A269-4FE42BAA7E81}" srcOrd="3" destOrd="0" parTransId="{66C17AFF-A266-43AC-8B1A-84BF22E108BD}" sibTransId="{A08F2B73-D6A2-4DE5-85E9-1C46AD5C0C37}"/>
    <dgm:cxn modelId="{BB0EACB9-BB0E-4FA1-AFE5-688E022FC339}" srcId="{0F6A2441-4481-4CCD-9326-4BF2D7607C4B}" destId="{0659AF30-E369-45E3-B3F9-85902805EEFD}" srcOrd="4" destOrd="0" parTransId="{100F69E1-66CB-4C54-9CB9-37FDB2E34248}" sibTransId="{5B4AB511-EE4D-44CA-9EF7-C365810093DC}"/>
    <dgm:cxn modelId="{EABC95BB-0D61-43AB-B9BD-5F2CC9D45F75}" type="presOf" srcId="{0F6A2441-4481-4CCD-9326-4BF2D7607C4B}" destId="{90F29657-97D1-4D09-91C3-58125FFA6FB9}" srcOrd="0" destOrd="0" presId="urn:microsoft.com/office/officeart/2018/2/layout/IconVerticalSolidList"/>
    <dgm:cxn modelId="{E810C5C1-0FE9-465D-A528-62F8CB48839F}" type="presOf" srcId="{304DF40F-46C7-4F55-8A70-AD4C276F3428}" destId="{D4E2BA7F-5A47-4805-B5EC-37F0F8109C98}" srcOrd="0" destOrd="0" presId="urn:microsoft.com/office/officeart/2018/2/layout/IconVerticalSolidList"/>
    <dgm:cxn modelId="{90002FD1-41AD-467F-82E2-BAC844546048}" type="presOf" srcId="{0659AF30-E369-45E3-B3F9-85902805EEFD}" destId="{C843F5E7-B2F4-4135-9437-52C22EAD48C0}" srcOrd="0" destOrd="0" presId="urn:microsoft.com/office/officeart/2018/2/layout/IconVerticalSolidList"/>
    <dgm:cxn modelId="{3A6729E9-E93F-4A67-9A95-1C6E72EA8FC1}" type="presParOf" srcId="{90F29657-97D1-4D09-91C3-58125FFA6FB9}" destId="{0F55A4C3-6C1B-4B5A-823F-8FAD8A2092A4}" srcOrd="0" destOrd="0" presId="urn:microsoft.com/office/officeart/2018/2/layout/IconVerticalSolidList"/>
    <dgm:cxn modelId="{D94C29C3-E6B5-43D2-A72E-43121C2D6B05}" type="presParOf" srcId="{0F55A4C3-6C1B-4B5A-823F-8FAD8A2092A4}" destId="{3286052B-AD47-4A7E-9068-37A46C9F1D6E}" srcOrd="0" destOrd="0" presId="urn:microsoft.com/office/officeart/2018/2/layout/IconVerticalSolidList"/>
    <dgm:cxn modelId="{E44033EA-4650-496F-8FB7-5E1C8071F7E2}" type="presParOf" srcId="{0F55A4C3-6C1B-4B5A-823F-8FAD8A2092A4}" destId="{38986530-CEB4-4A32-9A2D-57D93BAD9A69}" srcOrd="1" destOrd="0" presId="urn:microsoft.com/office/officeart/2018/2/layout/IconVerticalSolidList"/>
    <dgm:cxn modelId="{10A68108-B09D-47F1-8021-53CC88974E69}" type="presParOf" srcId="{0F55A4C3-6C1B-4B5A-823F-8FAD8A2092A4}" destId="{9ABEDA93-4758-46E7-A307-177313B478E8}" srcOrd="2" destOrd="0" presId="urn:microsoft.com/office/officeart/2018/2/layout/IconVerticalSolidList"/>
    <dgm:cxn modelId="{1F7C9AAB-3E30-4BB2-B10D-4C14E22D7FDE}" type="presParOf" srcId="{0F55A4C3-6C1B-4B5A-823F-8FAD8A2092A4}" destId="{86A01ADE-17BC-4D67-AAB2-397BC2272A8D}" srcOrd="3" destOrd="0" presId="urn:microsoft.com/office/officeart/2018/2/layout/IconVerticalSolidList"/>
    <dgm:cxn modelId="{76140C56-E205-4CB8-8C4C-B2BE3F83D031}" type="presParOf" srcId="{90F29657-97D1-4D09-91C3-58125FFA6FB9}" destId="{7ABB206D-81D2-4A71-83F0-8904DD8EE025}" srcOrd="1" destOrd="0" presId="urn:microsoft.com/office/officeart/2018/2/layout/IconVerticalSolidList"/>
    <dgm:cxn modelId="{92CBBD12-6B78-4D46-B5E8-E5C6487FB085}" type="presParOf" srcId="{90F29657-97D1-4D09-91C3-58125FFA6FB9}" destId="{402F637F-967C-4706-9FD2-7EF63FAF1F2F}" srcOrd="2" destOrd="0" presId="urn:microsoft.com/office/officeart/2018/2/layout/IconVerticalSolidList"/>
    <dgm:cxn modelId="{612C0524-E74C-402E-8795-56E1268607BB}" type="presParOf" srcId="{402F637F-967C-4706-9FD2-7EF63FAF1F2F}" destId="{465533CC-8365-4D4D-8571-72D92D84EEDE}" srcOrd="0" destOrd="0" presId="urn:microsoft.com/office/officeart/2018/2/layout/IconVerticalSolidList"/>
    <dgm:cxn modelId="{AF928229-4797-49AD-9BC9-9A69E9BD73F3}" type="presParOf" srcId="{402F637F-967C-4706-9FD2-7EF63FAF1F2F}" destId="{4B7C1382-8FC4-4655-9246-99BE8C05464D}" srcOrd="1" destOrd="0" presId="urn:microsoft.com/office/officeart/2018/2/layout/IconVerticalSolidList"/>
    <dgm:cxn modelId="{E8961FD4-400A-44F6-8919-AA7BA2B930E8}" type="presParOf" srcId="{402F637F-967C-4706-9FD2-7EF63FAF1F2F}" destId="{26525706-D1A0-40EB-A451-1A3441178CF1}" srcOrd="2" destOrd="0" presId="urn:microsoft.com/office/officeart/2018/2/layout/IconVerticalSolidList"/>
    <dgm:cxn modelId="{E83C703E-91C7-47AA-84F3-A5D51E1D3DAD}" type="presParOf" srcId="{402F637F-967C-4706-9FD2-7EF63FAF1F2F}" destId="{D4E2BA7F-5A47-4805-B5EC-37F0F8109C98}" srcOrd="3" destOrd="0" presId="urn:microsoft.com/office/officeart/2018/2/layout/IconVerticalSolidList"/>
    <dgm:cxn modelId="{82F295D5-AAA2-45A8-916A-AD800F800F8D}" type="presParOf" srcId="{90F29657-97D1-4D09-91C3-58125FFA6FB9}" destId="{3D7C1643-7788-4926-9880-828216FF4ACE}" srcOrd="3" destOrd="0" presId="urn:microsoft.com/office/officeart/2018/2/layout/IconVerticalSolidList"/>
    <dgm:cxn modelId="{C19495F6-B145-45EE-882F-C868A620AE88}" type="presParOf" srcId="{90F29657-97D1-4D09-91C3-58125FFA6FB9}" destId="{47900DE8-1984-4CCC-99DD-46FACD844CCF}" srcOrd="4" destOrd="0" presId="urn:microsoft.com/office/officeart/2018/2/layout/IconVerticalSolidList"/>
    <dgm:cxn modelId="{BE91D109-40DD-4B81-AEB5-839A1E44951C}" type="presParOf" srcId="{47900DE8-1984-4CCC-99DD-46FACD844CCF}" destId="{3B0B6D35-20DD-4F4A-B9D0-6FF446228651}" srcOrd="0" destOrd="0" presId="urn:microsoft.com/office/officeart/2018/2/layout/IconVerticalSolidList"/>
    <dgm:cxn modelId="{71DE4AED-AAEF-4382-8D4F-A77866EB2F3A}" type="presParOf" srcId="{47900DE8-1984-4CCC-99DD-46FACD844CCF}" destId="{86E2FD25-4D77-4D19-8587-1EA8228BA538}" srcOrd="1" destOrd="0" presId="urn:microsoft.com/office/officeart/2018/2/layout/IconVerticalSolidList"/>
    <dgm:cxn modelId="{C3DFB92A-C0D1-49B6-88DA-2E5F6FE7D8A3}" type="presParOf" srcId="{47900DE8-1984-4CCC-99DD-46FACD844CCF}" destId="{8883D46C-2BD5-413A-B45B-C66A64394EB2}" srcOrd="2" destOrd="0" presId="urn:microsoft.com/office/officeart/2018/2/layout/IconVerticalSolidList"/>
    <dgm:cxn modelId="{947A9676-2CA3-4069-83BC-F4D5C789BCD3}" type="presParOf" srcId="{47900DE8-1984-4CCC-99DD-46FACD844CCF}" destId="{6C75176F-CED3-4C04-9EE6-41A1C3C4CBCF}" srcOrd="3" destOrd="0" presId="urn:microsoft.com/office/officeart/2018/2/layout/IconVerticalSolidList"/>
    <dgm:cxn modelId="{AE31A223-A040-4A8F-BDF0-5BD6043B89C6}" type="presParOf" srcId="{90F29657-97D1-4D09-91C3-58125FFA6FB9}" destId="{79CF0D60-C888-4A41-93FD-4F31D6018B6D}" srcOrd="5" destOrd="0" presId="urn:microsoft.com/office/officeart/2018/2/layout/IconVerticalSolidList"/>
    <dgm:cxn modelId="{3B68145D-5FFA-4D89-BC23-C437BABB20BC}" type="presParOf" srcId="{90F29657-97D1-4D09-91C3-58125FFA6FB9}" destId="{89E5E167-1F47-4912-B540-D121026D9D65}" srcOrd="6" destOrd="0" presId="urn:microsoft.com/office/officeart/2018/2/layout/IconVerticalSolidList"/>
    <dgm:cxn modelId="{F244473F-55C1-4F36-A8BF-7B085DE16782}" type="presParOf" srcId="{89E5E167-1F47-4912-B540-D121026D9D65}" destId="{19D0D012-7521-4BEC-9950-6A1C0E19FD4C}" srcOrd="0" destOrd="0" presId="urn:microsoft.com/office/officeart/2018/2/layout/IconVerticalSolidList"/>
    <dgm:cxn modelId="{97B00B59-83CC-408C-836C-F1258CCE693B}" type="presParOf" srcId="{89E5E167-1F47-4912-B540-D121026D9D65}" destId="{D9EDB511-9100-4744-AEFC-13AE367EE705}" srcOrd="1" destOrd="0" presId="urn:microsoft.com/office/officeart/2018/2/layout/IconVerticalSolidList"/>
    <dgm:cxn modelId="{96C85C07-7A93-46B6-8C97-A286782BF49D}" type="presParOf" srcId="{89E5E167-1F47-4912-B540-D121026D9D65}" destId="{1C721122-2180-44BF-A2C4-86732D931BBB}" srcOrd="2" destOrd="0" presId="urn:microsoft.com/office/officeart/2018/2/layout/IconVerticalSolidList"/>
    <dgm:cxn modelId="{9D2ABABE-6263-430C-A865-75EBC00CE5EA}" type="presParOf" srcId="{89E5E167-1F47-4912-B540-D121026D9D65}" destId="{BDA8DA93-4078-439C-9257-89B67DEEAEDB}" srcOrd="3" destOrd="0" presId="urn:microsoft.com/office/officeart/2018/2/layout/IconVerticalSolidList"/>
    <dgm:cxn modelId="{EE6200B4-F3D2-418F-8F04-AAB50E0F74AC}" type="presParOf" srcId="{90F29657-97D1-4D09-91C3-58125FFA6FB9}" destId="{18459491-9A8F-4672-B96F-D712A515DD8A}" srcOrd="7" destOrd="0" presId="urn:microsoft.com/office/officeart/2018/2/layout/IconVerticalSolidList"/>
    <dgm:cxn modelId="{CB8A95B2-12E3-4A09-A1B3-FAD15205B26C}" type="presParOf" srcId="{90F29657-97D1-4D09-91C3-58125FFA6FB9}" destId="{2E7F8B8E-7132-4D54-83C6-2635E6CF509C}" srcOrd="8" destOrd="0" presId="urn:microsoft.com/office/officeart/2018/2/layout/IconVerticalSolidList"/>
    <dgm:cxn modelId="{E76858F3-30FF-4069-9F3D-1CD9AB18A903}" type="presParOf" srcId="{2E7F8B8E-7132-4D54-83C6-2635E6CF509C}" destId="{BC41CF83-B68C-449F-A4BA-964C4E4B5BA8}" srcOrd="0" destOrd="0" presId="urn:microsoft.com/office/officeart/2018/2/layout/IconVerticalSolidList"/>
    <dgm:cxn modelId="{735E304C-7FAF-4D27-A907-0A515F1A4311}" type="presParOf" srcId="{2E7F8B8E-7132-4D54-83C6-2635E6CF509C}" destId="{4E3BEFCD-E4D8-42E3-A0E5-6F4B56E08C0A}" srcOrd="1" destOrd="0" presId="urn:microsoft.com/office/officeart/2018/2/layout/IconVerticalSolidList"/>
    <dgm:cxn modelId="{A263362E-55FC-4746-A21C-47FA97ADACAC}" type="presParOf" srcId="{2E7F8B8E-7132-4D54-83C6-2635E6CF509C}" destId="{C7592FE5-BCD1-4E57-82F9-9343CC29FC69}" srcOrd="2" destOrd="0" presId="urn:microsoft.com/office/officeart/2018/2/layout/IconVerticalSolidList"/>
    <dgm:cxn modelId="{A1FB06B7-B4B5-4336-8D7C-D193916A069A}" type="presParOf" srcId="{2E7F8B8E-7132-4D54-83C6-2635E6CF509C}" destId="{C843F5E7-B2F4-4135-9437-52C22EAD48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6052B-AD47-4A7E-9068-37A46C9F1D6E}">
      <dsp:nvSpPr>
        <dsp:cNvPr id="0" name=""/>
        <dsp:cNvSpPr/>
      </dsp:nvSpPr>
      <dsp:spPr>
        <a:xfrm>
          <a:off x="0" y="4086"/>
          <a:ext cx="6777449" cy="8704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86530-CEB4-4A32-9A2D-57D93BAD9A69}">
      <dsp:nvSpPr>
        <dsp:cNvPr id="0" name=""/>
        <dsp:cNvSpPr/>
      </dsp:nvSpPr>
      <dsp:spPr>
        <a:xfrm>
          <a:off x="263303" y="199931"/>
          <a:ext cx="478733" cy="4787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01ADE-17BC-4D67-AAB2-397BC2272A8D}">
      <dsp:nvSpPr>
        <dsp:cNvPr id="0" name=""/>
        <dsp:cNvSpPr/>
      </dsp:nvSpPr>
      <dsp:spPr>
        <a:xfrm>
          <a:off x="1005339" y="4086"/>
          <a:ext cx="5772109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Feelings help us to communicate what we need</a:t>
          </a:r>
        </a:p>
      </dsp:txBody>
      <dsp:txXfrm>
        <a:off x="1005339" y="4086"/>
        <a:ext cx="5772109" cy="870424"/>
      </dsp:txXfrm>
    </dsp:sp>
    <dsp:sp modelId="{465533CC-8365-4D4D-8571-72D92D84EEDE}">
      <dsp:nvSpPr>
        <dsp:cNvPr id="0" name=""/>
        <dsp:cNvSpPr/>
      </dsp:nvSpPr>
      <dsp:spPr>
        <a:xfrm>
          <a:off x="0" y="1092116"/>
          <a:ext cx="6777449" cy="8704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C1382-8FC4-4655-9246-99BE8C05464D}">
      <dsp:nvSpPr>
        <dsp:cNvPr id="0" name=""/>
        <dsp:cNvSpPr/>
      </dsp:nvSpPr>
      <dsp:spPr>
        <a:xfrm>
          <a:off x="263303" y="1287962"/>
          <a:ext cx="478733" cy="47873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2BA7F-5A47-4805-B5EC-37F0F8109C98}">
      <dsp:nvSpPr>
        <dsp:cNvPr id="0" name=""/>
        <dsp:cNvSpPr/>
      </dsp:nvSpPr>
      <dsp:spPr>
        <a:xfrm>
          <a:off x="1005339" y="1092116"/>
          <a:ext cx="5772109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Emotions are essential for survival by motivating us to act fast </a:t>
          </a:r>
        </a:p>
      </dsp:txBody>
      <dsp:txXfrm>
        <a:off x="1005339" y="1092116"/>
        <a:ext cx="5772109" cy="870424"/>
      </dsp:txXfrm>
    </dsp:sp>
    <dsp:sp modelId="{3B0B6D35-20DD-4F4A-B9D0-6FF446228651}">
      <dsp:nvSpPr>
        <dsp:cNvPr id="0" name=""/>
        <dsp:cNvSpPr/>
      </dsp:nvSpPr>
      <dsp:spPr>
        <a:xfrm>
          <a:off x="0" y="2180146"/>
          <a:ext cx="6777449" cy="8704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2FD25-4D77-4D19-8587-1EA8228BA538}">
      <dsp:nvSpPr>
        <dsp:cNvPr id="0" name=""/>
        <dsp:cNvSpPr/>
      </dsp:nvSpPr>
      <dsp:spPr>
        <a:xfrm>
          <a:off x="263303" y="2375992"/>
          <a:ext cx="478733" cy="47873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5176F-CED3-4C04-9EE6-41A1C3C4CBCF}">
      <dsp:nvSpPr>
        <dsp:cNvPr id="0" name=""/>
        <dsp:cNvSpPr/>
      </dsp:nvSpPr>
      <dsp:spPr>
        <a:xfrm>
          <a:off x="1005339" y="2180146"/>
          <a:ext cx="5772109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Emotions are involuntary</a:t>
          </a:r>
        </a:p>
      </dsp:txBody>
      <dsp:txXfrm>
        <a:off x="1005339" y="2180146"/>
        <a:ext cx="5772109" cy="870424"/>
      </dsp:txXfrm>
    </dsp:sp>
    <dsp:sp modelId="{19D0D012-7521-4BEC-9950-6A1C0E19FD4C}">
      <dsp:nvSpPr>
        <dsp:cNvPr id="0" name=""/>
        <dsp:cNvSpPr/>
      </dsp:nvSpPr>
      <dsp:spPr>
        <a:xfrm>
          <a:off x="0" y="3268177"/>
          <a:ext cx="6777449" cy="87042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DB511-9100-4744-AEFC-13AE367EE705}">
      <dsp:nvSpPr>
        <dsp:cNvPr id="0" name=""/>
        <dsp:cNvSpPr/>
      </dsp:nvSpPr>
      <dsp:spPr>
        <a:xfrm>
          <a:off x="263303" y="3464022"/>
          <a:ext cx="478733" cy="47873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8DA93-4078-439C-9257-89B67DEEAEDB}">
      <dsp:nvSpPr>
        <dsp:cNvPr id="0" name=""/>
        <dsp:cNvSpPr/>
      </dsp:nvSpPr>
      <dsp:spPr>
        <a:xfrm>
          <a:off x="1005339" y="3268177"/>
          <a:ext cx="5772109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Emotions are used in specific situations or thoughts</a:t>
          </a:r>
        </a:p>
      </dsp:txBody>
      <dsp:txXfrm>
        <a:off x="1005339" y="3268177"/>
        <a:ext cx="5772109" cy="870424"/>
      </dsp:txXfrm>
    </dsp:sp>
    <dsp:sp modelId="{BC41CF83-B68C-449F-A4BA-964C4E4B5BA8}">
      <dsp:nvSpPr>
        <dsp:cNvPr id="0" name=""/>
        <dsp:cNvSpPr/>
      </dsp:nvSpPr>
      <dsp:spPr>
        <a:xfrm>
          <a:off x="0" y="4356207"/>
          <a:ext cx="6777449" cy="87042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BEFCD-E4D8-42E3-A0E5-6F4B56E08C0A}">
      <dsp:nvSpPr>
        <dsp:cNvPr id="0" name=""/>
        <dsp:cNvSpPr/>
      </dsp:nvSpPr>
      <dsp:spPr>
        <a:xfrm>
          <a:off x="263303" y="4552052"/>
          <a:ext cx="478733" cy="47873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3F5E7-B2F4-4135-9437-52C22EAD48C0}">
      <dsp:nvSpPr>
        <dsp:cNvPr id="0" name=""/>
        <dsp:cNvSpPr/>
      </dsp:nvSpPr>
      <dsp:spPr>
        <a:xfrm>
          <a:off x="1005339" y="4356207"/>
          <a:ext cx="5772109" cy="870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20" tIns="92120" rIns="92120" bIns="9212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Emotions are temporary – they do not last forever</a:t>
          </a:r>
        </a:p>
      </dsp:txBody>
      <dsp:txXfrm>
        <a:off x="1005339" y="4356207"/>
        <a:ext cx="5772109" cy="87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3BC2-F8DB-4506-8675-691BD58B8DDD}" type="datetimeFigureOut">
              <a:rPr lang="en-US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069D8-23EA-4FF3-A048-BCBD1E4CD9F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4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kyKyVFnSs&amp;t=1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5MvZKgVZA&amp;t=3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Please feel free to encourage student participation whichever way you are most comfortable: in the Zoom chat, on a previously shared </a:t>
            </a:r>
            <a:r>
              <a:rPr lang="en-US" b="1" dirty="0" err="1"/>
              <a:t>Jamboard</a:t>
            </a:r>
            <a:r>
              <a:rPr lang="en-US" b="1" dirty="0"/>
              <a:t>, in break out groups, or all together in a grid view.  There will be a lot of opportunities for participation throughout this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8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 Remind them that you all now have a long list of feeling words that they can begin using to identify their own feelings.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3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9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9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3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7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aloud for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8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Engage the students in a reflection utilizing whichever platform you deem most appropriate.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Engage student in check out using whichever platform you deem most appropriate.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9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Invite the students to share in answer this welcome question through whichever platform you prefer.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4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take a brief feedback survey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objectives aloud to the students.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Calibri"/>
              </a:rPr>
              <a:t>Play the video for the students. 3:16</a:t>
            </a:r>
          </a:p>
          <a:p>
            <a:r>
              <a:rPr lang="en-US" dirty="0">
                <a:hlinkClick r:id="rId3"/>
              </a:rPr>
              <a:t>Inside Out: Guessing the feelings. - YouTube</a:t>
            </a: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Engage students in the reflection utilizing whichever modality you prefer.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0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for the students.  Invite the students to share out which feelings are being </a:t>
            </a:r>
            <a:r>
              <a:rPr lang="en-US" dirty="0" err="1">
                <a:cs typeface="Calibri"/>
              </a:rPr>
              <a:t>protrayed</a:t>
            </a:r>
            <a:r>
              <a:rPr lang="en-US" dirty="0">
                <a:cs typeface="Calibri"/>
              </a:rPr>
              <a:t> in the pictures.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1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Play the video for the students. 3:34</a:t>
            </a:r>
          </a:p>
          <a:p>
            <a:r>
              <a:rPr lang="en-US" dirty="0">
                <a:hlinkClick r:id="rId3"/>
              </a:rPr>
              <a:t>Identifying our feelings - YouTube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4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Read the slide aloud for the students.  Invite the students share out and create a list of all the feeling words they can come up with.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069D8-23EA-4FF3-A048-BCBD1E4CD9F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5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6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6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kyKyVFnSs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L5MvZKgVZA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58B5E-CE14-4B4C-AA9C-FD7EE8088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97" r="-2" b="8506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132" y="1731829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Let's talk about...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Feelings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130" y="4020703"/>
            <a:ext cx="8652788" cy="14256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cs typeface="Calibri"/>
              </a:rPr>
              <a:t>Student Health and Human Services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cs typeface="Calibri"/>
              </a:rPr>
              <a:t>Office of Human Relations, Diversity and Equity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400" b="1" dirty="0">
                <a:cs typeface="Calibri"/>
              </a:rPr>
              <a:t>June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5500A405-44A6-4E0B-B991-89E2538EF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" r="3939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4DF08-EA98-4C13-947E-6E51D60F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/>
              <a:t>Name the Feelings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E834-918A-406D-A3CD-69A964B26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By learning to identify your emotions you can also learn to not be controlled by them.  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Try to focus on what you're feeling, what caused that emotion, and try to name it!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375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3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9B29B2-CCE1-4FFF-93C3-8EE4D429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b="0" cap="all" spc="-100">
                <a:solidFill>
                  <a:schemeClr val="bg1"/>
                </a:solidFill>
              </a:rPr>
              <a:t>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51DE3-BB58-4025-B255-E7AE49AC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002" y="3716148"/>
            <a:ext cx="2935150" cy="185486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spc="80">
                <a:solidFill>
                  <a:schemeClr val="bg1"/>
                </a:solidFill>
              </a:rPr>
              <a:t>Fear is response to threats </a:t>
            </a:r>
            <a:r>
              <a:rPr lang="en-US" sz="2400" spc="80" dirty="0">
                <a:solidFill>
                  <a:schemeClr val="bg1"/>
                </a:solidFill>
              </a:rPr>
              <a:t>to our life or wellbeing. 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spc="8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spc="80" dirty="0">
                <a:solidFill>
                  <a:schemeClr val="bg1"/>
                </a:solidFill>
              </a:rPr>
              <a:t>Fear helps motivate us </a:t>
            </a:r>
            <a:r>
              <a:rPr lang="en-US" sz="2400" b="1" spc="80">
                <a:solidFill>
                  <a:schemeClr val="bg1"/>
                </a:solidFill>
              </a:rPr>
              <a:t>to escape from danger.</a:t>
            </a:r>
            <a:endParaRPr lang="en-US" sz="1400" b="1" spc="8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erson wearing a green shirt&#10;&#10;Description automatically generated">
            <a:extLst>
              <a:ext uri="{FF2B5EF4-FFF2-40B4-BE49-F238E27FC236}">
                <a16:creationId xmlns:a16="http://schemas.microsoft.com/office/drawing/2014/main" id="{29DC6723-8EBA-4D25-97A0-A10B00962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362" y="1415507"/>
            <a:ext cx="6107501" cy="42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7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4F95933F-217D-4235-8E88-51AD7A410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486" y="648231"/>
            <a:ext cx="6773331" cy="3217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7DB11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AE5F3-BE43-4EA8-899E-C2C8C300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Anger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4789-62E1-4346-BE8C-B70A17CB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Anger is a response to feeling disrespected, threatened or attacked.</a:t>
            </a:r>
          </a:p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</a:rPr>
              <a:t>Anger allows us to focus on self-defense.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3602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361653-1899-40D5-AFDF-07D88AD01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F0425-DCEB-462D-A06F-7DFDD2FDF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0FA86AC5-E6AB-42A5-8AD6-D1166416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19" y="1236588"/>
            <a:ext cx="2957993" cy="4382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70624B-2458-4127-BF8B-A209062ED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E5E18-89E5-4B66-A4ED-71860A613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B6D6D-9544-47CE-A2AD-1D424240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>
            <a:normAutofit/>
          </a:bodyPr>
          <a:lstStyle/>
          <a:p>
            <a:r>
              <a:rPr lang="en-US"/>
              <a:t>Sadness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52CA-1C55-460A-82AA-9D440479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73" y="2679192"/>
            <a:ext cx="5447251" cy="32918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a typeface="+mn-lt"/>
                <a:cs typeface="+mn-lt"/>
              </a:rPr>
              <a:t>Sadness is a response to the loss of someone or something that is important to us. 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b="1" dirty="0">
                <a:ea typeface="+mn-lt"/>
                <a:cs typeface="+mn-lt"/>
              </a:rPr>
              <a:t>Sadness helps us focus on what is valued and communicate to others that we need help 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71713-91BF-4374-A488-18E9268D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Shame/</a:t>
            </a:r>
            <a:r>
              <a:rPr lang="en-US"/>
              <a:t>Embarrassment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7C1EB-3333-4473-8A7C-7B23057AA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Shame </a:t>
            </a:r>
            <a:r>
              <a:rPr lang="en-US" sz="2400" dirty="0">
                <a:ea typeface="+mn-lt"/>
                <a:cs typeface="+mn-lt"/>
              </a:rPr>
              <a:t>is the response to personal characteristics or behavior that are dishonored in our community.  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b="1" dirty="0">
                <a:ea typeface="+mn-lt"/>
                <a:cs typeface="+mn-lt"/>
              </a:rPr>
              <a:t>Shame helps us to avoid social transgressions, and if these occur, to make amends. </a:t>
            </a:r>
            <a:endParaRPr lang="en-US" b="1" dirty="0"/>
          </a:p>
        </p:txBody>
      </p:sp>
      <p:pic>
        <p:nvPicPr>
          <p:cNvPr id="4" name="Picture 4" descr="A person wearing a blue shirt&#10;&#10;Description automatically generated">
            <a:extLst>
              <a:ext uri="{FF2B5EF4-FFF2-40B4-BE49-F238E27FC236}">
                <a16:creationId xmlns:a16="http://schemas.microsoft.com/office/drawing/2014/main" id="{154A4315-F54D-41A2-9F6B-922C7C9BB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6" r="39566" b="-2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6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973E-92E1-4AC7-9F74-D2562A09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/>
              <a:t>Guilt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A02271F1-F53C-409B-9B7E-4EB91B5B4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56" y="1970282"/>
            <a:ext cx="4414438" cy="29356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C277-8AAE-4CEE-A9D9-87EEFFA7D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Guilt is related to actions where we violated our own values. 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b="1" dirty="0">
                <a:ea typeface="+mn-lt"/>
                <a:cs typeface="+mn-lt"/>
              </a:rPr>
              <a:t>Guilt allows us to repair some of these violations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165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09746E1-E88B-44D1-B2EC-1610F1820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364" y="648231"/>
            <a:ext cx="6157575" cy="32173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7DB11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B699F-FEA8-4AE4-BE36-8DB8309F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Envy/Jealousy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7853-135C-4D74-8E3D-5F2BCF03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866" y="4495894"/>
            <a:ext cx="4978899" cy="1444718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6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Envy is a response to not having things that we want or need.  </a:t>
            </a:r>
          </a:p>
          <a:p>
            <a:pPr marL="0" indent="0">
              <a:buNone/>
            </a:pPr>
            <a:r>
              <a:rPr lang="en-US" sz="2000" b="1" dirty="0">
                <a:ea typeface="+mn-lt"/>
                <a:cs typeface="+mn-lt"/>
              </a:rPr>
              <a:t>Envy allows us to work hard to obtain what other people have</a:t>
            </a:r>
            <a:endParaRPr lang="en-US" sz="1800" b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86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B0DCE-B2AE-41B8-920E-2BF0E3ED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/>
              <a:t>Joy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A23E2-F60A-430A-87DE-740EC146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ea typeface="+mn-lt"/>
                <a:cs typeface="+mn-lt"/>
              </a:rPr>
              <a:t>Joy is a response to good things happening in our life or in the lives of others that we care about .  </a:t>
            </a:r>
          </a:p>
          <a:p>
            <a:endParaRPr lang="en-US" sz="2800" dirty="0">
              <a:ea typeface="+mn-lt"/>
              <a:cs typeface="+mn-lt"/>
            </a:endParaRPr>
          </a:p>
          <a:p>
            <a:r>
              <a:rPr lang="en-US" sz="2800" b="1" dirty="0">
                <a:ea typeface="+mn-lt"/>
                <a:cs typeface="+mn-lt"/>
              </a:rPr>
              <a:t>Joy allows us to continue those activities that create pleasure. </a:t>
            </a:r>
            <a:endParaRPr lang="en-US" sz="2800" b="1" dirty="0"/>
          </a:p>
        </p:txBody>
      </p:sp>
      <p:pic>
        <p:nvPicPr>
          <p:cNvPr id="4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7DE73DD-1237-4B68-A482-87B90E57B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35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0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FCF89-436D-4FAD-BEDA-2DF94C7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3EAE7-5B5C-49A6-8BDC-F61A6BDD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Did you notice that each of those feelings had a benefit or a way that it helps? </a:t>
            </a:r>
            <a:endParaRPr lang="en-US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Have you ever thought about feelings in this way before? 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What's it like to think of feelings as being helpful? </a:t>
            </a:r>
          </a:p>
        </p:txBody>
      </p:sp>
    </p:spTree>
    <p:extLst>
      <p:ext uri="{BB962C8B-B14F-4D97-AF65-F5344CB8AC3E}">
        <p14:creationId xmlns:p14="http://schemas.microsoft.com/office/powerpoint/2010/main" val="2358181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9F9EB-9982-48BF-A197-F1A33ED0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/>
              <a:t>Check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573AE-65F1-4B8D-B689-BCCE065FD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386" y="3833798"/>
            <a:ext cx="5355264" cy="1755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Name one feeling you've had this week.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spc="8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800" spc="8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spc="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Bonus: What is the benefit of that feeling?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CB4A6F13-D124-440C-9C49-AC2D27FC6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49" y="1667905"/>
            <a:ext cx="3513108" cy="35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0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421797-7B77-498E-A01C-0A119461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sign sitting on top of a wooden door&#10;&#10;Description automatically generated">
            <a:extLst>
              <a:ext uri="{FF2B5EF4-FFF2-40B4-BE49-F238E27FC236}">
                <a16:creationId xmlns:a16="http://schemas.microsoft.com/office/drawing/2014/main" id="{6269F71B-A26C-4D41-8251-6529D0C6FD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42" b="4088"/>
          <a:stretch/>
        </p:blipFill>
        <p:spPr>
          <a:xfrm>
            <a:off x="0" y="146305"/>
            <a:ext cx="12191999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6D38EC-CD1B-456B-A813-64F8D8E71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C18E46-CA2E-43A8-A2EC-61D30FAC3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4D728-5CD6-4279-AFCF-9E2ABBC60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064" y="5036100"/>
            <a:ext cx="10058400" cy="14486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What is your favorite food?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3C654-C573-41DF-BB35-E7E6EDE98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b="0" cap="all" spc="-100">
                <a:solidFill>
                  <a:schemeClr val="bg1"/>
                </a:solidFill>
              </a:rPr>
              <a:t>Human Relations, Diversity &amp; Equity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F296E00-090C-6A19-2B2D-61D451BD7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679" y="645106"/>
            <a:ext cx="5036019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0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579F0-E97C-0859-0001-431299905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916670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400" b="0" cap="all" spc="-100"/>
              <a:t>Teacher Feedback Survey</a:t>
            </a: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74" name="Straight Connector 2073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Straight Connector 2075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8" name="Straight Connector 2077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RCode for HRDE Advisory Lesson Feedback Survey">
            <a:extLst>
              <a:ext uri="{FF2B5EF4-FFF2-40B4-BE49-F238E27FC236}">
                <a16:creationId xmlns:a16="http://schemas.microsoft.com/office/drawing/2014/main" id="{6069F889-B2A5-8788-B24B-9E9EF2B0A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170" y="1561990"/>
            <a:ext cx="3752067" cy="375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4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BE8F5D5-D157-4F58-9629-7176068C8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8" r="4" b="4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4DAE2-D335-4278-9B46-C659822A8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14F0-8A4A-43C6-9F73-1F0843CE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Review current knowledge of feelings vocabulary</a:t>
            </a:r>
          </a:p>
          <a:p>
            <a:endParaRPr lang="en-US" sz="2000" dirty="0"/>
          </a:p>
          <a:p>
            <a:r>
              <a:rPr lang="en-US" sz="2000" dirty="0"/>
              <a:t>Dialogue about the importance of acknowledging and working through feelings</a:t>
            </a:r>
          </a:p>
          <a:p>
            <a:endParaRPr lang="en-US" sz="2000" dirty="0"/>
          </a:p>
          <a:p>
            <a:r>
              <a:rPr lang="en-US" sz="2000" dirty="0"/>
              <a:t>Discuss the benefits that feelings can provide</a:t>
            </a:r>
          </a:p>
        </p:txBody>
      </p:sp>
    </p:spTree>
    <p:extLst>
      <p:ext uri="{BB962C8B-B14F-4D97-AF65-F5344CB8AC3E}">
        <p14:creationId xmlns:p14="http://schemas.microsoft.com/office/powerpoint/2010/main" val="17940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4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4B953-FAA8-4486-9AD1-A577E763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b="0" cap="all" spc="-100">
                <a:solidFill>
                  <a:schemeClr val="bg1"/>
                </a:solidFill>
              </a:rPr>
              <a:t>Guess the Feeling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5FD45331-D86A-4A8A-B357-BC0014D48D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46570" y="1101598"/>
            <a:ext cx="6202238" cy="46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4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FCF89-436D-4FAD-BEDA-2DF94C7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3EAE7-5B5C-49A6-8BDC-F61A6BDD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What are the 5 major feelings you saw in the video? 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Which one do you think is most common among kids your age?  why? </a:t>
            </a:r>
          </a:p>
        </p:txBody>
      </p:sp>
    </p:spTree>
    <p:extLst>
      <p:ext uri="{BB962C8B-B14F-4D97-AF65-F5344CB8AC3E}">
        <p14:creationId xmlns:p14="http://schemas.microsoft.com/office/powerpoint/2010/main" val="3814599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9FC88856-5C40-4F5B-BCD7-CD624FFE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58D861BB-644A-4BF9-A8F7-4DC7E03A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74" y="850255"/>
            <a:ext cx="2276071" cy="2395865"/>
          </a:xfrm>
          <a:prstGeom prst="rect">
            <a:avLst/>
          </a:prstGeom>
        </p:spPr>
      </p:pic>
      <p:pic>
        <p:nvPicPr>
          <p:cNvPr id="7" name="Picture 7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9494EDE0-8AA4-4DB9-8176-5F1D0B47B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89" y="3483711"/>
            <a:ext cx="2286442" cy="2286442"/>
          </a:xfrm>
          <a:prstGeom prst="rect">
            <a:avLst/>
          </a:prstGeom>
        </p:spPr>
      </p:pic>
      <p:pic>
        <p:nvPicPr>
          <p:cNvPr id="1026" name="Picture 2" descr="23 More Small Things Other People Do That'll Annoy You In A Big Way">
            <a:extLst>
              <a:ext uri="{FF2B5EF4-FFF2-40B4-BE49-F238E27FC236}">
                <a16:creationId xmlns:a16="http://schemas.microsoft.com/office/drawing/2014/main" id="{E897E25D-AA1E-FB1E-1488-B1295417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834" y="3980373"/>
            <a:ext cx="2889879" cy="16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0685" y="643466"/>
            <a:ext cx="5452527" cy="55652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6628" y="806336"/>
            <a:ext cx="5120640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AC022-B170-4AF2-81AF-EA68215D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307" y="1172096"/>
            <a:ext cx="4633416" cy="15517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Feelings are normal. </a:t>
            </a:r>
          </a:p>
        </p:txBody>
      </p:sp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C49B39B-CB65-427F-AAAC-F3AA4D309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3869" y="841934"/>
            <a:ext cx="1885242" cy="24325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E4DB5-9F8F-49B5-9662-DE8595085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306" y="2852792"/>
            <a:ext cx="4633415" cy="27531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Every human being has feelings. 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It is a normal part of being alive. 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In fact, you're probably having feelings right now.  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6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891C27D-8C9D-415C-A639-23D76B7B1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F4C0D6-B7E0-42D0-A57F-6781017A2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D6D08-A7F1-4445-BA2E-E449562C0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7C1A41-D915-4D26-8D5E-C01B27160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0B663E-F671-4504-99A8-455955469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227" y="805446"/>
            <a:ext cx="6570161" cy="5244497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F89585-ECD6-4B38-96B1-AD41A1BD4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6FCD50-3FE8-4AB2-B746-2CC0EA9D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3E90108-E441-4AF0-A059-613D076C7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B422045-789A-442D-9E39-6FC4EC452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F8A621DA-50A2-467B-B77E-93F62A8F18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2290" y="1685122"/>
            <a:ext cx="5188034" cy="389102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F4C63FE-9526-4F8E-BCFD-954D2EF94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31468" y="164592"/>
            <a:ext cx="3708894" cy="654017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FD91C-A8E5-4118-A6AF-A44AC9E5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024" y="1182454"/>
            <a:ext cx="3238829" cy="3480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b="0" cap="all" spc="-100"/>
              <a:t>Emotions are Essential </a:t>
            </a:r>
          </a:p>
        </p:txBody>
      </p:sp>
    </p:spTree>
    <p:extLst>
      <p:ext uri="{BB962C8B-B14F-4D97-AF65-F5344CB8AC3E}">
        <p14:creationId xmlns:p14="http://schemas.microsoft.com/office/powerpoint/2010/main" val="2345239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376E6-1E0C-4EAF-9E47-EB36730A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Emotions are Essential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0B05EA-05F9-4338-B1FF-F24C870C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75134"/>
              </p:ext>
            </p:extLst>
          </p:nvPr>
        </p:nvGraphicFramePr>
        <p:xfrm>
          <a:off x="5042694" y="799083"/>
          <a:ext cx="6777449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365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3EAE7-5B5C-49A6-8BDC-F61A6BDD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059" y="1120586"/>
            <a:ext cx="6212310" cy="48572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Feelings become easier to manage when we can name them.  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Did you know must adults don't even know how to name their feelings?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Let's see how many feeling words we can come up with as a class.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85636-4F4C-4D86-A042-185F92155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66" y="685800"/>
            <a:ext cx="3353989" cy="5486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C35EF-3F57-4902-962E-C0758943B4FB}"/>
              </a:ext>
            </a:extLst>
          </p:cNvPr>
          <p:cNvSpPr txBox="1"/>
          <p:nvPr/>
        </p:nvSpPr>
        <p:spPr>
          <a:xfrm>
            <a:off x="1012866" y="2779776"/>
            <a:ext cx="3465211" cy="2123658"/>
          </a:xfrm>
          <a:prstGeom prst="rect">
            <a:avLst/>
          </a:prstGeom>
          <a:solidFill>
            <a:srgbClr val="91CE24"/>
          </a:solidFill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Reflection</a:t>
            </a:r>
          </a:p>
          <a:p>
            <a:pPr algn="ctr"/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3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242A41"/>
      </a:dk2>
      <a:lt2>
        <a:srgbClr val="E4E2E8"/>
      </a:lt2>
      <a:accent1>
        <a:srgbClr val="7DB11F"/>
      </a:accent1>
      <a:accent2>
        <a:srgbClr val="ADA413"/>
      </a:accent2>
      <a:accent3>
        <a:srgbClr val="E68A23"/>
      </a:accent3>
      <a:accent4>
        <a:srgbClr val="D52C17"/>
      </a:accent4>
      <a:accent5>
        <a:srgbClr val="E72964"/>
      </a:accent5>
      <a:accent6>
        <a:srgbClr val="D517A1"/>
      </a:accent6>
      <a:hlink>
        <a:srgbClr val="8660CA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DC1F33-A7B3-4887-B0B7-407578BD68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EF758C-E588-451B-8CE2-7FD49616D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639856-2EA5-457E-BF48-002B330C8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841</Words>
  <Application>Microsoft Office PowerPoint</Application>
  <PresentationFormat>Widescreen</PresentationFormat>
  <Paragraphs>124</Paragraphs>
  <Slides>21</Slides>
  <Notes>20</Notes>
  <HiddenSlides>1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Selawik Light</vt:lpstr>
      <vt:lpstr>Speak Pro</vt:lpstr>
      <vt:lpstr>SavonVTI</vt:lpstr>
      <vt:lpstr>Let's talk about... Feelings</vt:lpstr>
      <vt:lpstr>PowerPoint Presentation</vt:lpstr>
      <vt:lpstr>Objectives</vt:lpstr>
      <vt:lpstr>Guess the Feeling</vt:lpstr>
      <vt:lpstr>Reflection</vt:lpstr>
      <vt:lpstr>Feelings are normal. </vt:lpstr>
      <vt:lpstr>Emotions are Essential </vt:lpstr>
      <vt:lpstr>Emotions are Essential</vt:lpstr>
      <vt:lpstr>PowerPoint Presentation</vt:lpstr>
      <vt:lpstr>Name the Feelings</vt:lpstr>
      <vt:lpstr>Fear</vt:lpstr>
      <vt:lpstr>Anger</vt:lpstr>
      <vt:lpstr>Sadness</vt:lpstr>
      <vt:lpstr>Shame/Embarrassment</vt:lpstr>
      <vt:lpstr>Guilt</vt:lpstr>
      <vt:lpstr>Envy/Jealousy</vt:lpstr>
      <vt:lpstr>Joy</vt:lpstr>
      <vt:lpstr>Reflection</vt:lpstr>
      <vt:lpstr>Check Out</vt:lpstr>
      <vt:lpstr>Human Relations, Diversity &amp; Equity</vt:lpstr>
      <vt:lpstr>Teacher Feedback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424</cp:revision>
  <dcterms:created xsi:type="dcterms:W3CDTF">2020-08-27T15:27:03Z</dcterms:created>
  <dcterms:modified xsi:type="dcterms:W3CDTF">2022-06-23T18:48:58Z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