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6" r:id="rId3"/>
    <p:sldId id="258" r:id="rId4"/>
    <p:sldId id="272" r:id="rId5"/>
    <p:sldId id="259" r:id="rId6"/>
    <p:sldId id="261" r:id="rId7"/>
    <p:sldId id="260" r:id="rId8"/>
    <p:sldId id="263" r:id="rId9"/>
    <p:sldId id="264" r:id="rId10"/>
    <p:sldId id="265" r:id="rId11"/>
    <p:sldId id="267"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23" autoAdjust="0"/>
  </p:normalViewPr>
  <p:slideViewPr>
    <p:cSldViewPr snapToGrid="0">
      <p:cViewPr varScale="1">
        <p:scale>
          <a:sx n="59" d="100"/>
          <a:sy n="59" d="100"/>
        </p:scale>
        <p:origin x="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77BA4-9ECA-4310-A24C-7B84BEA6C82B}"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6CD8-2DC1-43A3-A8C5-824EB2D23004}" type="slidenum">
              <a:rPr lang="en-US" smtClean="0"/>
              <a:t>‹#›</a:t>
            </a:fld>
            <a:endParaRPr lang="en-US"/>
          </a:p>
        </p:txBody>
      </p:sp>
    </p:spTree>
    <p:extLst>
      <p:ext uri="{BB962C8B-B14F-4D97-AF65-F5344CB8AC3E}">
        <p14:creationId xmlns:p14="http://schemas.microsoft.com/office/powerpoint/2010/main" val="69211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discussion whether the preferred term should be Native American, American Indian, or Indigenous American.  For purposes of this document, we are echoing the language of “California Native American Day” </a:t>
            </a:r>
          </a:p>
        </p:txBody>
      </p:sp>
      <p:sp>
        <p:nvSpPr>
          <p:cNvPr id="4" name="Slide Number Placeholder 3"/>
          <p:cNvSpPr>
            <a:spLocks noGrp="1"/>
          </p:cNvSpPr>
          <p:nvPr>
            <p:ph type="sldNum" sz="quarter" idx="5"/>
          </p:nvPr>
        </p:nvSpPr>
        <p:spPr/>
        <p:txBody>
          <a:bodyPr/>
          <a:lstStyle/>
          <a:p>
            <a:fld id="{2A4E6CD8-2DC1-43A3-A8C5-824EB2D23004}" type="slidenum">
              <a:rPr lang="en-US" smtClean="0"/>
              <a:t>1</a:t>
            </a:fld>
            <a:endParaRPr lang="en-US"/>
          </a:p>
        </p:txBody>
      </p:sp>
    </p:spTree>
    <p:extLst>
      <p:ext uri="{BB962C8B-B14F-4D97-AF65-F5344CB8AC3E}">
        <p14:creationId xmlns:p14="http://schemas.microsoft.com/office/powerpoint/2010/main" val="13438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3</a:t>
            </a:fld>
            <a:endParaRPr lang="en-US"/>
          </a:p>
        </p:txBody>
      </p:sp>
    </p:spTree>
    <p:extLst>
      <p:ext uri="{BB962C8B-B14F-4D97-AF65-F5344CB8AC3E}">
        <p14:creationId xmlns:p14="http://schemas.microsoft.com/office/powerpoint/2010/main" val="7425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Narcisa Higuera was one of the last fluent </a:t>
            </a:r>
            <a:r>
              <a:rPr lang="en-US" sz="1200" i="1" dirty="0" err="1"/>
              <a:t>Tongva</a:t>
            </a:r>
            <a:r>
              <a:rPr lang="en-US" sz="1200" i="1" dirty="0"/>
              <a:t> speakers. This picture was taken in 1905.</a:t>
            </a:r>
          </a:p>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4</a:t>
            </a:fld>
            <a:endParaRPr lang="en-US"/>
          </a:p>
        </p:txBody>
      </p:sp>
    </p:spTree>
    <p:extLst>
      <p:ext uri="{BB962C8B-B14F-4D97-AF65-F5344CB8AC3E}">
        <p14:creationId xmlns:p14="http://schemas.microsoft.com/office/powerpoint/2010/main" val="332440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the teachers’ guide https://native-land.ca/wp/wp-content/uploads/2019/03/teacher_guide_2019_final.pdf</a:t>
            </a:r>
          </a:p>
          <a:p>
            <a:r>
              <a:rPr lang="en-US" dirty="0"/>
              <a:t>For more information, visit http://www.indianedla.net/ </a:t>
            </a:r>
          </a:p>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11</a:t>
            </a:fld>
            <a:endParaRPr lang="en-US"/>
          </a:p>
        </p:txBody>
      </p:sp>
    </p:spTree>
    <p:extLst>
      <p:ext uri="{BB962C8B-B14F-4D97-AF65-F5344CB8AC3E}">
        <p14:creationId xmlns:p14="http://schemas.microsoft.com/office/powerpoint/2010/main" val="387047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below to provide feedback: </a:t>
            </a:r>
          </a:p>
          <a:p>
            <a:r>
              <a:rPr lang="en-US" dirty="0"/>
              <a:t>https://forms.office.com/r/i9UqyyxzTT</a:t>
            </a:r>
          </a:p>
        </p:txBody>
      </p:sp>
      <p:sp>
        <p:nvSpPr>
          <p:cNvPr id="4" name="Slide Number Placeholder 3"/>
          <p:cNvSpPr>
            <a:spLocks noGrp="1"/>
          </p:cNvSpPr>
          <p:nvPr>
            <p:ph type="sldNum" sz="quarter" idx="5"/>
          </p:nvPr>
        </p:nvSpPr>
        <p:spPr/>
        <p:txBody>
          <a:bodyPr/>
          <a:lstStyle/>
          <a:p>
            <a:fld id="{2A4E6CD8-2DC1-43A3-A8C5-824EB2D23004}" type="slidenum">
              <a:rPr lang="en-US" smtClean="0"/>
              <a:t>13</a:t>
            </a:fld>
            <a:endParaRPr lang="en-US"/>
          </a:p>
        </p:txBody>
      </p:sp>
    </p:spTree>
    <p:extLst>
      <p:ext uri="{BB962C8B-B14F-4D97-AF65-F5344CB8AC3E}">
        <p14:creationId xmlns:p14="http://schemas.microsoft.com/office/powerpoint/2010/main" val="97960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hyperlink" Target="http://www.indianedla.net/" TargetMode="External"/><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ative-land.ca/" TargetMode="External"/><Relationship Id="rId5" Type="http://schemas.openxmlformats.org/officeDocument/2006/relationships/image" Target="../media/image1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241918-EE20-4C01-8505-F78CBB41FF54}"/>
              </a:ext>
            </a:extLst>
          </p:cNvPr>
          <p:cNvSpPr>
            <a:spLocks noGrp="1"/>
          </p:cNvSpPr>
          <p:nvPr>
            <p:ph idx="1"/>
          </p:nvPr>
        </p:nvSpPr>
        <p:spPr>
          <a:xfrm>
            <a:off x="6585283" y="1227221"/>
            <a:ext cx="4182535" cy="4648646"/>
          </a:xfrm>
        </p:spPr>
        <p:txBody>
          <a:bodyPr/>
          <a:lstStyle/>
          <a:p>
            <a:pPr marL="0" indent="0" algn="ctr">
              <a:buNone/>
            </a:pPr>
            <a:r>
              <a:rPr lang="en-US" dirty="0"/>
              <a:t>California Native American Day</a:t>
            </a:r>
          </a:p>
          <a:p>
            <a:pPr marL="0" indent="0" algn="ctr">
              <a:buNone/>
            </a:pPr>
            <a:endParaRPr lang="en-US" sz="1800" dirty="0"/>
          </a:p>
          <a:p>
            <a:pPr marL="0" indent="0" algn="ctr">
              <a:buNone/>
            </a:pPr>
            <a:r>
              <a:rPr lang="en-US" sz="1800" dirty="0"/>
              <a:t>Student Health &amp; Human Services</a:t>
            </a:r>
          </a:p>
          <a:p>
            <a:pPr marL="0" indent="0" algn="ctr">
              <a:buNone/>
            </a:pPr>
            <a:r>
              <a:rPr lang="en-US" sz="1800" dirty="0"/>
              <a:t>Human Relations, Diversity &amp; Equity</a:t>
            </a:r>
          </a:p>
          <a:p>
            <a:pPr marL="0" indent="0" algn="ctr">
              <a:buNone/>
            </a:pPr>
            <a:r>
              <a:rPr lang="en-US" sz="1800" dirty="0"/>
              <a:t>June 2022</a:t>
            </a:r>
          </a:p>
          <a:p>
            <a:endParaRPr lang="en-US" sz="1800" dirty="0"/>
          </a:p>
          <a:p>
            <a:endParaRPr lang="en-US" dirty="0"/>
          </a:p>
        </p:txBody>
      </p:sp>
      <p:pic>
        <p:nvPicPr>
          <p:cNvPr id="7" name="Picture 4" descr="California Native American Day [Friday, September 27, 2019] - YouTube">
            <a:extLst>
              <a:ext uri="{FF2B5EF4-FFF2-40B4-BE49-F238E27FC236}">
                <a16:creationId xmlns:a16="http://schemas.microsoft.com/office/drawing/2014/main" id="{123DDB85-27CE-4D5C-9775-8E01F494E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62" y="1890713"/>
            <a:ext cx="5469466" cy="307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6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4" name="Picture 19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8EFD5B-45BA-4ED7-8D6F-ADE37602F67E}"/>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rPr>
              <a:t>Honor and Acknowledge</a:t>
            </a:r>
          </a:p>
        </p:txBody>
      </p:sp>
      <p:cxnSp>
        <p:nvCxnSpPr>
          <p:cNvPr id="198" name="Straight Connector 19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ABE6F62-F45B-45BA-A1A9-F8FDAA5FDA0D}"/>
              </a:ext>
            </a:extLst>
          </p:cNvPr>
          <p:cNvSpPr>
            <a:spLocks noGrp="1"/>
          </p:cNvSpPr>
          <p:nvPr>
            <p:ph idx="1"/>
          </p:nvPr>
        </p:nvSpPr>
        <p:spPr>
          <a:xfrm>
            <a:off x="848664" y="2533105"/>
            <a:ext cx="4444465" cy="3382094"/>
          </a:xfrm>
        </p:spPr>
        <p:txBody>
          <a:bodyPr>
            <a:normAutofit lnSpcReduction="10000"/>
          </a:bodyPr>
          <a:lstStyle/>
          <a:p>
            <a:pPr marL="0" indent="0" algn="ctr">
              <a:buNone/>
            </a:pPr>
            <a:r>
              <a:rPr lang="en-US" dirty="0">
                <a:solidFill>
                  <a:srgbClr val="262626"/>
                </a:solidFill>
              </a:rPr>
              <a:t>There are many Native Americans living in Los Angeles. </a:t>
            </a:r>
          </a:p>
          <a:p>
            <a:pPr marL="0" indent="0" algn="ctr">
              <a:buNone/>
            </a:pPr>
            <a:endParaRPr lang="en-US" dirty="0">
              <a:solidFill>
                <a:srgbClr val="262626"/>
              </a:solidFill>
            </a:endParaRPr>
          </a:p>
          <a:p>
            <a:pPr marL="0" indent="0" algn="ctr">
              <a:buNone/>
            </a:pPr>
            <a:r>
              <a:rPr lang="en-US" dirty="0">
                <a:solidFill>
                  <a:srgbClr val="262626"/>
                </a:solidFill>
              </a:rPr>
              <a:t>Every 4</a:t>
            </a:r>
            <a:r>
              <a:rPr lang="en-US" baseline="30000" dirty="0">
                <a:solidFill>
                  <a:srgbClr val="262626"/>
                </a:solidFill>
              </a:rPr>
              <a:t>th</a:t>
            </a:r>
            <a:r>
              <a:rPr lang="en-US" dirty="0">
                <a:solidFill>
                  <a:srgbClr val="262626"/>
                </a:solidFill>
              </a:rPr>
              <a:t> Friday in September we recognize California Native American Day to honor them and acknowledge their lands upon which we stand today. </a:t>
            </a:r>
          </a:p>
          <a:p>
            <a:pPr algn="ctr"/>
            <a:endParaRPr lang="en-US" sz="1600" dirty="0">
              <a:solidFill>
                <a:srgbClr val="262626"/>
              </a:solidFill>
            </a:endParaRPr>
          </a:p>
        </p:txBody>
      </p:sp>
      <p:pic>
        <p:nvPicPr>
          <p:cNvPr id="9220" name="Picture 4" descr="California Native American Day - State Capitol - Home | Facebook">
            <a:extLst>
              <a:ext uri="{FF2B5EF4-FFF2-40B4-BE49-F238E27FC236}">
                <a16:creationId xmlns:a16="http://schemas.microsoft.com/office/drawing/2014/main" id="{2A294809-249C-4562-AB3F-7F0EC2FC19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05"/>
          <a:stretch/>
        </p:blipFill>
        <p:spPr bwMode="auto">
          <a:xfrm>
            <a:off x="5597135" y="982131"/>
            <a:ext cx="5112532" cy="489373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2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0" name="Picture 139">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3" name="Picture 142">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69A2281-5408-4C9C-A59B-211C029DA2BC}"/>
              </a:ext>
            </a:extLst>
          </p:cNvPr>
          <p:cNvSpPr>
            <a:spLocks noGrp="1"/>
          </p:cNvSpPr>
          <p:nvPr>
            <p:ph type="title"/>
          </p:nvPr>
        </p:nvSpPr>
        <p:spPr>
          <a:xfrm>
            <a:off x="6094412" y="982132"/>
            <a:ext cx="4802185" cy="1303867"/>
          </a:xfrm>
        </p:spPr>
        <p:txBody>
          <a:bodyPr>
            <a:normAutofit/>
          </a:bodyPr>
          <a:lstStyle/>
          <a:p>
            <a:pPr>
              <a:lnSpc>
                <a:spcPct val="90000"/>
              </a:lnSpc>
            </a:pPr>
            <a:r>
              <a:rPr lang="en-US" sz="4100"/>
              <a:t>Acknowledge the first people of this land</a:t>
            </a:r>
          </a:p>
        </p:txBody>
      </p:sp>
      <p:sp>
        <p:nvSpPr>
          <p:cNvPr id="145" name="Rectangle 144">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Sogorea Te' Land Trust on Instagram: “California Indian Day! . Great day to  learn some of the his… | California map, Native american tribes, Native  american culture">
            <a:extLst>
              <a:ext uri="{FF2B5EF4-FFF2-40B4-BE49-F238E27FC236}">
                <a16:creationId xmlns:a16="http://schemas.microsoft.com/office/drawing/2014/main" id="{D9E35BB1-C0B7-4FBE-AF98-B0E05F5B09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14" r="-3" b="-3"/>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31D1231-F6D2-4D46-83D4-05D0B10B0103}"/>
              </a:ext>
            </a:extLst>
          </p:cNvPr>
          <p:cNvSpPr>
            <a:spLocks noGrp="1"/>
          </p:cNvSpPr>
          <p:nvPr>
            <p:ph idx="1"/>
          </p:nvPr>
        </p:nvSpPr>
        <p:spPr>
          <a:xfrm>
            <a:off x="6094412" y="2556932"/>
            <a:ext cx="4802184" cy="1216693"/>
          </a:xfrm>
        </p:spPr>
        <p:txBody>
          <a:bodyPr>
            <a:normAutofit lnSpcReduction="10000"/>
          </a:bodyPr>
          <a:lstStyle/>
          <a:p>
            <a:pPr marL="0" indent="0">
              <a:buNone/>
            </a:pPr>
            <a:r>
              <a:rPr lang="en-US" dirty="0"/>
              <a:t>To find out on whose land you are on, follow this link </a:t>
            </a:r>
            <a:r>
              <a:rPr lang="en-US" dirty="0">
                <a:hlinkClick r:id="rId6"/>
              </a:rPr>
              <a:t>https://native-land.ca/</a:t>
            </a:r>
            <a:r>
              <a:rPr lang="en-US" dirty="0"/>
              <a:t> and enter your address.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BCDE918-E98C-4C71-839F-2143418904D4}"/>
              </a:ext>
            </a:extLst>
          </p:cNvPr>
          <p:cNvPicPr>
            <a:picLocks noChangeAspect="1"/>
          </p:cNvPicPr>
          <p:nvPr/>
        </p:nvPicPr>
        <p:blipFill>
          <a:blip r:embed="rId7"/>
          <a:stretch>
            <a:fillRect/>
          </a:stretch>
        </p:blipFill>
        <p:spPr>
          <a:xfrm>
            <a:off x="9274513" y="3888268"/>
            <a:ext cx="1964191" cy="1967046"/>
          </a:xfrm>
          <a:prstGeom prst="rect">
            <a:avLst/>
          </a:prstGeom>
        </p:spPr>
      </p:pic>
      <p:sp>
        <p:nvSpPr>
          <p:cNvPr id="5" name="TextBox 4">
            <a:extLst>
              <a:ext uri="{FF2B5EF4-FFF2-40B4-BE49-F238E27FC236}">
                <a16:creationId xmlns:a16="http://schemas.microsoft.com/office/drawing/2014/main" id="{456B2B73-F6E3-4059-B93C-3759166D50EE}"/>
              </a:ext>
            </a:extLst>
          </p:cNvPr>
          <p:cNvSpPr txBox="1"/>
          <p:nvPr/>
        </p:nvSpPr>
        <p:spPr>
          <a:xfrm>
            <a:off x="6226652" y="4248835"/>
            <a:ext cx="2943081" cy="1477328"/>
          </a:xfrm>
          <a:prstGeom prst="rect">
            <a:avLst/>
          </a:prstGeom>
          <a:noFill/>
        </p:spPr>
        <p:txBody>
          <a:bodyPr wrap="square" rtlCol="0">
            <a:spAutoFit/>
          </a:bodyPr>
          <a:lstStyle/>
          <a:p>
            <a:pPr algn="ctr"/>
            <a:r>
              <a:rPr lang="en-US" dirty="0"/>
              <a:t>For more information, visit LAUSD Indian Education Program at  </a:t>
            </a:r>
            <a:r>
              <a:rPr lang="en-US" dirty="0">
                <a:hlinkClick r:id="rId8"/>
              </a:rPr>
              <a:t>http://www.indianedla.net</a:t>
            </a:r>
            <a:r>
              <a:rPr lang="en-US" dirty="0"/>
              <a:t>  </a:t>
            </a:r>
          </a:p>
          <a:p>
            <a:endParaRPr lang="en-US" dirty="0"/>
          </a:p>
        </p:txBody>
      </p:sp>
    </p:spTree>
    <p:extLst>
      <p:ext uri="{BB962C8B-B14F-4D97-AF65-F5344CB8AC3E}">
        <p14:creationId xmlns:p14="http://schemas.microsoft.com/office/powerpoint/2010/main" val="61960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4" name="Picture 19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8EFD5B-45BA-4ED7-8D6F-ADE37602F67E}"/>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rPr>
              <a:t>Human Relations, Diversity &amp; Equity</a:t>
            </a:r>
          </a:p>
        </p:txBody>
      </p:sp>
      <p:cxnSp>
        <p:nvCxnSpPr>
          <p:cNvPr id="198" name="Straight Connector 19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44C4C785-C35D-831B-5294-316E27415B7D}"/>
              </a:ext>
            </a:extLst>
          </p:cNvPr>
          <p:cNvSpPr>
            <a:spLocks noGrp="1"/>
          </p:cNvSpPr>
          <p:nvPr>
            <p:ph idx="1"/>
          </p:nvPr>
        </p:nvSpPr>
        <p:spPr/>
        <p:txBody>
          <a:bodyPr>
            <a:normAutofit/>
          </a:bodyPr>
          <a:lstStyle/>
          <a:p>
            <a:pPr marL="0" indent="0">
              <a:buNone/>
            </a:pPr>
            <a:r>
              <a:rPr lang="en-US" sz="1600" dirty="0"/>
              <a:t>achieve.lausd.net/human-relations</a:t>
            </a:r>
          </a:p>
        </p:txBody>
      </p:sp>
      <p:pic>
        <p:nvPicPr>
          <p:cNvPr id="4" name="Picture 3">
            <a:extLst>
              <a:ext uri="{FF2B5EF4-FFF2-40B4-BE49-F238E27FC236}">
                <a16:creationId xmlns:a16="http://schemas.microsoft.com/office/drawing/2014/main" id="{2550DF6A-135C-AFB5-E955-DFC7B56D6D6B}"/>
              </a:ext>
            </a:extLst>
          </p:cNvPr>
          <p:cNvPicPr>
            <a:picLocks noChangeAspect="1"/>
          </p:cNvPicPr>
          <p:nvPr/>
        </p:nvPicPr>
        <p:blipFill>
          <a:blip r:embed="rId4"/>
          <a:stretch>
            <a:fillRect/>
          </a:stretch>
        </p:blipFill>
        <p:spPr>
          <a:xfrm>
            <a:off x="6011799" y="717564"/>
            <a:ext cx="4900534" cy="5421085"/>
          </a:xfrm>
          <a:prstGeom prst="rect">
            <a:avLst/>
          </a:prstGeom>
        </p:spPr>
      </p:pic>
    </p:spTree>
    <p:extLst>
      <p:ext uri="{BB962C8B-B14F-4D97-AF65-F5344CB8AC3E}">
        <p14:creationId xmlns:p14="http://schemas.microsoft.com/office/powerpoint/2010/main" val="409919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9473-3096-4792-8417-16521D6678F9}"/>
              </a:ext>
            </a:extLst>
          </p:cNvPr>
          <p:cNvSpPr>
            <a:spLocks noGrp="1"/>
          </p:cNvSpPr>
          <p:nvPr>
            <p:ph type="title"/>
          </p:nvPr>
        </p:nvSpPr>
        <p:spPr>
          <a:xfrm>
            <a:off x="2079170" y="1404257"/>
            <a:ext cx="8033657" cy="1263649"/>
          </a:xfrm>
        </p:spPr>
        <p:txBody>
          <a:bodyPr>
            <a:normAutofit/>
          </a:bodyPr>
          <a:lstStyle/>
          <a:p>
            <a:r>
              <a:rPr lang="en-US" dirty="0"/>
              <a:t>Teacher Feedback Survey</a:t>
            </a:r>
          </a:p>
        </p:txBody>
      </p:sp>
      <p:pic>
        <p:nvPicPr>
          <p:cNvPr id="1026" name="Picture 2" descr="QRCode for HRDE Advisory Lesson Feedback Survey">
            <a:extLst>
              <a:ext uri="{FF2B5EF4-FFF2-40B4-BE49-F238E27FC236}">
                <a16:creationId xmlns:a16="http://schemas.microsoft.com/office/drawing/2014/main" id="{37D57405-6011-F562-25AF-DBB261042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767" y="2559049"/>
            <a:ext cx="3678465" cy="367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5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4506-59E4-4729-9D71-994AA604B336}"/>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344FBE91-EF24-423C-949D-FACF9C2FF711}"/>
              </a:ext>
            </a:extLst>
          </p:cNvPr>
          <p:cNvSpPr>
            <a:spLocks noGrp="1"/>
          </p:cNvSpPr>
          <p:nvPr>
            <p:ph idx="1"/>
          </p:nvPr>
        </p:nvSpPr>
        <p:spPr/>
        <p:txBody>
          <a:bodyPr/>
          <a:lstStyle/>
          <a:p>
            <a:pPr marL="0" indent="0">
              <a:buNone/>
            </a:pPr>
            <a:r>
              <a:rPr lang="en-US" dirty="0"/>
              <a:t>What do you think it was like in Los Angeles 200 years ago?  </a:t>
            </a:r>
          </a:p>
          <a:p>
            <a:pPr marL="0" indent="0">
              <a:buNone/>
            </a:pPr>
            <a:r>
              <a:rPr lang="en-US" dirty="0"/>
              <a:t>… before the freeways,</a:t>
            </a:r>
          </a:p>
          <a:p>
            <a:pPr marL="0" indent="0">
              <a:buNone/>
            </a:pPr>
            <a:r>
              <a:rPr lang="en-US" dirty="0"/>
              <a:t>… before all the buildings</a:t>
            </a:r>
          </a:p>
        </p:txBody>
      </p:sp>
      <p:pic>
        <p:nvPicPr>
          <p:cNvPr id="10250" name="Picture 10" descr="400+ Free Brainstorm &amp; Meeting Images - Pixabay">
            <a:extLst>
              <a:ext uri="{FF2B5EF4-FFF2-40B4-BE49-F238E27FC236}">
                <a16:creationId xmlns:a16="http://schemas.microsoft.com/office/drawing/2014/main" id="{4D1ADE2B-3FA9-41E7-A54D-DBE32C564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88" y="206141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9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Native Peoples in and Around Los Angeles County">
            <a:extLst>
              <a:ext uri="{FF2B5EF4-FFF2-40B4-BE49-F238E27FC236}">
                <a16:creationId xmlns:a16="http://schemas.microsoft.com/office/drawing/2014/main" id="{9ECCEAFB-E221-4151-8623-4CFC3E5E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04" y="949443"/>
            <a:ext cx="6667500"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0897EDEF-5759-4BDF-8446-513C2D510688}"/>
              </a:ext>
            </a:extLst>
          </p:cNvPr>
          <p:cNvSpPr>
            <a:spLocks noGrp="1"/>
          </p:cNvSpPr>
          <p:nvPr>
            <p:ph sz="half" idx="1"/>
          </p:nvPr>
        </p:nvSpPr>
        <p:spPr>
          <a:xfrm>
            <a:off x="878695" y="2056524"/>
            <a:ext cx="4109827" cy="4076143"/>
          </a:xfrm>
        </p:spPr>
        <p:txBody>
          <a:bodyPr/>
          <a:lstStyle/>
          <a:p>
            <a:pPr marL="0" indent="0">
              <a:buNone/>
            </a:pPr>
            <a:r>
              <a:rPr lang="en-US" dirty="0"/>
              <a:t>The </a:t>
            </a:r>
            <a:r>
              <a:rPr lang="en-US" i="0" dirty="0" err="1">
                <a:solidFill>
                  <a:srgbClr val="222222"/>
                </a:solidFill>
                <a:effectLst/>
              </a:rPr>
              <a:t>Ventureño</a:t>
            </a:r>
            <a:r>
              <a:rPr lang="en-US" i="0" dirty="0">
                <a:solidFill>
                  <a:srgbClr val="222222"/>
                </a:solidFill>
                <a:effectLst/>
              </a:rPr>
              <a:t> (aka Chumas</a:t>
            </a:r>
            <a:r>
              <a:rPr lang="en-US" dirty="0">
                <a:solidFill>
                  <a:srgbClr val="222222"/>
                </a:solidFill>
              </a:rPr>
              <a:t>h)</a:t>
            </a:r>
            <a:r>
              <a:rPr lang="en-US" i="0" dirty="0">
                <a:solidFill>
                  <a:srgbClr val="222222"/>
                </a:solidFill>
                <a:effectLst/>
              </a:rPr>
              <a:t>, </a:t>
            </a:r>
            <a:r>
              <a:rPr lang="en-US" i="0" dirty="0" err="1">
                <a:solidFill>
                  <a:srgbClr val="222222"/>
                </a:solidFill>
                <a:effectLst/>
              </a:rPr>
              <a:t>Gabrieleño</a:t>
            </a:r>
            <a:r>
              <a:rPr lang="en-US" i="0" dirty="0">
                <a:solidFill>
                  <a:srgbClr val="222222"/>
                </a:solidFill>
                <a:effectLst/>
              </a:rPr>
              <a:t> (aka </a:t>
            </a:r>
            <a:r>
              <a:rPr lang="en-US" i="0" dirty="0" err="1">
                <a:solidFill>
                  <a:srgbClr val="222222"/>
                </a:solidFill>
                <a:effectLst/>
              </a:rPr>
              <a:t>Tongva</a:t>
            </a:r>
            <a:r>
              <a:rPr lang="en-US" i="0" dirty="0">
                <a:solidFill>
                  <a:srgbClr val="222222"/>
                </a:solidFill>
                <a:effectLst/>
              </a:rPr>
              <a:t>), and </a:t>
            </a:r>
            <a:r>
              <a:rPr lang="en-US" i="0" dirty="0" err="1">
                <a:solidFill>
                  <a:srgbClr val="222222"/>
                </a:solidFill>
                <a:effectLst/>
              </a:rPr>
              <a:t>Fernandeño</a:t>
            </a:r>
            <a:r>
              <a:rPr lang="en-US" dirty="0">
                <a:solidFill>
                  <a:srgbClr val="222222"/>
                </a:solidFill>
              </a:rPr>
              <a:t> Native American Indians were the first people of Los Angeles.  </a:t>
            </a:r>
          </a:p>
          <a:p>
            <a:pPr marL="0" indent="0">
              <a:buNone/>
            </a:pPr>
            <a:r>
              <a:rPr lang="en-US" dirty="0">
                <a:solidFill>
                  <a:srgbClr val="222222"/>
                </a:solidFill>
              </a:rPr>
              <a:t>They have lived here for over 1500 years. </a:t>
            </a:r>
            <a:endParaRPr lang="en-US" dirty="0"/>
          </a:p>
        </p:txBody>
      </p:sp>
    </p:spTree>
    <p:extLst>
      <p:ext uri="{BB962C8B-B14F-4D97-AF65-F5344CB8AC3E}">
        <p14:creationId xmlns:p14="http://schemas.microsoft.com/office/powerpoint/2010/main" val="228963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8A9711C-2CD4-1C5D-7FA1-FC8F4EBB6174}"/>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dirty="0"/>
              <a:t>Colonization &amp; Missions</a:t>
            </a:r>
          </a:p>
        </p:txBody>
      </p:sp>
      <p:sp>
        <p:nvSpPr>
          <p:cNvPr id="26" name="Rectangle 25">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160F9C0-7EAE-A6E6-46ED-10BA95E92C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070" r="10795" b="-2"/>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B1444C5-96E2-7DF8-CF15-F4590F87F637}"/>
              </a:ext>
            </a:extLst>
          </p:cNvPr>
          <p:cNvSpPr>
            <a:spLocks noGrp="1"/>
          </p:cNvSpPr>
          <p:nvPr>
            <p:ph sz="half" idx="1"/>
          </p:nvPr>
        </p:nvSpPr>
        <p:spPr>
          <a:xfrm>
            <a:off x="4636482" y="2556932"/>
            <a:ext cx="6260114" cy="3318936"/>
          </a:xfrm>
        </p:spPr>
        <p:txBody>
          <a:bodyPr vert="horz" lIns="91440" tIns="45720" rIns="91440" bIns="45720" rtlCol="0" anchor="t">
            <a:normAutofit/>
          </a:bodyPr>
          <a:lstStyle/>
          <a:p>
            <a:pPr marL="0" indent="0"/>
            <a:r>
              <a:rPr lang="en-US" dirty="0"/>
              <a:t>During colonization, the tribes were called by the names of the Spanish mission that were built on their territory. </a:t>
            </a:r>
            <a:endParaRPr lang="en-US"/>
          </a:p>
          <a:p>
            <a:pPr marL="0" indent="0"/>
            <a:r>
              <a:rPr lang="en-US" dirty="0"/>
              <a:t>These are not the names by which the different villages described themselves. </a:t>
            </a:r>
            <a:endParaRPr lang="en-US"/>
          </a:p>
          <a:p>
            <a:endParaRPr lang="en-US" dirty="0"/>
          </a:p>
        </p:txBody>
      </p:sp>
    </p:spTree>
    <p:extLst>
      <p:ext uri="{BB962C8B-B14F-4D97-AF65-F5344CB8AC3E}">
        <p14:creationId xmlns:p14="http://schemas.microsoft.com/office/powerpoint/2010/main" val="211176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04" name="Picture 4103">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05" name="Rectangle 4104">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6" name="Picture 4105">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07" name="Picture 4106">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109" name="Straight Connector 4108">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111" name="Rectangle 4110">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3" name="Group 4112">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14" name="Picture 4113">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15" name="Rectangle 4114">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16" name="Picture 4115">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17" name="Picture 4116">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DE2E947-C411-42DE-A4D6-0913C8FE45AA}"/>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a:t>The </a:t>
            </a:r>
            <a:r>
              <a:rPr lang="en-US" i="0"/>
              <a:t>Gabrieleño</a:t>
            </a:r>
            <a:endParaRPr lang="en-US" b="1" dirty="0"/>
          </a:p>
        </p:txBody>
      </p:sp>
      <p:sp>
        <p:nvSpPr>
          <p:cNvPr id="4119" name="Rectangle 4118">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EC7A777-1A2F-43B6-B879-BBF68031CB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86" r="22954" b="2"/>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4121" name="Straight Connector 4120">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F9D33E45-2779-4007-BB1A-8C224A784EB5}"/>
              </a:ext>
            </a:extLst>
          </p:cNvPr>
          <p:cNvSpPr>
            <a:spLocks noGrp="1"/>
          </p:cNvSpPr>
          <p:nvPr>
            <p:ph sz="half" idx="2"/>
          </p:nvPr>
        </p:nvSpPr>
        <p:spPr>
          <a:xfrm>
            <a:off x="6094412" y="2556932"/>
            <a:ext cx="4802184" cy="3318936"/>
          </a:xfrm>
        </p:spPr>
        <p:txBody>
          <a:bodyPr vert="horz" lIns="91440" tIns="45720" rIns="91440" bIns="45720" rtlCol="0" anchor="t">
            <a:normAutofit/>
          </a:bodyPr>
          <a:lstStyle/>
          <a:p>
            <a:pPr marL="0" indent="0"/>
            <a:r>
              <a:rPr lang="en-US" dirty="0"/>
              <a:t>The </a:t>
            </a:r>
            <a:r>
              <a:rPr lang="en-US" dirty="0" err="1"/>
              <a:t>Gabrieleno</a:t>
            </a:r>
            <a:r>
              <a:rPr lang="en-US" dirty="0"/>
              <a:t> lived in South Los Angeles, and parts of Orange, San Bernardino and Riverside counties.</a:t>
            </a:r>
          </a:p>
          <a:p>
            <a:pPr marL="0" indent="0"/>
            <a:endParaRPr lang="en-US" dirty="0"/>
          </a:p>
          <a:p>
            <a:pPr marL="0" indent="0"/>
            <a:r>
              <a:rPr lang="en-US" dirty="0"/>
              <a:t>They lived peacefully and valued courage and respect.  </a:t>
            </a:r>
          </a:p>
          <a:p>
            <a:pPr marL="0" indent="0"/>
            <a:endParaRPr lang="en-US" dirty="0"/>
          </a:p>
        </p:txBody>
      </p:sp>
    </p:spTree>
    <p:extLst>
      <p:ext uri="{BB962C8B-B14F-4D97-AF65-F5344CB8AC3E}">
        <p14:creationId xmlns:p14="http://schemas.microsoft.com/office/powerpoint/2010/main" val="99302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638C-B335-4829-B7B3-45A3E5604C45}"/>
              </a:ext>
            </a:extLst>
          </p:cNvPr>
          <p:cNvSpPr>
            <a:spLocks noGrp="1"/>
          </p:cNvSpPr>
          <p:nvPr>
            <p:ph type="title"/>
          </p:nvPr>
        </p:nvSpPr>
        <p:spPr/>
        <p:txBody>
          <a:bodyPr/>
          <a:lstStyle/>
          <a:p>
            <a:r>
              <a:rPr lang="en-US" i="0" dirty="0">
                <a:solidFill>
                  <a:srgbClr val="222222"/>
                </a:solidFill>
                <a:effectLst/>
              </a:rPr>
              <a:t>The </a:t>
            </a:r>
            <a:r>
              <a:rPr lang="en-US" i="0" dirty="0" err="1">
                <a:solidFill>
                  <a:srgbClr val="222222"/>
                </a:solidFill>
                <a:effectLst/>
              </a:rPr>
              <a:t>Fernandeño</a:t>
            </a:r>
            <a:endParaRPr lang="en-US" dirty="0"/>
          </a:p>
        </p:txBody>
      </p:sp>
      <p:sp>
        <p:nvSpPr>
          <p:cNvPr id="3" name="Content Placeholder 2">
            <a:extLst>
              <a:ext uri="{FF2B5EF4-FFF2-40B4-BE49-F238E27FC236}">
                <a16:creationId xmlns:a16="http://schemas.microsoft.com/office/drawing/2014/main" id="{74E7EA53-C6E3-4957-9DB5-15AD1C2DE5CD}"/>
              </a:ext>
            </a:extLst>
          </p:cNvPr>
          <p:cNvSpPr>
            <a:spLocks noGrp="1"/>
          </p:cNvSpPr>
          <p:nvPr>
            <p:ph sz="half" idx="1"/>
          </p:nvPr>
        </p:nvSpPr>
        <p:spPr/>
        <p:txBody>
          <a:bodyPr/>
          <a:lstStyle/>
          <a:p>
            <a:r>
              <a:rPr lang="en-US" dirty="0"/>
              <a:t>The </a:t>
            </a:r>
            <a:r>
              <a:rPr lang="en-US" dirty="0" err="1"/>
              <a:t>Fernandernos</a:t>
            </a:r>
            <a:r>
              <a:rPr lang="en-US" dirty="0"/>
              <a:t> lived in what we now call the San Fernando Valley.</a:t>
            </a:r>
          </a:p>
          <a:p>
            <a:r>
              <a:rPr lang="en-US" dirty="0"/>
              <a:t>They called it the </a:t>
            </a:r>
            <a:r>
              <a:rPr lang="en-US" i="1" dirty="0"/>
              <a:t>Valley of Smoke </a:t>
            </a:r>
            <a:r>
              <a:rPr lang="en-US" dirty="0"/>
              <a:t>due to the smog caused by pollen and camp fires. </a:t>
            </a:r>
          </a:p>
        </p:txBody>
      </p:sp>
      <p:pic>
        <p:nvPicPr>
          <p:cNvPr id="6146" name="Picture 2" descr="Great Indian Migration in Los Angeles, 1772-1840">
            <a:extLst>
              <a:ext uri="{FF2B5EF4-FFF2-40B4-BE49-F238E27FC236}">
                <a16:creationId xmlns:a16="http://schemas.microsoft.com/office/drawing/2014/main" id="{0A1677AF-9C55-4077-903A-9592EDD185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12000" y="3072606"/>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9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436CF25-4DA2-461B-A43E-BF676D19720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dirty="0"/>
              <a:t>Chumash</a:t>
            </a:r>
          </a:p>
        </p:txBody>
      </p:sp>
      <p:sp>
        <p:nvSpPr>
          <p:cNvPr id="87" name="Rectangle 8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humash Mural, City of Lompoc">
            <a:extLst>
              <a:ext uri="{FF2B5EF4-FFF2-40B4-BE49-F238E27FC236}">
                <a16:creationId xmlns:a16="http://schemas.microsoft.com/office/drawing/2014/main" id="{26594733-2500-4ED9-BC4B-30E3AF94DC35}"/>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0959" r="16455"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BB675FD-D15C-439C-AF53-953DE8C83FED}"/>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marL="0" indent="0">
              <a:buNone/>
            </a:pPr>
            <a:r>
              <a:rPr lang="en-US" dirty="0"/>
              <a:t>The Chumash lived in what became Malibu, Ventura and Santa Barbara</a:t>
            </a:r>
          </a:p>
        </p:txBody>
      </p:sp>
    </p:spTree>
    <p:extLst>
      <p:ext uri="{BB962C8B-B14F-4D97-AF65-F5344CB8AC3E}">
        <p14:creationId xmlns:p14="http://schemas.microsoft.com/office/powerpoint/2010/main" val="357067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9" name="Rectangle 78">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alifornia Native American Culture | Sutori">
            <a:extLst>
              <a:ext uri="{FF2B5EF4-FFF2-40B4-BE49-F238E27FC236}">
                <a16:creationId xmlns:a16="http://schemas.microsoft.com/office/drawing/2014/main" id="{19C160A2-C815-426E-B9AF-399395634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 r="-1"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3A7D70E-F965-440B-B4F4-66C0A6394BE7}"/>
              </a:ext>
            </a:extLst>
          </p:cNvPr>
          <p:cNvSpPr>
            <a:spLocks noGrp="1"/>
          </p:cNvSpPr>
          <p:nvPr>
            <p:ph idx="1"/>
          </p:nvPr>
        </p:nvSpPr>
        <p:spPr>
          <a:xfrm>
            <a:off x="7535824" y="2556932"/>
            <a:ext cx="3360771" cy="3318936"/>
          </a:xfrm>
        </p:spPr>
        <p:txBody>
          <a:bodyPr>
            <a:normAutofit/>
          </a:bodyPr>
          <a:lstStyle/>
          <a:p>
            <a:pPr marL="0" indent="0">
              <a:buNone/>
            </a:pPr>
            <a:r>
              <a:rPr lang="en-US" dirty="0"/>
              <a:t>The area was rich with acorns, pine nuts, small game, and fish. </a:t>
            </a:r>
          </a:p>
        </p:txBody>
      </p:sp>
    </p:spTree>
    <p:extLst>
      <p:ext uri="{BB962C8B-B14F-4D97-AF65-F5344CB8AC3E}">
        <p14:creationId xmlns:p14="http://schemas.microsoft.com/office/powerpoint/2010/main" val="245524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DBFE-967E-4910-9804-13E6089BE180}"/>
              </a:ext>
            </a:extLst>
          </p:cNvPr>
          <p:cNvSpPr>
            <a:spLocks noGrp="1"/>
          </p:cNvSpPr>
          <p:nvPr>
            <p:ph type="title"/>
          </p:nvPr>
        </p:nvSpPr>
        <p:spPr/>
        <p:txBody>
          <a:bodyPr/>
          <a:lstStyle/>
          <a:p>
            <a:r>
              <a:rPr lang="en-US" dirty="0"/>
              <a:t>Spanish Invasion</a:t>
            </a:r>
          </a:p>
        </p:txBody>
      </p:sp>
      <p:sp>
        <p:nvSpPr>
          <p:cNvPr id="3" name="Content Placeholder 2">
            <a:extLst>
              <a:ext uri="{FF2B5EF4-FFF2-40B4-BE49-F238E27FC236}">
                <a16:creationId xmlns:a16="http://schemas.microsoft.com/office/drawing/2014/main" id="{F7046394-E6E6-4C4C-92A6-5F5B15C14C42}"/>
              </a:ext>
            </a:extLst>
          </p:cNvPr>
          <p:cNvSpPr>
            <a:spLocks noGrp="1"/>
          </p:cNvSpPr>
          <p:nvPr>
            <p:ph idx="1"/>
          </p:nvPr>
        </p:nvSpPr>
        <p:spPr/>
        <p:txBody>
          <a:bodyPr/>
          <a:lstStyle/>
          <a:p>
            <a:r>
              <a:rPr lang="en-US" dirty="0"/>
              <a:t>The Native American Indians of Los Angeles suffered terribly at the hands of the Spanish. </a:t>
            </a:r>
          </a:p>
          <a:p>
            <a:r>
              <a:rPr lang="en-US" dirty="0"/>
              <a:t>Their lands were stolen, they were forced to give up their religions, languages, culture, and traditions. </a:t>
            </a:r>
          </a:p>
          <a:p>
            <a:r>
              <a:rPr lang="en-US" dirty="0"/>
              <a:t>Many died from diseases and maltreatment. </a:t>
            </a:r>
          </a:p>
        </p:txBody>
      </p:sp>
    </p:spTree>
    <p:extLst>
      <p:ext uri="{BB962C8B-B14F-4D97-AF65-F5344CB8AC3E}">
        <p14:creationId xmlns:p14="http://schemas.microsoft.com/office/powerpoint/2010/main" val="3454097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479</Words>
  <Application>Microsoft Office PowerPoint</Application>
  <PresentationFormat>Widescreen</PresentationFormat>
  <Paragraphs>52</Paragraphs>
  <Slides>13</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PowerPoint Presentation</vt:lpstr>
      <vt:lpstr>reflection</vt:lpstr>
      <vt:lpstr>PowerPoint Presentation</vt:lpstr>
      <vt:lpstr>Colonization &amp; Missions</vt:lpstr>
      <vt:lpstr>The Gabrieleño</vt:lpstr>
      <vt:lpstr>The Fernandeño</vt:lpstr>
      <vt:lpstr>Chumash</vt:lpstr>
      <vt:lpstr>PowerPoint Presentation</vt:lpstr>
      <vt:lpstr>Spanish Invasion</vt:lpstr>
      <vt:lpstr>Honor and Acknowledge</vt:lpstr>
      <vt:lpstr>Acknowledge the first people of this land</vt:lpstr>
      <vt:lpstr>Human Relations, Diversity &amp; Equity</vt:lpstr>
      <vt:lpstr>Teacher 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Chiasson, Judy</dc:creator>
  <cp:lastModifiedBy>Gomez, Julie</cp:lastModifiedBy>
  <cp:revision>7</cp:revision>
  <dcterms:created xsi:type="dcterms:W3CDTF">2020-09-21T05:09:51Z</dcterms:created>
  <dcterms:modified xsi:type="dcterms:W3CDTF">2022-06-23T16:51:44Z</dcterms:modified>
</cp:coreProperties>
</file>