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E46804-7460-3FEE-626A-9AAD643B82B1}" v="2" dt="2021-01-14T18:32:18.451"/>
    <p1510:client id="{D4F4AF95-22F3-4ACA-B7F4-B8C0FBF10192}" v="2849" dt="2021-01-14T18:46:02.3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0013" autoAdjust="0"/>
  </p:normalViewPr>
  <p:slideViewPr>
    <p:cSldViewPr snapToGrid="0">
      <p:cViewPr varScale="1">
        <p:scale>
          <a:sx n="60" d="100"/>
          <a:sy n="60" d="100"/>
        </p:scale>
        <p:origin x="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EF4F7D-292A-46FA-92D8-7B3DD6614DB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A9EBEAC-944F-4F80-8CFA-3E7CE4B9BC71}">
      <dgm:prSet phldrT="[Text]" phldr="0"/>
      <dgm:spPr/>
      <dgm:t>
        <a:bodyPr/>
        <a:lstStyle/>
        <a:p>
          <a:pPr algn="l">
            <a:lnSpc>
              <a:spcPct val="110000"/>
            </a:lnSpc>
          </a:pPr>
          <a:r>
            <a:rPr lang="en-US" dirty="0">
              <a:solidFill>
                <a:srgbClr val="FFFFFF"/>
              </a:solidFill>
            </a:rPr>
            <a:t>Be the inventor of a drug that cures a deadly disease?</a:t>
          </a:r>
          <a:endParaRPr lang="en-US" dirty="0"/>
        </a:p>
      </dgm:t>
    </dgm:pt>
    <dgm:pt modelId="{6F45290C-1BFB-4D1C-9EF1-EFA3A896BCCB}" type="parTrans" cxnId="{7AFA1D66-A258-4107-BAD7-2B6689D46667}">
      <dgm:prSet/>
      <dgm:spPr/>
      <dgm:t>
        <a:bodyPr/>
        <a:lstStyle/>
        <a:p>
          <a:endParaRPr lang="en-US"/>
        </a:p>
      </dgm:t>
    </dgm:pt>
    <dgm:pt modelId="{D0F18D5B-143B-468F-8984-C38E5C209E53}" type="sibTrans" cxnId="{7AFA1D66-A258-4107-BAD7-2B6689D46667}">
      <dgm:prSet/>
      <dgm:spPr/>
      <dgm:t>
        <a:bodyPr/>
        <a:lstStyle/>
        <a:p>
          <a:endParaRPr lang="en-US"/>
        </a:p>
      </dgm:t>
    </dgm:pt>
    <dgm:pt modelId="{C6D01DE1-F377-4E2B-A538-63A109F84680}">
      <dgm:prSet phldr="0"/>
      <dgm:spPr/>
      <dgm:t>
        <a:bodyPr/>
        <a:lstStyle/>
        <a:p>
          <a:pPr algn="l" rtl="0">
            <a:lnSpc>
              <a:spcPct val="110000"/>
            </a:lnSpc>
          </a:pPr>
          <a:r>
            <a:rPr lang="en-US" dirty="0">
              <a:solidFill>
                <a:srgbClr val="FFFFFF"/>
              </a:solidFill>
            </a:rPr>
            <a:t>Be the first person to explore a planet?</a:t>
          </a:r>
          <a:endParaRPr lang="en-US" dirty="0"/>
        </a:p>
      </dgm:t>
    </dgm:pt>
    <dgm:pt modelId="{AB424B73-A67B-45F9-9D05-22A331F79CC6}" type="parTrans" cxnId="{12FFF36F-DF35-4609-B483-FFCF96EDC8C1}">
      <dgm:prSet/>
      <dgm:spPr/>
    </dgm:pt>
    <dgm:pt modelId="{C13CB6EC-1472-44B7-944D-75EE2C430359}" type="sibTrans" cxnId="{12FFF36F-DF35-4609-B483-FFCF96EDC8C1}">
      <dgm:prSet/>
      <dgm:spPr/>
    </dgm:pt>
    <dgm:pt modelId="{90D76F94-4CDD-41F3-991C-AD34E16135A1}" type="pres">
      <dgm:prSet presAssocID="{D4EF4F7D-292A-46FA-92D8-7B3DD6614DB9}" presName="diagram" presStyleCnt="0">
        <dgm:presLayoutVars>
          <dgm:dir/>
          <dgm:resizeHandles val="exact"/>
        </dgm:presLayoutVars>
      </dgm:prSet>
      <dgm:spPr/>
    </dgm:pt>
    <dgm:pt modelId="{9E908502-CC92-4CC4-B3E3-AAD41AE02C54}" type="pres">
      <dgm:prSet presAssocID="{C6D01DE1-F377-4E2B-A538-63A109F84680}" presName="node" presStyleLbl="node1" presStyleIdx="0" presStyleCnt="2">
        <dgm:presLayoutVars>
          <dgm:bulletEnabled val="1"/>
        </dgm:presLayoutVars>
      </dgm:prSet>
      <dgm:spPr/>
    </dgm:pt>
    <dgm:pt modelId="{C834638B-D7B7-4669-B472-2D0F7E29A643}" type="pres">
      <dgm:prSet presAssocID="{C13CB6EC-1472-44B7-944D-75EE2C430359}" presName="sibTrans" presStyleCnt="0"/>
      <dgm:spPr/>
    </dgm:pt>
    <dgm:pt modelId="{8ED8C7E4-844B-4D0A-A040-C9C621A568B8}" type="pres">
      <dgm:prSet presAssocID="{3A9EBEAC-944F-4F80-8CFA-3E7CE4B9BC71}" presName="node" presStyleLbl="node1" presStyleIdx="1" presStyleCnt="2">
        <dgm:presLayoutVars>
          <dgm:bulletEnabled val="1"/>
        </dgm:presLayoutVars>
      </dgm:prSet>
      <dgm:spPr/>
    </dgm:pt>
  </dgm:ptLst>
  <dgm:cxnLst>
    <dgm:cxn modelId="{E64A4F5E-C36A-45A1-BE42-6945C58E91F6}" type="presOf" srcId="{3A9EBEAC-944F-4F80-8CFA-3E7CE4B9BC71}" destId="{8ED8C7E4-844B-4D0A-A040-C9C621A568B8}" srcOrd="0" destOrd="0" presId="urn:microsoft.com/office/officeart/2005/8/layout/default"/>
    <dgm:cxn modelId="{7AFA1D66-A258-4107-BAD7-2B6689D46667}" srcId="{D4EF4F7D-292A-46FA-92D8-7B3DD6614DB9}" destId="{3A9EBEAC-944F-4F80-8CFA-3E7CE4B9BC71}" srcOrd="1" destOrd="0" parTransId="{6F45290C-1BFB-4D1C-9EF1-EFA3A896BCCB}" sibTransId="{D0F18D5B-143B-468F-8984-C38E5C209E53}"/>
    <dgm:cxn modelId="{12FFF36F-DF35-4609-B483-FFCF96EDC8C1}" srcId="{D4EF4F7D-292A-46FA-92D8-7B3DD6614DB9}" destId="{C6D01DE1-F377-4E2B-A538-63A109F84680}" srcOrd="0" destOrd="0" parTransId="{AB424B73-A67B-45F9-9D05-22A331F79CC6}" sibTransId="{C13CB6EC-1472-44B7-944D-75EE2C430359}"/>
    <dgm:cxn modelId="{09CA6C56-BECC-4179-8536-6EEAB1153B5C}" type="presOf" srcId="{D4EF4F7D-292A-46FA-92D8-7B3DD6614DB9}" destId="{90D76F94-4CDD-41F3-991C-AD34E16135A1}" srcOrd="0" destOrd="0" presId="urn:microsoft.com/office/officeart/2005/8/layout/default"/>
    <dgm:cxn modelId="{0657DAE5-7D29-4985-80BE-365F8FAE3BAA}" type="presOf" srcId="{C6D01DE1-F377-4E2B-A538-63A109F84680}" destId="{9E908502-CC92-4CC4-B3E3-AAD41AE02C54}" srcOrd="0" destOrd="0" presId="urn:microsoft.com/office/officeart/2005/8/layout/default"/>
    <dgm:cxn modelId="{94B56876-0744-43EA-BC4D-0976E1F00940}" type="presParOf" srcId="{90D76F94-4CDD-41F3-991C-AD34E16135A1}" destId="{9E908502-CC92-4CC4-B3E3-AAD41AE02C54}" srcOrd="0" destOrd="0" presId="urn:microsoft.com/office/officeart/2005/8/layout/default"/>
    <dgm:cxn modelId="{C032C8A3-4C77-4165-96AD-3CA9F554D225}" type="presParOf" srcId="{90D76F94-4CDD-41F3-991C-AD34E16135A1}" destId="{C834638B-D7B7-4669-B472-2D0F7E29A643}" srcOrd="1" destOrd="0" presId="urn:microsoft.com/office/officeart/2005/8/layout/default"/>
    <dgm:cxn modelId="{0755E581-B64D-4768-A195-B879EC0F6AB1}" type="presParOf" srcId="{90D76F94-4CDD-41F3-991C-AD34E16135A1}" destId="{8ED8C7E4-844B-4D0A-A040-C9C621A568B8}"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4B1F41-8907-4ECC-8F2A-F2F6BB82E2D5}"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21CA4683-43F1-4DF3-89B8-B9DEA201F29F}">
      <dgm:prSet phldrT="[Text]" phldr="0"/>
      <dgm:spPr/>
      <dgm:t>
        <a:bodyPr/>
        <a:lstStyle/>
        <a:p>
          <a:pPr rtl="0"/>
          <a:r>
            <a:rPr lang="en-US" dirty="0">
              <a:latin typeface="Sitka Heading"/>
            </a:rPr>
            <a:t>Learn what Bodhi Day is</a:t>
          </a:r>
          <a:endParaRPr lang="en-US" dirty="0"/>
        </a:p>
      </dgm:t>
    </dgm:pt>
    <dgm:pt modelId="{6AE267F9-3ACF-4B57-A017-4E3EB855F05C}" type="parTrans" cxnId="{B9208E82-C71C-49B3-9788-AD7425C3C03E}">
      <dgm:prSet/>
      <dgm:spPr/>
      <dgm:t>
        <a:bodyPr/>
        <a:lstStyle/>
        <a:p>
          <a:endParaRPr lang="en-US"/>
        </a:p>
      </dgm:t>
    </dgm:pt>
    <dgm:pt modelId="{A1B8538E-6C4F-42D2-9E8C-1BEAA8CF5F57}" type="sibTrans" cxnId="{B9208E82-C71C-49B3-9788-AD7425C3C03E}">
      <dgm:prSet/>
      <dgm:spPr/>
      <dgm:t>
        <a:bodyPr/>
        <a:lstStyle/>
        <a:p>
          <a:endParaRPr lang="en-US"/>
        </a:p>
      </dgm:t>
    </dgm:pt>
    <dgm:pt modelId="{5C1B5568-8189-4A26-BDFB-D7007B5427C1}">
      <dgm:prSet phldrT="[Text]" phldr="0"/>
      <dgm:spPr/>
      <dgm:t>
        <a:bodyPr/>
        <a:lstStyle/>
        <a:p>
          <a:pPr rtl="0"/>
          <a:r>
            <a:rPr lang="en-US" dirty="0">
              <a:latin typeface="Sitka Heading"/>
            </a:rPr>
            <a:t>Understand the history of the holiday</a:t>
          </a:r>
          <a:endParaRPr lang="en-US" dirty="0"/>
        </a:p>
      </dgm:t>
    </dgm:pt>
    <dgm:pt modelId="{1ACB584E-F061-424F-89E0-9564809B2645}" type="parTrans" cxnId="{EE5958F1-AD4C-40B8-99C0-F500FD07E912}">
      <dgm:prSet/>
      <dgm:spPr/>
      <dgm:t>
        <a:bodyPr/>
        <a:lstStyle/>
        <a:p>
          <a:endParaRPr lang="en-US"/>
        </a:p>
      </dgm:t>
    </dgm:pt>
    <dgm:pt modelId="{6DD59B3B-9095-4980-B969-F9A6A1E69DF1}" type="sibTrans" cxnId="{EE5958F1-AD4C-40B8-99C0-F500FD07E912}">
      <dgm:prSet/>
      <dgm:spPr/>
      <dgm:t>
        <a:bodyPr/>
        <a:lstStyle/>
        <a:p>
          <a:endParaRPr lang="en-US"/>
        </a:p>
      </dgm:t>
    </dgm:pt>
    <dgm:pt modelId="{274C9F1B-1306-4C5D-A27B-C92C0F97A3A2}">
      <dgm:prSet phldrT="[Text]" phldr="0"/>
      <dgm:spPr/>
      <dgm:t>
        <a:bodyPr/>
        <a:lstStyle/>
        <a:p>
          <a:pPr rtl="0"/>
          <a:r>
            <a:rPr lang="en-US" dirty="0">
              <a:latin typeface="Sitka Heading"/>
            </a:rPr>
            <a:t>Identify how and why it is celebrated</a:t>
          </a:r>
          <a:endParaRPr lang="en-US" dirty="0"/>
        </a:p>
      </dgm:t>
    </dgm:pt>
    <dgm:pt modelId="{9030DAC2-1305-46A2-8EFC-D21B9F28A7E4}" type="parTrans" cxnId="{D8606997-F793-4D6A-8736-585F6312ACF1}">
      <dgm:prSet/>
      <dgm:spPr/>
      <dgm:t>
        <a:bodyPr/>
        <a:lstStyle/>
        <a:p>
          <a:endParaRPr lang="en-US"/>
        </a:p>
      </dgm:t>
    </dgm:pt>
    <dgm:pt modelId="{A23A08EE-FB53-49C9-94A0-C789A84C6F9C}" type="sibTrans" cxnId="{D8606997-F793-4D6A-8736-585F6312ACF1}">
      <dgm:prSet/>
      <dgm:spPr/>
      <dgm:t>
        <a:bodyPr/>
        <a:lstStyle/>
        <a:p>
          <a:endParaRPr lang="en-US"/>
        </a:p>
      </dgm:t>
    </dgm:pt>
    <dgm:pt modelId="{8A1036A2-1AE1-481E-B05F-EF72FA279F19}" type="pres">
      <dgm:prSet presAssocID="{5A4B1F41-8907-4ECC-8F2A-F2F6BB82E2D5}" presName="diagram" presStyleCnt="0">
        <dgm:presLayoutVars>
          <dgm:dir/>
          <dgm:resizeHandles val="exact"/>
        </dgm:presLayoutVars>
      </dgm:prSet>
      <dgm:spPr/>
    </dgm:pt>
    <dgm:pt modelId="{56AC8738-86EC-499D-9B4E-F2F9E7F9C8C1}" type="pres">
      <dgm:prSet presAssocID="{21CA4683-43F1-4DF3-89B8-B9DEA201F29F}" presName="node" presStyleLbl="node1" presStyleIdx="0" presStyleCnt="3">
        <dgm:presLayoutVars>
          <dgm:bulletEnabled val="1"/>
        </dgm:presLayoutVars>
      </dgm:prSet>
      <dgm:spPr/>
    </dgm:pt>
    <dgm:pt modelId="{4F33AD44-E7EE-44BC-BDB2-535D84C0FCE6}" type="pres">
      <dgm:prSet presAssocID="{A1B8538E-6C4F-42D2-9E8C-1BEAA8CF5F57}" presName="sibTrans" presStyleCnt="0"/>
      <dgm:spPr/>
    </dgm:pt>
    <dgm:pt modelId="{9C536564-6EC1-475F-B3EF-6EE5F029BE4D}" type="pres">
      <dgm:prSet presAssocID="{5C1B5568-8189-4A26-BDFB-D7007B5427C1}" presName="node" presStyleLbl="node1" presStyleIdx="1" presStyleCnt="3">
        <dgm:presLayoutVars>
          <dgm:bulletEnabled val="1"/>
        </dgm:presLayoutVars>
      </dgm:prSet>
      <dgm:spPr/>
    </dgm:pt>
    <dgm:pt modelId="{D6FBEFE3-06A3-4E57-A52B-1E52B1EC2518}" type="pres">
      <dgm:prSet presAssocID="{6DD59B3B-9095-4980-B969-F9A6A1E69DF1}" presName="sibTrans" presStyleCnt="0"/>
      <dgm:spPr/>
    </dgm:pt>
    <dgm:pt modelId="{333F6E78-2223-4F7E-B925-CC5E9EDA06DD}" type="pres">
      <dgm:prSet presAssocID="{274C9F1B-1306-4C5D-A27B-C92C0F97A3A2}" presName="node" presStyleLbl="node1" presStyleIdx="2" presStyleCnt="3">
        <dgm:presLayoutVars>
          <dgm:bulletEnabled val="1"/>
        </dgm:presLayoutVars>
      </dgm:prSet>
      <dgm:spPr/>
    </dgm:pt>
  </dgm:ptLst>
  <dgm:cxnLst>
    <dgm:cxn modelId="{2868D91E-6513-4083-8149-2E5E8244965C}" type="presOf" srcId="{5A4B1F41-8907-4ECC-8F2A-F2F6BB82E2D5}" destId="{8A1036A2-1AE1-481E-B05F-EF72FA279F19}" srcOrd="0" destOrd="0" presId="urn:microsoft.com/office/officeart/2005/8/layout/default"/>
    <dgm:cxn modelId="{7F64B75C-27E3-4D42-9E37-0A4436440AAA}" type="presOf" srcId="{5C1B5568-8189-4A26-BDFB-D7007B5427C1}" destId="{9C536564-6EC1-475F-B3EF-6EE5F029BE4D}" srcOrd="0" destOrd="0" presId="urn:microsoft.com/office/officeart/2005/8/layout/default"/>
    <dgm:cxn modelId="{B9208E82-C71C-49B3-9788-AD7425C3C03E}" srcId="{5A4B1F41-8907-4ECC-8F2A-F2F6BB82E2D5}" destId="{21CA4683-43F1-4DF3-89B8-B9DEA201F29F}" srcOrd="0" destOrd="0" parTransId="{6AE267F9-3ACF-4B57-A017-4E3EB855F05C}" sibTransId="{A1B8538E-6C4F-42D2-9E8C-1BEAA8CF5F57}"/>
    <dgm:cxn modelId="{D8606997-F793-4D6A-8736-585F6312ACF1}" srcId="{5A4B1F41-8907-4ECC-8F2A-F2F6BB82E2D5}" destId="{274C9F1B-1306-4C5D-A27B-C92C0F97A3A2}" srcOrd="2" destOrd="0" parTransId="{9030DAC2-1305-46A2-8EFC-D21B9F28A7E4}" sibTransId="{A23A08EE-FB53-49C9-94A0-C789A84C6F9C}"/>
    <dgm:cxn modelId="{F59499BF-85D2-4B9A-A6A2-550C09C75525}" type="presOf" srcId="{274C9F1B-1306-4C5D-A27B-C92C0F97A3A2}" destId="{333F6E78-2223-4F7E-B925-CC5E9EDA06DD}" srcOrd="0" destOrd="0" presId="urn:microsoft.com/office/officeart/2005/8/layout/default"/>
    <dgm:cxn modelId="{CE07EBD2-6B30-4FFE-ADA5-FE39261583EE}" type="presOf" srcId="{21CA4683-43F1-4DF3-89B8-B9DEA201F29F}" destId="{56AC8738-86EC-499D-9B4E-F2F9E7F9C8C1}" srcOrd="0" destOrd="0" presId="urn:microsoft.com/office/officeart/2005/8/layout/default"/>
    <dgm:cxn modelId="{EE5958F1-AD4C-40B8-99C0-F500FD07E912}" srcId="{5A4B1F41-8907-4ECC-8F2A-F2F6BB82E2D5}" destId="{5C1B5568-8189-4A26-BDFB-D7007B5427C1}" srcOrd="1" destOrd="0" parTransId="{1ACB584E-F061-424F-89E0-9564809B2645}" sibTransId="{6DD59B3B-9095-4980-B969-F9A6A1E69DF1}"/>
    <dgm:cxn modelId="{EAB0EF9B-44F6-4056-9174-DC14B76D0E30}" type="presParOf" srcId="{8A1036A2-1AE1-481E-B05F-EF72FA279F19}" destId="{56AC8738-86EC-499D-9B4E-F2F9E7F9C8C1}" srcOrd="0" destOrd="0" presId="urn:microsoft.com/office/officeart/2005/8/layout/default"/>
    <dgm:cxn modelId="{06F48684-D4C7-47F6-A3D2-E23C7F925ADF}" type="presParOf" srcId="{8A1036A2-1AE1-481E-B05F-EF72FA279F19}" destId="{4F33AD44-E7EE-44BC-BDB2-535D84C0FCE6}" srcOrd="1" destOrd="0" presId="urn:microsoft.com/office/officeart/2005/8/layout/default"/>
    <dgm:cxn modelId="{12E4E4DF-0563-46C9-B7D5-210B453EB761}" type="presParOf" srcId="{8A1036A2-1AE1-481E-B05F-EF72FA279F19}" destId="{9C536564-6EC1-475F-B3EF-6EE5F029BE4D}" srcOrd="2" destOrd="0" presId="urn:microsoft.com/office/officeart/2005/8/layout/default"/>
    <dgm:cxn modelId="{19689F26-C547-42ED-B66E-00B09CA04D88}" type="presParOf" srcId="{8A1036A2-1AE1-481E-B05F-EF72FA279F19}" destId="{D6FBEFE3-06A3-4E57-A52B-1E52B1EC2518}" srcOrd="3" destOrd="0" presId="urn:microsoft.com/office/officeart/2005/8/layout/default"/>
    <dgm:cxn modelId="{237DC2E4-2928-4ECF-B169-2D07D0D225BD}" type="presParOf" srcId="{8A1036A2-1AE1-481E-B05F-EF72FA279F19}" destId="{333F6E78-2223-4F7E-B925-CC5E9EDA06D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08502-CC92-4CC4-B3E3-AAD41AE02C54}">
      <dsp:nvSpPr>
        <dsp:cNvPr id="0" name=""/>
        <dsp:cNvSpPr/>
      </dsp:nvSpPr>
      <dsp:spPr>
        <a:xfrm>
          <a:off x="1353" y="405992"/>
          <a:ext cx="5279794" cy="31678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rtl="0">
            <a:lnSpc>
              <a:spcPct val="110000"/>
            </a:lnSpc>
            <a:spcBef>
              <a:spcPct val="0"/>
            </a:spcBef>
            <a:spcAft>
              <a:spcPct val="35000"/>
            </a:spcAft>
            <a:buNone/>
          </a:pPr>
          <a:r>
            <a:rPr lang="en-US" sz="5100" kern="1200" dirty="0">
              <a:solidFill>
                <a:srgbClr val="FFFFFF"/>
              </a:solidFill>
            </a:rPr>
            <a:t>Be the first person to explore a planet?</a:t>
          </a:r>
          <a:endParaRPr lang="en-US" sz="5100" kern="1200" dirty="0"/>
        </a:p>
      </dsp:txBody>
      <dsp:txXfrm>
        <a:off x="1353" y="405992"/>
        <a:ext cx="5279794" cy="3167876"/>
      </dsp:txXfrm>
    </dsp:sp>
    <dsp:sp modelId="{8ED8C7E4-844B-4D0A-A040-C9C621A568B8}">
      <dsp:nvSpPr>
        <dsp:cNvPr id="0" name=""/>
        <dsp:cNvSpPr/>
      </dsp:nvSpPr>
      <dsp:spPr>
        <a:xfrm>
          <a:off x="5809127" y="405992"/>
          <a:ext cx="5279794" cy="31678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110000"/>
            </a:lnSpc>
            <a:spcBef>
              <a:spcPct val="0"/>
            </a:spcBef>
            <a:spcAft>
              <a:spcPct val="35000"/>
            </a:spcAft>
            <a:buNone/>
          </a:pPr>
          <a:r>
            <a:rPr lang="en-US" sz="5100" kern="1200" dirty="0">
              <a:solidFill>
                <a:srgbClr val="FFFFFF"/>
              </a:solidFill>
            </a:rPr>
            <a:t>Be the inventor of a drug that cures a deadly disease?</a:t>
          </a:r>
          <a:endParaRPr lang="en-US" sz="5100" kern="1200" dirty="0"/>
        </a:p>
      </dsp:txBody>
      <dsp:txXfrm>
        <a:off x="5809127" y="405992"/>
        <a:ext cx="5279794" cy="31678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C8738-86EC-499D-9B4E-F2F9E7F9C8C1}">
      <dsp:nvSpPr>
        <dsp:cNvPr id="0" name=""/>
        <dsp:cNvSpPr/>
      </dsp:nvSpPr>
      <dsp:spPr>
        <a:xfrm>
          <a:off x="778" y="907359"/>
          <a:ext cx="3034408" cy="182064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en-US" sz="3500" kern="1200" dirty="0">
              <a:latin typeface="Sitka Heading"/>
            </a:rPr>
            <a:t>Learn what Bodhi Day is</a:t>
          </a:r>
          <a:endParaRPr lang="en-US" sz="3500" kern="1200" dirty="0"/>
        </a:p>
      </dsp:txBody>
      <dsp:txXfrm>
        <a:off x="778" y="907359"/>
        <a:ext cx="3034408" cy="1820645"/>
      </dsp:txXfrm>
    </dsp:sp>
    <dsp:sp modelId="{9C536564-6EC1-475F-B3EF-6EE5F029BE4D}">
      <dsp:nvSpPr>
        <dsp:cNvPr id="0" name=""/>
        <dsp:cNvSpPr/>
      </dsp:nvSpPr>
      <dsp:spPr>
        <a:xfrm>
          <a:off x="3338627" y="907359"/>
          <a:ext cx="3034408" cy="182064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en-US" sz="3500" kern="1200" dirty="0">
              <a:latin typeface="Sitka Heading"/>
            </a:rPr>
            <a:t>Understand the history of the holiday</a:t>
          </a:r>
          <a:endParaRPr lang="en-US" sz="3500" kern="1200" dirty="0"/>
        </a:p>
      </dsp:txBody>
      <dsp:txXfrm>
        <a:off x="3338627" y="907359"/>
        <a:ext cx="3034408" cy="1820645"/>
      </dsp:txXfrm>
    </dsp:sp>
    <dsp:sp modelId="{333F6E78-2223-4F7E-B925-CC5E9EDA06DD}">
      <dsp:nvSpPr>
        <dsp:cNvPr id="0" name=""/>
        <dsp:cNvSpPr/>
      </dsp:nvSpPr>
      <dsp:spPr>
        <a:xfrm>
          <a:off x="1669702" y="3031445"/>
          <a:ext cx="3034408" cy="182064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en-US" sz="3500" kern="1200" dirty="0">
              <a:latin typeface="Sitka Heading"/>
            </a:rPr>
            <a:t>Identify how and why it is celebrated</a:t>
          </a:r>
          <a:endParaRPr lang="en-US" sz="3500" kern="1200" dirty="0"/>
        </a:p>
      </dsp:txBody>
      <dsp:txXfrm>
        <a:off x="1669702" y="3031445"/>
        <a:ext cx="3034408" cy="182064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99A376-0F7D-40AB-83EE-2A2974C40D50}" type="datetimeFigureOut">
              <a:rPr lang="en-US"/>
              <a:t>6/23/2022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DFE2BD-6F6B-4C1C-92E3-852E86DEF503}" type="slidenum">
              <a:rPr lang="en-US"/>
              <a:t>‹#›</a:t>
            </a:fld>
            <a:endParaRPr lang="en-US"/>
          </a:p>
        </p:txBody>
      </p:sp>
    </p:spTree>
    <p:extLst>
      <p:ext uri="{BB962C8B-B14F-4D97-AF65-F5344CB8AC3E}">
        <p14:creationId xmlns:p14="http://schemas.microsoft.com/office/powerpoint/2010/main" val="1234767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youtube.com/watch?v=zst7WLCSX_s&amp;feature=youtu.be</a:t>
            </a:r>
          </a:p>
          <a:p>
            <a:r>
              <a:rPr lang="en-US" dirty="0"/>
              <a:t>6:36</a:t>
            </a:r>
          </a:p>
        </p:txBody>
      </p:sp>
      <p:sp>
        <p:nvSpPr>
          <p:cNvPr id="4" name="Slide Number Placeholder 3"/>
          <p:cNvSpPr>
            <a:spLocks noGrp="1"/>
          </p:cNvSpPr>
          <p:nvPr>
            <p:ph type="sldNum" sz="quarter" idx="5"/>
          </p:nvPr>
        </p:nvSpPr>
        <p:spPr/>
        <p:txBody>
          <a:bodyPr/>
          <a:lstStyle/>
          <a:p>
            <a:fld id="{13DFE2BD-6F6B-4C1C-92E3-852E86DEF503}" type="slidenum">
              <a:rPr lang="en-US"/>
              <a:t>8</a:t>
            </a:fld>
            <a:endParaRPr lang="en-US"/>
          </a:p>
        </p:txBody>
      </p:sp>
    </p:spTree>
    <p:extLst>
      <p:ext uri="{BB962C8B-B14F-4D97-AF65-F5344CB8AC3E}">
        <p14:creationId xmlns:p14="http://schemas.microsoft.com/office/powerpoint/2010/main" val="419845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please take a few moments to complete the quick feedback survey by scanning the QR code or clicking the link below: </a:t>
            </a:r>
          </a:p>
          <a:p>
            <a:r>
              <a:rPr lang="en-US" dirty="0"/>
              <a:t>https://forms.office.com/r/i9UqyyxzTT</a:t>
            </a:r>
          </a:p>
        </p:txBody>
      </p:sp>
      <p:sp>
        <p:nvSpPr>
          <p:cNvPr id="4" name="Slide Number Placeholder 3"/>
          <p:cNvSpPr>
            <a:spLocks noGrp="1"/>
          </p:cNvSpPr>
          <p:nvPr>
            <p:ph type="sldNum" sz="quarter" idx="5"/>
          </p:nvPr>
        </p:nvSpPr>
        <p:spPr/>
        <p:txBody>
          <a:bodyPr/>
          <a:lstStyle/>
          <a:p>
            <a:fld id="{13DFE2BD-6F6B-4C1C-92E3-852E86DEF503}" type="slidenum">
              <a:rPr lang="en-US" smtClean="0"/>
              <a:t>11</a:t>
            </a:fld>
            <a:endParaRPr lang="en-US"/>
          </a:p>
        </p:txBody>
      </p:sp>
    </p:spTree>
    <p:extLst>
      <p:ext uri="{BB962C8B-B14F-4D97-AF65-F5344CB8AC3E}">
        <p14:creationId xmlns:p14="http://schemas.microsoft.com/office/powerpoint/2010/main" val="2001922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Thursday, June 23, 2022</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754684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Thursday, June 23, 2022</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089007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Thursday, June 23, 2022</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959305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Thursday, June 23, 2022</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94445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Thursday, June 23, 2022</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04525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Thursday, June 23, 2022</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51182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Thursday, June 23, 2022</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853273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Thursday, June 23, 2022</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769176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Thursday, June 23, 2022</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477738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Thursday, June 23, 2022</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273517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Thursday, June 23, 2022</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702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fld id="{246CB39B-5F4C-4A7E-9BE3-AAFD45576D16}" type="datetime2">
              <a:rPr lang="en-US" smtClean="0"/>
              <a:t>Thursday, June 23, 2022</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9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4220303920"/>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zst7WLCSX_s?feature=oembed" TargetMode="Externa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50864" y="1051551"/>
            <a:ext cx="3565524" cy="2384898"/>
          </a:xfrm>
        </p:spPr>
        <p:txBody>
          <a:bodyPr anchor="b">
            <a:normAutofit/>
          </a:bodyPr>
          <a:lstStyle/>
          <a:p>
            <a:r>
              <a:rPr lang="en-US" sz="4800">
                <a:cs typeface="Calibri Light"/>
              </a:rPr>
              <a:t>Bodhi Day </a:t>
            </a:r>
            <a:br>
              <a:rPr lang="en-US" sz="4800">
                <a:cs typeface="Calibri Light"/>
              </a:rPr>
            </a:br>
            <a:r>
              <a:rPr lang="en-US" sz="4800">
                <a:cs typeface="Calibri Light"/>
              </a:rPr>
              <a:t>January 20</a:t>
            </a:r>
            <a:endParaRPr lang="en-US" sz="4800"/>
          </a:p>
        </p:txBody>
      </p:sp>
      <p:sp>
        <p:nvSpPr>
          <p:cNvPr id="3" name="Subtitle 2"/>
          <p:cNvSpPr>
            <a:spLocks noGrp="1"/>
          </p:cNvSpPr>
          <p:nvPr>
            <p:ph type="subTitle" idx="1"/>
          </p:nvPr>
        </p:nvSpPr>
        <p:spPr>
          <a:xfrm>
            <a:off x="550863" y="3569008"/>
            <a:ext cx="3565525" cy="1731656"/>
          </a:xfrm>
        </p:spPr>
        <p:txBody>
          <a:bodyPr vert="horz" lIns="91440" tIns="45720" rIns="91440" bIns="45720" rtlCol="0">
            <a:normAutofit/>
          </a:bodyPr>
          <a:lstStyle/>
          <a:p>
            <a:pPr>
              <a:lnSpc>
                <a:spcPct val="90000"/>
              </a:lnSpc>
            </a:pPr>
            <a:r>
              <a:rPr lang="en-US" sz="1700" dirty="0">
                <a:solidFill>
                  <a:schemeClr val="tx1">
                    <a:alpha val="60000"/>
                  </a:schemeClr>
                </a:solidFill>
                <a:cs typeface="Calibri"/>
              </a:rPr>
              <a:t>Student Health &amp; Human Services</a:t>
            </a:r>
          </a:p>
          <a:p>
            <a:pPr>
              <a:lnSpc>
                <a:spcPct val="90000"/>
              </a:lnSpc>
            </a:pPr>
            <a:r>
              <a:rPr lang="en-US" sz="1700" dirty="0">
                <a:solidFill>
                  <a:schemeClr val="tx1">
                    <a:alpha val="60000"/>
                  </a:schemeClr>
                </a:solidFill>
                <a:cs typeface="Calibri"/>
              </a:rPr>
              <a:t>Office of Human Relations, Diversity &amp; Equity</a:t>
            </a:r>
          </a:p>
          <a:p>
            <a:pPr>
              <a:lnSpc>
                <a:spcPct val="90000"/>
              </a:lnSpc>
            </a:pPr>
            <a:r>
              <a:rPr lang="en-US" sz="1700" dirty="0">
                <a:solidFill>
                  <a:schemeClr val="tx1">
                    <a:alpha val="60000"/>
                  </a:schemeClr>
                </a:solidFill>
                <a:cs typeface="Calibri"/>
              </a:rPr>
              <a:t>June 2022</a:t>
            </a:r>
          </a:p>
        </p:txBody>
      </p:sp>
      <p:grpSp>
        <p:nvGrpSpPr>
          <p:cNvPr id="14" name="Group 10">
            <a:extLst>
              <a:ext uri="{FF2B5EF4-FFF2-40B4-BE49-F238E27FC236}">
                <a16:creationId xmlns:a16="http://schemas.microsoft.com/office/drawing/2014/main" id="{4592A8CB-0B0A-43A5-86F4-712B0C4696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1850" y="444676"/>
            <a:ext cx="667802" cy="631474"/>
            <a:chOff x="10478914" y="1506691"/>
            <a:chExt cx="667802" cy="631474"/>
          </a:xfrm>
        </p:grpSpPr>
        <p:sp>
          <p:nvSpPr>
            <p:cNvPr id="12" name="Freeform: Shape 11">
              <a:extLst>
                <a:ext uri="{FF2B5EF4-FFF2-40B4-BE49-F238E27FC236}">
                  <a16:creationId xmlns:a16="http://schemas.microsoft.com/office/drawing/2014/main" id="{4C63B2AC-3D19-416D-A37F-2DDA8A3651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2">
              <a:extLst>
                <a:ext uri="{FF2B5EF4-FFF2-40B4-BE49-F238E27FC236}">
                  <a16:creationId xmlns:a16="http://schemas.microsoft.com/office/drawing/2014/main" id="{8A474391-1271-45F9-A39C-8641371AB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8" name="Picture 3">
            <a:extLst>
              <a:ext uri="{FF2B5EF4-FFF2-40B4-BE49-F238E27FC236}">
                <a16:creationId xmlns:a16="http://schemas.microsoft.com/office/drawing/2014/main" id="{A76E52D7-A468-4524-B102-DEB941A158FC}"/>
              </a:ext>
            </a:extLst>
          </p:cNvPr>
          <p:cNvPicPr>
            <a:picLocks noChangeAspect="1"/>
          </p:cNvPicPr>
          <p:nvPr/>
        </p:nvPicPr>
        <p:blipFill rotWithShape="1">
          <a:blip r:embed="rId2"/>
          <a:srcRect l="14618" r="13105" b="9"/>
          <a:stretch/>
        </p:blipFill>
        <p:spPr>
          <a:xfrm>
            <a:off x="4743450" y="10"/>
            <a:ext cx="7448551" cy="6857990"/>
          </a:xfrm>
          <a:custGeom>
            <a:avLst/>
            <a:gdLst/>
            <a:ahLst/>
            <a:cxnLst/>
            <a:rect l="l" t="t" r="r" b="b"/>
            <a:pathLst>
              <a:path w="7448551" h="6858000">
                <a:moveTo>
                  <a:pt x="0" y="0"/>
                </a:moveTo>
                <a:lnTo>
                  <a:pt x="7448551" y="0"/>
                </a:lnTo>
                <a:lnTo>
                  <a:pt x="7448551" y="6858000"/>
                </a:lnTo>
                <a:lnTo>
                  <a:pt x="0" y="6858000"/>
                </a:lnTo>
                <a:close/>
              </a:path>
            </a:pathLst>
          </a:custGeom>
        </p:spPr>
      </p:pic>
      <p:sp>
        <p:nvSpPr>
          <p:cNvPr id="15" name="Rectangle 14">
            <a:extLst>
              <a:ext uri="{FF2B5EF4-FFF2-40B4-BE49-F238E27FC236}">
                <a16:creationId xmlns:a16="http://schemas.microsoft.com/office/drawing/2014/main" id="{41AC6C06-99FE-4BA1-BC82-8406A424CD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1219" y="5433223"/>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7"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DA936F-D32C-4373-A7D4-2C3DDD77CB6A}"/>
              </a:ext>
            </a:extLst>
          </p:cNvPr>
          <p:cNvSpPr>
            <a:spLocks noGrp="1"/>
          </p:cNvSpPr>
          <p:nvPr>
            <p:ph type="title"/>
          </p:nvPr>
        </p:nvSpPr>
        <p:spPr>
          <a:xfrm>
            <a:off x="550863" y="549275"/>
            <a:ext cx="7532551" cy="984885"/>
          </a:xfrm>
        </p:spPr>
        <p:txBody>
          <a:bodyPr vert="horz" wrap="square" lIns="0" tIns="0" rIns="0" bIns="0" rtlCol="0" anchor="ctr" anchorCtr="0">
            <a:normAutofit/>
          </a:bodyPr>
          <a:lstStyle/>
          <a:p>
            <a:r>
              <a:rPr lang="en-US"/>
              <a:t>Which is a better cell phone?</a:t>
            </a:r>
          </a:p>
        </p:txBody>
      </p:sp>
      <p:sp>
        <p:nvSpPr>
          <p:cNvPr id="24" name="Rectangle 23">
            <a:extLst>
              <a:ext uri="{FF2B5EF4-FFF2-40B4-BE49-F238E27FC236}">
                <a16:creationId xmlns:a16="http://schemas.microsoft.com/office/drawing/2014/main" id="{8D43D8E9-B1AB-4D81-9F4E-04AA5C5AC6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5"/>
          </a:xfrm>
          <a:prstGeom prst="rect">
            <a:avLst/>
          </a:prstGeom>
          <a:solidFill>
            <a:schemeClr val="bg2">
              <a:lumMod val="25000"/>
              <a:lumOff val="7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ECC0BED-F03F-40D6-96CE-80CAE6666C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Logo, company name&#10;&#10;Description automatically generated">
            <a:extLst>
              <a:ext uri="{FF2B5EF4-FFF2-40B4-BE49-F238E27FC236}">
                <a16:creationId xmlns:a16="http://schemas.microsoft.com/office/drawing/2014/main" id="{FB5F8407-4DE4-4990-AB46-3D0FC465DD38}"/>
              </a:ext>
            </a:extLst>
          </p:cNvPr>
          <p:cNvPicPr>
            <a:picLocks noChangeAspect="1"/>
          </p:cNvPicPr>
          <p:nvPr/>
        </p:nvPicPr>
        <p:blipFill>
          <a:blip r:embed="rId2"/>
          <a:stretch>
            <a:fillRect/>
          </a:stretch>
        </p:blipFill>
        <p:spPr>
          <a:xfrm>
            <a:off x="607946" y="2632709"/>
            <a:ext cx="6262048" cy="3676015"/>
          </a:xfrm>
          <a:custGeom>
            <a:avLst/>
            <a:gdLst/>
            <a:ahLst/>
            <a:cxnLst/>
            <a:rect l="l" t="t" r="r" b="b"/>
            <a:pathLst>
              <a:path w="6922273" h="4225290">
                <a:moveTo>
                  <a:pt x="0" y="0"/>
                </a:moveTo>
                <a:lnTo>
                  <a:pt x="6922273" y="0"/>
                </a:lnTo>
                <a:lnTo>
                  <a:pt x="6922273" y="4225290"/>
                </a:lnTo>
                <a:lnTo>
                  <a:pt x="0" y="4225290"/>
                </a:lnTo>
                <a:close/>
              </a:path>
            </a:pathLst>
          </a:custGeom>
        </p:spPr>
      </p:pic>
      <p:pic>
        <p:nvPicPr>
          <p:cNvPr id="4" name="Picture 4" descr="Icon&#10;&#10;Description automatically generated">
            <a:extLst>
              <a:ext uri="{FF2B5EF4-FFF2-40B4-BE49-F238E27FC236}">
                <a16:creationId xmlns:a16="http://schemas.microsoft.com/office/drawing/2014/main" id="{CC681041-D2BF-4D09-AB66-01A9A76B2515}"/>
              </a:ext>
            </a:extLst>
          </p:cNvPr>
          <p:cNvPicPr>
            <a:picLocks noGrp="1" noChangeAspect="1"/>
          </p:cNvPicPr>
          <p:nvPr>
            <p:ph idx="1"/>
          </p:nvPr>
        </p:nvPicPr>
        <p:blipFill>
          <a:blip r:embed="rId3"/>
          <a:stretch>
            <a:fillRect/>
          </a:stretch>
        </p:blipFill>
        <p:spPr>
          <a:xfrm>
            <a:off x="7809879" y="2632709"/>
            <a:ext cx="3159550" cy="3676015"/>
          </a:xfrm>
          <a:custGeom>
            <a:avLst/>
            <a:gdLst/>
            <a:ahLst/>
            <a:cxnLst/>
            <a:rect l="l" t="t" r="r" b="b"/>
            <a:pathLst>
              <a:path w="6922273" h="4225290">
                <a:moveTo>
                  <a:pt x="0" y="0"/>
                </a:moveTo>
                <a:lnTo>
                  <a:pt x="6922273" y="0"/>
                </a:lnTo>
                <a:lnTo>
                  <a:pt x="6922273" y="4225290"/>
                </a:lnTo>
                <a:lnTo>
                  <a:pt x="0" y="4225290"/>
                </a:lnTo>
                <a:close/>
              </a:path>
            </a:pathLst>
          </a:custGeom>
        </p:spPr>
      </p:pic>
      <p:sp>
        <p:nvSpPr>
          <p:cNvPr id="28" name="Rectangle 27">
            <a:extLst>
              <a:ext uri="{FF2B5EF4-FFF2-40B4-BE49-F238E27FC236}">
                <a16:creationId xmlns:a16="http://schemas.microsoft.com/office/drawing/2014/main" id="{5337EA23-6703-4C96-9EEB-A408CBDD6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7435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3" name="Oval 1032">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5" name="Oval 103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37" name="Group 1036">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038" name="Freeform: Shape 1037">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Freeform: Shape 1038">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40" name="Oval 1039">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1" name="Oval 1040">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1043" name="Rectangle 1042">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Oval 1044">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47" name="Group 1046">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1048" name="Freeform: Shape 1047">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9" name="Oval 1048">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D3BD3F3-AFB9-47F1-9E31-A46B7424881F}"/>
              </a:ext>
            </a:extLst>
          </p:cNvPr>
          <p:cNvSpPr>
            <a:spLocks noGrp="1"/>
          </p:cNvSpPr>
          <p:nvPr>
            <p:ph type="title"/>
          </p:nvPr>
        </p:nvSpPr>
        <p:spPr>
          <a:xfrm>
            <a:off x="1488660" y="1657338"/>
            <a:ext cx="3565524" cy="3034657"/>
          </a:xfrm>
        </p:spPr>
        <p:txBody>
          <a:bodyPr vert="horz" wrap="square" lIns="0" tIns="0" rIns="0" bIns="0" rtlCol="0" anchor="b" anchorCtr="0">
            <a:normAutofit/>
          </a:bodyPr>
          <a:lstStyle/>
          <a:p>
            <a:r>
              <a:rPr lang="en-US" dirty="0"/>
              <a:t>Teacher Feedback Survey</a:t>
            </a:r>
          </a:p>
        </p:txBody>
      </p:sp>
      <p:grpSp>
        <p:nvGrpSpPr>
          <p:cNvPr id="1051" name="Group 1050">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1052"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3"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4"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026" name="Picture 2" descr="QRCode for HRDE Advisory Lesson Feedback Survey">
            <a:extLst>
              <a:ext uri="{FF2B5EF4-FFF2-40B4-BE49-F238E27FC236}">
                <a16:creationId xmlns:a16="http://schemas.microsoft.com/office/drawing/2014/main" id="{F2AA5C16-08C8-6F84-E6C1-DFE3B62D37F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087939" y="549275"/>
            <a:ext cx="5761037" cy="5761037"/>
          </a:xfrm>
          <a:custGeom>
            <a:avLst/>
            <a:gdLst/>
            <a:ahLst/>
            <a:cxnLst/>
            <a:rect l="l" t="t" r="r" b="b"/>
            <a:pathLst>
              <a:path w="7345363" h="5761037">
                <a:moveTo>
                  <a:pt x="0" y="0"/>
                </a:moveTo>
                <a:lnTo>
                  <a:pt x="7345363" y="0"/>
                </a:lnTo>
                <a:lnTo>
                  <a:pt x="7345363" y="5761037"/>
                </a:lnTo>
                <a:lnTo>
                  <a:pt x="0" y="576103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808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9" name="Freeform: Shape 6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Oval 70">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Oval 72">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5" name="Group 74">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76" name="Freeform: Shape 75">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8" name="Oval 77">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Oval 78">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81" name="Rectangle 8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5" name="Group 84">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86" name="Freeform: Shape 85">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7" name="Oval 86">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52FE6C9B-7978-4F1D-9A5C-EA45383F54F3}"/>
              </a:ext>
            </a:extLst>
          </p:cNvPr>
          <p:cNvSpPr>
            <a:spLocks noGrp="1"/>
          </p:cNvSpPr>
          <p:nvPr>
            <p:ph type="title"/>
          </p:nvPr>
        </p:nvSpPr>
        <p:spPr>
          <a:xfrm>
            <a:off x="376085" y="1839128"/>
            <a:ext cx="4609419" cy="3922427"/>
          </a:xfrm>
        </p:spPr>
        <p:txBody>
          <a:bodyPr vert="horz" wrap="square" lIns="0" tIns="0" rIns="0" bIns="0" rtlCol="0" anchor="b" anchorCtr="0">
            <a:normAutofit/>
          </a:bodyPr>
          <a:lstStyle/>
          <a:p>
            <a:pPr>
              <a:lnSpc>
                <a:spcPct val="90000"/>
              </a:lnSpc>
            </a:pPr>
            <a:r>
              <a:rPr lang="en-US" sz="3100" dirty="0"/>
              <a:t>For Additional Resources &amp; Support Contact</a:t>
            </a:r>
            <a:br>
              <a:rPr lang="en-US" sz="3100" dirty="0"/>
            </a:br>
            <a:br>
              <a:rPr lang="en-US" sz="3100" dirty="0"/>
            </a:br>
            <a:r>
              <a:rPr lang="en-US" sz="3100" dirty="0"/>
              <a:t>Office of Human Relations, Diversity &amp; Equity</a:t>
            </a:r>
            <a:br>
              <a:rPr lang="en-US" sz="3100" dirty="0"/>
            </a:br>
            <a:br>
              <a:rPr lang="en-US" sz="2300" dirty="0"/>
            </a:br>
            <a:br>
              <a:rPr lang="en-US" sz="2300" dirty="0"/>
            </a:br>
            <a:br>
              <a:rPr lang="en-US" sz="2300" dirty="0"/>
            </a:br>
            <a:br>
              <a:rPr lang="en-US" sz="2300" dirty="0"/>
            </a:br>
            <a:endParaRPr lang="en-US" sz="2300" dirty="0"/>
          </a:p>
        </p:txBody>
      </p:sp>
      <p:grpSp>
        <p:nvGrpSpPr>
          <p:cNvPr id="89" name="Group 88">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90"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Picture 3">
            <a:extLst>
              <a:ext uri="{FF2B5EF4-FFF2-40B4-BE49-F238E27FC236}">
                <a16:creationId xmlns:a16="http://schemas.microsoft.com/office/drawing/2014/main" id="{4B53C7CA-D762-50B1-A257-01CA22CCBA8C}"/>
              </a:ext>
            </a:extLst>
          </p:cNvPr>
          <p:cNvPicPr>
            <a:picLocks noChangeAspect="1"/>
          </p:cNvPicPr>
          <p:nvPr/>
        </p:nvPicPr>
        <p:blipFill>
          <a:blip r:embed="rId2"/>
          <a:stretch>
            <a:fillRect/>
          </a:stretch>
        </p:blipFill>
        <p:spPr>
          <a:xfrm>
            <a:off x="5361589" y="549275"/>
            <a:ext cx="5213737" cy="5761037"/>
          </a:xfrm>
          <a:custGeom>
            <a:avLst/>
            <a:gdLst/>
            <a:ahLst/>
            <a:cxnLst/>
            <a:rect l="l" t="t" r="r" b="b"/>
            <a:pathLst>
              <a:path w="7345363" h="5761037">
                <a:moveTo>
                  <a:pt x="0" y="0"/>
                </a:moveTo>
                <a:lnTo>
                  <a:pt x="7345363" y="0"/>
                </a:lnTo>
                <a:lnTo>
                  <a:pt x="7345363" y="5761037"/>
                </a:lnTo>
                <a:lnTo>
                  <a:pt x="0" y="5761037"/>
                </a:lnTo>
                <a:close/>
              </a:path>
            </a:pathLst>
          </a:custGeom>
        </p:spPr>
      </p:pic>
    </p:spTree>
    <p:extLst>
      <p:ext uri="{BB962C8B-B14F-4D97-AF65-F5344CB8AC3E}">
        <p14:creationId xmlns:p14="http://schemas.microsoft.com/office/powerpoint/2010/main" val="111384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7CFB0-EDAB-4752-B515-A967B4A1807A}"/>
              </a:ext>
            </a:extLst>
          </p:cNvPr>
          <p:cNvSpPr>
            <a:spLocks noGrp="1"/>
          </p:cNvSpPr>
          <p:nvPr>
            <p:ph type="title"/>
          </p:nvPr>
        </p:nvSpPr>
        <p:spPr/>
        <p:txBody>
          <a:bodyPr/>
          <a:lstStyle/>
          <a:p>
            <a:r>
              <a:rPr lang="en-US"/>
              <a:t>Would you rather...</a:t>
            </a:r>
          </a:p>
        </p:txBody>
      </p:sp>
      <p:graphicFrame>
        <p:nvGraphicFramePr>
          <p:cNvPr id="4" name="Diagram 4">
            <a:extLst>
              <a:ext uri="{FF2B5EF4-FFF2-40B4-BE49-F238E27FC236}">
                <a16:creationId xmlns:a16="http://schemas.microsoft.com/office/drawing/2014/main" id="{2C58AD66-18F9-4561-A429-D6F24F2BAE51}"/>
              </a:ext>
            </a:extLst>
          </p:cNvPr>
          <p:cNvGraphicFramePr>
            <a:graphicFrameLocks noGrp="1"/>
          </p:cNvGraphicFramePr>
          <p:nvPr>
            <p:ph idx="1"/>
          </p:nvPr>
        </p:nvGraphicFramePr>
        <p:xfrm>
          <a:off x="550863" y="2112963"/>
          <a:ext cx="11090275" cy="3979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208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977C3B-816B-40C4-B235-351BC395F222}"/>
              </a:ext>
            </a:extLst>
          </p:cNvPr>
          <p:cNvSpPr>
            <a:spLocks noGrp="1"/>
          </p:cNvSpPr>
          <p:nvPr>
            <p:ph type="title"/>
          </p:nvPr>
        </p:nvSpPr>
        <p:spPr>
          <a:xfrm>
            <a:off x="550863" y="1520825"/>
            <a:ext cx="4535487" cy="3779838"/>
          </a:xfrm>
        </p:spPr>
        <p:txBody>
          <a:bodyPr anchor="ctr">
            <a:normAutofit/>
          </a:bodyPr>
          <a:lstStyle/>
          <a:p>
            <a:r>
              <a:rPr lang="en-US" sz="6400"/>
              <a:t>Objectives</a:t>
            </a:r>
          </a:p>
        </p:txBody>
      </p:sp>
      <p:grpSp>
        <p:nvGrpSpPr>
          <p:cNvPr id="11" name="Group 10">
            <a:extLst>
              <a:ext uri="{FF2B5EF4-FFF2-40B4-BE49-F238E27FC236}">
                <a16:creationId xmlns:a16="http://schemas.microsoft.com/office/drawing/2014/main" id="{20205E53-D75C-4F15-A4A3-21DA0826FC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2950" y="623661"/>
            <a:ext cx="667800" cy="631474"/>
            <a:chOff x="8069541" y="1262702"/>
            <a:chExt cx="667800" cy="631474"/>
          </a:xfrm>
        </p:grpSpPr>
        <p:sp>
          <p:nvSpPr>
            <p:cNvPr id="12" name="Freeform: Shape 11">
              <a:extLst>
                <a:ext uri="{FF2B5EF4-FFF2-40B4-BE49-F238E27FC236}">
                  <a16:creationId xmlns:a16="http://schemas.microsoft.com/office/drawing/2014/main" id="{EB48C7E5-9699-4FB1-9EEE-581C686293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316993F2-7052-4269-8B81-AC271D2D9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5" name="Oval 14">
            <a:extLst>
              <a:ext uri="{FF2B5EF4-FFF2-40B4-BE49-F238E27FC236}">
                <a16:creationId xmlns:a16="http://schemas.microsoft.com/office/drawing/2014/main" id="{52D58DC7-20C8-4471-BAA7-B296A2AEC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84" y="49771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eform: Shape 16">
            <a:extLst>
              <a:ext uri="{FF2B5EF4-FFF2-40B4-BE49-F238E27FC236}">
                <a16:creationId xmlns:a16="http://schemas.microsoft.com/office/drawing/2014/main" id="{8E4AABAC-100B-437F-86D3-981412859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261346" y="5733597"/>
            <a:ext cx="1758388" cy="926985"/>
          </a:xfrm>
          <a:custGeom>
            <a:avLst/>
            <a:gdLst>
              <a:gd name="connsiteX0" fmla="*/ 1486881 w 1758388"/>
              <a:gd name="connsiteY0" fmla="*/ 271508 h 926985"/>
              <a:gd name="connsiteX1" fmla="*/ 1758388 w 1758388"/>
              <a:gd name="connsiteY1" fmla="*/ 926985 h 926985"/>
              <a:gd name="connsiteX2" fmla="*/ 1294895 w 1758388"/>
              <a:gd name="connsiteY2" fmla="*/ 926985 h 926985"/>
              <a:gd name="connsiteX3" fmla="*/ 831404 w 1758388"/>
              <a:gd name="connsiteY3" fmla="*/ 463493 h 926985"/>
              <a:gd name="connsiteX4" fmla="*/ 377328 w 1758388"/>
              <a:gd name="connsiteY4" fmla="*/ 833575 h 926985"/>
              <a:gd name="connsiteX5" fmla="*/ 371585 w 1758388"/>
              <a:gd name="connsiteY5" fmla="*/ 890552 h 926985"/>
              <a:gd name="connsiteX6" fmla="*/ 0 w 1758388"/>
              <a:gd name="connsiteY6" fmla="*/ 518968 h 926985"/>
              <a:gd name="connsiteX7" fmla="*/ 16301 w 1758388"/>
              <a:gd name="connsiteY7" fmla="*/ 485129 h 926985"/>
              <a:gd name="connsiteX8" fmla="*/ 831403 w 1758388"/>
              <a:gd name="connsiteY8" fmla="*/ 0 h 926985"/>
              <a:gd name="connsiteX9" fmla="*/ 1486881 w 1758388"/>
              <a:gd name="connsiteY9" fmla="*/ 271508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8388" h="926985">
                <a:moveTo>
                  <a:pt x="1486881" y="271508"/>
                </a:moveTo>
                <a:cubicBezTo>
                  <a:pt x="1654632" y="439259"/>
                  <a:pt x="1758388" y="671005"/>
                  <a:pt x="1758388" y="926985"/>
                </a:cubicBezTo>
                <a:lnTo>
                  <a:pt x="1294895" y="926985"/>
                </a:lnTo>
                <a:cubicBezTo>
                  <a:pt x="1294895" y="671005"/>
                  <a:pt x="1087383" y="463493"/>
                  <a:pt x="831404" y="463493"/>
                </a:cubicBezTo>
                <a:cubicBezTo>
                  <a:pt x="607421" y="463493"/>
                  <a:pt x="420547" y="622370"/>
                  <a:pt x="377328" y="833575"/>
                </a:cubicBezTo>
                <a:lnTo>
                  <a:pt x="371585" y="890552"/>
                </a:lnTo>
                <a:lnTo>
                  <a:pt x="0" y="518968"/>
                </a:lnTo>
                <a:lnTo>
                  <a:pt x="16301" y="485129"/>
                </a:lnTo>
                <a:cubicBezTo>
                  <a:pt x="173276" y="196165"/>
                  <a:pt x="479432" y="0"/>
                  <a:pt x="831403" y="0"/>
                </a:cubicBezTo>
                <a:cubicBezTo>
                  <a:pt x="1087383" y="0"/>
                  <a:pt x="1319129" y="103757"/>
                  <a:pt x="1486881" y="271508"/>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9" name="Freeform: Shape 18">
            <a:extLst>
              <a:ext uri="{FF2B5EF4-FFF2-40B4-BE49-F238E27FC236}">
                <a16:creationId xmlns:a16="http://schemas.microsoft.com/office/drawing/2014/main" id="{1DFD33E0-4D46-4176-BAE2-6AED15231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353363" y="5725768"/>
            <a:ext cx="1728640" cy="1042921"/>
          </a:xfrm>
          <a:custGeom>
            <a:avLst/>
            <a:gdLst>
              <a:gd name="connsiteX0" fmla="*/ 1391304 w 1728640"/>
              <a:gd name="connsiteY0" fmla="*/ 238153 h 1042921"/>
              <a:gd name="connsiteX1" fmla="*/ 1728640 w 1728640"/>
              <a:gd name="connsiteY1" fmla="*/ 1042921 h 1042921"/>
              <a:gd name="connsiteX2" fmla="*/ 1265147 w 1728640"/>
              <a:gd name="connsiteY2" fmla="*/ 1042921 h 1042921"/>
              <a:gd name="connsiteX3" fmla="*/ 801655 w 1728640"/>
              <a:gd name="connsiteY3" fmla="*/ 521461 h 1042921"/>
              <a:gd name="connsiteX4" fmla="*/ 374587 w 1728640"/>
              <a:gd name="connsiteY4" fmla="*/ 839945 h 1042921"/>
              <a:gd name="connsiteX5" fmla="*/ 362576 w 1728640"/>
              <a:gd name="connsiteY5" fmla="*/ 883477 h 1042921"/>
              <a:gd name="connsiteX6" fmla="*/ 0 w 1728640"/>
              <a:gd name="connsiteY6" fmla="*/ 520901 h 1042921"/>
              <a:gd name="connsiteX7" fmla="*/ 32986 w 1728640"/>
              <a:gd name="connsiteY7" fmla="*/ 459814 h 1042921"/>
              <a:gd name="connsiteX8" fmla="*/ 801656 w 1728640"/>
              <a:gd name="connsiteY8" fmla="*/ 0 h 1042921"/>
              <a:gd name="connsiteX9" fmla="*/ 1391304 w 1728640"/>
              <a:gd name="connsiteY9" fmla="*/ 238153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8640" h="1042921">
                <a:moveTo>
                  <a:pt x="1391304" y="238153"/>
                </a:moveTo>
                <a:cubicBezTo>
                  <a:pt x="1597323" y="429440"/>
                  <a:pt x="1728640" y="718927"/>
                  <a:pt x="1728640" y="1042921"/>
                </a:cubicBezTo>
                <a:lnTo>
                  <a:pt x="1265147" y="1042921"/>
                </a:lnTo>
                <a:cubicBezTo>
                  <a:pt x="1265147" y="754926"/>
                  <a:pt x="1057635" y="521461"/>
                  <a:pt x="801655" y="521461"/>
                </a:cubicBezTo>
                <a:cubicBezTo>
                  <a:pt x="609671" y="521461"/>
                  <a:pt x="444949" y="652785"/>
                  <a:pt x="374587" y="839945"/>
                </a:cubicBezTo>
                <a:lnTo>
                  <a:pt x="362576" y="883477"/>
                </a:lnTo>
                <a:lnTo>
                  <a:pt x="0" y="520901"/>
                </a:lnTo>
                <a:lnTo>
                  <a:pt x="32986" y="459814"/>
                </a:lnTo>
                <a:cubicBezTo>
                  <a:pt x="199571" y="182395"/>
                  <a:pt x="481681" y="0"/>
                  <a:pt x="801656" y="0"/>
                </a:cubicBezTo>
                <a:cubicBezTo>
                  <a:pt x="1025638" y="0"/>
                  <a:pt x="1231066" y="89374"/>
                  <a:pt x="1391304" y="238153"/>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1" name="Oval 20">
            <a:extLst>
              <a:ext uri="{FF2B5EF4-FFF2-40B4-BE49-F238E27FC236}">
                <a16:creationId xmlns:a16="http://schemas.microsoft.com/office/drawing/2014/main" id="{022B5D87-7689-4E7F-B03A-7F803B5DF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872920" y="5836283"/>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4" name="Diagram 4">
            <a:extLst>
              <a:ext uri="{FF2B5EF4-FFF2-40B4-BE49-F238E27FC236}">
                <a16:creationId xmlns:a16="http://schemas.microsoft.com/office/drawing/2014/main" id="{D244387C-7494-4E78-818A-C3921864A017}"/>
              </a:ext>
            </a:extLst>
          </p:cNvPr>
          <p:cNvGraphicFramePr>
            <a:graphicFrameLocks noGrp="1"/>
          </p:cNvGraphicFramePr>
          <p:nvPr>
            <p:ph idx="1"/>
            <p:extLst>
              <p:ext uri="{D42A27DB-BD31-4B8C-83A1-F6EECF244321}">
                <p14:modId xmlns:p14="http://schemas.microsoft.com/office/powerpoint/2010/main" val="1404988687"/>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3234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D63B52-61BC-4B73-8F56-A18FC90190FC}"/>
              </a:ext>
            </a:extLst>
          </p:cNvPr>
          <p:cNvSpPr>
            <a:spLocks noGrp="1"/>
          </p:cNvSpPr>
          <p:nvPr>
            <p:ph type="title"/>
          </p:nvPr>
        </p:nvSpPr>
        <p:spPr>
          <a:xfrm>
            <a:off x="550862" y="580363"/>
            <a:ext cx="5437188" cy="1333055"/>
          </a:xfrm>
        </p:spPr>
        <p:txBody>
          <a:bodyPr wrap="square" anchor="t">
            <a:normAutofit/>
          </a:bodyPr>
          <a:lstStyle/>
          <a:p>
            <a:r>
              <a:rPr lang="en-US"/>
              <a:t>What is Bodhi Day?</a:t>
            </a:r>
          </a:p>
        </p:txBody>
      </p:sp>
      <p:grpSp>
        <p:nvGrpSpPr>
          <p:cNvPr id="23" name="Group 22">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24" name="Freeform: Shape 23">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5" name="Picture 5" descr="A large tree&#10;&#10;Description automatically generated">
            <a:extLst>
              <a:ext uri="{FF2B5EF4-FFF2-40B4-BE49-F238E27FC236}">
                <a16:creationId xmlns:a16="http://schemas.microsoft.com/office/drawing/2014/main" id="{7BCF3291-DF65-4B67-8A03-2CA143E98609}"/>
              </a:ext>
            </a:extLst>
          </p:cNvPr>
          <p:cNvPicPr>
            <a:picLocks noChangeAspect="1"/>
          </p:cNvPicPr>
          <p:nvPr/>
        </p:nvPicPr>
        <p:blipFill rotWithShape="1">
          <a:blip r:embed="rId2"/>
          <a:srcRect l="14444" r="20725" b="-1"/>
          <a:stretch/>
        </p:blipFill>
        <p:spPr>
          <a:xfrm>
            <a:off x="550863" y="2530474"/>
            <a:ext cx="5773738" cy="3779838"/>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Content Placeholder 2">
            <a:extLst>
              <a:ext uri="{FF2B5EF4-FFF2-40B4-BE49-F238E27FC236}">
                <a16:creationId xmlns:a16="http://schemas.microsoft.com/office/drawing/2014/main" id="{3906869C-5990-4B29-88AC-92FCB803083E}"/>
              </a:ext>
            </a:extLst>
          </p:cNvPr>
          <p:cNvSpPr>
            <a:spLocks noGrp="1"/>
          </p:cNvSpPr>
          <p:nvPr>
            <p:ph idx="1"/>
          </p:nvPr>
        </p:nvSpPr>
        <p:spPr>
          <a:xfrm>
            <a:off x="7140575" y="1520825"/>
            <a:ext cx="4500562" cy="4572000"/>
          </a:xfrm>
        </p:spPr>
        <p:txBody>
          <a:bodyPr vert="horz" lIns="0" tIns="0" rIns="0" bIns="0" rtlCol="0" anchor="t">
            <a:normAutofit/>
          </a:bodyPr>
          <a:lstStyle/>
          <a:p>
            <a:r>
              <a:rPr lang="en-US" dirty="0">
                <a:solidFill>
                  <a:srgbClr val="FFFFFF"/>
                </a:solidFill>
                <a:ea typeface="Source Sans Pro"/>
              </a:rPr>
              <a:t>It is marked as the day the Historic Buddha, Siddhartha Gautama, achieved "enlightenment."</a:t>
            </a:r>
          </a:p>
          <a:p>
            <a:endParaRPr lang="en-US">
              <a:ea typeface="Source Sans Pro"/>
            </a:endParaRPr>
          </a:p>
          <a:p>
            <a:r>
              <a:rPr lang="en-US" dirty="0">
                <a:solidFill>
                  <a:srgbClr val="FFFFFF"/>
                </a:solidFill>
                <a:ea typeface="Source Sans Pro"/>
              </a:rPr>
              <a:t>It is celebrated on the 8th day of the 12th month of the lunar year, which changes from year to year. Lasts 30 days. </a:t>
            </a:r>
            <a:endParaRPr lang="en-US">
              <a:solidFill>
                <a:srgbClr val="FFFFFF">
                  <a:alpha val="60000"/>
                </a:srgbClr>
              </a:solidFill>
              <a:ea typeface="Source Sans Pro"/>
            </a:endParaRPr>
          </a:p>
          <a:p>
            <a:endParaRPr lang="en-US" dirty="0">
              <a:ea typeface="Source Sans Pro"/>
            </a:endParaRPr>
          </a:p>
          <a:p>
            <a:r>
              <a:rPr lang="en-US" dirty="0">
                <a:solidFill>
                  <a:srgbClr val="FFFFFF"/>
                </a:solidFill>
                <a:ea typeface="Source Sans Pro"/>
              </a:rPr>
              <a:t>Many celebrate on Dec. 8th every year.</a:t>
            </a:r>
            <a:endParaRPr lang="en-US" dirty="0">
              <a:ea typeface="Source Sans Pro"/>
            </a:endParaRPr>
          </a:p>
          <a:p>
            <a:endParaRPr lang="en-US">
              <a:ea typeface="Source Sans Pro"/>
            </a:endParaRPr>
          </a:p>
          <a:p>
            <a:endParaRPr lang="en-US">
              <a:ea typeface="Source Sans Pro"/>
            </a:endParaRPr>
          </a:p>
          <a:p>
            <a:endParaRPr lang="en-US">
              <a:solidFill>
                <a:srgbClr val="FFFFFF">
                  <a:alpha val="60000"/>
                </a:srgbClr>
              </a:solidFill>
              <a:ea typeface="Source Sans Pro"/>
            </a:endParaRPr>
          </a:p>
        </p:txBody>
      </p:sp>
      <p:sp>
        <p:nvSpPr>
          <p:cNvPr id="27" name="Freeform: Shape 26">
            <a:extLst>
              <a:ext uri="{FF2B5EF4-FFF2-40B4-BE49-F238E27FC236}">
                <a16:creationId xmlns:a16="http://schemas.microsoft.com/office/drawing/2014/main" id="{3E6AA126-9DDC-4FBE-AEE6-8D0E982B0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295" y="6121100"/>
            <a:ext cx="1080000" cy="736900"/>
          </a:xfrm>
          <a:custGeom>
            <a:avLst/>
            <a:gdLst>
              <a:gd name="connsiteX0" fmla="*/ 540000 w 1080000"/>
              <a:gd name="connsiteY0" fmla="*/ 0 h 736900"/>
              <a:gd name="connsiteX1" fmla="*/ 1080000 w 1080000"/>
              <a:gd name="connsiteY1" fmla="*/ 540000 h 736900"/>
              <a:gd name="connsiteX2" fmla="*/ 1069029 w 1080000"/>
              <a:gd name="connsiteY2" fmla="*/ 648829 h 736900"/>
              <a:gd name="connsiteX3" fmla="*/ 1041691 w 1080000"/>
              <a:gd name="connsiteY3" fmla="*/ 736900 h 736900"/>
              <a:gd name="connsiteX4" fmla="*/ 38310 w 1080000"/>
              <a:gd name="connsiteY4" fmla="*/ 736900 h 736900"/>
              <a:gd name="connsiteX5" fmla="*/ 10971 w 1080000"/>
              <a:gd name="connsiteY5" fmla="*/ 648829 h 736900"/>
              <a:gd name="connsiteX6" fmla="*/ 0 w 1080000"/>
              <a:gd name="connsiteY6" fmla="*/ 540000 h 736900"/>
              <a:gd name="connsiteX7" fmla="*/ 540000 w 1080000"/>
              <a:gd name="connsiteY7" fmla="*/ 0 h 7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0" h="736900">
                <a:moveTo>
                  <a:pt x="540000" y="0"/>
                </a:moveTo>
                <a:cubicBezTo>
                  <a:pt x="838234" y="0"/>
                  <a:pt x="1080000" y="241766"/>
                  <a:pt x="1080000" y="540000"/>
                </a:cubicBezTo>
                <a:cubicBezTo>
                  <a:pt x="1080000" y="577280"/>
                  <a:pt x="1076223" y="613676"/>
                  <a:pt x="1069029" y="648829"/>
                </a:cubicBezTo>
                <a:lnTo>
                  <a:pt x="1041691" y="736900"/>
                </a:lnTo>
                <a:lnTo>
                  <a:pt x="38310" y="736900"/>
                </a:lnTo>
                <a:lnTo>
                  <a:pt x="10971" y="648829"/>
                </a:lnTo>
                <a:cubicBezTo>
                  <a:pt x="3778" y="613676"/>
                  <a:pt x="0" y="577280"/>
                  <a:pt x="0" y="540000"/>
                </a:cubicBezTo>
                <a:cubicBezTo>
                  <a:pt x="0" y="241766"/>
                  <a:pt x="241766" y="0"/>
                  <a:pt x="540000"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76200" dir="1926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997447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009799-3ADD-4049-BC6E-054D8DCDE242}"/>
              </a:ext>
            </a:extLst>
          </p:cNvPr>
          <p:cNvSpPr>
            <a:spLocks noGrp="1"/>
          </p:cNvSpPr>
          <p:nvPr>
            <p:ph type="title"/>
          </p:nvPr>
        </p:nvSpPr>
        <p:spPr>
          <a:xfrm>
            <a:off x="550864" y="549275"/>
            <a:ext cx="3565524" cy="1997855"/>
          </a:xfrm>
        </p:spPr>
        <p:txBody>
          <a:bodyPr wrap="square" anchor="b">
            <a:normAutofit/>
          </a:bodyPr>
          <a:lstStyle/>
          <a:p>
            <a:r>
              <a:rPr lang="en-US"/>
              <a:t>The Story</a:t>
            </a:r>
          </a:p>
        </p:txBody>
      </p:sp>
      <p:sp>
        <p:nvSpPr>
          <p:cNvPr id="3" name="Content Placeholder 2">
            <a:extLst>
              <a:ext uri="{FF2B5EF4-FFF2-40B4-BE49-F238E27FC236}">
                <a16:creationId xmlns:a16="http://schemas.microsoft.com/office/drawing/2014/main" id="{0842F97E-04BD-447E-B300-DE3B8E252225}"/>
              </a:ext>
            </a:extLst>
          </p:cNvPr>
          <p:cNvSpPr>
            <a:spLocks noGrp="1"/>
          </p:cNvSpPr>
          <p:nvPr>
            <p:ph idx="1"/>
          </p:nvPr>
        </p:nvSpPr>
        <p:spPr>
          <a:xfrm>
            <a:off x="550863" y="2678400"/>
            <a:ext cx="3565525" cy="3414425"/>
          </a:xfrm>
        </p:spPr>
        <p:txBody>
          <a:bodyPr vert="horz" lIns="0" tIns="0" rIns="0" bIns="0" rtlCol="0" anchor="t">
            <a:normAutofit/>
          </a:bodyPr>
          <a:lstStyle/>
          <a:p>
            <a:pPr>
              <a:lnSpc>
                <a:spcPct val="100000"/>
              </a:lnSpc>
            </a:pPr>
            <a:r>
              <a:rPr lang="en-US" sz="1400">
                <a:ea typeface="Source Sans Pro"/>
              </a:rPr>
              <a:t>Siddhartha Gautama was a coddled prince, shielded from the "unpleasant reality of the world". One day, he went out into the kingdom and saw people suffering and witnessed death. He was shocked that not everyone experienced the joys of life. </a:t>
            </a:r>
          </a:p>
          <a:p>
            <a:pPr marL="0" indent="0">
              <a:lnSpc>
                <a:spcPct val="100000"/>
              </a:lnSpc>
              <a:buNone/>
            </a:pPr>
            <a:endParaRPr lang="en-US" sz="1400">
              <a:ea typeface="Source Sans Pro"/>
            </a:endParaRPr>
          </a:p>
          <a:p>
            <a:pPr>
              <a:lnSpc>
                <a:spcPct val="100000"/>
              </a:lnSpc>
            </a:pPr>
            <a:r>
              <a:rPr lang="en-US" sz="1400">
                <a:ea typeface="Source Sans Pro"/>
              </a:rPr>
              <a:t>He ran away from his life to find "true meaning." He studied under several different masters until he was near death, materially and emotionally bankrupt. </a:t>
            </a:r>
          </a:p>
          <a:p>
            <a:pPr>
              <a:lnSpc>
                <a:spcPct val="100000"/>
              </a:lnSpc>
            </a:pPr>
            <a:endParaRPr lang="en-US" sz="1400">
              <a:ea typeface="Source Sans Pro"/>
            </a:endParaRPr>
          </a:p>
          <a:p>
            <a:pPr marL="0" indent="0">
              <a:lnSpc>
                <a:spcPct val="100000"/>
              </a:lnSpc>
              <a:buNone/>
            </a:pPr>
            <a:endParaRPr lang="en-US" sz="1400">
              <a:ea typeface="Source Sans Pro"/>
            </a:endParaRPr>
          </a:p>
        </p:txBody>
      </p:sp>
      <p:pic>
        <p:nvPicPr>
          <p:cNvPr id="5" name="Picture 5" descr="A person that is on fire&#10;&#10;Description automatically generated">
            <a:extLst>
              <a:ext uri="{FF2B5EF4-FFF2-40B4-BE49-F238E27FC236}">
                <a16:creationId xmlns:a16="http://schemas.microsoft.com/office/drawing/2014/main" id="{E609EC99-A994-49E7-AA28-D83CDD54FD33}"/>
              </a:ext>
            </a:extLst>
          </p:cNvPr>
          <p:cNvPicPr>
            <a:picLocks noChangeAspect="1"/>
          </p:cNvPicPr>
          <p:nvPr/>
        </p:nvPicPr>
        <p:blipFill rotWithShape="1">
          <a:blip r:embed="rId2"/>
          <a:srcRect l="27189" r="16812"/>
          <a:stretch/>
        </p:blipFill>
        <p:spPr>
          <a:xfrm>
            <a:off x="5588000"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12" name="Group 11">
            <a:extLst>
              <a:ext uri="{FF2B5EF4-FFF2-40B4-BE49-F238E27FC236}">
                <a16:creationId xmlns:a16="http://schemas.microsoft.com/office/drawing/2014/main" id="{183B29DA-9BB8-4BA8-B8E1-8C2B544078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22156" y="4143453"/>
            <a:ext cx="734257" cy="760506"/>
            <a:chOff x="5243759" y="1363788"/>
            <a:chExt cx="734257" cy="760506"/>
          </a:xfrm>
        </p:grpSpPr>
        <p:sp>
          <p:nvSpPr>
            <p:cNvPr id="13" name="Freeform 5">
              <a:extLst>
                <a:ext uri="{FF2B5EF4-FFF2-40B4-BE49-F238E27FC236}">
                  <a16:creationId xmlns:a16="http://schemas.microsoft.com/office/drawing/2014/main" id="{D02496F8-166D-469A-8040-08608013BF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6">
              <a:extLst>
                <a:ext uri="{FF2B5EF4-FFF2-40B4-BE49-F238E27FC236}">
                  <a16:creationId xmlns:a16="http://schemas.microsoft.com/office/drawing/2014/main" id="{23E648A7-A02A-4DC7-9FEC-489F1BA6F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eform 8">
              <a:extLst>
                <a:ext uri="{FF2B5EF4-FFF2-40B4-BE49-F238E27FC236}">
                  <a16:creationId xmlns:a16="http://schemas.microsoft.com/office/drawing/2014/main" id="{4EF573B1-38BC-4C7B-894C-BE3864A04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7" name="Oval 16">
            <a:extLst>
              <a:ext uri="{FF2B5EF4-FFF2-40B4-BE49-F238E27FC236}">
                <a16:creationId xmlns:a16="http://schemas.microsoft.com/office/drawing/2014/main" id="{647A77D8-817B-4A9F-86AA-FE781E813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662752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6DDE6C-097C-4E7A-8047-CA654C180ECE}"/>
              </a:ext>
            </a:extLst>
          </p:cNvPr>
          <p:cNvSpPr>
            <a:spLocks noGrp="1"/>
          </p:cNvSpPr>
          <p:nvPr>
            <p:ph type="title"/>
          </p:nvPr>
        </p:nvSpPr>
        <p:spPr>
          <a:xfrm>
            <a:off x="550862" y="580363"/>
            <a:ext cx="5437188" cy="1333055"/>
          </a:xfrm>
        </p:spPr>
        <p:txBody>
          <a:bodyPr wrap="square" anchor="t">
            <a:normAutofit/>
          </a:bodyPr>
          <a:lstStyle/>
          <a:p>
            <a:r>
              <a:rPr lang="en-US"/>
              <a:t>The Story</a:t>
            </a:r>
          </a:p>
        </p:txBody>
      </p:sp>
      <p:grpSp>
        <p:nvGrpSpPr>
          <p:cNvPr id="23" name="Group 22">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24" name="Freeform: Shape 23">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Picture 4" descr="A group of palm trees on a cloudy day&#10;&#10;Description automatically generated">
            <a:extLst>
              <a:ext uri="{FF2B5EF4-FFF2-40B4-BE49-F238E27FC236}">
                <a16:creationId xmlns:a16="http://schemas.microsoft.com/office/drawing/2014/main" id="{E7CABD1C-199C-4C73-8904-BF8839F90731}"/>
              </a:ext>
            </a:extLst>
          </p:cNvPr>
          <p:cNvPicPr>
            <a:picLocks noChangeAspect="1"/>
          </p:cNvPicPr>
          <p:nvPr/>
        </p:nvPicPr>
        <p:blipFill rotWithShape="1">
          <a:blip r:embed="rId2"/>
          <a:srcRect r="13373"/>
          <a:stretch/>
        </p:blipFill>
        <p:spPr>
          <a:xfrm>
            <a:off x="550863" y="2530474"/>
            <a:ext cx="5773738" cy="3779838"/>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Content Placeholder 2">
            <a:extLst>
              <a:ext uri="{FF2B5EF4-FFF2-40B4-BE49-F238E27FC236}">
                <a16:creationId xmlns:a16="http://schemas.microsoft.com/office/drawing/2014/main" id="{EC44733A-0CF1-48E1-94AB-0B6FE5970D93}"/>
              </a:ext>
            </a:extLst>
          </p:cNvPr>
          <p:cNvSpPr>
            <a:spLocks noGrp="1"/>
          </p:cNvSpPr>
          <p:nvPr>
            <p:ph idx="1"/>
          </p:nvPr>
        </p:nvSpPr>
        <p:spPr>
          <a:xfrm>
            <a:off x="7140575" y="1520825"/>
            <a:ext cx="4500562" cy="4572000"/>
          </a:xfrm>
        </p:spPr>
        <p:txBody>
          <a:bodyPr vert="horz" lIns="0" tIns="0" rIns="0" bIns="0" rtlCol="0" anchor="t">
            <a:normAutofit/>
          </a:bodyPr>
          <a:lstStyle/>
          <a:p>
            <a:r>
              <a:rPr lang="en-US" dirty="0">
                <a:solidFill>
                  <a:srgbClr val="FFFFFF"/>
                </a:solidFill>
                <a:ea typeface="+mn-lt"/>
                <a:cs typeface="+mn-lt"/>
              </a:rPr>
              <a:t>It is then that he went to rest under a Bodhi tree and vowed to stay there until he found what he was looking for. He sat in meditation for days (ranging from 7 days to 49 years, depending on the different beliefs).</a:t>
            </a:r>
          </a:p>
          <a:p>
            <a:r>
              <a:rPr lang="en-US" dirty="0">
                <a:solidFill>
                  <a:srgbClr val="FFFFFF"/>
                </a:solidFill>
                <a:ea typeface="Source Sans Pro"/>
              </a:rPr>
              <a:t>On the 8th day of the 12th month of the lunar year, he awoke enlightened and he could "See". This realization became the 4 Noble Truths  (Nirvana).</a:t>
            </a:r>
          </a:p>
          <a:p>
            <a:r>
              <a:rPr lang="en-US" dirty="0">
                <a:solidFill>
                  <a:srgbClr val="FFFFFF"/>
                </a:solidFill>
                <a:ea typeface="Source Sans Pro"/>
              </a:rPr>
              <a:t>He was now the Buddha, the Teacher. </a:t>
            </a:r>
          </a:p>
        </p:txBody>
      </p:sp>
      <p:sp>
        <p:nvSpPr>
          <p:cNvPr id="27" name="Freeform: Shape 26">
            <a:extLst>
              <a:ext uri="{FF2B5EF4-FFF2-40B4-BE49-F238E27FC236}">
                <a16:creationId xmlns:a16="http://schemas.microsoft.com/office/drawing/2014/main" id="{3E6AA126-9DDC-4FBE-AEE6-8D0E982B0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295" y="6121100"/>
            <a:ext cx="1080000" cy="736900"/>
          </a:xfrm>
          <a:custGeom>
            <a:avLst/>
            <a:gdLst>
              <a:gd name="connsiteX0" fmla="*/ 540000 w 1080000"/>
              <a:gd name="connsiteY0" fmla="*/ 0 h 736900"/>
              <a:gd name="connsiteX1" fmla="*/ 1080000 w 1080000"/>
              <a:gd name="connsiteY1" fmla="*/ 540000 h 736900"/>
              <a:gd name="connsiteX2" fmla="*/ 1069029 w 1080000"/>
              <a:gd name="connsiteY2" fmla="*/ 648829 h 736900"/>
              <a:gd name="connsiteX3" fmla="*/ 1041691 w 1080000"/>
              <a:gd name="connsiteY3" fmla="*/ 736900 h 736900"/>
              <a:gd name="connsiteX4" fmla="*/ 38310 w 1080000"/>
              <a:gd name="connsiteY4" fmla="*/ 736900 h 736900"/>
              <a:gd name="connsiteX5" fmla="*/ 10971 w 1080000"/>
              <a:gd name="connsiteY5" fmla="*/ 648829 h 736900"/>
              <a:gd name="connsiteX6" fmla="*/ 0 w 1080000"/>
              <a:gd name="connsiteY6" fmla="*/ 540000 h 736900"/>
              <a:gd name="connsiteX7" fmla="*/ 540000 w 1080000"/>
              <a:gd name="connsiteY7" fmla="*/ 0 h 7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0" h="736900">
                <a:moveTo>
                  <a:pt x="540000" y="0"/>
                </a:moveTo>
                <a:cubicBezTo>
                  <a:pt x="838234" y="0"/>
                  <a:pt x="1080000" y="241766"/>
                  <a:pt x="1080000" y="540000"/>
                </a:cubicBezTo>
                <a:cubicBezTo>
                  <a:pt x="1080000" y="577280"/>
                  <a:pt x="1076223" y="613676"/>
                  <a:pt x="1069029" y="648829"/>
                </a:cubicBezTo>
                <a:lnTo>
                  <a:pt x="1041691" y="736900"/>
                </a:lnTo>
                <a:lnTo>
                  <a:pt x="38310" y="736900"/>
                </a:lnTo>
                <a:lnTo>
                  <a:pt x="10971" y="648829"/>
                </a:lnTo>
                <a:cubicBezTo>
                  <a:pt x="3778" y="613676"/>
                  <a:pt x="0" y="577280"/>
                  <a:pt x="0" y="540000"/>
                </a:cubicBezTo>
                <a:cubicBezTo>
                  <a:pt x="0" y="241766"/>
                  <a:pt x="241766" y="0"/>
                  <a:pt x="540000"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76200" dir="1926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156182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06C7E-45CF-41E1-A7DA-EF343ABD9106}"/>
              </a:ext>
            </a:extLst>
          </p:cNvPr>
          <p:cNvSpPr>
            <a:spLocks noGrp="1"/>
          </p:cNvSpPr>
          <p:nvPr>
            <p:ph type="title"/>
          </p:nvPr>
        </p:nvSpPr>
        <p:spPr>
          <a:xfrm>
            <a:off x="550862" y="580363"/>
            <a:ext cx="5437188" cy="1333055"/>
          </a:xfrm>
        </p:spPr>
        <p:txBody>
          <a:bodyPr wrap="square" anchor="t">
            <a:normAutofit/>
          </a:bodyPr>
          <a:lstStyle/>
          <a:p>
            <a:r>
              <a:rPr lang="en-US"/>
              <a:t>How is it celebrated?</a:t>
            </a:r>
          </a:p>
        </p:txBody>
      </p:sp>
      <p:grpSp>
        <p:nvGrpSpPr>
          <p:cNvPr id="11" name="Group 10">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12" name="Freeform: Shape 11">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Picture 4" descr="A picture containing table, indoor, food, wooden&#10;&#10;Description automatically generated">
            <a:extLst>
              <a:ext uri="{FF2B5EF4-FFF2-40B4-BE49-F238E27FC236}">
                <a16:creationId xmlns:a16="http://schemas.microsoft.com/office/drawing/2014/main" id="{14F33308-7BD9-45C9-8E9B-05F0732CD905}"/>
              </a:ext>
            </a:extLst>
          </p:cNvPr>
          <p:cNvPicPr>
            <a:picLocks noChangeAspect="1"/>
          </p:cNvPicPr>
          <p:nvPr/>
        </p:nvPicPr>
        <p:blipFill rotWithShape="1">
          <a:blip r:embed="rId2"/>
          <a:srcRect b="2215"/>
          <a:stretch/>
        </p:blipFill>
        <p:spPr>
          <a:xfrm>
            <a:off x="550863" y="2530474"/>
            <a:ext cx="5773738" cy="3779838"/>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Content Placeholder 2">
            <a:extLst>
              <a:ext uri="{FF2B5EF4-FFF2-40B4-BE49-F238E27FC236}">
                <a16:creationId xmlns:a16="http://schemas.microsoft.com/office/drawing/2014/main" id="{95811269-2B48-4EDB-947D-D126E49851D2}"/>
              </a:ext>
            </a:extLst>
          </p:cNvPr>
          <p:cNvSpPr>
            <a:spLocks noGrp="1"/>
          </p:cNvSpPr>
          <p:nvPr>
            <p:ph idx="1"/>
          </p:nvPr>
        </p:nvSpPr>
        <p:spPr>
          <a:xfrm>
            <a:off x="7140575" y="1520825"/>
            <a:ext cx="4500562" cy="4572000"/>
          </a:xfrm>
        </p:spPr>
        <p:txBody>
          <a:bodyPr vert="horz" wrap="square" lIns="0" tIns="0" rIns="0" bIns="0" rtlCol="0" anchor="t">
            <a:noAutofit/>
          </a:bodyPr>
          <a:lstStyle/>
          <a:p>
            <a:pPr>
              <a:lnSpc>
                <a:spcPct val="100000"/>
              </a:lnSpc>
            </a:pPr>
            <a:r>
              <a:rPr lang="en-US" sz="1800" dirty="0">
                <a:solidFill>
                  <a:srgbClr val="FFFFFF"/>
                </a:solidFill>
                <a:ea typeface="Source Sans Pro"/>
              </a:rPr>
              <a:t>Services and traditions vary among Buddhist sects. However, all such services commemorate the Buddha's achievement of Nirvana and what it means for Buddhism today.</a:t>
            </a:r>
          </a:p>
          <a:p>
            <a:pPr>
              <a:lnSpc>
                <a:spcPct val="100000"/>
              </a:lnSpc>
            </a:pPr>
            <a:r>
              <a:rPr lang="en-US" sz="1800" dirty="0">
                <a:solidFill>
                  <a:srgbClr val="FFFFFF"/>
                </a:solidFill>
                <a:ea typeface="Source Sans Pro"/>
              </a:rPr>
              <a:t>Services and traditions include, additional meditation, study of the Dharma (Buddhist teachings), chanting of Buddhist texts (sutras), or performing kind acts towards others.</a:t>
            </a:r>
          </a:p>
          <a:p>
            <a:pPr>
              <a:lnSpc>
                <a:spcPct val="100000"/>
              </a:lnSpc>
            </a:pPr>
            <a:r>
              <a:rPr lang="en-US" sz="1800" dirty="0">
                <a:solidFill>
                  <a:srgbClr val="FFFFFF"/>
                </a:solidFill>
                <a:ea typeface="Source Sans Pro"/>
              </a:rPr>
              <a:t>Some Buddhists celebrate with a traditional meal of tea, cakes, and readings. Many eat rice and milk the morning of Bodhi day to commemorate the first meal the Buddha ate after he was enlightened.</a:t>
            </a:r>
          </a:p>
          <a:p>
            <a:pPr>
              <a:lnSpc>
                <a:spcPct val="100000"/>
              </a:lnSpc>
            </a:pPr>
            <a:endParaRPr lang="en-US" sz="1700">
              <a:ea typeface="Source Sans Pro"/>
            </a:endParaRPr>
          </a:p>
          <a:p>
            <a:pPr>
              <a:lnSpc>
                <a:spcPct val="100000"/>
              </a:lnSpc>
            </a:pPr>
            <a:endParaRPr lang="en-US" sz="1700">
              <a:ea typeface="Source Sans Pro"/>
            </a:endParaRPr>
          </a:p>
        </p:txBody>
      </p:sp>
      <p:sp>
        <p:nvSpPr>
          <p:cNvPr id="15" name="Freeform: Shape 14">
            <a:extLst>
              <a:ext uri="{FF2B5EF4-FFF2-40B4-BE49-F238E27FC236}">
                <a16:creationId xmlns:a16="http://schemas.microsoft.com/office/drawing/2014/main" id="{3E6AA126-9DDC-4FBE-AEE6-8D0E982B0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295" y="6121100"/>
            <a:ext cx="1080000" cy="736900"/>
          </a:xfrm>
          <a:custGeom>
            <a:avLst/>
            <a:gdLst>
              <a:gd name="connsiteX0" fmla="*/ 540000 w 1080000"/>
              <a:gd name="connsiteY0" fmla="*/ 0 h 736900"/>
              <a:gd name="connsiteX1" fmla="*/ 1080000 w 1080000"/>
              <a:gd name="connsiteY1" fmla="*/ 540000 h 736900"/>
              <a:gd name="connsiteX2" fmla="*/ 1069029 w 1080000"/>
              <a:gd name="connsiteY2" fmla="*/ 648829 h 736900"/>
              <a:gd name="connsiteX3" fmla="*/ 1041691 w 1080000"/>
              <a:gd name="connsiteY3" fmla="*/ 736900 h 736900"/>
              <a:gd name="connsiteX4" fmla="*/ 38310 w 1080000"/>
              <a:gd name="connsiteY4" fmla="*/ 736900 h 736900"/>
              <a:gd name="connsiteX5" fmla="*/ 10971 w 1080000"/>
              <a:gd name="connsiteY5" fmla="*/ 648829 h 736900"/>
              <a:gd name="connsiteX6" fmla="*/ 0 w 1080000"/>
              <a:gd name="connsiteY6" fmla="*/ 540000 h 736900"/>
              <a:gd name="connsiteX7" fmla="*/ 540000 w 1080000"/>
              <a:gd name="connsiteY7" fmla="*/ 0 h 7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0" h="736900">
                <a:moveTo>
                  <a:pt x="540000" y="0"/>
                </a:moveTo>
                <a:cubicBezTo>
                  <a:pt x="838234" y="0"/>
                  <a:pt x="1080000" y="241766"/>
                  <a:pt x="1080000" y="540000"/>
                </a:cubicBezTo>
                <a:cubicBezTo>
                  <a:pt x="1080000" y="577280"/>
                  <a:pt x="1076223" y="613676"/>
                  <a:pt x="1069029" y="648829"/>
                </a:cubicBezTo>
                <a:lnTo>
                  <a:pt x="1041691" y="736900"/>
                </a:lnTo>
                <a:lnTo>
                  <a:pt x="38310" y="736900"/>
                </a:lnTo>
                <a:lnTo>
                  <a:pt x="10971" y="648829"/>
                </a:lnTo>
                <a:cubicBezTo>
                  <a:pt x="3778" y="613676"/>
                  <a:pt x="0" y="577280"/>
                  <a:pt x="0" y="540000"/>
                </a:cubicBezTo>
                <a:cubicBezTo>
                  <a:pt x="0" y="241766"/>
                  <a:pt x="241766" y="0"/>
                  <a:pt x="540000"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76200" dir="1926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000155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9" name="Group 28">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30" name="Freeform: Shape 29">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Oval 32">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35" name="Rectangle 34">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9" name="Group 38">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40" name="Freeform: Shape 39">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Oval 40">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FCB47E7C-DDC5-485F-8B4D-990FFA634074}"/>
              </a:ext>
            </a:extLst>
          </p:cNvPr>
          <p:cNvSpPr>
            <a:spLocks noGrp="1"/>
          </p:cNvSpPr>
          <p:nvPr>
            <p:ph type="title"/>
          </p:nvPr>
        </p:nvSpPr>
        <p:spPr>
          <a:xfrm>
            <a:off x="550864" y="549275"/>
            <a:ext cx="3565524" cy="3034657"/>
          </a:xfrm>
        </p:spPr>
        <p:txBody>
          <a:bodyPr vert="horz" wrap="square" lIns="0" tIns="0" rIns="0" bIns="0" rtlCol="0" anchor="b" anchorCtr="0">
            <a:normAutofit/>
          </a:bodyPr>
          <a:lstStyle/>
          <a:p>
            <a:r>
              <a:rPr lang="en-US"/>
              <a:t>Buddhism: Bodhi Day</a:t>
            </a:r>
          </a:p>
        </p:txBody>
      </p:sp>
      <p:grpSp>
        <p:nvGrpSpPr>
          <p:cNvPr id="43" name="Group 42">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44"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Picture 4">
            <a:hlinkClick r:id="" action="ppaction://media"/>
            <a:extLst>
              <a:ext uri="{FF2B5EF4-FFF2-40B4-BE49-F238E27FC236}">
                <a16:creationId xmlns:a16="http://schemas.microsoft.com/office/drawing/2014/main" id="{15D633AF-E091-4A69-882B-101B41D85308}"/>
              </a:ext>
            </a:extLst>
          </p:cNvPr>
          <p:cNvPicPr>
            <a:picLocks noRot="1" noChangeAspect="1"/>
          </p:cNvPicPr>
          <p:nvPr>
            <a:videoFile r:link="rId1"/>
          </p:nvPr>
        </p:nvPicPr>
        <p:blipFill>
          <a:blip r:embed="rId4"/>
          <a:stretch>
            <a:fillRect/>
          </a:stretch>
        </p:blipFill>
        <p:spPr>
          <a:xfrm>
            <a:off x="4295776" y="675282"/>
            <a:ext cx="7345363" cy="5509022"/>
          </a:xfrm>
          <a:custGeom>
            <a:avLst/>
            <a:gdLst/>
            <a:ahLst/>
            <a:cxnLst/>
            <a:rect l="l" t="t" r="r" b="b"/>
            <a:pathLst>
              <a:path w="7345363" h="5761037">
                <a:moveTo>
                  <a:pt x="0" y="0"/>
                </a:moveTo>
                <a:lnTo>
                  <a:pt x="7345363" y="0"/>
                </a:lnTo>
                <a:lnTo>
                  <a:pt x="7345363" y="5761037"/>
                </a:lnTo>
                <a:lnTo>
                  <a:pt x="0" y="5761037"/>
                </a:lnTo>
                <a:close/>
              </a:path>
            </a:pathLst>
          </a:custGeom>
        </p:spPr>
      </p:pic>
    </p:spTree>
    <p:extLst>
      <p:ext uri="{BB962C8B-B14F-4D97-AF65-F5344CB8AC3E}">
        <p14:creationId xmlns:p14="http://schemas.microsoft.com/office/powerpoint/2010/main" val="3585451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71B273-6D65-4340-A572-56DB8E1AE6B9}"/>
              </a:ext>
            </a:extLst>
          </p:cNvPr>
          <p:cNvSpPr>
            <a:spLocks noGrp="1"/>
          </p:cNvSpPr>
          <p:nvPr>
            <p:ph type="title"/>
          </p:nvPr>
        </p:nvSpPr>
        <p:spPr>
          <a:xfrm>
            <a:off x="3359149" y="1520825"/>
            <a:ext cx="8281987" cy="1333057"/>
          </a:xfrm>
        </p:spPr>
        <p:txBody>
          <a:bodyPr wrap="square" anchor="t">
            <a:normAutofit/>
          </a:bodyPr>
          <a:lstStyle/>
          <a:p>
            <a:r>
              <a:rPr lang="en-US"/>
              <a:t>Time to Share</a:t>
            </a:r>
          </a:p>
        </p:txBody>
      </p:sp>
      <p:sp>
        <p:nvSpPr>
          <p:cNvPr id="10" name="Oval 9">
            <a:extLst>
              <a:ext uri="{FF2B5EF4-FFF2-40B4-BE49-F238E27FC236}">
                <a16:creationId xmlns:a16="http://schemas.microsoft.com/office/drawing/2014/main" id="{504E6BD3-B518-46A4-9CC0-30D095552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9157" y="158455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2" name="Group 11">
            <a:extLst>
              <a:ext uri="{FF2B5EF4-FFF2-40B4-BE49-F238E27FC236}">
                <a16:creationId xmlns:a16="http://schemas.microsoft.com/office/drawing/2014/main" id="{A31FBE92-3FC2-48E4-874B-A5273A0425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0526" y="2488515"/>
            <a:ext cx="1262947" cy="1335600"/>
            <a:chOff x="2678417" y="2427951"/>
            <a:chExt cx="1262947" cy="1335600"/>
          </a:xfrm>
        </p:grpSpPr>
        <p:sp>
          <p:nvSpPr>
            <p:cNvPr id="13" name="Freeform: Shape 12">
              <a:extLst>
                <a:ext uri="{FF2B5EF4-FFF2-40B4-BE49-F238E27FC236}">
                  <a16:creationId xmlns:a16="http://schemas.microsoft.com/office/drawing/2014/main" id="{4F7C333A-2381-4657-ACDA-47654B21FA7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74A5CCC1-7BBD-4F00-82CF-C7683D9FF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6" name="Freeform: Shape 15">
            <a:extLst>
              <a:ext uri="{FF2B5EF4-FFF2-40B4-BE49-F238E27FC236}">
                <a16:creationId xmlns:a16="http://schemas.microsoft.com/office/drawing/2014/main" id="{A0DAEA90-11E9-4069-BC2C-6F65C6C1C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flipH="1" flipV="1">
            <a:off x="8600937" y="4090109"/>
            <a:ext cx="3682485" cy="1853969"/>
          </a:xfrm>
          <a:custGeom>
            <a:avLst/>
            <a:gdLst>
              <a:gd name="connsiteX0" fmla="*/ 3682485 w 3682485"/>
              <a:gd name="connsiteY0" fmla="*/ 1853969 h 1853969"/>
              <a:gd name="connsiteX1" fmla="*/ 2755500 w 3682485"/>
              <a:gd name="connsiteY1" fmla="*/ 1853969 h 1853969"/>
              <a:gd name="connsiteX2" fmla="*/ 1828517 w 3682485"/>
              <a:gd name="connsiteY2" fmla="*/ 926985 h 1853969"/>
              <a:gd name="connsiteX3" fmla="*/ 901534 w 3682485"/>
              <a:gd name="connsiteY3" fmla="*/ 1853969 h 1853969"/>
              <a:gd name="connsiteX4" fmla="*/ 293606 w 3682485"/>
              <a:gd name="connsiteY4" fmla="*/ 1853969 h 1853969"/>
              <a:gd name="connsiteX5" fmla="*/ 0 w 3682485"/>
              <a:gd name="connsiteY5" fmla="*/ 1560363 h 1853969"/>
              <a:gd name="connsiteX6" fmla="*/ 12215 w 3682485"/>
              <a:gd name="connsiteY6" fmla="*/ 1480329 h 1853969"/>
              <a:gd name="connsiteX7" fmla="*/ 1828517 w 3682485"/>
              <a:gd name="connsiteY7" fmla="*/ 0 h 1853969"/>
              <a:gd name="connsiteX8" fmla="*/ 3682485 w 3682485"/>
              <a:gd name="connsiteY8"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2485" h="1853969">
                <a:moveTo>
                  <a:pt x="3682485" y="1853969"/>
                </a:moveTo>
                <a:lnTo>
                  <a:pt x="2755500" y="1853969"/>
                </a:lnTo>
                <a:cubicBezTo>
                  <a:pt x="2755500" y="1342010"/>
                  <a:pt x="2340476" y="926985"/>
                  <a:pt x="1828517" y="926985"/>
                </a:cubicBezTo>
                <a:cubicBezTo>
                  <a:pt x="1316558" y="926985"/>
                  <a:pt x="901534" y="1342010"/>
                  <a:pt x="901534" y="1853969"/>
                </a:cubicBezTo>
                <a:lnTo>
                  <a:pt x="293606" y="1853969"/>
                </a:lnTo>
                <a:lnTo>
                  <a:pt x="0" y="1560363"/>
                </a:lnTo>
                <a:lnTo>
                  <a:pt x="12215" y="1480329"/>
                </a:lnTo>
                <a:cubicBezTo>
                  <a:pt x="185091" y="635508"/>
                  <a:pt x="932589" y="0"/>
                  <a:pt x="1828517" y="0"/>
                </a:cubicBezTo>
                <a:cubicBezTo>
                  <a:pt x="2852434" y="0"/>
                  <a:pt x="3682485" y="830051"/>
                  <a:pt x="368248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508000" dist="101600" dir="96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8" name="Freeform: Shape 17">
            <a:extLst>
              <a:ext uri="{FF2B5EF4-FFF2-40B4-BE49-F238E27FC236}">
                <a16:creationId xmlns:a16="http://schemas.microsoft.com/office/drawing/2014/main" id="{E0E8189B-747E-48AE-99A9-1BEE680125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flipH="1" flipV="1">
            <a:off x="8711129" y="3843994"/>
            <a:ext cx="3644147" cy="2149759"/>
          </a:xfrm>
          <a:custGeom>
            <a:avLst/>
            <a:gdLst>
              <a:gd name="connsiteX0" fmla="*/ 3644147 w 3644147"/>
              <a:gd name="connsiteY0" fmla="*/ 2149759 h 2149759"/>
              <a:gd name="connsiteX1" fmla="*/ 2717163 w 3644147"/>
              <a:gd name="connsiteY1" fmla="*/ 2149759 h 2149759"/>
              <a:gd name="connsiteX2" fmla="*/ 1790179 w 3644147"/>
              <a:gd name="connsiteY2" fmla="*/ 1074881 h 2149759"/>
              <a:gd name="connsiteX3" fmla="*/ 863196 w 3644147"/>
              <a:gd name="connsiteY3" fmla="*/ 2149759 h 2149759"/>
              <a:gd name="connsiteX4" fmla="*/ 551057 w 3644147"/>
              <a:gd name="connsiteY4" fmla="*/ 2149759 h 2149759"/>
              <a:gd name="connsiteX5" fmla="*/ 0 w 3644147"/>
              <a:gd name="connsiteY5" fmla="*/ 1598702 h 2149759"/>
              <a:gd name="connsiteX6" fmla="*/ 19562 w 3644147"/>
              <a:gd name="connsiteY6" fmla="*/ 1510486 h 2149759"/>
              <a:gd name="connsiteX7" fmla="*/ 1790179 w 3644147"/>
              <a:gd name="connsiteY7" fmla="*/ 0 h 2149759"/>
              <a:gd name="connsiteX8" fmla="*/ 3644147 w 3644147"/>
              <a:gd name="connsiteY8" fmla="*/ 2149759 h 2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4147" h="2149759">
                <a:moveTo>
                  <a:pt x="3644147" y="2149759"/>
                </a:moveTo>
                <a:lnTo>
                  <a:pt x="2717163" y="2149759"/>
                </a:lnTo>
                <a:cubicBezTo>
                  <a:pt x="2717162" y="1556120"/>
                  <a:pt x="2302138" y="1074880"/>
                  <a:pt x="1790179" y="1074881"/>
                </a:cubicBezTo>
                <a:cubicBezTo>
                  <a:pt x="1278220" y="1074880"/>
                  <a:pt x="863196" y="1556119"/>
                  <a:pt x="863196" y="2149759"/>
                </a:cubicBezTo>
                <a:lnTo>
                  <a:pt x="551057" y="2149759"/>
                </a:lnTo>
                <a:lnTo>
                  <a:pt x="0" y="1598702"/>
                </a:lnTo>
                <a:lnTo>
                  <a:pt x="19562" y="1510486"/>
                </a:lnTo>
                <a:cubicBezTo>
                  <a:pt x="254295" y="635388"/>
                  <a:pt x="958246" y="0"/>
                  <a:pt x="1790179" y="0"/>
                </a:cubicBezTo>
                <a:cubicBezTo>
                  <a:pt x="2814097" y="0"/>
                  <a:pt x="3644147" y="962481"/>
                  <a:pt x="3644147" y="2149759"/>
                </a:cubicBezTo>
                <a:close/>
              </a:path>
            </a:pathLst>
          </a:custGeom>
          <a:solidFill>
            <a:schemeClr val="bg2">
              <a:lumMod val="50000"/>
              <a:lumOff val="50000"/>
              <a:alpha val="6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BECD3352-C26D-486F-B4BE-9D9662F76A61}"/>
              </a:ext>
            </a:extLst>
          </p:cNvPr>
          <p:cNvSpPr>
            <a:spLocks noGrp="1"/>
          </p:cNvSpPr>
          <p:nvPr>
            <p:ph idx="1"/>
          </p:nvPr>
        </p:nvSpPr>
        <p:spPr>
          <a:xfrm>
            <a:off x="3377566" y="3052367"/>
            <a:ext cx="5418772" cy="3040458"/>
          </a:xfrm>
        </p:spPr>
        <p:txBody>
          <a:bodyPr vert="horz" lIns="0" tIns="0" rIns="0" bIns="0" rtlCol="0" anchor="t">
            <a:normAutofit/>
          </a:bodyPr>
          <a:lstStyle/>
          <a:p>
            <a:r>
              <a:rPr lang="en-US">
                <a:ea typeface="Source Sans Pro"/>
              </a:rPr>
              <a:t>This holiday celebrates the enlightenment of the Buddha. Do you think the people can achieve enlightenment? Why or why not?</a:t>
            </a:r>
          </a:p>
          <a:p>
            <a:endParaRPr lang="en-US" dirty="0">
              <a:ea typeface="Source Sans Pro"/>
            </a:endParaRPr>
          </a:p>
          <a:p>
            <a:r>
              <a:rPr lang="en-US">
                <a:ea typeface="Source Sans Pro"/>
              </a:rPr>
              <a:t>If you could be enlightened about something, what would it be? </a:t>
            </a:r>
            <a:endParaRPr lang="en-US" dirty="0">
              <a:ea typeface="Source Sans Pro"/>
            </a:endParaRPr>
          </a:p>
        </p:txBody>
      </p:sp>
      <p:sp>
        <p:nvSpPr>
          <p:cNvPr id="20" name="Oval 19">
            <a:extLst>
              <a:ext uri="{FF2B5EF4-FFF2-40B4-BE49-F238E27FC236}">
                <a16:creationId xmlns:a16="http://schemas.microsoft.com/office/drawing/2014/main" id="{D9DE43D0-73AC-46B4-A39F-E66967A1F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flipH="1" flipV="1">
            <a:off x="10021470" y="292006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Shape 21">
            <a:extLst>
              <a:ext uri="{FF2B5EF4-FFF2-40B4-BE49-F238E27FC236}">
                <a16:creationId xmlns:a16="http://schemas.microsoft.com/office/drawing/2014/main" id="{803C343E-7EAC-4512-955A-33B1833F2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flipH="1" flipV="1">
            <a:off x="11901768" y="4915975"/>
            <a:ext cx="214196" cy="701949"/>
          </a:xfrm>
          <a:custGeom>
            <a:avLst/>
            <a:gdLst>
              <a:gd name="connsiteX0" fmla="*/ 128682 w 214196"/>
              <a:gd name="connsiteY0" fmla="*/ 9479 h 701949"/>
              <a:gd name="connsiteX1" fmla="*/ 214196 w 214196"/>
              <a:gd name="connsiteY1" fmla="*/ 466589 h 701949"/>
              <a:gd name="connsiteX2" fmla="*/ 213337 w 214196"/>
              <a:gd name="connsiteY2" fmla="*/ 503724 h 701949"/>
              <a:gd name="connsiteX3" fmla="*/ 15112 w 214196"/>
              <a:gd name="connsiteY3" fmla="*/ 701949 h 701949"/>
              <a:gd name="connsiteX4" fmla="*/ 8417 w 214196"/>
              <a:gd name="connsiteY4" fmla="*/ 648207 h 701949"/>
              <a:gd name="connsiteX5" fmla="*/ 0 w 214196"/>
              <a:gd name="connsiteY5" fmla="*/ 466589 h 701949"/>
              <a:gd name="connsiteX6" fmla="*/ 107098 w 214196"/>
              <a:gd name="connsiteY6" fmla="*/ 0 h 701949"/>
              <a:gd name="connsiteX7" fmla="*/ 128682 w 214196"/>
              <a:gd name="connsiteY7" fmla="*/ 9479 h 70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196" h="701949">
                <a:moveTo>
                  <a:pt x="128682" y="9479"/>
                </a:moveTo>
                <a:cubicBezTo>
                  <a:pt x="177485" y="52987"/>
                  <a:pt x="214196" y="241110"/>
                  <a:pt x="214196" y="466589"/>
                </a:cubicBezTo>
                <a:lnTo>
                  <a:pt x="213337" y="503724"/>
                </a:lnTo>
                <a:lnTo>
                  <a:pt x="15112" y="701949"/>
                </a:lnTo>
                <a:lnTo>
                  <a:pt x="8417" y="648207"/>
                </a:lnTo>
                <a:cubicBezTo>
                  <a:pt x="2997" y="592384"/>
                  <a:pt x="0" y="531011"/>
                  <a:pt x="0" y="466589"/>
                </a:cubicBezTo>
                <a:cubicBezTo>
                  <a:pt x="0" y="208899"/>
                  <a:pt x="47949" y="0"/>
                  <a:pt x="107098" y="0"/>
                </a:cubicBezTo>
                <a:cubicBezTo>
                  <a:pt x="114492" y="0"/>
                  <a:pt x="121710" y="3264"/>
                  <a:pt x="128682" y="9479"/>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434573034"/>
      </p:ext>
    </p:extLst>
  </p:cSld>
  <p:clrMapOvr>
    <a:masterClrMapping/>
  </p:clrMapOvr>
</p:sld>
</file>

<file path=ppt/theme/theme1.xml><?xml version="1.0" encoding="utf-8"?>
<a:theme xmlns:a="http://schemas.openxmlformats.org/drawingml/2006/main" name="3DFloatVTI">
  <a:themeElements>
    <a:clrScheme name="AnalogousFromDarkSeedRightStep">
      <a:dk1>
        <a:srgbClr val="000000"/>
      </a:dk1>
      <a:lt1>
        <a:srgbClr val="FFFFFF"/>
      </a:lt1>
      <a:dk2>
        <a:srgbClr val="1B2F2C"/>
      </a:dk2>
      <a:lt2>
        <a:srgbClr val="F2F0F3"/>
      </a:lt2>
      <a:accent1>
        <a:srgbClr val="78AE44"/>
      </a:accent1>
      <a:accent2>
        <a:srgbClr val="43B13B"/>
      </a:accent2>
      <a:accent3>
        <a:srgbClr val="47B56D"/>
      </a:accent3>
      <a:accent4>
        <a:srgbClr val="3BB195"/>
      </a:accent4>
      <a:accent5>
        <a:srgbClr val="4DAEC3"/>
      </a:accent5>
      <a:accent6>
        <a:srgbClr val="3B6BB1"/>
      </a:accent6>
      <a:hlink>
        <a:srgbClr val="C44F4E"/>
      </a:hlink>
      <a:folHlink>
        <a:srgbClr val="7F7F7F"/>
      </a:folHlink>
    </a:clrScheme>
    <a:fontScheme name="Float">
      <a:majorFont>
        <a:latin typeface="Sitka Heading"/>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BA493F80BFCB43867CDEBFCD560C95" ma:contentTypeVersion="10" ma:contentTypeDescription="Create a new document." ma:contentTypeScope="" ma:versionID="9cd7342640d6fd4b6c1d203d9a961a88">
  <xsd:schema xmlns:xsd="http://www.w3.org/2001/XMLSchema" xmlns:xs="http://www.w3.org/2001/XMLSchema" xmlns:p="http://schemas.microsoft.com/office/2006/metadata/properties" xmlns:ns2="e021116e-70b5-4dea-976a-806e996dba5c" xmlns:ns3="4259f52f-4b71-47bc-aac8-de2b0f5da881" targetNamespace="http://schemas.microsoft.com/office/2006/metadata/properties" ma:root="true" ma:fieldsID="42738bd26cf3fa7f6c740d9896a67fa0" ns2:_="" ns3:_="">
    <xsd:import namespace="e021116e-70b5-4dea-976a-806e996dba5c"/>
    <xsd:import namespace="4259f52f-4b71-47bc-aac8-de2b0f5da8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21116e-70b5-4dea-976a-806e996db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59f52f-4b71-47bc-aac8-de2b0f5da88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9F69D4-DA73-48BF-B6FE-DDF057D036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21116e-70b5-4dea-976a-806e996dba5c"/>
    <ds:schemaRef ds:uri="4259f52f-4b71-47bc-aac8-de2b0f5da8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A943AC-0EBE-4DE9-945E-CF31444EDD04}">
  <ds:schemaRefs>
    <ds:schemaRef ds:uri="http://schemas.microsoft.com/sharepoint/v3/contenttype/forms"/>
  </ds:schemaRefs>
</ds:datastoreItem>
</file>

<file path=customXml/itemProps3.xml><?xml version="1.0" encoding="utf-8"?>
<ds:datastoreItem xmlns:ds="http://schemas.openxmlformats.org/officeDocument/2006/customXml" ds:itemID="{06CE6AA9-0C77-4D9F-972E-C359F4E5F17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4</TotalTime>
  <Words>518</Words>
  <Application>Microsoft Office PowerPoint</Application>
  <PresentationFormat>Widescreen</PresentationFormat>
  <Paragraphs>44</Paragraphs>
  <Slides>12</Slides>
  <Notes>2</Notes>
  <HiddenSlides>1</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Sitka Heading</vt:lpstr>
      <vt:lpstr>Source Sans Pro</vt:lpstr>
      <vt:lpstr>3DFloatVTI</vt:lpstr>
      <vt:lpstr>Bodhi Day  January 20</vt:lpstr>
      <vt:lpstr>Would you rather...</vt:lpstr>
      <vt:lpstr>Objectives</vt:lpstr>
      <vt:lpstr>What is Bodhi Day?</vt:lpstr>
      <vt:lpstr>The Story</vt:lpstr>
      <vt:lpstr>The Story</vt:lpstr>
      <vt:lpstr>How is it celebrated?</vt:lpstr>
      <vt:lpstr>Buddhism: Bodhi Day</vt:lpstr>
      <vt:lpstr>Time to Share</vt:lpstr>
      <vt:lpstr>Which is a better cell phone?</vt:lpstr>
      <vt:lpstr>Teacher Feedback Survey</vt:lpstr>
      <vt:lpstr>For Additional Resources &amp; Support Contact  Office of Human Relations, Diversity &amp; Equity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TG</dc:creator>
  <cp:lastModifiedBy>Gomez, Julie</cp:lastModifiedBy>
  <cp:revision>551</cp:revision>
  <dcterms:created xsi:type="dcterms:W3CDTF">2021-01-14T17:02:57Z</dcterms:created>
  <dcterms:modified xsi:type="dcterms:W3CDTF">2022-06-23T16:50:40Z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0x010100AEBA493F80BFCB43867CDEBFCD560C95</vt:lpwstr>
  </property>
</Properties>
</file>