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notesMasterIdLst>
    <p:notesMasterId r:id="rId19"/>
  </p:notesMasterIdLst>
  <p:handoutMasterIdLst>
    <p:handoutMasterId r:id="rId20"/>
  </p:handoutMasterIdLst>
  <p:sldIdLst>
    <p:sldId id="256" r:id="rId2"/>
    <p:sldId id="259" r:id="rId3"/>
    <p:sldId id="260" r:id="rId4"/>
    <p:sldId id="258" r:id="rId5"/>
    <p:sldId id="261" r:id="rId6"/>
    <p:sldId id="274" r:id="rId7"/>
    <p:sldId id="262" r:id="rId8"/>
    <p:sldId id="268" r:id="rId9"/>
    <p:sldId id="263" r:id="rId10"/>
    <p:sldId id="264" r:id="rId11"/>
    <p:sldId id="265" r:id="rId12"/>
    <p:sldId id="269" r:id="rId13"/>
    <p:sldId id="266" r:id="rId14"/>
    <p:sldId id="267" r:id="rId15"/>
    <p:sldId id="270" r:id="rId16"/>
    <p:sldId id="272" r:id="rId17"/>
    <p:sldId id="273"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E0C"/>
    <a:srgbClr val="717C04"/>
    <a:srgbClr val="EF09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6" autoAdjust="0"/>
    <p:restoredTop sz="94320" autoAdjust="0"/>
  </p:normalViewPr>
  <p:slideViewPr>
    <p:cSldViewPr>
      <p:cViewPr varScale="1">
        <p:scale>
          <a:sx n="81" d="100"/>
          <a:sy n="81" d="100"/>
        </p:scale>
        <p:origin x="1650" y="78"/>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197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3414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3414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3414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3E7E902-135F-4F23-9F45-8566C838C6FF}"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9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239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2390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39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239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239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9AB0F66-1015-4642-984E-CF62B95795F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1ACF72-594B-4FDF-94AB-77394B63EEE2}" type="slidenum">
              <a:rPr lang="en-US" altLang="en-US"/>
              <a:pPr/>
              <a:t>1</a:t>
            </a:fld>
            <a:endParaRPr lang="en-US" altLang="en-US"/>
          </a:p>
        </p:txBody>
      </p:sp>
      <p:sp>
        <p:nvSpPr>
          <p:cNvPr id="125954" name="Rectangle 2"/>
          <p:cNvSpPr>
            <a:spLocks noRo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047444-7E7D-4EE8-8F60-C6FAE9C8EE11}" type="slidenum">
              <a:rPr lang="en-US" altLang="en-US"/>
              <a:pPr/>
              <a:t>10</a:t>
            </a:fld>
            <a:endParaRPr lang="en-US" altLang="en-US"/>
          </a:p>
        </p:txBody>
      </p:sp>
      <p:sp>
        <p:nvSpPr>
          <p:cNvPr id="139266" name="Rectangle 2"/>
          <p:cNvSpPr>
            <a:spLocks noRo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592C1F-AA6C-4A0E-B70A-DC53E8CDDF78}" type="slidenum">
              <a:rPr lang="en-US" altLang="en-US"/>
              <a:pPr/>
              <a:t>11</a:t>
            </a:fld>
            <a:endParaRPr lang="en-US" altLang="en-US"/>
          </a:p>
        </p:txBody>
      </p:sp>
      <p:sp>
        <p:nvSpPr>
          <p:cNvPr id="140290" name="Rectangle 2"/>
          <p:cNvSpPr>
            <a:spLocks noRo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FA2E12-537F-44D1-8215-3D08B03CB348}" type="slidenum">
              <a:rPr lang="en-US" altLang="en-US"/>
              <a:pPr/>
              <a:t>12</a:t>
            </a:fld>
            <a:endParaRPr lang="en-US" altLang="en-US"/>
          </a:p>
        </p:txBody>
      </p:sp>
      <p:sp>
        <p:nvSpPr>
          <p:cNvPr id="141314" name="Rectangle 2"/>
          <p:cNvSpPr>
            <a:spLocks noRo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B8C6EF-F757-4717-A78B-EA8A79F609E1}" type="slidenum">
              <a:rPr lang="en-US" altLang="en-US"/>
              <a:pPr/>
              <a:t>13</a:t>
            </a:fld>
            <a:endParaRPr lang="en-US" altLang="en-US"/>
          </a:p>
        </p:txBody>
      </p:sp>
      <p:sp>
        <p:nvSpPr>
          <p:cNvPr id="142338" name="Rectangle 2"/>
          <p:cNvSpPr>
            <a:spLocks noRo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AC0CD9-28E9-489D-9FD2-F673DA53D3D3}" type="slidenum">
              <a:rPr lang="en-US" altLang="en-US"/>
              <a:pPr/>
              <a:t>14</a:t>
            </a:fld>
            <a:endParaRPr lang="en-US" altLang="en-US"/>
          </a:p>
        </p:txBody>
      </p:sp>
      <p:sp>
        <p:nvSpPr>
          <p:cNvPr id="143362" name="Rectangle 2"/>
          <p:cNvSpPr>
            <a:spLocks noRo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767CD1-31C8-469E-ADF8-744AD4BDE3A9}" type="slidenum">
              <a:rPr lang="en-US" altLang="en-US"/>
              <a:pPr/>
              <a:t>15</a:t>
            </a:fld>
            <a:endParaRPr lang="en-US" altLang="en-US"/>
          </a:p>
        </p:txBody>
      </p:sp>
      <p:sp>
        <p:nvSpPr>
          <p:cNvPr id="144386" name="Rectangle 2"/>
          <p:cNvSpPr>
            <a:spLocks noRo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B04A22-758A-4E27-8B2F-E28A7166C3A7}" type="slidenum">
              <a:rPr lang="en-US" altLang="en-US"/>
              <a:pPr/>
              <a:t>16</a:t>
            </a:fld>
            <a:endParaRPr lang="en-US" altLang="en-US"/>
          </a:p>
        </p:txBody>
      </p:sp>
      <p:sp>
        <p:nvSpPr>
          <p:cNvPr id="145410" name="Rectangle 2"/>
          <p:cNvSpPr>
            <a:spLocks noRo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C37F77-3CD5-49E5-9731-37CF7FD70271}" type="slidenum">
              <a:rPr lang="en-US" altLang="en-US"/>
              <a:pPr/>
              <a:t>17</a:t>
            </a:fld>
            <a:endParaRPr lang="en-US" altLang="en-US"/>
          </a:p>
        </p:txBody>
      </p:sp>
      <p:sp>
        <p:nvSpPr>
          <p:cNvPr id="146434" name="Rectangle 2"/>
          <p:cNvSpPr>
            <a:spLocks noRot="1"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7EB1F3-B841-42DA-AEF0-B86D68001312}" type="slidenum">
              <a:rPr lang="en-US" altLang="en-US"/>
              <a:pPr/>
              <a:t>2</a:t>
            </a:fld>
            <a:endParaRPr lang="en-US" altLang="en-US"/>
          </a:p>
        </p:txBody>
      </p:sp>
      <p:sp>
        <p:nvSpPr>
          <p:cNvPr id="126978" name="Rectangle 2"/>
          <p:cNvSpPr>
            <a:spLocks noRo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901D26-734C-4B6F-8021-0137EDBD3A05}" type="slidenum">
              <a:rPr lang="en-US" altLang="en-US"/>
              <a:pPr/>
              <a:t>3</a:t>
            </a:fld>
            <a:endParaRPr lang="en-US" altLang="en-US"/>
          </a:p>
        </p:txBody>
      </p:sp>
      <p:sp>
        <p:nvSpPr>
          <p:cNvPr id="128002" name="Rectangle 2"/>
          <p:cNvSpPr>
            <a:spLocks noRo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C6A8EC-3704-48E3-8F66-DBE61F8514CA}" type="slidenum">
              <a:rPr lang="en-US" altLang="en-US"/>
              <a:pPr/>
              <a:t>4</a:t>
            </a:fld>
            <a:endParaRPr lang="en-US" altLang="en-US"/>
          </a:p>
        </p:txBody>
      </p:sp>
      <p:sp>
        <p:nvSpPr>
          <p:cNvPr id="129026" name="Rectangle 2"/>
          <p:cNvSpPr>
            <a:spLocks noRo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462352-927F-4F3B-B65E-407EFB2924DD}" type="slidenum">
              <a:rPr lang="en-US" altLang="en-US"/>
              <a:pPr/>
              <a:t>5</a:t>
            </a:fld>
            <a:endParaRPr lang="en-US" altLang="en-US"/>
          </a:p>
        </p:txBody>
      </p:sp>
      <p:sp>
        <p:nvSpPr>
          <p:cNvPr id="130050" name="Rectangle 2"/>
          <p:cNvSpPr>
            <a:spLocks noRo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774564-DDEA-43A4-B5F5-3D54144BE5C0}" type="slidenum">
              <a:rPr lang="en-US" altLang="en-US"/>
              <a:pPr/>
              <a:t>6</a:t>
            </a:fld>
            <a:endParaRPr lang="en-US" altLang="en-US"/>
          </a:p>
        </p:txBody>
      </p:sp>
      <p:sp>
        <p:nvSpPr>
          <p:cNvPr id="131074" name="Rectangle 2"/>
          <p:cNvSpPr>
            <a:spLocks noRo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0AD851-5BCE-4A97-8489-1B0B262048DF}" type="slidenum">
              <a:rPr lang="en-US" altLang="en-US"/>
              <a:pPr/>
              <a:t>7</a:t>
            </a:fld>
            <a:endParaRPr lang="en-US" altLang="en-US"/>
          </a:p>
        </p:txBody>
      </p:sp>
      <p:sp>
        <p:nvSpPr>
          <p:cNvPr id="132098" name="Rectangle 2"/>
          <p:cNvSpPr>
            <a:spLocks noRo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8B6126-A6B6-4313-BCF3-5B251FFAEF0A}" type="slidenum">
              <a:rPr lang="en-US" altLang="en-US"/>
              <a:pPr/>
              <a:t>8</a:t>
            </a:fld>
            <a:endParaRPr lang="en-US" altLang="en-US"/>
          </a:p>
        </p:txBody>
      </p:sp>
      <p:sp>
        <p:nvSpPr>
          <p:cNvPr id="133122" name="Rectangle 2"/>
          <p:cNvSpPr>
            <a:spLocks noRo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5E3FBC-7D8F-4328-9C87-D047DF87AF3A}" type="slidenum">
              <a:rPr lang="en-US" altLang="en-US"/>
              <a:pPr/>
              <a:t>9</a:t>
            </a:fld>
            <a:endParaRPr lang="en-US" altLang="en-US"/>
          </a:p>
        </p:txBody>
      </p:sp>
      <p:sp>
        <p:nvSpPr>
          <p:cNvPr id="124930" name="Rectangle 2"/>
          <p:cNvSpPr>
            <a:spLocks noRot="1" noChangeArrowheads="1" noTextEdit="1"/>
          </p:cNvSpPr>
          <p:nvPr>
            <p:ph type="sldImg"/>
          </p:nvPr>
        </p:nvSpPr>
        <p:spPr>
          <a:ln/>
        </p:spPr>
      </p:sp>
      <p:sp>
        <p:nvSpPr>
          <p:cNvPr id="124931" name="Rectangle 3"/>
          <p:cNvSpPr>
            <a:spLocks noGrp="1" noChangeArrowheads="1"/>
          </p:cNvSpPr>
          <p:nvPr>
            <p:ph type="body" idx="1"/>
          </p:nvPr>
        </p:nvSpPr>
        <p:spPr/>
        <p:txBody>
          <a:bodyPr/>
          <a:lstStyle/>
          <a:p>
            <a:r>
              <a:rPr lang="en-US" altLang="en-US"/>
              <a:t>Notes page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4210" name="Group 2"/>
          <p:cNvGrpSpPr>
            <a:grpSpLocks/>
          </p:cNvGrpSpPr>
          <p:nvPr/>
        </p:nvGrpSpPr>
        <p:grpSpPr bwMode="auto">
          <a:xfrm>
            <a:off x="0" y="0"/>
            <a:ext cx="9144000" cy="6856413"/>
            <a:chOff x="0" y="0"/>
            <a:chExt cx="5760" cy="4319"/>
          </a:xfrm>
        </p:grpSpPr>
        <p:sp>
          <p:nvSpPr>
            <p:cNvPr id="94211"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12"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13"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14" name="Freeform 6"/>
            <p:cNvSpPr>
              <a:spLocks/>
            </p:cNvSpPr>
            <p:nvPr/>
          </p:nvSpPr>
          <p:spPr bwMode="hidden">
            <a:xfrm>
              <a:off x="4038" y="3577"/>
              <a:ext cx="1720" cy="65"/>
            </a:xfrm>
            <a:custGeom>
              <a:avLst/>
              <a:gdLst>
                <a:gd name="T0" fmla="*/ 1722 w 1722"/>
                <a:gd name="T1" fmla="*/ 66 h 66"/>
                <a:gd name="T2" fmla="*/ 1722 w 1722"/>
                <a:gd name="T3" fmla="*/ 60 h 66"/>
                <a:gd name="T4" fmla="*/ 0 w 1722"/>
                <a:gd name="T5" fmla="*/ 0 h 66"/>
                <a:gd name="T6" fmla="*/ 0 w 1722"/>
                <a:gd name="T7" fmla="*/ 48 h 66"/>
                <a:gd name="T8" fmla="*/ 1722 w 1722"/>
                <a:gd name="T9" fmla="*/ 66 h 66"/>
                <a:gd name="T10" fmla="*/ 1722 w 1722"/>
                <a:gd name="T11" fmla="*/ 66 h 66"/>
              </a:gdLst>
              <a:ahLst/>
              <a:cxnLst>
                <a:cxn ang="0">
                  <a:pos x="T0" y="T1"/>
                </a:cxn>
                <a:cxn ang="0">
                  <a:pos x="T2" y="T3"/>
                </a:cxn>
                <a:cxn ang="0">
                  <a:pos x="T4" y="T5"/>
                </a:cxn>
                <a:cxn ang="0">
                  <a:pos x="T6" y="T7"/>
                </a:cxn>
                <a:cxn ang="0">
                  <a:pos x="T8" y="T9"/>
                </a:cxn>
                <a:cxn ang="0">
                  <a:pos x="T10" y="T11"/>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15"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94216" name="Freeform 8"/>
            <p:cNvSpPr>
              <a:spLocks/>
            </p:cNvSpPr>
            <p:nvPr/>
          </p:nvSpPr>
          <p:spPr bwMode="hidden">
            <a:xfrm>
              <a:off x="4784" y="3702"/>
              <a:ext cx="974" cy="101"/>
            </a:xfrm>
            <a:custGeom>
              <a:avLst/>
              <a:gdLst>
                <a:gd name="T0" fmla="*/ 975 w 975"/>
                <a:gd name="T1" fmla="*/ 48 h 101"/>
                <a:gd name="T2" fmla="*/ 975 w 975"/>
                <a:gd name="T3" fmla="*/ 0 h 101"/>
                <a:gd name="T4" fmla="*/ 0 w 975"/>
                <a:gd name="T5" fmla="*/ 24 h 101"/>
                <a:gd name="T6" fmla="*/ 0 w 975"/>
                <a:gd name="T7" fmla="*/ 101 h 101"/>
                <a:gd name="T8" fmla="*/ 975 w 975"/>
                <a:gd name="T9" fmla="*/ 48 h 101"/>
                <a:gd name="T10" fmla="*/ 975 w 975"/>
                <a:gd name="T11" fmla="*/ 48 h 101"/>
              </a:gdLst>
              <a:ahLst/>
              <a:cxnLst>
                <a:cxn ang="0">
                  <a:pos x="T0" y="T1"/>
                </a:cxn>
                <a:cxn ang="0">
                  <a:pos x="T2" y="T3"/>
                </a:cxn>
                <a:cxn ang="0">
                  <a:pos x="T4" y="T5"/>
                </a:cxn>
                <a:cxn ang="0">
                  <a:pos x="T6" y="T7"/>
                </a:cxn>
                <a:cxn ang="0">
                  <a:pos x="T8" y="T9"/>
                </a:cxn>
                <a:cxn ang="0">
                  <a:pos x="T10" y="T11"/>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17" name="Freeform 9"/>
            <p:cNvSpPr>
              <a:spLocks/>
            </p:cNvSpPr>
            <p:nvPr/>
          </p:nvSpPr>
          <p:spPr bwMode="hidden">
            <a:xfrm>
              <a:off x="3619" y="3815"/>
              <a:ext cx="2139" cy="198"/>
            </a:xfrm>
            <a:custGeom>
              <a:avLst/>
              <a:gdLst>
                <a:gd name="T0" fmla="*/ 2141 w 2141"/>
                <a:gd name="T1" fmla="*/ 0 h 198"/>
                <a:gd name="T2" fmla="*/ 0 w 2141"/>
                <a:gd name="T3" fmla="*/ 156 h 198"/>
                <a:gd name="T4" fmla="*/ 0 w 2141"/>
                <a:gd name="T5" fmla="*/ 198 h 198"/>
                <a:gd name="T6" fmla="*/ 2141 w 2141"/>
                <a:gd name="T7" fmla="*/ 0 h 198"/>
                <a:gd name="T8" fmla="*/ 2141 w 2141"/>
                <a:gd name="T9" fmla="*/ 0 h 198"/>
              </a:gdLst>
              <a:ahLst/>
              <a:cxnLst>
                <a:cxn ang="0">
                  <a:pos x="T0" y="T1"/>
                </a:cxn>
                <a:cxn ang="0">
                  <a:pos x="T2" y="T3"/>
                </a:cxn>
                <a:cxn ang="0">
                  <a:pos x="T4" y="T5"/>
                </a:cxn>
                <a:cxn ang="0">
                  <a:pos x="T6" y="T7"/>
                </a:cxn>
                <a:cxn ang="0">
                  <a:pos x="T8" y="T9"/>
                </a:cxn>
              </a:cxnLst>
              <a:rect l="0" t="0" r="r" b="b"/>
              <a:pathLst>
                <a:path w="2141" h="198">
                  <a:moveTo>
                    <a:pt x="2141" y="0"/>
                  </a:moveTo>
                  <a:lnTo>
                    <a:pt x="0" y="156"/>
                  </a:lnTo>
                  <a:lnTo>
                    <a:pt x="0" y="198"/>
                  </a:lnTo>
                  <a:lnTo>
                    <a:pt x="2141" y="0"/>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18"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19" name="Freeform 11"/>
            <p:cNvSpPr>
              <a:spLocks/>
            </p:cNvSpPr>
            <p:nvPr/>
          </p:nvSpPr>
          <p:spPr bwMode="hidden">
            <a:xfrm>
              <a:off x="2097" y="4043"/>
              <a:ext cx="2514" cy="276"/>
            </a:xfrm>
            <a:custGeom>
              <a:avLst/>
              <a:gdLst>
                <a:gd name="T0" fmla="*/ 2182 w 2517"/>
                <a:gd name="T1" fmla="*/ 276 h 276"/>
                <a:gd name="T2" fmla="*/ 2517 w 2517"/>
                <a:gd name="T3" fmla="*/ 204 h 276"/>
                <a:gd name="T4" fmla="*/ 2260 w 2517"/>
                <a:gd name="T5" fmla="*/ 0 h 276"/>
                <a:gd name="T6" fmla="*/ 0 w 2517"/>
                <a:gd name="T7" fmla="*/ 276 h 276"/>
                <a:gd name="T8" fmla="*/ 2182 w 2517"/>
                <a:gd name="T9" fmla="*/ 276 h 276"/>
                <a:gd name="T10" fmla="*/ 2182 w 2517"/>
                <a:gd name="T11" fmla="*/ 276 h 276"/>
              </a:gdLst>
              <a:ahLst/>
              <a:cxnLst>
                <a:cxn ang="0">
                  <a:pos x="T0" y="T1"/>
                </a:cxn>
                <a:cxn ang="0">
                  <a:pos x="T2" y="T3"/>
                </a:cxn>
                <a:cxn ang="0">
                  <a:pos x="T4" y="T5"/>
                </a:cxn>
                <a:cxn ang="0">
                  <a:pos x="T6" y="T7"/>
                </a:cxn>
                <a:cxn ang="0">
                  <a:pos x="T8" y="T9"/>
                </a:cxn>
                <a:cxn ang="0">
                  <a:pos x="T10" y="T11"/>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20"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21" name="Freeform 13"/>
            <p:cNvSpPr>
              <a:spLocks/>
            </p:cNvSpPr>
            <p:nvPr/>
          </p:nvSpPr>
          <p:spPr bwMode="hidden">
            <a:xfrm>
              <a:off x="5030" y="3151"/>
              <a:ext cx="728" cy="240"/>
            </a:xfrm>
            <a:custGeom>
              <a:avLst/>
              <a:gdLst>
                <a:gd name="T0" fmla="*/ 729 w 729"/>
                <a:gd name="T1" fmla="*/ 240 h 240"/>
                <a:gd name="T2" fmla="*/ 0 w 729"/>
                <a:gd name="T3" fmla="*/ 0 h 240"/>
                <a:gd name="T4" fmla="*/ 0 w 729"/>
                <a:gd name="T5" fmla="*/ 6 h 240"/>
                <a:gd name="T6" fmla="*/ 729 w 729"/>
                <a:gd name="T7" fmla="*/ 240 h 240"/>
                <a:gd name="T8" fmla="*/ 729 w 729"/>
                <a:gd name="T9" fmla="*/ 240 h 240"/>
              </a:gdLst>
              <a:ahLst/>
              <a:cxnLst>
                <a:cxn ang="0">
                  <a:pos x="T0" y="T1"/>
                </a:cxn>
                <a:cxn ang="0">
                  <a:pos x="T2" y="T3"/>
                </a:cxn>
                <a:cxn ang="0">
                  <a:pos x="T4" y="T5"/>
                </a:cxn>
                <a:cxn ang="0">
                  <a:pos x="T6" y="T7"/>
                </a:cxn>
                <a:cxn ang="0">
                  <a:pos x="T8" y="T9"/>
                </a:cxn>
              </a:cxnLst>
              <a:rect l="0" t="0" r="r" b="b"/>
              <a:pathLst>
                <a:path w="729" h="240">
                  <a:moveTo>
                    <a:pt x="729" y="240"/>
                  </a:moveTo>
                  <a:lnTo>
                    <a:pt x="0" y="0"/>
                  </a:lnTo>
                  <a:lnTo>
                    <a:pt x="0" y="6"/>
                  </a:lnTo>
                  <a:lnTo>
                    <a:pt x="729" y="240"/>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22"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23" name="Freeform 15"/>
            <p:cNvSpPr>
              <a:spLocks/>
            </p:cNvSpPr>
            <p:nvPr/>
          </p:nvSpPr>
          <p:spPr bwMode="hidden">
            <a:xfrm>
              <a:off x="5030" y="3049"/>
              <a:ext cx="728" cy="318"/>
            </a:xfrm>
            <a:custGeom>
              <a:avLst/>
              <a:gdLst>
                <a:gd name="T0" fmla="*/ 729 w 729"/>
                <a:gd name="T1" fmla="*/ 318 h 318"/>
                <a:gd name="T2" fmla="*/ 729 w 729"/>
                <a:gd name="T3" fmla="*/ 312 h 318"/>
                <a:gd name="T4" fmla="*/ 0 w 729"/>
                <a:gd name="T5" fmla="*/ 0 h 318"/>
                <a:gd name="T6" fmla="*/ 0 w 729"/>
                <a:gd name="T7" fmla="*/ 54 h 318"/>
                <a:gd name="T8" fmla="*/ 729 w 729"/>
                <a:gd name="T9" fmla="*/ 318 h 318"/>
                <a:gd name="T10" fmla="*/ 729 w 729"/>
                <a:gd name="T11" fmla="*/ 318 h 318"/>
              </a:gdLst>
              <a:ahLst/>
              <a:cxnLst>
                <a:cxn ang="0">
                  <a:pos x="T0" y="T1"/>
                </a:cxn>
                <a:cxn ang="0">
                  <a:pos x="T2" y="T3"/>
                </a:cxn>
                <a:cxn ang="0">
                  <a:pos x="T4" y="T5"/>
                </a:cxn>
                <a:cxn ang="0">
                  <a:pos x="T6" y="T7"/>
                </a:cxn>
                <a:cxn ang="0">
                  <a:pos x="T8" y="T9"/>
                </a:cxn>
                <a:cxn ang="0">
                  <a:pos x="T10" y="T11"/>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24"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25"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26"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27"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Lst>
              <a:ahLst/>
              <a:cxnLst>
                <a:cxn ang="0">
                  <a:pos x="T0" y="T1"/>
                </a:cxn>
                <a:cxn ang="0">
                  <a:pos x="T2" y="T3"/>
                </a:cxn>
                <a:cxn ang="0">
                  <a:pos x="T4" y="T5"/>
                </a:cxn>
                <a:cxn ang="0">
                  <a:pos x="T6" y="T7"/>
                </a:cxn>
                <a:cxn ang="0">
                  <a:pos x="T8" y="T9"/>
                </a:cxn>
                <a:cxn ang="0">
                  <a:pos x="T10" y="T11"/>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28"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29"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Lst>
              <a:ahLst/>
              <a:cxnLst>
                <a:cxn ang="0">
                  <a:pos x="T0" y="T1"/>
                </a:cxn>
                <a:cxn ang="0">
                  <a:pos x="T2" y="T3"/>
                </a:cxn>
                <a:cxn ang="0">
                  <a:pos x="T4" y="T5"/>
                </a:cxn>
                <a:cxn ang="0">
                  <a:pos x="T6" y="T7"/>
                </a:cxn>
                <a:cxn ang="0">
                  <a:pos x="T8" y="T9"/>
                </a:cxn>
              </a:cxnLst>
              <a:rect l="0" t="0" r="r" b="b"/>
              <a:pathLst>
                <a:path w="132" h="132">
                  <a:moveTo>
                    <a:pt x="132" y="132"/>
                  </a:moveTo>
                  <a:lnTo>
                    <a:pt x="0" y="0"/>
                  </a:lnTo>
                  <a:lnTo>
                    <a:pt x="0" y="0"/>
                  </a:lnTo>
                  <a:lnTo>
                    <a:pt x="132" y="132"/>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30"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31"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94232"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33"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Lst>
              <a:ahLst/>
              <a:cxnLst>
                <a:cxn ang="0">
                  <a:pos x="T0" y="T1"/>
                </a:cxn>
                <a:cxn ang="0">
                  <a:pos x="T2" y="T3"/>
                </a:cxn>
                <a:cxn ang="0">
                  <a:pos x="T4" y="T5"/>
                </a:cxn>
                <a:cxn ang="0">
                  <a:pos x="T6" y="T7"/>
                </a:cxn>
                <a:cxn ang="0">
                  <a:pos x="T8" y="T9"/>
                </a:cxn>
                <a:cxn ang="0">
                  <a:pos x="T10" y="T11"/>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34"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35"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36" name="Freeform 28"/>
            <p:cNvSpPr>
              <a:spLocks/>
            </p:cNvSpPr>
            <p:nvPr/>
          </p:nvSpPr>
          <p:spPr bwMode="hidden">
            <a:xfrm>
              <a:off x="5698" y="653"/>
              <a:ext cx="60" cy="311"/>
            </a:xfrm>
            <a:custGeom>
              <a:avLst/>
              <a:gdLst>
                <a:gd name="T0" fmla="*/ 0 w 60"/>
                <a:gd name="T1" fmla="*/ 144 h 312"/>
                <a:gd name="T2" fmla="*/ 60 w 60"/>
                <a:gd name="T3" fmla="*/ 312 h 312"/>
                <a:gd name="T4" fmla="*/ 60 w 60"/>
                <a:gd name="T5" fmla="*/ 6 h 312"/>
                <a:gd name="T6" fmla="*/ 54 w 60"/>
                <a:gd name="T7" fmla="*/ 0 h 312"/>
                <a:gd name="T8" fmla="*/ 0 w 60"/>
                <a:gd name="T9" fmla="*/ 144 h 312"/>
                <a:gd name="T10" fmla="*/ 0 w 60"/>
                <a:gd name="T11" fmla="*/ 144 h 312"/>
              </a:gdLst>
              <a:ahLst/>
              <a:cxnLst>
                <a:cxn ang="0">
                  <a:pos x="T0" y="T1"/>
                </a:cxn>
                <a:cxn ang="0">
                  <a:pos x="T2" y="T3"/>
                </a:cxn>
                <a:cxn ang="0">
                  <a:pos x="T4" y="T5"/>
                </a:cxn>
                <a:cxn ang="0">
                  <a:pos x="T6" y="T7"/>
                </a:cxn>
                <a:cxn ang="0">
                  <a:pos x="T8" y="T9"/>
                </a:cxn>
                <a:cxn ang="0">
                  <a:pos x="T10" y="T11"/>
                </a:cxn>
              </a:cxnLst>
              <a:rect l="0" t="0" r="r" b="b"/>
              <a:pathLst>
                <a:path w="60" h="312">
                  <a:moveTo>
                    <a:pt x="0" y="144"/>
                  </a:moveTo>
                  <a:lnTo>
                    <a:pt x="60" y="312"/>
                  </a:lnTo>
                  <a:lnTo>
                    <a:pt x="60" y="6"/>
                  </a:lnTo>
                  <a:lnTo>
                    <a:pt x="54" y="0"/>
                  </a:lnTo>
                  <a:lnTo>
                    <a:pt x="0" y="144"/>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37"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38"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Lst>
              <a:ahLst/>
              <a:cxnLst>
                <a:cxn ang="0">
                  <a:pos x="T0" y="T1"/>
                </a:cxn>
                <a:cxn ang="0">
                  <a:pos x="T2" y="T3"/>
                </a:cxn>
                <a:cxn ang="0">
                  <a:pos x="T4" y="T5"/>
                </a:cxn>
                <a:cxn ang="0">
                  <a:pos x="T6" y="T7"/>
                </a:cxn>
                <a:cxn ang="0">
                  <a:pos x="T8" y="T9"/>
                </a:cxn>
              </a:cxnLst>
              <a:rect l="0" t="0" r="r" b="b"/>
              <a:pathLst>
                <a:path w="6" h="6">
                  <a:moveTo>
                    <a:pt x="6" y="6"/>
                  </a:moveTo>
                  <a:lnTo>
                    <a:pt x="0" y="0"/>
                  </a:lnTo>
                  <a:lnTo>
                    <a:pt x="0" y="6"/>
                  </a:lnTo>
                  <a:lnTo>
                    <a:pt x="6"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39"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40"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41"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42"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43"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44"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45"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46"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94247" name="Group 39"/>
            <p:cNvGrpSpPr>
              <a:grpSpLocks/>
            </p:cNvGrpSpPr>
            <p:nvPr userDrawn="1"/>
          </p:nvGrpSpPr>
          <p:grpSpPr bwMode="auto">
            <a:xfrm>
              <a:off x="0" y="1632"/>
              <a:ext cx="5758" cy="1858"/>
              <a:chOff x="0" y="1632"/>
              <a:chExt cx="5758" cy="1858"/>
            </a:xfrm>
          </p:grpSpPr>
          <p:sp>
            <p:nvSpPr>
              <p:cNvPr id="94248"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49"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94250" name="Rectangle 42"/>
          <p:cNvSpPr>
            <a:spLocks noGrp="1" noChangeArrowheads="1"/>
          </p:cNvSpPr>
          <p:nvPr>
            <p:ph type="ctrTitle" sz="quarter"/>
          </p:nvPr>
        </p:nvSpPr>
        <p:spPr>
          <a:xfrm>
            <a:off x="457200" y="1600200"/>
            <a:ext cx="8229600" cy="1828800"/>
          </a:xfrm>
        </p:spPr>
        <p:txBody>
          <a:bodyPr/>
          <a:lstStyle>
            <a:lvl1pPr>
              <a:defRPr sz="4800"/>
            </a:lvl1pPr>
          </a:lstStyle>
          <a:p>
            <a:pPr lvl="0"/>
            <a:r>
              <a:rPr lang="en-US" altLang="en-US" noProof="0"/>
              <a:t>Click to edit Master title style</a:t>
            </a:r>
          </a:p>
        </p:txBody>
      </p:sp>
      <p:sp>
        <p:nvSpPr>
          <p:cNvPr id="94251"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sz="3600"/>
            </a:lvl1pPr>
          </a:lstStyle>
          <a:p>
            <a:pPr lvl="0"/>
            <a:r>
              <a:rPr lang="en-US" altLang="en-US" noProof="0"/>
              <a:t>Click to edit Master subtitle style</a:t>
            </a:r>
          </a:p>
        </p:txBody>
      </p:sp>
      <p:sp>
        <p:nvSpPr>
          <p:cNvPr id="94252" name="Rectangle 44"/>
          <p:cNvSpPr>
            <a:spLocks noGrp="1" noChangeArrowheads="1"/>
          </p:cNvSpPr>
          <p:nvPr>
            <p:ph type="dt" sz="quarter" idx="2"/>
          </p:nvPr>
        </p:nvSpPr>
        <p:spPr/>
        <p:txBody>
          <a:bodyPr/>
          <a:lstStyle>
            <a:lvl1pPr>
              <a:defRPr/>
            </a:lvl1pPr>
          </a:lstStyle>
          <a:p>
            <a:endParaRPr lang="en-US" altLang="en-US"/>
          </a:p>
        </p:txBody>
      </p:sp>
      <p:sp>
        <p:nvSpPr>
          <p:cNvPr id="94253" name="Rectangle 45"/>
          <p:cNvSpPr>
            <a:spLocks noGrp="1" noChangeArrowheads="1"/>
          </p:cNvSpPr>
          <p:nvPr>
            <p:ph type="ftr" sz="quarter" idx="3"/>
          </p:nvPr>
        </p:nvSpPr>
        <p:spPr/>
        <p:txBody>
          <a:bodyPr/>
          <a:lstStyle>
            <a:lvl1pPr>
              <a:defRPr/>
            </a:lvl1pPr>
          </a:lstStyle>
          <a:p>
            <a:endParaRPr lang="en-US" altLang="en-US"/>
          </a:p>
        </p:txBody>
      </p:sp>
      <p:sp>
        <p:nvSpPr>
          <p:cNvPr id="94254" name="Rectangle 46"/>
          <p:cNvSpPr>
            <a:spLocks noGrp="1" noChangeArrowheads="1"/>
          </p:cNvSpPr>
          <p:nvPr>
            <p:ph type="sldNum" sz="quarter" idx="4"/>
          </p:nvPr>
        </p:nvSpPr>
        <p:spPr/>
        <p:txBody>
          <a:bodyPr/>
          <a:lstStyle>
            <a:lvl1pPr>
              <a:defRPr/>
            </a:lvl1pPr>
          </a:lstStyle>
          <a:p>
            <a:fld id="{1665CFC0-E106-4C79-BD20-95B8430917D0}"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87CB4BA-799D-4762-80B3-B529112975E0}" type="slidenum">
              <a:rPr lang="en-US" altLang="en-US"/>
              <a:pPr/>
              <a:t>‹#›</a:t>
            </a:fld>
            <a:endParaRPr lang="en-US" altLang="en-US"/>
          </a:p>
        </p:txBody>
      </p:sp>
    </p:spTree>
    <p:extLst>
      <p:ext uri="{BB962C8B-B14F-4D97-AF65-F5344CB8AC3E}">
        <p14:creationId xmlns:p14="http://schemas.microsoft.com/office/powerpoint/2010/main" val="1484862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AD6C8AF-2480-4DD5-9DEC-A51E03BA10AD}" type="slidenum">
              <a:rPr lang="en-US" altLang="en-US"/>
              <a:pPr/>
              <a:t>‹#›</a:t>
            </a:fld>
            <a:endParaRPr lang="en-US" altLang="en-US"/>
          </a:p>
        </p:txBody>
      </p:sp>
    </p:spTree>
    <p:extLst>
      <p:ext uri="{BB962C8B-B14F-4D97-AF65-F5344CB8AC3E}">
        <p14:creationId xmlns:p14="http://schemas.microsoft.com/office/powerpoint/2010/main" val="2375810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309B6BE-4C37-4662-8978-AF5A68053442}" type="slidenum">
              <a:rPr lang="en-US" altLang="en-US"/>
              <a:pPr/>
              <a:t>‹#›</a:t>
            </a:fld>
            <a:endParaRPr lang="en-US" altLang="en-US"/>
          </a:p>
        </p:txBody>
      </p:sp>
    </p:spTree>
    <p:extLst>
      <p:ext uri="{BB962C8B-B14F-4D97-AF65-F5344CB8AC3E}">
        <p14:creationId xmlns:p14="http://schemas.microsoft.com/office/powerpoint/2010/main" val="1443056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C1FCB90-483C-47AE-9C77-5F01EFEC415C}" type="slidenum">
              <a:rPr lang="en-US" altLang="en-US"/>
              <a:pPr/>
              <a:t>‹#›</a:t>
            </a:fld>
            <a:endParaRPr lang="en-US" altLang="en-US"/>
          </a:p>
        </p:txBody>
      </p:sp>
    </p:spTree>
    <p:extLst>
      <p:ext uri="{BB962C8B-B14F-4D97-AF65-F5344CB8AC3E}">
        <p14:creationId xmlns:p14="http://schemas.microsoft.com/office/powerpoint/2010/main" val="911521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4A295BE-3AA4-4B58-9EAB-DBB6C4A4E718}" type="slidenum">
              <a:rPr lang="en-US" altLang="en-US"/>
              <a:pPr/>
              <a:t>‹#›</a:t>
            </a:fld>
            <a:endParaRPr lang="en-US" altLang="en-US"/>
          </a:p>
        </p:txBody>
      </p:sp>
    </p:spTree>
    <p:extLst>
      <p:ext uri="{BB962C8B-B14F-4D97-AF65-F5344CB8AC3E}">
        <p14:creationId xmlns:p14="http://schemas.microsoft.com/office/powerpoint/2010/main" val="3494165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7E3EEAD0-3421-4FFD-8268-8F151DAFD80C}" type="slidenum">
              <a:rPr lang="en-US" altLang="en-US"/>
              <a:pPr/>
              <a:t>‹#›</a:t>
            </a:fld>
            <a:endParaRPr lang="en-US" altLang="en-US"/>
          </a:p>
        </p:txBody>
      </p:sp>
    </p:spTree>
    <p:extLst>
      <p:ext uri="{BB962C8B-B14F-4D97-AF65-F5344CB8AC3E}">
        <p14:creationId xmlns:p14="http://schemas.microsoft.com/office/powerpoint/2010/main" val="852005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BD3AB01E-A11E-4563-8BC1-87062C6CCD6B}" type="slidenum">
              <a:rPr lang="en-US" altLang="en-US"/>
              <a:pPr/>
              <a:t>‹#›</a:t>
            </a:fld>
            <a:endParaRPr lang="en-US" altLang="en-US"/>
          </a:p>
        </p:txBody>
      </p:sp>
    </p:spTree>
    <p:extLst>
      <p:ext uri="{BB962C8B-B14F-4D97-AF65-F5344CB8AC3E}">
        <p14:creationId xmlns:p14="http://schemas.microsoft.com/office/powerpoint/2010/main" val="3078800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EB4B3DFA-A498-4BD1-A61C-4EBD324B6E45}" type="slidenum">
              <a:rPr lang="en-US" altLang="en-US"/>
              <a:pPr/>
              <a:t>‹#›</a:t>
            </a:fld>
            <a:endParaRPr lang="en-US" altLang="en-US"/>
          </a:p>
        </p:txBody>
      </p:sp>
    </p:spTree>
    <p:extLst>
      <p:ext uri="{BB962C8B-B14F-4D97-AF65-F5344CB8AC3E}">
        <p14:creationId xmlns:p14="http://schemas.microsoft.com/office/powerpoint/2010/main" val="2916170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A29C9A4-74B9-43E2-A6DA-97CA47E28E30}" type="slidenum">
              <a:rPr lang="en-US" altLang="en-US"/>
              <a:pPr/>
              <a:t>‹#›</a:t>
            </a:fld>
            <a:endParaRPr lang="en-US" altLang="en-US"/>
          </a:p>
        </p:txBody>
      </p:sp>
    </p:spTree>
    <p:extLst>
      <p:ext uri="{BB962C8B-B14F-4D97-AF65-F5344CB8AC3E}">
        <p14:creationId xmlns:p14="http://schemas.microsoft.com/office/powerpoint/2010/main" val="785860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38D3EE9-A23C-49B2-8249-C5AA86A09083}" type="slidenum">
              <a:rPr lang="en-US" altLang="en-US"/>
              <a:pPr/>
              <a:t>‹#›</a:t>
            </a:fld>
            <a:endParaRPr lang="en-US" altLang="en-US"/>
          </a:p>
        </p:txBody>
      </p:sp>
    </p:spTree>
    <p:extLst>
      <p:ext uri="{BB962C8B-B14F-4D97-AF65-F5344CB8AC3E}">
        <p14:creationId xmlns:p14="http://schemas.microsoft.com/office/powerpoint/2010/main" val="1732891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93186" name="Group 2"/>
          <p:cNvGrpSpPr>
            <a:grpSpLocks/>
          </p:cNvGrpSpPr>
          <p:nvPr/>
        </p:nvGrpSpPr>
        <p:grpSpPr bwMode="auto">
          <a:xfrm>
            <a:off x="0" y="0"/>
            <a:ext cx="9144000" cy="6856413"/>
            <a:chOff x="0" y="0"/>
            <a:chExt cx="5760" cy="4319"/>
          </a:xfrm>
        </p:grpSpPr>
        <p:sp>
          <p:nvSpPr>
            <p:cNvPr id="93187"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188"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189"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190" name="Freeform 6"/>
            <p:cNvSpPr>
              <a:spLocks/>
            </p:cNvSpPr>
            <p:nvPr/>
          </p:nvSpPr>
          <p:spPr bwMode="hidden">
            <a:xfrm>
              <a:off x="4038" y="3577"/>
              <a:ext cx="1720" cy="65"/>
            </a:xfrm>
            <a:custGeom>
              <a:avLst/>
              <a:gdLst>
                <a:gd name="T0" fmla="*/ 1722 w 1722"/>
                <a:gd name="T1" fmla="*/ 66 h 66"/>
                <a:gd name="T2" fmla="*/ 1722 w 1722"/>
                <a:gd name="T3" fmla="*/ 60 h 66"/>
                <a:gd name="T4" fmla="*/ 0 w 1722"/>
                <a:gd name="T5" fmla="*/ 0 h 66"/>
                <a:gd name="T6" fmla="*/ 0 w 1722"/>
                <a:gd name="T7" fmla="*/ 48 h 66"/>
                <a:gd name="T8" fmla="*/ 1722 w 1722"/>
                <a:gd name="T9" fmla="*/ 66 h 66"/>
                <a:gd name="T10" fmla="*/ 1722 w 1722"/>
                <a:gd name="T11" fmla="*/ 66 h 66"/>
              </a:gdLst>
              <a:ahLst/>
              <a:cxnLst>
                <a:cxn ang="0">
                  <a:pos x="T0" y="T1"/>
                </a:cxn>
                <a:cxn ang="0">
                  <a:pos x="T2" y="T3"/>
                </a:cxn>
                <a:cxn ang="0">
                  <a:pos x="T4" y="T5"/>
                </a:cxn>
                <a:cxn ang="0">
                  <a:pos x="T6" y="T7"/>
                </a:cxn>
                <a:cxn ang="0">
                  <a:pos x="T8" y="T9"/>
                </a:cxn>
                <a:cxn ang="0">
                  <a:pos x="T10" y="T11"/>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191"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93192" name="Freeform 8"/>
            <p:cNvSpPr>
              <a:spLocks/>
            </p:cNvSpPr>
            <p:nvPr/>
          </p:nvSpPr>
          <p:spPr bwMode="hidden">
            <a:xfrm>
              <a:off x="4784" y="3702"/>
              <a:ext cx="974" cy="101"/>
            </a:xfrm>
            <a:custGeom>
              <a:avLst/>
              <a:gdLst>
                <a:gd name="T0" fmla="*/ 975 w 975"/>
                <a:gd name="T1" fmla="*/ 48 h 101"/>
                <a:gd name="T2" fmla="*/ 975 w 975"/>
                <a:gd name="T3" fmla="*/ 0 h 101"/>
                <a:gd name="T4" fmla="*/ 0 w 975"/>
                <a:gd name="T5" fmla="*/ 24 h 101"/>
                <a:gd name="T6" fmla="*/ 0 w 975"/>
                <a:gd name="T7" fmla="*/ 101 h 101"/>
                <a:gd name="T8" fmla="*/ 975 w 975"/>
                <a:gd name="T9" fmla="*/ 48 h 101"/>
                <a:gd name="T10" fmla="*/ 975 w 975"/>
                <a:gd name="T11" fmla="*/ 48 h 101"/>
              </a:gdLst>
              <a:ahLst/>
              <a:cxnLst>
                <a:cxn ang="0">
                  <a:pos x="T0" y="T1"/>
                </a:cxn>
                <a:cxn ang="0">
                  <a:pos x="T2" y="T3"/>
                </a:cxn>
                <a:cxn ang="0">
                  <a:pos x="T4" y="T5"/>
                </a:cxn>
                <a:cxn ang="0">
                  <a:pos x="T6" y="T7"/>
                </a:cxn>
                <a:cxn ang="0">
                  <a:pos x="T8" y="T9"/>
                </a:cxn>
                <a:cxn ang="0">
                  <a:pos x="T10" y="T11"/>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193" name="Freeform 9"/>
            <p:cNvSpPr>
              <a:spLocks/>
            </p:cNvSpPr>
            <p:nvPr/>
          </p:nvSpPr>
          <p:spPr bwMode="hidden">
            <a:xfrm>
              <a:off x="3619" y="3815"/>
              <a:ext cx="2139" cy="198"/>
            </a:xfrm>
            <a:custGeom>
              <a:avLst/>
              <a:gdLst>
                <a:gd name="T0" fmla="*/ 2141 w 2141"/>
                <a:gd name="T1" fmla="*/ 0 h 198"/>
                <a:gd name="T2" fmla="*/ 0 w 2141"/>
                <a:gd name="T3" fmla="*/ 156 h 198"/>
                <a:gd name="T4" fmla="*/ 0 w 2141"/>
                <a:gd name="T5" fmla="*/ 198 h 198"/>
                <a:gd name="T6" fmla="*/ 2141 w 2141"/>
                <a:gd name="T7" fmla="*/ 0 h 198"/>
                <a:gd name="T8" fmla="*/ 2141 w 2141"/>
                <a:gd name="T9" fmla="*/ 0 h 198"/>
              </a:gdLst>
              <a:ahLst/>
              <a:cxnLst>
                <a:cxn ang="0">
                  <a:pos x="T0" y="T1"/>
                </a:cxn>
                <a:cxn ang="0">
                  <a:pos x="T2" y="T3"/>
                </a:cxn>
                <a:cxn ang="0">
                  <a:pos x="T4" y="T5"/>
                </a:cxn>
                <a:cxn ang="0">
                  <a:pos x="T6" y="T7"/>
                </a:cxn>
                <a:cxn ang="0">
                  <a:pos x="T8" y="T9"/>
                </a:cxn>
              </a:cxnLst>
              <a:rect l="0" t="0" r="r" b="b"/>
              <a:pathLst>
                <a:path w="2141" h="198">
                  <a:moveTo>
                    <a:pt x="2141" y="0"/>
                  </a:moveTo>
                  <a:lnTo>
                    <a:pt x="0" y="156"/>
                  </a:lnTo>
                  <a:lnTo>
                    <a:pt x="0" y="198"/>
                  </a:lnTo>
                  <a:lnTo>
                    <a:pt x="2141" y="0"/>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194"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195" name="Freeform 11"/>
            <p:cNvSpPr>
              <a:spLocks/>
            </p:cNvSpPr>
            <p:nvPr/>
          </p:nvSpPr>
          <p:spPr bwMode="hidden">
            <a:xfrm>
              <a:off x="2097" y="4043"/>
              <a:ext cx="2514" cy="276"/>
            </a:xfrm>
            <a:custGeom>
              <a:avLst/>
              <a:gdLst>
                <a:gd name="T0" fmla="*/ 2182 w 2517"/>
                <a:gd name="T1" fmla="*/ 276 h 276"/>
                <a:gd name="T2" fmla="*/ 2517 w 2517"/>
                <a:gd name="T3" fmla="*/ 204 h 276"/>
                <a:gd name="T4" fmla="*/ 2260 w 2517"/>
                <a:gd name="T5" fmla="*/ 0 h 276"/>
                <a:gd name="T6" fmla="*/ 0 w 2517"/>
                <a:gd name="T7" fmla="*/ 276 h 276"/>
                <a:gd name="T8" fmla="*/ 2182 w 2517"/>
                <a:gd name="T9" fmla="*/ 276 h 276"/>
                <a:gd name="T10" fmla="*/ 2182 w 2517"/>
                <a:gd name="T11" fmla="*/ 276 h 276"/>
              </a:gdLst>
              <a:ahLst/>
              <a:cxnLst>
                <a:cxn ang="0">
                  <a:pos x="T0" y="T1"/>
                </a:cxn>
                <a:cxn ang="0">
                  <a:pos x="T2" y="T3"/>
                </a:cxn>
                <a:cxn ang="0">
                  <a:pos x="T4" y="T5"/>
                </a:cxn>
                <a:cxn ang="0">
                  <a:pos x="T6" y="T7"/>
                </a:cxn>
                <a:cxn ang="0">
                  <a:pos x="T8" y="T9"/>
                </a:cxn>
                <a:cxn ang="0">
                  <a:pos x="T10" y="T11"/>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196"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197" name="Freeform 13"/>
            <p:cNvSpPr>
              <a:spLocks/>
            </p:cNvSpPr>
            <p:nvPr/>
          </p:nvSpPr>
          <p:spPr bwMode="hidden">
            <a:xfrm>
              <a:off x="5030" y="3151"/>
              <a:ext cx="728" cy="240"/>
            </a:xfrm>
            <a:custGeom>
              <a:avLst/>
              <a:gdLst>
                <a:gd name="T0" fmla="*/ 729 w 729"/>
                <a:gd name="T1" fmla="*/ 240 h 240"/>
                <a:gd name="T2" fmla="*/ 0 w 729"/>
                <a:gd name="T3" fmla="*/ 0 h 240"/>
                <a:gd name="T4" fmla="*/ 0 w 729"/>
                <a:gd name="T5" fmla="*/ 6 h 240"/>
                <a:gd name="T6" fmla="*/ 729 w 729"/>
                <a:gd name="T7" fmla="*/ 240 h 240"/>
                <a:gd name="T8" fmla="*/ 729 w 729"/>
                <a:gd name="T9" fmla="*/ 240 h 240"/>
              </a:gdLst>
              <a:ahLst/>
              <a:cxnLst>
                <a:cxn ang="0">
                  <a:pos x="T0" y="T1"/>
                </a:cxn>
                <a:cxn ang="0">
                  <a:pos x="T2" y="T3"/>
                </a:cxn>
                <a:cxn ang="0">
                  <a:pos x="T4" y="T5"/>
                </a:cxn>
                <a:cxn ang="0">
                  <a:pos x="T6" y="T7"/>
                </a:cxn>
                <a:cxn ang="0">
                  <a:pos x="T8" y="T9"/>
                </a:cxn>
              </a:cxnLst>
              <a:rect l="0" t="0" r="r" b="b"/>
              <a:pathLst>
                <a:path w="729" h="240">
                  <a:moveTo>
                    <a:pt x="729" y="240"/>
                  </a:moveTo>
                  <a:lnTo>
                    <a:pt x="0" y="0"/>
                  </a:lnTo>
                  <a:lnTo>
                    <a:pt x="0" y="6"/>
                  </a:lnTo>
                  <a:lnTo>
                    <a:pt x="729" y="240"/>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198"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199" name="Freeform 15"/>
            <p:cNvSpPr>
              <a:spLocks/>
            </p:cNvSpPr>
            <p:nvPr/>
          </p:nvSpPr>
          <p:spPr bwMode="hidden">
            <a:xfrm>
              <a:off x="5030" y="3049"/>
              <a:ext cx="728" cy="318"/>
            </a:xfrm>
            <a:custGeom>
              <a:avLst/>
              <a:gdLst>
                <a:gd name="T0" fmla="*/ 729 w 729"/>
                <a:gd name="T1" fmla="*/ 318 h 318"/>
                <a:gd name="T2" fmla="*/ 729 w 729"/>
                <a:gd name="T3" fmla="*/ 312 h 318"/>
                <a:gd name="T4" fmla="*/ 0 w 729"/>
                <a:gd name="T5" fmla="*/ 0 h 318"/>
                <a:gd name="T6" fmla="*/ 0 w 729"/>
                <a:gd name="T7" fmla="*/ 54 h 318"/>
                <a:gd name="T8" fmla="*/ 729 w 729"/>
                <a:gd name="T9" fmla="*/ 318 h 318"/>
                <a:gd name="T10" fmla="*/ 729 w 729"/>
                <a:gd name="T11" fmla="*/ 318 h 318"/>
              </a:gdLst>
              <a:ahLst/>
              <a:cxnLst>
                <a:cxn ang="0">
                  <a:pos x="T0" y="T1"/>
                </a:cxn>
                <a:cxn ang="0">
                  <a:pos x="T2" y="T3"/>
                </a:cxn>
                <a:cxn ang="0">
                  <a:pos x="T4" y="T5"/>
                </a:cxn>
                <a:cxn ang="0">
                  <a:pos x="T6" y="T7"/>
                </a:cxn>
                <a:cxn ang="0">
                  <a:pos x="T8" y="T9"/>
                </a:cxn>
                <a:cxn ang="0">
                  <a:pos x="T10" y="T11"/>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00"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01"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02"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03"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Lst>
              <a:ahLst/>
              <a:cxnLst>
                <a:cxn ang="0">
                  <a:pos x="T0" y="T1"/>
                </a:cxn>
                <a:cxn ang="0">
                  <a:pos x="T2" y="T3"/>
                </a:cxn>
                <a:cxn ang="0">
                  <a:pos x="T4" y="T5"/>
                </a:cxn>
                <a:cxn ang="0">
                  <a:pos x="T6" y="T7"/>
                </a:cxn>
                <a:cxn ang="0">
                  <a:pos x="T8" y="T9"/>
                </a:cxn>
                <a:cxn ang="0">
                  <a:pos x="T10" y="T11"/>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04"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05"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Lst>
              <a:ahLst/>
              <a:cxnLst>
                <a:cxn ang="0">
                  <a:pos x="T0" y="T1"/>
                </a:cxn>
                <a:cxn ang="0">
                  <a:pos x="T2" y="T3"/>
                </a:cxn>
                <a:cxn ang="0">
                  <a:pos x="T4" y="T5"/>
                </a:cxn>
                <a:cxn ang="0">
                  <a:pos x="T6" y="T7"/>
                </a:cxn>
                <a:cxn ang="0">
                  <a:pos x="T8" y="T9"/>
                </a:cxn>
              </a:cxnLst>
              <a:rect l="0" t="0" r="r" b="b"/>
              <a:pathLst>
                <a:path w="132" h="132">
                  <a:moveTo>
                    <a:pt x="132" y="132"/>
                  </a:moveTo>
                  <a:lnTo>
                    <a:pt x="0" y="0"/>
                  </a:lnTo>
                  <a:lnTo>
                    <a:pt x="0" y="0"/>
                  </a:lnTo>
                  <a:lnTo>
                    <a:pt x="132" y="132"/>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06"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07"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93208"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09"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Lst>
              <a:ahLst/>
              <a:cxnLst>
                <a:cxn ang="0">
                  <a:pos x="T0" y="T1"/>
                </a:cxn>
                <a:cxn ang="0">
                  <a:pos x="T2" y="T3"/>
                </a:cxn>
                <a:cxn ang="0">
                  <a:pos x="T4" y="T5"/>
                </a:cxn>
                <a:cxn ang="0">
                  <a:pos x="T6" y="T7"/>
                </a:cxn>
                <a:cxn ang="0">
                  <a:pos x="T8" y="T9"/>
                </a:cxn>
                <a:cxn ang="0">
                  <a:pos x="T10" y="T11"/>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10"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11"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12" name="Freeform 28"/>
            <p:cNvSpPr>
              <a:spLocks/>
            </p:cNvSpPr>
            <p:nvPr/>
          </p:nvSpPr>
          <p:spPr bwMode="hidden">
            <a:xfrm>
              <a:off x="5698" y="653"/>
              <a:ext cx="60" cy="311"/>
            </a:xfrm>
            <a:custGeom>
              <a:avLst/>
              <a:gdLst>
                <a:gd name="T0" fmla="*/ 0 w 60"/>
                <a:gd name="T1" fmla="*/ 144 h 312"/>
                <a:gd name="T2" fmla="*/ 60 w 60"/>
                <a:gd name="T3" fmla="*/ 312 h 312"/>
                <a:gd name="T4" fmla="*/ 60 w 60"/>
                <a:gd name="T5" fmla="*/ 6 h 312"/>
                <a:gd name="T6" fmla="*/ 54 w 60"/>
                <a:gd name="T7" fmla="*/ 0 h 312"/>
                <a:gd name="T8" fmla="*/ 0 w 60"/>
                <a:gd name="T9" fmla="*/ 144 h 312"/>
                <a:gd name="T10" fmla="*/ 0 w 60"/>
                <a:gd name="T11" fmla="*/ 144 h 312"/>
              </a:gdLst>
              <a:ahLst/>
              <a:cxnLst>
                <a:cxn ang="0">
                  <a:pos x="T0" y="T1"/>
                </a:cxn>
                <a:cxn ang="0">
                  <a:pos x="T2" y="T3"/>
                </a:cxn>
                <a:cxn ang="0">
                  <a:pos x="T4" y="T5"/>
                </a:cxn>
                <a:cxn ang="0">
                  <a:pos x="T6" y="T7"/>
                </a:cxn>
                <a:cxn ang="0">
                  <a:pos x="T8" y="T9"/>
                </a:cxn>
                <a:cxn ang="0">
                  <a:pos x="T10" y="T11"/>
                </a:cxn>
              </a:cxnLst>
              <a:rect l="0" t="0" r="r" b="b"/>
              <a:pathLst>
                <a:path w="60" h="312">
                  <a:moveTo>
                    <a:pt x="0" y="144"/>
                  </a:moveTo>
                  <a:lnTo>
                    <a:pt x="60" y="312"/>
                  </a:lnTo>
                  <a:lnTo>
                    <a:pt x="60" y="6"/>
                  </a:lnTo>
                  <a:lnTo>
                    <a:pt x="54" y="0"/>
                  </a:lnTo>
                  <a:lnTo>
                    <a:pt x="0" y="144"/>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13"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14"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Lst>
              <a:ahLst/>
              <a:cxnLst>
                <a:cxn ang="0">
                  <a:pos x="T0" y="T1"/>
                </a:cxn>
                <a:cxn ang="0">
                  <a:pos x="T2" y="T3"/>
                </a:cxn>
                <a:cxn ang="0">
                  <a:pos x="T4" y="T5"/>
                </a:cxn>
                <a:cxn ang="0">
                  <a:pos x="T6" y="T7"/>
                </a:cxn>
                <a:cxn ang="0">
                  <a:pos x="T8" y="T9"/>
                </a:cxn>
              </a:cxnLst>
              <a:rect l="0" t="0" r="r" b="b"/>
              <a:pathLst>
                <a:path w="6" h="6">
                  <a:moveTo>
                    <a:pt x="6" y="6"/>
                  </a:moveTo>
                  <a:lnTo>
                    <a:pt x="0" y="0"/>
                  </a:lnTo>
                  <a:lnTo>
                    <a:pt x="0" y="6"/>
                  </a:lnTo>
                  <a:lnTo>
                    <a:pt x="6"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15"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16"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17"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18"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19"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20"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21"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22"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93223" name="Group 39"/>
            <p:cNvGrpSpPr>
              <a:grpSpLocks/>
            </p:cNvGrpSpPr>
            <p:nvPr userDrawn="1"/>
          </p:nvGrpSpPr>
          <p:grpSpPr bwMode="auto">
            <a:xfrm>
              <a:off x="0" y="1632"/>
              <a:ext cx="5758" cy="1858"/>
              <a:chOff x="0" y="1632"/>
              <a:chExt cx="5758" cy="1858"/>
            </a:xfrm>
          </p:grpSpPr>
          <p:sp>
            <p:nvSpPr>
              <p:cNvPr id="93224"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25"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93226" name="Rectangle 42"/>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93227"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3228" name="Rectangle 4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ltLang="en-US"/>
          </a:p>
        </p:txBody>
      </p:sp>
      <p:sp>
        <p:nvSpPr>
          <p:cNvPr id="93229" name="Rectangle 4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ltLang="en-US"/>
          </a:p>
        </p:txBody>
      </p:sp>
      <p:sp>
        <p:nvSpPr>
          <p:cNvPr id="93230" name="Rectangle 4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06307378-34C6-42F8-AF66-28FE1AFF4F1B}"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SzPct val="90000"/>
        <a:buFont typeface="Wingdings" panose="05000000000000000000" pitchFamily="2" charset="2"/>
        <a:buBlip>
          <a:blip r:embed="rId13"/>
        </a:buBlip>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accent2"/>
        </a:buClr>
        <a:buSzPct val="90000"/>
        <a:buFont typeface="Wingdings" panose="05000000000000000000" pitchFamily="2" charset="2"/>
        <a:buBlip>
          <a:blip r:embed="rId14"/>
        </a:buBlip>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folHlink"/>
        </a:buClr>
        <a:buSzPct val="90000"/>
        <a:buFont typeface="Wingdings" panose="05000000000000000000" pitchFamily="2" charset="2"/>
        <a:buBlip>
          <a:blip r:embed="rId15"/>
        </a:buBlip>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achieve.lausd.net/oeh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1066800"/>
            <a:ext cx="8229600" cy="2971800"/>
          </a:xfrm>
        </p:spPr>
        <p:txBody>
          <a:bodyPr/>
          <a:lstStyle/>
          <a:p>
            <a:r>
              <a:rPr lang="en-US" altLang="en-US"/>
              <a:t>LAUSD </a:t>
            </a:r>
            <a:br>
              <a:rPr lang="en-US" altLang="en-US"/>
            </a:br>
            <a:r>
              <a:rPr lang="en-US" altLang="en-US"/>
              <a:t>INJURY AND ILLNESS PREVENTION PROGRAM</a:t>
            </a:r>
            <a:br>
              <a:rPr lang="en-US" altLang="en-US"/>
            </a:br>
            <a:r>
              <a:rPr lang="en-US" altLang="en-US" sz="3200">
                <a:solidFill>
                  <a:srgbClr val="EF091F"/>
                </a:solidFill>
              </a:rPr>
              <a:t>FOR  SUPERVISORS AND EMPLOYEES</a:t>
            </a:r>
          </a:p>
        </p:txBody>
      </p:sp>
      <p:sp>
        <p:nvSpPr>
          <p:cNvPr id="2061" name="Text Box 13"/>
          <p:cNvSpPr txBox="1">
            <a:spLocks noChangeArrowheads="1"/>
          </p:cNvSpPr>
          <p:nvPr/>
        </p:nvSpPr>
        <p:spPr bwMode="auto">
          <a:xfrm>
            <a:off x="1371600" y="4343400"/>
            <a:ext cx="6096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chemeClr val="hlink"/>
                </a:solidFill>
              </a:rPr>
              <a:t>As required by California Code of Regulations, Title 8, Section 3203</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altLang="en-US"/>
              <a:t> INJURY AND ILLNESS PREVENTION PROGRAM</a:t>
            </a:r>
          </a:p>
        </p:txBody>
      </p:sp>
      <p:sp>
        <p:nvSpPr>
          <p:cNvPr id="110595" name="Rectangle 3"/>
          <p:cNvSpPr>
            <a:spLocks noGrp="1" noChangeArrowheads="1"/>
          </p:cNvSpPr>
          <p:nvPr>
            <p:ph type="body" sz="half" idx="1"/>
          </p:nvPr>
        </p:nvSpPr>
        <p:spPr/>
        <p:txBody>
          <a:bodyPr/>
          <a:lstStyle/>
          <a:p>
            <a:pPr>
              <a:lnSpc>
                <a:spcPct val="90000"/>
              </a:lnSpc>
              <a:buFont typeface="Wingdings" panose="05000000000000000000" pitchFamily="2" charset="2"/>
              <a:buNone/>
            </a:pPr>
            <a:r>
              <a:rPr lang="en-US" altLang="en-US" sz="2400"/>
              <a:t> </a:t>
            </a:r>
          </a:p>
        </p:txBody>
      </p:sp>
      <p:sp>
        <p:nvSpPr>
          <p:cNvPr id="110596" name="Rectangle 4"/>
          <p:cNvSpPr>
            <a:spLocks noGrp="1" noChangeArrowheads="1"/>
          </p:cNvSpPr>
          <p:nvPr>
            <p:ph type="body" sz="half" idx="2"/>
          </p:nvPr>
        </p:nvSpPr>
        <p:spPr>
          <a:xfrm>
            <a:off x="533400" y="1828800"/>
            <a:ext cx="8153400" cy="4724400"/>
          </a:xfrm>
        </p:spPr>
        <p:txBody>
          <a:bodyPr/>
          <a:lstStyle/>
          <a:p>
            <a:pPr>
              <a:buFont typeface="Wingdings" panose="05000000000000000000" pitchFamily="2" charset="2"/>
              <a:buNone/>
            </a:pPr>
            <a:r>
              <a:rPr lang="en-US" altLang="en-US" sz="2800" b="1" i="1">
                <a:solidFill>
                  <a:schemeClr val="folHlink"/>
                </a:solidFill>
              </a:rPr>
              <a:t> 	</a:t>
            </a:r>
            <a:r>
              <a:rPr lang="en-US" altLang="en-US" b="1" i="1">
                <a:solidFill>
                  <a:schemeClr val="folHlink"/>
                </a:solidFill>
              </a:rPr>
              <a:t>Workplace Hazard Assessment and Correction </a:t>
            </a:r>
          </a:p>
          <a:p>
            <a:pPr>
              <a:buFont typeface="Wingdings" panose="05000000000000000000" pitchFamily="2" charset="2"/>
              <a:buNone/>
            </a:pPr>
            <a:r>
              <a:rPr lang="en-US" altLang="en-US" b="1" i="1">
                <a:solidFill>
                  <a:schemeClr val="folHlink"/>
                </a:solidFill>
              </a:rPr>
              <a:t>	</a:t>
            </a:r>
            <a:r>
              <a:rPr lang="en-US" altLang="en-US" sz="2800" b="1" i="1">
                <a:solidFill>
                  <a:schemeClr val="folHlink"/>
                </a:solidFill>
              </a:rPr>
              <a:t>Each District site must:	</a:t>
            </a:r>
            <a:r>
              <a:rPr lang="en-US" altLang="en-US" b="1" i="1">
                <a:solidFill>
                  <a:schemeClr val="folHlink"/>
                </a:solidFill>
              </a:rPr>
              <a:t> </a:t>
            </a:r>
            <a:endParaRPr lang="en-US" altLang="en-US" sz="2800" b="1" i="1">
              <a:solidFill>
                <a:schemeClr val="folHlink"/>
              </a:solidFill>
            </a:endParaRPr>
          </a:p>
          <a:p>
            <a:r>
              <a:rPr lang="en-US" altLang="en-US" sz="2800"/>
              <a:t>Conduct semi-annual safety inspection </a:t>
            </a:r>
          </a:p>
          <a:p>
            <a:r>
              <a:rPr lang="en-US" altLang="en-US" sz="2800"/>
              <a:t>Conduct daily walk through to identify hazards  </a:t>
            </a:r>
          </a:p>
          <a:p>
            <a:r>
              <a:rPr lang="en-US" altLang="en-US" sz="2800"/>
              <a:t>Correct hazards immediately</a:t>
            </a:r>
          </a:p>
          <a:p>
            <a:r>
              <a:rPr lang="en-US" altLang="en-US" sz="2800"/>
              <a:t>Mitigate, tag or barricade hazards not corrected immediately  </a:t>
            </a:r>
          </a:p>
          <a:p>
            <a:pPr>
              <a:buFont typeface="Wingdings" panose="05000000000000000000" pitchFamily="2" charset="2"/>
              <a:buNone/>
            </a:pPr>
            <a:endParaRPr lang="en-US" altLang="en-US" sz="2800"/>
          </a:p>
          <a:p>
            <a:endParaRPr lang="en-US" altLang="en-US" sz="280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altLang="en-US"/>
              <a:t> INJURY AND ILLNESS PREVENTION PROGRAM</a:t>
            </a:r>
          </a:p>
        </p:txBody>
      </p:sp>
      <p:sp>
        <p:nvSpPr>
          <p:cNvPr id="111619" name="Rectangle 3"/>
          <p:cNvSpPr>
            <a:spLocks noGrp="1" noChangeArrowheads="1"/>
          </p:cNvSpPr>
          <p:nvPr>
            <p:ph type="body" sz="half" idx="1"/>
          </p:nvPr>
        </p:nvSpPr>
        <p:spPr/>
        <p:txBody>
          <a:bodyPr/>
          <a:lstStyle/>
          <a:p>
            <a:pPr>
              <a:lnSpc>
                <a:spcPct val="90000"/>
              </a:lnSpc>
              <a:buFont typeface="Wingdings" panose="05000000000000000000" pitchFamily="2" charset="2"/>
              <a:buNone/>
            </a:pPr>
            <a:r>
              <a:rPr lang="en-US" altLang="en-US" sz="2400"/>
              <a:t> </a:t>
            </a:r>
          </a:p>
        </p:txBody>
      </p:sp>
      <p:sp>
        <p:nvSpPr>
          <p:cNvPr id="111620" name="Rectangle 4"/>
          <p:cNvSpPr>
            <a:spLocks noGrp="1" noChangeArrowheads="1"/>
          </p:cNvSpPr>
          <p:nvPr>
            <p:ph type="body" sz="half" idx="2"/>
          </p:nvPr>
        </p:nvSpPr>
        <p:spPr>
          <a:xfrm>
            <a:off x="533400" y="1600200"/>
            <a:ext cx="8153400" cy="4953000"/>
          </a:xfrm>
        </p:spPr>
        <p:txBody>
          <a:bodyPr/>
          <a:lstStyle/>
          <a:p>
            <a:pPr>
              <a:buFont typeface="Wingdings" panose="05000000000000000000" pitchFamily="2" charset="2"/>
              <a:buNone/>
            </a:pPr>
            <a:r>
              <a:rPr lang="en-US" altLang="en-US" sz="2400" dirty="0"/>
              <a:t>	</a:t>
            </a:r>
            <a:r>
              <a:rPr lang="en-US" altLang="en-US" sz="2800" b="1" i="1" dirty="0">
                <a:solidFill>
                  <a:schemeClr val="folHlink"/>
                </a:solidFill>
              </a:rPr>
              <a:t>Accident Investigation and Reporting</a:t>
            </a:r>
            <a:r>
              <a:rPr lang="en-US" altLang="en-US" sz="2400" b="1" i="1" dirty="0">
                <a:solidFill>
                  <a:schemeClr val="folHlink"/>
                </a:solidFill>
              </a:rPr>
              <a:t> </a:t>
            </a:r>
          </a:p>
          <a:p>
            <a:pPr>
              <a:buFont typeface="Wingdings" panose="05000000000000000000" pitchFamily="2" charset="2"/>
              <a:buNone/>
            </a:pPr>
            <a:r>
              <a:rPr lang="en-US" altLang="en-US" sz="2400" dirty="0">
                <a:solidFill>
                  <a:schemeClr val="folHlink"/>
                </a:solidFill>
              </a:rPr>
              <a:t>	Site administrators must take the following actions after an accident: </a:t>
            </a:r>
          </a:p>
          <a:p>
            <a:r>
              <a:rPr lang="en-US" altLang="en-US" sz="2400" dirty="0"/>
              <a:t>Provide first aid or medical treatment to injured or ill personnel</a:t>
            </a:r>
          </a:p>
          <a:p>
            <a:r>
              <a:rPr lang="en-US" altLang="en-US" sz="2400" dirty="0"/>
              <a:t>Report injuries other than first aid to Sedgwick CMS </a:t>
            </a:r>
            <a:r>
              <a:rPr lang="en-US" altLang="en-US" sz="2000" dirty="0">
                <a:solidFill>
                  <a:schemeClr val="hlink"/>
                </a:solidFill>
              </a:rPr>
              <a:t>(See</a:t>
            </a:r>
            <a:r>
              <a:rPr lang="en-US" altLang="en-US" sz="2000" dirty="0"/>
              <a:t> </a:t>
            </a:r>
            <a:r>
              <a:rPr lang="en-US" altLang="en-US" sz="2000" i="1" dirty="0">
                <a:solidFill>
                  <a:schemeClr val="hlink"/>
                </a:solidFill>
              </a:rPr>
              <a:t>Reference Guide 1279</a:t>
            </a:r>
            <a:r>
              <a:rPr lang="en-US" altLang="en-US" sz="2000" dirty="0">
                <a:solidFill>
                  <a:schemeClr val="hlink"/>
                </a:solidFill>
              </a:rPr>
              <a:t>)</a:t>
            </a:r>
          </a:p>
          <a:p>
            <a:r>
              <a:rPr lang="en-US" altLang="en-US" sz="2400" dirty="0"/>
              <a:t>Investigate the accident and accident site</a:t>
            </a:r>
          </a:p>
          <a:p>
            <a:r>
              <a:rPr lang="en-US" altLang="en-US" sz="2400" dirty="0"/>
              <a:t>Interview employees and witnesses  </a:t>
            </a:r>
          </a:p>
          <a:p>
            <a:r>
              <a:rPr lang="en-US" altLang="en-US" sz="2400" dirty="0"/>
              <a:t>Complete an accident investigation report </a:t>
            </a:r>
            <a:r>
              <a:rPr lang="en-US" altLang="en-US" sz="2000" dirty="0"/>
              <a:t>(Attachment G)</a:t>
            </a:r>
          </a:p>
          <a:p>
            <a:r>
              <a:rPr lang="en-US" altLang="en-US" sz="2400" dirty="0"/>
              <a:t>Implement actions to prevent accident recurrence </a:t>
            </a:r>
          </a:p>
          <a:p>
            <a:pPr>
              <a:buFont typeface="Wingdings" panose="05000000000000000000" pitchFamily="2" charset="2"/>
              <a:buNone/>
            </a:pPr>
            <a:endParaRPr lang="en-US" altLang="en-US" sz="2400"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altLang="en-US"/>
              <a:t> INJURY AND ILLNESS PREVENTION PROGRAM</a:t>
            </a:r>
          </a:p>
        </p:txBody>
      </p:sp>
      <p:sp>
        <p:nvSpPr>
          <p:cNvPr id="115715" name="Rectangle 3"/>
          <p:cNvSpPr>
            <a:spLocks noGrp="1" noChangeArrowheads="1"/>
          </p:cNvSpPr>
          <p:nvPr>
            <p:ph type="body" sz="half" idx="1"/>
          </p:nvPr>
        </p:nvSpPr>
        <p:spPr/>
        <p:txBody>
          <a:bodyPr/>
          <a:lstStyle/>
          <a:p>
            <a:pPr>
              <a:buFont typeface="Wingdings" panose="05000000000000000000" pitchFamily="2" charset="2"/>
              <a:buNone/>
            </a:pPr>
            <a:r>
              <a:rPr lang="en-US" altLang="en-US" sz="2800"/>
              <a:t> </a:t>
            </a:r>
          </a:p>
        </p:txBody>
      </p:sp>
      <p:sp>
        <p:nvSpPr>
          <p:cNvPr id="115716" name="Rectangle 4"/>
          <p:cNvSpPr>
            <a:spLocks noGrp="1" noChangeArrowheads="1"/>
          </p:cNvSpPr>
          <p:nvPr>
            <p:ph type="body" sz="half" idx="2"/>
          </p:nvPr>
        </p:nvSpPr>
        <p:spPr>
          <a:xfrm>
            <a:off x="533400" y="1828800"/>
            <a:ext cx="8382000" cy="4724400"/>
          </a:xfrm>
        </p:spPr>
        <p:txBody>
          <a:bodyPr/>
          <a:lstStyle/>
          <a:p>
            <a:pPr>
              <a:buFont typeface="Wingdings" panose="05000000000000000000" pitchFamily="2" charset="2"/>
              <a:buNone/>
            </a:pPr>
            <a:r>
              <a:rPr lang="en-US" altLang="en-US" b="1" i="1">
                <a:solidFill>
                  <a:schemeClr val="folHlink"/>
                </a:solidFill>
              </a:rPr>
              <a:t>Accident Investigation and Reporting</a:t>
            </a:r>
            <a:r>
              <a:rPr lang="en-US" altLang="en-US" sz="2800" b="1" i="1">
                <a:solidFill>
                  <a:schemeClr val="folHlink"/>
                </a:solidFill>
              </a:rPr>
              <a:t> </a:t>
            </a:r>
            <a:r>
              <a:rPr lang="en-US" altLang="en-US" sz="2800"/>
              <a:t>  </a:t>
            </a:r>
          </a:p>
          <a:p>
            <a:pPr>
              <a:buFont typeface="Wingdings" panose="05000000000000000000" pitchFamily="2" charset="2"/>
              <a:buNone/>
            </a:pPr>
            <a:r>
              <a:rPr lang="en-US" altLang="en-US" sz="2800"/>
              <a:t>Site administrators, supervisors or designee must</a:t>
            </a:r>
          </a:p>
          <a:p>
            <a:pPr>
              <a:buFont typeface="Wingdings" panose="05000000000000000000" pitchFamily="2" charset="2"/>
              <a:buNone/>
            </a:pPr>
            <a:r>
              <a:rPr lang="en-US" altLang="en-US" sz="2800"/>
              <a:t>notify Cal/OSHA within 8 hours to report serious</a:t>
            </a:r>
          </a:p>
          <a:p>
            <a:pPr>
              <a:buFont typeface="Wingdings" panose="05000000000000000000" pitchFamily="2" charset="2"/>
              <a:buNone/>
            </a:pPr>
            <a:r>
              <a:rPr lang="en-US" altLang="en-US" sz="2800"/>
              <a:t>Injuries</a:t>
            </a:r>
            <a:r>
              <a:rPr lang="en-US" altLang="en-US" sz="2800">
                <a:cs typeface="Arial" panose="020B0604020202020204" pitchFamily="34" charset="0"/>
              </a:rPr>
              <a:t>*</a:t>
            </a:r>
            <a:r>
              <a:rPr lang="en-US" altLang="en-US" sz="2800"/>
              <a:t>, illnesses or death of an employee </a:t>
            </a:r>
            <a:r>
              <a:rPr lang="en-US" altLang="en-US" sz="2800">
                <a:solidFill>
                  <a:schemeClr val="hlink"/>
                </a:solidFill>
              </a:rPr>
              <a:t>(</a:t>
            </a:r>
            <a:r>
              <a:rPr lang="en-US" altLang="en-US" sz="2400">
                <a:solidFill>
                  <a:schemeClr val="hlink"/>
                </a:solidFill>
              </a:rPr>
              <a:t>refer</a:t>
            </a:r>
          </a:p>
          <a:p>
            <a:pPr>
              <a:buFont typeface="Wingdings" panose="05000000000000000000" pitchFamily="2" charset="2"/>
              <a:buNone/>
            </a:pPr>
            <a:r>
              <a:rPr lang="en-US" altLang="en-US" sz="2400">
                <a:solidFill>
                  <a:schemeClr val="hlink"/>
                </a:solidFill>
              </a:rPr>
              <a:t>to page 1-6, Injury and Illness Prevention Program</a:t>
            </a:r>
            <a:r>
              <a:rPr lang="en-US" altLang="en-US" sz="2800">
                <a:solidFill>
                  <a:schemeClr val="hlink"/>
                </a:solidFill>
              </a:rPr>
              <a:t>)</a:t>
            </a:r>
            <a:r>
              <a:rPr lang="en-US" altLang="en-US" sz="2800"/>
              <a:t>.</a:t>
            </a:r>
          </a:p>
          <a:p>
            <a:pPr>
              <a:buFont typeface="Wingdings" panose="05000000000000000000" pitchFamily="2" charset="2"/>
              <a:buNone/>
            </a:pPr>
            <a:endParaRPr lang="en-US" altLang="en-US" sz="2800"/>
          </a:p>
          <a:p>
            <a:pPr>
              <a:buFont typeface="Wingdings" panose="05000000000000000000" pitchFamily="2" charset="2"/>
              <a:buNone/>
            </a:pPr>
            <a:r>
              <a:rPr lang="en-US" altLang="en-US" sz="2800">
                <a:solidFill>
                  <a:srgbClr val="F2FE0C"/>
                </a:solidFill>
              </a:rPr>
              <a:t>	 </a:t>
            </a:r>
            <a:r>
              <a:rPr lang="en-US" altLang="en-US" sz="2000">
                <a:solidFill>
                  <a:srgbClr val="F2FE0C"/>
                </a:solidFill>
                <a:cs typeface="Arial" panose="020B0604020202020204" pitchFamily="34" charset="0"/>
              </a:rPr>
              <a:t>*</a:t>
            </a:r>
            <a:r>
              <a:rPr lang="en-US" altLang="en-US" sz="2000" i="1">
                <a:solidFill>
                  <a:srgbClr val="F2FE0C"/>
                </a:solidFill>
              </a:rPr>
              <a:t>A “serious injury” is defined as a death, amputation, permanent disfigurement, hospitalization for more that 24 hours for other than observation, or multiple worker injuries requiring hospitalization.</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altLang="en-US"/>
              <a:t> INJURY AND ILLNESS PREVENTION PROGRAM</a:t>
            </a:r>
          </a:p>
        </p:txBody>
      </p:sp>
      <p:sp>
        <p:nvSpPr>
          <p:cNvPr id="112643" name="Rectangle 3"/>
          <p:cNvSpPr>
            <a:spLocks noGrp="1" noChangeArrowheads="1"/>
          </p:cNvSpPr>
          <p:nvPr>
            <p:ph type="body" sz="half" idx="1"/>
          </p:nvPr>
        </p:nvSpPr>
        <p:spPr/>
        <p:txBody>
          <a:bodyPr/>
          <a:lstStyle/>
          <a:p>
            <a:pPr>
              <a:lnSpc>
                <a:spcPct val="90000"/>
              </a:lnSpc>
              <a:buFont typeface="Wingdings" panose="05000000000000000000" pitchFamily="2" charset="2"/>
              <a:buNone/>
            </a:pPr>
            <a:r>
              <a:rPr lang="en-US" altLang="en-US" sz="2400"/>
              <a:t> </a:t>
            </a:r>
          </a:p>
        </p:txBody>
      </p:sp>
      <p:sp>
        <p:nvSpPr>
          <p:cNvPr id="112644" name="Rectangle 4"/>
          <p:cNvSpPr>
            <a:spLocks noGrp="1" noChangeArrowheads="1"/>
          </p:cNvSpPr>
          <p:nvPr>
            <p:ph type="body" sz="half" idx="2"/>
          </p:nvPr>
        </p:nvSpPr>
        <p:spPr>
          <a:xfrm>
            <a:off x="533400" y="1828800"/>
            <a:ext cx="8153400" cy="4343400"/>
          </a:xfrm>
        </p:spPr>
        <p:txBody>
          <a:bodyPr/>
          <a:lstStyle/>
          <a:p>
            <a:pPr>
              <a:buFont typeface="Wingdings" panose="05000000000000000000" pitchFamily="2" charset="2"/>
              <a:buNone/>
            </a:pPr>
            <a:r>
              <a:rPr lang="en-US" altLang="en-US" sz="2800" b="1" i="1">
                <a:solidFill>
                  <a:schemeClr val="folHlink"/>
                </a:solidFill>
              </a:rPr>
              <a:t>Employee Training</a:t>
            </a:r>
            <a:endParaRPr lang="en-US" altLang="en-US" sz="2400" b="1" i="1">
              <a:solidFill>
                <a:schemeClr val="folHlink"/>
              </a:solidFill>
            </a:endParaRPr>
          </a:p>
          <a:p>
            <a:r>
              <a:rPr lang="en-US" altLang="en-US" sz="2400"/>
              <a:t>Supervisors must train their employees on District safety policies and procedures; safe work practices;  and provide specific training on hazards unique to the employee’s job.</a:t>
            </a:r>
          </a:p>
          <a:p>
            <a:pPr lvl="1"/>
            <a:r>
              <a:rPr lang="en-US" altLang="en-US" sz="2000"/>
              <a:t>All safety training must be documented on the “Health and Safety Training Form” (attachment D) and filed at each site.  </a:t>
            </a:r>
          </a:p>
          <a:p>
            <a:pPr lvl="1"/>
            <a:r>
              <a:rPr lang="en-US" altLang="en-US" sz="2000"/>
              <a:t>Supervisors must retrain employees with new job assignments or whenever new substances, processes, procedures or equipment are introduced to the workplace. </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altLang="en-US"/>
              <a:t> INJURY AND ILLNESS PREVENTION PROGRAM</a:t>
            </a:r>
          </a:p>
        </p:txBody>
      </p:sp>
      <p:sp>
        <p:nvSpPr>
          <p:cNvPr id="113667" name="Rectangle 3"/>
          <p:cNvSpPr>
            <a:spLocks noGrp="1" noChangeArrowheads="1"/>
          </p:cNvSpPr>
          <p:nvPr>
            <p:ph type="body" sz="half" idx="1"/>
          </p:nvPr>
        </p:nvSpPr>
        <p:spPr/>
        <p:txBody>
          <a:bodyPr/>
          <a:lstStyle/>
          <a:p>
            <a:pPr>
              <a:lnSpc>
                <a:spcPct val="80000"/>
              </a:lnSpc>
              <a:buFont typeface="Wingdings" panose="05000000000000000000" pitchFamily="2" charset="2"/>
              <a:buNone/>
            </a:pPr>
            <a:r>
              <a:rPr lang="en-US" altLang="en-US" sz="2400"/>
              <a:t> </a:t>
            </a:r>
          </a:p>
        </p:txBody>
      </p:sp>
      <p:sp>
        <p:nvSpPr>
          <p:cNvPr id="113668" name="Rectangle 4"/>
          <p:cNvSpPr>
            <a:spLocks noGrp="1" noChangeArrowheads="1"/>
          </p:cNvSpPr>
          <p:nvPr>
            <p:ph type="body" sz="half" idx="2"/>
          </p:nvPr>
        </p:nvSpPr>
        <p:spPr>
          <a:xfrm>
            <a:off x="457200" y="1676400"/>
            <a:ext cx="8458200" cy="5181600"/>
          </a:xfrm>
        </p:spPr>
        <p:txBody>
          <a:bodyPr/>
          <a:lstStyle/>
          <a:p>
            <a:pPr>
              <a:lnSpc>
                <a:spcPct val="80000"/>
              </a:lnSpc>
              <a:buFont typeface="Wingdings" panose="05000000000000000000" pitchFamily="2" charset="2"/>
              <a:buNone/>
            </a:pPr>
            <a:r>
              <a:rPr lang="en-US" altLang="en-US" sz="2400"/>
              <a:t> 	</a:t>
            </a:r>
            <a:r>
              <a:rPr lang="en-US" altLang="en-US" sz="2800" b="1" i="1">
                <a:solidFill>
                  <a:schemeClr val="folHlink"/>
                </a:solidFill>
              </a:rPr>
              <a:t>Recordkeeping</a:t>
            </a:r>
            <a:endParaRPr lang="en-US" altLang="en-US" sz="2400" b="1" i="1">
              <a:solidFill>
                <a:schemeClr val="folHlink"/>
              </a:solidFill>
            </a:endParaRPr>
          </a:p>
          <a:p>
            <a:pPr>
              <a:lnSpc>
                <a:spcPct val="80000"/>
              </a:lnSpc>
              <a:buFont typeface="Wingdings" panose="05000000000000000000" pitchFamily="2" charset="2"/>
              <a:buNone/>
            </a:pPr>
            <a:r>
              <a:rPr lang="en-US" altLang="en-US" sz="2400"/>
              <a:t>	</a:t>
            </a:r>
            <a:r>
              <a:rPr lang="en-US" altLang="en-US" sz="2400">
                <a:solidFill>
                  <a:schemeClr val="folHlink"/>
                </a:solidFill>
              </a:rPr>
              <a:t>Retain the following documents on site for at least 5 years:    </a:t>
            </a:r>
          </a:p>
          <a:p>
            <a:pPr>
              <a:lnSpc>
                <a:spcPct val="80000"/>
              </a:lnSpc>
            </a:pPr>
            <a:r>
              <a:rPr lang="en-US" altLang="en-US" sz="2400"/>
              <a:t>Safety Inspection reports</a:t>
            </a:r>
          </a:p>
          <a:p>
            <a:pPr>
              <a:lnSpc>
                <a:spcPct val="80000"/>
              </a:lnSpc>
            </a:pPr>
            <a:r>
              <a:rPr lang="en-US" altLang="en-US" sz="2400"/>
              <a:t>Regulatory citations (report all citations immediately to the Office of Environmental Health and Safety)</a:t>
            </a:r>
          </a:p>
          <a:p>
            <a:pPr>
              <a:lnSpc>
                <a:spcPct val="80000"/>
              </a:lnSpc>
            </a:pPr>
            <a:r>
              <a:rPr lang="en-US" altLang="en-US" sz="2400"/>
              <a:t>Corrective Action Notices (issued by Office of Environmental Health and Safety)</a:t>
            </a:r>
          </a:p>
          <a:p>
            <a:pPr>
              <a:lnSpc>
                <a:spcPct val="80000"/>
              </a:lnSpc>
            </a:pPr>
            <a:r>
              <a:rPr lang="en-US" altLang="en-US" sz="2400"/>
              <a:t>Safety Committee meeting minutes</a:t>
            </a:r>
          </a:p>
          <a:p>
            <a:pPr>
              <a:lnSpc>
                <a:spcPct val="80000"/>
              </a:lnSpc>
            </a:pPr>
            <a:r>
              <a:rPr lang="en-US" altLang="en-US" sz="2400"/>
              <a:t>Cal/OSHA Form 300 “Summary of Occupational Injury and Illnesses</a:t>
            </a:r>
          </a:p>
          <a:p>
            <a:pPr>
              <a:lnSpc>
                <a:spcPct val="80000"/>
              </a:lnSpc>
            </a:pPr>
            <a:r>
              <a:rPr lang="en-US" altLang="en-US" sz="2400"/>
              <a:t>Employee Injury/Accident Investigation reports</a:t>
            </a:r>
          </a:p>
          <a:p>
            <a:pPr>
              <a:lnSpc>
                <a:spcPct val="80000"/>
              </a:lnSpc>
            </a:pPr>
            <a:r>
              <a:rPr lang="en-US" altLang="en-US" sz="2400"/>
              <a:t>Workers’ compensation claim reports </a:t>
            </a:r>
            <a:r>
              <a:rPr lang="en-US" altLang="en-US" sz="2400">
                <a:solidFill>
                  <a:schemeClr val="hlink"/>
                </a:solidFill>
              </a:rPr>
              <a:t>(refer to Reference 1279)</a:t>
            </a:r>
          </a:p>
          <a:p>
            <a:pPr>
              <a:lnSpc>
                <a:spcPct val="80000"/>
              </a:lnSpc>
            </a:pPr>
            <a:r>
              <a:rPr lang="en-US" altLang="en-US" sz="2400"/>
              <a:t>Employee health and safety training records</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altLang="en-US"/>
              <a:t>REVIEW</a:t>
            </a:r>
          </a:p>
        </p:txBody>
      </p:sp>
      <p:sp>
        <p:nvSpPr>
          <p:cNvPr id="116739" name="Rectangle 3"/>
          <p:cNvSpPr>
            <a:spLocks noGrp="1" noChangeArrowheads="1"/>
          </p:cNvSpPr>
          <p:nvPr>
            <p:ph type="body" sz="half" idx="1"/>
          </p:nvPr>
        </p:nvSpPr>
        <p:spPr/>
        <p:txBody>
          <a:bodyPr/>
          <a:lstStyle/>
          <a:p>
            <a:pPr marL="609600" indent="-609600">
              <a:lnSpc>
                <a:spcPct val="90000"/>
              </a:lnSpc>
              <a:buFont typeface="Wingdings" panose="05000000000000000000" pitchFamily="2" charset="2"/>
              <a:buNone/>
            </a:pPr>
            <a:r>
              <a:rPr lang="en-US" altLang="en-US" sz="2400"/>
              <a:t> </a:t>
            </a:r>
          </a:p>
          <a:p>
            <a:pPr marL="609600" indent="-609600">
              <a:lnSpc>
                <a:spcPct val="90000"/>
              </a:lnSpc>
              <a:buFont typeface="Wingdings" panose="05000000000000000000" pitchFamily="2" charset="2"/>
              <a:buChar char="l"/>
            </a:pPr>
            <a:endParaRPr lang="en-US" altLang="en-US" sz="2400"/>
          </a:p>
        </p:txBody>
      </p:sp>
      <p:sp>
        <p:nvSpPr>
          <p:cNvPr id="116740" name="Rectangle 4"/>
          <p:cNvSpPr>
            <a:spLocks noGrp="1" noChangeArrowheads="1"/>
          </p:cNvSpPr>
          <p:nvPr>
            <p:ph type="body" sz="half" idx="2"/>
          </p:nvPr>
        </p:nvSpPr>
        <p:spPr>
          <a:xfrm>
            <a:off x="838200" y="1371600"/>
            <a:ext cx="7848600" cy="4953000"/>
          </a:xfrm>
          <a:ln w="12700">
            <a:solidFill>
              <a:schemeClr val="tx1"/>
            </a:solidFill>
            <a:miter lim="800000"/>
            <a:headEnd/>
            <a:tailEnd/>
          </a:ln>
        </p:spPr>
        <p:txBody>
          <a:bodyPr/>
          <a:lstStyle/>
          <a:p>
            <a:pPr marL="533400" indent="-533400">
              <a:lnSpc>
                <a:spcPct val="90000"/>
              </a:lnSpc>
              <a:buFont typeface="Wingdings" panose="05000000000000000000" pitchFamily="2" charset="2"/>
              <a:buAutoNum type="arabicPeriod"/>
            </a:pPr>
            <a:r>
              <a:rPr lang="en-US" altLang="en-US" sz="2000"/>
              <a:t>T  or  F.  Every District employee has some role in site safety.</a:t>
            </a:r>
          </a:p>
          <a:p>
            <a:pPr marL="533400" indent="-533400">
              <a:lnSpc>
                <a:spcPct val="90000"/>
              </a:lnSpc>
              <a:buFont typeface="Wingdings" panose="05000000000000000000" pitchFamily="2" charset="2"/>
              <a:buAutoNum type="arabicPeriod"/>
            </a:pPr>
            <a:r>
              <a:rPr lang="en-US" altLang="en-US" sz="2000"/>
              <a:t>Name ways site administrators can communicate safety information to employees.  </a:t>
            </a:r>
          </a:p>
          <a:p>
            <a:pPr marL="533400" indent="-533400">
              <a:lnSpc>
                <a:spcPct val="90000"/>
              </a:lnSpc>
              <a:buFont typeface="Wingdings" panose="05000000000000000000" pitchFamily="2" charset="2"/>
              <a:buNone/>
            </a:pPr>
            <a:r>
              <a:rPr lang="en-US" altLang="en-US" sz="1800" i="1">
                <a:solidFill>
                  <a:srgbClr val="EF091F"/>
                </a:solidFill>
                <a:latin typeface="Times New Roman" panose="02020603050405020304" pitchFamily="18" charset="0"/>
              </a:rPr>
              <a:t>	</a:t>
            </a:r>
            <a:r>
              <a:rPr lang="en-US" altLang="en-US" sz="2000" i="1">
                <a:solidFill>
                  <a:srgbClr val="EF091F"/>
                </a:solidFill>
                <a:latin typeface="Comic Sans MS" panose="030F0702030302020204" pitchFamily="66" charset="0"/>
              </a:rPr>
              <a:t>District bulletins, memorandum, safety alerts,  policies, board resolutions, written programs .</a:t>
            </a:r>
            <a:r>
              <a:rPr lang="en-US" altLang="en-US" sz="1800" i="1">
                <a:solidFill>
                  <a:srgbClr val="EF091F"/>
                </a:solidFill>
                <a:latin typeface="Times New Roman" panose="02020603050405020304" pitchFamily="18" charset="0"/>
              </a:rPr>
              <a:t> </a:t>
            </a:r>
          </a:p>
          <a:p>
            <a:pPr marL="533400" indent="-533400">
              <a:lnSpc>
                <a:spcPct val="90000"/>
              </a:lnSpc>
              <a:buFont typeface="Wingdings" panose="05000000000000000000" pitchFamily="2" charset="2"/>
              <a:buAutoNum type="arabicPeriod" startAt="3"/>
            </a:pPr>
            <a:r>
              <a:rPr lang="en-US" altLang="en-US" sz="2000"/>
              <a:t>What should an employee do if they notice a safety hazard?</a:t>
            </a:r>
          </a:p>
          <a:p>
            <a:pPr marL="533400" indent="-533400">
              <a:lnSpc>
                <a:spcPct val="90000"/>
              </a:lnSpc>
              <a:buFont typeface="Wingdings" panose="05000000000000000000" pitchFamily="2" charset="2"/>
              <a:buNone/>
            </a:pPr>
            <a:r>
              <a:rPr lang="en-US" altLang="en-US" sz="2000" i="1">
                <a:solidFill>
                  <a:srgbClr val="EF091F"/>
                </a:solidFill>
                <a:latin typeface="Times New Roman" panose="02020603050405020304" pitchFamily="18" charset="0"/>
              </a:rPr>
              <a:t>	</a:t>
            </a:r>
            <a:r>
              <a:rPr lang="en-US" altLang="en-US" sz="2000" i="1">
                <a:solidFill>
                  <a:srgbClr val="EF091F"/>
                </a:solidFill>
                <a:latin typeface="Times New Roman" panose="02020603050405020304" pitchFamily="18" charset="0"/>
                <a:sym typeface="Wingdings" panose="05000000000000000000" pitchFamily="2" charset="2"/>
              </a:rPr>
              <a:t> </a:t>
            </a:r>
            <a:r>
              <a:rPr lang="en-US" altLang="en-US" sz="2000" i="1">
                <a:solidFill>
                  <a:srgbClr val="EF091F"/>
                </a:solidFill>
                <a:latin typeface="Comic Sans MS" panose="030F0702030302020204" pitchFamily="66" charset="0"/>
              </a:rPr>
              <a:t>Report hazard to supervisor </a:t>
            </a:r>
            <a:r>
              <a:rPr lang="en-US" altLang="en-US" sz="2000" i="1">
                <a:solidFill>
                  <a:srgbClr val="EF091F"/>
                </a:solidFill>
                <a:latin typeface="Comic Sans MS" panose="030F0702030302020204" pitchFamily="66" charset="0"/>
                <a:sym typeface="Wingdings" panose="05000000000000000000" pitchFamily="2" charset="2"/>
              </a:rPr>
              <a:t>(attachment “C “Employee 	Request for Correction of Safety hazard)</a:t>
            </a:r>
          </a:p>
          <a:p>
            <a:pPr marL="533400" indent="-533400">
              <a:lnSpc>
                <a:spcPct val="90000"/>
              </a:lnSpc>
              <a:buFont typeface="Wingdings" panose="05000000000000000000" pitchFamily="2" charset="2"/>
              <a:buNone/>
            </a:pPr>
            <a:r>
              <a:rPr lang="en-US" altLang="en-US" sz="2000" i="1">
                <a:solidFill>
                  <a:srgbClr val="EF091F"/>
                </a:solidFill>
                <a:latin typeface="Comic Sans MS" panose="030F0702030302020204" pitchFamily="66" charset="0"/>
                <a:sym typeface="Wingdings" panose="05000000000000000000" pitchFamily="2" charset="2"/>
              </a:rPr>
              <a:t>	 Present concerns at staff meetings</a:t>
            </a:r>
          </a:p>
          <a:p>
            <a:pPr marL="533400" indent="-533400">
              <a:lnSpc>
                <a:spcPct val="90000"/>
              </a:lnSpc>
              <a:buFont typeface="Wingdings" panose="05000000000000000000" pitchFamily="2" charset="2"/>
              <a:buNone/>
            </a:pPr>
            <a:r>
              <a:rPr lang="en-US" altLang="en-US" sz="2000" i="1">
                <a:solidFill>
                  <a:srgbClr val="EF091F"/>
                </a:solidFill>
                <a:latin typeface="Comic Sans MS" panose="030F0702030302020204" pitchFamily="66" charset="0"/>
                <a:sym typeface="Wingdings" panose="05000000000000000000" pitchFamily="2" charset="2"/>
              </a:rPr>
              <a:t>	 Inform safety committee representative of the 	hazard	</a:t>
            </a:r>
          </a:p>
          <a:p>
            <a:pPr marL="533400" indent="-533400">
              <a:lnSpc>
                <a:spcPct val="90000"/>
              </a:lnSpc>
              <a:buFont typeface="Wingdings" panose="05000000000000000000" pitchFamily="2" charset="2"/>
              <a:buNone/>
            </a:pPr>
            <a:r>
              <a:rPr lang="en-US" altLang="en-US" sz="2000" i="1">
                <a:solidFill>
                  <a:srgbClr val="EF091F"/>
                </a:solidFill>
                <a:latin typeface="Comic Sans MS" panose="030F0702030302020204" pitchFamily="66" charset="0"/>
                <a:sym typeface="Wingdings" panose="05000000000000000000" pitchFamily="2" charset="2"/>
              </a:rPr>
              <a:t>	  Inform site administrator, or call OEHS</a:t>
            </a:r>
          </a:p>
          <a:p>
            <a:pPr marL="533400" indent="-533400">
              <a:lnSpc>
                <a:spcPct val="90000"/>
              </a:lnSpc>
              <a:buFont typeface="Wingdings" panose="05000000000000000000" pitchFamily="2" charset="2"/>
              <a:buNone/>
            </a:pPr>
            <a:endParaRPr lang="en-US" altLang="en-US" sz="2000" i="1">
              <a:solidFill>
                <a:srgbClr val="EF091F"/>
              </a:solidFill>
              <a:latin typeface="Comic Sans MS" panose="030F0702030302020204" pitchFamily="66" charset="0"/>
              <a:sym typeface="Wingdings" panose="05000000000000000000" pitchFamily="2" charset="2"/>
            </a:endParaRPr>
          </a:p>
          <a:p>
            <a:pPr marL="533400" indent="-533400">
              <a:lnSpc>
                <a:spcPct val="90000"/>
              </a:lnSpc>
              <a:buFont typeface="Wingdings" panose="05000000000000000000" pitchFamily="2" charset="2"/>
              <a:buNone/>
            </a:pPr>
            <a:r>
              <a:rPr lang="en-US" altLang="en-US" sz="2000" i="1">
                <a:solidFill>
                  <a:srgbClr val="EF091F"/>
                </a:solidFill>
                <a:latin typeface="Times New Roman" panose="02020603050405020304" pitchFamily="18" charset="0"/>
                <a:sym typeface="Wingdings" panose="05000000000000000000" pitchFamily="2" charset="2"/>
              </a:rPr>
              <a:t>	</a:t>
            </a:r>
            <a:endParaRPr lang="en-US" altLang="en-US" sz="2000" i="1">
              <a:solidFill>
                <a:srgbClr val="EF091F"/>
              </a:solidFill>
              <a:latin typeface="Times New Roman" panose="02020603050405020304" pitchFamily="18" charset="0"/>
            </a:endParaRPr>
          </a:p>
          <a:p>
            <a:pPr marL="533400" indent="-533400">
              <a:lnSpc>
                <a:spcPct val="90000"/>
              </a:lnSpc>
              <a:buFont typeface="Wingdings" panose="05000000000000000000" pitchFamily="2" charset="2"/>
              <a:buNone/>
            </a:pPr>
            <a:endParaRPr lang="en-US" altLang="en-US" sz="2000" i="1">
              <a:solidFill>
                <a:srgbClr val="EF091F"/>
              </a:solidFill>
              <a:latin typeface="Times New Roman" panose="02020603050405020304" pitchFamily="18" charset="0"/>
            </a:endParaRPr>
          </a:p>
          <a:p>
            <a:pPr marL="533400" indent="-533400">
              <a:lnSpc>
                <a:spcPct val="90000"/>
              </a:lnSpc>
              <a:buFont typeface="Wingdings" panose="05000000000000000000" pitchFamily="2" charset="2"/>
              <a:buAutoNum type="arabicPeriod" startAt="3"/>
            </a:pPr>
            <a:endParaRPr lang="en-US" altLang="en-US" sz="2000"/>
          </a:p>
          <a:p>
            <a:pPr marL="533400" indent="-533400">
              <a:lnSpc>
                <a:spcPct val="90000"/>
              </a:lnSpc>
            </a:pPr>
            <a:endParaRPr lang="en-US" altLang="en-US" sz="2000"/>
          </a:p>
        </p:txBody>
      </p:sp>
      <p:sp>
        <p:nvSpPr>
          <p:cNvPr id="116743" name="Oval 7"/>
          <p:cNvSpPr>
            <a:spLocks noChangeArrowheads="1"/>
          </p:cNvSpPr>
          <p:nvPr/>
        </p:nvSpPr>
        <p:spPr bwMode="auto">
          <a:xfrm>
            <a:off x="1295400" y="1371600"/>
            <a:ext cx="457200" cy="381000"/>
          </a:xfrm>
          <a:prstGeom prst="ellipse">
            <a:avLst/>
          </a:prstGeom>
          <a:solidFill>
            <a:schemeClr val="accent1">
              <a:alpha val="16000"/>
            </a:schemeClr>
          </a:solidFill>
          <a:ln w="38100">
            <a:solidFill>
              <a:srgbClr val="EF091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16740">
                                            <p:txEl>
                                              <p:pRg st="0" end="0"/>
                                            </p:txEl>
                                          </p:spTgt>
                                        </p:tgtEl>
                                        <p:attrNameLst>
                                          <p:attrName>style.visibility</p:attrName>
                                        </p:attrNameLst>
                                      </p:cBhvr>
                                      <p:to>
                                        <p:strVal val="visible"/>
                                      </p:to>
                                    </p:set>
                                    <p:animEffect transition="in" filter="wipe(left)">
                                      <p:cBhvr>
                                        <p:cTn id="7" dur="500"/>
                                        <p:tgtEl>
                                          <p:spTgt spid="11674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9" presetClass="entr" presetSubtype="10" fill="hold" nodeType="clickEffect">
                                  <p:stCondLst>
                                    <p:cond delay="0"/>
                                  </p:stCondLst>
                                  <p:childTnLst>
                                    <p:set>
                                      <p:cBhvr>
                                        <p:cTn id="11" dur="1" fill="hold">
                                          <p:stCondLst>
                                            <p:cond delay="0"/>
                                          </p:stCondLst>
                                        </p:cTn>
                                        <p:tgtEl>
                                          <p:spTgt spid="116743"/>
                                        </p:tgtEl>
                                        <p:attrNameLst>
                                          <p:attrName>style.visibility</p:attrName>
                                        </p:attrNameLst>
                                      </p:cBhvr>
                                      <p:to>
                                        <p:strVal val="visible"/>
                                      </p:to>
                                    </p:set>
                                    <p:anim calcmode="lin" valueType="num">
                                      <p:cBhvr>
                                        <p:cTn id="12" dur="5000" fill="hold"/>
                                        <p:tgtEl>
                                          <p:spTgt spid="116743"/>
                                        </p:tgtEl>
                                        <p:attrNameLst>
                                          <p:attrName>ppt_w</p:attrName>
                                        </p:attrNameLst>
                                      </p:cBhvr>
                                      <p:tavLst>
                                        <p:tav tm="0" fmla="#ppt_w*sin(2.5*pi*$)">
                                          <p:val>
                                            <p:fltVal val="0"/>
                                          </p:val>
                                        </p:tav>
                                        <p:tav tm="100000">
                                          <p:val>
                                            <p:fltVal val="1"/>
                                          </p:val>
                                        </p:tav>
                                      </p:tavLst>
                                    </p:anim>
                                    <p:anim calcmode="lin" valueType="num">
                                      <p:cBhvr>
                                        <p:cTn id="13" dur="5000" fill="hold"/>
                                        <p:tgtEl>
                                          <p:spTgt spid="116743"/>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116740">
                                            <p:txEl>
                                              <p:pRg st="1" end="1"/>
                                            </p:txEl>
                                          </p:spTgt>
                                        </p:tgtEl>
                                        <p:attrNameLst>
                                          <p:attrName>style.visibility</p:attrName>
                                        </p:attrNameLst>
                                      </p:cBhvr>
                                      <p:to>
                                        <p:strVal val="visible"/>
                                      </p:to>
                                    </p:set>
                                    <p:animEffect transition="in" filter="wipe(left)">
                                      <p:cBhvr>
                                        <p:cTn id="18" dur="500"/>
                                        <p:tgtEl>
                                          <p:spTgt spid="116740">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10" fill="hold" nodeType="clickEffect">
                                  <p:stCondLst>
                                    <p:cond delay="0"/>
                                  </p:stCondLst>
                                  <p:childTnLst>
                                    <p:set>
                                      <p:cBhvr>
                                        <p:cTn id="22" dur="1" fill="hold">
                                          <p:stCondLst>
                                            <p:cond delay="0"/>
                                          </p:stCondLst>
                                        </p:cTn>
                                        <p:tgtEl>
                                          <p:spTgt spid="116740">
                                            <p:txEl>
                                              <p:pRg st="2" end="2"/>
                                            </p:txEl>
                                          </p:spTgt>
                                        </p:tgtEl>
                                        <p:attrNameLst>
                                          <p:attrName>style.visibility</p:attrName>
                                        </p:attrNameLst>
                                      </p:cBhvr>
                                      <p:to>
                                        <p:strVal val="visible"/>
                                      </p:to>
                                    </p:set>
                                    <p:anim calcmode="lin" valueType="num">
                                      <p:cBhvr>
                                        <p:cTn id="23" dur="500" fill="hold"/>
                                        <p:tgtEl>
                                          <p:spTgt spid="116740">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116740">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16740">
                                            <p:txEl>
                                              <p:pRg st="3" end="3"/>
                                            </p:txEl>
                                          </p:spTgt>
                                        </p:tgtEl>
                                        <p:attrNameLst>
                                          <p:attrName>style.visibility</p:attrName>
                                        </p:attrNameLst>
                                      </p:cBhvr>
                                      <p:to>
                                        <p:strVal val="visible"/>
                                      </p:to>
                                    </p:set>
                                    <p:animEffect transition="in" filter="wipe(left)">
                                      <p:cBhvr>
                                        <p:cTn id="29" dur="500"/>
                                        <p:tgtEl>
                                          <p:spTgt spid="116740">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7" presetClass="entr" presetSubtype="10" fill="hold" nodeType="clickEffect">
                                  <p:stCondLst>
                                    <p:cond delay="0"/>
                                  </p:stCondLst>
                                  <p:childTnLst>
                                    <p:set>
                                      <p:cBhvr>
                                        <p:cTn id="33" dur="1" fill="hold">
                                          <p:stCondLst>
                                            <p:cond delay="0"/>
                                          </p:stCondLst>
                                        </p:cTn>
                                        <p:tgtEl>
                                          <p:spTgt spid="116740">
                                            <p:txEl>
                                              <p:pRg st="4" end="4"/>
                                            </p:txEl>
                                          </p:spTgt>
                                        </p:tgtEl>
                                        <p:attrNameLst>
                                          <p:attrName>style.visibility</p:attrName>
                                        </p:attrNameLst>
                                      </p:cBhvr>
                                      <p:to>
                                        <p:strVal val="visible"/>
                                      </p:to>
                                    </p:set>
                                    <p:anim calcmode="lin" valueType="num">
                                      <p:cBhvr>
                                        <p:cTn id="34" dur="500" fill="hold"/>
                                        <p:tgtEl>
                                          <p:spTgt spid="116740">
                                            <p:txEl>
                                              <p:pRg st="4" end="4"/>
                                            </p:txEl>
                                          </p:spTgt>
                                        </p:tgtEl>
                                        <p:attrNameLst>
                                          <p:attrName>ppt_w</p:attrName>
                                        </p:attrNameLst>
                                      </p:cBhvr>
                                      <p:tavLst>
                                        <p:tav tm="0">
                                          <p:val>
                                            <p:fltVal val="0"/>
                                          </p:val>
                                        </p:tav>
                                        <p:tav tm="100000">
                                          <p:val>
                                            <p:strVal val="#ppt_w"/>
                                          </p:val>
                                        </p:tav>
                                      </p:tavLst>
                                    </p:anim>
                                    <p:anim calcmode="lin" valueType="num">
                                      <p:cBhvr>
                                        <p:cTn id="35" dur="500" fill="hold"/>
                                        <p:tgtEl>
                                          <p:spTgt spid="116740">
                                            <p:txEl>
                                              <p:pRg st="4" end="4"/>
                                            </p:txEl>
                                          </p:spTgt>
                                        </p:tgtEl>
                                        <p:attrNameLst>
                                          <p:attrName>ppt_h</p:attrName>
                                        </p:attrNameLst>
                                      </p:cBhvr>
                                      <p:tavLst>
                                        <p:tav tm="0">
                                          <p:val>
                                            <p:strVal val="#ppt_h"/>
                                          </p:val>
                                        </p:tav>
                                        <p:tav tm="100000">
                                          <p:val>
                                            <p:strVal val="#ppt_h"/>
                                          </p:val>
                                        </p:tav>
                                      </p:tavLst>
                                    </p:anim>
                                  </p:childTnLst>
                                </p:cTn>
                              </p:par>
                              <p:par>
                                <p:cTn id="36" presetID="17" presetClass="entr" presetSubtype="10" fill="hold" nodeType="withEffect">
                                  <p:stCondLst>
                                    <p:cond delay="0"/>
                                  </p:stCondLst>
                                  <p:childTnLst>
                                    <p:set>
                                      <p:cBhvr>
                                        <p:cTn id="37" dur="1" fill="hold">
                                          <p:stCondLst>
                                            <p:cond delay="0"/>
                                          </p:stCondLst>
                                        </p:cTn>
                                        <p:tgtEl>
                                          <p:spTgt spid="116740">
                                            <p:txEl>
                                              <p:pRg st="5" end="5"/>
                                            </p:txEl>
                                          </p:spTgt>
                                        </p:tgtEl>
                                        <p:attrNameLst>
                                          <p:attrName>style.visibility</p:attrName>
                                        </p:attrNameLst>
                                      </p:cBhvr>
                                      <p:to>
                                        <p:strVal val="visible"/>
                                      </p:to>
                                    </p:set>
                                    <p:anim calcmode="lin" valueType="num">
                                      <p:cBhvr>
                                        <p:cTn id="38" dur="500" fill="hold"/>
                                        <p:tgtEl>
                                          <p:spTgt spid="116740">
                                            <p:txEl>
                                              <p:pRg st="5" end="5"/>
                                            </p:txEl>
                                          </p:spTgt>
                                        </p:tgtEl>
                                        <p:attrNameLst>
                                          <p:attrName>ppt_w</p:attrName>
                                        </p:attrNameLst>
                                      </p:cBhvr>
                                      <p:tavLst>
                                        <p:tav tm="0">
                                          <p:val>
                                            <p:fltVal val="0"/>
                                          </p:val>
                                        </p:tav>
                                        <p:tav tm="100000">
                                          <p:val>
                                            <p:strVal val="#ppt_w"/>
                                          </p:val>
                                        </p:tav>
                                      </p:tavLst>
                                    </p:anim>
                                    <p:anim calcmode="lin" valueType="num">
                                      <p:cBhvr>
                                        <p:cTn id="39" dur="500" fill="hold"/>
                                        <p:tgtEl>
                                          <p:spTgt spid="116740">
                                            <p:txEl>
                                              <p:pRg st="5" end="5"/>
                                            </p:txEl>
                                          </p:spTgt>
                                        </p:tgtEl>
                                        <p:attrNameLst>
                                          <p:attrName>ppt_h</p:attrName>
                                        </p:attrNameLst>
                                      </p:cBhvr>
                                      <p:tavLst>
                                        <p:tav tm="0">
                                          <p:val>
                                            <p:strVal val="#ppt_h"/>
                                          </p:val>
                                        </p:tav>
                                        <p:tav tm="100000">
                                          <p:val>
                                            <p:strVal val="#ppt_h"/>
                                          </p:val>
                                        </p:tav>
                                      </p:tavLst>
                                    </p:anim>
                                  </p:childTnLst>
                                </p:cTn>
                              </p:par>
                              <p:par>
                                <p:cTn id="40" presetID="17" presetClass="entr" presetSubtype="10" fill="hold" nodeType="withEffect">
                                  <p:stCondLst>
                                    <p:cond delay="0"/>
                                  </p:stCondLst>
                                  <p:childTnLst>
                                    <p:set>
                                      <p:cBhvr>
                                        <p:cTn id="41" dur="1" fill="hold">
                                          <p:stCondLst>
                                            <p:cond delay="0"/>
                                          </p:stCondLst>
                                        </p:cTn>
                                        <p:tgtEl>
                                          <p:spTgt spid="116740">
                                            <p:txEl>
                                              <p:pRg st="6" end="6"/>
                                            </p:txEl>
                                          </p:spTgt>
                                        </p:tgtEl>
                                        <p:attrNameLst>
                                          <p:attrName>style.visibility</p:attrName>
                                        </p:attrNameLst>
                                      </p:cBhvr>
                                      <p:to>
                                        <p:strVal val="visible"/>
                                      </p:to>
                                    </p:set>
                                    <p:anim calcmode="lin" valueType="num">
                                      <p:cBhvr>
                                        <p:cTn id="42" dur="500" fill="hold"/>
                                        <p:tgtEl>
                                          <p:spTgt spid="116740">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116740">
                                            <p:txEl>
                                              <p:pRg st="6" end="6"/>
                                            </p:txEl>
                                          </p:spTgt>
                                        </p:tgtEl>
                                        <p:attrNameLst>
                                          <p:attrName>ppt_h</p:attrName>
                                        </p:attrNameLst>
                                      </p:cBhvr>
                                      <p:tavLst>
                                        <p:tav tm="0">
                                          <p:val>
                                            <p:strVal val="#ppt_h"/>
                                          </p:val>
                                        </p:tav>
                                        <p:tav tm="100000">
                                          <p:val>
                                            <p:strVal val="#ppt_h"/>
                                          </p:val>
                                        </p:tav>
                                      </p:tavLst>
                                    </p:anim>
                                  </p:childTnLst>
                                </p:cTn>
                              </p:par>
                              <p:par>
                                <p:cTn id="44" presetID="17" presetClass="entr" presetSubtype="10" fill="hold" nodeType="withEffect">
                                  <p:stCondLst>
                                    <p:cond delay="0"/>
                                  </p:stCondLst>
                                  <p:childTnLst>
                                    <p:set>
                                      <p:cBhvr>
                                        <p:cTn id="45" dur="1" fill="hold">
                                          <p:stCondLst>
                                            <p:cond delay="0"/>
                                          </p:stCondLst>
                                        </p:cTn>
                                        <p:tgtEl>
                                          <p:spTgt spid="116740">
                                            <p:txEl>
                                              <p:pRg st="7" end="7"/>
                                            </p:txEl>
                                          </p:spTgt>
                                        </p:tgtEl>
                                        <p:attrNameLst>
                                          <p:attrName>style.visibility</p:attrName>
                                        </p:attrNameLst>
                                      </p:cBhvr>
                                      <p:to>
                                        <p:strVal val="visible"/>
                                      </p:to>
                                    </p:set>
                                    <p:anim calcmode="lin" valueType="num">
                                      <p:cBhvr>
                                        <p:cTn id="46" dur="500" fill="hold"/>
                                        <p:tgtEl>
                                          <p:spTgt spid="116740">
                                            <p:txEl>
                                              <p:pRg st="7" end="7"/>
                                            </p:txEl>
                                          </p:spTgt>
                                        </p:tgtEl>
                                        <p:attrNameLst>
                                          <p:attrName>ppt_w</p:attrName>
                                        </p:attrNameLst>
                                      </p:cBhvr>
                                      <p:tavLst>
                                        <p:tav tm="0">
                                          <p:val>
                                            <p:fltVal val="0"/>
                                          </p:val>
                                        </p:tav>
                                        <p:tav tm="100000">
                                          <p:val>
                                            <p:strVal val="#ppt_w"/>
                                          </p:val>
                                        </p:tav>
                                      </p:tavLst>
                                    </p:anim>
                                    <p:anim calcmode="lin" valueType="num">
                                      <p:cBhvr>
                                        <p:cTn id="47" dur="500" fill="hold"/>
                                        <p:tgtEl>
                                          <p:spTgt spid="116740">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ltLang="en-US"/>
              <a:t>REVIEW</a:t>
            </a:r>
          </a:p>
        </p:txBody>
      </p:sp>
      <p:sp>
        <p:nvSpPr>
          <p:cNvPr id="119811" name="Rectangle 3"/>
          <p:cNvSpPr>
            <a:spLocks noGrp="1" noChangeArrowheads="1"/>
          </p:cNvSpPr>
          <p:nvPr>
            <p:ph type="body" sz="half" idx="1"/>
          </p:nvPr>
        </p:nvSpPr>
        <p:spPr/>
        <p:txBody>
          <a:bodyPr/>
          <a:lstStyle/>
          <a:p>
            <a:pPr marL="609600" indent="-609600">
              <a:lnSpc>
                <a:spcPct val="80000"/>
              </a:lnSpc>
              <a:buFont typeface="Wingdings" panose="05000000000000000000" pitchFamily="2" charset="2"/>
              <a:buNone/>
            </a:pPr>
            <a:r>
              <a:rPr lang="en-US" altLang="en-US" sz="2000"/>
              <a:t> </a:t>
            </a:r>
          </a:p>
          <a:p>
            <a:pPr marL="609600" indent="-609600">
              <a:lnSpc>
                <a:spcPct val="80000"/>
              </a:lnSpc>
              <a:buFont typeface="Wingdings" panose="05000000000000000000" pitchFamily="2" charset="2"/>
              <a:buChar char="l"/>
            </a:pPr>
            <a:endParaRPr lang="en-US" altLang="en-US" sz="2000"/>
          </a:p>
        </p:txBody>
      </p:sp>
      <p:sp>
        <p:nvSpPr>
          <p:cNvPr id="119812" name="Rectangle 4"/>
          <p:cNvSpPr>
            <a:spLocks noGrp="1" noChangeArrowheads="1"/>
          </p:cNvSpPr>
          <p:nvPr>
            <p:ph type="body" sz="half" idx="2"/>
          </p:nvPr>
        </p:nvSpPr>
        <p:spPr>
          <a:xfrm>
            <a:off x="228600" y="1143000"/>
            <a:ext cx="8610600" cy="5486400"/>
          </a:xfrm>
          <a:ln w="12700">
            <a:solidFill>
              <a:schemeClr val="tx1"/>
            </a:solidFill>
            <a:miter lim="800000"/>
            <a:headEnd/>
            <a:tailEnd/>
          </a:ln>
        </p:spPr>
        <p:txBody>
          <a:bodyPr/>
          <a:lstStyle/>
          <a:p>
            <a:pPr marL="533400" indent="-533400">
              <a:buFont typeface="Wingdings" panose="05000000000000000000" pitchFamily="2" charset="2"/>
              <a:buNone/>
            </a:pPr>
            <a:endParaRPr lang="en-US" altLang="en-US" sz="1600"/>
          </a:p>
          <a:p>
            <a:pPr marL="533400" indent="-533400">
              <a:buFont typeface="Wingdings" panose="05000000000000000000" pitchFamily="2" charset="2"/>
              <a:buAutoNum type="arabicPeriod" startAt="4"/>
            </a:pPr>
            <a:r>
              <a:rPr lang="en-US" altLang="en-US" sz="2000"/>
              <a:t>How often should a safety inspection be completed?  </a:t>
            </a:r>
          </a:p>
          <a:p>
            <a:pPr marL="533400" indent="-533400">
              <a:buFont typeface="Wingdings" panose="05000000000000000000" pitchFamily="2" charset="2"/>
              <a:buNone/>
            </a:pPr>
            <a:r>
              <a:rPr lang="en-US" altLang="en-US" sz="1800" i="1">
                <a:solidFill>
                  <a:srgbClr val="EF091F"/>
                </a:solidFill>
                <a:latin typeface="Times New Roman" panose="02020603050405020304" pitchFamily="18" charset="0"/>
              </a:rPr>
              <a:t>	</a:t>
            </a:r>
            <a:r>
              <a:rPr lang="en-US" altLang="en-US" sz="2000" i="1">
                <a:solidFill>
                  <a:srgbClr val="EF091F"/>
                </a:solidFill>
                <a:latin typeface="Comic Sans MS" panose="030F0702030302020204" pitchFamily="66" charset="0"/>
              </a:rPr>
              <a:t>At lease two times a year.  Plant managers or other designated employees should conduct an informal walk through  for unsafe conditions on a  daily basis  </a:t>
            </a:r>
          </a:p>
          <a:p>
            <a:pPr marL="533400" indent="-533400">
              <a:buFont typeface="Wingdings" panose="05000000000000000000" pitchFamily="2" charset="2"/>
              <a:buAutoNum type="arabicPeriod" startAt="5"/>
            </a:pPr>
            <a:r>
              <a:rPr lang="en-US" altLang="en-US" sz="2000"/>
              <a:t>Whom should an employee notify in the event of an occupational injury or illness?</a:t>
            </a:r>
          </a:p>
          <a:p>
            <a:pPr marL="533400" indent="-533400">
              <a:buFont typeface="Wingdings" panose="05000000000000000000" pitchFamily="2" charset="2"/>
              <a:buNone/>
            </a:pPr>
            <a:r>
              <a:rPr lang="en-US" altLang="en-US" sz="1800" i="1">
                <a:solidFill>
                  <a:srgbClr val="EF091F"/>
                </a:solidFill>
                <a:latin typeface="Times New Roman" panose="02020603050405020304" pitchFamily="18" charset="0"/>
              </a:rPr>
              <a:t>	 </a:t>
            </a:r>
            <a:r>
              <a:rPr lang="en-US" altLang="en-US" sz="2000" i="1">
                <a:solidFill>
                  <a:srgbClr val="EF091F"/>
                </a:solidFill>
                <a:latin typeface="Comic Sans MS" panose="030F0702030302020204" pitchFamily="66" charset="0"/>
              </a:rPr>
              <a:t>The supervisor, site administrator or site designee.</a:t>
            </a:r>
          </a:p>
          <a:p>
            <a:pPr marL="533400" indent="-533400">
              <a:buFont typeface="Wingdings" panose="05000000000000000000" pitchFamily="2" charset="2"/>
              <a:buAutoNum type="arabicPeriod" startAt="6"/>
            </a:pPr>
            <a:r>
              <a:rPr lang="en-US" altLang="en-US" sz="2000"/>
              <a:t>Name safety and health training that you received within the last year. </a:t>
            </a:r>
          </a:p>
          <a:p>
            <a:pPr marL="533400" indent="-533400">
              <a:buFont typeface="Wingdings" panose="05000000000000000000" pitchFamily="2" charset="2"/>
              <a:buNone/>
            </a:pPr>
            <a:r>
              <a:rPr lang="en-US" altLang="en-US" sz="1800" i="1">
                <a:solidFill>
                  <a:srgbClr val="EF091F"/>
                </a:solidFill>
                <a:latin typeface="Times New Roman" panose="02020603050405020304" pitchFamily="18" charset="0"/>
                <a:sym typeface="Wingdings" panose="05000000000000000000" pitchFamily="2" charset="2"/>
              </a:rPr>
              <a:t>	</a:t>
            </a:r>
            <a:r>
              <a:rPr lang="en-US" altLang="en-US" sz="2000" i="1">
                <a:solidFill>
                  <a:srgbClr val="EF091F"/>
                </a:solidFill>
                <a:latin typeface="Comic Sans MS" panose="030F0702030302020204" pitchFamily="66" charset="0"/>
                <a:sym typeface="Wingdings" panose="05000000000000000000" pitchFamily="2" charset="2"/>
              </a:rPr>
              <a:t>Bloodborne Pathogens, Hazard Communication , Emergency Procedures, New Employee Orientation are examples of safety and health trainings employees may have received within the last year.  Employees may have received other more specific training  as required for the job classification</a:t>
            </a:r>
            <a:r>
              <a:rPr lang="en-US" altLang="en-US" sz="2000" i="1">
                <a:solidFill>
                  <a:srgbClr val="EF091F"/>
                </a:solidFill>
                <a:latin typeface="Times New Roman" panose="02020603050405020304" pitchFamily="18" charset="0"/>
                <a:sym typeface="Wingdings" panose="05000000000000000000" pitchFamily="2" charset="2"/>
              </a:rPr>
              <a:t>.</a:t>
            </a:r>
            <a:r>
              <a:rPr lang="en-US" altLang="en-US" sz="1800" i="1">
                <a:solidFill>
                  <a:srgbClr val="EF091F"/>
                </a:solidFill>
                <a:latin typeface="Times New Roman" panose="02020603050405020304" pitchFamily="18" charset="0"/>
                <a:sym typeface="Wingdings" panose="05000000000000000000" pitchFamily="2" charset="2"/>
              </a:rPr>
              <a:t>  </a:t>
            </a:r>
          </a:p>
          <a:p>
            <a:pPr marL="533400" indent="-533400">
              <a:buFont typeface="Wingdings" panose="05000000000000000000" pitchFamily="2" charset="2"/>
              <a:buAutoNum type="arabicPeriod" startAt="7"/>
            </a:pPr>
            <a:r>
              <a:rPr lang="en-US" altLang="en-US" sz="2000">
                <a:sym typeface="Wingdings" panose="05000000000000000000" pitchFamily="2" charset="2"/>
              </a:rPr>
              <a:t>How long are safety document retained?</a:t>
            </a:r>
          </a:p>
          <a:p>
            <a:pPr marL="533400" indent="-533400">
              <a:buFont typeface="Wingdings" panose="05000000000000000000" pitchFamily="2" charset="2"/>
              <a:buNone/>
            </a:pPr>
            <a:r>
              <a:rPr lang="en-US" altLang="en-US" sz="1800" b="1" i="1">
                <a:solidFill>
                  <a:srgbClr val="EF091F"/>
                </a:solidFill>
                <a:latin typeface="Times New Roman" panose="02020603050405020304" pitchFamily="18" charset="0"/>
                <a:sym typeface="Wingdings" panose="05000000000000000000" pitchFamily="2" charset="2"/>
              </a:rPr>
              <a:t>	</a:t>
            </a:r>
            <a:r>
              <a:rPr lang="en-US" altLang="en-US" sz="2000" i="1">
                <a:solidFill>
                  <a:srgbClr val="EF091F"/>
                </a:solidFill>
                <a:latin typeface="Comic Sans MS" panose="030F0702030302020204" pitchFamily="66" charset="0"/>
                <a:sym typeface="Wingdings" panose="05000000000000000000" pitchFamily="2" charset="2"/>
              </a:rPr>
              <a:t>Five years on site.</a:t>
            </a:r>
          </a:p>
          <a:p>
            <a:pPr marL="533400" indent="-533400">
              <a:buFont typeface="Wingdings" panose="05000000000000000000" pitchFamily="2" charset="2"/>
              <a:buNone/>
            </a:pPr>
            <a:r>
              <a:rPr lang="en-US" altLang="en-US" sz="1800" i="1">
                <a:solidFill>
                  <a:srgbClr val="EF091F"/>
                </a:solidFill>
                <a:latin typeface="Times New Roman" panose="02020603050405020304" pitchFamily="18" charset="0"/>
                <a:sym typeface="Wingdings" panose="05000000000000000000" pitchFamily="2" charset="2"/>
              </a:rPr>
              <a:t>	</a:t>
            </a:r>
            <a:endParaRPr lang="en-US" altLang="en-US" sz="1800" i="1">
              <a:solidFill>
                <a:srgbClr val="EF091F"/>
              </a:solidFill>
              <a:latin typeface="Times New Roman" panose="02020603050405020304" pitchFamily="18" charset="0"/>
            </a:endParaRPr>
          </a:p>
          <a:p>
            <a:pPr marL="533400" indent="-533400">
              <a:buFont typeface="Wingdings" panose="05000000000000000000" pitchFamily="2" charset="2"/>
              <a:buNone/>
            </a:pPr>
            <a:endParaRPr lang="en-US" altLang="en-US" sz="1800" i="1">
              <a:solidFill>
                <a:srgbClr val="EF091F"/>
              </a:solidFill>
              <a:latin typeface="Times New Roman" panose="02020603050405020304" pitchFamily="18" charset="0"/>
            </a:endParaRPr>
          </a:p>
          <a:p>
            <a:pPr marL="533400" indent="-533400">
              <a:buFont typeface="Wingdings" panose="05000000000000000000" pitchFamily="2" charset="2"/>
              <a:buChar char="l"/>
            </a:pPr>
            <a:endParaRPr lang="en-US" altLang="en-US" sz="1600"/>
          </a:p>
          <a:p>
            <a:pPr marL="533400" indent="-533400"/>
            <a:endParaRPr lang="en-US" altLang="en-US" sz="1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19812">
                                            <p:txEl>
                                              <p:pRg st="1" end="1"/>
                                            </p:txEl>
                                          </p:spTgt>
                                        </p:tgtEl>
                                        <p:attrNameLst>
                                          <p:attrName>style.visibility</p:attrName>
                                        </p:attrNameLst>
                                      </p:cBhvr>
                                      <p:to>
                                        <p:strVal val="visible"/>
                                      </p:to>
                                    </p:set>
                                    <p:animEffect transition="in" filter="wipe(left)">
                                      <p:cBhvr>
                                        <p:cTn id="7" dur="500"/>
                                        <p:tgtEl>
                                          <p:spTgt spid="119812">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nodeType="clickEffect">
                                  <p:stCondLst>
                                    <p:cond delay="0"/>
                                  </p:stCondLst>
                                  <p:childTnLst>
                                    <p:set>
                                      <p:cBhvr>
                                        <p:cTn id="11" dur="1" fill="hold">
                                          <p:stCondLst>
                                            <p:cond delay="0"/>
                                          </p:stCondLst>
                                        </p:cTn>
                                        <p:tgtEl>
                                          <p:spTgt spid="119812">
                                            <p:txEl>
                                              <p:pRg st="2" end="2"/>
                                            </p:txEl>
                                          </p:spTgt>
                                        </p:tgtEl>
                                        <p:attrNameLst>
                                          <p:attrName>style.visibility</p:attrName>
                                        </p:attrNameLst>
                                      </p:cBhvr>
                                      <p:to>
                                        <p:strVal val="visible"/>
                                      </p:to>
                                    </p:set>
                                    <p:anim calcmode="lin" valueType="num">
                                      <p:cBhvr>
                                        <p:cTn id="12" dur="500" fill="hold"/>
                                        <p:tgtEl>
                                          <p:spTgt spid="119812">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11981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119812">
                                            <p:txEl>
                                              <p:pRg st="3" end="3"/>
                                            </p:txEl>
                                          </p:spTgt>
                                        </p:tgtEl>
                                        <p:attrNameLst>
                                          <p:attrName>style.visibility</p:attrName>
                                        </p:attrNameLst>
                                      </p:cBhvr>
                                      <p:to>
                                        <p:strVal val="visible"/>
                                      </p:to>
                                    </p:set>
                                    <p:animEffect transition="in" filter="wipe(left)">
                                      <p:cBhvr>
                                        <p:cTn id="18" dur="500"/>
                                        <p:tgtEl>
                                          <p:spTgt spid="119812">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10" fill="hold" nodeType="clickEffect">
                                  <p:stCondLst>
                                    <p:cond delay="0"/>
                                  </p:stCondLst>
                                  <p:childTnLst>
                                    <p:set>
                                      <p:cBhvr>
                                        <p:cTn id="22" dur="1" fill="hold">
                                          <p:stCondLst>
                                            <p:cond delay="0"/>
                                          </p:stCondLst>
                                        </p:cTn>
                                        <p:tgtEl>
                                          <p:spTgt spid="119812">
                                            <p:txEl>
                                              <p:pRg st="4" end="4"/>
                                            </p:txEl>
                                          </p:spTgt>
                                        </p:tgtEl>
                                        <p:attrNameLst>
                                          <p:attrName>style.visibility</p:attrName>
                                        </p:attrNameLst>
                                      </p:cBhvr>
                                      <p:to>
                                        <p:strVal val="visible"/>
                                      </p:to>
                                    </p:set>
                                    <p:anim calcmode="lin" valueType="num">
                                      <p:cBhvr>
                                        <p:cTn id="23" dur="500" fill="hold"/>
                                        <p:tgtEl>
                                          <p:spTgt spid="119812">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11981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19812">
                                            <p:txEl>
                                              <p:pRg st="5" end="5"/>
                                            </p:txEl>
                                          </p:spTgt>
                                        </p:tgtEl>
                                        <p:attrNameLst>
                                          <p:attrName>style.visibility</p:attrName>
                                        </p:attrNameLst>
                                      </p:cBhvr>
                                      <p:to>
                                        <p:strVal val="visible"/>
                                      </p:to>
                                    </p:set>
                                    <p:animEffect transition="in" filter="wipe(left)">
                                      <p:cBhvr>
                                        <p:cTn id="29" dur="500"/>
                                        <p:tgtEl>
                                          <p:spTgt spid="119812">
                                            <p:txEl>
                                              <p:pRg st="5" end="5"/>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7" presetClass="entr" presetSubtype="10" fill="hold" nodeType="clickEffect">
                                  <p:stCondLst>
                                    <p:cond delay="0"/>
                                  </p:stCondLst>
                                  <p:childTnLst>
                                    <p:set>
                                      <p:cBhvr>
                                        <p:cTn id="33" dur="1" fill="hold">
                                          <p:stCondLst>
                                            <p:cond delay="0"/>
                                          </p:stCondLst>
                                        </p:cTn>
                                        <p:tgtEl>
                                          <p:spTgt spid="119812">
                                            <p:txEl>
                                              <p:pRg st="6" end="6"/>
                                            </p:txEl>
                                          </p:spTgt>
                                        </p:tgtEl>
                                        <p:attrNameLst>
                                          <p:attrName>style.visibility</p:attrName>
                                        </p:attrNameLst>
                                      </p:cBhvr>
                                      <p:to>
                                        <p:strVal val="visible"/>
                                      </p:to>
                                    </p:set>
                                    <p:anim calcmode="lin" valueType="num">
                                      <p:cBhvr>
                                        <p:cTn id="34" dur="500" fill="hold"/>
                                        <p:tgtEl>
                                          <p:spTgt spid="119812">
                                            <p:txEl>
                                              <p:pRg st="6" end="6"/>
                                            </p:txEl>
                                          </p:spTgt>
                                        </p:tgtEl>
                                        <p:attrNameLst>
                                          <p:attrName>ppt_w</p:attrName>
                                        </p:attrNameLst>
                                      </p:cBhvr>
                                      <p:tavLst>
                                        <p:tav tm="0">
                                          <p:val>
                                            <p:fltVal val="0"/>
                                          </p:val>
                                        </p:tav>
                                        <p:tav tm="100000">
                                          <p:val>
                                            <p:strVal val="#ppt_w"/>
                                          </p:val>
                                        </p:tav>
                                      </p:tavLst>
                                    </p:anim>
                                    <p:anim calcmode="lin" valueType="num">
                                      <p:cBhvr>
                                        <p:cTn id="35" dur="500" fill="hold"/>
                                        <p:tgtEl>
                                          <p:spTgt spid="119812">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119812">
                                            <p:txEl>
                                              <p:pRg st="7" end="7"/>
                                            </p:txEl>
                                          </p:spTgt>
                                        </p:tgtEl>
                                        <p:attrNameLst>
                                          <p:attrName>style.visibility</p:attrName>
                                        </p:attrNameLst>
                                      </p:cBhvr>
                                      <p:to>
                                        <p:strVal val="visible"/>
                                      </p:to>
                                    </p:set>
                                    <p:animEffect transition="in" filter="wipe(left)">
                                      <p:cBhvr>
                                        <p:cTn id="40" dur="500"/>
                                        <p:tgtEl>
                                          <p:spTgt spid="119812">
                                            <p:txEl>
                                              <p:pRg st="7" end="7"/>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7" presetClass="entr" presetSubtype="10" fill="hold" nodeType="clickEffect">
                                  <p:stCondLst>
                                    <p:cond delay="0"/>
                                  </p:stCondLst>
                                  <p:childTnLst>
                                    <p:set>
                                      <p:cBhvr>
                                        <p:cTn id="44" dur="1" fill="hold">
                                          <p:stCondLst>
                                            <p:cond delay="0"/>
                                          </p:stCondLst>
                                        </p:cTn>
                                        <p:tgtEl>
                                          <p:spTgt spid="119812">
                                            <p:txEl>
                                              <p:pRg st="8" end="8"/>
                                            </p:txEl>
                                          </p:spTgt>
                                        </p:tgtEl>
                                        <p:attrNameLst>
                                          <p:attrName>style.visibility</p:attrName>
                                        </p:attrNameLst>
                                      </p:cBhvr>
                                      <p:to>
                                        <p:strVal val="visible"/>
                                      </p:to>
                                    </p:set>
                                    <p:anim calcmode="lin" valueType="num">
                                      <p:cBhvr>
                                        <p:cTn id="45" dur="500" fill="hold"/>
                                        <p:tgtEl>
                                          <p:spTgt spid="119812">
                                            <p:txEl>
                                              <p:pRg st="8" end="8"/>
                                            </p:txEl>
                                          </p:spTgt>
                                        </p:tgtEl>
                                        <p:attrNameLst>
                                          <p:attrName>ppt_w</p:attrName>
                                        </p:attrNameLst>
                                      </p:cBhvr>
                                      <p:tavLst>
                                        <p:tav tm="0">
                                          <p:val>
                                            <p:fltVal val="0"/>
                                          </p:val>
                                        </p:tav>
                                        <p:tav tm="100000">
                                          <p:val>
                                            <p:strVal val="#ppt_w"/>
                                          </p:val>
                                        </p:tav>
                                      </p:tavLst>
                                    </p:anim>
                                    <p:anim calcmode="lin" valueType="num">
                                      <p:cBhvr>
                                        <p:cTn id="46" dur="500" fill="hold"/>
                                        <p:tgtEl>
                                          <p:spTgt spid="119812">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ltLang="en-US"/>
              <a:t>FINISHED</a:t>
            </a:r>
          </a:p>
        </p:txBody>
      </p:sp>
      <p:sp>
        <p:nvSpPr>
          <p:cNvPr id="120835" name="Rectangle 3"/>
          <p:cNvSpPr>
            <a:spLocks noGrp="1" noChangeArrowheads="1"/>
          </p:cNvSpPr>
          <p:nvPr>
            <p:ph type="body" idx="1"/>
          </p:nvPr>
        </p:nvSpPr>
        <p:spPr>
          <a:xfrm>
            <a:off x="533400" y="1447800"/>
            <a:ext cx="8229600" cy="3886200"/>
          </a:xfrm>
        </p:spPr>
        <p:txBody>
          <a:bodyPr/>
          <a:lstStyle/>
          <a:p>
            <a:pPr>
              <a:lnSpc>
                <a:spcPct val="80000"/>
              </a:lnSpc>
            </a:pPr>
            <a:r>
              <a:rPr lang="en-US" altLang="en-US" sz="2800" dirty="0"/>
              <a:t>Congratulations you have completed the requirement for Injury and Illness Prevention Program training!</a:t>
            </a:r>
          </a:p>
          <a:p>
            <a:pPr>
              <a:lnSpc>
                <a:spcPct val="80000"/>
              </a:lnSpc>
            </a:pPr>
            <a:r>
              <a:rPr lang="en-US" altLang="en-US" sz="2800" dirty="0"/>
              <a:t>Make sure you sign the Health and Safety Training Sign In sheet. </a:t>
            </a:r>
          </a:p>
          <a:p>
            <a:pPr>
              <a:lnSpc>
                <a:spcPct val="80000"/>
              </a:lnSpc>
            </a:pPr>
            <a:r>
              <a:rPr lang="en-US" altLang="en-US" sz="2800" dirty="0"/>
              <a:t>For further information on this program talk to your supervisor, or call the Office of Environmental Health and Safety at </a:t>
            </a:r>
          </a:p>
          <a:p>
            <a:pPr marL="285750" indent="-285750">
              <a:lnSpc>
                <a:spcPct val="80000"/>
              </a:lnSpc>
              <a:buNone/>
            </a:pPr>
            <a:r>
              <a:rPr lang="en-US" altLang="en-US" sz="2800" dirty="0"/>
              <a:t>   (213) 241-3199, or visit the  OEHS website </a:t>
            </a:r>
            <a:r>
              <a:rPr lang="en-US" altLang="en-US" sz="2800"/>
              <a:t>at       </a:t>
            </a:r>
            <a:r>
              <a:rPr lang="en-US" altLang="en-US" sz="2800">
                <a:hlinkClick r:id="rId3"/>
              </a:rPr>
              <a:t>http</a:t>
            </a:r>
            <a:r>
              <a:rPr lang="en-US" altLang="en-US" sz="2800" dirty="0">
                <a:hlinkClick r:id="rId3"/>
              </a:rPr>
              <a:t>://achieve.lausd.net/oehs</a:t>
            </a:r>
            <a:r>
              <a:rPr lang="en-US" altLang="en-US" sz="2800" dirty="0"/>
              <a:t>  </a:t>
            </a:r>
          </a:p>
        </p:txBody>
      </p:sp>
      <p:pic>
        <p:nvPicPr>
          <p:cNvPr id="120836" name="Picture 4" descr="AG00373_"/>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5040313"/>
            <a:ext cx="1600200" cy="15398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4455" name="Object 7"/>
          <p:cNvGraphicFramePr>
            <a:graphicFrameLocks noChangeAspect="1"/>
          </p:cNvGraphicFramePr>
          <p:nvPr/>
        </p:nvGraphicFramePr>
        <p:xfrm>
          <a:off x="1162050" y="857250"/>
          <a:ext cx="6915150" cy="5695950"/>
        </p:xfrm>
        <a:graphic>
          <a:graphicData uri="http://schemas.openxmlformats.org/presentationml/2006/ole">
            <mc:AlternateContent xmlns:mc="http://schemas.openxmlformats.org/markup-compatibility/2006">
              <mc:Choice xmlns:v="urn:schemas-microsoft-com:vml" Requires="v">
                <p:oleObj spid="_x0000_s104469" name="Document" r:id="rId4" imgW="11162222" imgH="9208161" progId="Word.Document.8">
                  <p:embed/>
                </p:oleObj>
              </mc:Choice>
              <mc:Fallback>
                <p:oleObj name="Document" r:id="rId4" imgW="11162222" imgH="9208161" progId="Word.Document.8">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62050" y="857250"/>
                        <a:ext cx="6915150" cy="5695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4450" name="Rectangle 2"/>
          <p:cNvSpPr>
            <a:spLocks noGrp="1" noChangeArrowheads="1"/>
          </p:cNvSpPr>
          <p:nvPr>
            <p:ph type="title" idx="4294967295"/>
          </p:nvPr>
        </p:nvSpPr>
        <p:spPr>
          <a:xfrm>
            <a:off x="0" y="277813"/>
            <a:ext cx="8229600" cy="1143000"/>
          </a:xfrm>
        </p:spPr>
        <p:txBody>
          <a:bodyPr/>
          <a:lstStyle/>
          <a:p>
            <a:r>
              <a:rPr lang="en-US" altLang="en-US"/>
              <a:t> </a:t>
            </a:r>
            <a:endParaRPr lang="en-US" altLang="en-US" sz="3200"/>
          </a:p>
        </p:txBody>
      </p:sp>
      <p:sp>
        <p:nvSpPr>
          <p:cNvPr id="104451" name="Rectangle 3"/>
          <p:cNvSpPr>
            <a:spLocks noGrp="1" noChangeArrowheads="1"/>
          </p:cNvSpPr>
          <p:nvPr>
            <p:ph type="body" sz="half" idx="4294967295"/>
          </p:nvPr>
        </p:nvSpPr>
        <p:spPr>
          <a:xfrm>
            <a:off x="0" y="1600200"/>
            <a:ext cx="4038600" cy="4530725"/>
          </a:xfrm>
        </p:spPr>
        <p:txBody>
          <a:bodyPr/>
          <a:lstStyle/>
          <a:p>
            <a:pPr>
              <a:lnSpc>
                <a:spcPct val="90000"/>
              </a:lnSpc>
              <a:buFont typeface="Wingdings" panose="05000000000000000000" pitchFamily="2" charset="2"/>
              <a:buNone/>
            </a:pPr>
            <a:r>
              <a:rPr lang="en-US" altLang="en-US" sz="2800"/>
              <a:t> </a:t>
            </a:r>
          </a:p>
        </p:txBody>
      </p:sp>
      <p:sp>
        <p:nvSpPr>
          <p:cNvPr id="104452" name="Rectangle 4"/>
          <p:cNvSpPr>
            <a:spLocks noGrp="1" noChangeArrowheads="1"/>
          </p:cNvSpPr>
          <p:nvPr>
            <p:ph type="body" sz="half" idx="4294967295"/>
          </p:nvPr>
        </p:nvSpPr>
        <p:spPr>
          <a:xfrm>
            <a:off x="1219200" y="2057400"/>
            <a:ext cx="7924800" cy="4073525"/>
          </a:xfrm>
        </p:spPr>
        <p:txBody>
          <a:bodyPr/>
          <a:lstStyle/>
          <a:p>
            <a:pPr>
              <a:buFont typeface="Wingdings" panose="05000000000000000000" pitchFamily="2" charset="2"/>
              <a:buNone/>
            </a:pPr>
            <a:r>
              <a:rPr lang="en-US" altLang="en-US" sz="2800"/>
              <a:t>	   </a:t>
            </a:r>
          </a:p>
          <a:p>
            <a:endParaRPr lang="en-US" altLang="en-US" sz="2800"/>
          </a:p>
          <a:p>
            <a:endParaRPr lang="en-US" altLang="en-US" sz="280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381000" y="762000"/>
            <a:ext cx="8229600" cy="1143000"/>
          </a:xfrm>
        </p:spPr>
        <p:txBody>
          <a:bodyPr/>
          <a:lstStyle/>
          <a:p>
            <a:r>
              <a:rPr lang="en-US" altLang="en-US"/>
              <a:t> INJURY AND ILLNESS PREVENTION PROGRAM</a:t>
            </a:r>
          </a:p>
        </p:txBody>
      </p:sp>
      <p:sp>
        <p:nvSpPr>
          <p:cNvPr id="106499" name="Rectangle 3"/>
          <p:cNvSpPr>
            <a:spLocks noGrp="1" noChangeArrowheads="1"/>
          </p:cNvSpPr>
          <p:nvPr>
            <p:ph type="body" sz="half" idx="1"/>
          </p:nvPr>
        </p:nvSpPr>
        <p:spPr/>
        <p:txBody>
          <a:bodyPr/>
          <a:lstStyle/>
          <a:p>
            <a:pPr>
              <a:lnSpc>
                <a:spcPct val="90000"/>
              </a:lnSpc>
              <a:buFont typeface="Wingdings" panose="05000000000000000000" pitchFamily="2" charset="2"/>
              <a:buNone/>
            </a:pPr>
            <a:r>
              <a:rPr lang="en-US" altLang="en-US" sz="2800"/>
              <a:t> </a:t>
            </a:r>
          </a:p>
        </p:txBody>
      </p:sp>
      <p:sp>
        <p:nvSpPr>
          <p:cNvPr id="106500" name="Rectangle 4"/>
          <p:cNvSpPr>
            <a:spLocks noGrp="1" noChangeArrowheads="1"/>
          </p:cNvSpPr>
          <p:nvPr>
            <p:ph type="body" sz="half" idx="2"/>
          </p:nvPr>
        </p:nvSpPr>
        <p:spPr>
          <a:xfrm>
            <a:off x="685800" y="2057400"/>
            <a:ext cx="7772400" cy="3311525"/>
          </a:xfrm>
        </p:spPr>
        <p:txBody>
          <a:bodyPr/>
          <a:lstStyle/>
          <a:p>
            <a:pPr>
              <a:lnSpc>
                <a:spcPct val="90000"/>
              </a:lnSpc>
              <a:buFont typeface="Wingdings" panose="05000000000000000000" pitchFamily="2" charset="2"/>
              <a:buNone/>
            </a:pPr>
            <a:r>
              <a:rPr lang="en-US" altLang="en-US" sz="2800"/>
              <a:t>	 </a:t>
            </a:r>
          </a:p>
          <a:p>
            <a:pPr>
              <a:lnSpc>
                <a:spcPct val="90000"/>
              </a:lnSpc>
              <a:buClr>
                <a:srgbClr val="EF091F"/>
              </a:buClr>
            </a:pPr>
            <a:r>
              <a:rPr lang="en-US" altLang="en-US" sz="2800"/>
              <a:t>Is required by Cal/OSHA health and safety regulations for all District schools and sites.</a:t>
            </a:r>
          </a:p>
          <a:p>
            <a:pPr>
              <a:lnSpc>
                <a:spcPct val="90000"/>
              </a:lnSpc>
            </a:pPr>
            <a:r>
              <a:rPr lang="en-US" altLang="en-US" sz="2800"/>
              <a:t>Reflects the District’s policy on employee   safety. </a:t>
            </a:r>
          </a:p>
          <a:p>
            <a:pPr>
              <a:lnSpc>
                <a:spcPct val="90000"/>
              </a:lnSpc>
            </a:pPr>
            <a:r>
              <a:rPr lang="en-US" altLang="en-US" sz="2800"/>
              <a:t>Specifies procedures to maintain a safe and healthful workplace for employees.</a:t>
            </a:r>
          </a:p>
          <a:p>
            <a:pPr>
              <a:lnSpc>
                <a:spcPct val="90000"/>
              </a:lnSpc>
            </a:pPr>
            <a:endParaRPr lang="en-US" altLang="en-US" sz="280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ltLang="en-US"/>
              <a:t> INJURY AND ILLNESS PREVENTION PROGRAM</a:t>
            </a:r>
          </a:p>
        </p:txBody>
      </p:sp>
      <p:sp>
        <p:nvSpPr>
          <p:cNvPr id="102403" name="Rectangle 3"/>
          <p:cNvSpPr>
            <a:spLocks noGrp="1" noChangeArrowheads="1"/>
          </p:cNvSpPr>
          <p:nvPr>
            <p:ph type="body" sz="half" idx="1"/>
          </p:nvPr>
        </p:nvSpPr>
        <p:spPr/>
        <p:txBody>
          <a:bodyPr/>
          <a:lstStyle/>
          <a:p>
            <a:pPr>
              <a:buFont typeface="Wingdings" panose="05000000000000000000" pitchFamily="2" charset="2"/>
              <a:buNone/>
            </a:pPr>
            <a:r>
              <a:rPr lang="en-US" altLang="en-US" sz="2400"/>
              <a:t> </a:t>
            </a:r>
          </a:p>
        </p:txBody>
      </p:sp>
      <p:sp>
        <p:nvSpPr>
          <p:cNvPr id="102406" name="Rectangle 6"/>
          <p:cNvSpPr>
            <a:spLocks noGrp="1" noChangeArrowheads="1"/>
          </p:cNvSpPr>
          <p:nvPr>
            <p:ph type="body" sz="half" idx="2"/>
          </p:nvPr>
        </p:nvSpPr>
        <p:spPr>
          <a:xfrm>
            <a:off x="533400" y="1828800"/>
            <a:ext cx="8153400" cy="4800600"/>
          </a:xfrm>
        </p:spPr>
        <p:txBody>
          <a:bodyPr/>
          <a:lstStyle/>
          <a:p>
            <a:pPr marL="457200" indent="-457200">
              <a:lnSpc>
                <a:spcPct val="90000"/>
              </a:lnSpc>
              <a:buFont typeface="Wingdings" panose="05000000000000000000" pitchFamily="2" charset="2"/>
              <a:buNone/>
            </a:pPr>
            <a:r>
              <a:rPr lang="en-US" altLang="en-US" sz="2800"/>
              <a:t>	</a:t>
            </a:r>
            <a:r>
              <a:rPr lang="en-US" altLang="en-US" sz="2800">
                <a:solidFill>
                  <a:schemeClr val="folHlink"/>
                </a:solidFill>
              </a:rPr>
              <a:t>Consists of 7 components: </a:t>
            </a:r>
          </a:p>
          <a:p>
            <a:pPr marL="457200" indent="-457200">
              <a:lnSpc>
                <a:spcPct val="90000"/>
              </a:lnSpc>
              <a:buClr>
                <a:srgbClr val="EF091F"/>
              </a:buClr>
              <a:buFont typeface="Wingdings" panose="05000000000000000000" pitchFamily="2" charset="2"/>
              <a:buAutoNum type="arabicPeriod"/>
            </a:pPr>
            <a:r>
              <a:rPr lang="en-US" altLang="en-US" sz="2800"/>
              <a:t>Designation of a responsible individual</a:t>
            </a:r>
          </a:p>
          <a:p>
            <a:pPr marL="457200" indent="-457200">
              <a:lnSpc>
                <a:spcPct val="90000"/>
              </a:lnSpc>
              <a:buClr>
                <a:srgbClr val="EF091F"/>
              </a:buClr>
              <a:buFont typeface="Wingdings" panose="05000000000000000000" pitchFamily="2" charset="2"/>
              <a:buAutoNum type="arabicPeriod"/>
            </a:pPr>
            <a:r>
              <a:rPr lang="en-US" altLang="en-US" sz="2800"/>
              <a:t>Employee compliance with safety and health regulations</a:t>
            </a:r>
          </a:p>
          <a:p>
            <a:pPr marL="457200" indent="-457200">
              <a:lnSpc>
                <a:spcPct val="90000"/>
              </a:lnSpc>
              <a:buClr>
                <a:srgbClr val="EF091F"/>
              </a:buClr>
              <a:buFont typeface="Wingdings" panose="05000000000000000000" pitchFamily="2" charset="2"/>
              <a:buAutoNum type="arabicPeriod"/>
            </a:pPr>
            <a:r>
              <a:rPr lang="en-US" altLang="en-US" sz="2800"/>
              <a:t>Communication of safety and health information to employees</a:t>
            </a:r>
          </a:p>
          <a:p>
            <a:pPr marL="457200" indent="-457200">
              <a:lnSpc>
                <a:spcPct val="90000"/>
              </a:lnSpc>
              <a:buClr>
                <a:srgbClr val="EF091F"/>
              </a:buClr>
              <a:buFont typeface="Wingdings" panose="05000000000000000000" pitchFamily="2" charset="2"/>
              <a:buAutoNum type="arabicPeriod"/>
            </a:pPr>
            <a:r>
              <a:rPr lang="en-US" altLang="en-US" sz="2800"/>
              <a:t>Workplace hazard assessment and correction</a:t>
            </a:r>
          </a:p>
          <a:p>
            <a:pPr marL="457200" indent="-457200">
              <a:lnSpc>
                <a:spcPct val="90000"/>
              </a:lnSpc>
              <a:buClr>
                <a:srgbClr val="EF091F"/>
              </a:buClr>
              <a:buFont typeface="Wingdings" panose="05000000000000000000" pitchFamily="2" charset="2"/>
              <a:buAutoNum type="arabicPeriod"/>
            </a:pPr>
            <a:r>
              <a:rPr lang="en-US" altLang="en-US" sz="2800"/>
              <a:t>Accident investigation and reporting</a:t>
            </a:r>
          </a:p>
          <a:p>
            <a:pPr marL="457200" indent="-457200">
              <a:lnSpc>
                <a:spcPct val="90000"/>
              </a:lnSpc>
              <a:buClr>
                <a:srgbClr val="EF091F"/>
              </a:buClr>
              <a:buFont typeface="Wingdings" panose="05000000000000000000" pitchFamily="2" charset="2"/>
              <a:buAutoNum type="arabicPeriod"/>
            </a:pPr>
            <a:r>
              <a:rPr lang="en-US" altLang="en-US" sz="2800"/>
              <a:t>Employee training</a:t>
            </a:r>
          </a:p>
          <a:p>
            <a:pPr marL="457200" indent="-457200">
              <a:lnSpc>
                <a:spcPct val="90000"/>
              </a:lnSpc>
              <a:buClr>
                <a:srgbClr val="EF091F"/>
              </a:buClr>
              <a:buFont typeface="Wingdings" panose="05000000000000000000" pitchFamily="2" charset="2"/>
              <a:buAutoNum type="arabicPeriod"/>
            </a:pPr>
            <a:r>
              <a:rPr lang="en-US" altLang="en-US" sz="2800"/>
              <a:t>Recordkeeping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2406">
                                            <p:txEl>
                                              <p:pRg st="1" end="1"/>
                                            </p:txEl>
                                          </p:spTgt>
                                        </p:tgtEl>
                                        <p:attrNameLst>
                                          <p:attrName>style.visibility</p:attrName>
                                        </p:attrNameLst>
                                      </p:cBhvr>
                                      <p:to>
                                        <p:strVal val="visible"/>
                                      </p:to>
                                    </p:set>
                                    <p:animEffect transition="in" filter="wipe(left)">
                                      <p:cBhvr>
                                        <p:cTn id="7" dur="500"/>
                                        <p:tgtEl>
                                          <p:spTgt spid="102406">
                                            <p:txEl>
                                              <p:pRg st="1" end="1"/>
                                            </p:txEl>
                                          </p:spTgt>
                                        </p:tgtEl>
                                      </p:cBhvr>
                                    </p:animEffect>
                                  </p:childTnLst>
                                  <p:subTnLst>
                                    <p:animClr clrSpc="rgb" dir="cw">
                                      <p:cBhvr override="childStyle">
                                        <p:cTn dur="1" fill="hold" display="0" masterRel="nextClick" afterEffect="1"/>
                                        <p:tgtEl>
                                          <p:spTgt spid="102406">
                                            <p:txEl>
                                              <p:pRg st="1" end="1"/>
                                            </p:txEl>
                                          </p:spTgt>
                                        </p:tgtEl>
                                        <p:attrNameLst>
                                          <p:attrName>ppt_c</p:attrName>
                                        </p:attrNameLst>
                                      </p:cBhvr>
                                      <p:to>
                                        <a:schemeClr val="accent1"/>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02406">
                                            <p:txEl>
                                              <p:pRg st="2" end="2"/>
                                            </p:txEl>
                                          </p:spTgt>
                                        </p:tgtEl>
                                        <p:attrNameLst>
                                          <p:attrName>style.visibility</p:attrName>
                                        </p:attrNameLst>
                                      </p:cBhvr>
                                      <p:to>
                                        <p:strVal val="visible"/>
                                      </p:to>
                                    </p:set>
                                    <p:animEffect transition="in" filter="wipe(left)">
                                      <p:cBhvr>
                                        <p:cTn id="12" dur="500"/>
                                        <p:tgtEl>
                                          <p:spTgt spid="102406">
                                            <p:txEl>
                                              <p:pRg st="2" end="2"/>
                                            </p:txEl>
                                          </p:spTgt>
                                        </p:tgtEl>
                                      </p:cBhvr>
                                    </p:animEffect>
                                  </p:childTnLst>
                                  <p:subTnLst>
                                    <p:animClr clrSpc="rgb" dir="cw">
                                      <p:cBhvr override="childStyle">
                                        <p:cTn dur="1" fill="hold" display="0" masterRel="nextClick" afterEffect="1"/>
                                        <p:tgtEl>
                                          <p:spTgt spid="102406">
                                            <p:txEl>
                                              <p:pRg st="2" end="2"/>
                                            </p:txEl>
                                          </p:spTgt>
                                        </p:tgtEl>
                                        <p:attrNameLst>
                                          <p:attrName>ppt_c</p:attrName>
                                        </p:attrNameLst>
                                      </p:cBhvr>
                                      <p:to>
                                        <a:schemeClr val="accent1"/>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02406">
                                            <p:txEl>
                                              <p:pRg st="3" end="3"/>
                                            </p:txEl>
                                          </p:spTgt>
                                        </p:tgtEl>
                                        <p:attrNameLst>
                                          <p:attrName>style.visibility</p:attrName>
                                        </p:attrNameLst>
                                      </p:cBhvr>
                                      <p:to>
                                        <p:strVal val="visible"/>
                                      </p:to>
                                    </p:set>
                                    <p:animEffect transition="in" filter="wipe(left)">
                                      <p:cBhvr>
                                        <p:cTn id="17" dur="500"/>
                                        <p:tgtEl>
                                          <p:spTgt spid="102406">
                                            <p:txEl>
                                              <p:pRg st="3" end="3"/>
                                            </p:txEl>
                                          </p:spTgt>
                                        </p:tgtEl>
                                      </p:cBhvr>
                                    </p:animEffect>
                                  </p:childTnLst>
                                  <p:subTnLst>
                                    <p:animClr clrSpc="rgb" dir="cw">
                                      <p:cBhvr override="childStyle">
                                        <p:cTn dur="1" fill="hold" display="0" masterRel="nextClick" afterEffect="1"/>
                                        <p:tgtEl>
                                          <p:spTgt spid="102406">
                                            <p:txEl>
                                              <p:pRg st="3" end="3"/>
                                            </p:txEl>
                                          </p:spTgt>
                                        </p:tgtEl>
                                        <p:attrNameLst>
                                          <p:attrName>ppt_c</p:attrName>
                                        </p:attrNameLst>
                                      </p:cBhvr>
                                      <p:to>
                                        <a:schemeClr val="accent1"/>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02406">
                                            <p:txEl>
                                              <p:pRg st="4" end="4"/>
                                            </p:txEl>
                                          </p:spTgt>
                                        </p:tgtEl>
                                        <p:attrNameLst>
                                          <p:attrName>style.visibility</p:attrName>
                                        </p:attrNameLst>
                                      </p:cBhvr>
                                      <p:to>
                                        <p:strVal val="visible"/>
                                      </p:to>
                                    </p:set>
                                    <p:animEffect transition="in" filter="wipe(left)">
                                      <p:cBhvr>
                                        <p:cTn id="22" dur="500"/>
                                        <p:tgtEl>
                                          <p:spTgt spid="102406">
                                            <p:txEl>
                                              <p:pRg st="4" end="4"/>
                                            </p:txEl>
                                          </p:spTgt>
                                        </p:tgtEl>
                                      </p:cBhvr>
                                    </p:animEffect>
                                  </p:childTnLst>
                                  <p:subTnLst>
                                    <p:animClr clrSpc="rgb" dir="cw">
                                      <p:cBhvr override="childStyle">
                                        <p:cTn dur="1" fill="hold" display="0" masterRel="nextClick" afterEffect="1"/>
                                        <p:tgtEl>
                                          <p:spTgt spid="102406">
                                            <p:txEl>
                                              <p:pRg st="4" end="4"/>
                                            </p:txEl>
                                          </p:spTgt>
                                        </p:tgtEl>
                                        <p:attrNameLst>
                                          <p:attrName>ppt_c</p:attrName>
                                        </p:attrNameLst>
                                      </p:cBhvr>
                                      <p:to>
                                        <a:schemeClr val="accent1"/>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102406">
                                            <p:txEl>
                                              <p:pRg st="5" end="5"/>
                                            </p:txEl>
                                          </p:spTgt>
                                        </p:tgtEl>
                                        <p:attrNameLst>
                                          <p:attrName>style.visibility</p:attrName>
                                        </p:attrNameLst>
                                      </p:cBhvr>
                                      <p:to>
                                        <p:strVal val="visible"/>
                                      </p:to>
                                    </p:set>
                                    <p:animEffect transition="in" filter="wipe(left)">
                                      <p:cBhvr>
                                        <p:cTn id="27" dur="500"/>
                                        <p:tgtEl>
                                          <p:spTgt spid="102406">
                                            <p:txEl>
                                              <p:pRg st="5" end="5"/>
                                            </p:txEl>
                                          </p:spTgt>
                                        </p:tgtEl>
                                      </p:cBhvr>
                                    </p:animEffect>
                                  </p:childTnLst>
                                  <p:subTnLst>
                                    <p:animClr clrSpc="rgb" dir="cw">
                                      <p:cBhvr override="childStyle">
                                        <p:cTn dur="1" fill="hold" display="0" masterRel="nextClick" afterEffect="1"/>
                                        <p:tgtEl>
                                          <p:spTgt spid="102406">
                                            <p:txEl>
                                              <p:pRg st="5" end="5"/>
                                            </p:txEl>
                                          </p:spTgt>
                                        </p:tgtEl>
                                        <p:attrNameLst>
                                          <p:attrName>ppt_c</p:attrName>
                                        </p:attrNameLst>
                                      </p:cBhvr>
                                      <p:to>
                                        <a:schemeClr val="accent1"/>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02406">
                                            <p:txEl>
                                              <p:pRg st="6" end="6"/>
                                            </p:txEl>
                                          </p:spTgt>
                                        </p:tgtEl>
                                        <p:attrNameLst>
                                          <p:attrName>style.visibility</p:attrName>
                                        </p:attrNameLst>
                                      </p:cBhvr>
                                      <p:to>
                                        <p:strVal val="visible"/>
                                      </p:to>
                                    </p:set>
                                    <p:animEffect transition="in" filter="wipe(left)">
                                      <p:cBhvr>
                                        <p:cTn id="32" dur="500"/>
                                        <p:tgtEl>
                                          <p:spTgt spid="102406">
                                            <p:txEl>
                                              <p:pRg st="6" end="6"/>
                                            </p:txEl>
                                          </p:spTgt>
                                        </p:tgtEl>
                                      </p:cBhvr>
                                    </p:animEffect>
                                  </p:childTnLst>
                                  <p:subTnLst>
                                    <p:animClr clrSpc="rgb" dir="cw">
                                      <p:cBhvr override="childStyle">
                                        <p:cTn dur="1" fill="hold" display="0" masterRel="nextClick" afterEffect="1"/>
                                        <p:tgtEl>
                                          <p:spTgt spid="102406">
                                            <p:txEl>
                                              <p:pRg st="6" end="6"/>
                                            </p:txEl>
                                          </p:spTgt>
                                        </p:tgtEl>
                                        <p:attrNameLst>
                                          <p:attrName>ppt_c</p:attrName>
                                        </p:attrNameLst>
                                      </p:cBhvr>
                                      <p:to>
                                        <a:schemeClr val="accent1"/>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102406">
                                            <p:txEl>
                                              <p:pRg st="7" end="7"/>
                                            </p:txEl>
                                          </p:spTgt>
                                        </p:tgtEl>
                                        <p:attrNameLst>
                                          <p:attrName>style.visibility</p:attrName>
                                        </p:attrNameLst>
                                      </p:cBhvr>
                                      <p:to>
                                        <p:strVal val="visible"/>
                                      </p:to>
                                    </p:set>
                                    <p:animEffect transition="in" filter="wipe(left)">
                                      <p:cBhvr>
                                        <p:cTn id="37" dur="500"/>
                                        <p:tgtEl>
                                          <p:spTgt spid="102406">
                                            <p:txEl>
                                              <p:pRg st="7" end="7"/>
                                            </p:txEl>
                                          </p:spTgt>
                                        </p:tgtEl>
                                      </p:cBhvr>
                                    </p:animEffect>
                                  </p:childTnLst>
                                  <p:subTnLst>
                                    <p:animClr clrSpc="rgb" dir="cw">
                                      <p:cBhvr override="childStyle">
                                        <p:cTn dur="1" fill="hold" display="0" masterRel="nextClick" afterEffect="1"/>
                                        <p:tgtEl>
                                          <p:spTgt spid="102406">
                                            <p:txEl>
                                              <p:pRg st="7" end="7"/>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altLang="en-US"/>
              <a:t> INJURY AND ILLNESS PREVENTION PROGRAM</a:t>
            </a:r>
          </a:p>
        </p:txBody>
      </p:sp>
      <p:sp>
        <p:nvSpPr>
          <p:cNvPr id="107523" name="Rectangle 3"/>
          <p:cNvSpPr>
            <a:spLocks noGrp="1" noChangeArrowheads="1"/>
          </p:cNvSpPr>
          <p:nvPr>
            <p:ph type="body" sz="half" idx="1"/>
          </p:nvPr>
        </p:nvSpPr>
        <p:spPr/>
        <p:txBody>
          <a:bodyPr/>
          <a:lstStyle/>
          <a:p>
            <a:pPr>
              <a:buFont typeface="Wingdings" panose="05000000000000000000" pitchFamily="2" charset="2"/>
              <a:buNone/>
            </a:pPr>
            <a:r>
              <a:rPr lang="en-US" altLang="en-US" sz="2400"/>
              <a:t> </a:t>
            </a:r>
          </a:p>
        </p:txBody>
      </p:sp>
      <p:sp>
        <p:nvSpPr>
          <p:cNvPr id="107524" name="Rectangle 4"/>
          <p:cNvSpPr>
            <a:spLocks noGrp="1" noChangeArrowheads="1"/>
          </p:cNvSpPr>
          <p:nvPr>
            <p:ph type="body" sz="half" idx="2"/>
          </p:nvPr>
        </p:nvSpPr>
        <p:spPr>
          <a:xfrm>
            <a:off x="304800" y="1828800"/>
            <a:ext cx="8534400" cy="3810000"/>
          </a:xfrm>
        </p:spPr>
        <p:txBody>
          <a:bodyPr/>
          <a:lstStyle/>
          <a:p>
            <a:pPr>
              <a:buFont typeface="Wingdings" panose="05000000000000000000" pitchFamily="2" charset="2"/>
              <a:buNone/>
            </a:pPr>
            <a:r>
              <a:rPr lang="en-US" altLang="en-US" sz="2800"/>
              <a:t> 	</a:t>
            </a:r>
            <a:r>
              <a:rPr lang="en-US" altLang="en-US" b="1" i="1">
                <a:solidFill>
                  <a:schemeClr val="folHlink"/>
                </a:solidFill>
              </a:rPr>
              <a:t>Designation of a Responsible Individual</a:t>
            </a:r>
            <a:r>
              <a:rPr lang="en-US" altLang="en-US" sz="2800" b="1" i="1">
                <a:solidFill>
                  <a:schemeClr val="folHlink"/>
                </a:solidFill>
              </a:rPr>
              <a:t> </a:t>
            </a:r>
          </a:p>
          <a:p>
            <a:pPr>
              <a:buFont typeface="Wingdings" panose="05000000000000000000" pitchFamily="2" charset="2"/>
              <a:buNone/>
            </a:pPr>
            <a:r>
              <a:rPr lang="en-US" altLang="en-US" sz="2400" b="1" i="1">
                <a:solidFill>
                  <a:schemeClr val="folHlink"/>
                </a:solidFill>
              </a:rPr>
              <a:t> 	The site administrator:</a:t>
            </a:r>
          </a:p>
          <a:p>
            <a:r>
              <a:rPr lang="en-US" altLang="en-US" sz="2800"/>
              <a:t>has the overall responsibility for program implementation.  </a:t>
            </a:r>
          </a:p>
          <a:p>
            <a:r>
              <a:rPr lang="en-US" altLang="en-US" sz="2800"/>
              <a:t>may delegate safety activities to other personnel.  </a:t>
            </a:r>
          </a:p>
          <a:p>
            <a:r>
              <a:rPr lang="en-US" altLang="en-US" sz="2800"/>
              <a:t>must established a safety committee and designate a committee chair.  </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altLang="en-US"/>
              <a:t> INJURY AND ILLNESS PREVENTION PROGRAM</a:t>
            </a:r>
          </a:p>
        </p:txBody>
      </p:sp>
      <p:sp>
        <p:nvSpPr>
          <p:cNvPr id="121859" name="Rectangle 3"/>
          <p:cNvSpPr>
            <a:spLocks noGrp="1" noChangeArrowheads="1"/>
          </p:cNvSpPr>
          <p:nvPr>
            <p:ph type="body" sz="half" idx="1"/>
          </p:nvPr>
        </p:nvSpPr>
        <p:spPr/>
        <p:txBody>
          <a:bodyPr/>
          <a:lstStyle/>
          <a:p>
            <a:pPr>
              <a:buFont typeface="Wingdings" panose="05000000000000000000" pitchFamily="2" charset="2"/>
              <a:buNone/>
            </a:pPr>
            <a:r>
              <a:rPr lang="en-US" altLang="en-US" sz="2800"/>
              <a:t> </a:t>
            </a:r>
          </a:p>
        </p:txBody>
      </p:sp>
      <p:sp>
        <p:nvSpPr>
          <p:cNvPr id="121860" name="Rectangle 4"/>
          <p:cNvSpPr>
            <a:spLocks noGrp="1" noChangeArrowheads="1"/>
          </p:cNvSpPr>
          <p:nvPr>
            <p:ph type="body" sz="half" idx="2"/>
          </p:nvPr>
        </p:nvSpPr>
        <p:spPr>
          <a:xfrm>
            <a:off x="457200" y="1905000"/>
            <a:ext cx="8686800" cy="4953000"/>
          </a:xfrm>
        </p:spPr>
        <p:txBody>
          <a:bodyPr/>
          <a:lstStyle/>
          <a:p>
            <a:pPr>
              <a:buFont typeface="Wingdings" panose="05000000000000000000" pitchFamily="2" charset="2"/>
              <a:buNone/>
            </a:pPr>
            <a:r>
              <a:rPr lang="en-US" altLang="en-US" sz="2800" b="1" i="1">
                <a:solidFill>
                  <a:schemeClr val="folHlink"/>
                </a:solidFill>
              </a:rPr>
              <a:t>	Safety Committee:</a:t>
            </a:r>
          </a:p>
          <a:p>
            <a:r>
              <a:rPr lang="en-US" altLang="en-US" sz="2800"/>
              <a:t>Is responsible for reviewing accident reports, regulatory notices and workplace safety concerns. </a:t>
            </a:r>
          </a:p>
          <a:p>
            <a:r>
              <a:rPr lang="en-US" altLang="en-US" sz="2800"/>
              <a:t>May also include the following responsibilities:</a:t>
            </a:r>
          </a:p>
          <a:p>
            <a:pPr lvl="1">
              <a:buFont typeface="Wingdings 2" panose="05020102010507070707" pitchFamily="18" charset="2"/>
              <a:buChar char=""/>
            </a:pPr>
            <a:r>
              <a:rPr lang="en-US" altLang="en-US" sz="2400"/>
              <a:t>Reviewing causes of work-related injuries and illnesses   </a:t>
            </a:r>
          </a:p>
          <a:p>
            <a:pPr lvl="1">
              <a:buFont typeface="Wingdings 2" panose="05020102010507070707" pitchFamily="18" charset="2"/>
              <a:buChar char=""/>
            </a:pPr>
            <a:r>
              <a:rPr lang="en-US" altLang="en-US" sz="2400"/>
              <a:t>Recommending corrective actions</a:t>
            </a:r>
          </a:p>
          <a:p>
            <a:pPr lvl="1">
              <a:buFont typeface="Wingdings 2" panose="05020102010507070707" pitchFamily="18" charset="2"/>
              <a:buChar char=""/>
            </a:pPr>
            <a:r>
              <a:rPr lang="en-US" altLang="en-US" sz="2400"/>
              <a:t>Conducting periodic safety inspections</a:t>
            </a:r>
          </a:p>
          <a:p>
            <a:pPr lvl="1">
              <a:buFont typeface="Wingdings 2" panose="05020102010507070707" pitchFamily="18" charset="2"/>
              <a:buChar char=""/>
            </a:pPr>
            <a:r>
              <a:rPr lang="en-US" altLang="en-US" sz="2400"/>
              <a:t>Implementing  District safety &amp; health policies and procedures</a:t>
            </a:r>
          </a:p>
          <a:p>
            <a:pPr>
              <a:buFont typeface="Wingdings" panose="05000000000000000000" pitchFamily="2" charset="2"/>
              <a:buNone/>
            </a:pPr>
            <a:endParaRPr lang="en-US" altLang="en-US" sz="280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altLang="en-US"/>
              <a:t> INJURY AND ILLNESS PREVENTION PROGRAM</a:t>
            </a:r>
          </a:p>
        </p:txBody>
      </p:sp>
      <p:sp>
        <p:nvSpPr>
          <p:cNvPr id="108547" name="Rectangle 3"/>
          <p:cNvSpPr>
            <a:spLocks noGrp="1" noChangeArrowheads="1"/>
          </p:cNvSpPr>
          <p:nvPr>
            <p:ph type="body" sz="half" idx="1"/>
          </p:nvPr>
        </p:nvSpPr>
        <p:spPr/>
        <p:txBody>
          <a:bodyPr/>
          <a:lstStyle/>
          <a:p>
            <a:pPr>
              <a:lnSpc>
                <a:spcPct val="90000"/>
              </a:lnSpc>
              <a:buFont typeface="Wingdings" panose="05000000000000000000" pitchFamily="2" charset="2"/>
              <a:buNone/>
            </a:pPr>
            <a:r>
              <a:rPr lang="en-US" altLang="en-US" sz="2800"/>
              <a:t> </a:t>
            </a:r>
          </a:p>
        </p:txBody>
      </p:sp>
      <p:sp>
        <p:nvSpPr>
          <p:cNvPr id="108548" name="Rectangle 4"/>
          <p:cNvSpPr>
            <a:spLocks noGrp="1" noChangeArrowheads="1"/>
          </p:cNvSpPr>
          <p:nvPr>
            <p:ph type="body" sz="half" idx="2"/>
          </p:nvPr>
        </p:nvSpPr>
        <p:spPr>
          <a:xfrm>
            <a:off x="533400" y="1676400"/>
            <a:ext cx="8153400" cy="4876800"/>
          </a:xfrm>
        </p:spPr>
        <p:txBody>
          <a:bodyPr/>
          <a:lstStyle/>
          <a:p>
            <a:pPr>
              <a:lnSpc>
                <a:spcPct val="90000"/>
              </a:lnSpc>
              <a:buFont typeface="Wingdings" panose="05000000000000000000" pitchFamily="2" charset="2"/>
              <a:buNone/>
            </a:pPr>
            <a:r>
              <a:rPr lang="en-US" altLang="en-US" sz="2800" b="1" i="1">
                <a:solidFill>
                  <a:schemeClr val="folHlink"/>
                </a:solidFill>
              </a:rPr>
              <a:t>	Employee Compliance with Safety  and Health Regulations</a:t>
            </a:r>
            <a:endParaRPr lang="en-US" altLang="en-US" sz="2400" b="1" i="1">
              <a:solidFill>
                <a:schemeClr val="folHlink"/>
              </a:solidFill>
            </a:endParaRPr>
          </a:p>
          <a:p>
            <a:pPr>
              <a:lnSpc>
                <a:spcPct val="90000"/>
              </a:lnSpc>
            </a:pPr>
            <a:r>
              <a:rPr lang="en-US" altLang="en-US" sz="2400"/>
              <a:t>Supervisors are responsible for enforcing safe work practices and mitigating hazards.  </a:t>
            </a:r>
          </a:p>
          <a:p>
            <a:pPr>
              <a:lnSpc>
                <a:spcPct val="90000"/>
              </a:lnSpc>
            </a:pPr>
            <a:r>
              <a:rPr lang="en-US" altLang="en-US" sz="2400"/>
              <a:t>Supervisors other safety responsibilities include:   </a:t>
            </a:r>
          </a:p>
          <a:p>
            <a:pPr>
              <a:lnSpc>
                <a:spcPct val="90000"/>
              </a:lnSpc>
              <a:buFontTx/>
              <a:buNone/>
            </a:pPr>
            <a:r>
              <a:rPr lang="en-US" altLang="en-US" sz="2400"/>
              <a:t>	</a:t>
            </a:r>
            <a:r>
              <a:rPr lang="en-US" altLang="en-US" sz="2400">
                <a:sym typeface="Wingdings" panose="05000000000000000000" pitchFamily="2" charset="2"/>
              </a:rPr>
              <a:t>	employee orientation to job hazards, safe work 	practices and training</a:t>
            </a:r>
          </a:p>
          <a:p>
            <a:pPr>
              <a:lnSpc>
                <a:spcPct val="90000"/>
              </a:lnSpc>
              <a:buFontTx/>
              <a:buNone/>
            </a:pPr>
            <a:r>
              <a:rPr lang="en-US" altLang="en-US" sz="2400"/>
              <a:t>	</a:t>
            </a:r>
            <a:r>
              <a:rPr lang="en-US" altLang="en-US" sz="2400">
                <a:sym typeface="Wingdings" panose="05000000000000000000" pitchFamily="2" charset="2"/>
              </a:rPr>
              <a:t>	accident reporting and investigations</a:t>
            </a:r>
          </a:p>
          <a:p>
            <a:pPr>
              <a:lnSpc>
                <a:spcPct val="90000"/>
              </a:lnSpc>
              <a:buFontTx/>
              <a:buNone/>
            </a:pPr>
            <a:r>
              <a:rPr lang="en-US" altLang="en-US" sz="2400">
                <a:sym typeface="Wingdings" panose="05000000000000000000" pitchFamily="2" charset="2"/>
              </a:rPr>
              <a:t>		disciplinary action for failing to comply with safety 	requirements</a:t>
            </a:r>
          </a:p>
          <a:p>
            <a:pPr>
              <a:lnSpc>
                <a:spcPct val="90000"/>
              </a:lnSpc>
              <a:buFontTx/>
              <a:buNone/>
            </a:pPr>
            <a:r>
              <a:rPr lang="en-US" altLang="en-US" sz="2400">
                <a:sym typeface="Wingdings" panose="05000000000000000000" pitchFamily="2" charset="2"/>
              </a:rPr>
              <a:t>		maintaining employee training records</a:t>
            </a:r>
          </a:p>
          <a:p>
            <a:pPr>
              <a:lnSpc>
                <a:spcPct val="90000"/>
              </a:lnSpc>
              <a:buFontTx/>
              <a:buNone/>
            </a:pPr>
            <a:r>
              <a:rPr lang="en-US" altLang="en-US" sz="2400">
                <a:sym typeface="Wingdings" panose="05000000000000000000" pitchFamily="2" charset="2"/>
              </a:rPr>
              <a:t>		 </a:t>
            </a:r>
            <a:endParaRPr lang="en-US" altLang="en-US" sz="2400"/>
          </a:p>
          <a:p>
            <a:pPr>
              <a:lnSpc>
                <a:spcPct val="90000"/>
              </a:lnSpc>
              <a:buFont typeface="Wingdings" panose="05000000000000000000" pitchFamily="2" charset="2"/>
              <a:buNone/>
            </a:pPr>
            <a:endParaRPr lang="en-US" altLang="en-US" sz="240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altLang="en-US"/>
              <a:t> INJURY AND ILLNESS PREVENTION PROGRAM</a:t>
            </a:r>
          </a:p>
        </p:txBody>
      </p:sp>
      <p:sp>
        <p:nvSpPr>
          <p:cNvPr id="114691" name="Rectangle 3"/>
          <p:cNvSpPr>
            <a:spLocks noGrp="1" noChangeArrowheads="1"/>
          </p:cNvSpPr>
          <p:nvPr>
            <p:ph type="body" sz="half" idx="1"/>
          </p:nvPr>
        </p:nvSpPr>
        <p:spPr/>
        <p:txBody>
          <a:bodyPr/>
          <a:lstStyle/>
          <a:p>
            <a:pPr>
              <a:buFont typeface="Wingdings" panose="05000000000000000000" pitchFamily="2" charset="2"/>
              <a:buNone/>
            </a:pPr>
            <a:r>
              <a:rPr lang="en-US" altLang="en-US" sz="2800"/>
              <a:t> </a:t>
            </a:r>
          </a:p>
        </p:txBody>
      </p:sp>
      <p:sp>
        <p:nvSpPr>
          <p:cNvPr id="114692" name="Rectangle 4"/>
          <p:cNvSpPr>
            <a:spLocks noGrp="1" noChangeArrowheads="1"/>
          </p:cNvSpPr>
          <p:nvPr>
            <p:ph type="body" sz="half" idx="2"/>
          </p:nvPr>
        </p:nvSpPr>
        <p:spPr>
          <a:xfrm>
            <a:off x="533400" y="1676400"/>
            <a:ext cx="8153400" cy="4876800"/>
          </a:xfrm>
        </p:spPr>
        <p:txBody>
          <a:bodyPr/>
          <a:lstStyle/>
          <a:p>
            <a:pPr>
              <a:buFont typeface="Wingdings" panose="05000000000000000000" pitchFamily="2" charset="2"/>
              <a:buNone/>
            </a:pPr>
            <a:r>
              <a:rPr lang="en-US" altLang="en-US" sz="2800"/>
              <a:t>	</a:t>
            </a:r>
            <a:r>
              <a:rPr lang="en-US" altLang="en-US" b="1" i="1">
                <a:solidFill>
                  <a:schemeClr val="folHlink"/>
                </a:solidFill>
              </a:rPr>
              <a:t>Employee Compliance with Safety and Health Regulations</a:t>
            </a:r>
            <a:endParaRPr lang="en-US" altLang="en-US" sz="2800" b="1" i="1">
              <a:solidFill>
                <a:schemeClr val="folHlink"/>
              </a:solidFill>
            </a:endParaRPr>
          </a:p>
          <a:p>
            <a:pPr>
              <a:buFont typeface="Wingdings" panose="05000000000000000000" pitchFamily="2" charset="2"/>
              <a:buNone/>
            </a:pPr>
            <a:r>
              <a:rPr lang="en-US" altLang="en-US" sz="2800">
                <a:solidFill>
                  <a:schemeClr val="folHlink"/>
                </a:solidFill>
              </a:rPr>
              <a:t>	</a:t>
            </a:r>
            <a:r>
              <a:rPr lang="en-US" altLang="en-US">
                <a:solidFill>
                  <a:schemeClr val="folHlink"/>
                </a:solidFill>
              </a:rPr>
              <a:t>Employee are responsible for:</a:t>
            </a:r>
          </a:p>
          <a:p>
            <a:r>
              <a:rPr lang="en-US" altLang="en-US" sz="2800"/>
              <a:t>Following safe work practices and procedures.</a:t>
            </a:r>
          </a:p>
          <a:p>
            <a:r>
              <a:rPr lang="en-US" altLang="en-US" sz="2800"/>
              <a:t>Reporting unsafe conditions, work practices and  accidents immediately to supervisors.   </a:t>
            </a:r>
          </a:p>
          <a:p>
            <a:r>
              <a:rPr lang="en-US" altLang="en-US" sz="2800"/>
              <a:t>Using personal protective equipment  if required or as instructed by supervisors.</a:t>
            </a:r>
          </a:p>
          <a:p>
            <a:pPr>
              <a:buFontTx/>
              <a:buNone/>
            </a:pPr>
            <a:r>
              <a:rPr lang="en-US" altLang="en-US" sz="2800"/>
              <a:t>		</a:t>
            </a:r>
            <a:r>
              <a:rPr lang="en-US" altLang="en-US" sz="2800">
                <a:sym typeface="Wingdings" panose="05000000000000000000" pitchFamily="2" charset="2"/>
              </a:rPr>
              <a:t> 	 </a:t>
            </a:r>
            <a:endParaRPr lang="en-US" altLang="en-US" sz="280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altLang="en-US"/>
              <a:t> INJURY AND ILLNESS PREVENTION PROGRAM</a:t>
            </a:r>
          </a:p>
        </p:txBody>
      </p:sp>
      <p:sp>
        <p:nvSpPr>
          <p:cNvPr id="109571" name="Rectangle 3"/>
          <p:cNvSpPr>
            <a:spLocks noGrp="1" noChangeArrowheads="1"/>
          </p:cNvSpPr>
          <p:nvPr>
            <p:ph type="body" sz="half" idx="1"/>
          </p:nvPr>
        </p:nvSpPr>
        <p:spPr/>
        <p:txBody>
          <a:bodyPr/>
          <a:lstStyle/>
          <a:p>
            <a:pPr>
              <a:lnSpc>
                <a:spcPct val="90000"/>
              </a:lnSpc>
              <a:buFont typeface="Wingdings" panose="05000000000000000000" pitchFamily="2" charset="2"/>
              <a:buNone/>
            </a:pPr>
            <a:r>
              <a:rPr lang="en-US" altLang="en-US" sz="2400"/>
              <a:t> </a:t>
            </a:r>
          </a:p>
        </p:txBody>
      </p:sp>
      <p:sp>
        <p:nvSpPr>
          <p:cNvPr id="109572" name="Rectangle 4"/>
          <p:cNvSpPr>
            <a:spLocks noGrp="1" noChangeArrowheads="1"/>
          </p:cNvSpPr>
          <p:nvPr>
            <p:ph type="body" sz="half" idx="2"/>
          </p:nvPr>
        </p:nvSpPr>
        <p:spPr>
          <a:xfrm>
            <a:off x="533400" y="1828800"/>
            <a:ext cx="8153400" cy="4724400"/>
          </a:xfrm>
        </p:spPr>
        <p:txBody>
          <a:bodyPr/>
          <a:lstStyle/>
          <a:p>
            <a:pPr>
              <a:lnSpc>
                <a:spcPct val="80000"/>
              </a:lnSpc>
              <a:buFont typeface="Wingdings" panose="05000000000000000000" pitchFamily="2" charset="2"/>
              <a:buNone/>
            </a:pPr>
            <a:r>
              <a:rPr lang="en-US" altLang="en-US" sz="2800" b="1" i="1">
                <a:solidFill>
                  <a:schemeClr val="folHlink"/>
                </a:solidFill>
              </a:rPr>
              <a:t>	Communication of Health and Safety Information to Employees</a:t>
            </a:r>
            <a:endParaRPr lang="en-US" altLang="en-US" sz="2400" b="1" i="1">
              <a:solidFill>
                <a:schemeClr val="folHlink"/>
              </a:solidFill>
            </a:endParaRPr>
          </a:p>
          <a:p>
            <a:pPr>
              <a:lnSpc>
                <a:spcPct val="80000"/>
              </a:lnSpc>
            </a:pPr>
            <a:r>
              <a:rPr lang="en-US" altLang="en-US" sz="2400"/>
              <a:t>Safety and health information is communicated to by District bulletins, memorandum, Safety Alerts, written programs and policies.  </a:t>
            </a:r>
          </a:p>
          <a:p>
            <a:pPr>
              <a:lnSpc>
                <a:spcPct val="80000"/>
              </a:lnSpc>
            </a:pPr>
            <a:r>
              <a:rPr lang="en-US" altLang="en-US" sz="2400"/>
              <a:t>Site administrators must provide employees with these documents by:</a:t>
            </a:r>
          </a:p>
          <a:p>
            <a:pPr>
              <a:lnSpc>
                <a:spcPct val="80000"/>
              </a:lnSpc>
              <a:buFont typeface="Wingdings" panose="05000000000000000000" pitchFamily="2" charset="2"/>
              <a:buNone/>
            </a:pPr>
            <a:r>
              <a:rPr lang="en-US" altLang="en-US" sz="2400">
                <a:sym typeface="Wingdings" panose="05000000000000000000" pitchFamily="2" charset="2"/>
              </a:rPr>
              <a:t>		posting on employee bulletin boards</a:t>
            </a:r>
          </a:p>
          <a:p>
            <a:pPr>
              <a:lnSpc>
                <a:spcPct val="80000"/>
              </a:lnSpc>
              <a:buFont typeface="Wingdings" panose="05000000000000000000" pitchFamily="2" charset="2"/>
              <a:buNone/>
            </a:pPr>
            <a:r>
              <a:rPr lang="en-US" altLang="en-US" sz="2400">
                <a:sym typeface="Wingdings" panose="05000000000000000000" pitchFamily="2" charset="2"/>
              </a:rPr>
              <a:t>		in-service training and new employee orientation</a:t>
            </a:r>
          </a:p>
          <a:p>
            <a:pPr>
              <a:lnSpc>
                <a:spcPct val="80000"/>
              </a:lnSpc>
              <a:buFont typeface="Wingdings" panose="05000000000000000000" pitchFamily="2" charset="2"/>
              <a:buNone/>
            </a:pPr>
            <a:r>
              <a:rPr lang="en-US" altLang="en-US" sz="2400">
                <a:sym typeface="Wingdings" panose="05000000000000000000" pitchFamily="2" charset="2"/>
              </a:rPr>
              <a:t>		staff development sessions</a:t>
            </a:r>
          </a:p>
          <a:p>
            <a:pPr>
              <a:lnSpc>
                <a:spcPct val="80000"/>
              </a:lnSpc>
              <a:buFont typeface="Wingdings" panose="05000000000000000000" pitchFamily="2" charset="2"/>
              <a:buNone/>
            </a:pPr>
            <a:r>
              <a:rPr lang="en-US" altLang="en-US" sz="2400">
                <a:sym typeface="Wingdings" panose="05000000000000000000" pitchFamily="2" charset="2"/>
              </a:rPr>
              <a:t>		safety committee and department meetings</a:t>
            </a:r>
          </a:p>
          <a:p>
            <a:pPr>
              <a:lnSpc>
                <a:spcPct val="80000"/>
              </a:lnSpc>
            </a:pPr>
            <a:r>
              <a:rPr lang="en-US" altLang="en-US" sz="2400"/>
              <a:t>Employees are required to review information as applies to job classification. </a:t>
            </a:r>
          </a:p>
        </p:txBody>
      </p:sp>
    </p:spTree>
  </p:cSld>
  <p:clrMapOvr>
    <a:masterClrMapping/>
  </p:clrMapOvr>
  <p:transition/>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
      <a:clrScheme name="Beam 10">
        <a:dk1>
          <a:srgbClr val="000080"/>
        </a:dk1>
        <a:lt1>
          <a:srgbClr val="FFFFFF"/>
        </a:lt1>
        <a:dk2>
          <a:srgbClr val="B2B2B2"/>
        </a:dk2>
        <a:lt2>
          <a:srgbClr val="FFFFFF"/>
        </a:lt2>
        <a:accent1>
          <a:srgbClr val="3366FF"/>
        </a:accent1>
        <a:accent2>
          <a:srgbClr val="7B46D0"/>
        </a:accent2>
        <a:accent3>
          <a:srgbClr val="D5D5D5"/>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11">
        <a:dk1>
          <a:srgbClr val="767874"/>
        </a:dk1>
        <a:lt1>
          <a:srgbClr val="FFFFFF"/>
        </a:lt1>
        <a:dk2>
          <a:srgbClr val="B2B2B2"/>
        </a:dk2>
        <a:lt2>
          <a:srgbClr val="FFFFFF"/>
        </a:lt2>
        <a:accent1>
          <a:srgbClr val="3366FF"/>
        </a:accent1>
        <a:accent2>
          <a:srgbClr val="7B46D0"/>
        </a:accent2>
        <a:accent3>
          <a:srgbClr val="D5D5D5"/>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803</TotalTime>
  <Words>342</Words>
  <Application>Microsoft Office PowerPoint</Application>
  <PresentationFormat>On-screen Show (4:3)</PresentationFormat>
  <Paragraphs>159</Paragraphs>
  <Slides>17</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Times New Roman</vt:lpstr>
      <vt:lpstr>Wingdings</vt:lpstr>
      <vt:lpstr>Wingdings 2</vt:lpstr>
      <vt:lpstr>Comic Sans MS</vt:lpstr>
      <vt:lpstr>Beam</vt:lpstr>
      <vt:lpstr>Microsoft Word Document</vt:lpstr>
      <vt:lpstr>LAUSD  INJURY AND ILLNESS PREVENTION PROGRAM FOR  SUPERVISORS AND EMPLOYEES</vt:lpstr>
      <vt:lpstr> </vt:lpstr>
      <vt:lpstr> INJURY AND ILLNESS PREVENTION PROGRAM</vt:lpstr>
      <vt:lpstr> INJURY AND ILLNESS PREVENTION PROGRAM</vt:lpstr>
      <vt:lpstr> INJURY AND ILLNESS PREVENTION PROGRAM</vt:lpstr>
      <vt:lpstr> INJURY AND ILLNESS PREVENTION PROGRAM</vt:lpstr>
      <vt:lpstr> INJURY AND ILLNESS PREVENTION PROGRAM</vt:lpstr>
      <vt:lpstr> INJURY AND ILLNESS PREVENTION PROGRAM</vt:lpstr>
      <vt:lpstr> INJURY AND ILLNESS PREVENTION PROGRAM</vt:lpstr>
      <vt:lpstr> INJURY AND ILLNESS PREVENTION PROGRAM</vt:lpstr>
      <vt:lpstr> INJURY AND ILLNESS PREVENTION PROGRAM</vt:lpstr>
      <vt:lpstr> INJURY AND ILLNESS PREVENTION PROGRAM</vt:lpstr>
      <vt:lpstr> INJURY AND ILLNESS PREVENTION PROGRAM</vt:lpstr>
      <vt:lpstr> INJURY AND ILLNESS PREVENTION PROGRAM</vt:lpstr>
      <vt:lpstr>REVIEW</vt:lpstr>
      <vt:lpstr>REVIEW</vt:lpstr>
      <vt:lpstr>FINISHED</vt:lpstr>
    </vt:vector>
  </TitlesOfParts>
  <Company>LAUSD EHSB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LAUSD INJURY AND ILLNESS PREVENTION PROGRAM</dc:title>
  <dc:creator>LAUSD EHSB</dc:creator>
  <cp:lastModifiedBy>Windows User</cp:lastModifiedBy>
  <cp:revision>112</cp:revision>
  <dcterms:created xsi:type="dcterms:W3CDTF">2003-08-26T22:05:41Z</dcterms:created>
  <dcterms:modified xsi:type="dcterms:W3CDTF">2016-08-17T18:43:08Z</dcterms:modified>
</cp:coreProperties>
</file>