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9" r:id="rId4"/>
  </p:sldMasterIdLst>
  <p:notesMasterIdLst>
    <p:notesMasterId r:id="rId177"/>
  </p:notesMasterIdLst>
  <p:sldIdLst>
    <p:sldId id="437" r:id="rId5"/>
    <p:sldId id="2147479925" r:id="rId6"/>
    <p:sldId id="2147480020" r:id="rId7"/>
    <p:sldId id="2147479972" r:id="rId8"/>
    <p:sldId id="259" r:id="rId9"/>
    <p:sldId id="2147479921" r:id="rId10"/>
    <p:sldId id="270" r:id="rId11"/>
    <p:sldId id="2147479974" r:id="rId12"/>
    <p:sldId id="2147479975" r:id="rId13"/>
    <p:sldId id="2147480046" r:id="rId14"/>
    <p:sldId id="2147480021" r:id="rId15"/>
    <p:sldId id="2147480178" r:id="rId16"/>
    <p:sldId id="2147480179" r:id="rId17"/>
    <p:sldId id="2147480180" r:id="rId18"/>
    <p:sldId id="2147480045" r:id="rId19"/>
    <p:sldId id="2147480177" r:id="rId20"/>
    <p:sldId id="2147480048" r:id="rId21"/>
    <p:sldId id="2147480049" r:id="rId22"/>
    <p:sldId id="2147480050" r:id="rId23"/>
    <p:sldId id="2147480051" r:id="rId24"/>
    <p:sldId id="2147480181" r:id="rId25"/>
    <p:sldId id="2147480019" r:id="rId26"/>
    <p:sldId id="2147480053" r:id="rId27"/>
    <p:sldId id="2147480182" r:id="rId28"/>
    <p:sldId id="2147480186" r:id="rId29"/>
    <p:sldId id="2147480166" r:id="rId30"/>
    <p:sldId id="2147479983" r:id="rId31"/>
    <p:sldId id="2147480055" r:id="rId32"/>
    <p:sldId id="2147480214" r:id="rId33"/>
    <p:sldId id="2147480215" r:id="rId34"/>
    <p:sldId id="2147480216" r:id="rId35"/>
    <p:sldId id="2147480213" r:id="rId36"/>
    <p:sldId id="2147480054" r:id="rId37"/>
    <p:sldId id="2147480056" r:id="rId38"/>
    <p:sldId id="2147480059" r:id="rId39"/>
    <p:sldId id="2147480058" r:id="rId40"/>
    <p:sldId id="2147480057" r:id="rId41"/>
    <p:sldId id="2147480060" r:id="rId42"/>
    <p:sldId id="2147480062" r:id="rId43"/>
    <p:sldId id="2147480064" r:id="rId44"/>
    <p:sldId id="2147480063" r:id="rId45"/>
    <p:sldId id="2147480067" r:id="rId46"/>
    <p:sldId id="2147480066" r:id="rId47"/>
    <p:sldId id="2147480167" r:id="rId48"/>
    <p:sldId id="2147480034" r:id="rId49"/>
    <p:sldId id="2147480068" r:id="rId50"/>
    <p:sldId id="2147480070" r:id="rId51"/>
    <p:sldId id="2147480071" r:id="rId52"/>
    <p:sldId id="2147480159" r:id="rId53"/>
    <p:sldId id="2147480160" r:id="rId54"/>
    <p:sldId id="2147480072" r:id="rId55"/>
    <p:sldId id="2147480073" r:id="rId56"/>
    <p:sldId id="2147480074" r:id="rId57"/>
    <p:sldId id="2147480075" r:id="rId58"/>
    <p:sldId id="2147480076" r:id="rId59"/>
    <p:sldId id="2147480077" r:id="rId60"/>
    <p:sldId id="2147480078" r:id="rId61"/>
    <p:sldId id="2147480080" r:id="rId62"/>
    <p:sldId id="2147480145" r:id="rId63"/>
    <p:sldId id="2147480146" r:id="rId64"/>
    <p:sldId id="2147480147" r:id="rId65"/>
    <p:sldId id="2147480148" r:id="rId66"/>
    <p:sldId id="2147480081" r:id="rId67"/>
    <p:sldId id="2147480079" r:id="rId68"/>
    <p:sldId id="2147480168" r:id="rId69"/>
    <p:sldId id="2147480035" r:id="rId70"/>
    <p:sldId id="2147480236" r:id="rId71"/>
    <p:sldId id="2147480237" r:id="rId72"/>
    <p:sldId id="2147480238" r:id="rId73"/>
    <p:sldId id="2147480239" r:id="rId74"/>
    <p:sldId id="2147480240" r:id="rId75"/>
    <p:sldId id="2147480235" r:id="rId76"/>
    <p:sldId id="2147480208" r:id="rId77"/>
    <p:sldId id="2147480209" r:id="rId78"/>
    <p:sldId id="2147480210" r:id="rId79"/>
    <p:sldId id="2147480211" r:id="rId80"/>
    <p:sldId id="2147480212" r:id="rId81"/>
    <p:sldId id="2147480241" r:id="rId82"/>
    <p:sldId id="2147480242" r:id="rId83"/>
    <p:sldId id="2147480243" r:id="rId84"/>
    <p:sldId id="2147480244" r:id="rId85"/>
    <p:sldId id="2147480207" r:id="rId86"/>
    <p:sldId id="2147480132" r:id="rId87"/>
    <p:sldId id="2147480162" r:id="rId88"/>
    <p:sldId id="2147480133" r:id="rId89"/>
    <p:sldId id="2147480134" r:id="rId90"/>
    <p:sldId id="2147480135" r:id="rId91"/>
    <p:sldId id="2147480136" r:id="rId92"/>
    <p:sldId id="2147480137" r:id="rId93"/>
    <p:sldId id="2147480161" r:id="rId94"/>
    <p:sldId id="2147480138" r:id="rId95"/>
    <p:sldId id="2147480139" r:id="rId96"/>
    <p:sldId id="2147480140" r:id="rId97"/>
    <p:sldId id="2147480141" r:id="rId98"/>
    <p:sldId id="2147480142" r:id="rId99"/>
    <p:sldId id="2147480163" r:id="rId100"/>
    <p:sldId id="2147480164" r:id="rId101"/>
    <p:sldId id="2147480143" r:id="rId102"/>
    <p:sldId id="2147480165" r:id="rId103"/>
    <p:sldId id="2147480169" r:id="rId104"/>
    <p:sldId id="2147480131" r:id="rId105"/>
    <p:sldId id="2147480082" r:id="rId106"/>
    <p:sldId id="2147480083" r:id="rId107"/>
    <p:sldId id="2147480084" r:id="rId108"/>
    <p:sldId id="2147480085" r:id="rId109"/>
    <p:sldId id="2147480086" r:id="rId110"/>
    <p:sldId id="2147480087" r:id="rId111"/>
    <p:sldId id="2147480088" r:id="rId112"/>
    <p:sldId id="2147480089" r:id="rId113"/>
    <p:sldId id="2147480090" r:id="rId114"/>
    <p:sldId id="2147480170" r:id="rId115"/>
    <p:sldId id="2147480104" r:id="rId116"/>
    <p:sldId id="2147480105" r:id="rId117"/>
    <p:sldId id="2147480106" r:id="rId118"/>
    <p:sldId id="2147480107" r:id="rId119"/>
    <p:sldId id="2147480108" r:id="rId120"/>
    <p:sldId id="2147480109" r:id="rId121"/>
    <p:sldId id="2147480111" r:id="rId122"/>
    <p:sldId id="2147480112" r:id="rId123"/>
    <p:sldId id="2147480113" r:id="rId124"/>
    <p:sldId id="2147480114" r:id="rId125"/>
    <p:sldId id="2147480115" r:id="rId126"/>
    <p:sldId id="2147480116" r:id="rId127"/>
    <p:sldId id="2147480117" r:id="rId128"/>
    <p:sldId id="2147480118" r:id="rId129"/>
    <p:sldId id="2147480119" r:id="rId130"/>
    <p:sldId id="2147480120" r:id="rId131"/>
    <p:sldId id="2147480121" r:id="rId132"/>
    <p:sldId id="2147480122" r:id="rId133"/>
    <p:sldId id="2147480123" r:id="rId134"/>
    <p:sldId id="2147480183" r:id="rId135"/>
    <p:sldId id="2147480184" r:id="rId136"/>
    <p:sldId id="2147480185" r:id="rId137"/>
    <p:sldId id="2147480171" r:id="rId138"/>
    <p:sldId id="2147480187" r:id="rId139"/>
    <p:sldId id="2147480188" r:id="rId140"/>
    <p:sldId id="2147480189" r:id="rId141"/>
    <p:sldId id="2147480190" r:id="rId142"/>
    <p:sldId id="2147480191" r:id="rId143"/>
    <p:sldId id="2147480192" r:id="rId144"/>
    <p:sldId id="2147480193" r:id="rId145"/>
    <p:sldId id="2147480194" r:id="rId146"/>
    <p:sldId id="2147480195" r:id="rId147"/>
    <p:sldId id="2147480196" r:id="rId148"/>
    <p:sldId id="2147480197" r:id="rId149"/>
    <p:sldId id="2147480198" r:id="rId150"/>
    <p:sldId id="2147480199" r:id="rId151"/>
    <p:sldId id="2147480200" r:id="rId152"/>
    <p:sldId id="2147480201" r:id="rId153"/>
    <p:sldId id="2147480202" r:id="rId154"/>
    <p:sldId id="2147480203" r:id="rId155"/>
    <p:sldId id="2147480204" r:id="rId156"/>
    <p:sldId id="2147480205" r:id="rId157"/>
    <p:sldId id="2147480153" r:id="rId158"/>
    <p:sldId id="2147480234" r:id="rId159"/>
    <p:sldId id="2147480233" r:id="rId160"/>
    <p:sldId id="2147480217" r:id="rId161"/>
    <p:sldId id="2147480218" r:id="rId162"/>
    <p:sldId id="2147480220" r:id="rId163"/>
    <p:sldId id="2147480219" r:id="rId164"/>
    <p:sldId id="2147480221" r:id="rId165"/>
    <p:sldId id="2147480222" r:id="rId166"/>
    <p:sldId id="2147480223" r:id="rId167"/>
    <p:sldId id="2147480206" r:id="rId168"/>
    <p:sldId id="2147480149" r:id="rId169"/>
    <p:sldId id="2147480150" r:id="rId170"/>
    <p:sldId id="2147480151" r:id="rId171"/>
    <p:sldId id="2147480172" r:id="rId172"/>
    <p:sldId id="2147480173" r:id="rId173"/>
    <p:sldId id="2147480174" r:id="rId174"/>
    <p:sldId id="2147480175" r:id="rId175"/>
    <p:sldId id="2147480176" r:id="rId176"/>
  </p:sldIdLst>
  <p:sldSz cx="12188825" cy="6858000"/>
  <p:notesSz cx="7010400" cy="9296400"/>
  <p:custDataLst>
    <p:tags r:id="rId1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30FD5A1-E1D1-40D1-B7E2-BBB2163D84EE}">
          <p14:sldIdLst>
            <p14:sldId id="437"/>
            <p14:sldId id="2147479925"/>
            <p14:sldId id="2147480020"/>
            <p14:sldId id="2147479972"/>
            <p14:sldId id="259"/>
            <p14:sldId id="2147479921"/>
            <p14:sldId id="270"/>
            <p14:sldId id="2147479974"/>
            <p14:sldId id="2147479975"/>
            <p14:sldId id="2147480046"/>
            <p14:sldId id="2147480021"/>
            <p14:sldId id="2147480178"/>
            <p14:sldId id="2147480179"/>
            <p14:sldId id="2147480180"/>
            <p14:sldId id="2147480045"/>
            <p14:sldId id="2147480177"/>
            <p14:sldId id="2147480048"/>
            <p14:sldId id="2147480049"/>
            <p14:sldId id="2147480050"/>
            <p14:sldId id="2147480051"/>
            <p14:sldId id="2147480181"/>
            <p14:sldId id="2147480019"/>
            <p14:sldId id="2147480053"/>
            <p14:sldId id="2147480182"/>
            <p14:sldId id="2147480186"/>
            <p14:sldId id="2147480166"/>
            <p14:sldId id="2147479983"/>
            <p14:sldId id="2147480055"/>
            <p14:sldId id="2147480214"/>
            <p14:sldId id="2147480215"/>
            <p14:sldId id="2147480216"/>
            <p14:sldId id="2147480213"/>
            <p14:sldId id="2147480054"/>
            <p14:sldId id="2147480056"/>
            <p14:sldId id="2147480059"/>
            <p14:sldId id="2147480058"/>
            <p14:sldId id="2147480057"/>
            <p14:sldId id="2147480060"/>
            <p14:sldId id="2147480062"/>
            <p14:sldId id="2147480064"/>
            <p14:sldId id="2147480063"/>
            <p14:sldId id="2147480067"/>
            <p14:sldId id="2147480066"/>
            <p14:sldId id="2147480167"/>
            <p14:sldId id="2147480034"/>
            <p14:sldId id="2147480068"/>
            <p14:sldId id="2147480070"/>
            <p14:sldId id="2147480071"/>
            <p14:sldId id="2147480159"/>
            <p14:sldId id="2147480160"/>
            <p14:sldId id="2147480072"/>
            <p14:sldId id="2147480073"/>
            <p14:sldId id="2147480074"/>
            <p14:sldId id="2147480075"/>
            <p14:sldId id="2147480076"/>
            <p14:sldId id="2147480077"/>
            <p14:sldId id="2147480078"/>
            <p14:sldId id="2147480080"/>
            <p14:sldId id="2147480145"/>
            <p14:sldId id="2147480146"/>
            <p14:sldId id="2147480147"/>
            <p14:sldId id="2147480148"/>
            <p14:sldId id="2147480081"/>
            <p14:sldId id="2147480079"/>
            <p14:sldId id="2147480168"/>
            <p14:sldId id="2147480035"/>
            <p14:sldId id="2147480236"/>
            <p14:sldId id="2147480237"/>
            <p14:sldId id="2147480238"/>
            <p14:sldId id="2147480239"/>
            <p14:sldId id="2147480240"/>
            <p14:sldId id="2147480235"/>
            <p14:sldId id="2147480208"/>
            <p14:sldId id="2147480209"/>
            <p14:sldId id="2147480210"/>
            <p14:sldId id="2147480211"/>
            <p14:sldId id="2147480212"/>
            <p14:sldId id="2147480241"/>
            <p14:sldId id="2147480242"/>
            <p14:sldId id="2147480243"/>
            <p14:sldId id="2147480244"/>
            <p14:sldId id="2147480207"/>
            <p14:sldId id="2147480132"/>
            <p14:sldId id="2147480162"/>
            <p14:sldId id="2147480133"/>
            <p14:sldId id="2147480134"/>
            <p14:sldId id="2147480135"/>
            <p14:sldId id="2147480136"/>
            <p14:sldId id="2147480137"/>
            <p14:sldId id="2147480161"/>
            <p14:sldId id="2147480138"/>
            <p14:sldId id="2147480139"/>
            <p14:sldId id="2147480140"/>
            <p14:sldId id="2147480141"/>
            <p14:sldId id="2147480142"/>
            <p14:sldId id="2147480163"/>
            <p14:sldId id="2147480164"/>
            <p14:sldId id="2147480143"/>
            <p14:sldId id="2147480165"/>
            <p14:sldId id="2147480169"/>
            <p14:sldId id="2147480131"/>
            <p14:sldId id="2147480082"/>
            <p14:sldId id="2147480083"/>
            <p14:sldId id="2147480084"/>
            <p14:sldId id="2147480085"/>
            <p14:sldId id="2147480086"/>
            <p14:sldId id="2147480087"/>
            <p14:sldId id="2147480088"/>
            <p14:sldId id="2147480089"/>
            <p14:sldId id="2147480090"/>
            <p14:sldId id="2147480170"/>
            <p14:sldId id="2147480104"/>
            <p14:sldId id="2147480105"/>
            <p14:sldId id="2147480106"/>
            <p14:sldId id="2147480107"/>
            <p14:sldId id="2147480108"/>
            <p14:sldId id="2147480109"/>
            <p14:sldId id="2147480111"/>
            <p14:sldId id="2147480112"/>
            <p14:sldId id="2147480113"/>
            <p14:sldId id="2147480114"/>
            <p14:sldId id="2147480115"/>
            <p14:sldId id="2147480116"/>
            <p14:sldId id="2147480117"/>
            <p14:sldId id="2147480118"/>
            <p14:sldId id="2147480119"/>
            <p14:sldId id="2147480120"/>
            <p14:sldId id="2147480121"/>
            <p14:sldId id="2147480122"/>
            <p14:sldId id="2147480123"/>
            <p14:sldId id="2147480183"/>
            <p14:sldId id="2147480184"/>
            <p14:sldId id="2147480185"/>
            <p14:sldId id="2147480171"/>
            <p14:sldId id="2147480187"/>
            <p14:sldId id="2147480188"/>
            <p14:sldId id="2147480189"/>
            <p14:sldId id="2147480190"/>
            <p14:sldId id="2147480191"/>
            <p14:sldId id="2147480192"/>
            <p14:sldId id="2147480193"/>
            <p14:sldId id="2147480194"/>
            <p14:sldId id="2147480195"/>
            <p14:sldId id="2147480196"/>
            <p14:sldId id="2147480197"/>
            <p14:sldId id="2147480198"/>
            <p14:sldId id="2147480199"/>
            <p14:sldId id="2147480200"/>
            <p14:sldId id="2147480201"/>
            <p14:sldId id="2147480202"/>
            <p14:sldId id="2147480203"/>
            <p14:sldId id="2147480204"/>
            <p14:sldId id="2147480205"/>
            <p14:sldId id="2147480153"/>
            <p14:sldId id="2147480234"/>
            <p14:sldId id="2147480233"/>
            <p14:sldId id="2147480217"/>
            <p14:sldId id="2147480218"/>
            <p14:sldId id="2147480220"/>
            <p14:sldId id="2147480219"/>
            <p14:sldId id="2147480221"/>
            <p14:sldId id="2147480222"/>
            <p14:sldId id="2147480223"/>
            <p14:sldId id="2147480206"/>
            <p14:sldId id="2147480149"/>
            <p14:sldId id="2147480150"/>
            <p14:sldId id="2147480151"/>
            <p14:sldId id="2147480172"/>
            <p14:sldId id="2147480173"/>
            <p14:sldId id="2147480174"/>
            <p14:sldId id="2147480175"/>
            <p14:sldId id="2147480176"/>
          </p14:sldIdLst>
        </p14:section>
      </p14:sectionLst>
    </p:ext>
    <p:ext uri="{EFAFB233-063F-42B5-8137-9DF3F51BA10A}">
      <p15:sldGuideLst xmlns:p15="http://schemas.microsoft.com/office/powerpoint/2012/main">
        <p15:guide id="1" orient="horz" pos="2160">
          <p15:clr>
            <a:srgbClr val="A4A3A4"/>
          </p15:clr>
        </p15:guide>
        <p15:guide id="2" orient="horz" pos="3624" userDrawn="1">
          <p15:clr>
            <a:srgbClr val="A4A3A4"/>
          </p15:clr>
        </p15:guide>
        <p15:guide id="3" pos="3839">
          <p15:clr>
            <a:srgbClr val="A4A3A4"/>
          </p15:clr>
        </p15:guide>
        <p15:guide id="4" pos="3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AEBEB"/>
    <a:srgbClr val="FFFF81"/>
    <a:srgbClr val="009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F0CF7-1AE1-8E4B-82F3-B306D991B367}" v="46" dt="2024-10-07T16:22:31.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36" autoAdjust="0"/>
  </p:normalViewPr>
  <p:slideViewPr>
    <p:cSldViewPr snapToGrid="0">
      <p:cViewPr varScale="1">
        <p:scale>
          <a:sx n="81" d="100"/>
          <a:sy n="81" d="100"/>
        </p:scale>
        <p:origin x="648" y="53"/>
      </p:cViewPr>
      <p:guideLst>
        <p:guide orient="horz" pos="2160"/>
        <p:guide orient="horz" pos="3624"/>
        <p:guide pos="3839"/>
        <p:guide pos="3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65198B-1698-418D-9C4B-294FC5C686B8}" type="datetimeFigureOut">
              <a:rPr lang="en-US" smtClean="0"/>
              <a:t>10/7/2024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941A0F7-0039-402F-B822-DAFDAA394C1B}" type="slidenum">
              <a:rPr lang="en-US" smtClean="0"/>
              <a:t>‹#›</a:t>
            </a:fld>
            <a:endParaRPr lang="en-US"/>
          </a:p>
        </p:txBody>
      </p:sp>
    </p:spTree>
    <p:extLst>
      <p:ext uri="{BB962C8B-B14F-4D97-AF65-F5344CB8AC3E}">
        <p14:creationId xmlns:p14="http://schemas.microsoft.com/office/powerpoint/2010/main" val="18934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45011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12</a:t>
            </a:fld>
            <a:endParaRPr lang="en-US"/>
          </a:p>
        </p:txBody>
      </p:sp>
    </p:spTree>
    <p:extLst>
      <p:ext uri="{BB962C8B-B14F-4D97-AF65-F5344CB8AC3E}">
        <p14:creationId xmlns:p14="http://schemas.microsoft.com/office/powerpoint/2010/main" val="32338152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102</a:t>
            </a:fld>
            <a:endParaRPr lang="en-US"/>
          </a:p>
        </p:txBody>
      </p:sp>
    </p:spTree>
    <p:extLst>
      <p:ext uri="{BB962C8B-B14F-4D97-AF65-F5344CB8AC3E}">
        <p14:creationId xmlns:p14="http://schemas.microsoft.com/office/powerpoint/2010/main" val="21490018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103</a:t>
            </a:fld>
            <a:endParaRPr lang="en-US"/>
          </a:p>
        </p:txBody>
      </p:sp>
    </p:spTree>
    <p:extLst>
      <p:ext uri="{BB962C8B-B14F-4D97-AF65-F5344CB8AC3E}">
        <p14:creationId xmlns:p14="http://schemas.microsoft.com/office/powerpoint/2010/main" val="3214225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104</a:t>
            </a:fld>
            <a:endParaRPr lang="en-US"/>
          </a:p>
        </p:txBody>
      </p:sp>
    </p:spTree>
    <p:extLst>
      <p:ext uri="{BB962C8B-B14F-4D97-AF65-F5344CB8AC3E}">
        <p14:creationId xmlns:p14="http://schemas.microsoft.com/office/powerpoint/2010/main" val="14165545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105</a:t>
            </a:fld>
            <a:endParaRPr lang="en-US"/>
          </a:p>
        </p:txBody>
      </p:sp>
    </p:spTree>
    <p:extLst>
      <p:ext uri="{BB962C8B-B14F-4D97-AF65-F5344CB8AC3E}">
        <p14:creationId xmlns:p14="http://schemas.microsoft.com/office/powerpoint/2010/main" val="3600990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106</a:t>
            </a:fld>
            <a:endParaRPr lang="en-US"/>
          </a:p>
        </p:txBody>
      </p:sp>
    </p:spTree>
    <p:extLst>
      <p:ext uri="{BB962C8B-B14F-4D97-AF65-F5344CB8AC3E}">
        <p14:creationId xmlns:p14="http://schemas.microsoft.com/office/powerpoint/2010/main" val="3704921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107</a:t>
            </a:fld>
            <a:endParaRPr lang="en-US"/>
          </a:p>
        </p:txBody>
      </p:sp>
    </p:spTree>
    <p:extLst>
      <p:ext uri="{BB962C8B-B14F-4D97-AF65-F5344CB8AC3E}">
        <p14:creationId xmlns:p14="http://schemas.microsoft.com/office/powerpoint/2010/main" val="36408509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108</a:t>
            </a:fld>
            <a:endParaRPr lang="en-US"/>
          </a:p>
        </p:txBody>
      </p:sp>
    </p:spTree>
    <p:extLst>
      <p:ext uri="{BB962C8B-B14F-4D97-AF65-F5344CB8AC3E}">
        <p14:creationId xmlns:p14="http://schemas.microsoft.com/office/powerpoint/2010/main" val="21818732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109</a:t>
            </a:fld>
            <a:endParaRPr lang="en-US"/>
          </a:p>
        </p:txBody>
      </p:sp>
    </p:spTree>
    <p:extLst>
      <p:ext uri="{BB962C8B-B14F-4D97-AF65-F5344CB8AC3E}">
        <p14:creationId xmlns:p14="http://schemas.microsoft.com/office/powerpoint/2010/main" val="3145239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110</a:t>
            </a:fld>
            <a:endParaRPr lang="en-US"/>
          </a:p>
        </p:txBody>
      </p:sp>
    </p:spTree>
    <p:extLst>
      <p:ext uri="{BB962C8B-B14F-4D97-AF65-F5344CB8AC3E}">
        <p14:creationId xmlns:p14="http://schemas.microsoft.com/office/powerpoint/2010/main" val="22209187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111</a:t>
            </a:fld>
            <a:endParaRPr lang="en-US"/>
          </a:p>
        </p:txBody>
      </p:sp>
    </p:spTree>
    <p:extLst>
      <p:ext uri="{BB962C8B-B14F-4D97-AF65-F5344CB8AC3E}">
        <p14:creationId xmlns:p14="http://schemas.microsoft.com/office/powerpoint/2010/main" val="412756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a:t>
            </a:fld>
            <a:endParaRPr lang="en-US"/>
          </a:p>
        </p:txBody>
      </p:sp>
    </p:spTree>
    <p:extLst>
      <p:ext uri="{BB962C8B-B14F-4D97-AF65-F5344CB8AC3E}">
        <p14:creationId xmlns:p14="http://schemas.microsoft.com/office/powerpoint/2010/main" val="21796078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112</a:t>
            </a:fld>
            <a:endParaRPr lang="en-US"/>
          </a:p>
        </p:txBody>
      </p:sp>
    </p:spTree>
    <p:extLst>
      <p:ext uri="{BB962C8B-B14F-4D97-AF65-F5344CB8AC3E}">
        <p14:creationId xmlns:p14="http://schemas.microsoft.com/office/powerpoint/2010/main" val="144528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113</a:t>
            </a:fld>
            <a:endParaRPr lang="en-US"/>
          </a:p>
        </p:txBody>
      </p:sp>
    </p:spTree>
    <p:extLst>
      <p:ext uri="{BB962C8B-B14F-4D97-AF65-F5344CB8AC3E}">
        <p14:creationId xmlns:p14="http://schemas.microsoft.com/office/powerpoint/2010/main" val="33129344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114</a:t>
            </a:fld>
            <a:endParaRPr lang="en-US"/>
          </a:p>
        </p:txBody>
      </p:sp>
    </p:spTree>
    <p:extLst>
      <p:ext uri="{BB962C8B-B14F-4D97-AF65-F5344CB8AC3E}">
        <p14:creationId xmlns:p14="http://schemas.microsoft.com/office/powerpoint/2010/main" val="32198199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115</a:t>
            </a:fld>
            <a:endParaRPr lang="en-US"/>
          </a:p>
        </p:txBody>
      </p:sp>
    </p:spTree>
    <p:extLst>
      <p:ext uri="{BB962C8B-B14F-4D97-AF65-F5344CB8AC3E}">
        <p14:creationId xmlns:p14="http://schemas.microsoft.com/office/powerpoint/2010/main" val="3622873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116</a:t>
            </a:fld>
            <a:endParaRPr lang="en-US"/>
          </a:p>
        </p:txBody>
      </p:sp>
    </p:spTree>
    <p:extLst>
      <p:ext uri="{BB962C8B-B14F-4D97-AF65-F5344CB8AC3E}">
        <p14:creationId xmlns:p14="http://schemas.microsoft.com/office/powerpoint/2010/main" val="29253513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117</a:t>
            </a:fld>
            <a:endParaRPr lang="en-US"/>
          </a:p>
        </p:txBody>
      </p:sp>
    </p:spTree>
    <p:extLst>
      <p:ext uri="{BB962C8B-B14F-4D97-AF65-F5344CB8AC3E}">
        <p14:creationId xmlns:p14="http://schemas.microsoft.com/office/powerpoint/2010/main" val="42118906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118</a:t>
            </a:fld>
            <a:endParaRPr lang="en-US"/>
          </a:p>
        </p:txBody>
      </p:sp>
    </p:spTree>
    <p:extLst>
      <p:ext uri="{BB962C8B-B14F-4D97-AF65-F5344CB8AC3E}">
        <p14:creationId xmlns:p14="http://schemas.microsoft.com/office/powerpoint/2010/main" val="2891215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119</a:t>
            </a:fld>
            <a:endParaRPr lang="en-US"/>
          </a:p>
        </p:txBody>
      </p:sp>
    </p:spTree>
    <p:extLst>
      <p:ext uri="{BB962C8B-B14F-4D97-AF65-F5344CB8AC3E}">
        <p14:creationId xmlns:p14="http://schemas.microsoft.com/office/powerpoint/2010/main" val="42549052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120</a:t>
            </a:fld>
            <a:endParaRPr lang="en-US"/>
          </a:p>
        </p:txBody>
      </p:sp>
    </p:spTree>
    <p:extLst>
      <p:ext uri="{BB962C8B-B14F-4D97-AF65-F5344CB8AC3E}">
        <p14:creationId xmlns:p14="http://schemas.microsoft.com/office/powerpoint/2010/main" val="15218257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121</a:t>
            </a:fld>
            <a:endParaRPr lang="en-US"/>
          </a:p>
        </p:txBody>
      </p:sp>
    </p:spTree>
    <p:extLst>
      <p:ext uri="{BB962C8B-B14F-4D97-AF65-F5344CB8AC3E}">
        <p14:creationId xmlns:p14="http://schemas.microsoft.com/office/powerpoint/2010/main" val="28496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14</a:t>
            </a:fld>
            <a:endParaRPr lang="en-US"/>
          </a:p>
        </p:txBody>
      </p:sp>
    </p:spTree>
    <p:extLst>
      <p:ext uri="{BB962C8B-B14F-4D97-AF65-F5344CB8AC3E}">
        <p14:creationId xmlns:p14="http://schemas.microsoft.com/office/powerpoint/2010/main" val="14796561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122</a:t>
            </a:fld>
            <a:endParaRPr lang="en-US"/>
          </a:p>
        </p:txBody>
      </p:sp>
    </p:spTree>
    <p:extLst>
      <p:ext uri="{BB962C8B-B14F-4D97-AF65-F5344CB8AC3E}">
        <p14:creationId xmlns:p14="http://schemas.microsoft.com/office/powerpoint/2010/main" val="39064806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123</a:t>
            </a:fld>
            <a:endParaRPr lang="en-US"/>
          </a:p>
        </p:txBody>
      </p:sp>
    </p:spTree>
    <p:extLst>
      <p:ext uri="{BB962C8B-B14F-4D97-AF65-F5344CB8AC3E}">
        <p14:creationId xmlns:p14="http://schemas.microsoft.com/office/powerpoint/2010/main" val="26899576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124</a:t>
            </a:fld>
            <a:endParaRPr lang="en-US"/>
          </a:p>
        </p:txBody>
      </p:sp>
    </p:spTree>
    <p:extLst>
      <p:ext uri="{BB962C8B-B14F-4D97-AF65-F5344CB8AC3E}">
        <p14:creationId xmlns:p14="http://schemas.microsoft.com/office/powerpoint/2010/main" val="20900808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125</a:t>
            </a:fld>
            <a:endParaRPr lang="en-US"/>
          </a:p>
        </p:txBody>
      </p:sp>
    </p:spTree>
    <p:extLst>
      <p:ext uri="{BB962C8B-B14F-4D97-AF65-F5344CB8AC3E}">
        <p14:creationId xmlns:p14="http://schemas.microsoft.com/office/powerpoint/2010/main" val="34778544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126</a:t>
            </a:fld>
            <a:endParaRPr lang="en-US"/>
          </a:p>
        </p:txBody>
      </p:sp>
    </p:spTree>
    <p:extLst>
      <p:ext uri="{BB962C8B-B14F-4D97-AF65-F5344CB8AC3E}">
        <p14:creationId xmlns:p14="http://schemas.microsoft.com/office/powerpoint/2010/main" val="29327822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127</a:t>
            </a:fld>
            <a:endParaRPr lang="en-US"/>
          </a:p>
        </p:txBody>
      </p:sp>
    </p:spTree>
    <p:extLst>
      <p:ext uri="{BB962C8B-B14F-4D97-AF65-F5344CB8AC3E}">
        <p14:creationId xmlns:p14="http://schemas.microsoft.com/office/powerpoint/2010/main" val="30958302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128</a:t>
            </a:fld>
            <a:endParaRPr lang="en-US"/>
          </a:p>
        </p:txBody>
      </p:sp>
    </p:spTree>
    <p:extLst>
      <p:ext uri="{BB962C8B-B14F-4D97-AF65-F5344CB8AC3E}">
        <p14:creationId xmlns:p14="http://schemas.microsoft.com/office/powerpoint/2010/main" val="3775685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129</a:t>
            </a:fld>
            <a:endParaRPr lang="en-US"/>
          </a:p>
        </p:txBody>
      </p:sp>
    </p:spTree>
    <p:extLst>
      <p:ext uri="{BB962C8B-B14F-4D97-AF65-F5344CB8AC3E}">
        <p14:creationId xmlns:p14="http://schemas.microsoft.com/office/powerpoint/2010/main" val="8309544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130</a:t>
            </a:fld>
            <a:endParaRPr lang="en-US"/>
          </a:p>
        </p:txBody>
      </p:sp>
    </p:spTree>
    <p:extLst>
      <p:ext uri="{BB962C8B-B14F-4D97-AF65-F5344CB8AC3E}">
        <p14:creationId xmlns:p14="http://schemas.microsoft.com/office/powerpoint/2010/main" val="22397739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131</a:t>
            </a:fld>
            <a:endParaRPr lang="en-US"/>
          </a:p>
        </p:txBody>
      </p:sp>
    </p:spTree>
    <p:extLst>
      <p:ext uri="{BB962C8B-B14F-4D97-AF65-F5344CB8AC3E}">
        <p14:creationId xmlns:p14="http://schemas.microsoft.com/office/powerpoint/2010/main" val="361904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15</a:t>
            </a:fld>
            <a:endParaRPr lang="en-US"/>
          </a:p>
        </p:txBody>
      </p:sp>
    </p:spTree>
    <p:extLst>
      <p:ext uri="{BB962C8B-B14F-4D97-AF65-F5344CB8AC3E}">
        <p14:creationId xmlns:p14="http://schemas.microsoft.com/office/powerpoint/2010/main" val="41120155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132</a:t>
            </a:fld>
            <a:endParaRPr lang="en-US"/>
          </a:p>
        </p:txBody>
      </p:sp>
    </p:spTree>
    <p:extLst>
      <p:ext uri="{BB962C8B-B14F-4D97-AF65-F5344CB8AC3E}">
        <p14:creationId xmlns:p14="http://schemas.microsoft.com/office/powerpoint/2010/main" val="39773516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133</a:t>
            </a:fld>
            <a:endParaRPr lang="en-US"/>
          </a:p>
        </p:txBody>
      </p:sp>
    </p:spTree>
    <p:extLst>
      <p:ext uri="{BB962C8B-B14F-4D97-AF65-F5344CB8AC3E}">
        <p14:creationId xmlns:p14="http://schemas.microsoft.com/office/powerpoint/2010/main" val="29120772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134</a:t>
            </a:fld>
            <a:endParaRPr lang="en-US"/>
          </a:p>
        </p:txBody>
      </p:sp>
    </p:spTree>
    <p:extLst>
      <p:ext uri="{BB962C8B-B14F-4D97-AF65-F5344CB8AC3E}">
        <p14:creationId xmlns:p14="http://schemas.microsoft.com/office/powerpoint/2010/main" val="22994588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135</a:t>
            </a:fld>
            <a:endParaRPr lang="en-US"/>
          </a:p>
        </p:txBody>
      </p:sp>
    </p:spTree>
    <p:extLst>
      <p:ext uri="{BB962C8B-B14F-4D97-AF65-F5344CB8AC3E}">
        <p14:creationId xmlns:p14="http://schemas.microsoft.com/office/powerpoint/2010/main" val="11041304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136</a:t>
            </a:fld>
            <a:endParaRPr lang="en-US"/>
          </a:p>
        </p:txBody>
      </p:sp>
    </p:spTree>
    <p:extLst>
      <p:ext uri="{BB962C8B-B14F-4D97-AF65-F5344CB8AC3E}">
        <p14:creationId xmlns:p14="http://schemas.microsoft.com/office/powerpoint/2010/main" val="28042584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137</a:t>
            </a:fld>
            <a:endParaRPr lang="en-US"/>
          </a:p>
        </p:txBody>
      </p:sp>
    </p:spTree>
    <p:extLst>
      <p:ext uri="{BB962C8B-B14F-4D97-AF65-F5344CB8AC3E}">
        <p14:creationId xmlns:p14="http://schemas.microsoft.com/office/powerpoint/2010/main" val="10352460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138</a:t>
            </a:fld>
            <a:endParaRPr lang="en-US"/>
          </a:p>
        </p:txBody>
      </p:sp>
    </p:spTree>
    <p:extLst>
      <p:ext uri="{BB962C8B-B14F-4D97-AF65-F5344CB8AC3E}">
        <p14:creationId xmlns:p14="http://schemas.microsoft.com/office/powerpoint/2010/main" val="3750468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139</a:t>
            </a:fld>
            <a:endParaRPr lang="en-US"/>
          </a:p>
        </p:txBody>
      </p:sp>
    </p:spTree>
    <p:extLst>
      <p:ext uri="{BB962C8B-B14F-4D97-AF65-F5344CB8AC3E}">
        <p14:creationId xmlns:p14="http://schemas.microsoft.com/office/powerpoint/2010/main" val="36954234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140</a:t>
            </a:fld>
            <a:endParaRPr lang="en-US"/>
          </a:p>
        </p:txBody>
      </p:sp>
    </p:spTree>
    <p:extLst>
      <p:ext uri="{BB962C8B-B14F-4D97-AF65-F5344CB8AC3E}">
        <p14:creationId xmlns:p14="http://schemas.microsoft.com/office/powerpoint/2010/main" val="39961249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141</a:t>
            </a:fld>
            <a:endParaRPr lang="en-US"/>
          </a:p>
        </p:txBody>
      </p:sp>
    </p:spTree>
    <p:extLst>
      <p:ext uri="{BB962C8B-B14F-4D97-AF65-F5344CB8AC3E}">
        <p14:creationId xmlns:p14="http://schemas.microsoft.com/office/powerpoint/2010/main" val="144112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16</a:t>
            </a:fld>
            <a:endParaRPr lang="en-US"/>
          </a:p>
        </p:txBody>
      </p:sp>
    </p:spTree>
    <p:extLst>
      <p:ext uri="{BB962C8B-B14F-4D97-AF65-F5344CB8AC3E}">
        <p14:creationId xmlns:p14="http://schemas.microsoft.com/office/powerpoint/2010/main" val="88846093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142</a:t>
            </a:fld>
            <a:endParaRPr lang="en-US"/>
          </a:p>
        </p:txBody>
      </p:sp>
    </p:spTree>
    <p:extLst>
      <p:ext uri="{BB962C8B-B14F-4D97-AF65-F5344CB8AC3E}">
        <p14:creationId xmlns:p14="http://schemas.microsoft.com/office/powerpoint/2010/main" val="121421848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143</a:t>
            </a:fld>
            <a:endParaRPr lang="en-US"/>
          </a:p>
        </p:txBody>
      </p:sp>
    </p:spTree>
    <p:extLst>
      <p:ext uri="{BB962C8B-B14F-4D97-AF65-F5344CB8AC3E}">
        <p14:creationId xmlns:p14="http://schemas.microsoft.com/office/powerpoint/2010/main" val="34357154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144</a:t>
            </a:fld>
            <a:endParaRPr lang="en-US"/>
          </a:p>
        </p:txBody>
      </p:sp>
    </p:spTree>
    <p:extLst>
      <p:ext uri="{BB962C8B-B14F-4D97-AF65-F5344CB8AC3E}">
        <p14:creationId xmlns:p14="http://schemas.microsoft.com/office/powerpoint/2010/main" val="339995993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145</a:t>
            </a:fld>
            <a:endParaRPr lang="en-US"/>
          </a:p>
        </p:txBody>
      </p:sp>
    </p:spTree>
    <p:extLst>
      <p:ext uri="{BB962C8B-B14F-4D97-AF65-F5344CB8AC3E}">
        <p14:creationId xmlns:p14="http://schemas.microsoft.com/office/powerpoint/2010/main" val="24030067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146</a:t>
            </a:fld>
            <a:endParaRPr lang="en-US"/>
          </a:p>
        </p:txBody>
      </p:sp>
    </p:spTree>
    <p:extLst>
      <p:ext uri="{BB962C8B-B14F-4D97-AF65-F5344CB8AC3E}">
        <p14:creationId xmlns:p14="http://schemas.microsoft.com/office/powerpoint/2010/main" val="13182135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147</a:t>
            </a:fld>
            <a:endParaRPr lang="en-US"/>
          </a:p>
        </p:txBody>
      </p:sp>
    </p:spTree>
    <p:extLst>
      <p:ext uri="{BB962C8B-B14F-4D97-AF65-F5344CB8AC3E}">
        <p14:creationId xmlns:p14="http://schemas.microsoft.com/office/powerpoint/2010/main" val="27964497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148</a:t>
            </a:fld>
            <a:endParaRPr lang="en-US"/>
          </a:p>
        </p:txBody>
      </p:sp>
    </p:spTree>
    <p:extLst>
      <p:ext uri="{BB962C8B-B14F-4D97-AF65-F5344CB8AC3E}">
        <p14:creationId xmlns:p14="http://schemas.microsoft.com/office/powerpoint/2010/main" val="5178592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149</a:t>
            </a:fld>
            <a:endParaRPr lang="en-US"/>
          </a:p>
        </p:txBody>
      </p:sp>
    </p:spTree>
    <p:extLst>
      <p:ext uri="{BB962C8B-B14F-4D97-AF65-F5344CB8AC3E}">
        <p14:creationId xmlns:p14="http://schemas.microsoft.com/office/powerpoint/2010/main" val="22882020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150</a:t>
            </a:fld>
            <a:endParaRPr lang="en-US"/>
          </a:p>
        </p:txBody>
      </p:sp>
    </p:spTree>
    <p:extLst>
      <p:ext uri="{BB962C8B-B14F-4D97-AF65-F5344CB8AC3E}">
        <p14:creationId xmlns:p14="http://schemas.microsoft.com/office/powerpoint/2010/main" val="18643038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151</a:t>
            </a:fld>
            <a:endParaRPr lang="en-US"/>
          </a:p>
        </p:txBody>
      </p:sp>
    </p:spTree>
    <p:extLst>
      <p:ext uri="{BB962C8B-B14F-4D97-AF65-F5344CB8AC3E}">
        <p14:creationId xmlns:p14="http://schemas.microsoft.com/office/powerpoint/2010/main" val="184992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17</a:t>
            </a:fld>
            <a:endParaRPr lang="en-US"/>
          </a:p>
        </p:txBody>
      </p:sp>
    </p:spTree>
    <p:extLst>
      <p:ext uri="{BB962C8B-B14F-4D97-AF65-F5344CB8AC3E}">
        <p14:creationId xmlns:p14="http://schemas.microsoft.com/office/powerpoint/2010/main" val="7271955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152</a:t>
            </a:fld>
            <a:endParaRPr lang="en-US"/>
          </a:p>
        </p:txBody>
      </p:sp>
    </p:spTree>
    <p:extLst>
      <p:ext uri="{BB962C8B-B14F-4D97-AF65-F5344CB8AC3E}">
        <p14:creationId xmlns:p14="http://schemas.microsoft.com/office/powerpoint/2010/main" val="42424371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153</a:t>
            </a:fld>
            <a:endParaRPr lang="en-US"/>
          </a:p>
        </p:txBody>
      </p:sp>
    </p:spTree>
    <p:extLst>
      <p:ext uri="{BB962C8B-B14F-4D97-AF65-F5344CB8AC3E}">
        <p14:creationId xmlns:p14="http://schemas.microsoft.com/office/powerpoint/2010/main" val="42765080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154</a:t>
            </a:fld>
            <a:endParaRPr lang="en-US"/>
          </a:p>
        </p:txBody>
      </p:sp>
    </p:spTree>
    <p:extLst>
      <p:ext uri="{BB962C8B-B14F-4D97-AF65-F5344CB8AC3E}">
        <p14:creationId xmlns:p14="http://schemas.microsoft.com/office/powerpoint/2010/main" val="42355206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155</a:t>
            </a:fld>
            <a:endParaRPr lang="en-US"/>
          </a:p>
        </p:txBody>
      </p:sp>
    </p:spTree>
    <p:extLst>
      <p:ext uri="{BB962C8B-B14F-4D97-AF65-F5344CB8AC3E}">
        <p14:creationId xmlns:p14="http://schemas.microsoft.com/office/powerpoint/2010/main" val="14012183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156</a:t>
            </a:fld>
            <a:endParaRPr lang="en-US"/>
          </a:p>
        </p:txBody>
      </p:sp>
    </p:spTree>
    <p:extLst>
      <p:ext uri="{BB962C8B-B14F-4D97-AF65-F5344CB8AC3E}">
        <p14:creationId xmlns:p14="http://schemas.microsoft.com/office/powerpoint/2010/main" val="15259564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157</a:t>
            </a:fld>
            <a:endParaRPr lang="en-US"/>
          </a:p>
        </p:txBody>
      </p:sp>
    </p:spTree>
    <p:extLst>
      <p:ext uri="{BB962C8B-B14F-4D97-AF65-F5344CB8AC3E}">
        <p14:creationId xmlns:p14="http://schemas.microsoft.com/office/powerpoint/2010/main" val="10186382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158</a:t>
            </a:fld>
            <a:endParaRPr lang="en-US"/>
          </a:p>
        </p:txBody>
      </p:sp>
    </p:spTree>
    <p:extLst>
      <p:ext uri="{BB962C8B-B14F-4D97-AF65-F5344CB8AC3E}">
        <p14:creationId xmlns:p14="http://schemas.microsoft.com/office/powerpoint/2010/main" val="17079040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159</a:t>
            </a:fld>
            <a:endParaRPr lang="en-US"/>
          </a:p>
        </p:txBody>
      </p:sp>
    </p:spTree>
    <p:extLst>
      <p:ext uri="{BB962C8B-B14F-4D97-AF65-F5344CB8AC3E}">
        <p14:creationId xmlns:p14="http://schemas.microsoft.com/office/powerpoint/2010/main" val="16839999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160</a:t>
            </a:fld>
            <a:endParaRPr lang="en-US"/>
          </a:p>
        </p:txBody>
      </p:sp>
    </p:spTree>
    <p:extLst>
      <p:ext uri="{BB962C8B-B14F-4D97-AF65-F5344CB8AC3E}">
        <p14:creationId xmlns:p14="http://schemas.microsoft.com/office/powerpoint/2010/main" val="196433843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161</a:t>
            </a:fld>
            <a:endParaRPr lang="en-US"/>
          </a:p>
        </p:txBody>
      </p:sp>
    </p:spTree>
    <p:extLst>
      <p:ext uri="{BB962C8B-B14F-4D97-AF65-F5344CB8AC3E}">
        <p14:creationId xmlns:p14="http://schemas.microsoft.com/office/powerpoint/2010/main" val="2644300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18</a:t>
            </a:fld>
            <a:endParaRPr lang="en-US"/>
          </a:p>
        </p:txBody>
      </p:sp>
    </p:spTree>
    <p:extLst>
      <p:ext uri="{BB962C8B-B14F-4D97-AF65-F5344CB8AC3E}">
        <p14:creationId xmlns:p14="http://schemas.microsoft.com/office/powerpoint/2010/main" val="41324190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162</a:t>
            </a:fld>
            <a:endParaRPr lang="en-US"/>
          </a:p>
        </p:txBody>
      </p:sp>
    </p:spTree>
    <p:extLst>
      <p:ext uri="{BB962C8B-B14F-4D97-AF65-F5344CB8AC3E}">
        <p14:creationId xmlns:p14="http://schemas.microsoft.com/office/powerpoint/2010/main" val="27106380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163</a:t>
            </a:fld>
            <a:endParaRPr lang="en-US"/>
          </a:p>
        </p:txBody>
      </p:sp>
    </p:spTree>
    <p:extLst>
      <p:ext uri="{BB962C8B-B14F-4D97-AF65-F5344CB8AC3E}">
        <p14:creationId xmlns:p14="http://schemas.microsoft.com/office/powerpoint/2010/main" val="4186618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164</a:t>
            </a:fld>
            <a:endParaRPr lang="en-US"/>
          </a:p>
        </p:txBody>
      </p:sp>
    </p:spTree>
    <p:extLst>
      <p:ext uri="{BB962C8B-B14F-4D97-AF65-F5344CB8AC3E}">
        <p14:creationId xmlns:p14="http://schemas.microsoft.com/office/powerpoint/2010/main" val="24282169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165</a:t>
            </a:fld>
            <a:endParaRPr lang="en-US"/>
          </a:p>
        </p:txBody>
      </p:sp>
    </p:spTree>
    <p:extLst>
      <p:ext uri="{BB962C8B-B14F-4D97-AF65-F5344CB8AC3E}">
        <p14:creationId xmlns:p14="http://schemas.microsoft.com/office/powerpoint/2010/main" val="131126167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166</a:t>
            </a:fld>
            <a:endParaRPr lang="en-US"/>
          </a:p>
        </p:txBody>
      </p:sp>
    </p:spTree>
    <p:extLst>
      <p:ext uri="{BB962C8B-B14F-4D97-AF65-F5344CB8AC3E}">
        <p14:creationId xmlns:p14="http://schemas.microsoft.com/office/powerpoint/2010/main" val="28142061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167</a:t>
            </a:fld>
            <a:endParaRPr lang="en-US"/>
          </a:p>
        </p:txBody>
      </p:sp>
    </p:spTree>
    <p:extLst>
      <p:ext uri="{BB962C8B-B14F-4D97-AF65-F5344CB8AC3E}">
        <p14:creationId xmlns:p14="http://schemas.microsoft.com/office/powerpoint/2010/main" val="323207862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168</a:t>
            </a:fld>
            <a:endParaRPr lang="en-US"/>
          </a:p>
        </p:txBody>
      </p:sp>
    </p:spTree>
    <p:extLst>
      <p:ext uri="{BB962C8B-B14F-4D97-AF65-F5344CB8AC3E}">
        <p14:creationId xmlns:p14="http://schemas.microsoft.com/office/powerpoint/2010/main" val="7132017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169</a:t>
            </a:fld>
            <a:endParaRPr lang="en-US"/>
          </a:p>
        </p:txBody>
      </p:sp>
    </p:spTree>
    <p:extLst>
      <p:ext uri="{BB962C8B-B14F-4D97-AF65-F5344CB8AC3E}">
        <p14:creationId xmlns:p14="http://schemas.microsoft.com/office/powerpoint/2010/main" val="195363691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170</a:t>
            </a:fld>
            <a:endParaRPr lang="en-US"/>
          </a:p>
        </p:txBody>
      </p:sp>
    </p:spTree>
    <p:extLst>
      <p:ext uri="{BB962C8B-B14F-4D97-AF65-F5344CB8AC3E}">
        <p14:creationId xmlns:p14="http://schemas.microsoft.com/office/powerpoint/2010/main" val="7630085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171</a:t>
            </a:fld>
            <a:endParaRPr lang="en-US"/>
          </a:p>
        </p:txBody>
      </p:sp>
    </p:spTree>
    <p:extLst>
      <p:ext uri="{BB962C8B-B14F-4D97-AF65-F5344CB8AC3E}">
        <p14:creationId xmlns:p14="http://schemas.microsoft.com/office/powerpoint/2010/main" val="144591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19</a:t>
            </a:fld>
            <a:endParaRPr lang="en-US"/>
          </a:p>
        </p:txBody>
      </p:sp>
    </p:spTree>
    <p:extLst>
      <p:ext uri="{BB962C8B-B14F-4D97-AF65-F5344CB8AC3E}">
        <p14:creationId xmlns:p14="http://schemas.microsoft.com/office/powerpoint/2010/main" val="29920601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172</a:t>
            </a:fld>
            <a:endParaRPr lang="en-US"/>
          </a:p>
        </p:txBody>
      </p:sp>
    </p:spTree>
    <p:extLst>
      <p:ext uri="{BB962C8B-B14F-4D97-AF65-F5344CB8AC3E}">
        <p14:creationId xmlns:p14="http://schemas.microsoft.com/office/powerpoint/2010/main" val="1535158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20</a:t>
            </a:fld>
            <a:endParaRPr lang="en-US"/>
          </a:p>
        </p:txBody>
      </p:sp>
    </p:spTree>
    <p:extLst>
      <p:ext uri="{BB962C8B-B14F-4D97-AF65-F5344CB8AC3E}">
        <p14:creationId xmlns:p14="http://schemas.microsoft.com/office/powerpoint/2010/main" val="229632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21</a:t>
            </a:fld>
            <a:endParaRPr lang="en-US"/>
          </a:p>
        </p:txBody>
      </p:sp>
    </p:spTree>
    <p:extLst>
      <p:ext uri="{BB962C8B-B14F-4D97-AF65-F5344CB8AC3E}">
        <p14:creationId xmlns:p14="http://schemas.microsoft.com/office/powerpoint/2010/main" val="245233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2</a:t>
            </a:fld>
            <a:endParaRPr lang="en-US"/>
          </a:p>
        </p:txBody>
      </p:sp>
    </p:spTree>
    <p:extLst>
      <p:ext uri="{BB962C8B-B14F-4D97-AF65-F5344CB8AC3E}">
        <p14:creationId xmlns:p14="http://schemas.microsoft.com/office/powerpoint/2010/main" val="1631006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22</a:t>
            </a:fld>
            <a:endParaRPr lang="en-US"/>
          </a:p>
        </p:txBody>
      </p:sp>
    </p:spTree>
    <p:extLst>
      <p:ext uri="{BB962C8B-B14F-4D97-AF65-F5344CB8AC3E}">
        <p14:creationId xmlns:p14="http://schemas.microsoft.com/office/powerpoint/2010/main" val="3714477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23</a:t>
            </a:fld>
            <a:endParaRPr lang="en-US"/>
          </a:p>
        </p:txBody>
      </p:sp>
    </p:spTree>
    <p:extLst>
      <p:ext uri="{BB962C8B-B14F-4D97-AF65-F5344CB8AC3E}">
        <p14:creationId xmlns:p14="http://schemas.microsoft.com/office/powerpoint/2010/main" val="3561102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24</a:t>
            </a:fld>
            <a:endParaRPr lang="en-US"/>
          </a:p>
        </p:txBody>
      </p:sp>
    </p:spTree>
    <p:extLst>
      <p:ext uri="{BB962C8B-B14F-4D97-AF65-F5344CB8AC3E}">
        <p14:creationId xmlns:p14="http://schemas.microsoft.com/office/powerpoint/2010/main" val="1090724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25</a:t>
            </a:fld>
            <a:endParaRPr lang="en-US"/>
          </a:p>
        </p:txBody>
      </p:sp>
    </p:spTree>
    <p:extLst>
      <p:ext uri="{BB962C8B-B14F-4D97-AF65-F5344CB8AC3E}">
        <p14:creationId xmlns:p14="http://schemas.microsoft.com/office/powerpoint/2010/main" val="230616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26</a:t>
            </a:fld>
            <a:endParaRPr lang="en-US"/>
          </a:p>
        </p:txBody>
      </p:sp>
    </p:spTree>
    <p:extLst>
      <p:ext uri="{BB962C8B-B14F-4D97-AF65-F5344CB8AC3E}">
        <p14:creationId xmlns:p14="http://schemas.microsoft.com/office/powerpoint/2010/main" val="190126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27</a:t>
            </a:fld>
            <a:endParaRPr lang="en-US"/>
          </a:p>
        </p:txBody>
      </p:sp>
    </p:spTree>
    <p:extLst>
      <p:ext uri="{BB962C8B-B14F-4D97-AF65-F5344CB8AC3E}">
        <p14:creationId xmlns:p14="http://schemas.microsoft.com/office/powerpoint/2010/main" val="555372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28</a:t>
            </a:fld>
            <a:endParaRPr lang="en-US"/>
          </a:p>
        </p:txBody>
      </p:sp>
    </p:spTree>
    <p:extLst>
      <p:ext uri="{BB962C8B-B14F-4D97-AF65-F5344CB8AC3E}">
        <p14:creationId xmlns:p14="http://schemas.microsoft.com/office/powerpoint/2010/main" val="1911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29</a:t>
            </a:fld>
            <a:endParaRPr lang="en-US"/>
          </a:p>
        </p:txBody>
      </p:sp>
    </p:spTree>
    <p:extLst>
      <p:ext uri="{BB962C8B-B14F-4D97-AF65-F5344CB8AC3E}">
        <p14:creationId xmlns:p14="http://schemas.microsoft.com/office/powerpoint/2010/main" val="267038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30</a:t>
            </a:fld>
            <a:endParaRPr lang="en-US"/>
          </a:p>
        </p:txBody>
      </p:sp>
    </p:spTree>
    <p:extLst>
      <p:ext uri="{BB962C8B-B14F-4D97-AF65-F5344CB8AC3E}">
        <p14:creationId xmlns:p14="http://schemas.microsoft.com/office/powerpoint/2010/main" val="2842050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31</a:t>
            </a:fld>
            <a:endParaRPr lang="en-US"/>
          </a:p>
        </p:txBody>
      </p:sp>
    </p:spTree>
    <p:extLst>
      <p:ext uri="{BB962C8B-B14F-4D97-AF65-F5344CB8AC3E}">
        <p14:creationId xmlns:p14="http://schemas.microsoft.com/office/powerpoint/2010/main" val="406463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3</a:t>
            </a:fld>
            <a:endParaRPr lang="en-US"/>
          </a:p>
        </p:txBody>
      </p:sp>
    </p:spTree>
    <p:extLst>
      <p:ext uri="{BB962C8B-B14F-4D97-AF65-F5344CB8AC3E}">
        <p14:creationId xmlns:p14="http://schemas.microsoft.com/office/powerpoint/2010/main" val="3175824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32</a:t>
            </a:fld>
            <a:endParaRPr lang="en-US"/>
          </a:p>
        </p:txBody>
      </p:sp>
    </p:spTree>
    <p:extLst>
      <p:ext uri="{BB962C8B-B14F-4D97-AF65-F5344CB8AC3E}">
        <p14:creationId xmlns:p14="http://schemas.microsoft.com/office/powerpoint/2010/main" val="1033542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33</a:t>
            </a:fld>
            <a:endParaRPr lang="en-US"/>
          </a:p>
        </p:txBody>
      </p:sp>
    </p:spTree>
    <p:extLst>
      <p:ext uri="{BB962C8B-B14F-4D97-AF65-F5344CB8AC3E}">
        <p14:creationId xmlns:p14="http://schemas.microsoft.com/office/powerpoint/2010/main" val="278251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34</a:t>
            </a:fld>
            <a:endParaRPr lang="en-US"/>
          </a:p>
        </p:txBody>
      </p:sp>
    </p:spTree>
    <p:extLst>
      <p:ext uri="{BB962C8B-B14F-4D97-AF65-F5344CB8AC3E}">
        <p14:creationId xmlns:p14="http://schemas.microsoft.com/office/powerpoint/2010/main" val="2257347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35</a:t>
            </a:fld>
            <a:endParaRPr lang="en-US"/>
          </a:p>
        </p:txBody>
      </p:sp>
    </p:spTree>
    <p:extLst>
      <p:ext uri="{BB962C8B-B14F-4D97-AF65-F5344CB8AC3E}">
        <p14:creationId xmlns:p14="http://schemas.microsoft.com/office/powerpoint/2010/main" val="3908820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36</a:t>
            </a:fld>
            <a:endParaRPr lang="en-US"/>
          </a:p>
        </p:txBody>
      </p:sp>
    </p:spTree>
    <p:extLst>
      <p:ext uri="{BB962C8B-B14F-4D97-AF65-F5344CB8AC3E}">
        <p14:creationId xmlns:p14="http://schemas.microsoft.com/office/powerpoint/2010/main" val="2569248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37</a:t>
            </a:fld>
            <a:endParaRPr lang="en-US"/>
          </a:p>
        </p:txBody>
      </p:sp>
    </p:spTree>
    <p:extLst>
      <p:ext uri="{BB962C8B-B14F-4D97-AF65-F5344CB8AC3E}">
        <p14:creationId xmlns:p14="http://schemas.microsoft.com/office/powerpoint/2010/main" val="1398293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38</a:t>
            </a:fld>
            <a:endParaRPr lang="en-US"/>
          </a:p>
        </p:txBody>
      </p:sp>
    </p:spTree>
    <p:extLst>
      <p:ext uri="{BB962C8B-B14F-4D97-AF65-F5344CB8AC3E}">
        <p14:creationId xmlns:p14="http://schemas.microsoft.com/office/powerpoint/2010/main" val="1737766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39</a:t>
            </a:fld>
            <a:endParaRPr lang="en-US"/>
          </a:p>
        </p:txBody>
      </p:sp>
    </p:spTree>
    <p:extLst>
      <p:ext uri="{BB962C8B-B14F-4D97-AF65-F5344CB8AC3E}">
        <p14:creationId xmlns:p14="http://schemas.microsoft.com/office/powerpoint/2010/main" val="2073472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40</a:t>
            </a:fld>
            <a:endParaRPr lang="en-US"/>
          </a:p>
        </p:txBody>
      </p:sp>
    </p:spTree>
    <p:extLst>
      <p:ext uri="{BB962C8B-B14F-4D97-AF65-F5344CB8AC3E}">
        <p14:creationId xmlns:p14="http://schemas.microsoft.com/office/powerpoint/2010/main" val="598013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41</a:t>
            </a:fld>
            <a:endParaRPr lang="en-US"/>
          </a:p>
        </p:txBody>
      </p:sp>
    </p:spTree>
    <p:extLst>
      <p:ext uri="{BB962C8B-B14F-4D97-AF65-F5344CB8AC3E}">
        <p14:creationId xmlns:p14="http://schemas.microsoft.com/office/powerpoint/2010/main" val="79257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4</a:t>
            </a:fld>
            <a:endParaRPr lang="en-US"/>
          </a:p>
        </p:txBody>
      </p:sp>
    </p:spTree>
    <p:extLst>
      <p:ext uri="{BB962C8B-B14F-4D97-AF65-F5344CB8AC3E}">
        <p14:creationId xmlns:p14="http://schemas.microsoft.com/office/powerpoint/2010/main" val="1405976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42</a:t>
            </a:fld>
            <a:endParaRPr lang="en-US"/>
          </a:p>
        </p:txBody>
      </p:sp>
    </p:spTree>
    <p:extLst>
      <p:ext uri="{BB962C8B-B14F-4D97-AF65-F5344CB8AC3E}">
        <p14:creationId xmlns:p14="http://schemas.microsoft.com/office/powerpoint/2010/main" val="3815517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43</a:t>
            </a:fld>
            <a:endParaRPr lang="en-US"/>
          </a:p>
        </p:txBody>
      </p:sp>
    </p:spTree>
    <p:extLst>
      <p:ext uri="{BB962C8B-B14F-4D97-AF65-F5344CB8AC3E}">
        <p14:creationId xmlns:p14="http://schemas.microsoft.com/office/powerpoint/2010/main" val="2567654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44</a:t>
            </a:fld>
            <a:endParaRPr lang="en-US"/>
          </a:p>
        </p:txBody>
      </p:sp>
    </p:spTree>
    <p:extLst>
      <p:ext uri="{BB962C8B-B14F-4D97-AF65-F5344CB8AC3E}">
        <p14:creationId xmlns:p14="http://schemas.microsoft.com/office/powerpoint/2010/main" val="1265609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45</a:t>
            </a:fld>
            <a:endParaRPr lang="en-US"/>
          </a:p>
        </p:txBody>
      </p:sp>
    </p:spTree>
    <p:extLst>
      <p:ext uri="{BB962C8B-B14F-4D97-AF65-F5344CB8AC3E}">
        <p14:creationId xmlns:p14="http://schemas.microsoft.com/office/powerpoint/2010/main" val="795647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46</a:t>
            </a:fld>
            <a:endParaRPr lang="en-US"/>
          </a:p>
        </p:txBody>
      </p:sp>
    </p:spTree>
    <p:extLst>
      <p:ext uri="{BB962C8B-B14F-4D97-AF65-F5344CB8AC3E}">
        <p14:creationId xmlns:p14="http://schemas.microsoft.com/office/powerpoint/2010/main" val="2152818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47</a:t>
            </a:fld>
            <a:endParaRPr lang="en-US"/>
          </a:p>
        </p:txBody>
      </p:sp>
    </p:spTree>
    <p:extLst>
      <p:ext uri="{BB962C8B-B14F-4D97-AF65-F5344CB8AC3E}">
        <p14:creationId xmlns:p14="http://schemas.microsoft.com/office/powerpoint/2010/main" val="3549452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48</a:t>
            </a:fld>
            <a:endParaRPr lang="en-US"/>
          </a:p>
        </p:txBody>
      </p:sp>
    </p:spTree>
    <p:extLst>
      <p:ext uri="{BB962C8B-B14F-4D97-AF65-F5344CB8AC3E}">
        <p14:creationId xmlns:p14="http://schemas.microsoft.com/office/powerpoint/2010/main" val="3646506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49</a:t>
            </a:fld>
            <a:endParaRPr lang="en-US"/>
          </a:p>
        </p:txBody>
      </p:sp>
    </p:spTree>
    <p:extLst>
      <p:ext uri="{BB962C8B-B14F-4D97-AF65-F5344CB8AC3E}">
        <p14:creationId xmlns:p14="http://schemas.microsoft.com/office/powerpoint/2010/main" val="1810914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50</a:t>
            </a:fld>
            <a:endParaRPr lang="en-US"/>
          </a:p>
        </p:txBody>
      </p:sp>
    </p:spTree>
    <p:extLst>
      <p:ext uri="{BB962C8B-B14F-4D97-AF65-F5344CB8AC3E}">
        <p14:creationId xmlns:p14="http://schemas.microsoft.com/office/powerpoint/2010/main" val="3913944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51</a:t>
            </a:fld>
            <a:endParaRPr lang="en-US"/>
          </a:p>
        </p:txBody>
      </p:sp>
    </p:spTree>
    <p:extLst>
      <p:ext uri="{BB962C8B-B14F-4D97-AF65-F5344CB8AC3E}">
        <p14:creationId xmlns:p14="http://schemas.microsoft.com/office/powerpoint/2010/main" val="196994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Facilitator should use this opportunity to establish credibility with learners. </a:t>
            </a:r>
          </a:p>
        </p:txBody>
      </p:sp>
      <p:sp>
        <p:nvSpPr>
          <p:cNvPr id="4" name="Slide Number Placeholder 3"/>
          <p:cNvSpPr>
            <a:spLocks noGrp="1"/>
          </p:cNvSpPr>
          <p:nvPr>
            <p:ph type="sldNum" sz="quarter" idx="5"/>
          </p:nvPr>
        </p:nvSpPr>
        <p:spPr/>
        <p:txBody>
          <a:bodyPr/>
          <a:lstStyle/>
          <a:p>
            <a:fld id="{C941A0F7-0039-402F-B822-DAFDAA394C1B}" type="slidenum">
              <a:rPr lang="en-US" smtClean="0"/>
              <a:t>6</a:t>
            </a:fld>
            <a:endParaRPr lang="en-US"/>
          </a:p>
        </p:txBody>
      </p:sp>
    </p:spTree>
    <p:extLst>
      <p:ext uri="{BB962C8B-B14F-4D97-AF65-F5344CB8AC3E}">
        <p14:creationId xmlns:p14="http://schemas.microsoft.com/office/powerpoint/2010/main" val="1947309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52</a:t>
            </a:fld>
            <a:endParaRPr lang="en-US"/>
          </a:p>
        </p:txBody>
      </p:sp>
    </p:spTree>
    <p:extLst>
      <p:ext uri="{BB962C8B-B14F-4D97-AF65-F5344CB8AC3E}">
        <p14:creationId xmlns:p14="http://schemas.microsoft.com/office/powerpoint/2010/main" val="2720189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53</a:t>
            </a:fld>
            <a:endParaRPr lang="en-US"/>
          </a:p>
        </p:txBody>
      </p:sp>
    </p:spTree>
    <p:extLst>
      <p:ext uri="{BB962C8B-B14F-4D97-AF65-F5344CB8AC3E}">
        <p14:creationId xmlns:p14="http://schemas.microsoft.com/office/powerpoint/2010/main" val="2000473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54</a:t>
            </a:fld>
            <a:endParaRPr lang="en-US"/>
          </a:p>
        </p:txBody>
      </p:sp>
    </p:spTree>
    <p:extLst>
      <p:ext uri="{BB962C8B-B14F-4D97-AF65-F5344CB8AC3E}">
        <p14:creationId xmlns:p14="http://schemas.microsoft.com/office/powerpoint/2010/main" val="3991324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55</a:t>
            </a:fld>
            <a:endParaRPr lang="en-US"/>
          </a:p>
        </p:txBody>
      </p:sp>
    </p:spTree>
    <p:extLst>
      <p:ext uri="{BB962C8B-B14F-4D97-AF65-F5344CB8AC3E}">
        <p14:creationId xmlns:p14="http://schemas.microsoft.com/office/powerpoint/2010/main" val="1343934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56</a:t>
            </a:fld>
            <a:endParaRPr lang="en-US"/>
          </a:p>
        </p:txBody>
      </p:sp>
    </p:spTree>
    <p:extLst>
      <p:ext uri="{BB962C8B-B14F-4D97-AF65-F5344CB8AC3E}">
        <p14:creationId xmlns:p14="http://schemas.microsoft.com/office/powerpoint/2010/main" val="2698690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57</a:t>
            </a:fld>
            <a:endParaRPr lang="en-US"/>
          </a:p>
        </p:txBody>
      </p:sp>
    </p:spTree>
    <p:extLst>
      <p:ext uri="{BB962C8B-B14F-4D97-AF65-F5344CB8AC3E}">
        <p14:creationId xmlns:p14="http://schemas.microsoft.com/office/powerpoint/2010/main" val="13230203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58</a:t>
            </a:fld>
            <a:endParaRPr lang="en-US"/>
          </a:p>
        </p:txBody>
      </p:sp>
    </p:spTree>
    <p:extLst>
      <p:ext uri="{BB962C8B-B14F-4D97-AF65-F5344CB8AC3E}">
        <p14:creationId xmlns:p14="http://schemas.microsoft.com/office/powerpoint/2010/main" val="4018424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59</a:t>
            </a:fld>
            <a:endParaRPr lang="en-US"/>
          </a:p>
        </p:txBody>
      </p:sp>
    </p:spTree>
    <p:extLst>
      <p:ext uri="{BB962C8B-B14F-4D97-AF65-F5344CB8AC3E}">
        <p14:creationId xmlns:p14="http://schemas.microsoft.com/office/powerpoint/2010/main" val="395188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60</a:t>
            </a:fld>
            <a:endParaRPr lang="en-US"/>
          </a:p>
        </p:txBody>
      </p:sp>
    </p:spTree>
    <p:extLst>
      <p:ext uri="{BB962C8B-B14F-4D97-AF65-F5344CB8AC3E}">
        <p14:creationId xmlns:p14="http://schemas.microsoft.com/office/powerpoint/2010/main" val="2051236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61</a:t>
            </a:fld>
            <a:endParaRPr lang="en-US"/>
          </a:p>
        </p:txBody>
      </p:sp>
    </p:spTree>
    <p:extLst>
      <p:ext uri="{BB962C8B-B14F-4D97-AF65-F5344CB8AC3E}">
        <p14:creationId xmlns:p14="http://schemas.microsoft.com/office/powerpoint/2010/main" val="288169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8</a:t>
            </a:fld>
            <a:endParaRPr lang="en-US"/>
          </a:p>
        </p:txBody>
      </p:sp>
    </p:spTree>
    <p:extLst>
      <p:ext uri="{BB962C8B-B14F-4D97-AF65-F5344CB8AC3E}">
        <p14:creationId xmlns:p14="http://schemas.microsoft.com/office/powerpoint/2010/main" val="3210154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62</a:t>
            </a:fld>
            <a:endParaRPr lang="en-US"/>
          </a:p>
        </p:txBody>
      </p:sp>
    </p:spTree>
    <p:extLst>
      <p:ext uri="{BB962C8B-B14F-4D97-AF65-F5344CB8AC3E}">
        <p14:creationId xmlns:p14="http://schemas.microsoft.com/office/powerpoint/2010/main" val="4072619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63</a:t>
            </a:fld>
            <a:endParaRPr lang="en-US"/>
          </a:p>
        </p:txBody>
      </p:sp>
    </p:spTree>
    <p:extLst>
      <p:ext uri="{BB962C8B-B14F-4D97-AF65-F5344CB8AC3E}">
        <p14:creationId xmlns:p14="http://schemas.microsoft.com/office/powerpoint/2010/main" val="586579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64</a:t>
            </a:fld>
            <a:endParaRPr lang="en-US"/>
          </a:p>
        </p:txBody>
      </p:sp>
    </p:spTree>
    <p:extLst>
      <p:ext uri="{BB962C8B-B14F-4D97-AF65-F5344CB8AC3E}">
        <p14:creationId xmlns:p14="http://schemas.microsoft.com/office/powerpoint/2010/main" val="2567256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65</a:t>
            </a:fld>
            <a:endParaRPr lang="en-US"/>
          </a:p>
        </p:txBody>
      </p:sp>
    </p:spTree>
    <p:extLst>
      <p:ext uri="{BB962C8B-B14F-4D97-AF65-F5344CB8AC3E}">
        <p14:creationId xmlns:p14="http://schemas.microsoft.com/office/powerpoint/2010/main" val="13110280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66</a:t>
            </a:fld>
            <a:endParaRPr lang="en-US"/>
          </a:p>
        </p:txBody>
      </p:sp>
    </p:spTree>
    <p:extLst>
      <p:ext uri="{BB962C8B-B14F-4D97-AF65-F5344CB8AC3E}">
        <p14:creationId xmlns:p14="http://schemas.microsoft.com/office/powerpoint/2010/main" val="2215150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67</a:t>
            </a:fld>
            <a:endParaRPr lang="en-US"/>
          </a:p>
        </p:txBody>
      </p:sp>
    </p:spTree>
    <p:extLst>
      <p:ext uri="{BB962C8B-B14F-4D97-AF65-F5344CB8AC3E}">
        <p14:creationId xmlns:p14="http://schemas.microsoft.com/office/powerpoint/2010/main" val="6990768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68</a:t>
            </a:fld>
            <a:endParaRPr lang="en-US"/>
          </a:p>
        </p:txBody>
      </p:sp>
    </p:spTree>
    <p:extLst>
      <p:ext uri="{BB962C8B-B14F-4D97-AF65-F5344CB8AC3E}">
        <p14:creationId xmlns:p14="http://schemas.microsoft.com/office/powerpoint/2010/main" val="4056177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69</a:t>
            </a:fld>
            <a:endParaRPr lang="en-US"/>
          </a:p>
        </p:txBody>
      </p:sp>
    </p:spTree>
    <p:extLst>
      <p:ext uri="{BB962C8B-B14F-4D97-AF65-F5344CB8AC3E}">
        <p14:creationId xmlns:p14="http://schemas.microsoft.com/office/powerpoint/2010/main" val="71869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70</a:t>
            </a:fld>
            <a:endParaRPr lang="en-US"/>
          </a:p>
        </p:txBody>
      </p:sp>
    </p:spTree>
    <p:extLst>
      <p:ext uri="{BB962C8B-B14F-4D97-AF65-F5344CB8AC3E}">
        <p14:creationId xmlns:p14="http://schemas.microsoft.com/office/powerpoint/2010/main" val="1251344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71</a:t>
            </a:fld>
            <a:endParaRPr lang="en-US"/>
          </a:p>
        </p:txBody>
      </p:sp>
    </p:spTree>
    <p:extLst>
      <p:ext uri="{BB962C8B-B14F-4D97-AF65-F5344CB8AC3E}">
        <p14:creationId xmlns:p14="http://schemas.microsoft.com/office/powerpoint/2010/main" val="203467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9</a:t>
            </a:fld>
            <a:endParaRPr lang="en-US"/>
          </a:p>
        </p:txBody>
      </p:sp>
    </p:spTree>
    <p:extLst>
      <p:ext uri="{BB962C8B-B14F-4D97-AF65-F5344CB8AC3E}">
        <p14:creationId xmlns:p14="http://schemas.microsoft.com/office/powerpoint/2010/main" val="2937821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72</a:t>
            </a:fld>
            <a:endParaRPr lang="en-US"/>
          </a:p>
        </p:txBody>
      </p:sp>
    </p:spTree>
    <p:extLst>
      <p:ext uri="{BB962C8B-B14F-4D97-AF65-F5344CB8AC3E}">
        <p14:creationId xmlns:p14="http://schemas.microsoft.com/office/powerpoint/2010/main" val="40463387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73</a:t>
            </a:fld>
            <a:endParaRPr lang="en-US"/>
          </a:p>
        </p:txBody>
      </p:sp>
    </p:spTree>
    <p:extLst>
      <p:ext uri="{BB962C8B-B14F-4D97-AF65-F5344CB8AC3E}">
        <p14:creationId xmlns:p14="http://schemas.microsoft.com/office/powerpoint/2010/main" val="2315369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74</a:t>
            </a:fld>
            <a:endParaRPr lang="en-US"/>
          </a:p>
        </p:txBody>
      </p:sp>
    </p:spTree>
    <p:extLst>
      <p:ext uri="{BB962C8B-B14F-4D97-AF65-F5344CB8AC3E}">
        <p14:creationId xmlns:p14="http://schemas.microsoft.com/office/powerpoint/2010/main" val="5473158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75</a:t>
            </a:fld>
            <a:endParaRPr lang="en-US"/>
          </a:p>
        </p:txBody>
      </p:sp>
    </p:spTree>
    <p:extLst>
      <p:ext uri="{BB962C8B-B14F-4D97-AF65-F5344CB8AC3E}">
        <p14:creationId xmlns:p14="http://schemas.microsoft.com/office/powerpoint/2010/main" val="698826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76</a:t>
            </a:fld>
            <a:endParaRPr lang="en-US"/>
          </a:p>
        </p:txBody>
      </p:sp>
    </p:spTree>
    <p:extLst>
      <p:ext uri="{BB962C8B-B14F-4D97-AF65-F5344CB8AC3E}">
        <p14:creationId xmlns:p14="http://schemas.microsoft.com/office/powerpoint/2010/main" val="10839045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77</a:t>
            </a:fld>
            <a:endParaRPr lang="en-US"/>
          </a:p>
        </p:txBody>
      </p:sp>
    </p:spTree>
    <p:extLst>
      <p:ext uri="{BB962C8B-B14F-4D97-AF65-F5344CB8AC3E}">
        <p14:creationId xmlns:p14="http://schemas.microsoft.com/office/powerpoint/2010/main" val="14332894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78</a:t>
            </a:fld>
            <a:endParaRPr lang="en-US"/>
          </a:p>
        </p:txBody>
      </p:sp>
    </p:spTree>
    <p:extLst>
      <p:ext uri="{BB962C8B-B14F-4D97-AF65-F5344CB8AC3E}">
        <p14:creationId xmlns:p14="http://schemas.microsoft.com/office/powerpoint/2010/main" val="4123865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79</a:t>
            </a:fld>
            <a:endParaRPr lang="en-US"/>
          </a:p>
        </p:txBody>
      </p:sp>
    </p:spTree>
    <p:extLst>
      <p:ext uri="{BB962C8B-B14F-4D97-AF65-F5344CB8AC3E}">
        <p14:creationId xmlns:p14="http://schemas.microsoft.com/office/powerpoint/2010/main" val="1443445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80</a:t>
            </a:fld>
            <a:endParaRPr lang="en-US"/>
          </a:p>
        </p:txBody>
      </p:sp>
    </p:spTree>
    <p:extLst>
      <p:ext uri="{BB962C8B-B14F-4D97-AF65-F5344CB8AC3E}">
        <p14:creationId xmlns:p14="http://schemas.microsoft.com/office/powerpoint/2010/main" val="41768564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81</a:t>
            </a:fld>
            <a:endParaRPr lang="en-US"/>
          </a:p>
        </p:txBody>
      </p:sp>
    </p:spTree>
    <p:extLst>
      <p:ext uri="{BB962C8B-B14F-4D97-AF65-F5344CB8AC3E}">
        <p14:creationId xmlns:p14="http://schemas.microsoft.com/office/powerpoint/2010/main" val="82880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a:t>
            </a:fld>
            <a:endParaRPr lang="en-US"/>
          </a:p>
        </p:txBody>
      </p:sp>
    </p:spTree>
    <p:extLst>
      <p:ext uri="{BB962C8B-B14F-4D97-AF65-F5344CB8AC3E}">
        <p14:creationId xmlns:p14="http://schemas.microsoft.com/office/powerpoint/2010/main" val="1537580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82</a:t>
            </a:fld>
            <a:endParaRPr lang="en-US"/>
          </a:p>
        </p:txBody>
      </p:sp>
    </p:spTree>
    <p:extLst>
      <p:ext uri="{BB962C8B-B14F-4D97-AF65-F5344CB8AC3E}">
        <p14:creationId xmlns:p14="http://schemas.microsoft.com/office/powerpoint/2010/main" val="20525530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83</a:t>
            </a:fld>
            <a:endParaRPr lang="en-US"/>
          </a:p>
        </p:txBody>
      </p:sp>
    </p:spTree>
    <p:extLst>
      <p:ext uri="{BB962C8B-B14F-4D97-AF65-F5344CB8AC3E}">
        <p14:creationId xmlns:p14="http://schemas.microsoft.com/office/powerpoint/2010/main" val="18357980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84</a:t>
            </a:fld>
            <a:endParaRPr lang="en-US"/>
          </a:p>
        </p:txBody>
      </p:sp>
    </p:spTree>
    <p:extLst>
      <p:ext uri="{BB962C8B-B14F-4D97-AF65-F5344CB8AC3E}">
        <p14:creationId xmlns:p14="http://schemas.microsoft.com/office/powerpoint/2010/main" val="1141158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85</a:t>
            </a:fld>
            <a:endParaRPr lang="en-US"/>
          </a:p>
        </p:txBody>
      </p:sp>
    </p:spTree>
    <p:extLst>
      <p:ext uri="{BB962C8B-B14F-4D97-AF65-F5344CB8AC3E}">
        <p14:creationId xmlns:p14="http://schemas.microsoft.com/office/powerpoint/2010/main" val="1439245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86</a:t>
            </a:fld>
            <a:endParaRPr lang="en-US"/>
          </a:p>
        </p:txBody>
      </p:sp>
    </p:spTree>
    <p:extLst>
      <p:ext uri="{BB962C8B-B14F-4D97-AF65-F5344CB8AC3E}">
        <p14:creationId xmlns:p14="http://schemas.microsoft.com/office/powerpoint/2010/main" val="567314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87</a:t>
            </a:fld>
            <a:endParaRPr lang="en-US"/>
          </a:p>
        </p:txBody>
      </p:sp>
    </p:spTree>
    <p:extLst>
      <p:ext uri="{BB962C8B-B14F-4D97-AF65-F5344CB8AC3E}">
        <p14:creationId xmlns:p14="http://schemas.microsoft.com/office/powerpoint/2010/main" val="23465557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88</a:t>
            </a:fld>
            <a:endParaRPr lang="en-US"/>
          </a:p>
        </p:txBody>
      </p:sp>
    </p:spTree>
    <p:extLst>
      <p:ext uri="{BB962C8B-B14F-4D97-AF65-F5344CB8AC3E}">
        <p14:creationId xmlns:p14="http://schemas.microsoft.com/office/powerpoint/2010/main" val="2312836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89</a:t>
            </a:fld>
            <a:endParaRPr lang="en-US"/>
          </a:p>
        </p:txBody>
      </p:sp>
    </p:spTree>
    <p:extLst>
      <p:ext uri="{BB962C8B-B14F-4D97-AF65-F5344CB8AC3E}">
        <p14:creationId xmlns:p14="http://schemas.microsoft.com/office/powerpoint/2010/main" val="10752326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90</a:t>
            </a:fld>
            <a:endParaRPr lang="en-US"/>
          </a:p>
        </p:txBody>
      </p:sp>
    </p:spTree>
    <p:extLst>
      <p:ext uri="{BB962C8B-B14F-4D97-AF65-F5344CB8AC3E}">
        <p14:creationId xmlns:p14="http://schemas.microsoft.com/office/powerpoint/2010/main" val="31490517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91</a:t>
            </a:fld>
            <a:endParaRPr lang="en-US"/>
          </a:p>
        </p:txBody>
      </p:sp>
    </p:spTree>
    <p:extLst>
      <p:ext uri="{BB962C8B-B14F-4D97-AF65-F5344CB8AC3E}">
        <p14:creationId xmlns:p14="http://schemas.microsoft.com/office/powerpoint/2010/main" val="404609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11</a:t>
            </a:fld>
            <a:endParaRPr lang="en-US"/>
          </a:p>
        </p:txBody>
      </p:sp>
    </p:spTree>
    <p:extLst>
      <p:ext uri="{BB962C8B-B14F-4D97-AF65-F5344CB8AC3E}">
        <p14:creationId xmlns:p14="http://schemas.microsoft.com/office/powerpoint/2010/main" val="10763354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92</a:t>
            </a:fld>
            <a:endParaRPr lang="en-US"/>
          </a:p>
        </p:txBody>
      </p:sp>
    </p:spTree>
    <p:extLst>
      <p:ext uri="{BB962C8B-B14F-4D97-AF65-F5344CB8AC3E}">
        <p14:creationId xmlns:p14="http://schemas.microsoft.com/office/powerpoint/2010/main" val="42119575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93</a:t>
            </a:fld>
            <a:endParaRPr lang="en-US"/>
          </a:p>
        </p:txBody>
      </p:sp>
    </p:spTree>
    <p:extLst>
      <p:ext uri="{BB962C8B-B14F-4D97-AF65-F5344CB8AC3E}">
        <p14:creationId xmlns:p14="http://schemas.microsoft.com/office/powerpoint/2010/main" val="11566346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94</a:t>
            </a:fld>
            <a:endParaRPr lang="en-US"/>
          </a:p>
        </p:txBody>
      </p:sp>
    </p:spTree>
    <p:extLst>
      <p:ext uri="{BB962C8B-B14F-4D97-AF65-F5344CB8AC3E}">
        <p14:creationId xmlns:p14="http://schemas.microsoft.com/office/powerpoint/2010/main" val="36546348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95</a:t>
            </a:fld>
            <a:endParaRPr lang="en-US"/>
          </a:p>
        </p:txBody>
      </p:sp>
    </p:spTree>
    <p:extLst>
      <p:ext uri="{BB962C8B-B14F-4D97-AF65-F5344CB8AC3E}">
        <p14:creationId xmlns:p14="http://schemas.microsoft.com/office/powerpoint/2010/main" val="22009198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96</a:t>
            </a:fld>
            <a:endParaRPr lang="en-US"/>
          </a:p>
        </p:txBody>
      </p:sp>
    </p:spTree>
    <p:extLst>
      <p:ext uri="{BB962C8B-B14F-4D97-AF65-F5344CB8AC3E}">
        <p14:creationId xmlns:p14="http://schemas.microsoft.com/office/powerpoint/2010/main" val="40585538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97</a:t>
            </a:fld>
            <a:endParaRPr lang="en-US"/>
          </a:p>
        </p:txBody>
      </p:sp>
    </p:spTree>
    <p:extLst>
      <p:ext uri="{BB962C8B-B14F-4D97-AF65-F5344CB8AC3E}">
        <p14:creationId xmlns:p14="http://schemas.microsoft.com/office/powerpoint/2010/main" val="18178789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98</a:t>
            </a:fld>
            <a:endParaRPr lang="en-US"/>
          </a:p>
        </p:txBody>
      </p:sp>
    </p:spTree>
    <p:extLst>
      <p:ext uri="{BB962C8B-B14F-4D97-AF65-F5344CB8AC3E}">
        <p14:creationId xmlns:p14="http://schemas.microsoft.com/office/powerpoint/2010/main" val="39326414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will talk on slide</a:t>
            </a:r>
          </a:p>
        </p:txBody>
      </p:sp>
      <p:sp>
        <p:nvSpPr>
          <p:cNvPr id="4" name="Slide Number Placeholder 3"/>
          <p:cNvSpPr>
            <a:spLocks noGrp="1"/>
          </p:cNvSpPr>
          <p:nvPr>
            <p:ph type="sldNum" sz="quarter" idx="10"/>
          </p:nvPr>
        </p:nvSpPr>
        <p:spPr/>
        <p:txBody>
          <a:bodyPr/>
          <a:lstStyle/>
          <a:p>
            <a:fld id="{A216F3A7-1BE1-4F4D-BCCB-F44C1490E00D}" type="slidenum">
              <a:rPr lang="en-US" smtClean="0"/>
              <a:t>99</a:t>
            </a:fld>
            <a:endParaRPr lang="en-US"/>
          </a:p>
        </p:txBody>
      </p:sp>
    </p:spTree>
    <p:extLst>
      <p:ext uri="{BB962C8B-B14F-4D97-AF65-F5344CB8AC3E}">
        <p14:creationId xmlns:p14="http://schemas.microsoft.com/office/powerpoint/2010/main" val="454801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100</a:t>
            </a:fld>
            <a:endParaRPr lang="en-US"/>
          </a:p>
        </p:txBody>
      </p:sp>
    </p:spTree>
    <p:extLst>
      <p:ext uri="{BB962C8B-B14F-4D97-AF65-F5344CB8AC3E}">
        <p14:creationId xmlns:p14="http://schemas.microsoft.com/office/powerpoint/2010/main" val="9228499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101</a:t>
            </a:fld>
            <a:endParaRPr lang="en-US"/>
          </a:p>
        </p:txBody>
      </p:sp>
    </p:spTree>
    <p:extLst>
      <p:ext uri="{BB962C8B-B14F-4D97-AF65-F5344CB8AC3E}">
        <p14:creationId xmlns:p14="http://schemas.microsoft.com/office/powerpoint/2010/main" val="3884395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7850" y="5130490"/>
            <a:ext cx="10893499"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3" name="Title"/>
          <p:cNvSpPr>
            <a:spLocks noGrp="1"/>
          </p:cNvSpPr>
          <p:nvPr>
            <p:ph type="title" hasCustomPrompt="1"/>
          </p:nvPr>
        </p:nvSpPr>
        <p:spPr>
          <a:xfrm>
            <a:off x="287850" y="4024430"/>
            <a:ext cx="10893499" cy="997196"/>
          </a:xfrm>
        </p:spPr>
        <p:txBody>
          <a:bodyPr vert="horz" wrap="square" lIns="0" tIns="0" rIns="0" bIns="0" rtlCol="0">
            <a:noAutofit/>
          </a:bodyPr>
          <a:lstStyle>
            <a:lvl1pPr>
              <a:lnSpc>
                <a:spcPct val="90000"/>
              </a:lnSpc>
              <a:defRPr lang="de-DE" sz="3598"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2974" cy="3430006"/>
          </a:xfrm>
          <a:solidFill>
            <a:schemeClr val="tx2">
              <a:alpha val="70000"/>
            </a:schemeClr>
          </a:solidFill>
        </p:spPr>
        <p:txBody>
          <a:bodyPr tIns="504000"/>
          <a:lstStyle>
            <a:lvl1pPr algn="ctr">
              <a:defRPr sz="1599">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66398" y="0"/>
            <a:ext cx="3022427"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2" name="Picture 11" descr="No 1-PBC square logo_RGB.png">
            <a:extLst>
              <a:ext uri="{FF2B5EF4-FFF2-40B4-BE49-F238E27FC236}">
                <a16:creationId xmlns:a16="http://schemas.microsoft.com/office/drawing/2014/main" id="{0BE98CC6-3DAF-4271-B882-8BBA7AA81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4" name="Picture 2" descr="Image result for sap gold logo">
            <a:extLst>
              <a:ext uri="{FF2B5EF4-FFF2-40B4-BE49-F238E27FC236}">
                <a16:creationId xmlns:a16="http://schemas.microsoft.com/office/drawing/2014/main" id="{7A247EAC-6EC1-4AD6-BFCE-DF645F32CCA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14EA7C20-D7BD-56A1-7E08-92291A37A95B}"/>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38401757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guide id="9" pos="704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59164"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737"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0586505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2246"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2991"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738"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4894834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59164" y="4770000"/>
            <a:ext cx="5325226" cy="156600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59164" y="1620000"/>
            <a:ext cx="5325226" cy="2631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737" y="4770000"/>
            <a:ext cx="5325226" cy="156600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737" y="1620000"/>
            <a:ext cx="5325226" cy="2631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0769621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4956"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4956"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399347"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399347"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738"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738"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9214007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738" y="3878220"/>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738"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0048"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0048"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5841"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5841"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7945"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7945"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2638628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738" y="1800000"/>
            <a:ext cx="11179376" cy="3285032"/>
          </a:xfrm>
        </p:spPr>
        <p:txBody>
          <a:bodyPr/>
          <a:lstStyle>
            <a:lvl1pPr marL="395723" indent="-395723">
              <a:lnSpc>
                <a:spcPct val="90000"/>
              </a:lnSpc>
              <a:spcBef>
                <a:spcPts val="600"/>
              </a:spcBef>
              <a:defRPr sz="5996" b="1"/>
            </a:lvl1pPr>
            <a:lvl2pPr marL="395723" indent="0">
              <a:buNone/>
              <a:defRPr sz="1199"/>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33838718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738" y="1800000"/>
            <a:ext cx="11179376" cy="3285032"/>
          </a:xfrm>
        </p:spPr>
        <p:txBody>
          <a:bodyPr/>
          <a:lstStyle>
            <a:lvl1pPr marL="395723" indent="-395723">
              <a:lnSpc>
                <a:spcPct val="90000"/>
              </a:lnSpc>
              <a:spcBef>
                <a:spcPts val="600"/>
              </a:spcBef>
              <a:defRPr sz="5996" b="1"/>
            </a:lvl1pPr>
            <a:lvl2pPr marL="395723" indent="0">
              <a:buNone/>
              <a:defRPr sz="1199"/>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82823537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2943" y="252000"/>
            <a:ext cx="4065882"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737" y="1620000"/>
            <a:ext cx="708830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739" y="504000"/>
            <a:ext cx="7088307"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5181809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4413" y="252000"/>
            <a:ext cx="6094412"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737" y="1620000"/>
            <a:ext cx="5109338"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739" y="504000"/>
            <a:ext cx="5109338"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85750611"/>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88825"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2134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7850" y="5130490"/>
            <a:ext cx="10895124"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3" name="Title 2"/>
          <p:cNvSpPr>
            <a:spLocks noGrp="1"/>
          </p:cNvSpPr>
          <p:nvPr>
            <p:ph type="title" hasCustomPrompt="1"/>
          </p:nvPr>
        </p:nvSpPr>
        <p:spPr>
          <a:xfrm>
            <a:off x="287850" y="4024430"/>
            <a:ext cx="10895124"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88825" cy="3430006"/>
          </a:xfrm>
          <a:noFill/>
        </p:spPr>
        <p:txBody>
          <a:bodyPr tIns="504000"/>
          <a:lstStyle>
            <a:lvl1pPr algn="ctr">
              <a:defRPr sz="1599">
                <a:solidFill>
                  <a:schemeClr val="tx1"/>
                </a:solidFill>
              </a:defRPr>
            </a:lvl1pPr>
          </a:lstStyle>
          <a:p>
            <a:r>
              <a:rPr lang="en-US"/>
              <a:t>Click to insert illustration</a:t>
            </a:r>
          </a:p>
        </p:txBody>
      </p:sp>
      <p:pic>
        <p:nvPicPr>
          <p:cNvPr id="7" name="Picture 6" descr="No 1-PBC square logo_RGB.png">
            <a:extLst>
              <a:ext uri="{FF2B5EF4-FFF2-40B4-BE49-F238E27FC236}">
                <a16:creationId xmlns:a16="http://schemas.microsoft.com/office/drawing/2014/main" id="{39D2E814-2FBE-4942-BFF2-BF40F9EA43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9" name="Picture 2" descr="Image result for sap gold logo">
            <a:extLst>
              <a:ext uri="{FF2B5EF4-FFF2-40B4-BE49-F238E27FC236}">
                <a16:creationId xmlns:a16="http://schemas.microsoft.com/office/drawing/2014/main" id="{FF4C35E6-1A16-433F-A761-7257EA2470D8}"/>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D5C50B3-608F-4730-C29C-1FB2B3BEDEB3}"/>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24867795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guide id="8" pos="70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3" name="Slide number"/>
          <p:cNvSpPr txBox="1"/>
          <p:nvPr userDrawn="1"/>
        </p:nvSpPr>
        <p:spPr bwMode="black">
          <a:xfrm>
            <a:off x="11543399" y="6536752"/>
            <a:ext cx="14099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4" name="Classification"/>
          <p:cNvSpPr txBox="1"/>
          <p:nvPr userDrawn="1"/>
        </p:nvSpPr>
        <p:spPr bwMode="black">
          <a:xfrm>
            <a:off x="2813190" y="6559835"/>
            <a:ext cx="278778" cy="92333"/>
          </a:xfrm>
          <a:prstGeom prst="rect">
            <a:avLst/>
          </a:prstGeom>
          <a:noFill/>
        </p:spPr>
        <p:txBody>
          <a:bodyPr wrap="none" lIns="0" tIns="0" rIns="0" bIns="0" rtlCol="0">
            <a:spAutoFit/>
          </a:bodyPr>
          <a:lstStyle/>
          <a:p>
            <a:pPr marL="0" marR="0" indent="0" algn="l" defTabSz="1088014"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6" name="Copyright"/>
          <p:cNvSpPr txBox="1"/>
          <p:nvPr userDrawn="1"/>
        </p:nvSpPr>
        <p:spPr bwMode="black">
          <a:xfrm>
            <a:off x="503739" y="6559835"/>
            <a:ext cx="2268497" cy="92333"/>
          </a:xfrm>
          <a:prstGeom prst="rect">
            <a:avLst/>
          </a:prstGeom>
          <a:noFill/>
        </p:spPr>
        <p:txBody>
          <a:bodyPr wrap="square" lIns="0" tIns="0" rIns="0" bIns="0" rtlCol="0">
            <a:spAutoFit/>
          </a:bodyPr>
          <a:lstStyle/>
          <a:p>
            <a:pPr marL="84079" marR="0" indent="-84079" algn="l" defTabSz="1088014"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5" name="Picture Placeholder full image"/>
          <p:cNvSpPr>
            <a:spLocks noGrp="1"/>
          </p:cNvSpPr>
          <p:nvPr>
            <p:ph type="pic" sz="quarter" idx="10" hasCustomPrompt="1"/>
          </p:nvPr>
        </p:nvSpPr>
        <p:spPr bwMode="gray">
          <a:xfrm>
            <a:off x="1" y="0"/>
            <a:ext cx="12188825" cy="6858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81914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59164" y="1620000"/>
            <a:ext cx="5325226" cy="4716000"/>
          </a:xfrm>
          <a:solidFill>
            <a:schemeClr val="tx2">
              <a:alpha val="70000"/>
            </a:schemeClr>
          </a:solidFill>
        </p:spPr>
        <p:txBody>
          <a:bodyPr vert="horz" lIns="0" tIns="1512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737"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1360778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738" y="1620000"/>
            <a:ext cx="11179376" cy="4716000"/>
          </a:xfrm>
          <a:solidFill>
            <a:schemeClr val="tx2">
              <a:alpha val="70000"/>
            </a:schemeClr>
          </a:solidFill>
        </p:spPr>
        <p:txBody>
          <a:bodyPr tIns="1368000"/>
          <a:lstStyle>
            <a:lvl1pPr algn="ctr">
              <a:defRPr sz="1399"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76599429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30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869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738" y="2905487"/>
            <a:ext cx="5590675" cy="2501010"/>
          </a:xfrm>
        </p:spPr>
        <p:txBody>
          <a:bodyPr anchor="t" anchorCtr="0">
            <a:noAutofit/>
          </a:bodyPr>
          <a:lstStyle>
            <a:lvl1pPr>
              <a:spcBef>
                <a:spcPts val="0"/>
              </a:spcBef>
              <a:spcAft>
                <a:spcPts val="1199"/>
              </a:spcAft>
              <a:defRPr sz="1599" b="0"/>
            </a:lvl1pPr>
            <a:lvl2pPr marL="0" indent="0">
              <a:spcBef>
                <a:spcPts val="0"/>
              </a:spcBef>
              <a:buNone/>
              <a:defRPr sz="1599"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738" y="1467009"/>
            <a:ext cx="5590675" cy="923116"/>
          </a:xfrm>
        </p:spPr>
        <p:txBody>
          <a:bodyPr anchor="t" anchorCtr="0">
            <a:noAutofit/>
          </a:bodyPr>
          <a:lstStyle>
            <a:lvl1pPr>
              <a:defRPr sz="5497">
                <a:solidFill>
                  <a:schemeClr val="accent1"/>
                </a:solidFill>
                <a:latin typeface="+mj-lt"/>
              </a:defRPr>
            </a:lvl1pPr>
          </a:lstStyle>
          <a:p>
            <a:r>
              <a:rPr lang="en-US"/>
              <a:t>Thank you.</a:t>
            </a:r>
            <a:endParaRPr lang="de-DE"/>
          </a:p>
        </p:txBody>
      </p:sp>
      <p:pic>
        <p:nvPicPr>
          <p:cNvPr id="5" name="Picture 4" descr="No 1-PBC square logo_RGB.png">
            <a:extLst>
              <a:ext uri="{FF2B5EF4-FFF2-40B4-BE49-F238E27FC236}">
                <a16:creationId xmlns:a16="http://schemas.microsoft.com/office/drawing/2014/main" id="{F8732C02-13B6-41F0-A692-EBAAA39E5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7" name="Picture 2" descr="Image result for sap gold logo">
            <a:extLst>
              <a:ext uri="{FF2B5EF4-FFF2-40B4-BE49-F238E27FC236}">
                <a16:creationId xmlns:a16="http://schemas.microsoft.com/office/drawing/2014/main" id="{6AD712C2-D2F7-4139-A7C5-8F28D18A2339}"/>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B93B278-1090-170A-BDA3-5104F80903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9" y="5988896"/>
            <a:ext cx="723633" cy="724010"/>
          </a:xfrm>
          <a:prstGeom prst="rect">
            <a:avLst/>
          </a:prstGeom>
          <a:noFill/>
        </p:spPr>
      </p:pic>
    </p:spTree>
    <p:extLst>
      <p:ext uri="{BB962C8B-B14F-4D97-AF65-F5344CB8AC3E}">
        <p14:creationId xmlns:p14="http://schemas.microsoft.com/office/powerpoint/2010/main" val="42510107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grpSp>
        <p:nvGrpSpPr>
          <p:cNvPr id="10" name="Group 9"/>
          <p:cNvGrpSpPr/>
          <p:nvPr userDrawn="1"/>
        </p:nvGrpSpPr>
        <p:grpSpPr>
          <a:xfrm>
            <a:off x="0" y="0"/>
            <a:ext cx="12188825" cy="251942"/>
            <a:chOff x="0" y="0"/>
            <a:chExt cx="12195175" cy="251942"/>
          </a:xfrm>
        </p:grpSpPr>
        <p:sp>
          <p:nvSpPr>
            <p:cNvPr id="11"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10682127" y="0"/>
              <a:ext cx="1513048" cy="251942"/>
              <a:chOff x="10682127" y="0"/>
              <a:chExt cx="1513048" cy="252000"/>
            </a:xfrm>
          </p:grpSpPr>
          <p:sp>
            <p:nvSpPr>
              <p:cNvPr id="13"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86397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grpSp>
        <p:nvGrpSpPr>
          <p:cNvPr id="11" name="Group 10"/>
          <p:cNvGrpSpPr/>
          <p:nvPr userDrawn="1"/>
        </p:nvGrpSpPr>
        <p:grpSpPr>
          <a:xfrm>
            <a:off x="0" y="0"/>
            <a:ext cx="1218882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3" name="Secondary Motion Band"/>
            <p:cNvGrpSpPr/>
            <p:nvPr userDrawn="1"/>
          </p:nvGrpSpPr>
          <p:grpSpPr>
            <a:xfrm>
              <a:off x="10682127" y="0"/>
              <a:ext cx="1513048" cy="251942"/>
              <a:chOff x="10682127" y="0"/>
              <a:chExt cx="1513048" cy="252000"/>
            </a:xfrm>
          </p:grpSpPr>
          <p:sp>
            <p:nvSpPr>
              <p:cNvPr id="14"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30693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1"/>
        <p:cNvGrpSpPr/>
        <p:nvPr/>
      </p:nvGrpSpPr>
      <p:grpSpPr>
        <a:xfrm>
          <a:off x="0" y="0"/>
          <a:ext cx="0" cy="0"/>
          <a:chOff x="0" y="0"/>
          <a:chExt cx="0" cy="0"/>
        </a:xfrm>
      </p:grpSpPr>
      <p:sp>
        <p:nvSpPr>
          <p:cNvPr id="442" name="Google Shape;442;g250db79be02_1_860"/>
          <p:cNvSpPr txBox="1">
            <a:spLocks noGrp="1"/>
          </p:cNvSpPr>
          <p:nvPr>
            <p:ph type="title"/>
          </p:nvPr>
        </p:nvSpPr>
        <p:spPr>
          <a:xfrm>
            <a:off x="623294" y="459044"/>
            <a:ext cx="10873068" cy="100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5"/>
              </a:buClr>
              <a:buSzPts val="3200"/>
              <a:buFont typeface="Arial"/>
              <a:buNone/>
              <a:defRPr sz="3199">
                <a:solidFill>
                  <a:schemeClr val="accent5"/>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g250db79be02_1_860"/>
          <p:cNvSpPr txBox="1">
            <a:spLocks noGrp="1"/>
          </p:cNvSpPr>
          <p:nvPr>
            <p:ph type="body" idx="1"/>
          </p:nvPr>
        </p:nvSpPr>
        <p:spPr>
          <a:xfrm>
            <a:off x="623293" y="2061883"/>
            <a:ext cx="5180251" cy="4020000"/>
          </a:xfrm>
          <a:prstGeom prst="rect">
            <a:avLst/>
          </a:prstGeom>
          <a:noFill/>
          <a:ln>
            <a:noFill/>
          </a:ln>
        </p:spPr>
        <p:txBody>
          <a:bodyPr spcFirstLastPara="1" wrap="square" lIns="91425" tIns="45700" rIns="91425" bIns="45700" anchor="t" anchorCtr="0">
            <a:noAutofit/>
          </a:bodyPr>
          <a:lstStyle>
            <a:lvl1pPr marL="457063" lvl="0" indent="-317405" algn="l" rtl="0">
              <a:lnSpc>
                <a:spcPct val="90000"/>
              </a:lnSpc>
              <a:spcBef>
                <a:spcPts val="1000"/>
              </a:spcBef>
              <a:spcAft>
                <a:spcPts val="0"/>
              </a:spcAft>
              <a:buSzPts val="1400"/>
              <a:buChar char="•"/>
              <a:defRPr sz="1400"/>
            </a:lvl1pPr>
            <a:lvl2pPr marL="914126" lvl="1" indent="-304709" algn="l" rtl="0">
              <a:lnSpc>
                <a:spcPct val="90000"/>
              </a:lnSpc>
              <a:spcBef>
                <a:spcPts val="500"/>
              </a:spcBef>
              <a:spcAft>
                <a:spcPts val="0"/>
              </a:spcAft>
              <a:buClr>
                <a:schemeClr val="dk1"/>
              </a:buClr>
              <a:buSzPts val="1200"/>
              <a:buChar char="–"/>
              <a:defRPr sz="1200"/>
            </a:lvl2pPr>
            <a:lvl3pPr marL="1371189" lvl="2" indent="-298360" algn="l" rtl="0">
              <a:lnSpc>
                <a:spcPct val="90000"/>
              </a:lnSpc>
              <a:spcBef>
                <a:spcPts val="500"/>
              </a:spcBef>
              <a:spcAft>
                <a:spcPts val="0"/>
              </a:spcAft>
              <a:buClr>
                <a:schemeClr val="dk1"/>
              </a:buClr>
              <a:buSzPts val="1100"/>
              <a:buChar char="•"/>
              <a:defRPr sz="1100"/>
            </a:lvl3pPr>
            <a:lvl4pPr marL="1828251" lvl="3" indent="-295186" algn="l" rtl="0">
              <a:lnSpc>
                <a:spcPct val="90000"/>
              </a:lnSpc>
              <a:spcBef>
                <a:spcPts val="500"/>
              </a:spcBef>
              <a:spcAft>
                <a:spcPts val="0"/>
              </a:spcAft>
              <a:buClr>
                <a:schemeClr val="dk1"/>
              </a:buClr>
              <a:buSzPts val="1050"/>
              <a:buChar char="–"/>
              <a:defRPr sz="1050"/>
            </a:lvl4pPr>
            <a:lvl5pPr marL="2285314" lvl="4" indent="-295186" algn="l" rtl="0">
              <a:lnSpc>
                <a:spcPct val="90000"/>
              </a:lnSpc>
              <a:spcBef>
                <a:spcPts val="500"/>
              </a:spcBef>
              <a:spcAft>
                <a:spcPts val="0"/>
              </a:spcAft>
              <a:buClr>
                <a:schemeClr val="dk1"/>
              </a:buClr>
              <a:buSzPts val="1050"/>
              <a:buChar char="•"/>
              <a:defRPr sz="1050"/>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
        <p:nvSpPr>
          <p:cNvPr id="444" name="Google Shape;444;g250db79be02_1_860"/>
          <p:cNvSpPr txBox="1">
            <a:spLocks noGrp="1"/>
          </p:cNvSpPr>
          <p:nvPr>
            <p:ph type="body" idx="2"/>
          </p:nvPr>
        </p:nvSpPr>
        <p:spPr>
          <a:xfrm>
            <a:off x="623293" y="1508760"/>
            <a:ext cx="10869469" cy="442132"/>
          </a:xfrm>
          <a:prstGeom prst="rect">
            <a:avLst/>
          </a:prstGeom>
          <a:noFill/>
          <a:ln>
            <a:noFill/>
          </a:ln>
        </p:spPr>
        <p:txBody>
          <a:bodyPr spcFirstLastPara="1" wrap="square" lIns="91425" tIns="45700" rIns="91425" bIns="45700" anchor="t" anchorCtr="0">
            <a:spAutoFit/>
          </a:bodyPr>
          <a:lstStyle>
            <a:lvl1pPr marL="457063" lvl="0" indent="-228531" algn="l" rtl="0">
              <a:lnSpc>
                <a:spcPct val="90000"/>
              </a:lnSpc>
              <a:spcBef>
                <a:spcPts val="1000"/>
              </a:spcBef>
              <a:spcAft>
                <a:spcPts val="0"/>
              </a:spcAft>
              <a:buSzPts val="1600"/>
              <a:buNone/>
              <a:defRPr sz="1600" b="1">
                <a:solidFill>
                  <a:schemeClr val="dk1"/>
                </a:solidFill>
              </a:defRPr>
            </a:lvl1pPr>
            <a:lvl2pPr marL="914126" lvl="1" indent="-342797" algn="l" rtl="0">
              <a:lnSpc>
                <a:spcPct val="90000"/>
              </a:lnSpc>
              <a:spcBef>
                <a:spcPts val="500"/>
              </a:spcBef>
              <a:spcAft>
                <a:spcPts val="0"/>
              </a:spcAft>
              <a:buClr>
                <a:schemeClr val="dk1"/>
              </a:buClr>
              <a:buSzPts val="1800"/>
              <a:buChar char="–"/>
              <a:defRPr/>
            </a:lvl2pPr>
            <a:lvl3pPr marL="1371189" lvl="2" indent="-342797" algn="l" rtl="0">
              <a:lnSpc>
                <a:spcPct val="90000"/>
              </a:lnSpc>
              <a:spcBef>
                <a:spcPts val="500"/>
              </a:spcBef>
              <a:spcAft>
                <a:spcPts val="0"/>
              </a:spcAft>
              <a:buClr>
                <a:schemeClr val="dk1"/>
              </a:buClr>
              <a:buSzPts val="1800"/>
              <a:buChar char="•"/>
              <a:defRPr/>
            </a:lvl3pPr>
            <a:lvl4pPr marL="1828251" lvl="3" indent="-342797" algn="l" rtl="0">
              <a:lnSpc>
                <a:spcPct val="90000"/>
              </a:lnSpc>
              <a:spcBef>
                <a:spcPts val="500"/>
              </a:spcBef>
              <a:spcAft>
                <a:spcPts val="0"/>
              </a:spcAft>
              <a:buClr>
                <a:schemeClr val="dk1"/>
              </a:buClr>
              <a:buSzPts val="1800"/>
              <a:buChar char="–"/>
              <a:defRPr/>
            </a:lvl4pPr>
            <a:lvl5pPr marL="2285314" lvl="4" indent="-342797" algn="l" rtl="0">
              <a:lnSpc>
                <a:spcPct val="90000"/>
              </a:lnSpc>
              <a:spcBef>
                <a:spcPts val="500"/>
              </a:spcBef>
              <a:spcAft>
                <a:spcPts val="0"/>
              </a:spcAft>
              <a:buClr>
                <a:schemeClr val="dk1"/>
              </a:buClr>
              <a:buSzPts val="1800"/>
              <a:buChar char="•"/>
              <a:defRPr/>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
        <p:nvSpPr>
          <p:cNvPr id="445" name="Google Shape;445;g250db79be02_1_860"/>
          <p:cNvSpPr txBox="1">
            <a:spLocks noGrp="1"/>
          </p:cNvSpPr>
          <p:nvPr>
            <p:ph type="body" idx="3"/>
          </p:nvPr>
        </p:nvSpPr>
        <p:spPr>
          <a:xfrm>
            <a:off x="6316028" y="2061883"/>
            <a:ext cx="5180251" cy="4020000"/>
          </a:xfrm>
          <a:prstGeom prst="rect">
            <a:avLst/>
          </a:prstGeom>
          <a:noFill/>
          <a:ln>
            <a:noFill/>
          </a:ln>
        </p:spPr>
        <p:txBody>
          <a:bodyPr spcFirstLastPara="1" wrap="square" lIns="91425" tIns="45700" rIns="91425" bIns="45700" anchor="t" anchorCtr="0">
            <a:noAutofit/>
          </a:bodyPr>
          <a:lstStyle>
            <a:lvl1pPr marL="457063" lvl="0" indent="-317405" algn="l" rtl="0">
              <a:lnSpc>
                <a:spcPct val="90000"/>
              </a:lnSpc>
              <a:spcBef>
                <a:spcPts val="1000"/>
              </a:spcBef>
              <a:spcAft>
                <a:spcPts val="0"/>
              </a:spcAft>
              <a:buSzPts val="1400"/>
              <a:buChar char="•"/>
              <a:defRPr sz="1400"/>
            </a:lvl1pPr>
            <a:lvl2pPr marL="914126" lvl="1" indent="-304709" algn="l" rtl="0">
              <a:lnSpc>
                <a:spcPct val="90000"/>
              </a:lnSpc>
              <a:spcBef>
                <a:spcPts val="500"/>
              </a:spcBef>
              <a:spcAft>
                <a:spcPts val="0"/>
              </a:spcAft>
              <a:buClr>
                <a:schemeClr val="dk1"/>
              </a:buClr>
              <a:buSzPts val="1200"/>
              <a:buChar char="–"/>
              <a:defRPr sz="1200"/>
            </a:lvl2pPr>
            <a:lvl3pPr marL="1371189" lvl="2" indent="-298360" algn="l" rtl="0">
              <a:lnSpc>
                <a:spcPct val="90000"/>
              </a:lnSpc>
              <a:spcBef>
                <a:spcPts val="500"/>
              </a:spcBef>
              <a:spcAft>
                <a:spcPts val="0"/>
              </a:spcAft>
              <a:buClr>
                <a:schemeClr val="dk1"/>
              </a:buClr>
              <a:buSzPts val="1100"/>
              <a:buChar char="•"/>
              <a:defRPr sz="1100"/>
            </a:lvl3pPr>
            <a:lvl4pPr marL="1828251" lvl="3" indent="-295186" algn="l" rtl="0">
              <a:lnSpc>
                <a:spcPct val="90000"/>
              </a:lnSpc>
              <a:spcBef>
                <a:spcPts val="500"/>
              </a:spcBef>
              <a:spcAft>
                <a:spcPts val="0"/>
              </a:spcAft>
              <a:buClr>
                <a:schemeClr val="dk1"/>
              </a:buClr>
              <a:buSzPts val="1050"/>
              <a:buChar char="–"/>
              <a:defRPr sz="1050"/>
            </a:lvl4pPr>
            <a:lvl5pPr marL="2285314" lvl="4" indent="-295186" algn="l" rtl="0">
              <a:lnSpc>
                <a:spcPct val="90000"/>
              </a:lnSpc>
              <a:spcBef>
                <a:spcPts val="500"/>
              </a:spcBef>
              <a:spcAft>
                <a:spcPts val="0"/>
              </a:spcAft>
              <a:buClr>
                <a:schemeClr val="dk1"/>
              </a:buClr>
              <a:buSzPts val="1050"/>
              <a:buChar char="•"/>
              <a:defRPr sz="1050"/>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51284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52"/>
        <p:cNvGrpSpPr/>
        <p:nvPr/>
      </p:nvGrpSpPr>
      <p:grpSpPr>
        <a:xfrm>
          <a:off x="0" y="0"/>
          <a:ext cx="0" cy="0"/>
          <a:chOff x="0" y="0"/>
          <a:chExt cx="0" cy="0"/>
        </a:xfrm>
      </p:grpSpPr>
      <p:sp>
        <p:nvSpPr>
          <p:cNvPr id="553" name="Google Shape;553;g250db79be02_1_971"/>
          <p:cNvSpPr txBox="1">
            <a:spLocks noGrp="1"/>
          </p:cNvSpPr>
          <p:nvPr>
            <p:ph type="title"/>
          </p:nvPr>
        </p:nvSpPr>
        <p:spPr>
          <a:xfrm>
            <a:off x="623294" y="459044"/>
            <a:ext cx="10873068" cy="100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5"/>
              </a:buClr>
              <a:buSzPts val="3200"/>
              <a:buFont typeface="Arial"/>
              <a:buNone/>
              <a:defRPr sz="3199">
                <a:solidFill>
                  <a:schemeClr val="accent5"/>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4" name="Google Shape;554;g250db79be02_1_971"/>
          <p:cNvSpPr txBox="1">
            <a:spLocks noGrp="1"/>
          </p:cNvSpPr>
          <p:nvPr>
            <p:ph type="body" idx="1"/>
          </p:nvPr>
        </p:nvSpPr>
        <p:spPr>
          <a:xfrm>
            <a:off x="623293" y="1508760"/>
            <a:ext cx="10869469" cy="442132"/>
          </a:xfrm>
          <a:prstGeom prst="rect">
            <a:avLst/>
          </a:prstGeom>
          <a:noFill/>
          <a:ln>
            <a:noFill/>
          </a:ln>
        </p:spPr>
        <p:txBody>
          <a:bodyPr spcFirstLastPara="1" wrap="square" lIns="91425" tIns="45700" rIns="91425" bIns="45700" anchor="t" anchorCtr="0">
            <a:spAutoFit/>
          </a:bodyPr>
          <a:lstStyle>
            <a:lvl1pPr marL="457063" lvl="0" indent="-228531" algn="l" rtl="0">
              <a:lnSpc>
                <a:spcPct val="90000"/>
              </a:lnSpc>
              <a:spcBef>
                <a:spcPts val="1000"/>
              </a:spcBef>
              <a:spcAft>
                <a:spcPts val="0"/>
              </a:spcAft>
              <a:buSzPts val="1600"/>
              <a:buNone/>
              <a:defRPr sz="1600" b="1">
                <a:solidFill>
                  <a:schemeClr val="dk1"/>
                </a:solidFill>
              </a:defRPr>
            </a:lvl1pPr>
            <a:lvl2pPr marL="914126" lvl="1" indent="-342797" algn="l" rtl="0">
              <a:lnSpc>
                <a:spcPct val="90000"/>
              </a:lnSpc>
              <a:spcBef>
                <a:spcPts val="500"/>
              </a:spcBef>
              <a:spcAft>
                <a:spcPts val="0"/>
              </a:spcAft>
              <a:buClr>
                <a:schemeClr val="dk1"/>
              </a:buClr>
              <a:buSzPts val="1800"/>
              <a:buChar char="–"/>
              <a:defRPr/>
            </a:lvl2pPr>
            <a:lvl3pPr marL="1371189" lvl="2" indent="-342797" algn="l" rtl="0">
              <a:lnSpc>
                <a:spcPct val="90000"/>
              </a:lnSpc>
              <a:spcBef>
                <a:spcPts val="500"/>
              </a:spcBef>
              <a:spcAft>
                <a:spcPts val="0"/>
              </a:spcAft>
              <a:buClr>
                <a:schemeClr val="dk1"/>
              </a:buClr>
              <a:buSzPts val="1800"/>
              <a:buChar char="•"/>
              <a:defRPr/>
            </a:lvl3pPr>
            <a:lvl4pPr marL="1828251" lvl="3" indent="-342797" algn="l" rtl="0">
              <a:lnSpc>
                <a:spcPct val="90000"/>
              </a:lnSpc>
              <a:spcBef>
                <a:spcPts val="500"/>
              </a:spcBef>
              <a:spcAft>
                <a:spcPts val="0"/>
              </a:spcAft>
              <a:buClr>
                <a:schemeClr val="dk1"/>
              </a:buClr>
              <a:buSzPts val="1800"/>
              <a:buChar char="–"/>
              <a:defRPr/>
            </a:lvl4pPr>
            <a:lvl5pPr marL="2285314" lvl="4" indent="-342797" algn="l" rtl="0">
              <a:lnSpc>
                <a:spcPct val="90000"/>
              </a:lnSpc>
              <a:spcBef>
                <a:spcPts val="500"/>
              </a:spcBef>
              <a:spcAft>
                <a:spcPts val="0"/>
              </a:spcAft>
              <a:buClr>
                <a:schemeClr val="dk1"/>
              </a:buClr>
              <a:buSzPts val="1800"/>
              <a:buChar char="•"/>
              <a:defRPr/>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835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hite">
    <p:bg>
      <p:bgRef idx="1001">
        <a:schemeClr val="bg1"/>
      </p:bgRef>
    </p:bg>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black">
          <a:xfrm>
            <a:off x="287850" y="4268504"/>
            <a:ext cx="8590696"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4" name="Title 3"/>
          <p:cNvSpPr>
            <a:spLocks noGrp="1"/>
          </p:cNvSpPr>
          <p:nvPr>
            <p:ph type="title" hasCustomPrompt="1"/>
          </p:nvPr>
        </p:nvSpPr>
        <p:spPr>
          <a:xfrm>
            <a:off x="287850" y="2706317"/>
            <a:ext cx="8592324"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grpSp>
        <p:nvGrpSpPr>
          <p:cNvPr id="2" name="Hero Motion Band"/>
          <p:cNvGrpSpPr/>
          <p:nvPr userDrawn="1"/>
        </p:nvGrpSpPr>
        <p:grpSpPr>
          <a:xfrm>
            <a:off x="9166398" y="0"/>
            <a:ext cx="3022427"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0" name="Picture 9" descr="No 1-PBC square logo_RGB.png">
            <a:extLst>
              <a:ext uri="{FF2B5EF4-FFF2-40B4-BE49-F238E27FC236}">
                <a16:creationId xmlns:a16="http://schemas.microsoft.com/office/drawing/2014/main" id="{A5DA3396-FA27-4DBC-B9F7-8487D209C8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2" name="Picture 2" descr="Image result for sap gold logo">
            <a:extLst>
              <a:ext uri="{FF2B5EF4-FFF2-40B4-BE49-F238E27FC236}">
                <a16:creationId xmlns:a16="http://schemas.microsoft.com/office/drawing/2014/main" id="{3797B45C-1AF1-434A-8919-CCCF43153A7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3A9F812-7C6F-4A40-3130-61889DE1B6D9}"/>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14853689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675" y="0"/>
            <a:ext cx="9283822" cy="806450"/>
          </a:xfrm>
        </p:spPr>
        <p:txBody>
          <a:bodyPr>
            <a:noAutofit/>
          </a:bodyPr>
          <a:lstStyle>
            <a:lvl1pPr algn="l">
              <a:defRPr sz="2399" b="1"/>
            </a:lvl1pPr>
          </a:lstStyle>
          <a:p>
            <a:r>
              <a:rPr lang="en-US"/>
              <a:t>Sample Slide Title (Arial 24pt)</a:t>
            </a:r>
          </a:p>
        </p:txBody>
      </p:sp>
      <p:sp>
        <p:nvSpPr>
          <p:cNvPr id="3" name="Content Placeholder 2"/>
          <p:cNvSpPr>
            <a:spLocks noGrp="1"/>
          </p:cNvSpPr>
          <p:nvPr>
            <p:ph idx="1" hasCustomPrompt="1"/>
          </p:nvPr>
        </p:nvSpPr>
        <p:spPr>
          <a:xfrm>
            <a:off x="142203" y="1093518"/>
            <a:ext cx="11904419" cy="5032646"/>
          </a:xfrm>
          <a:prstGeom prst="rect">
            <a:avLst/>
          </a:prstGeom>
        </p:spPr>
        <p:txBody>
          <a:bodyPr/>
          <a:lstStyle>
            <a:lvl1pPr marL="0" indent="0">
              <a:buClrTx/>
              <a:buNone/>
              <a:defRPr sz="2199" baseline="0"/>
            </a:lvl1pPr>
            <a:lvl2pPr marL="742727" indent="-285664">
              <a:buClrTx/>
              <a:buFont typeface="Arial"/>
              <a:buChar char="•"/>
              <a:defRPr sz="2199"/>
            </a:lvl2pPr>
            <a:lvl3pPr marL="1142657" indent="-228531">
              <a:buClrTx/>
              <a:buFont typeface="Arial"/>
              <a:buChar char="•"/>
              <a:defRPr sz="1799"/>
            </a:lvl3pPr>
            <a:lvl4pPr marL="1599720" indent="-228531">
              <a:buClrTx/>
              <a:buFont typeface="Arial"/>
              <a:buChar char="•"/>
              <a:defRPr sz="1799"/>
            </a:lvl4pPr>
            <a:lvl5pPr marL="2056783" indent="-228531">
              <a:buClrTx/>
              <a:buFont typeface="Arial"/>
              <a:buChar char="•"/>
              <a:defRPr sz="1600" baseline="0"/>
            </a:lvl5pPr>
          </a:lstStyle>
          <a:p>
            <a:pPr lvl="0"/>
            <a:r>
              <a:rPr lang="en-US"/>
              <a:t>Headers: (Arial 22pt)</a:t>
            </a:r>
          </a:p>
          <a:p>
            <a:pPr lvl="1"/>
            <a:r>
              <a:rPr lang="en-US"/>
              <a:t>Bullet Level 1 (Arial 22pt)</a:t>
            </a:r>
          </a:p>
          <a:p>
            <a:pPr lvl="2"/>
            <a:r>
              <a:rPr lang="en-US"/>
              <a:t>Bullet Level 2 (Arial 18pt)</a:t>
            </a:r>
          </a:p>
          <a:p>
            <a:pPr lvl="3"/>
            <a:r>
              <a:rPr lang="en-US"/>
              <a:t>Bullet Level 3 (Arial 18pt)</a:t>
            </a:r>
          </a:p>
          <a:p>
            <a:pPr lvl="4"/>
            <a:r>
              <a:rPr lang="en-US"/>
              <a:t>Bullet Level 4 (Arial 16pt)</a:t>
            </a:r>
          </a:p>
        </p:txBody>
      </p:sp>
      <p:sp>
        <p:nvSpPr>
          <p:cNvPr id="11" name="Slide Number Placeholder 5"/>
          <p:cNvSpPr>
            <a:spLocks noGrp="1"/>
          </p:cNvSpPr>
          <p:nvPr>
            <p:ph type="sldNum" sz="quarter" idx="4"/>
          </p:nvPr>
        </p:nvSpPr>
        <p:spPr>
          <a:xfrm>
            <a:off x="8735325" y="6583062"/>
            <a:ext cx="3311297" cy="266195"/>
          </a:xfrm>
          <a:prstGeom prst="rect">
            <a:avLst/>
          </a:prstGeom>
        </p:spPr>
        <p:txBody>
          <a:bodyPr vert="horz" lIns="91440" tIns="45720" rIns="91440" bIns="45720" rtlCol="0" anchor="ctr"/>
          <a:lstStyle>
            <a:lvl1pPr algn="r">
              <a:defRPr sz="1100" b="1">
                <a:solidFill>
                  <a:srgbClr val="FFFFFF"/>
                </a:solidFill>
              </a:defRPr>
            </a:lvl1pPr>
          </a:lstStyle>
          <a:p>
            <a:fld id="{A3BB48F1-B06E-B04C-B364-D7B17C59C9BB}" type="slidenum">
              <a:rPr lang="en-US" smtClean="0"/>
              <a:pPr/>
              <a:t>‹#›</a:t>
            </a:fld>
            <a:endParaRPr lang="en-US"/>
          </a:p>
        </p:txBody>
      </p:sp>
    </p:spTree>
    <p:extLst>
      <p:ext uri="{BB962C8B-B14F-4D97-AF65-F5344CB8AC3E}">
        <p14:creationId xmlns:p14="http://schemas.microsoft.com/office/powerpoint/2010/main" val="939859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B - Opt 2">
  <p:cSld name="Section Header B - Opt 2">
    <p:spTree>
      <p:nvGrpSpPr>
        <p:cNvPr id="1" name="Shape 166"/>
        <p:cNvGrpSpPr/>
        <p:nvPr/>
      </p:nvGrpSpPr>
      <p:grpSpPr>
        <a:xfrm>
          <a:off x="0" y="0"/>
          <a:ext cx="0" cy="0"/>
          <a:chOff x="0" y="0"/>
          <a:chExt cx="0" cy="0"/>
        </a:xfrm>
      </p:grpSpPr>
      <p:sp>
        <p:nvSpPr>
          <p:cNvPr id="168" name="Google Shape;168;p27"/>
          <p:cNvSpPr txBox="1">
            <a:spLocks noGrp="1"/>
          </p:cNvSpPr>
          <p:nvPr>
            <p:ph type="body" idx="1"/>
          </p:nvPr>
        </p:nvSpPr>
        <p:spPr>
          <a:xfrm>
            <a:off x="705111" y="448079"/>
            <a:ext cx="1610780" cy="1329600"/>
          </a:xfrm>
          <a:prstGeom prst="rect">
            <a:avLst/>
          </a:prstGeom>
          <a:noFill/>
          <a:ln>
            <a:noFill/>
          </a:ln>
        </p:spPr>
        <p:txBody>
          <a:bodyPr spcFirstLastPara="1" wrap="square" lIns="0" tIns="0" rIns="0" bIns="0" anchor="ctr" anchorCtr="0">
            <a:noAutofit/>
          </a:bodyPr>
          <a:lstStyle>
            <a:lvl1pPr marL="609433" lvl="0" indent="-304716" algn="l" rtl="0">
              <a:lnSpc>
                <a:spcPct val="90000"/>
              </a:lnSpc>
              <a:spcBef>
                <a:spcPts val="1066"/>
              </a:spcBef>
              <a:spcAft>
                <a:spcPts val="0"/>
              </a:spcAft>
              <a:buSzPts val="5400"/>
              <a:buNone/>
              <a:defRPr sz="7198" b="1" i="0">
                <a:solidFill>
                  <a:schemeClr val="accent2"/>
                </a:solidFill>
                <a:latin typeface="Arial"/>
                <a:ea typeface="Arial"/>
                <a:cs typeface="Arial"/>
                <a:sym typeface="Arial"/>
              </a:defRPr>
            </a:lvl1pPr>
            <a:lvl2pPr marL="1218866" lvl="1" indent="-304716" algn="l" rtl="0">
              <a:lnSpc>
                <a:spcPct val="90000"/>
              </a:lnSpc>
              <a:spcBef>
                <a:spcPts val="533"/>
              </a:spcBef>
              <a:spcAft>
                <a:spcPts val="0"/>
              </a:spcAft>
              <a:buClr>
                <a:schemeClr val="dk1"/>
              </a:buClr>
              <a:buSzPts val="900"/>
              <a:buNone/>
              <a:defRPr/>
            </a:lvl2pPr>
            <a:lvl3pPr marL="1828297" lvl="2" indent="-304716" algn="l" rtl="0">
              <a:lnSpc>
                <a:spcPct val="90000"/>
              </a:lnSpc>
              <a:spcBef>
                <a:spcPts val="533"/>
              </a:spcBef>
              <a:spcAft>
                <a:spcPts val="0"/>
              </a:spcAft>
              <a:buClr>
                <a:schemeClr val="dk1"/>
              </a:buClr>
              <a:buSzPts val="800"/>
              <a:buNone/>
              <a:defRPr/>
            </a:lvl3pPr>
            <a:lvl4pPr marL="2437729" lvl="3" indent="-304716" algn="l" rtl="0">
              <a:lnSpc>
                <a:spcPct val="90000"/>
              </a:lnSpc>
              <a:spcBef>
                <a:spcPts val="533"/>
              </a:spcBef>
              <a:spcAft>
                <a:spcPts val="0"/>
              </a:spcAft>
              <a:buClr>
                <a:schemeClr val="dk1"/>
              </a:buClr>
              <a:buSzPts val="800"/>
              <a:buNone/>
              <a:defRPr/>
            </a:lvl4pPr>
            <a:lvl5pPr marL="3047162" lvl="4" indent="-304716" algn="l" rtl="0">
              <a:lnSpc>
                <a:spcPct val="90000"/>
              </a:lnSpc>
              <a:spcBef>
                <a:spcPts val="533"/>
              </a:spcBef>
              <a:spcAft>
                <a:spcPts val="0"/>
              </a:spcAft>
              <a:buClr>
                <a:schemeClr val="dk1"/>
              </a:buClr>
              <a:buSzPts val="800"/>
              <a:buNone/>
              <a:defRPr/>
            </a:lvl5pPr>
            <a:lvl6pPr marL="3656595" lvl="5" indent="-423217" algn="l" rtl="0">
              <a:lnSpc>
                <a:spcPct val="90000"/>
              </a:lnSpc>
              <a:spcBef>
                <a:spcPts val="533"/>
              </a:spcBef>
              <a:spcAft>
                <a:spcPts val="0"/>
              </a:spcAft>
              <a:buClr>
                <a:schemeClr val="dk1"/>
              </a:buClr>
              <a:buSzPts val="1400"/>
              <a:buChar char="•"/>
              <a:defRPr/>
            </a:lvl6pPr>
            <a:lvl7pPr marL="4266027" lvl="6" indent="-423217" algn="l" rtl="0">
              <a:lnSpc>
                <a:spcPct val="90000"/>
              </a:lnSpc>
              <a:spcBef>
                <a:spcPts val="533"/>
              </a:spcBef>
              <a:spcAft>
                <a:spcPts val="0"/>
              </a:spcAft>
              <a:buClr>
                <a:schemeClr val="dk1"/>
              </a:buClr>
              <a:buSzPts val="1400"/>
              <a:buChar char="•"/>
              <a:defRPr/>
            </a:lvl7pPr>
            <a:lvl8pPr marL="4875459" lvl="7" indent="-423217" algn="l" rtl="0">
              <a:lnSpc>
                <a:spcPct val="90000"/>
              </a:lnSpc>
              <a:spcBef>
                <a:spcPts val="533"/>
              </a:spcBef>
              <a:spcAft>
                <a:spcPts val="0"/>
              </a:spcAft>
              <a:buClr>
                <a:schemeClr val="dk1"/>
              </a:buClr>
              <a:buSzPts val="1400"/>
              <a:buChar char="•"/>
              <a:defRPr/>
            </a:lvl8pPr>
            <a:lvl9pPr marL="5484891" lvl="8" indent="-423217" algn="l" rtl="0">
              <a:lnSpc>
                <a:spcPct val="90000"/>
              </a:lnSpc>
              <a:spcBef>
                <a:spcPts val="533"/>
              </a:spcBef>
              <a:spcAft>
                <a:spcPts val="0"/>
              </a:spcAft>
              <a:buClr>
                <a:schemeClr val="dk1"/>
              </a:buClr>
              <a:buSzPts val="1400"/>
              <a:buChar char="•"/>
              <a:defRPr/>
            </a:lvl9pPr>
          </a:lstStyle>
          <a:p>
            <a:endParaRPr/>
          </a:p>
        </p:txBody>
      </p:sp>
      <p:sp>
        <p:nvSpPr>
          <p:cNvPr id="169" name="Google Shape;169;p27"/>
          <p:cNvSpPr txBox="1">
            <a:spLocks noGrp="1"/>
          </p:cNvSpPr>
          <p:nvPr>
            <p:ph type="title"/>
          </p:nvPr>
        </p:nvSpPr>
        <p:spPr>
          <a:xfrm>
            <a:off x="705111" y="3157126"/>
            <a:ext cx="4970705" cy="701795"/>
          </a:xfrm>
          <a:prstGeom prst="rect">
            <a:avLst/>
          </a:prstGeom>
          <a:noFill/>
          <a:ln>
            <a:noFill/>
          </a:ln>
        </p:spPr>
        <p:txBody>
          <a:bodyPr spcFirstLastPara="1" wrap="square" lIns="0" tIns="0" rIns="0" bIns="0" anchor="b" anchorCtr="0">
            <a:spAutoFit/>
          </a:bodyPr>
          <a:lstStyle>
            <a:lvl1pPr lvl="0" algn="l" rtl="0">
              <a:lnSpc>
                <a:spcPct val="90000"/>
              </a:lnSpc>
              <a:spcBef>
                <a:spcPts val="0"/>
              </a:spcBef>
              <a:spcAft>
                <a:spcPts val="0"/>
              </a:spcAft>
              <a:buClr>
                <a:schemeClr val="lt1"/>
              </a:buClr>
              <a:buSzPts val="3800"/>
              <a:buFont typeface="Arial"/>
              <a:buNone/>
              <a:defRPr sz="5065">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27"/>
          <p:cNvSpPr txBox="1">
            <a:spLocks noGrp="1"/>
          </p:cNvSpPr>
          <p:nvPr>
            <p:ph type="body" idx="2"/>
          </p:nvPr>
        </p:nvSpPr>
        <p:spPr>
          <a:xfrm>
            <a:off x="705111" y="4082556"/>
            <a:ext cx="4970705" cy="533600"/>
          </a:xfrm>
          <a:prstGeom prst="rect">
            <a:avLst/>
          </a:prstGeom>
          <a:noFill/>
          <a:ln>
            <a:noFill/>
          </a:ln>
        </p:spPr>
        <p:txBody>
          <a:bodyPr spcFirstLastPara="1" wrap="square" lIns="0" tIns="0" rIns="0" bIns="0" anchor="t" anchorCtr="0">
            <a:noAutofit/>
          </a:bodyPr>
          <a:lstStyle>
            <a:lvl1pPr marL="609433" lvl="0" indent="-304716" algn="l" rtl="0">
              <a:lnSpc>
                <a:spcPct val="90000"/>
              </a:lnSpc>
              <a:spcBef>
                <a:spcPts val="1066"/>
              </a:spcBef>
              <a:spcAft>
                <a:spcPts val="0"/>
              </a:spcAft>
              <a:buSzPts val="1400"/>
              <a:buNone/>
              <a:defRPr sz="1866">
                <a:solidFill>
                  <a:schemeClr val="lt1"/>
                </a:solidFill>
              </a:defRPr>
            </a:lvl1pPr>
            <a:lvl2pPr marL="1218866" lvl="1" indent="-304716" algn="l" rtl="0">
              <a:lnSpc>
                <a:spcPct val="90000"/>
              </a:lnSpc>
              <a:spcBef>
                <a:spcPts val="533"/>
              </a:spcBef>
              <a:spcAft>
                <a:spcPts val="0"/>
              </a:spcAft>
              <a:buClr>
                <a:srgbClr val="959595"/>
              </a:buClr>
              <a:buSzPts val="1500"/>
              <a:buNone/>
              <a:defRPr sz="2000">
                <a:solidFill>
                  <a:srgbClr val="959595"/>
                </a:solidFill>
              </a:defRPr>
            </a:lvl2pPr>
            <a:lvl3pPr marL="1828297" lvl="2" indent="-304716" algn="l" rtl="0">
              <a:lnSpc>
                <a:spcPct val="90000"/>
              </a:lnSpc>
              <a:spcBef>
                <a:spcPts val="533"/>
              </a:spcBef>
              <a:spcAft>
                <a:spcPts val="0"/>
              </a:spcAft>
              <a:buClr>
                <a:srgbClr val="959595"/>
              </a:buClr>
              <a:buSzPts val="1400"/>
              <a:buNone/>
              <a:defRPr sz="1866">
                <a:solidFill>
                  <a:srgbClr val="959595"/>
                </a:solidFill>
              </a:defRPr>
            </a:lvl3pPr>
            <a:lvl4pPr marL="2437729" lvl="3" indent="-304716" algn="l" rtl="0">
              <a:lnSpc>
                <a:spcPct val="90000"/>
              </a:lnSpc>
              <a:spcBef>
                <a:spcPts val="533"/>
              </a:spcBef>
              <a:spcAft>
                <a:spcPts val="0"/>
              </a:spcAft>
              <a:buClr>
                <a:srgbClr val="959595"/>
              </a:buClr>
              <a:buSzPts val="1200"/>
              <a:buNone/>
              <a:defRPr sz="1600">
                <a:solidFill>
                  <a:srgbClr val="959595"/>
                </a:solidFill>
              </a:defRPr>
            </a:lvl4pPr>
            <a:lvl5pPr marL="3047162" lvl="4" indent="-304716" algn="l" rtl="0">
              <a:lnSpc>
                <a:spcPct val="90000"/>
              </a:lnSpc>
              <a:spcBef>
                <a:spcPts val="533"/>
              </a:spcBef>
              <a:spcAft>
                <a:spcPts val="0"/>
              </a:spcAft>
              <a:buClr>
                <a:srgbClr val="959595"/>
              </a:buClr>
              <a:buSzPts val="1200"/>
              <a:buNone/>
              <a:defRPr sz="1600">
                <a:solidFill>
                  <a:srgbClr val="959595"/>
                </a:solidFill>
              </a:defRPr>
            </a:lvl5pPr>
            <a:lvl6pPr marL="3656595" lvl="5" indent="-304716" algn="l" rtl="0">
              <a:lnSpc>
                <a:spcPct val="90000"/>
              </a:lnSpc>
              <a:spcBef>
                <a:spcPts val="533"/>
              </a:spcBef>
              <a:spcAft>
                <a:spcPts val="0"/>
              </a:spcAft>
              <a:buClr>
                <a:srgbClr val="959595"/>
              </a:buClr>
              <a:buSzPts val="1200"/>
              <a:buNone/>
              <a:defRPr sz="1600">
                <a:solidFill>
                  <a:srgbClr val="959595"/>
                </a:solidFill>
              </a:defRPr>
            </a:lvl6pPr>
            <a:lvl7pPr marL="4266027" lvl="6" indent="-304716" algn="l" rtl="0">
              <a:lnSpc>
                <a:spcPct val="90000"/>
              </a:lnSpc>
              <a:spcBef>
                <a:spcPts val="533"/>
              </a:spcBef>
              <a:spcAft>
                <a:spcPts val="0"/>
              </a:spcAft>
              <a:buClr>
                <a:srgbClr val="959595"/>
              </a:buClr>
              <a:buSzPts val="1200"/>
              <a:buNone/>
              <a:defRPr sz="1600">
                <a:solidFill>
                  <a:srgbClr val="959595"/>
                </a:solidFill>
              </a:defRPr>
            </a:lvl7pPr>
            <a:lvl8pPr marL="4875459" lvl="7" indent="-304716" algn="l" rtl="0">
              <a:lnSpc>
                <a:spcPct val="90000"/>
              </a:lnSpc>
              <a:spcBef>
                <a:spcPts val="533"/>
              </a:spcBef>
              <a:spcAft>
                <a:spcPts val="0"/>
              </a:spcAft>
              <a:buClr>
                <a:srgbClr val="959595"/>
              </a:buClr>
              <a:buSzPts val="1200"/>
              <a:buNone/>
              <a:defRPr sz="1600">
                <a:solidFill>
                  <a:srgbClr val="959595"/>
                </a:solidFill>
              </a:defRPr>
            </a:lvl8pPr>
            <a:lvl9pPr marL="5484891" lvl="8" indent="-304716" algn="l" rtl="0">
              <a:lnSpc>
                <a:spcPct val="90000"/>
              </a:lnSpc>
              <a:spcBef>
                <a:spcPts val="533"/>
              </a:spcBef>
              <a:spcAft>
                <a:spcPts val="0"/>
              </a:spcAft>
              <a:buClr>
                <a:srgbClr val="959595"/>
              </a:buClr>
              <a:buSzPts val="1200"/>
              <a:buNone/>
              <a:defRPr sz="1600">
                <a:solidFill>
                  <a:srgbClr val="959595"/>
                </a:solidFill>
              </a:defRPr>
            </a:lvl9pPr>
          </a:lstStyle>
          <a:p>
            <a:endParaRPr/>
          </a:p>
        </p:txBody>
      </p:sp>
    </p:spTree>
    <p:extLst>
      <p:ext uri="{BB962C8B-B14F-4D97-AF65-F5344CB8AC3E}">
        <p14:creationId xmlns:p14="http://schemas.microsoft.com/office/powerpoint/2010/main" val="3393008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ide Bar Layout - Blue">
  <p:cSld name="Side Bar Layout - Blue">
    <p:spTree>
      <p:nvGrpSpPr>
        <p:cNvPr id="1" name="Shape 198"/>
        <p:cNvGrpSpPr/>
        <p:nvPr/>
      </p:nvGrpSpPr>
      <p:grpSpPr>
        <a:xfrm>
          <a:off x="0" y="0"/>
          <a:ext cx="0" cy="0"/>
          <a:chOff x="0" y="0"/>
          <a:chExt cx="0" cy="0"/>
        </a:xfrm>
      </p:grpSpPr>
      <p:sp>
        <p:nvSpPr>
          <p:cNvPr id="200" name="Google Shape;200;p32"/>
          <p:cNvSpPr txBox="1">
            <a:spLocks noGrp="1"/>
          </p:cNvSpPr>
          <p:nvPr>
            <p:ph type="title"/>
          </p:nvPr>
        </p:nvSpPr>
        <p:spPr>
          <a:xfrm>
            <a:off x="623294" y="459044"/>
            <a:ext cx="3298741" cy="1006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400"/>
              <a:buFont typeface="Arial"/>
              <a:buNone/>
              <a:defRPr>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2"/>
          <p:cNvSpPr txBox="1">
            <a:spLocks noGrp="1"/>
          </p:cNvSpPr>
          <p:nvPr>
            <p:ph type="body" idx="1"/>
          </p:nvPr>
        </p:nvSpPr>
        <p:spPr>
          <a:xfrm>
            <a:off x="623294" y="1508760"/>
            <a:ext cx="3297541" cy="535600"/>
          </a:xfrm>
          <a:prstGeom prst="rect">
            <a:avLst/>
          </a:prstGeom>
          <a:noFill/>
          <a:ln>
            <a:noFill/>
          </a:ln>
        </p:spPr>
        <p:txBody>
          <a:bodyPr spcFirstLastPara="1" wrap="square" lIns="68575" tIns="34275" rIns="68575" bIns="34275" anchor="t" anchorCtr="0">
            <a:spAutoFit/>
          </a:bodyPr>
          <a:lstStyle>
            <a:lvl1pPr marL="609448" lvl="0" indent="-304724" algn="l" rtl="0">
              <a:lnSpc>
                <a:spcPct val="90000"/>
              </a:lnSpc>
              <a:spcBef>
                <a:spcPts val="1066"/>
              </a:spcBef>
              <a:spcAft>
                <a:spcPts val="0"/>
              </a:spcAft>
              <a:buSzPts val="1200"/>
              <a:buNone/>
              <a:defRPr sz="1600" b="1">
                <a:solidFill>
                  <a:schemeClr val="lt1"/>
                </a:solidFill>
              </a:defRPr>
            </a:lvl1pPr>
            <a:lvl2pPr marL="1218895" lvl="1" indent="-423228" algn="l" rtl="0">
              <a:lnSpc>
                <a:spcPct val="90000"/>
              </a:lnSpc>
              <a:spcBef>
                <a:spcPts val="533"/>
              </a:spcBef>
              <a:spcAft>
                <a:spcPts val="0"/>
              </a:spcAft>
              <a:buClr>
                <a:schemeClr val="dk1"/>
              </a:buClr>
              <a:buSzPts val="1400"/>
              <a:buChar char="–"/>
              <a:defRPr/>
            </a:lvl2pPr>
            <a:lvl3pPr marL="1828343" lvl="2" indent="-423228" algn="l" rtl="0">
              <a:lnSpc>
                <a:spcPct val="90000"/>
              </a:lnSpc>
              <a:spcBef>
                <a:spcPts val="533"/>
              </a:spcBef>
              <a:spcAft>
                <a:spcPts val="0"/>
              </a:spcAft>
              <a:buClr>
                <a:schemeClr val="dk1"/>
              </a:buClr>
              <a:buSzPts val="1400"/>
              <a:buChar char="•"/>
              <a:defRPr/>
            </a:lvl3pPr>
            <a:lvl4pPr marL="2437790" lvl="3" indent="-423228" algn="l" rtl="0">
              <a:lnSpc>
                <a:spcPct val="90000"/>
              </a:lnSpc>
              <a:spcBef>
                <a:spcPts val="533"/>
              </a:spcBef>
              <a:spcAft>
                <a:spcPts val="0"/>
              </a:spcAft>
              <a:buClr>
                <a:schemeClr val="dk1"/>
              </a:buClr>
              <a:buSzPts val="1400"/>
              <a:buChar char="–"/>
              <a:defRPr/>
            </a:lvl4pPr>
            <a:lvl5pPr marL="3047238" lvl="4" indent="-423228" algn="l" rtl="0">
              <a:lnSpc>
                <a:spcPct val="90000"/>
              </a:lnSpc>
              <a:spcBef>
                <a:spcPts val="533"/>
              </a:spcBef>
              <a:spcAft>
                <a:spcPts val="0"/>
              </a:spcAft>
              <a:buClr>
                <a:schemeClr val="dk1"/>
              </a:buClr>
              <a:buSzPts val="1400"/>
              <a:buChar char="•"/>
              <a:defRPr/>
            </a:lvl5pPr>
            <a:lvl6pPr marL="3656686" lvl="5" indent="-423228" algn="l" rtl="0">
              <a:lnSpc>
                <a:spcPct val="90000"/>
              </a:lnSpc>
              <a:spcBef>
                <a:spcPts val="533"/>
              </a:spcBef>
              <a:spcAft>
                <a:spcPts val="0"/>
              </a:spcAft>
              <a:buClr>
                <a:schemeClr val="dk1"/>
              </a:buClr>
              <a:buSzPts val="1400"/>
              <a:buChar char="•"/>
              <a:defRPr/>
            </a:lvl6pPr>
            <a:lvl7pPr marL="4266133" lvl="6" indent="-423228" algn="l" rtl="0">
              <a:lnSpc>
                <a:spcPct val="90000"/>
              </a:lnSpc>
              <a:spcBef>
                <a:spcPts val="533"/>
              </a:spcBef>
              <a:spcAft>
                <a:spcPts val="0"/>
              </a:spcAft>
              <a:buClr>
                <a:schemeClr val="dk1"/>
              </a:buClr>
              <a:buSzPts val="1400"/>
              <a:buChar char="•"/>
              <a:defRPr/>
            </a:lvl7pPr>
            <a:lvl8pPr marL="4875581" lvl="7" indent="-423228" algn="l" rtl="0">
              <a:lnSpc>
                <a:spcPct val="90000"/>
              </a:lnSpc>
              <a:spcBef>
                <a:spcPts val="533"/>
              </a:spcBef>
              <a:spcAft>
                <a:spcPts val="0"/>
              </a:spcAft>
              <a:buClr>
                <a:schemeClr val="dk1"/>
              </a:buClr>
              <a:buSzPts val="1400"/>
              <a:buChar char="•"/>
              <a:defRPr/>
            </a:lvl8pPr>
            <a:lvl9pPr marL="5485028" lvl="8" indent="-423228" algn="l" rtl="0">
              <a:lnSpc>
                <a:spcPct val="90000"/>
              </a:lnSpc>
              <a:spcBef>
                <a:spcPts val="533"/>
              </a:spcBef>
              <a:spcAft>
                <a:spcPts val="0"/>
              </a:spcAft>
              <a:buClr>
                <a:schemeClr val="dk1"/>
              </a:buClr>
              <a:buSzPts val="1400"/>
              <a:buChar char="•"/>
              <a:defRPr/>
            </a:lvl9pPr>
          </a:lstStyle>
          <a:p>
            <a:endParaRPr/>
          </a:p>
        </p:txBody>
      </p:sp>
      <p:sp>
        <p:nvSpPr>
          <p:cNvPr id="202" name="Google Shape;202;p32"/>
          <p:cNvSpPr txBox="1">
            <a:spLocks noGrp="1"/>
          </p:cNvSpPr>
          <p:nvPr>
            <p:ph type="body" idx="2"/>
          </p:nvPr>
        </p:nvSpPr>
        <p:spPr>
          <a:xfrm>
            <a:off x="4889382" y="459045"/>
            <a:ext cx="6607079" cy="5622800"/>
          </a:xfrm>
          <a:prstGeom prst="rect">
            <a:avLst/>
          </a:prstGeom>
          <a:noFill/>
          <a:ln>
            <a:noFill/>
          </a:ln>
        </p:spPr>
        <p:txBody>
          <a:bodyPr spcFirstLastPara="1" wrap="square" lIns="68575" tIns="34275" rIns="68575" bIns="34275" anchor="t" anchorCtr="0">
            <a:noAutofit/>
          </a:bodyPr>
          <a:lstStyle>
            <a:lvl1pPr marL="609448" lvl="0" indent="-397834" algn="l" rtl="0">
              <a:lnSpc>
                <a:spcPct val="90000"/>
              </a:lnSpc>
              <a:spcBef>
                <a:spcPts val="1066"/>
              </a:spcBef>
              <a:spcAft>
                <a:spcPts val="0"/>
              </a:spcAft>
              <a:buSzPts val="1100"/>
              <a:buChar char="•"/>
              <a:defRPr sz="1466"/>
            </a:lvl1pPr>
            <a:lvl2pPr marL="1218895" lvl="1" indent="-380905" algn="l" rtl="0">
              <a:lnSpc>
                <a:spcPct val="90000"/>
              </a:lnSpc>
              <a:spcBef>
                <a:spcPts val="533"/>
              </a:spcBef>
              <a:spcAft>
                <a:spcPts val="0"/>
              </a:spcAft>
              <a:buClr>
                <a:schemeClr val="dk1"/>
              </a:buClr>
              <a:buSzPts val="900"/>
              <a:buChar char="–"/>
              <a:defRPr sz="1200"/>
            </a:lvl2pPr>
            <a:lvl3pPr marL="1828343" lvl="2" indent="-372440" algn="l" rtl="0">
              <a:lnSpc>
                <a:spcPct val="90000"/>
              </a:lnSpc>
              <a:spcBef>
                <a:spcPts val="533"/>
              </a:spcBef>
              <a:spcAft>
                <a:spcPts val="0"/>
              </a:spcAft>
              <a:buClr>
                <a:schemeClr val="dk1"/>
              </a:buClr>
              <a:buSzPts val="800"/>
              <a:buChar char="•"/>
              <a:defRPr sz="1066"/>
            </a:lvl3pPr>
            <a:lvl4pPr marL="2437790" lvl="3" indent="-372440" algn="l" rtl="0">
              <a:lnSpc>
                <a:spcPct val="90000"/>
              </a:lnSpc>
              <a:spcBef>
                <a:spcPts val="533"/>
              </a:spcBef>
              <a:spcAft>
                <a:spcPts val="0"/>
              </a:spcAft>
              <a:buClr>
                <a:schemeClr val="dk1"/>
              </a:buClr>
              <a:buSzPts val="800"/>
              <a:buChar char="–"/>
              <a:defRPr sz="1066"/>
            </a:lvl4pPr>
            <a:lvl5pPr marL="3047238" lvl="4" indent="-372440" algn="l" rtl="0">
              <a:lnSpc>
                <a:spcPct val="90000"/>
              </a:lnSpc>
              <a:spcBef>
                <a:spcPts val="533"/>
              </a:spcBef>
              <a:spcAft>
                <a:spcPts val="0"/>
              </a:spcAft>
              <a:buClr>
                <a:schemeClr val="dk1"/>
              </a:buClr>
              <a:buSzPts val="800"/>
              <a:buChar char="•"/>
              <a:defRPr sz="1066"/>
            </a:lvl5pPr>
            <a:lvl6pPr marL="3656686" lvl="5" indent="-423228" algn="l" rtl="0">
              <a:lnSpc>
                <a:spcPct val="90000"/>
              </a:lnSpc>
              <a:spcBef>
                <a:spcPts val="533"/>
              </a:spcBef>
              <a:spcAft>
                <a:spcPts val="0"/>
              </a:spcAft>
              <a:buClr>
                <a:schemeClr val="dk1"/>
              </a:buClr>
              <a:buSzPts val="1400"/>
              <a:buChar char="•"/>
              <a:defRPr/>
            </a:lvl6pPr>
            <a:lvl7pPr marL="4266133" lvl="6" indent="-423228" algn="l" rtl="0">
              <a:lnSpc>
                <a:spcPct val="90000"/>
              </a:lnSpc>
              <a:spcBef>
                <a:spcPts val="533"/>
              </a:spcBef>
              <a:spcAft>
                <a:spcPts val="0"/>
              </a:spcAft>
              <a:buClr>
                <a:schemeClr val="dk1"/>
              </a:buClr>
              <a:buSzPts val="1400"/>
              <a:buChar char="•"/>
              <a:defRPr/>
            </a:lvl7pPr>
            <a:lvl8pPr marL="4875581" lvl="7" indent="-423228" algn="l" rtl="0">
              <a:lnSpc>
                <a:spcPct val="90000"/>
              </a:lnSpc>
              <a:spcBef>
                <a:spcPts val="533"/>
              </a:spcBef>
              <a:spcAft>
                <a:spcPts val="0"/>
              </a:spcAft>
              <a:buClr>
                <a:schemeClr val="dk1"/>
              </a:buClr>
              <a:buSzPts val="1400"/>
              <a:buChar char="•"/>
              <a:defRPr/>
            </a:lvl8pPr>
            <a:lvl9pPr marL="5485028" lvl="8" indent="-423228"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32134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675" y="0"/>
            <a:ext cx="9283822" cy="806450"/>
          </a:xfrm>
        </p:spPr>
        <p:txBody>
          <a:bodyPr>
            <a:noAutofit/>
          </a:bodyPr>
          <a:lstStyle>
            <a:lvl1pPr algn="l">
              <a:defRPr sz="2399" b="1"/>
            </a:lvl1pPr>
          </a:lstStyle>
          <a:p>
            <a:r>
              <a:rPr lang="en-US"/>
              <a:t>Sample Slide Title (Arial 24pt)</a:t>
            </a:r>
          </a:p>
        </p:txBody>
      </p:sp>
      <p:sp>
        <p:nvSpPr>
          <p:cNvPr id="3" name="Content Placeholder 2"/>
          <p:cNvSpPr>
            <a:spLocks noGrp="1"/>
          </p:cNvSpPr>
          <p:nvPr>
            <p:ph idx="1" hasCustomPrompt="1"/>
          </p:nvPr>
        </p:nvSpPr>
        <p:spPr>
          <a:xfrm>
            <a:off x="142203" y="1093518"/>
            <a:ext cx="11904419" cy="5032646"/>
          </a:xfrm>
          <a:prstGeom prst="rect">
            <a:avLst/>
          </a:prstGeom>
        </p:spPr>
        <p:txBody>
          <a:bodyPr/>
          <a:lstStyle>
            <a:lvl1pPr marL="0" indent="0">
              <a:buClrTx/>
              <a:buNone/>
              <a:defRPr sz="2199" baseline="0"/>
            </a:lvl1pPr>
            <a:lvl2pPr marL="742727" indent="-285664">
              <a:buClrTx/>
              <a:buFont typeface="Arial"/>
              <a:buChar char="•"/>
              <a:defRPr sz="2199"/>
            </a:lvl2pPr>
            <a:lvl3pPr marL="1142657" indent="-228531">
              <a:buClrTx/>
              <a:buFont typeface="Arial"/>
              <a:buChar char="•"/>
              <a:defRPr sz="1799"/>
            </a:lvl3pPr>
            <a:lvl4pPr marL="1599720" indent="-228531">
              <a:buClrTx/>
              <a:buFont typeface="Arial"/>
              <a:buChar char="•"/>
              <a:defRPr sz="1799"/>
            </a:lvl4pPr>
            <a:lvl5pPr marL="2056783" indent="-228531">
              <a:buClrTx/>
              <a:buFont typeface="Arial"/>
              <a:buChar char="•"/>
              <a:defRPr sz="1600" baseline="0"/>
            </a:lvl5pPr>
          </a:lstStyle>
          <a:p>
            <a:pPr lvl="0"/>
            <a:r>
              <a:rPr lang="en-US"/>
              <a:t>Headers: (Arial 22pt)</a:t>
            </a:r>
          </a:p>
          <a:p>
            <a:pPr lvl="1"/>
            <a:r>
              <a:rPr lang="en-US"/>
              <a:t>Bullet Level 1 (Arial 22pt)</a:t>
            </a:r>
          </a:p>
          <a:p>
            <a:pPr lvl="2"/>
            <a:r>
              <a:rPr lang="en-US"/>
              <a:t>Bullet Level 2 (Arial 18pt)</a:t>
            </a:r>
          </a:p>
          <a:p>
            <a:pPr lvl="3"/>
            <a:r>
              <a:rPr lang="en-US"/>
              <a:t>Bullet Level 3 (Arial 18pt)</a:t>
            </a:r>
          </a:p>
          <a:p>
            <a:pPr lvl="4"/>
            <a:r>
              <a:rPr lang="en-US"/>
              <a:t>Bullet Level 4 (Arial 16pt)</a:t>
            </a:r>
          </a:p>
        </p:txBody>
      </p:sp>
      <p:sp>
        <p:nvSpPr>
          <p:cNvPr id="11" name="Slide Number Placeholder 5"/>
          <p:cNvSpPr>
            <a:spLocks noGrp="1"/>
          </p:cNvSpPr>
          <p:nvPr>
            <p:ph type="sldNum" sz="quarter" idx="4"/>
          </p:nvPr>
        </p:nvSpPr>
        <p:spPr>
          <a:xfrm>
            <a:off x="8735325" y="6583062"/>
            <a:ext cx="3311297" cy="266195"/>
          </a:xfrm>
          <a:prstGeom prst="rect">
            <a:avLst/>
          </a:prstGeom>
        </p:spPr>
        <p:txBody>
          <a:bodyPr vert="horz" lIns="91440" tIns="45720" rIns="91440" bIns="45720" rtlCol="0" anchor="ctr"/>
          <a:lstStyle>
            <a:lvl1pPr algn="r">
              <a:defRPr sz="1100" b="1">
                <a:solidFill>
                  <a:srgbClr val="FFFFFF"/>
                </a:solidFill>
              </a:defRPr>
            </a:lvl1pPr>
          </a:lstStyle>
          <a:p>
            <a:fld id="{A3BB48F1-B06E-B04C-B364-D7B17C59C9BB}" type="slidenum">
              <a:rPr lang="en-US" smtClean="0"/>
              <a:pPr/>
              <a:t>‹#›</a:t>
            </a:fld>
            <a:endParaRPr lang="en-US"/>
          </a:p>
        </p:txBody>
      </p:sp>
    </p:spTree>
    <p:extLst>
      <p:ext uri="{BB962C8B-B14F-4D97-AF65-F5344CB8AC3E}">
        <p14:creationId xmlns:p14="http://schemas.microsoft.com/office/powerpoint/2010/main" val="247258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965F0-F27E-B7C6-301F-0BEDF7E8D0D1}"/>
              </a:ext>
            </a:extLst>
          </p:cNvPr>
          <p:cNvSpPr>
            <a:spLocks noGrp="1"/>
          </p:cNvSpPr>
          <p:nvPr>
            <p:ph type="title" hasCustomPrompt="1"/>
          </p:nvPr>
        </p:nvSpPr>
        <p:spPr>
          <a:xfrm>
            <a:off x="623294" y="459044"/>
            <a:ext cx="10872986" cy="1005840"/>
          </a:xfrm>
        </p:spPr>
        <p:txBody>
          <a:bodyPr/>
          <a:lstStyle>
            <a:lvl1pPr marL="0" algn="l" defTabSz="914171" rtl="0" eaLnBrk="1" latinLnBrk="0" hangingPunct="1">
              <a:lnSpc>
                <a:spcPct val="90000"/>
              </a:lnSpc>
              <a:spcBef>
                <a:spcPct val="0"/>
              </a:spcBef>
              <a:buNone/>
              <a:defRPr lang="en-US" sz="3199" kern="1200" dirty="0">
                <a:gradFill flip="none" rotWithShape="1">
                  <a:gsLst>
                    <a:gs pos="100000">
                      <a:schemeClr val="accent5"/>
                    </a:gs>
                    <a:gs pos="0">
                      <a:schemeClr val="accent1"/>
                    </a:gs>
                  </a:gsLst>
                  <a:lin ang="10800000" scaled="1"/>
                  <a:tileRect/>
                </a:gradFill>
                <a:latin typeface="+mj-lt"/>
                <a:ea typeface="+mn-ea"/>
                <a:cs typeface="Futura Medium" panose="020B0602020204020303" pitchFamily="34" charset="-79"/>
              </a:defRPr>
            </a:lvl1pPr>
          </a:lstStyle>
          <a:p>
            <a:r>
              <a:rPr lang="en-US"/>
              <a:t>Click to edit (Arial 32pt)</a:t>
            </a:r>
            <a:endParaRPr lang="en-AR"/>
          </a:p>
        </p:txBody>
      </p:sp>
      <p:sp>
        <p:nvSpPr>
          <p:cNvPr id="7" name="Text Placeholder 4">
            <a:extLst>
              <a:ext uri="{FF2B5EF4-FFF2-40B4-BE49-F238E27FC236}">
                <a16:creationId xmlns:a16="http://schemas.microsoft.com/office/drawing/2014/main" id="{A42E1EFA-1FAB-F48E-516E-740B8F861F42}"/>
              </a:ext>
            </a:extLst>
          </p:cNvPr>
          <p:cNvSpPr>
            <a:spLocks noGrp="1"/>
          </p:cNvSpPr>
          <p:nvPr>
            <p:ph type="body" sz="quarter" idx="14" hasCustomPrompt="1"/>
          </p:nvPr>
        </p:nvSpPr>
        <p:spPr>
          <a:xfrm>
            <a:off x="623293" y="1508760"/>
            <a:ext cx="10869385" cy="313932"/>
          </a:xfrm>
        </p:spPr>
        <p:txBody>
          <a:bodyPr wrap="square" lIns="91440" tIns="45720" rIns="91440" bIns="45720">
            <a:spAutoFit/>
          </a:bodyPr>
          <a:lstStyle>
            <a:lvl1pPr marL="0" indent="0">
              <a:buNone/>
              <a:defRPr sz="1600" b="1">
                <a:solidFill>
                  <a:schemeClr val="tx1"/>
                </a:solidFill>
              </a:defRPr>
            </a:lvl1pPr>
          </a:lstStyle>
          <a:p>
            <a:pPr lvl="0"/>
            <a:r>
              <a:rPr lang="en-US"/>
              <a:t>Click to edit subtitle (Arial Bold 16pt)</a:t>
            </a:r>
          </a:p>
        </p:txBody>
      </p:sp>
    </p:spTree>
    <p:extLst>
      <p:ext uri="{BB962C8B-B14F-4D97-AF65-F5344CB8AC3E}">
        <p14:creationId xmlns:p14="http://schemas.microsoft.com/office/powerpoint/2010/main" val="162696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over white">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gray">
          <a:xfrm>
            <a:off x="287864" y="4268529"/>
            <a:ext cx="8590695"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Phoenix Business Inc.</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10" name="Presentation Title"/>
          <p:cNvSpPr>
            <a:spLocks noGrp="1"/>
          </p:cNvSpPr>
          <p:nvPr>
            <p:ph type="body" sz="quarter" idx="14" hasCustomPrompt="1"/>
          </p:nvPr>
        </p:nvSpPr>
        <p:spPr>
          <a:xfrm>
            <a:off x="287864" y="2706317"/>
            <a:ext cx="8590695" cy="997196"/>
          </a:xfrm>
        </p:spPr>
        <p:txBody>
          <a:bodyPr wrap="square">
            <a:noAutofit/>
          </a:bodyPr>
          <a:lstStyle>
            <a:lvl1pPr>
              <a:lnSpc>
                <a:spcPct val="90000"/>
              </a:lnSpc>
              <a:spcBef>
                <a:spcPts val="0"/>
              </a:spcBef>
              <a:defRPr sz="3599" b="1" baseline="0"/>
            </a:lvl1pPr>
          </a:lstStyle>
          <a:p>
            <a:pPr lvl="0"/>
            <a:r>
              <a:rPr lang="en-US"/>
              <a:t>Title Goes Here </a:t>
            </a:r>
            <a:br>
              <a:rPr lang="en-US"/>
            </a:br>
            <a:r>
              <a:rPr lang="en-US"/>
              <a:t>and Here and Here.</a:t>
            </a:r>
          </a:p>
        </p:txBody>
      </p:sp>
      <p:grpSp>
        <p:nvGrpSpPr>
          <p:cNvPr id="2" name="Group 1"/>
          <p:cNvGrpSpPr/>
          <p:nvPr userDrawn="1"/>
        </p:nvGrpSpPr>
        <p:grpSpPr>
          <a:xfrm>
            <a:off x="9166398" y="0"/>
            <a:ext cx="3022428"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1" name="Picture 10" descr="No 1-PBC square logo_RGB.png">
            <a:extLst>
              <a:ext uri="{FF2B5EF4-FFF2-40B4-BE49-F238E27FC236}">
                <a16:creationId xmlns:a16="http://schemas.microsoft.com/office/drawing/2014/main" id="{B5CA74C4-122D-4DFB-9A18-8E3B705CF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76"/>
            <a:ext cx="833977" cy="581451"/>
          </a:xfrm>
          <a:prstGeom prst="rect">
            <a:avLst/>
          </a:prstGeom>
        </p:spPr>
      </p:pic>
      <p:pic>
        <p:nvPicPr>
          <p:cNvPr id="13" name="Picture 2" descr="Image result for sap gold logo">
            <a:extLst>
              <a:ext uri="{FF2B5EF4-FFF2-40B4-BE49-F238E27FC236}">
                <a16:creationId xmlns:a16="http://schemas.microsoft.com/office/drawing/2014/main" id="{DCB0CA06-98BD-4713-B7DF-281317527950}"/>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2" y="6178959"/>
            <a:ext cx="996408"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7E44259F-7A33-BCD8-FE47-652D7A6911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8" y="5988896"/>
            <a:ext cx="723634" cy="724010"/>
          </a:xfrm>
          <a:prstGeom prst="rect">
            <a:avLst/>
          </a:prstGeom>
          <a:noFill/>
        </p:spPr>
      </p:pic>
    </p:spTree>
    <p:extLst>
      <p:ext uri="{BB962C8B-B14F-4D97-AF65-F5344CB8AC3E}">
        <p14:creationId xmlns:p14="http://schemas.microsoft.com/office/powerpoint/2010/main" val="370372816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Cover white">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gray">
          <a:xfrm>
            <a:off x="287864" y="4268529"/>
            <a:ext cx="8590695"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Phoenix Business Inc.</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10" name="Presentation Title"/>
          <p:cNvSpPr>
            <a:spLocks noGrp="1"/>
          </p:cNvSpPr>
          <p:nvPr>
            <p:ph type="body" sz="quarter" idx="14" hasCustomPrompt="1"/>
          </p:nvPr>
        </p:nvSpPr>
        <p:spPr>
          <a:xfrm>
            <a:off x="287864" y="2706317"/>
            <a:ext cx="8590695" cy="997196"/>
          </a:xfrm>
        </p:spPr>
        <p:txBody>
          <a:bodyPr wrap="square">
            <a:noAutofit/>
          </a:bodyPr>
          <a:lstStyle>
            <a:lvl1pPr>
              <a:lnSpc>
                <a:spcPct val="90000"/>
              </a:lnSpc>
              <a:spcBef>
                <a:spcPts val="0"/>
              </a:spcBef>
              <a:defRPr sz="3599" b="1" baseline="0"/>
            </a:lvl1pPr>
          </a:lstStyle>
          <a:p>
            <a:pPr lvl="0"/>
            <a:r>
              <a:rPr lang="en-US"/>
              <a:t>Title Goes Here </a:t>
            </a:r>
            <a:br>
              <a:rPr lang="en-US"/>
            </a:br>
            <a:r>
              <a:rPr lang="en-US"/>
              <a:t>and Here and Here.</a:t>
            </a:r>
          </a:p>
        </p:txBody>
      </p:sp>
      <p:grpSp>
        <p:nvGrpSpPr>
          <p:cNvPr id="2" name="Group 1"/>
          <p:cNvGrpSpPr/>
          <p:nvPr userDrawn="1"/>
        </p:nvGrpSpPr>
        <p:grpSpPr>
          <a:xfrm>
            <a:off x="9166398" y="0"/>
            <a:ext cx="3022428"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1" name="Picture 10" descr="No 1-PBC square logo_RGB.png">
            <a:extLst>
              <a:ext uri="{FF2B5EF4-FFF2-40B4-BE49-F238E27FC236}">
                <a16:creationId xmlns:a16="http://schemas.microsoft.com/office/drawing/2014/main" id="{B5CA74C4-122D-4DFB-9A18-8E3B705CF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76"/>
            <a:ext cx="833977" cy="581451"/>
          </a:xfrm>
          <a:prstGeom prst="rect">
            <a:avLst/>
          </a:prstGeom>
        </p:spPr>
      </p:pic>
      <p:pic>
        <p:nvPicPr>
          <p:cNvPr id="13" name="Picture 2" descr="Image result for sap gold logo">
            <a:extLst>
              <a:ext uri="{FF2B5EF4-FFF2-40B4-BE49-F238E27FC236}">
                <a16:creationId xmlns:a16="http://schemas.microsoft.com/office/drawing/2014/main" id="{DCB0CA06-98BD-4713-B7DF-281317527950}"/>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2" y="6178959"/>
            <a:ext cx="996408"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7E44259F-7A33-BCD8-FE47-652D7A6911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8" y="5988896"/>
            <a:ext cx="723634" cy="724010"/>
          </a:xfrm>
          <a:prstGeom prst="rect">
            <a:avLst/>
          </a:prstGeom>
          <a:noFill/>
        </p:spPr>
      </p:pic>
    </p:spTree>
    <p:extLst>
      <p:ext uri="{BB962C8B-B14F-4D97-AF65-F5344CB8AC3E}">
        <p14:creationId xmlns:p14="http://schemas.microsoft.com/office/powerpoint/2010/main" val="13431547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1234" y="963000"/>
            <a:ext cx="4929432" cy="4932000"/>
          </a:xfrm>
        </p:spPr>
        <p:txBody>
          <a:bodyPr/>
          <a:lstStyle/>
          <a:p>
            <a:r>
              <a:rPr lang="en-US"/>
              <a:t>Click icon to add picture</a:t>
            </a:r>
            <a:endParaRPr lang="de-DE"/>
          </a:p>
        </p:txBody>
      </p:sp>
      <p:sp>
        <p:nvSpPr>
          <p:cNvPr id="6" name="Speaker"/>
          <p:cNvSpPr>
            <a:spLocks noGrp="1"/>
          </p:cNvSpPr>
          <p:nvPr userDrawn="1">
            <p:ph type="subTitle" idx="1" hasCustomPrompt="1"/>
          </p:nvPr>
        </p:nvSpPr>
        <p:spPr bwMode="black">
          <a:xfrm>
            <a:off x="287851" y="4268504"/>
            <a:ext cx="6370111"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8" name="Title 7"/>
          <p:cNvSpPr>
            <a:spLocks noGrp="1"/>
          </p:cNvSpPr>
          <p:nvPr>
            <p:ph type="title" hasCustomPrompt="1"/>
          </p:nvPr>
        </p:nvSpPr>
        <p:spPr>
          <a:xfrm>
            <a:off x="287851" y="2706317"/>
            <a:ext cx="6368682"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pic>
        <p:nvPicPr>
          <p:cNvPr id="9" name="Picture 8" descr="No 1-PBC square logo_RGB.png">
            <a:extLst>
              <a:ext uri="{FF2B5EF4-FFF2-40B4-BE49-F238E27FC236}">
                <a16:creationId xmlns:a16="http://schemas.microsoft.com/office/drawing/2014/main" id="{78145AD2-CD7F-4435-8667-50CFBE04F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1" name="Picture 2" descr="Image result for sap gold logo">
            <a:extLst>
              <a:ext uri="{FF2B5EF4-FFF2-40B4-BE49-F238E27FC236}">
                <a16:creationId xmlns:a16="http://schemas.microsoft.com/office/drawing/2014/main" id="{7B064B83-25B0-4CA5-BE8F-415DC422CE4D}"/>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DEB9809B-D18E-56CC-E8D3-BB31465B2C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9" y="5988896"/>
            <a:ext cx="723633" cy="724010"/>
          </a:xfrm>
          <a:prstGeom prst="rect">
            <a:avLst/>
          </a:prstGeom>
          <a:noFill/>
        </p:spPr>
      </p:pic>
      <p:pic>
        <p:nvPicPr>
          <p:cNvPr id="3" name="Picture 2" descr="Logo&#10;&#10;Description automatically generated">
            <a:extLst>
              <a:ext uri="{FF2B5EF4-FFF2-40B4-BE49-F238E27FC236}">
                <a16:creationId xmlns:a16="http://schemas.microsoft.com/office/drawing/2014/main" id="{5FA54F1F-098E-1BFB-6C93-31E5AA3A8C68}"/>
              </a:ext>
            </a:extLst>
          </p:cNvPr>
          <p:cNvPicPr>
            <a:picLocks noChangeAspect="1"/>
          </p:cNvPicPr>
          <p:nvPr userDrawn="1"/>
        </p:nvPicPr>
        <p:blipFill>
          <a:blip r:embed="rId5"/>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22774756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738" y="1620000"/>
            <a:ext cx="11179376" cy="4716000"/>
          </a:xfrm>
        </p:spPr>
        <p:txBody>
          <a:bodyPr>
            <a:normAutofit/>
          </a:bodyPr>
          <a:lstStyle>
            <a:lvl1pPr marL="0" marR="0" indent="0" algn="l" defTabSz="1088014" rtl="0" eaLnBrk="1" fontAlgn="auto" latinLnBrk="0" hangingPunct="1">
              <a:lnSpc>
                <a:spcPct val="100000"/>
              </a:lnSpc>
              <a:spcBef>
                <a:spcPts val="2999"/>
              </a:spcBef>
              <a:spcAft>
                <a:spcPts val="0"/>
              </a:spcAft>
              <a:buClr>
                <a:schemeClr val="accent1"/>
              </a:buClr>
              <a:buSzPct val="80000"/>
              <a:buFontTx/>
              <a:buNone/>
              <a:tabLst/>
              <a:defRPr sz="1999" b="0"/>
            </a:lvl1pPr>
            <a:lvl2pPr marL="179874" marR="0" indent="-179874" algn="l" defTabSz="1088014"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748" marR="0" indent="-179262" algn="l" defTabSz="1088014"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622" marR="0" indent="-179874" algn="l" defTabSz="1088014"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599"/>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9393715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738" y="3090446"/>
            <a:ext cx="11179376" cy="677108"/>
          </a:xfrm>
        </p:spPr>
        <p:txBody>
          <a:bodyPr anchor="ctr"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22372071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88825" cy="3430800"/>
          </a:xfrm>
          <a:noFill/>
        </p:spPr>
        <p:txBody>
          <a:bodyPr tIns="324000"/>
          <a:lstStyle>
            <a:lvl1pPr marL="0" marR="0" indent="0" algn="ctr" defTabSz="1088014" rtl="0" eaLnBrk="1" fontAlgn="auto" latinLnBrk="0" hangingPunct="1">
              <a:lnSpc>
                <a:spcPct val="100000"/>
              </a:lnSpc>
              <a:spcBef>
                <a:spcPts val="1199"/>
              </a:spcBef>
              <a:spcAft>
                <a:spcPts val="0"/>
              </a:spcAft>
              <a:buClr>
                <a:schemeClr val="accent1"/>
              </a:buClr>
              <a:buSzPct val="80000"/>
              <a:buFontTx/>
              <a:buNone/>
              <a:tabLst/>
              <a:defRPr sz="1599">
                <a:solidFill>
                  <a:schemeClr val="tx1"/>
                </a:solidFill>
              </a:defRPr>
            </a:lvl1pPr>
          </a:lstStyle>
          <a:p>
            <a:pPr marL="0" marR="0" lvl="0" indent="0" algn="ctr" defTabSz="1088014" rtl="0" eaLnBrk="1" fontAlgn="auto" latinLnBrk="0" hangingPunct="1">
              <a:lnSpc>
                <a:spcPct val="100000"/>
              </a:lnSpc>
              <a:spcBef>
                <a:spcPts val="1199"/>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738" y="1375046"/>
            <a:ext cx="11179376" cy="677108"/>
          </a:xfrm>
        </p:spPr>
        <p:txBody>
          <a:bodyPr anchor="t"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49998484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22560466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737" y="1620000"/>
            <a:ext cx="1118065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14743002"/>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3739" y="1620000"/>
            <a:ext cx="11180651"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739" y="504000"/>
            <a:ext cx="11180651"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8882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419022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800" r:id="rId30"/>
    <p:sldLayoutId id="2147483806" r:id="rId31"/>
    <p:sldLayoutId id="2147483807" r:id="rId32"/>
    <p:sldLayoutId id="2147483767" r:id="rId33"/>
    <p:sldLayoutId id="2147483809" r:id="rId34"/>
    <p:sldLayoutId id="2147483810" r:id="rId35"/>
    <p:sldLayoutId id="2147483812" r:id="rId36"/>
  </p:sldLayoutIdLst>
  <p:hf hdr="0" ftr="0" dt="0"/>
  <p:txStyles>
    <p:titleStyle>
      <a:lvl1pPr algn="l" defTabSz="1088014"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014"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874" indent="-179874" algn="l" defTabSz="1088014"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596" indent="-179298" algn="l" defTabSz="1088014"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622" indent="-179874" algn="l" defTabSz="1088014" rtl="0" eaLnBrk="1" latinLnBrk="0" hangingPunct="1">
        <a:spcBef>
          <a:spcPts val="300"/>
        </a:spcBef>
        <a:buClr>
          <a:schemeClr val="tx1"/>
        </a:buClr>
        <a:buSzPct val="120000"/>
        <a:buFont typeface="Arial" pitchFamily="34" charset="0"/>
        <a:buChar char="▫"/>
        <a:defRPr sz="1599" kern="1200">
          <a:solidFill>
            <a:schemeClr val="tx1"/>
          </a:solidFill>
          <a:latin typeface="+mn-lt"/>
          <a:ea typeface="+mn-ea"/>
          <a:cs typeface="+mn-cs"/>
        </a:defRPr>
      </a:lvl4pPr>
      <a:lvl5pPr marL="719496" indent="-179874" algn="l" defTabSz="1088014" rtl="0" eaLnBrk="1" latinLnBrk="0" hangingPunct="1">
        <a:spcBef>
          <a:spcPts val="100"/>
        </a:spcBef>
        <a:buClr>
          <a:schemeClr val="tx1"/>
        </a:buClr>
        <a:buSzPct val="100000"/>
        <a:buFont typeface="Symbol" panose="05050102010706020507" pitchFamily="18" charset="2"/>
        <a:buChar char="-"/>
        <a:defRPr sz="1399" kern="1200" baseline="0">
          <a:solidFill>
            <a:schemeClr val="tx1"/>
          </a:solidFill>
          <a:latin typeface="+mn-lt"/>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4" rtl="0" eaLnBrk="1" latinLnBrk="0" hangingPunct="1">
        <a:defRPr sz="2099" kern="1200">
          <a:solidFill>
            <a:schemeClr val="tx1"/>
          </a:solidFill>
          <a:latin typeface="+mn-lt"/>
          <a:ea typeface="+mn-ea"/>
          <a:cs typeface="+mn-cs"/>
        </a:defRPr>
      </a:lvl1pPr>
      <a:lvl2pPr marL="544007" algn="l" defTabSz="1088014" rtl="0" eaLnBrk="1" latinLnBrk="0" hangingPunct="1">
        <a:defRPr sz="2099" kern="1200">
          <a:solidFill>
            <a:schemeClr val="tx1"/>
          </a:solidFill>
          <a:latin typeface="+mn-lt"/>
          <a:ea typeface="+mn-ea"/>
          <a:cs typeface="+mn-cs"/>
        </a:defRPr>
      </a:lvl2pPr>
      <a:lvl3pPr marL="1088014" algn="l" defTabSz="1088014" rtl="0" eaLnBrk="1" latinLnBrk="0" hangingPunct="1">
        <a:defRPr sz="2099" kern="1200">
          <a:solidFill>
            <a:schemeClr val="tx1"/>
          </a:solidFill>
          <a:latin typeface="+mn-lt"/>
          <a:ea typeface="+mn-ea"/>
          <a:cs typeface="+mn-cs"/>
        </a:defRPr>
      </a:lvl3pPr>
      <a:lvl4pPr marL="1632021" algn="l" defTabSz="1088014" rtl="0" eaLnBrk="1" latinLnBrk="0" hangingPunct="1">
        <a:defRPr sz="2099" kern="1200">
          <a:solidFill>
            <a:schemeClr val="tx1"/>
          </a:solidFill>
          <a:latin typeface="+mn-lt"/>
          <a:ea typeface="+mn-ea"/>
          <a:cs typeface="+mn-cs"/>
        </a:defRPr>
      </a:lvl4pPr>
      <a:lvl5pPr marL="2176027" algn="l" defTabSz="1088014" rtl="0" eaLnBrk="1" latinLnBrk="0" hangingPunct="1">
        <a:defRPr sz="2099" kern="1200">
          <a:solidFill>
            <a:schemeClr val="tx1"/>
          </a:solidFill>
          <a:latin typeface="+mn-lt"/>
          <a:ea typeface="+mn-ea"/>
          <a:cs typeface="+mn-cs"/>
        </a:defRPr>
      </a:lvl5pPr>
      <a:lvl6pPr marL="2720035" algn="l" defTabSz="1088014" rtl="0" eaLnBrk="1" latinLnBrk="0" hangingPunct="1">
        <a:defRPr sz="2099" kern="1200">
          <a:solidFill>
            <a:schemeClr val="tx1"/>
          </a:solidFill>
          <a:latin typeface="+mn-lt"/>
          <a:ea typeface="+mn-ea"/>
          <a:cs typeface="+mn-cs"/>
        </a:defRPr>
      </a:lvl6pPr>
      <a:lvl7pPr marL="3264042" algn="l" defTabSz="1088014" rtl="0" eaLnBrk="1" latinLnBrk="0" hangingPunct="1">
        <a:defRPr sz="2099" kern="1200">
          <a:solidFill>
            <a:schemeClr val="tx1"/>
          </a:solidFill>
          <a:latin typeface="+mn-lt"/>
          <a:ea typeface="+mn-ea"/>
          <a:cs typeface="+mn-cs"/>
        </a:defRPr>
      </a:lvl7pPr>
      <a:lvl8pPr marL="3808049" algn="l" defTabSz="1088014" rtl="0" eaLnBrk="1" latinLnBrk="0" hangingPunct="1">
        <a:defRPr sz="2099" kern="1200">
          <a:solidFill>
            <a:schemeClr val="tx1"/>
          </a:solidFill>
          <a:latin typeface="+mn-lt"/>
          <a:ea typeface="+mn-ea"/>
          <a:cs typeface="+mn-cs"/>
        </a:defRPr>
      </a:lvl8pPr>
      <a:lvl9pPr marL="4352056" algn="l" defTabSz="1088014"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22.xml"/><Relationship Id="rId4" Type="http://schemas.openxmlformats.org/officeDocument/2006/relationships/image" Target="../media/image121.png"/></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22.xml"/><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22.xml"/><Relationship Id="rId4" Type="http://schemas.openxmlformats.org/officeDocument/2006/relationships/image" Target="../media/image125.png"/></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6.xml"/><Relationship Id="rId1" Type="http://schemas.openxmlformats.org/officeDocument/2006/relationships/slideLayout" Target="../slideLayouts/slideLayout22.xml"/><Relationship Id="rId4" Type="http://schemas.openxmlformats.org/officeDocument/2006/relationships/image" Target="../media/image128.png"/></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2.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22.xm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2.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3.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8.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0.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1.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3.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4.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5.xm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6.xml"/><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9.xml"/><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0.xml"/><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1.xml"/><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4.xml"/><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5.xml"/><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6.xml"/><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8.xml"/><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9.xml"/><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0.xml"/><Relationship Id="rId1" Type="http://schemas.openxmlformats.org/officeDocument/2006/relationships/slideLayout" Target="../slideLayouts/slideLayout22.xml"/><Relationship Id="rId4" Type="http://schemas.openxmlformats.org/officeDocument/2006/relationships/image" Target="../media/image161.png"/></Relationships>
</file>

<file path=ppt/slides/_rels/slide1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1.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2.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3.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4.xml"/><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5.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6.xml"/><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8.xml"/><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22.xml"/><Relationship Id="rId4" Type="http://schemas.openxmlformats.org/officeDocument/2006/relationships/image" Target="../media/image172.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5.xml"/><Relationship Id="rId1" Type="http://schemas.openxmlformats.org/officeDocument/2006/relationships/slideLayout" Target="../slideLayouts/slideLayout22.xml"/><Relationship Id="rId4" Type="http://schemas.openxmlformats.org/officeDocument/2006/relationships/image" Target="../media/image174.png"/></Relationships>
</file>

<file path=ppt/slides/_rels/slide15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6.xml"/><Relationship Id="rId1" Type="http://schemas.openxmlformats.org/officeDocument/2006/relationships/slideLayout" Target="../slideLayouts/slideLayout22.xml"/><Relationship Id="rId4" Type="http://schemas.openxmlformats.org/officeDocument/2006/relationships/image" Target="../media/image176.png"/></Relationships>
</file>

<file path=ppt/slides/_rels/slide1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7.xml"/><Relationship Id="rId1" Type="http://schemas.openxmlformats.org/officeDocument/2006/relationships/slideLayout" Target="../slideLayouts/slideLayout22.xml"/><Relationship Id="rId4" Type="http://schemas.openxmlformats.org/officeDocument/2006/relationships/image" Target="../media/image17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8.xml"/><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9.xml"/><Relationship Id="rId1" Type="http://schemas.openxmlformats.org/officeDocument/2006/relationships/slideLayout" Target="../slideLayouts/slideLayout2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0.xml"/><Relationship Id="rId1" Type="http://schemas.openxmlformats.org/officeDocument/2006/relationships/slideLayout" Target="../slideLayouts/slideLayout2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1.xml"/><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3.xml"/><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4.xml"/><Relationship Id="rId1" Type="http://schemas.openxmlformats.org/officeDocument/2006/relationships/slideLayout" Target="../slideLayouts/slideLayout22.xml"/><Relationship Id="rId4" Type="http://schemas.openxmlformats.org/officeDocument/2006/relationships/image" Target="../media/image184.png"/></Relationships>
</file>

<file path=ppt/slides/_rels/slide16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5.xml"/><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6.xml"/><Relationship Id="rId1" Type="http://schemas.openxmlformats.org/officeDocument/2006/relationships/slideLayout" Target="../slideLayouts/slideLayout2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7.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8.xml"/><Relationship Id="rId1" Type="http://schemas.openxmlformats.org/officeDocument/2006/relationships/slideLayout" Target="../slideLayouts/slideLayout2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9.xml"/><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46.jpe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jpeg"/><Relationship Id="rId2" Type="http://schemas.openxmlformats.org/officeDocument/2006/relationships/image" Target="../media/image8.wmf"/><Relationship Id="rId1" Type="http://schemas.openxmlformats.org/officeDocument/2006/relationships/slideLayout" Target="../slideLayouts/slideLayout2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2.xml"/><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22.xml"/><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hyperlink" Target="https://ess.lausd.net/"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7.xml"/><Relationship Id="rId1" Type="http://schemas.openxmlformats.org/officeDocument/2006/relationships/slideLayout" Target="../slideLayouts/slideLayout22.xml"/><Relationship Id="rId5" Type="http://schemas.openxmlformats.org/officeDocument/2006/relationships/image" Target="../media/image117.png"/><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tle Image" descr="Example of an image for ttitle slide" title="Title image"/>
          <p:cNvPicPr>
            <a:picLocks noGrp="1" noChangeAspect="1"/>
          </p:cNvPicPr>
          <p:nvPr>
            <p:ph type="pic" sz="quarter" idx="12"/>
          </p:nvPr>
        </p:nvPicPr>
        <p:blipFill rotWithShape="1">
          <a:blip r:embed="rId3"/>
          <a:srcRect l="2652" t="3259" b="37045"/>
          <a:stretch/>
        </p:blipFill>
        <p:spPr bwMode="gray"/>
      </p:pic>
      <p:sp>
        <p:nvSpPr>
          <p:cNvPr id="35" name="Speaker"/>
          <p:cNvSpPr>
            <a:spLocks noGrp="1"/>
          </p:cNvSpPr>
          <p:nvPr>
            <p:ph type="subTitle" idx="1"/>
          </p:nvPr>
        </p:nvSpPr>
        <p:spPr bwMode="gray"/>
        <p:txBody>
          <a:bodyPr/>
          <a:lstStyle/>
          <a:p>
            <a:endParaRPr lang="en-US" sz="1350" dirty="0">
              <a:cs typeface="Arial"/>
            </a:endParaRPr>
          </a:p>
        </p:txBody>
      </p:sp>
      <p:sp>
        <p:nvSpPr>
          <p:cNvPr id="8" name="Presentation Title"/>
          <p:cNvSpPr>
            <a:spLocks noGrp="1"/>
          </p:cNvSpPr>
          <p:nvPr>
            <p:ph type="title"/>
          </p:nvPr>
        </p:nvSpPr>
        <p:spPr bwMode="gray"/>
        <p:txBody>
          <a:bodyPr/>
          <a:lstStyle/>
          <a:p>
            <a:r>
              <a:rPr lang="en-US" sz="3550" dirty="0"/>
              <a:t>SAP Ariba </a:t>
            </a:r>
            <a:br>
              <a:rPr lang="en-US" sz="3550" dirty="0"/>
            </a:br>
            <a:r>
              <a:rPr lang="en-US" sz="3550"/>
              <a:t>Training for LAUSD Requestors</a:t>
            </a:r>
            <a:endParaRPr lang="de-DE">
              <a:solidFill>
                <a:schemeClr val="accent1"/>
              </a:solidFill>
            </a:endParaRPr>
          </a:p>
        </p:txBody>
      </p:sp>
      <p:grpSp>
        <p:nvGrpSpPr>
          <p:cNvPr id="13" name="Hero Motion Band" descr="Three rectangles on the roght side of the image&#10;1. SAP Gold 60%&#10;2. SAP Gold 30%&#10;3. SAP Gold" title="Hero Motion Band"/>
          <p:cNvGrpSpPr/>
          <p:nvPr/>
        </p:nvGrpSpPr>
        <p:grpSpPr>
          <a:xfrm>
            <a:off x="9166398" y="1785"/>
            <a:ext cx="3022427" cy="3428220"/>
            <a:chOff x="9171173" y="0"/>
            <a:chExt cx="3024002" cy="3430006"/>
          </a:xfrm>
        </p:grpSpPr>
        <p:sp>
          <p:nvSpPr>
            <p:cNvPr id="14"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sp>
          <p:nvSpPr>
            <p:cNvPr id="15"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sp>
          <p:nvSpPr>
            <p:cNvPr id="16"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grpSp>
    </p:spTree>
    <p:extLst>
      <p:ext uri="{BB962C8B-B14F-4D97-AF65-F5344CB8AC3E}">
        <p14:creationId xmlns:p14="http://schemas.microsoft.com/office/powerpoint/2010/main" val="415428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281372" y="494670"/>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10863F4-B550-3FD3-DCFF-6BD5802D5C18}"/>
              </a:ext>
            </a:extLst>
          </p:cNvPr>
          <p:cNvSpPr txBox="1"/>
          <p:nvPr/>
        </p:nvSpPr>
        <p:spPr>
          <a:xfrm>
            <a:off x="3050579" y="1614684"/>
            <a:ext cx="4306954"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LAUSD Logo acts as a “Home” button.  From anywhere in Ariba, click the LAUSD logo to return to the Home page.</a:t>
            </a:r>
          </a:p>
        </p:txBody>
      </p:sp>
      <p:cxnSp>
        <p:nvCxnSpPr>
          <p:cNvPr id="15" name="Straight Arrow Connector 14">
            <a:extLst>
              <a:ext uri="{FF2B5EF4-FFF2-40B4-BE49-F238E27FC236}">
                <a16:creationId xmlns:a16="http://schemas.microsoft.com/office/drawing/2014/main" id="{B62CFF27-F40C-A0FE-80AC-1BE3EB8F797A}"/>
              </a:ext>
            </a:extLst>
          </p:cNvPr>
          <p:cNvCxnSpPr/>
          <p:nvPr/>
        </p:nvCxnSpPr>
        <p:spPr>
          <a:xfrm flipH="1">
            <a:off x="1758353" y="2211188"/>
            <a:ext cx="1292226" cy="46898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B09079C-7570-906B-D576-0E0D89767E02}"/>
              </a:ext>
            </a:extLst>
          </p:cNvPr>
          <p:cNvPicPr>
            <a:picLocks noChangeAspect="1"/>
          </p:cNvPicPr>
          <p:nvPr/>
        </p:nvPicPr>
        <p:blipFill>
          <a:blip r:embed="rId3"/>
          <a:stretch>
            <a:fillRect/>
          </a:stretch>
        </p:blipFill>
        <p:spPr>
          <a:xfrm>
            <a:off x="580964" y="2680174"/>
            <a:ext cx="10545582" cy="3365025"/>
          </a:xfrm>
          <a:prstGeom prst="rect">
            <a:avLst/>
          </a:prstGeom>
        </p:spPr>
      </p:pic>
    </p:spTree>
    <p:extLst>
      <p:ext uri="{BB962C8B-B14F-4D97-AF65-F5344CB8AC3E}">
        <p14:creationId xmlns:p14="http://schemas.microsoft.com/office/powerpoint/2010/main" val="28170540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3631763"/>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solidFill>
                  <a:srgbClr val="000000"/>
                </a:solidFill>
                <a:latin typeface="+mj-lt"/>
                <a:cs typeface="Calibri"/>
              </a:rPr>
              <a:t>When creating a Non-Catalog Requisition for an asset, it is critical to choose the correct Commodity Code / Material Group.  If you need help, contact the Purchasing team.</a:t>
            </a:r>
          </a:p>
          <a:p>
            <a:pPr marL="457200" indent="-457200">
              <a:spcBef>
                <a:spcPts val="1200"/>
              </a:spcBef>
              <a:buFont typeface="Arial"/>
              <a:buChar char="•"/>
            </a:pPr>
            <a:r>
              <a:rPr lang="en-US">
                <a:solidFill>
                  <a:srgbClr val="000000"/>
                </a:solidFill>
                <a:latin typeface="+mj-lt"/>
                <a:cs typeface="Calibri"/>
              </a:rPr>
              <a:t>The Requester must change the </a:t>
            </a:r>
            <a:r>
              <a:rPr lang="en-US" b="1">
                <a:solidFill>
                  <a:srgbClr val="000000"/>
                </a:solidFill>
                <a:latin typeface="+mj-lt"/>
                <a:cs typeface="Calibri"/>
              </a:rPr>
              <a:t>Account Assignment</a:t>
            </a:r>
            <a:r>
              <a:rPr lang="en-US">
                <a:solidFill>
                  <a:srgbClr val="000000"/>
                </a:solidFill>
                <a:latin typeface="+mj-lt"/>
                <a:cs typeface="Calibri"/>
              </a:rPr>
              <a:t> to A - Asset</a:t>
            </a:r>
          </a:p>
          <a:p>
            <a:pPr marL="457200" indent="-457200">
              <a:spcBef>
                <a:spcPts val="1200"/>
              </a:spcBef>
              <a:buFont typeface="Arial"/>
              <a:buChar char="•"/>
            </a:pPr>
            <a:r>
              <a:rPr lang="en-US">
                <a:solidFill>
                  <a:srgbClr val="000000"/>
                </a:solidFill>
                <a:latin typeface="+mj-lt"/>
                <a:cs typeface="Arial"/>
              </a:rPr>
              <a:t>The Requester must choose a Temporary Asset Number from the list of Asset numbers.</a:t>
            </a:r>
          </a:p>
          <a:p>
            <a:pPr marL="457200" indent="-457200">
              <a:spcBef>
                <a:spcPts val="1200"/>
              </a:spcBef>
              <a:buFont typeface="Arial"/>
              <a:buChar char="•"/>
            </a:pPr>
            <a:r>
              <a:rPr lang="en-US">
                <a:solidFill>
                  <a:srgbClr val="000000"/>
                </a:solidFill>
                <a:latin typeface="+mj-lt"/>
                <a:cs typeface="Arial"/>
              </a:rPr>
              <a:t>If the Asset  class is blank, you have selected the wrong Commodity Code / Material Group.  Change it before proceeding.</a:t>
            </a:r>
          </a:p>
          <a:p>
            <a:pPr marL="457200" indent="-457200">
              <a:spcBef>
                <a:spcPts val="1200"/>
              </a:spcBef>
              <a:buFont typeface="Arial"/>
              <a:buChar char="•"/>
            </a:pPr>
            <a:r>
              <a:rPr lang="en-US">
                <a:solidFill>
                  <a:srgbClr val="000000"/>
                </a:solidFill>
                <a:latin typeface="+mj-lt"/>
                <a:cs typeface="Arial"/>
              </a:rPr>
              <a:t>The GL Account number must match the Asset class number.</a:t>
            </a:r>
          </a:p>
          <a:p>
            <a:pPr marL="457200" indent="-457200">
              <a:spcBef>
                <a:spcPts val="1200"/>
              </a:spcBef>
              <a:buFont typeface="Arial"/>
              <a:buChar char="•"/>
            </a:pPr>
            <a:r>
              <a:rPr lang="en-US">
                <a:solidFill>
                  <a:srgbClr val="000000"/>
                </a:solidFill>
                <a:latin typeface="+mj-lt"/>
                <a:cs typeface="Arial"/>
              </a:rPr>
              <a:t>The Asset Manager team will be included in the approval flow.</a:t>
            </a:r>
          </a:p>
        </p:txBody>
      </p:sp>
    </p:spTree>
    <p:extLst>
      <p:ext uri="{BB962C8B-B14F-4D97-AF65-F5344CB8AC3E}">
        <p14:creationId xmlns:p14="http://schemas.microsoft.com/office/powerpoint/2010/main" val="5450723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ea typeface="+mn-lt"/>
                <a:cs typeface="+mn-lt"/>
                <a:sym typeface="+mn-lt"/>
              </a:rPr>
              <a:t>Create a Stock Transfer Order (STO)</a:t>
            </a:r>
            <a:endParaRPr lang="en-US"/>
          </a:p>
        </p:txBody>
      </p:sp>
    </p:spTree>
    <p:extLst>
      <p:ext uri="{BB962C8B-B14F-4D97-AF65-F5344CB8AC3E}">
        <p14:creationId xmlns:p14="http://schemas.microsoft.com/office/powerpoint/2010/main" val="32919534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a:t>
            </a:r>
          </a:p>
        </p:txBody>
      </p:sp>
      <p:pic>
        <p:nvPicPr>
          <p:cNvPr id="3" name="Content Placeholder 5" descr="SAP Ariba Buying - Google Chrome">
            <a:extLst>
              <a:ext uri="{FF2B5EF4-FFF2-40B4-BE49-F238E27FC236}">
                <a16:creationId xmlns:a16="http://schemas.microsoft.com/office/drawing/2014/main" id="{93C6E313-B516-24AD-B71C-517BAE9F069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53237" y="1430464"/>
            <a:ext cx="9799015" cy="4736190"/>
          </a:xfrm>
          <a:prstGeom prst="rect">
            <a:avLst/>
          </a:prstGeom>
          <a:ln>
            <a:solidFill>
              <a:schemeClr val="tx1"/>
            </a:solidFill>
          </a:ln>
        </p:spPr>
      </p:pic>
      <p:sp>
        <p:nvSpPr>
          <p:cNvPr id="2" name="TextBox 1">
            <a:extLst>
              <a:ext uri="{FF2B5EF4-FFF2-40B4-BE49-F238E27FC236}">
                <a16:creationId xmlns:a16="http://schemas.microsoft.com/office/drawing/2014/main" id="{2ADD2E2C-F132-27D4-6534-F58CE786C160}"/>
              </a:ext>
            </a:extLst>
          </p:cNvPr>
          <p:cNvSpPr txBox="1"/>
          <p:nvPr/>
        </p:nvSpPr>
        <p:spPr>
          <a:xfrm>
            <a:off x="136573" y="3600819"/>
            <a:ext cx="2083810"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From the Guided Buying Home Page, click the General Stores Warehouse tile.</a:t>
            </a:r>
          </a:p>
        </p:txBody>
      </p:sp>
      <p:cxnSp>
        <p:nvCxnSpPr>
          <p:cNvPr id="6" name="Straight Arrow Connector 5">
            <a:extLst>
              <a:ext uri="{FF2B5EF4-FFF2-40B4-BE49-F238E27FC236}">
                <a16:creationId xmlns:a16="http://schemas.microsoft.com/office/drawing/2014/main" id="{86826E4A-F8FE-0E45-07B6-89A69F9BB83C}"/>
              </a:ext>
            </a:extLst>
          </p:cNvPr>
          <p:cNvCxnSpPr/>
          <p:nvPr/>
        </p:nvCxnSpPr>
        <p:spPr>
          <a:xfrm>
            <a:off x="623294" y="4832059"/>
            <a:ext cx="186823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DE96826-0236-0847-79D4-12F18A9A97C2}"/>
              </a:ext>
            </a:extLst>
          </p:cNvPr>
          <p:cNvSpPr/>
          <p:nvPr/>
        </p:nvSpPr>
        <p:spPr bwMode="gray">
          <a:xfrm>
            <a:off x="3308972" y="5967465"/>
            <a:ext cx="146942" cy="13854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403580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Picture 1" descr="SAP Ariba Buying - Google Chrome">
            <a:extLst>
              <a:ext uri="{FF2B5EF4-FFF2-40B4-BE49-F238E27FC236}">
                <a16:creationId xmlns:a16="http://schemas.microsoft.com/office/drawing/2014/main" id="{BCA9FF9A-67F6-F397-A4FA-B373859DF2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94199" y="1908999"/>
            <a:ext cx="7587773" cy="4711090"/>
          </a:xfrm>
          <a:prstGeom prst="rect">
            <a:avLst/>
          </a:prstGeom>
          <a:ln>
            <a:solidFill>
              <a:schemeClr val="tx1"/>
            </a:solidFill>
          </a:ln>
        </p:spPr>
      </p:pic>
      <p:sp>
        <p:nvSpPr>
          <p:cNvPr id="3" name="TextBox 2">
            <a:extLst>
              <a:ext uri="{FF2B5EF4-FFF2-40B4-BE49-F238E27FC236}">
                <a16:creationId xmlns:a16="http://schemas.microsoft.com/office/drawing/2014/main" id="{57728480-7E88-A05D-6451-07141CFE5AF8}"/>
              </a:ext>
            </a:extLst>
          </p:cNvPr>
          <p:cNvSpPr txBox="1"/>
          <p:nvPr/>
        </p:nvSpPr>
        <p:spPr>
          <a:xfrm>
            <a:off x="623294" y="1761688"/>
            <a:ext cx="3149267"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Search for the item(s) that you wish to purchase.  Leave the word warehouse to indicate that you are searching the General Stores Warehouse</a:t>
            </a:r>
          </a:p>
        </p:txBody>
      </p:sp>
      <p:cxnSp>
        <p:nvCxnSpPr>
          <p:cNvPr id="6" name="Straight Arrow Connector 5">
            <a:extLst>
              <a:ext uri="{FF2B5EF4-FFF2-40B4-BE49-F238E27FC236}">
                <a16:creationId xmlns:a16="http://schemas.microsoft.com/office/drawing/2014/main" id="{5275F267-1D3E-AD7F-974E-48577A998C6F}"/>
              </a:ext>
            </a:extLst>
          </p:cNvPr>
          <p:cNvCxnSpPr>
            <a:cxnSpLocks/>
          </p:cNvCxnSpPr>
          <p:nvPr/>
        </p:nvCxnSpPr>
        <p:spPr>
          <a:xfrm flipV="1">
            <a:off x="3496733" y="2065867"/>
            <a:ext cx="4538134" cy="40640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9962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CBEEC68F-F57D-5685-E25B-4F3F1A6FE99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355079"/>
            <a:ext cx="5688013" cy="3515415"/>
          </a:xfrm>
          <a:prstGeom prst="rect">
            <a:avLst/>
          </a:prstGeom>
          <a:ln>
            <a:solidFill>
              <a:schemeClr val="tx1"/>
            </a:solidFill>
          </a:ln>
        </p:spPr>
      </p:pic>
      <p:pic>
        <p:nvPicPr>
          <p:cNvPr id="3" name="Content Placeholder 5" descr="SAP Ariba Buying - Google Chrome">
            <a:extLst>
              <a:ext uri="{FF2B5EF4-FFF2-40B4-BE49-F238E27FC236}">
                <a16:creationId xmlns:a16="http://schemas.microsoft.com/office/drawing/2014/main" id="{DA039E21-6473-775D-5A67-696EABCD3D8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58214" y="4870494"/>
            <a:ext cx="6937272" cy="1877923"/>
          </a:xfrm>
          <a:prstGeom prst="rect">
            <a:avLst/>
          </a:prstGeom>
          <a:ln>
            <a:solidFill>
              <a:schemeClr val="tx1"/>
            </a:solidFill>
          </a:ln>
        </p:spPr>
      </p:pic>
      <p:sp>
        <p:nvSpPr>
          <p:cNvPr id="5" name="TextBox 4">
            <a:extLst>
              <a:ext uri="{FF2B5EF4-FFF2-40B4-BE49-F238E27FC236}">
                <a16:creationId xmlns:a16="http://schemas.microsoft.com/office/drawing/2014/main" id="{9B93EC1C-BD65-96AF-6662-ED61FFCA0BA2}"/>
              </a:ext>
            </a:extLst>
          </p:cNvPr>
          <p:cNvSpPr txBox="1"/>
          <p:nvPr/>
        </p:nvSpPr>
        <p:spPr>
          <a:xfrm>
            <a:off x="6576969" y="2790661"/>
            <a:ext cx="4219662"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Locate the item and click “Add to cart</a:t>
            </a:r>
          </a:p>
        </p:txBody>
      </p:sp>
      <p:sp>
        <p:nvSpPr>
          <p:cNvPr id="6" name="Rectangle 5">
            <a:extLst>
              <a:ext uri="{FF2B5EF4-FFF2-40B4-BE49-F238E27FC236}">
                <a16:creationId xmlns:a16="http://schemas.microsoft.com/office/drawing/2014/main" id="{0D585202-BA3C-46C2-D27D-9A045F97020E}"/>
              </a:ext>
            </a:extLst>
          </p:cNvPr>
          <p:cNvSpPr/>
          <p:nvPr/>
        </p:nvSpPr>
        <p:spPr bwMode="gray">
          <a:xfrm>
            <a:off x="4865615" y="2374084"/>
            <a:ext cx="897622" cy="175043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8" name="Straight Arrow Connector 7">
            <a:extLst>
              <a:ext uri="{FF2B5EF4-FFF2-40B4-BE49-F238E27FC236}">
                <a16:creationId xmlns:a16="http://schemas.microsoft.com/office/drawing/2014/main" id="{2ECFF75B-CB1B-D1CA-82CB-937F68E4BC20}"/>
              </a:ext>
            </a:extLst>
          </p:cNvPr>
          <p:cNvCxnSpPr>
            <a:cxnSpLocks/>
            <a:stCxn id="5" idx="1"/>
          </p:cNvCxnSpPr>
          <p:nvPr/>
        </p:nvCxnSpPr>
        <p:spPr>
          <a:xfrm flipH="1">
            <a:off x="5376333" y="2929161"/>
            <a:ext cx="1200636" cy="106800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7D4BA1-50B1-263D-EE99-20EF30B54081}"/>
              </a:ext>
            </a:extLst>
          </p:cNvPr>
          <p:cNvSpPr txBox="1"/>
          <p:nvPr/>
        </p:nvSpPr>
        <p:spPr>
          <a:xfrm>
            <a:off x="7643883" y="3651841"/>
            <a:ext cx="4219662"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Update the quantity as needed.</a:t>
            </a:r>
            <a:endParaRPr lang="en-US" sz="1800" kern="0">
              <a:ea typeface="Arial Unicode MS" pitchFamily="34" charset="-128"/>
              <a:cs typeface="Arial Unicode MS" pitchFamily="34" charset="-128"/>
            </a:endParaRPr>
          </a:p>
        </p:txBody>
      </p:sp>
      <p:cxnSp>
        <p:nvCxnSpPr>
          <p:cNvPr id="11" name="Straight Arrow Connector 10">
            <a:extLst>
              <a:ext uri="{FF2B5EF4-FFF2-40B4-BE49-F238E27FC236}">
                <a16:creationId xmlns:a16="http://schemas.microsoft.com/office/drawing/2014/main" id="{AD258F4B-3D3A-6689-B5F7-1090FB7C18A8}"/>
              </a:ext>
            </a:extLst>
          </p:cNvPr>
          <p:cNvCxnSpPr>
            <a:cxnSpLocks/>
          </p:cNvCxnSpPr>
          <p:nvPr/>
        </p:nvCxnSpPr>
        <p:spPr>
          <a:xfrm>
            <a:off x="9685867" y="3940990"/>
            <a:ext cx="0" cy="216347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9987461-23F6-2EE4-D828-7642B717A3BE}"/>
              </a:ext>
            </a:extLst>
          </p:cNvPr>
          <p:cNvSpPr/>
          <p:nvPr/>
        </p:nvSpPr>
        <p:spPr bwMode="gray">
          <a:xfrm>
            <a:off x="10215689" y="6309354"/>
            <a:ext cx="100364" cy="125950"/>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8279969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C409C5EE-B674-E9A8-F7FD-50E51988158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19488" y="1341259"/>
            <a:ext cx="5688013" cy="1526162"/>
          </a:xfrm>
          <a:prstGeom prst="rect">
            <a:avLst/>
          </a:prstGeom>
          <a:ln>
            <a:solidFill>
              <a:schemeClr val="tx1"/>
            </a:solidFill>
          </a:ln>
        </p:spPr>
      </p:pic>
      <p:pic>
        <p:nvPicPr>
          <p:cNvPr id="3" name="Content Placeholder 5" descr="SAP Ariba Buying - Google Chrome">
            <a:extLst>
              <a:ext uri="{FF2B5EF4-FFF2-40B4-BE49-F238E27FC236}">
                <a16:creationId xmlns:a16="http://schemas.microsoft.com/office/drawing/2014/main" id="{442A87A4-2712-31BA-BEB6-464B030DDA9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932488" y="2671813"/>
            <a:ext cx="6256337" cy="4114249"/>
          </a:xfrm>
          <a:prstGeom prst="rect">
            <a:avLst/>
          </a:prstGeom>
          <a:ln>
            <a:solidFill>
              <a:schemeClr val="tx1"/>
            </a:solidFill>
          </a:ln>
        </p:spPr>
      </p:pic>
      <p:sp>
        <p:nvSpPr>
          <p:cNvPr id="5" name="TextBox 4">
            <a:extLst>
              <a:ext uri="{FF2B5EF4-FFF2-40B4-BE49-F238E27FC236}">
                <a16:creationId xmlns:a16="http://schemas.microsoft.com/office/drawing/2014/main" id="{6E012F7D-7C29-4FBA-03BB-206BA721F31C}"/>
              </a:ext>
            </a:extLst>
          </p:cNvPr>
          <p:cNvSpPr txBox="1"/>
          <p:nvPr/>
        </p:nvSpPr>
        <p:spPr>
          <a:xfrm>
            <a:off x="6636468" y="1447396"/>
            <a:ext cx="3212983"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If more items are required, close the shopping cart and repeat the process as needed.</a:t>
            </a:r>
          </a:p>
        </p:txBody>
      </p:sp>
      <p:cxnSp>
        <p:nvCxnSpPr>
          <p:cNvPr id="7" name="Straight Arrow Connector 6">
            <a:extLst>
              <a:ext uri="{FF2B5EF4-FFF2-40B4-BE49-F238E27FC236}">
                <a16:creationId xmlns:a16="http://schemas.microsoft.com/office/drawing/2014/main" id="{7CAE2F8D-8455-2EE4-EED5-94080E2CAA16}"/>
              </a:ext>
            </a:extLst>
          </p:cNvPr>
          <p:cNvCxnSpPr/>
          <p:nvPr/>
        </p:nvCxnSpPr>
        <p:spPr>
          <a:xfrm flipH="1">
            <a:off x="5729681" y="1686187"/>
            <a:ext cx="897622"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0E66005-AA9A-A73A-5827-D9E1C3E19446}"/>
              </a:ext>
            </a:extLst>
          </p:cNvPr>
          <p:cNvSpPr/>
          <p:nvPr/>
        </p:nvSpPr>
        <p:spPr bwMode="gray">
          <a:xfrm>
            <a:off x="5773247" y="1809595"/>
            <a:ext cx="75405" cy="7820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3FFA7B1E-8D16-2A7F-9F2B-044009F166F6}"/>
              </a:ext>
            </a:extLst>
          </p:cNvPr>
          <p:cNvSpPr/>
          <p:nvPr/>
        </p:nvSpPr>
        <p:spPr bwMode="gray">
          <a:xfrm>
            <a:off x="11300093" y="6315109"/>
            <a:ext cx="100364" cy="8602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2351785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52010AA4-495B-A042-090E-811AEED32B9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252435"/>
            <a:ext cx="5688013" cy="2835105"/>
          </a:xfrm>
          <a:prstGeom prst="rect">
            <a:avLst/>
          </a:prstGeom>
          <a:ln>
            <a:solidFill>
              <a:schemeClr val="tx1"/>
            </a:solidFill>
          </a:ln>
        </p:spPr>
      </p:pic>
      <p:pic>
        <p:nvPicPr>
          <p:cNvPr id="3" name="Content Placeholder 5" descr="SAP Ariba Buying - Google Chrome">
            <a:extLst>
              <a:ext uri="{FF2B5EF4-FFF2-40B4-BE49-F238E27FC236}">
                <a16:creationId xmlns:a16="http://schemas.microsoft.com/office/drawing/2014/main" id="{101E44A6-2BA0-5C69-C896-ED53D55B90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985040" y="3319670"/>
            <a:ext cx="6112695" cy="3367243"/>
          </a:xfrm>
          <a:prstGeom prst="rect">
            <a:avLst/>
          </a:prstGeom>
          <a:ln>
            <a:solidFill>
              <a:schemeClr val="tx1"/>
            </a:solidFill>
          </a:ln>
        </p:spPr>
      </p:pic>
      <p:sp>
        <p:nvSpPr>
          <p:cNvPr id="5" name="TextBox 4">
            <a:extLst>
              <a:ext uri="{FF2B5EF4-FFF2-40B4-BE49-F238E27FC236}">
                <a16:creationId xmlns:a16="http://schemas.microsoft.com/office/drawing/2014/main" id="{E9DBAB67-CC52-06E3-91BF-56ABC78B3A85}"/>
              </a:ext>
            </a:extLst>
          </p:cNvPr>
          <p:cNvSpPr txBox="1"/>
          <p:nvPr/>
        </p:nvSpPr>
        <p:spPr>
          <a:xfrm>
            <a:off x="520117" y="4479721"/>
            <a:ext cx="511728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Add the other items to your shopping cart and update the quantity.</a:t>
            </a:r>
          </a:p>
        </p:txBody>
      </p:sp>
      <p:sp>
        <p:nvSpPr>
          <p:cNvPr id="6" name="Oval 5">
            <a:extLst>
              <a:ext uri="{FF2B5EF4-FFF2-40B4-BE49-F238E27FC236}">
                <a16:creationId xmlns:a16="http://schemas.microsoft.com/office/drawing/2014/main" id="{D53E5D9B-03E6-6F38-49E0-B5088B2258B2}"/>
              </a:ext>
            </a:extLst>
          </p:cNvPr>
          <p:cNvSpPr/>
          <p:nvPr/>
        </p:nvSpPr>
        <p:spPr bwMode="gray">
          <a:xfrm>
            <a:off x="3894024" y="3411194"/>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FAE565F3-D38A-1A2E-10D5-C71936869627}"/>
              </a:ext>
            </a:extLst>
          </p:cNvPr>
          <p:cNvSpPr/>
          <p:nvPr/>
        </p:nvSpPr>
        <p:spPr bwMode="gray">
          <a:xfrm>
            <a:off x="11157066" y="5737306"/>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2417221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540167" y="304080"/>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F45CD1C3-436B-E12D-E7BF-9D5EEFBE215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354594"/>
            <a:ext cx="5688013" cy="2970951"/>
          </a:xfrm>
          <a:prstGeom prst="rect">
            <a:avLst/>
          </a:prstGeom>
          <a:ln>
            <a:solidFill>
              <a:schemeClr val="tx1"/>
            </a:solidFill>
          </a:ln>
        </p:spPr>
      </p:pic>
      <p:sp>
        <p:nvSpPr>
          <p:cNvPr id="5" name="TextBox 4">
            <a:extLst>
              <a:ext uri="{FF2B5EF4-FFF2-40B4-BE49-F238E27FC236}">
                <a16:creationId xmlns:a16="http://schemas.microsoft.com/office/drawing/2014/main" id="{4C53B0D0-E77A-07CE-F263-6DB43AF6E1D5}"/>
              </a:ext>
            </a:extLst>
          </p:cNvPr>
          <p:cNvSpPr txBox="1"/>
          <p:nvPr/>
        </p:nvSpPr>
        <p:spPr>
          <a:xfrm>
            <a:off x="623294" y="4706224"/>
            <a:ext cx="4644992"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Update the required fields</a:t>
            </a:r>
          </a:p>
        </p:txBody>
      </p:sp>
      <p:sp>
        <p:nvSpPr>
          <p:cNvPr id="3" name="Oval 2">
            <a:extLst>
              <a:ext uri="{FF2B5EF4-FFF2-40B4-BE49-F238E27FC236}">
                <a16:creationId xmlns:a16="http://schemas.microsoft.com/office/drawing/2014/main" id="{11C944EF-A22A-6D7D-6129-82B725F8C419}"/>
              </a:ext>
            </a:extLst>
          </p:cNvPr>
          <p:cNvSpPr/>
          <p:nvPr/>
        </p:nvSpPr>
        <p:spPr bwMode="gray">
          <a:xfrm>
            <a:off x="1596594" y="3205454"/>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738497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9E6CD0E5-D188-64EF-5D26-65C0BF5AAF4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174948"/>
            <a:ext cx="5688013" cy="3035123"/>
          </a:xfrm>
          <a:prstGeom prst="rect">
            <a:avLst/>
          </a:prstGeom>
          <a:ln>
            <a:solidFill>
              <a:schemeClr val="tx1"/>
            </a:solidFill>
          </a:ln>
        </p:spPr>
      </p:pic>
      <p:pic>
        <p:nvPicPr>
          <p:cNvPr id="3" name="Picture 2" descr="SAP Ariba Buying - Google Chrome">
            <a:extLst>
              <a:ext uri="{FF2B5EF4-FFF2-40B4-BE49-F238E27FC236}">
                <a16:creationId xmlns:a16="http://schemas.microsoft.com/office/drawing/2014/main" id="{F6727E12-08FD-B4B7-50E3-2674316DC3F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391807" y="3173450"/>
            <a:ext cx="6720620" cy="3684550"/>
          </a:xfrm>
          <a:prstGeom prst="rect">
            <a:avLst/>
          </a:prstGeom>
          <a:ln>
            <a:solidFill>
              <a:schemeClr val="tx1"/>
            </a:solidFill>
          </a:ln>
        </p:spPr>
      </p:pic>
      <p:sp>
        <p:nvSpPr>
          <p:cNvPr id="5" name="TextBox 4">
            <a:extLst>
              <a:ext uri="{FF2B5EF4-FFF2-40B4-BE49-F238E27FC236}">
                <a16:creationId xmlns:a16="http://schemas.microsoft.com/office/drawing/2014/main" id="{9CDAB640-6C7C-30E3-9495-7E71BC8D5F75}"/>
              </a:ext>
            </a:extLst>
          </p:cNvPr>
          <p:cNvSpPr txBox="1"/>
          <p:nvPr/>
        </p:nvSpPr>
        <p:spPr>
          <a:xfrm>
            <a:off x="623293" y="4446165"/>
            <a:ext cx="4502379" cy="226215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200" kern="0">
                <a:ea typeface="Arial Unicode MS" pitchFamily="34" charset="-128"/>
                <a:cs typeface="Arial Unicode MS" pitchFamily="34" charset="-128"/>
              </a:rPr>
              <a:t>Regular Delivery = 3 days.</a:t>
            </a:r>
          </a:p>
          <a:p>
            <a:pPr fontAlgn="base">
              <a:spcBef>
                <a:spcPct val="50000"/>
              </a:spcBef>
              <a:spcAft>
                <a:spcPct val="0"/>
              </a:spcAft>
              <a:buClr>
                <a:srgbClr val="F0AB00"/>
              </a:buClr>
              <a:buSzPct val="80000"/>
            </a:pPr>
            <a:r>
              <a:rPr lang="en-US" sz="1200" kern="0">
                <a:ea typeface="Arial Unicode MS" pitchFamily="34" charset="-128"/>
                <a:cs typeface="Arial Unicode MS" pitchFamily="34" charset="-128"/>
              </a:rPr>
              <a:t>Will Call = Available same day if order is received by noon, or next day if after noon.</a:t>
            </a:r>
          </a:p>
          <a:p>
            <a:pPr fontAlgn="base">
              <a:spcBef>
                <a:spcPct val="50000"/>
              </a:spcBef>
              <a:spcAft>
                <a:spcPct val="0"/>
              </a:spcAft>
              <a:buClr>
                <a:srgbClr val="F0AB00"/>
              </a:buClr>
              <a:buSzPct val="80000"/>
            </a:pPr>
            <a:r>
              <a:rPr lang="en-US" sz="1200" kern="0">
                <a:ea typeface="Arial Unicode MS" pitchFamily="34" charset="-128"/>
                <a:cs typeface="Arial Unicode MS" pitchFamily="34" charset="-128"/>
              </a:rPr>
              <a:t>Overnight = Delivery next day if order is received by noon, or 2 days if received after noon.</a:t>
            </a:r>
          </a:p>
          <a:p>
            <a:pPr fontAlgn="base">
              <a:spcBef>
                <a:spcPct val="50000"/>
              </a:spcBef>
              <a:spcAft>
                <a:spcPct val="0"/>
              </a:spcAft>
              <a:buClr>
                <a:srgbClr val="F0AB00"/>
              </a:buClr>
              <a:buSzPct val="80000"/>
            </a:pPr>
            <a:r>
              <a:rPr lang="en-US" sz="1200" kern="0">
                <a:ea typeface="Arial Unicode MS" pitchFamily="34" charset="-128"/>
                <a:cs typeface="Arial Unicode MS" pitchFamily="34" charset="-128"/>
              </a:rPr>
              <a:t>Same Day = same day if the order is received by noon, or next day if order is received after noon.</a:t>
            </a:r>
          </a:p>
          <a:p>
            <a:pPr fontAlgn="base">
              <a:spcBef>
                <a:spcPct val="50000"/>
              </a:spcBef>
              <a:spcAft>
                <a:spcPct val="0"/>
              </a:spcAft>
              <a:buClr>
                <a:srgbClr val="F0AB00"/>
              </a:buClr>
              <a:buSzPct val="80000"/>
            </a:pPr>
            <a:r>
              <a:rPr lang="en-US" sz="1200" kern="0">
                <a:ea typeface="Arial Unicode MS" pitchFamily="34" charset="-128"/>
                <a:cs typeface="Arial Unicode MS" pitchFamily="34" charset="-128"/>
              </a:rPr>
              <a:t>Future Delivery = Allows user to choose a future delivery date.</a:t>
            </a:r>
          </a:p>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 </a:t>
            </a:r>
          </a:p>
        </p:txBody>
      </p:sp>
      <p:sp>
        <p:nvSpPr>
          <p:cNvPr id="6" name="TextBox 5">
            <a:extLst>
              <a:ext uri="{FF2B5EF4-FFF2-40B4-BE49-F238E27FC236}">
                <a16:creationId xmlns:a16="http://schemas.microsoft.com/office/drawing/2014/main" id="{3ACF68E4-A1D7-090F-F3EF-2E6D474EAE2B}"/>
              </a:ext>
            </a:extLst>
          </p:cNvPr>
          <p:cNvSpPr txBox="1"/>
          <p:nvPr/>
        </p:nvSpPr>
        <p:spPr>
          <a:xfrm>
            <a:off x="6409267" y="1711187"/>
            <a:ext cx="4939406"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For STO orders, there is a new </a:t>
            </a:r>
            <a:r>
              <a:rPr lang="en-US" kern="0">
                <a:ea typeface="Arial Unicode MS" pitchFamily="34" charset="-128"/>
                <a:cs typeface="Arial Unicode MS" pitchFamily="34" charset="-128"/>
              </a:rPr>
              <a:t>D</a:t>
            </a:r>
            <a:r>
              <a:rPr lang="en-US" sz="1800" kern="0">
                <a:ea typeface="Arial Unicode MS" pitchFamily="34" charset="-128"/>
                <a:cs typeface="Arial Unicode MS" pitchFamily="34" charset="-128"/>
              </a:rPr>
              <a:t>elivery Priority field in the requisition header.  Click on the downward arrow.</a:t>
            </a:r>
          </a:p>
        </p:txBody>
      </p:sp>
      <p:cxnSp>
        <p:nvCxnSpPr>
          <p:cNvPr id="8" name="Straight Arrow Connector 7">
            <a:extLst>
              <a:ext uri="{FF2B5EF4-FFF2-40B4-BE49-F238E27FC236}">
                <a16:creationId xmlns:a16="http://schemas.microsoft.com/office/drawing/2014/main" id="{4C786374-92F9-DACB-E822-3BAEC5165D31}"/>
              </a:ext>
            </a:extLst>
          </p:cNvPr>
          <p:cNvCxnSpPr/>
          <p:nvPr/>
        </p:nvCxnSpPr>
        <p:spPr>
          <a:xfrm flipH="1">
            <a:off x="4874004" y="2357306"/>
            <a:ext cx="1501629" cy="9395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B25E33A-F359-0867-3133-AE408ED1025A}"/>
              </a:ext>
            </a:extLst>
          </p:cNvPr>
          <p:cNvCxnSpPr>
            <a:cxnSpLocks/>
          </p:cNvCxnSpPr>
          <p:nvPr/>
        </p:nvCxnSpPr>
        <p:spPr>
          <a:xfrm>
            <a:off x="5125673" y="5501041"/>
            <a:ext cx="177466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DAD897C-CF76-E0FE-81C3-67EE59F1E7A3}"/>
              </a:ext>
            </a:extLst>
          </p:cNvPr>
          <p:cNvSpPr/>
          <p:nvPr/>
        </p:nvSpPr>
        <p:spPr bwMode="gray">
          <a:xfrm>
            <a:off x="4595876" y="3330974"/>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978979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A03E997E-7369-E3D2-49C1-A19B36999D4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288667"/>
            <a:ext cx="5688013" cy="2957588"/>
          </a:xfrm>
          <a:prstGeom prst="rect">
            <a:avLst/>
          </a:prstGeom>
          <a:ln>
            <a:solidFill>
              <a:schemeClr val="tx1"/>
            </a:solidFill>
          </a:ln>
        </p:spPr>
      </p:pic>
      <p:sp>
        <p:nvSpPr>
          <p:cNvPr id="5" name="TextBox 4">
            <a:extLst>
              <a:ext uri="{FF2B5EF4-FFF2-40B4-BE49-F238E27FC236}">
                <a16:creationId xmlns:a16="http://schemas.microsoft.com/office/drawing/2014/main" id="{5AFFE09F-FCFB-7E66-8640-20FC7FDB0CCB}"/>
              </a:ext>
            </a:extLst>
          </p:cNvPr>
          <p:cNvSpPr txBox="1"/>
          <p:nvPr/>
        </p:nvSpPr>
        <p:spPr>
          <a:xfrm>
            <a:off x="721453" y="4454554"/>
            <a:ext cx="4417814" cy="18004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Once you have selected a delivery priority, please make sure that all items are being delivered to the same location.</a:t>
            </a: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The General Stores Warehouse does not allow multiple ship-to locations on the same order.</a:t>
            </a:r>
          </a:p>
        </p:txBody>
      </p:sp>
      <p:pic>
        <p:nvPicPr>
          <p:cNvPr id="6" name="Picture 5" descr="SAP Ariba Buying - Google Chrome">
            <a:extLst>
              <a:ext uri="{FF2B5EF4-FFF2-40B4-BE49-F238E27FC236}">
                <a16:creationId xmlns:a16="http://schemas.microsoft.com/office/drawing/2014/main" id="{7B7DAA99-D900-30A5-C103-5D130B4F2EC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791199" y="2840070"/>
            <a:ext cx="6397625" cy="4017929"/>
          </a:xfrm>
          <a:prstGeom prst="rect">
            <a:avLst/>
          </a:prstGeom>
          <a:ln>
            <a:solidFill>
              <a:schemeClr val="tx1"/>
            </a:solidFill>
          </a:ln>
        </p:spPr>
      </p:pic>
      <p:sp>
        <p:nvSpPr>
          <p:cNvPr id="3" name="Oval 2">
            <a:extLst>
              <a:ext uri="{FF2B5EF4-FFF2-40B4-BE49-F238E27FC236}">
                <a16:creationId xmlns:a16="http://schemas.microsoft.com/office/drawing/2014/main" id="{CA3A91AD-31BE-6C18-71FB-EC938B6E83FC}"/>
              </a:ext>
            </a:extLst>
          </p:cNvPr>
          <p:cNvSpPr/>
          <p:nvPr/>
        </p:nvSpPr>
        <p:spPr bwMode="gray">
          <a:xfrm>
            <a:off x="4586174" y="3068294"/>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1568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506546"/>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8B8793B-A932-DA6D-A742-0B78C5352ADD}"/>
              </a:ext>
            </a:extLst>
          </p:cNvPr>
          <p:cNvSpPr txBox="1"/>
          <p:nvPr/>
        </p:nvSpPr>
        <p:spPr>
          <a:xfrm>
            <a:off x="3801412" y="1566333"/>
            <a:ext cx="5224055"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Bell icon is where you will find notifications.  In addition to sending notifications to your outlook email, all notifications will be displayed by clicking on the bell icon.</a:t>
            </a:r>
          </a:p>
        </p:txBody>
      </p:sp>
      <p:cxnSp>
        <p:nvCxnSpPr>
          <p:cNvPr id="5" name="Straight Arrow Connector 4">
            <a:extLst>
              <a:ext uri="{FF2B5EF4-FFF2-40B4-BE49-F238E27FC236}">
                <a16:creationId xmlns:a16="http://schemas.microsoft.com/office/drawing/2014/main" id="{B64F0C68-EB6A-7FE7-EEFE-1868BE72C5E0}"/>
              </a:ext>
            </a:extLst>
          </p:cNvPr>
          <p:cNvCxnSpPr>
            <a:cxnSpLocks/>
          </p:cNvCxnSpPr>
          <p:nvPr/>
        </p:nvCxnSpPr>
        <p:spPr>
          <a:xfrm>
            <a:off x="7382933" y="2487385"/>
            <a:ext cx="0" cy="7704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C39E8B7-6BCD-5001-94D3-8A670DF2DFDF}"/>
              </a:ext>
            </a:extLst>
          </p:cNvPr>
          <p:cNvPicPr>
            <a:picLocks noChangeAspect="1"/>
          </p:cNvPicPr>
          <p:nvPr/>
        </p:nvPicPr>
        <p:blipFill>
          <a:blip r:embed="rId3"/>
          <a:stretch>
            <a:fillRect/>
          </a:stretch>
        </p:blipFill>
        <p:spPr>
          <a:xfrm>
            <a:off x="309970" y="3257852"/>
            <a:ext cx="8740897" cy="2789162"/>
          </a:xfrm>
          <a:prstGeom prst="rect">
            <a:avLst/>
          </a:prstGeom>
        </p:spPr>
      </p:pic>
    </p:spTree>
    <p:extLst>
      <p:ext uri="{BB962C8B-B14F-4D97-AF65-F5344CB8AC3E}">
        <p14:creationId xmlns:p14="http://schemas.microsoft.com/office/powerpoint/2010/main" val="30942099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Stock Transfer Order (STO) (cont’d)</a:t>
            </a:r>
          </a:p>
        </p:txBody>
      </p:sp>
      <p:pic>
        <p:nvPicPr>
          <p:cNvPr id="2" name="Content Placeholder 5" descr="SAP Ariba Buying - Google Chrome">
            <a:extLst>
              <a:ext uri="{FF2B5EF4-FFF2-40B4-BE49-F238E27FC236}">
                <a16:creationId xmlns:a16="http://schemas.microsoft.com/office/drawing/2014/main" id="{58881D4A-A450-8A40-5FD9-C786EC0BDC7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06399" y="1399500"/>
            <a:ext cx="5688013" cy="2922077"/>
          </a:xfrm>
          <a:prstGeom prst="rect">
            <a:avLst/>
          </a:prstGeom>
          <a:ln>
            <a:solidFill>
              <a:schemeClr val="tx1"/>
            </a:solidFill>
          </a:ln>
        </p:spPr>
      </p:pic>
      <p:pic>
        <p:nvPicPr>
          <p:cNvPr id="3" name="Picture 2" descr="SAP Ariba Buying - Google Chrome">
            <a:extLst>
              <a:ext uri="{FF2B5EF4-FFF2-40B4-BE49-F238E27FC236}">
                <a16:creationId xmlns:a16="http://schemas.microsoft.com/office/drawing/2014/main" id="{7AE64C41-9176-8C1B-3DF3-D74E2717818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454869" y="3569870"/>
            <a:ext cx="6733956" cy="3240481"/>
          </a:xfrm>
          <a:prstGeom prst="rect">
            <a:avLst/>
          </a:prstGeom>
          <a:ln>
            <a:solidFill>
              <a:schemeClr val="tx1"/>
            </a:solidFill>
          </a:ln>
        </p:spPr>
      </p:pic>
      <p:sp>
        <p:nvSpPr>
          <p:cNvPr id="5" name="TextBox 4">
            <a:extLst>
              <a:ext uri="{FF2B5EF4-FFF2-40B4-BE49-F238E27FC236}">
                <a16:creationId xmlns:a16="http://schemas.microsoft.com/office/drawing/2014/main" id="{2514708F-8913-C065-BC99-FB3015750D99}"/>
              </a:ext>
            </a:extLst>
          </p:cNvPr>
          <p:cNvSpPr txBox="1"/>
          <p:nvPr/>
        </p:nvSpPr>
        <p:spPr>
          <a:xfrm>
            <a:off x="823054" y="5181501"/>
            <a:ext cx="4417814"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In some cases, there is an approver required for the requisition. Click </a:t>
            </a:r>
            <a:r>
              <a:rPr lang="en-US" b="1" kern="0">
                <a:ea typeface="Arial Unicode MS" pitchFamily="34" charset="-128"/>
                <a:cs typeface="Arial Unicode MS" pitchFamily="34" charset="-128"/>
              </a:rPr>
              <a:t>Submit </a:t>
            </a:r>
            <a:r>
              <a:rPr lang="en-US" kern="0">
                <a:ea typeface="Arial Unicode MS" pitchFamily="34" charset="-128"/>
                <a:cs typeface="Arial Unicode MS" pitchFamily="34" charset="-128"/>
              </a:rPr>
              <a:t>to start the approval process.</a:t>
            </a:r>
          </a:p>
        </p:txBody>
      </p:sp>
      <p:sp>
        <p:nvSpPr>
          <p:cNvPr id="6" name="Oval 5">
            <a:extLst>
              <a:ext uri="{FF2B5EF4-FFF2-40B4-BE49-F238E27FC236}">
                <a16:creationId xmlns:a16="http://schemas.microsoft.com/office/drawing/2014/main" id="{D70B8B2D-371E-91E5-E2CE-D1630CCBCDCD}"/>
              </a:ext>
            </a:extLst>
          </p:cNvPr>
          <p:cNvSpPr/>
          <p:nvPr/>
        </p:nvSpPr>
        <p:spPr bwMode="gray">
          <a:xfrm>
            <a:off x="3267485" y="3457339"/>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22429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2492990"/>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solidFill>
                  <a:srgbClr val="000000"/>
                </a:solidFill>
                <a:latin typeface="+mj-lt"/>
                <a:cs typeface="Calibri"/>
              </a:rPr>
              <a:t>The General Stores Warehouse is an available tile on the Guided Buying Home page </a:t>
            </a:r>
          </a:p>
          <a:p>
            <a:pPr marL="457200" indent="-457200">
              <a:spcBef>
                <a:spcPts val="1200"/>
              </a:spcBef>
              <a:buFont typeface="Arial"/>
              <a:buChar char="•"/>
            </a:pPr>
            <a:r>
              <a:rPr lang="en-US" dirty="0">
                <a:solidFill>
                  <a:srgbClr val="000000"/>
                </a:solidFill>
                <a:latin typeface="+mj-lt"/>
                <a:cs typeface="Calibri"/>
              </a:rPr>
              <a:t>Add items to your shopping cart just like any other catalog</a:t>
            </a:r>
          </a:p>
          <a:p>
            <a:pPr marL="457200" indent="-457200">
              <a:spcBef>
                <a:spcPts val="1200"/>
              </a:spcBef>
              <a:buFont typeface="Arial"/>
              <a:buChar char="•"/>
            </a:pPr>
            <a:r>
              <a:rPr lang="en-US" dirty="0">
                <a:solidFill>
                  <a:srgbClr val="000000"/>
                </a:solidFill>
                <a:latin typeface="+mj-lt"/>
                <a:cs typeface="Arial"/>
              </a:rPr>
              <a:t>STO Orders have a new field titled "Delivery Priority"</a:t>
            </a:r>
          </a:p>
          <a:p>
            <a:pPr marL="457200" indent="-457200">
              <a:spcBef>
                <a:spcPts val="1200"/>
              </a:spcBef>
              <a:buFont typeface="Arial"/>
              <a:buChar char="•"/>
            </a:pPr>
            <a:r>
              <a:rPr lang="en-US" dirty="0">
                <a:solidFill>
                  <a:srgbClr val="000000"/>
                </a:solidFill>
                <a:latin typeface="+mj-lt"/>
                <a:cs typeface="Arial"/>
              </a:rPr>
              <a:t>Based on the Delivery Priority and the size and weight of the items being purchased, there may be additional fees for overnight delivery for heavy or large items.</a:t>
            </a:r>
            <a:endParaRPr lang="en-US" dirty="0"/>
          </a:p>
        </p:txBody>
      </p:sp>
    </p:spTree>
    <p:extLst>
      <p:ext uri="{BB962C8B-B14F-4D97-AF65-F5344CB8AC3E}">
        <p14:creationId xmlns:p14="http://schemas.microsoft.com/office/powerpoint/2010/main" val="1625278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t>Create a Good Receipt Notification (Receiving)</a:t>
            </a:r>
          </a:p>
        </p:txBody>
      </p:sp>
    </p:spTree>
    <p:extLst>
      <p:ext uri="{BB962C8B-B14F-4D97-AF65-F5344CB8AC3E}">
        <p14:creationId xmlns:p14="http://schemas.microsoft.com/office/powerpoint/2010/main" val="22305085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a:t>
            </a:r>
          </a:p>
        </p:txBody>
      </p:sp>
      <p:pic>
        <p:nvPicPr>
          <p:cNvPr id="5" name="Picture 4" descr="Req status page receiving.JPG">
            <a:extLst>
              <a:ext uri="{FF2B5EF4-FFF2-40B4-BE49-F238E27FC236}">
                <a16:creationId xmlns:a16="http://schemas.microsoft.com/office/drawing/2014/main" id="{E6B87CC5-D56D-0CFC-B391-37D8D6F85F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46583" y="1239784"/>
            <a:ext cx="9895657" cy="5425251"/>
          </a:xfrm>
          <a:prstGeom prst="rect">
            <a:avLst/>
          </a:prstGeom>
          <a:ln>
            <a:solidFill>
              <a:schemeClr val="tx1"/>
            </a:solidFill>
          </a:ln>
        </p:spPr>
      </p:pic>
    </p:spTree>
    <p:extLst>
      <p:ext uri="{BB962C8B-B14F-4D97-AF65-F5344CB8AC3E}">
        <p14:creationId xmlns:p14="http://schemas.microsoft.com/office/powerpoint/2010/main" val="40511199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Content Placeholder 5" descr="SAP Ariba Buying and 1 more page - Personal - Microsoft​ Edge">
            <a:extLst>
              <a:ext uri="{FF2B5EF4-FFF2-40B4-BE49-F238E27FC236}">
                <a16:creationId xmlns:a16="http://schemas.microsoft.com/office/drawing/2014/main" id="{CAC290B0-D01B-4A00-DC70-1C7BAA5AEE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23312" y="1384937"/>
            <a:ext cx="8261131" cy="5163207"/>
          </a:xfrm>
          <a:prstGeom prst="rect">
            <a:avLst/>
          </a:prstGeom>
          <a:ln>
            <a:solidFill>
              <a:schemeClr val="tx1"/>
            </a:solidFill>
          </a:ln>
        </p:spPr>
      </p:pic>
      <p:sp>
        <p:nvSpPr>
          <p:cNvPr id="3" name="TextBox 2">
            <a:extLst>
              <a:ext uri="{FF2B5EF4-FFF2-40B4-BE49-F238E27FC236}">
                <a16:creationId xmlns:a16="http://schemas.microsoft.com/office/drawing/2014/main" id="{46700004-8A48-269F-7613-1016DFCF40C1}"/>
              </a:ext>
            </a:extLst>
          </p:cNvPr>
          <p:cNvSpPr txBox="1"/>
          <p:nvPr/>
        </p:nvSpPr>
        <p:spPr>
          <a:xfrm>
            <a:off x="352338" y="1468073"/>
            <a:ext cx="278514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From the main menu, click </a:t>
            </a:r>
            <a:r>
              <a:rPr lang="en-US" sz="1800" b="1" kern="0">
                <a:ea typeface="Arial Unicode MS" pitchFamily="34" charset="-128"/>
                <a:cs typeface="Arial Unicode MS" pitchFamily="34" charset="-128"/>
              </a:rPr>
              <a:t>Your requests</a:t>
            </a:r>
          </a:p>
        </p:txBody>
      </p:sp>
      <p:sp>
        <p:nvSpPr>
          <p:cNvPr id="5" name="Oval 4">
            <a:extLst>
              <a:ext uri="{FF2B5EF4-FFF2-40B4-BE49-F238E27FC236}">
                <a16:creationId xmlns:a16="http://schemas.microsoft.com/office/drawing/2014/main" id="{E11BB96C-7965-29C8-74F2-9DF6E4E2A347}"/>
              </a:ext>
            </a:extLst>
          </p:cNvPr>
          <p:cNvSpPr/>
          <p:nvPr/>
        </p:nvSpPr>
        <p:spPr bwMode="gray">
          <a:xfrm>
            <a:off x="5629696" y="3258788"/>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364252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Content Placeholder 5" descr="SAP Ariba Buying and 1 more page - Personal - Microsoft​ Edge">
            <a:extLst>
              <a:ext uri="{FF2B5EF4-FFF2-40B4-BE49-F238E27FC236}">
                <a16:creationId xmlns:a16="http://schemas.microsoft.com/office/drawing/2014/main" id="{01209170-78F2-A4B3-C3FE-543C4CBCF3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063138" y="1247915"/>
            <a:ext cx="8670280" cy="5418925"/>
          </a:xfrm>
          <a:prstGeom prst="rect">
            <a:avLst/>
          </a:prstGeom>
          <a:ln>
            <a:solidFill>
              <a:schemeClr val="tx1"/>
            </a:solidFill>
          </a:ln>
        </p:spPr>
      </p:pic>
      <p:sp>
        <p:nvSpPr>
          <p:cNvPr id="3" name="TextBox 2">
            <a:extLst>
              <a:ext uri="{FF2B5EF4-FFF2-40B4-BE49-F238E27FC236}">
                <a16:creationId xmlns:a16="http://schemas.microsoft.com/office/drawing/2014/main" id="{23210B92-84CE-38EF-ECE8-3EF82B0EB84D}"/>
              </a:ext>
            </a:extLst>
          </p:cNvPr>
          <p:cNvSpPr txBox="1"/>
          <p:nvPr/>
        </p:nvSpPr>
        <p:spPr>
          <a:xfrm>
            <a:off x="503339" y="1862356"/>
            <a:ext cx="234891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Now click, </a:t>
            </a:r>
            <a:r>
              <a:rPr lang="en-US" sz="1800" b="1" kern="0">
                <a:ea typeface="Arial Unicode MS" pitchFamily="34" charset="-128"/>
                <a:cs typeface="Arial Unicode MS" pitchFamily="34" charset="-128"/>
              </a:rPr>
              <a:t>To receive</a:t>
            </a:r>
            <a:endParaRPr lang="en-US" sz="1800" kern="0">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DFB6FBD4-8382-5EA0-9720-C2527B8BE397}"/>
              </a:ext>
            </a:extLst>
          </p:cNvPr>
          <p:cNvSpPr/>
          <p:nvPr/>
        </p:nvSpPr>
        <p:spPr bwMode="gray">
          <a:xfrm>
            <a:off x="6290101" y="2251260"/>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45922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Picture 1" descr="SAP Ariba Buying and 1 more page - Personal - Microsoft​ Edge">
            <a:extLst>
              <a:ext uri="{FF2B5EF4-FFF2-40B4-BE49-F238E27FC236}">
                <a16:creationId xmlns:a16="http://schemas.microsoft.com/office/drawing/2014/main" id="{234285BF-35E7-28C9-9530-5447AC141D8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015071" y="1270234"/>
            <a:ext cx="8393882" cy="5246177"/>
          </a:xfrm>
          <a:prstGeom prst="rect">
            <a:avLst/>
          </a:prstGeom>
          <a:ln>
            <a:solidFill>
              <a:schemeClr val="tx1"/>
            </a:solidFill>
          </a:ln>
        </p:spPr>
      </p:pic>
      <p:sp>
        <p:nvSpPr>
          <p:cNvPr id="3" name="TextBox 2">
            <a:extLst>
              <a:ext uri="{FF2B5EF4-FFF2-40B4-BE49-F238E27FC236}">
                <a16:creationId xmlns:a16="http://schemas.microsoft.com/office/drawing/2014/main" id="{6A8A26FF-22CD-DD9A-17EE-30E135577C65}"/>
              </a:ext>
            </a:extLst>
          </p:cNvPr>
          <p:cNvSpPr txBox="1"/>
          <p:nvPr/>
        </p:nvSpPr>
        <p:spPr>
          <a:xfrm>
            <a:off x="209725" y="1620401"/>
            <a:ext cx="2659310" cy="193899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POs that are ready for receiving will display on this page.  If you need additional details from the purchase Order, click the PO number in blue (e.g. </a:t>
            </a:r>
            <a:r>
              <a:rPr lang="en-US" sz="1800" kern="0">
                <a:solidFill>
                  <a:schemeClr val="accent3">
                    <a:lumMod val="75000"/>
                  </a:schemeClr>
                </a:solidFill>
                <a:ea typeface="Arial Unicode MS" pitchFamily="34" charset="-128"/>
                <a:cs typeface="Arial Unicode MS" pitchFamily="34" charset="-128"/>
              </a:rPr>
              <a:t>800030052</a:t>
            </a:r>
            <a:r>
              <a:rPr lang="en-US" sz="1800" kern="0">
                <a:ea typeface="Arial Unicode MS" pitchFamily="34" charset="-128"/>
                <a:cs typeface="Arial Unicode MS" pitchFamily="34" charset="-128"/>
              </a:rPr>
              <a:t>)</a:t>
            </a:r>
          </a:p>
        </p:txBody>
      </p:sp>
      <p:cxnSp>
        <p:nvCxnSpPr>
          <p:cNvPr id="6" name="Straight Arrow Connector 5">
            <a:extLst>
              <a:ext uri="{FF2B5EF4-FFF2-40B4-BE49-F238E27FC236}">
                <a16:creationId xmlns:a16="http://schemas.microsoft.com/office/drawing/2014/main" id="{2200E728-5470-2DE7-D412-F0D782FBDE2E}"/>
              </a:ext>
            </a:extLst>
          </p:cNvPr>
          <p:cNvCxnSpPr/>
          <p:nvPr/>
        </p:nvCxnSpPr>
        <p:spPr>
          <a:xfrm>
            <a:off x="1560352" y="3407256"/>
            <a:ext cx="194624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5154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Content Placeholder 5" descr="SAP Ariba Buying and 1 more page - Personal - Microsoft​ Edge">
            <a:extLst>
              <a:ext uri="{FF2B5EF4-FFF2-40B4-BE49-F238E27FC236}">
                <a16:creationId xmlns:a16="http://schemas.microsoft.com/office/drawing/2014/main" id="{E2B7B71B-A1DF-67B5-070E-7B8ED2D2697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226839" y="1431376"/>
            <a:ext cx="8071945" cy="5044965"/>
          </a:xfrm>
          <a:prstGeom prst="rect">
            <a:avLst/>
          </a:prstGeom>
          <a:ln>
            <a:solidFill>
              <a:schemeClr val="tx1"/>
            </a:solidFill>
          </a:ln>
        </p:spPr>
      </p:pic>
      <p:sp>
        <p:nvSpPr>
          <p:cNvPr id="3" name="TextBox 2">
            <a:extLst>
              <a:ext uri="{FF2B5EF4-FFF2-40B4-BE49-F238E27FC236}">
                <a16:creationId xmlns:a16="http://schemas.microsoft.com/office/drawing/2014/main" id="{41481383-5BE9-DB11-1B84-8FAF9459AB04}"/>
              </a:ext>
            </a:extLst>
          </p:cNvPr>
          <p:cNvSpPr txBox="1"/>
          <p:nvPr/>
        </p:nvSpPr>
        <p:spPr>
          <a:xfrm>
            <a:off x="623294" y="1543574"/>
            <a:ext cx="2497411" cy="221599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Clicking </a:t>
            </a:r>
            <a:r>
              <a:rPr lang="en-US" sz="1800" b="1" kern="0">
                <a:ea typeface="Arial Unicode MS" pitchFamily="34" charset="-128"/>
                <a:cs typeface="Arial Unicode MS" pitchFamily="34" charset="-128"/>
              </a:rPr>
              <a:t>Receive All</a:t>
            </a:r>
            <a:r>
              <a:rPr lang="en-US" sz="1800" kern="0">
                <a:ea typeface="Arial Unicode MS" pitchFamily="34" charset="-128"/>
                <a:cs typeface="Arial Unicode MS" pitchFamily="34" charset="-128"/>
              </a:rPr>
              <a:t> will automatically populate the “accepted” field with the quantity available for receipt on each line item.  It is a big time safer for orders with a lot of line items.</a:t>
            </a:r>
          </a:p>
        </p:txBody>
      </p:sp>
      <p:sp>
        <p:nvSpPr>
          <p:cNvPr id="5" name="Oval 4">
            <a:extLst>
              <a:ext uri="{FF2B5EF4-FFF2-40B4-BE49-F238E27FC236}">
                <a16:creationId xmlns:a16="http://schemas.microsoft.com/office/drawing/2014/main" id="{78B20B8D-259E-D0C3-3B5F-DD0CD3AB0857}"/>
              </a:ext>
            </a:extLst>
          </p:cNvPr>
          <p:cNvSpPr/>
          <p:nvPr/>
        </p:nvSpPr>
        <p:spPr bwMode="gray">
          <a:xfrm>
            <a:off x="10227109" y="4020798"/>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5558929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Content Placeholder 5" descr="SAP Ariba Buying and 1 more page - Personal - Microsoft​ Edge">
            <a:extLst>
              <a:ext uri="{FF2B5EF4-FFF2-40B4-BE49-F238E27FC236}">
                <a16:creationId xmlns:a16="http://schemas.microsoft.com/office/drawing/2014/main" id="{231F4153-7910-53C8-8A15-ACEE188DD51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42508" y="1382402"/>
            <a:ext cx="8540473" cy="5337795"/>
          </a:xfrm>
          <a:prstGeom prst="rect">
            <a:avLst/>
          </a:prstGeom>
          <a:ln>
            <a:solidFill>
              <a:schemeClr val="tx1"/>
            </a:solidFill>
          </a:ln>
        </p:spPr>
      </p:pic>
      <p:sp>
        <p:nvSpPr>
          <p:cNvPr id="3" name="TextBox 2">
            <a:extLst>
              <a:ext uri="{FF2B5EF4-FFF2-40B4-BE49-F238E27FC236}">
                <a16:creationId xmlns:a16="http://schemas.microsoft.com/office/drawing/2014/main" id="{8FF2C2EF-C115-24A1-8560-EC4353D80499}"/>
              </a:ext>
            </a:extLst>
          </p:cNvPr>
          <p:cNvSpPr txBox="1"/>
          <p:nvPr/>
        </p:nvSpPr>
        <p:spPr>
          <a:xfrm>
            <a:off x="9110134" y="5788093"/>
            <a:ext cx="2852878"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After the accepted colum</a:t>
            </a:r>
            <a:r>
              <a:rPr lang="en-US" kern="0">
                <a:ea typeface="Arial Unicode MS" pitchFamily="34" charset="-128"/>
                <a:cs typeface="Arial Unicode MS" pitchFamily="34" charset="-128"/>
              </a:rPr>
              <a:t>n has been populated. Click “Submit.”</a:t>
            </a:r>
            <a:endParaRPr lang="en-US" sz="1800" kern="0">
              <a:ea typeface="Arial Unicode MS" pitchFamily="34" charset="-128"/>
              <a:cs typeface="Arial Unicode MS" pitchFamily="34" charset="-128"/>
            </a:endParaRPr>
          </a:p>
        </p:txBody>
      </p:sp>
      <p:cxnSp>
        <p:nvCxnSpPr>
          <p:cNvPr id="5" name="Straight Arrow Connector 4">
            <a:extLst>
              <a:ext uri="{FF2B5EF4-FFF2-40B4-BE49-F238E27FC236}">
                <a16:creationId xmlns:a16="http://schemas.microsoft.com/office/drawing/2014/main" id="{C46C0995-350A-0DDE-C9AF-E6D8D347E21A}"/>
              </a:ext>
            </a:extLst>
          </p:cNvPr>
          <p:cNvCxnSpPr>
            <a:cxnSpLocks/>
          </p:cNvCxnSpPr>
          <p:nvPr/>
        </p:nvCxnSpPr>
        <p:spPr>
          <a:xfrm flipH="1">
            <a:off x="8187267" y="6172200"/>
            <a:ext cx="905933" cy="32173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3A06C69-6377-3280-D89D-6A03E5BCCA47}"/>
              </a:ext>
            </a:extLst>
          </p:cNvPr>
          <p:cNvSpPr/>
          <p:nvPr/>
        </p:nvSpPr>
        <p:spPr bwMode="gray">
          <a:xfrm>
            <a:off x="8381375" y="6526942"/>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763269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Content Placeholder 5" descr="SAP Ariba Buying and 1 more page - Personal - Microsoft​ Edge">
            <a:extLst>
              <a:ext uri="{FF2B5EF4-FFF2-40B4-BE49-F238E27FC236}">
                <a16:creationId xmlns:a16="http://schemas.microsoft.com/office/drawing/2014/main" id="{0C0DD47A-40A3-9FBE-5918-BF1AF1E680E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467993" y="1308300"/>
            <a:ext cx="8334704" cy="5209189"/>
          </a:xfrm>
          <a:prstGeom prst="rect">
            <a:avLst/>
          </a:prstGeom>
          <a:ln>
            <a:solidFill>
              <a:schemeClr val="tx1"/>
            </a:solidFill>
          </a:ln>
        </p:spPr>
      </p:pic>
      <p:sp>
        <p:nvSpPr>
          <p:cNvPr id="3" name="TextBox 2">
            <a:extLst>
              <a:ext uri="{FF2B5EF4-FFF2-40B4-BE49-F238E27FC236}">
                <a16:creationId xmlns:a16="http://schemas.microsoft.com/office/drawing/2014/main" id="{26DCD1E0-4EB4-6514-06F4-F11CB60337AF}"/>
              </a:ext>
            </a:extLst>
          </p:cNvPr>
          <p:cNvSpPr txBox="1"/>
          <p:nvPr/>
        </p:nvSpPr>
        <p:spPr>
          <a:xfrm>
            <a:off x="276837" y="2822662"/>
            <a:ext cx="2936146" cy="15234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After clicking </a:t>
            </a:r>
            <a:r>
              <a:rPr lang="en-US" sz="1800" b="1" kern="0">
                <a:ea typeface="Arial Unicode MS" pitchFamily="34" charset="-128"/>
                <a:cs typeface="Arial Unicode MS" pitchFamily="34" charset="-128"/>
              </a:rPr>
              <a:t>Submit</a:t>
            </a:r>
            <a:r>
              <a:rPr lang="en-US" sz="1800" kern="0">
                <a:ea typeface="Arial Unicode MS" pitchFamily="34" charset="-128"/>
                <a:cs typeface="Arial Unicode MS" pitchFamily="34" charset="-128"/>
              </a:rPr>
              <a:t>, you will receive a confirmation that the items have been received.</a:t>
            </a: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Click </a:t>
            </a:r>
            <a:r>
              <a:rPr lang="en-US" b="1" kern="0">
                <a:ea typeface="Arial Unicode MS" pitchFamily="34" charset="-128"/>
                <a:cs typeface="Arial Unicode MS" pitchFamily="34" charset="-128"/>
              </a:rPr>
              <a:t>OK </a:t>
            </a:r>
            <a:r>
              <a:rPr lang="en-US" kern="0">
                <a:ea typeface="Arial Unicode MS" pitchFamily="34" charset="-128"/>
                <a:cs typeface="Arial Unicode MS" pitchFamily="34" charset="-128"/>
              </a:rPr>
              <a:t>to continue.</a:t>
            </a:r>
            <a:endParaRPr lang="en-US" sz="1800" kern="0">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FA0A54A1-D678-B90A-AFD1-636205F08C36}"/>
              </a:ext>
            </a:extLst>
          </p:cNvPr>
          <p:cNvSpPr/>
          <p:nvPr/>
        </p:nvSpPr>
        <p:spPr bwMode="gray">
          <a:xfrm>
            <a:off x="9177239" y="4833596"/>
            <a:ext cx="82945" cy="71095"/>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15788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506546"/>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8B8793B-A932-DA6D-A742-0B78C5352ADD}"/>
              </a:ext>
            </a:extLst>
          </p:cNvPr>
          <p:cNvSpPr txBox="1"/>
          <p:nvPr/>
        </p:nvSpPr>
        <p:spPr>
          <a:xfrm>
            <a:off x="5443945" y="1548154"/>
            <a:ext cx="5224055"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Shopping cart icon allows you to access your shopping cart.  Items that have been added to your shopping cart can be accessed by clicking on the shopping cart icon.</a:t>
            </a:r>
          </a:p>
        </p:txBody>
      </p:sp>
      <p:cxnSp>
        <p:nvCxnSpPr>
          <p:cNvPr id="5" name="Straight Arrow Connector 4">
            <a:extLst>
              <a:ext uri="{FF2B5EF4-FFF2-40B4-BE49-F238E27FC236}">
                <a16:creationId xmlns:a16="http://schemas.microsoft.com/office/drawing/2014/main" id="{B64F0C68-EB6A-7FE7-EEFE-1868BE72C5E0}"/>
              </a:ext>
            </a:extLst>
          </p:cNvPr>
          <p:cNvCxnSpPr>
            <a:cxnSpLocks/>
          </p:cNvCxnSpPr>
          <p:nvPr/>
        </p:nvCxnSpPr>
        <p:spPr>
          <a:xfrm>
            <a:off x="7840133" y="2487385"/>
            <a:ext cx="0" cy="7704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C39E8B7-6BCD-5001-94D3-8A670DF2DFDF}"/>
              </a:ext>
            </a:extLst>
          </p:cNvPr>
          <p:cNvPicPr>
            <a:picLocks noChangeAspect="1"/>
          </p:cNvPicPr>
          <p:nvPr/>
        </p:nvPicPr>
        <p:blipFill>
          <a:blip r:embed="rId3"/>
          <a:stretch>
            <a:fillRect/>
          </a:stretch>
        </p:blipFill>
        <p:spPr>
          <a:xfrm>
            <a:off x="309970" y="3257852"/>
            <a:ext cx="8740897" cy="2789162"/>
          </a:xfrm>
          <a:prstGeom prst="rect">
            <a:avLst/>
          </a:prstGeom>
        </p:spPr>
      </p:pic>
    </p:spTree>
    <p:extLst>
      <p:ext uri="{BB962C8B-B14F-4D97-AF65-F5344CB8AC3E}">
        <p14:creationId xmlns:p14="http://schemas.microsoft.com/office/powerpoint/2010/main" val="25135360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81778789-58EC-E604-0CDE-66B25038AC0E}"/>
              </a:ext>
            </a:extLst>
          </p:cNvPr>
          <p:cNvSpPr txBox="1"/>
          <p:nvPr/>
        </p:nvSpPr>
        <p:spPr>
          <a:xfrm>
            <a:off x="9359432" y="3296873"/>
            <a:ext cx="2491530"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To receive line items one at a time, simply enter the quantity accepted to the right of each line item.</a:t>
            </a:r>
          </a:p>
        </p:txBody>
      </p:sp>
      <p:pic>
        <p:nvPicPr>
          <p:cNvPr id="7" name="Picture 6">
            <a:extLst>
              <a:ext uri="{FF2B5EF4-FFF2-40B4-BE49-F238E27FC236}">
                <a16:creationId xmlns:a16="http://schemas.microsoft.com/office/drawing/2014/main" id="{E98CA74D-E217-99BA-1EB0-51D20AD42B15}"/>
              </a:ext>
            </a:extLst>
          </p:cNvPr>
          <p:cNvPicPr>
            <a:picLocks noChangeAspect="1"/>
          </p:cNvPicPr>
          <p:nvPr/>
        </p:nvPicPr>
        <p:blipFill>
          <a:blip r:embed="rId3"/>
          <a:stretch>
            <a:fillRect/>
          </a:stretch>
        </p:blipFill>
        <p:spPr>
          <a:xfrm>
            <a:off x="546194" y="1379397"/>
            <a:ext cx="8423634" cy="4705717"/>
          </a:xfrm>
          <a:prstGeom prst="rect">
            <a:avLst/>
          </a:prstGeom>
        </p:spPr>
      </p:pic>
      <p:sp>
        <p:nvSpPr>
          <p:cNvPr id="2" name="Oval 1">
            <a:extLst>
              <a:ext uri="{FF2B5EF4-FFF2-40B4-BE49-F238E27FC236}">
                <a16:creationId xmlns:a16="http://schemas.microsoft.com/office/drawing/2014/main" id="{8186439B-A4E8-8706-606E-711BA5CEA793}"/>
              </a:ext>
            </a:extLst>
          </p:cNvPr>
          <p:cNvSpPr/>
          <p:nvPr/>
        </p:nvSpPr>
        <p:spPr bwMode="gray">
          <a:xfrm>
            <a:off x="7998055" y="4329290"/>
            <a:ext cx="121440" cy="114501"/>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05584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BE27F1C3-C70F-B012-4218-12FBCE2EA217}"/>
              </a:ext>
            </a:extLst>
          </p:cNvPr>
          <p:cNvSpPr txBox="1"/>
          <p:nvPr/>
        </p:nvSpPr>
        <p:spPr>
          <a:xfrm>
            <a:off x="9320169" y="3607266"/>
            <a:ext cx="264253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Repeat the process for each item received.</a:t>
            </a:r>
            <a:endParaRPr lang="en-US" sz="1800" kern="0">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411A852E-325C-195F-501A-8C2F4B1FB4FD}"/>
              </a:ext>
            </a:extLst>
          </p:cNvPr>
          <p:cNvPicPr>
            <a:picLocks noChangeAspect="1"/>
          </p:cNvPicPr>
          <p:nvPr/>
        </p:nvPicPr>
        <p:blipFill>
          <a:blip r:embed="rId3"/>
          <a:stretch>
            <a:fillRect/>
          </a:stretch>
        </p:blipFill>
        <p:spPr>
          <a:xfrm>
            <a:off x="623294" y="1285338"/>
            <a:ext cx="8368306" cy="4875976"/>
          </a:xfrm>
          <a:prstGeom prst="rect">
            <a:avLst/>
          </a:prstGeom>
        </p:spPr>
      </p:pic>
      <p:sp>
        <p:nvSpPr>
          <p:cNvPr id="2" name="Oval 1">
            <a:extLst>
              <a:ext uri="{FF2B5EF4-FFF2-40B4-BE49-F238E27FC236}">
                <a16:creationId xmlns:a16="http://schemas.microsoft.com/office/drawing/2014/main" id="{3ECF85A8-3F29-4A7A-E70B-FAED925FE67B}"/>
              </a:ext>
            </a:extLst>
          </p:cNvPr>
          <p:cNvSpPr/>
          <p:nvPr/>
        </p:nvSpPr>
        <p:spPr bwMode="gray">
          <a:xfrm>
            <a:off x="8122109" y="5067363"/>
            <a:ext cx="110402" cy="94629"/>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071999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C12511D3-134F-3952-6F16-C887C5E9791D}"/>
              </a:ext>
            </a:extLst>
          </p:cNvPr>
          <p:cNvSpPr txBox="1"/>
          <p:nvPr/>
        </p:nvSpPr>
        <p:spPr>
          <a:xfrm>
            <a:off x="10201013" y="5133984"/>
            <a:ext cx="187074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When finished, click </a:t>
            </a:r>
            <a:r>
              <a:rPr lang="en-US" sz="1800" b="1" kern="0">
                <a:ea typeface="Arial Unicode MS" pitchFamily="34" charset="-128"/>
                <a:cs typeface="Arial Unicode MS" pitchFamily="34" charset="-128"/>
              </a:rPr>
              <a:t>Submit</a:t>
            </a:r>
            <a:endParaRPr lang="en-US" sz="1800" kern="0">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ECCD0017-8C7A-B9A5-F753-F0E15C64CF59}"/>
              </a:ext>
            </a:extLst>
          </p:cNvPr>
          <p:cNvPicPr>
            <a:picLocks noChangeAspect="1"/>
          </p:cNvPicPr>
          <p:nvPr/>
        </p:nvPicPr>
        <p:blipFill>
          <a:blip r:embed="rId3"/>
          <a:stretch>
            <a:fillRect/>
          </a:stretch>
        </p:blipFill>
        <p:spPr>
          <a:xfrm>
            <a:off x="708103" y="1279895"/>
            <a:ext cx="9078153" cy="5295075"/>
          </a:xfrm>
          <a:prstGeom prst="rect">
            <a:avLst/>
          </a:prstGeom>
        </p:spPr>
      </p:pic>
      <p:cxnSp>
        <p:nvCxnSpPr>
          <p:cNvPr id="6" name="Straight Arrow Connector 5">
            <a:extLst>
              <a:ext uri="{FF2B5EF4-FFF2-40B4-BE49-F238E27FC236}">
                <a16:creationId xmlns:a16="http://schemas.microsoft.com/office/drawing/2014/main" id="{C8A65AC6-ECC5-B6DA-AF7D-EEBCC457EBF0}"/>
              </a:ext>
            </a:extLst>
          </p:cNvPr>
          <p:cNvCxnSpPr>
            <a:cxnSpLocks/>
          </p:cNvCxnSpPr>
          <p:nvPr/>
        </p:nvCxnSpPr>
        <p:spPr>
          <a:xfrm flipH="1">
            <a:off x="9046689" y="5687982"/>
            <a:ext cx="1066140" cy="15219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C0E3B64-3F9C-452E-0ADF-001100DB64EF}"/>
              </a:ext>
            </a:extLst>
          </p:cNvPr>
          <p:cNvSpPr/>
          <p:nvPr/>
        </p:nvSpPr>
        <p:spPr bwMode="gray">
          <a:xfrm>
            <a:off x="8762455" y="6070168"/>
            <a:ext cx="133586" cy="104092"/>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31208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2" name="Picture 1" descr="SAP Ariba Buying and 1 more page - Personal - Microsoft​ Edge">
            <a:extLst>
              <a:ext uri="{FF2B5EF4-FFF2-40B4-BE49-F238E27FC236}">
                <a16:creationId xmlns:a16="http://schemas.microsoft.com/office/drawing/2014/main" id="{06B7F3D0-AF53-D991-12DC-7F994FAA8FF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79113" y="1573682"/>
            <a:ext cx="9630597" cy="3366180"/>
          </a:xfrm>
          <a:prstGeom prst="rect">
            <a:avLst/>
          </a:prstGeom>
          <a:ln>
            <a:solidFill>
              <a:schemeClr val="tx1"/>
            </a:solidFill>
          </a:ln>
        </p:spPr>
      </p:pic>
      <p:sp>
        <p:nvSpPr>
          <p:cNvPr id="3" name="TextBox 2">
            <a:extLst>
              <a:ext uri="{FF2B5EF4-FFF2-40B4-BE49-F238E27FC236}">
                <a16:creationId xmlns:a16="http://schemas.microsoft.com/office/drawing/2014/main" id="{DED094AB-BC78-C78A-0E3A-D58588ECAB3D}"/>
              </a:ext>
            </a:extLst>
          </p:cNvPr>
          <p:cNvSpPr txBox="1"/>
          <p:nvPr/>
        </p:nvSpPr>
        <p:spPr>
          <a:xfrm>
            <a:off x="1279113" y="5285064"/>
            <a:ext cx="814172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At the bottom of the page, you will see all the receiving transactions. Receiving IDs will start with RCXXXX.</a:t>
            </a:r>
          </a:p>
        </p:txBody>
      </p:sp>
    </p:spTree>
    <p:extLst>
      <p:ext uri="{BB962C8B-B14F-4D97-AF65-F5344CB8AC3E}">
        <p14:creationId xmlns:p14="http://schemas.microsoft.com/office/powerpoint/2010/main" val="37049195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7BD7EFBE-DA13-BEE5-0130-925B55D49844}"/>
              </a:ext>
            </a:extLst>
          </p:cNvPr>
          <p:cNvSpPr txBox="1"/>
          <p:nvPr/>
        </p:nvSpPr>
        <p:spPr>
          <a:xfrm>
            <a:off x="8619701" y="1572723"/>
            <a:ext cx="3288484"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To search for a fully received Purchase Order, enter the PO ID in the search field.</a:t>
            </a:r>
          </a:p>
        </p:txBody>
      </p:sp>
      <p:pic>
        <p:nvPicPr>
          <p:cNvPr id="8" name="Picture 7">
            <a:extLst>
              <a:ext uri="{FF2B5EF4-FFF2-40B4-BE49-F238E27FC236}">
                <a16:creationId xmlns:a16="http://schemas.microsoft.com/office/drawing/2014/main" id="{74F24552-22CD-2CDC-71C5-448D6DADE7BD}"/>
              </a:ext>
            </a:extLst>
          </p:cNvPr>
          <p:cNvPicPr>
            <a:picLocks noChangeAspect="1"/>
          </p:cNvPicPr>
          <p:nvPr/>
        </p:nvPicPr>
        <p:blipFill>
          <a:blip r:embed="rId3"/>
          <a:stretch>
            <a:fillRect/>
          </a:stretch>
        </p:blipFill>
        <p:spPr>
          <a:xfrm>
            <a:off x="623294" y="1323442"/>
            <a:ext cx="7718321" cy="5316843"/>
          </a:xfrm>
          <a:prstGeom prst="rect">
            <a:avLst/>
          </a:prstGeom>
        </p:spPr>
      </p:pic>
      <p:cxnSp>
        <p:nvCxnSpPr>
          <p:cNvPr id="9" name="Straight Arrow Connector 8">
            <a:extLst>
              <a:ext uri="{FF2B5EF4-FFF2-40B4-BE49-F238E27FC236}">
                <a16:creationId xmlns:a16="http://schemas.microsoft.com/office/drawing/2014/main" id="{022AE203-AA4F-B41E-DBEB-3825CC9EDA94}"/>
              </a:ext>
            </a:extLst>
          </p:cNvPr>
          <p:cNvCxnSpPr>
            <a:cxnSpLocks/>
          </p:cNvCxnSpPr>
          <p:nvPr/>
        </p:nvCxnSpPr>
        <p:spPr>
          <a:xfrm flipH="1">
            <a:off x="7653880" y="1988221"/>
            <a:ext cx="826091" cy="41549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5509D03F-1EB0-799D-7F18-6DCB5D2B4328}"/>
              </a:ext>
            </a:extLst>
          </p:cNvPr>
          <p:cNvSpPr/>
          <p:nvPr/>
        </p:nvSpPr>
        <p:spPr bwMode="gray">
          <a:xfrm>
            <a:off x="7388452" y="2945668"/>
            <a:ext cx="121442" cy="138546"/>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1379086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a:ln>
            <a:noFill/>
          </a:ln>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72C174A4-8D80-B074-DA3E-67EC12FFFC00}"/>
              </a:ext>
            </a:extLst>
          </p:cNvPr>
          <p:cNvSpPr txBox="1"/>
          <p:nvPr/>
        </p:nvSpPr>
        <p:spPr>
          <a:xfrm>
            <a:off x="9991288" y="3888529"/>
            <a:ext cx="2197537"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This Purchase Order has been fully received, if needed click </a:t>
            </a:r>
            <a:r>
              <a:rPr lang="en-US" sz="1800" b="1" kern="0">
                <a:ea typeface="Arial Unicode MS" pitchFamily="34" charset="-128"/>
                <a:cs typeface="Arial Unicode MS" pitchFamily="34" charset="-128"/>
              </a:rPr>
              <a:t>Edit</a:t>
            </a:r>
            <a:endParaRPr lang="en-US" sz="1800" kern="0">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B70F0500-B72C-E8D9-0731-0AD0E8D376F0}"/>
              </a:ext>
            </a:extLst>
          </p:cNvPr>
          <p:cNvPicPr>
            <a:picLocks noChangeAspect="1"/>
          </p:cNvPicPr>
          <p:nvPr/>
        </p:nvPicPr>
        <p:blipFill>
          <a:blip r:embed="rId3"/>
          <a:stretch>
            <a:fillRect/>
          </a:stretch>
        </p:blipFill>
        <p:spPr>
          <a:xfrm>
            <a:off x="623294" y="1625538"/>
            <a:ext cx="8890820" cy="4773418"/>
          </a:xfrm>
          <a:prstGeom prst="rect">
            <a:avLst/>
          </a:prstGeom>
        </p:spPr>
      </p:pic>
      <p:cxnSp>
        <p:nvCxnSpPr>
          <p:cNvPr id="6" name="Straight Arrow Connector 5">
            <a:extLst>
              <a:ext uri="{FF2B5EF4-FFF2-40B4-BE49-F238E27FC236}">
                <a16:creationId xmlns:a16="http://schemas.microsoft.com/office/drawing/2014/main" id="{5E9C638F-E1A2-C346-3532-19E2AC240BC0}"/>
              </a:ext>
            </a:extLst>
          </p:cNvPr>
          <p:cNvCxnSpPr>
            <a:cxnSpLocks/>
          </p:cNvCxnSpPr>
          <p:nvPr/>
        </p:nvCxnSpPr>
        <p:spPr>
          <a:xfrm flipH="1">
            <a:off x="8916610" y="4665088"/>
            <a:ext cx="965821" cy="66287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8C973887-1EC7-0CB9-0C51-511026EECDE4}"/>
              </a:ext>
            </a:extLst>
          </p:cNvPr>
          <p:cNvSpPr/>
          <p:nvPr/>
        </p:nvSpPr>
        <p:spPr bwMode="gray">
          <a:xfrm>
            <a:off x="8714778" y="5892370"/>
            <a:ext cx="110402" cy="104092"/>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12235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CA33221C-333C-7F0E-87BA-1A35CDB79301}"/>
              </a:ext>
            </a:extLst>
          </p:cNvPr>
          <p:cNvSpPr txBox="1"/>
          <p:nvPr/>
        </p:nvSpPr>
        <p:spPr>
          <a:xfrm>
            <a:off x="9009776" y="2534640"/>
            <a:ext cx="306198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Users have the option to Reopen the Purchase Order.</a:t>
            </a:r>
            <a:endParaRPr lang="en-US" sz="1800" kern="0">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3E76B74D-5BEA-139A-FC3C-78785DC05EC9}"/>
              </a:ext>
            </a:extLst>
          </p:cNvPr>
          <p:cNvPicPr>
            <a:picLocks noChangeAspect="1"/>
          </p:cNvPicPr>
          <p:nvPr/>
        </p:nvPicPr>
        <p:blipFill>
          <a:blip r:embed="rId3"/>
          <a:stretch>
            <a:fillRect/>
          </a:stretch>
        </p:blipFill>
        <p:spPr>
          <a:xfrm>
            <a:off x="546210" y="1332012"/>
            <a:ext cx="8140590" cy="5297387"/>
          </a:xfrm>
          <a:prstGeom prst="rect">
            <a:avLst/>
          </a:prstGeom>
        </p:spPr>
      </p:pic>
      <p:sp>
        <p:nvSpPr>
          <p:cNvPr id="2" name="Oval 1">
            <a:extLst>
              <a:ext uri="{FF2B5EF4-FFF2-40B4-BE49-F238E27FC236}">
                <a16:creationId xmlns:a16="http://schemas.microsoft.com/office/drawing/2014/main" id="{5FBCFDAB-063A-4273-4138-D95AC5E04CED}"/>
              </a:ext>
            </a:extLst>
          </p:cNvPr>
          <p:cNvSpPr/>
          <p:nvPr/>
        </p:nvSpPr>
        <p:spPr bwMode="gray">
          <a:xfrm>
            <a:off x="2824906" y="3089889"/>
            <a:ext cx="121442" cy="104092"/>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002772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17BCEBA7-5E88-3790-8599-6645DB3500CF}"/>
              </a:ext>
            </a:extLst>
          </p:cNvPr>
          <p:cNvSpPr txBox="1"/>
          <p:nvPr/>
        </p:nvSpPr>
        <p:spPr>
          <a:xfrm>
            <a:off x="9076267" y="3013501"/>
            <a:ext cx="2794000"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Now that the order has been reopened, users may have the need to reverse a receipt.</a:t>
            </a:r>
          </a:p>
        </p:txBody>
      </p:sp>
      <p:pic>
        <p:nvPicPr>
          <p:cNvPr id="7" name="Picture 6">
            <a:extLst>
              <a:ext uri="{FF2B5EF4-FFF2-40B4-BE49-F238E27FC236}">
                <a16:creationId xmlns:a16="http://schemas.microsoft.com/office/drawing/2014/main" id="{674C556F-78DE-A46D-C4AA-DEFBCBF5F7BA}"/>
              </a:ext>
            </a:extLst>
          </p:cNvPr>
          <p:cNvPicPr>
            <a:picLocks noChangeAspect="1"/>
          </p:cNvPicPr>
          <p:nvPr/>
        </p:nvPicPr>
        <p:blipFill>
          <a:blip r:embed="rId3"/>
          <a:stretch>
            <a:fillRect/>
          </a:stretch>
        </p:blipFill>
        <p:spPr>
          <a:xfrm>
            <a:off x="623294" y="1254048"/>
            <a:ext cx="8237677" cy="5353581"/>
          </a:xfrm>
          <a:prstGeom prst="rect">
            <a:avLst/>
          </a:prstGeom>
        </p:spPr>
      </p:pic>
      <p:sp>
        <p:nvSpPr>
          <p:cNvPr id="2" name="Oval 1">
            <a:extLst>
              <a:ext uri="{FF2B5EF4-FFF2-40B4-BE49-F238E27FC236}">
                <a16:creationId xmlns:a16="http://schemas.microsoft.com/office/drawing/2014/main" id="{6F139E16-E381-2E71-5832-11173F790441}"/>
              </a:ext>
            </a:extLst>
          </p:cNvPr>
          <p:cNvSpPr/>
          <p:nvPr/>
        </p:nvSpPr>
        <p:spPr bwMode="gray">
          <a:xfrm>
            <a:off x="6538839" y="5099763"/>
            <a:ext cx="110402" cy="114501"/>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53409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pic>
        <p:nvPicPr>
          <p:cNvPr id="3" name="Content Placeholder 5" descr="Ariba Spend Management and 11 more pages - Personal - Microsoft​ Edge">
            <a:extLst>
              <a:ext uri="{FF2B5EF4-FFF2-40B4-BE49-F238E27FC236}">
                <a16:creationId xmlns:a16="http://schemas.microsoft.com/office/drawing/2014/main" id="{9DBB065F-515F-4DD9-B391-0ACCF2E87F2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55279" y="1798493"/>
            <a:ext cx="9439056" cy="4048469"/>
          </a:xfrm>
          <a:prstGeom prst="rect">
            <a:avLst/>
          </a:prstGeom>
          <a:ln>
            <a:solidFill>
              <a:schemeClr val="tx1"/>
            </a:solidFill>
          </a:ln>
        </p:spPr>
      </p:pic>
      <p:sp>
        <p:nvSpPr>
          <p:cNvPr id="2" name="Rectangle 1">
            <a:extLst>
              <a:ext uri="{FF2B5EF4-FFF2-40B4-BE49-F238E27FC236}">
                <a16:creationId xmlns:a16="http://schemas.microsoft.com/office/drawing/2014/main" id="{F6F6A1B7-7EE6-452D-FC0B-A8181875F021}"/>
              </a:ext>
            </a:extLst>
          </p:cNvPr>
          <p:cNvSpPr/>
          <p:nvPr/>
        </p:nvSpPr>
        <p:spPr bwMode="gray">
          <a:xfrm>
            <a:off x="6434668" y="3369728"/>
            <a:ext cx="812800" cy="105833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 name="TextBox 4">
            <a:extLst>
              <a:ext uri="{FF2B5EF4-FFF2-40B4-BE49-F238E27FC236}">
                <a16:creationId xmlns:a16="http://schemas.microsoft.com/office/drawing/2014/main" id="{2233446B-CD42-B849-A8E1-B9ACABB503E8}"/>
              </a:ext>
            </a:extLst>
          </p:cNvPr>
          <p:cNvSpPr txBox="1"/>
          <p:nvPr/>
        </p:nvSpPr>
        <p:spPr>
          <a:xfrm>
            <a:off x="9872133" y="1820329"/>
            <a:ext cx="1989667" cy="401648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Users can enter a negative number to reverse a receiving transaction.  </a:t>
            </a:r>
          </a:p>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For example, if a user receives quantity 8, and after further inspection only 6 units are acceptable, the user </a:t>
            </a:r>
            <a:r>
              <a:rPr lang="en-US" kern="0">
                <a:ea typeface="Arial Unicode MS" pitchFamily="34" charset="-128"/>
                <a:cs typeface="Arial Unicode MS" pitchFamily="34" charset="-128"/>
              </a:rPr>
              <a:t>will enter -2 to reverse 2 items from the receipt.</a:t>
            </a:r>
            <a:endParaRPr lang="en-US" sz="1800" kern="0">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EDB6307F-F5BA-0936-04ED-86342A768E87}"/>
              </a:ext>
            </a:extLst>
          </p:cNvPr>
          <p:cNvSpPr/>
          <p:nvPr/>
        </p:nvSpPr>
        <p:spPr bwMode="gray">
          <a:xfrm>
            <a:off x="2841840" y="5545237"/>
            <a:ext cx="121440" cy="104092"/>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294888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B0AA12A9-4E71-F6B3-2FD6-16B156E7BD8F}"/>
              </a:ext>
            </a:extLst>
          </p:cNvPr>
          <p:cNvSpPr txBox="1"/>
          <p:nvPr/>
        </p:nvSpPr>
        <p:spPr>
          <a:xfrm>
            <a:off x="9821333" y="4478867"/>
            <a:ext cx="2108200" cy="15234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Notice that the total received for the first line items is now 6.  </a:t>
            </a:r>
          </a:p>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When finished, click </a:t>
            </a:r>
            <a:r>
              <a:rPr lang="en-US" sz="1800" b="1" kern="0">
                <a:ea typeface="Arial Unicode MS" pitchFamily="34" charset="-128"/>
                <a:cs typeface="Arial Unicode MS" pitchFamily="34" charset="-128"/>
              </a:rPr>
              <a:t>Submit</a:t>
            </a:r>
            <a:r>
              <a:rPr lang="en-US" sz="1800" kern="0">
                <a:ea typeface="Arial Unicode MS" pitchFamily="34" charset="-128"/>
                <a:cs typeface="Arial Unicode MS" pitchFamily="34" charset="-128"/>
              </a:rPr>
              <a:t>.</a:t>
            </a:r>
          </a:p>
        </p:txBody>
      </p:sp>
      <p:pic>
        <p:nvPicPr>
          <p:cNvPr id="8" name="Picture 7">
            <a:extLst>
              <a:ext uri="{FF2B5EF4-FFF2-40B4-BE49-F238E27FC236}">
                <a16:creationId xmlns:a16="http://schemas.microsoft.com/office/drawing/2014/main" id="{4C413C7D-5943-0BCE-B759-3C8346D019AD}"/>
              </a:ext>
            </a:extLst>
          </p:cNvPr>
          <p:cNvPicPr>
            <a:picLocks noChangeAspect="1"/>
          </p:cNvPicPr>
          <p:nvPr/>
        </p:nvPicPr>
        <p:blipFill>
          <a:blip r:embed="rId3"/>
          <a:stretch>
            <a:fillRect/>
          </a:stretch>
        </p:blipFill>
        <p:spPr>
          <a:xfrm>
            <a:off x="470894" y="1310054"/>
            <a:ext cx="9021449" cy="5166946"/>
          </a:xfrm>
          <a:prstGeom prst="rect">
            <a:avLst/>
          </a:prstGeom>
        </p:spPr>
      </p:pic>
      <p:sp>
        <p:nvSpPr>
          <p:cNvPr id="2" name="Oval 1">
            <a:extLst>
              <a:ext uri="{FF2B5EF4-FFF2-40B4-BE49-F238E27FC236}">
                <a16:creationId xmlns:a16="http://schemas.microsoft.com/office/drawing/2014/main" id="{C06CF521-9DDB-6DD8-152B-B97641BFB760}"/>
              </a:ext>
            </a:extLst>
          </p:cNvPr>
          <p:cNvSpPr/>
          <p:nvPr/>
        </p:nvSpPr>
        <p:spPr bwMode="gray">
          <a:xfrm>
            <a:off x="8283145" y="2344533"/>
            <a:ext cx="177800" cy="138546"/>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0255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506546"/>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8B8793B-A932-DA6D-A742-0B78C5352ADD}"/>
              </a:ext>
            </a:extLst>
          </p:cNvPr>
          <p:cNvSpPr txBox="1"/>
          <p:nvPr/>
        </p:nvSpPr>
        <p:spPr>
          <a:xfrm>
            <a:off x="6046676" y="1825153"/>
            <a:ext cx="522405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question mark with a circle around it is the Help icon.  Click the Help icon to open. </a:t>
            </a:r>
          </a:p>
        </p:txBody>
      </p:sp>
      <p:cxnSp>
        <p:nvCxnSpPr>
          <p:cNvPr id="5" name="Straight Arrow Connector 4">
            <a:extLst>
              <a:ext uri="{FF2B5EF4-FFF2-40B4-BE49-F238E27FC236}">
                <a16:creationId xmlns:a16="http://schemas.microsoft.com/office/drawing/2014/main" id="{B64F0C68-EB6A-7FE7-EEFE-1868BE72C5E0}"/>
              </a:ext>
            </a:extLst>
          </p:cNvPr>
          <p:cNvCxnSpPr>
            <a:cxnSpLocks/>
          </p:cNvCxnSpPr>
          <p:nvPr/>
        </p:nvCxnSpPr>
        <p:spPr>
          <a:xfrm>
            <a:off x="8305803" y="2487385"/>
            <a:ext cx="0" cy="7704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C39E8B7-6BCD-5001-94D3-8A670DF2DFDF}"/>
              </a:ext>
            </a:extLst>
          </p:cNvPr>
          <p:cNvPicPr>
            <a:picLocks noChangeAspect="1"/>
          </p:cNvPicPr>
          <p:nvPr/>
        </p:nvPicPr>
        <p:blipFill>
          <a:blip r:embed="rId3"/>
          <a:stretch>
            <a:fillRect/>
          </a:stretch>
        </p:blipFill>
        <p:spPr>
          <a:xfrm>
            <a:off x="309970" y="3257852"/>
            <a:ext cx="8740897" cy="2789162"/>
          </a:xfrm>
          <a:prstGeom prst="rect">
            <a:avLst/>
          </a:prstGeom>
        </p:spPr>
      </p:pic>
    </p:spTree>
    <p:extLst>
      <p:ext uri="{BB962C8B-B14F-4D97-AF65-F5344CB8AC3E}">
        <p14:creationId xmlns:p14="http://schemas.microsoft.com/office/powerpoint/2010/main" val="2518129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Goods Receipt/Receiving (cont’d)</a:t>
            </a:r>
          </a:p>
        </p:txBody>
      </p:sp>
      <p:sp>
        <p:nvSpPr>
          <p:cNvPr id="3" name="TextBox 2">
            <a:extLst>
              <a:ext uri="{FF2B5EF4-FFF2-40B4-BE49-F238E27FC236}">
                <a16:creationId xmlns:a16="http://schemas.microsoft.com/office/drawing/2014/main" id="{E3BC862D-1CAE-D21D-9E68-732CC987C37F}"/>
              </a:ext>
            </a:extLst>
          </p:cNvPr>
          <p:cNvSpPr txBox="1"/>
          <p:nvPr/>
        </p:nvSpPr>
        <p:spPr>
          <a:xfrm>
            <a:off x="9855200" y="3447197"/>
            <a:ext cx="2125133"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The Purchase Order is now open for receiving.</a:t>
            </a:r>
          </a:p>
        </p:txBody>
      </p:sp>
      <p:pic>
        <p:nvPicPr>
          <p:cNvPr id="10" name="Picture 9">
            <a:extLst>
              <a:ext uri="{FF2B5EF4-FFF2-40B4-BE49-F238E27FC236}">
                <a16:creationId xmlns:a16="http://schemas.microsoft.com/office/drawing/2014/main" id="{C677DB74-6E19-1979-DFDE-8592EE5332C7}"/>
              </a:ext>
            </a:extLst>
          </p:cNvPr>
          <p:cNvPicPr>
            <a:picLocks noChangeAspect="1"/>
          </p:cNvPicPr>
          <p:nvPr/>
        </p:nvPicPr>
        <p:blipFill>
          <a:blip r:embed="rId3"/>
          <a:stretch>
            <a:fillRect/>
          </a:stretch>
        </p:blipFill>
        <p:spPr>
          <a:xfrm>
            <a:off x="719204" y="1512584"/>
            <a:ext cx="8805796" cy="4768473"/>
          </a:xfrm>
          <a:prstGeom prst="rect">
            <a:avLst/>
          </a:prstGeom>
        </p:spPr>
      </p:pic>
      <p:sp>
        <p:nvSpPr>
          <p:cNvPr id="2" name="Oval 1">
            <a:extLst>
              <a:ext uri="{FF2B5EF4-FFF2-40B4-BE49-F238E27FC236}">
                <a16:creationId xmlns:a16="http://schemas.microsoft.com/office/drawing/2014/main" id="{1B8BB88F-EE01-2ED9-35E1-FF06EBA1B240}"/>
              </a:ext>
            </a:extLst>
          </p:cNvPr>
          <p:cNvSpPr/>
          <p:nvPr/>
        </p:nvSpPr>
        <p:spPr bwMode="gray">
          <a:xfrm>
            <a:off x="1571836" y="1955362"/>
            <a:ext cx="121440" cy="104092"/>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427555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79FA8-D7C4-CECF-BFF7-5DAED0C75C70}"/>
              </a:ext>
            </a:extLst>
          </p:cNvPr>
          <p:cNvPicPr>
            <a:picLocks noChangeAspect="1"/>
          </p:cNvPicPr>
          <p:nvPr/>
        </p:nvPicPr>
        <p:blipFill>
          <a:blip r:embed="rId3"/>
          <a:stretch>
            <a:fillRect/>
          </a:stretch>
        </p:blipFill>
        <p:spPr>
          <a:xfrm>
            <a:off x="623294" y="2281395"/>
            <a:ext cx="7430144" cy="3467400"/>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1231106"/>
          </a:xfrm>
        </p:spPr>
        <p:txBody>
          <a:bodyPr/>
          <a:lstStyle/>
          <a:p>
            <a:r>
              <a:rPr lang="en-US" sz="4000" b="0" dirty="0">
                <a:solidFill>
                  <a:schemeClr val="accent5"/>
                </a:solidFill>
              </a:rPr>
              <a:t>Create a Goods Receipt/Receiving On Behalf of Someone.</a:t>
            </a:r>
          </a:p>
        </p:txBody>
      </p:sp>
      <p:sp>
        <p:nvSpPr>
          <p:cNvPr id="3" name="TextBox 2">
            <a:extLst>
              <a:ext uri="{FF2B5EF4-FFF2-40B4-BE49-F238E27FC236}">
                <a16:creationId xmlns:a16="http://schemas.microsoft.com/office/drawing/2014/main" id="{E3BC862D-1CAE-D21D-9E68-732CC987C37F}"/>
              </a:ext>
            </a:extLst>
          </p:cNvPr>
          <p:cNvSpPr txBox="1"/>
          <p:nvPr/>
        </p:nvSpPr>
        <p:spPr>
          <a:xfrm>
            <a:off x="7907866" y="2812197"/>
            <a:ext cx="4013200" cy="276998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If a user delegates authority to you, when you log in to Ariba, the system will ask who you want to be.  In this example, the top selection (REQUESTOR25) is the person that is logged in.  The second selection is a user that has delegated to REQUESTOR25.  To Receive on Behalf of the delegatee, simply click on the name.</a:t>
            </a:r>
          </a:p>
        </p:txBody>
      </p:sp>
      <p:cxnSp>
        <p:nvCxnSpPr>
          <p:cNvPr id="8" name="Straight Arrow Connector 7">
            <a:extLst>
              <a:ext uri="{FF2B5EF4-FFF2-40B4-BE49-F238E27FC236}">
                <a16:creationId xmlns:a16="http://schemas.microsoft.com/office/drawing/2014/main" id="{AB992482-B854-2A00-CA9B-FC913B2A6CB3}"/>
              </a:ext>
            </a:extLst>
          </p:cNvPr>
          <p:cNvCxnSpPr>
            <a:cxnSpLocks/>
          </p:cNvCxnSpPr>
          <p:nvPr/>
        </p:nvCxnSpPr>
        <p:spPr>
          <a:xfrm flipH="1">
            <a:off x="2878667" y="3776133"/>
            <a:ext cx="4656666" cy="60113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507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1231106"/>
          </a:xfrm>
        </p:spPr>
        <p:txBody>
          <a:bodyPr/>
          <a:lstStyle/>
          <a:p>
            <a:r>
              <a:rPr lang="en-US" sz="4000" b="0" dirty="0">
                <a:solidFill>
                  <a:schemeClr val="accent5"/>
                </a:solidFill>
              </a:rPr>
              <a:t>Create a Goods Receipt/Receiving On Behalf of Someone.</a:t>
            </a:r>
          </a:p>
        </p:txBody>
      </p:sp>
      <p:cxnSp>
        <p:nvCxnSpPr>
          <p:cNvPr id="8" name="Straight Arrow Connector 7">
            <a:extLst>
              <a:ext uri="{FF2B5EF4-FFF2-40B4-BE49-F238E27FC236}">
                <a16:creationId xmlns:a16="http://schemas.microsoft.com/office/drawing/2014/main" id="{AB992482-B854-2A00-CA9B-FC913B2A6CB3}"/>
              </a:ext>
            </a:extLst>
          </p:cNvPr>
          <p:cNvCxnSpPr>
            <a:cxnSpLocks/>
          </p:cNvCxnSpPr>
          <p:nvPr/>
        </p:nvCxnSpPr>
        <p:spPr>
          <a:xfrm flipH="1">
            <a:off x="2878667" y="3776133"/>
            <a:ext cx="4656666" cy="60113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853447D-2AB2-8955-9586-CDF8F9206BC1}"/>
              </a:ext>
            </a:extLst>
          </p:cNvPr>
          <p:cNvPicPr>
            <a:picLocks noChangeAspect="1"/>
          </p:cNvPicPr>
          <p:nvPr/>
        </p:nvPicPr>
        <p:blipFill>
          <a:blip r:embed="rId3"/>
          <a:stretch>
            <a:fillRect/>
          </a:stretch>
        </p:blipFill>
        <p:spPr>
          <a:xfrm>
            <a:off x="286434" y="2049188"/>
            <a:ext cx="8649450" cy="3894157"/>
          </a:xfrm>
          <a:prstGeom prst="rect">
            <a:avLst/>
          </a:prstGeom>
        </p:spPr>
      </p:pic>
      <p:sp>
        <p:nvSpPr>
          <p:cNvPr id="7" name="Rectangle 6">
            <a:extLst>
              <a:ext uri="{FF2B5EF4-FFF2-40B4-BE49-F238E27FC236}">
                <a16:creationId xmlns:a16="http://schemas.microsoft.com/office/drawing/2014/main" id="{934FF936-0024-49E8-2B8A-30A1BE5C279C}"/>
              </a:ext>
            </a:extLst>
          </p:cNvPr>
          <p:cNvSpPr/>
          <p:nvPr/>
        </p:nvSpPr>
        <p:spPr bwMode="gray">
          <a:xfrm>
            <a:off x="1989666" y="4182532"/>
            <a:ext cx="1100667" cy="3640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E3BC862D-1CAE-D21D-9E68-732CC987C37F}"/>
              </a:ext>
            </a:extLst>
          </p:cNvPr>
          <p:cNvSpPr txBox="1"/>
          <p:nvPr/>
        </p:nvSpPr>
        <p:spPr>
          <a:xfrm>
            <a:off x="8746067" y="1315671"/>
            <a:ext cx="301942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You are now acting as REQUESTOR24 (Max </a:t>
            </a:r>
            <a:r>
              <a:rPr lang="en-US" sz="1800" kern="0" dirty="0" err="1">
                <a:ea typeface="Arial Unicode MS" pitchFamily="34" charset="-128"/>
                <a:cs typeface="Arial Unicode MS" pitchFamily="34" charset="-128"/>
              </a:rPr>
              <a:t>Rebo</a:t>
            </a:r>
            <a:r>
              <a:rPr lang="en-US" sz="1800" kern="0" dirty="0">
                <a:ea typeface="Arial Unicode MS" pitchFamily="34" charset="-128"/>
                <a:cs typeface="Arial Unicode MS" pitchFamily="34" charset="-128"/>
              </a:rPr>
              <a:t>)</a:t>
            </a:r>
          </a:p>
        </p:txBody>
      </p:sp>
      <p:cxnSp>
        <p:nvCxnSpPr>
          <p:cNvPr id="10" name="Straight Arrow Connector 9">
            <a:extLst>
              <a:ext uri="{FF2B5EF4-FFF2-40B4-BE49-F238E27FC236}">
                <a16:creationId xmlns:a16="http://schemas.microsoft.com/office/drawing/2014/main" id="{2E0E1CF8-52DF-B99F-1E09-80866C3E5084}"/>
              </a:ext>
            </a:extLst>
          </p:cNvPr>
          <p:cNvCxnSpPr/>
          <p:nvPr/>
        </p:nvCxnSpPr>
        <p:spPr>
          <a:xfrm flipH="1">
            <a:off x="8568267" y="1592670"/>
            <a:ext cx="93133" cy="45651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335162-6D29-09E0-6610-10449C6998F4}"/>
              </a:ext>
            </a:extLst>
          </p:cNvPr>
          <p:cNvSpPr txBox="1"/>
          <p:nvPr/>
        </p:nvSpPr>
        <p:spPr>
          <a:xfrm>
            <a:off x="9025467" y="3152001"/>
            <a:ext cx="3019424"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on “</a:t>
            </a:r>
            <a:r>
              <a:rPr lang="en-US" sz="1800" b="1" kern="0" dirty="0">
                <a:ea typeface="Arial Unicode MS" pitchFamily="34" charset="-128"/>
                <a:cs typeface="Arial Unicode MS" pitchFamily="34" charset="-128"/>
              </a:rPr>
              <a:t>Your requests</a:t>
            </a:r>
            <a:r>
              <a:rPr lang="en-US" sz="1800" kern="0" dirty="0">
                <a:ea typeface="Arial Unicode MS" pitchFamily="34" charset="-128"/>
                <a:cs typeface="Arial Unicode MS" pitchFamily="34" charset="-128"/>
              </a:rPr>
              <a:t>”</a:t>
            </a:r>
          </a:p>
        </p:txBody>
      </p:sp>
      <p:cxnSp>
        <p:nvCxnSpPr>
          <p:cNvPr id="12" name="Straight Arrow Connector 11">
            <a:extLst>
              <a:ext uri="{FF2B5EF4-FFF2-40B4-BE49-F238E27FC236}">
                <a16:creationId xmlns:a16="http://schemas.microsoft.com/office/drawing/2014/main" id="{CDAE44D4-6288-06D5-221D-AB77D1640398}"/>
              </a:ext>
            </a:extLst>
          </p:cNvPr>
          <p:cNvCxnSpPr>
            <a:cxnSpLocks/>
            <a:stCxn id="11" idx="1"/>
          </p:cNvCxnSpPr>
          <p:nvPr/>
        </p:nvCxnSpPr>
        <p:spPr>
          <a:xfrm flipH="1">
            <a:off x="2954867" y="3290501"/>
            <a:ext cx="6070600" cy="99363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9290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760458-417B-A4E0-4E17-05BD1713FC6D}"/>
              </a:ext>
            </a:extLst>
          </p:cNvPr>
          <p:cNvPicPr>
            <a:picLocks noChangeAspect="1"/>
          </p:cNvPicPr>
          <p:nvPr/>
        </p:nvPicPr>
        <p:blipFill>
          <a:blip r:embed="rId3"/>
          <a:stretch>
            <a:fillRect/>
          </a:stretch>
        </p:blipFill>
        <p:spPr>
          <a:xfrm>
            <a:off x="2340608" y="1605589"/>
            <a:ext cx="6195276" cy="516365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1231106"/>
          </a:xfrm>
        </p:spPr>
        <p:txBody>
          <a:bodyPr/>
          <a:lstStyle/>
          <a:p>
            <a:r>
              <a:rPr lang="en-US" sz="4000" b="0" dirty="0">
                <a:solidFill>
                  <a:schemeClr val="accent5"/>
                </a:solidFill>
              </a:rPr>
              <a:t>Create a Goods Receipt/Receiving On Behalf of Someone.</a:t>
            </a:r>
          </a:p>
        </p:txBody>
      </p:sp>
      <p:cxnSp>
        <p:nvCxnSpPr>
          <p:cNvPr id="8" name="Straight Arrow Connector 7">
            <a:extLst>
              <a:ext uri="{FF2B5EF4-FFF2-40B4-BE49-F238E27FC236}">
                <a16:creationId xmlns:a16="http://schemas.microsoft.com/office/drawing/2014/main" id="{AB992482-B854-2A00-CA9B-FC913B2A6CB3}"/>
              </a:ext>
            </a:extLst>
          </p:cNvPr>
          <p:cNvCxnSpPr>
            <a:cxnSpLocks/>
          </p:cNvCxnSpPr>
          <p:nvPr/>
        </p:nvCxnSpPr>
        <p:spPr>
          <a:xfrm flipH="1">
            <a:off x="8094133" y="3310467"/>
            <a:ext cx="804335" cy="151553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34FF936-0024-49E8-2B8A-30A1BE5C279C}"/>
              </a:ext>
            </a:extLst>
          </p:cNvPr>
          <p:cNvSpPr/>
          <p:nvPr/>
        </p:nvSpPr>
        <p:spPr bwMode="gray">
          <a:xfrm>
            <a:off x="4887913" y="2234237"/>
            <a:ext cx="776288" cy="3640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E3BC862D-1CAE-D21D-9E68-732CC987C37F}"/>
              </a:ext>
            </a:extLst>
          </p:cNvPr>
          <p:cNvSpPr txBox="1"/>
          <p:nvPr/>
        </p:nvSpPr>
        <p:spPr>
          <a:xfrm>
            <a:off x="8898468" y="3024500"/>
            <a:ext cx="3019424" cy="16619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Here you have full functionality to receive goods or services on any Purchase Orders that requires receiving regardless of when the order was created.   </a:t>
            </a:r>
          </a:p>
        </p:txBody>
      </p:sp>
      <p:sp>
        <p:nvSpPr>
          <p:cNvPr id="11" name="TextBox 10">
            <a:extLst>
              <a:ext uri="{FF2B5EF4-FFF2-40B4-BE49-F238E27FC236}">
                <a16:creationId xmlns:a16="http://schemas.microsoft.com/office/drawing/2014/main" id="{33335162-6D29-09E0-6610-10449C6998F4}"/>
              </a:ext>
            </a:extLst>
          </p:cNvPr>
          <p:cNvSpPr txBox="1"/>
          <p:nvPr/>
        </p:nvSpPr>
        <p:spPr>
          <a:xfrm>
            <a:off x="9008534" y="1489538"/>
            <a:ext cx="3019424"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a:t>
            </a:r>
            <a:r>
              <a:rPr lang="en-US" kern="0" dirty="0">
                <a:ea typeface="Arial Unicode MS" pitchFamily="34" charset="-128"/>
                <a:cs typeface="Arial Unicode MS" pitchFamily="34" charset="-128"/>
              </a:rPr>
              <a:t>“</a:t>
            </a:r>
            <a:r>
              <a:rPr lang="en-US" b="1" kern="0" dirty="0">
                <a:ea typeface="Arial Unicode MS" pitchFamily="34" charset="-128"/>
                <a:cs typeface="Arial Unicode MS" pitchFamily="34" charset="-128"/>
              </a:rPr>
              <a:t>To receive</a:t>
            </a:r>
            <a:r>
              <a:rPr lang="en-US" sz="1800" kern="0" dirty="0">
                <a:ea typeface="Arial Unicode MS" pitchFamily="34" charset="-128"/>
                <a:cs typeface="Arial Unicode MS" pitchFamily="34" charset="-128"/>
              </a:rPr>
              <a:t>”</a:t>
            </a:r>
          </a:p>
        </p:txBody>
      </p:sp>
      <p:cxnSp>
        <p:nvCxnSpPr>
          <p:cNvPr id="12" name="Straight Arrow Connector 11">
            <a:extLst>
              <a:ext uri="{FF2B5EF4-FFF2-40B4-BE49-F238E27FC236}">
                <a16:creationId xmlns:a16="http://schemas.microsoft.com/office/drawing/2014/main" id="{CDAE44D4-6288-06D5-221D-AB77D1640398}"/>
              </a:ext>
            </a:extLst>
          </p:cNvPr>
          <p:cNvCxnSpPr>
            <a:cxnSpLocks/>
            <a:stCxn id="11" idx="1"/>
          </p:cNvCxnSpPr>
          <p:nvPr/>
        </p:nvCxnSpPr>
        <p:spPr>
          <a:xfrm flipH="1">
            <a:off x="5664201" y="1628038"/>
            <a:ext cx="3344333" cy="60619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6308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77756" y="1488221"/>
            <a:ext cx="11065195" cy="4185761"/>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solidFill>
                  <a:srgbClr val="000000"/>
                </a:solidFill>
                <a:latin typeface="+mj-lt"/>
                <a:cs typeface="Arial"/>
              </a:rPr>
              <a:t>Access orders that are ready to be received by clicking, </a:t>
            </a:r>
            <a:r>
              <a:rPr lang="en-US" b="1">
                <a:solidFill>
                  <a:srgbClr val="000000"/>
                </a:solidFill>
                <a:latin typeface="+mj-lt"/>
                <a:cs typeface="Arial"/>
              </a:rPr>
              <a:t>Your requests</a:t>
            </a:r>
            <a:r>
              <a:rPr lang="en-US">
                <a:solidFill>
                  <a:srgbClr val="000000"/>
                </a:solidFill>
                <a:latin typeface="+mj-lt"/>
                <a:cs typeface="Arial"/>
              </a:rPr>
              <a:t>, and then </a:t>
            </a:r>
            <a:r>
              <a:rPr lang="en-US" b="1">
                <a:solidFill>
                  <a:srgbClr val="000000"/>
                </a:solidFill>
                <a:latin typeface="+mj-lt"/>
                <a:cs typeface="Arial"/>
              </a:rPr>
              <a:t>To Receive</a:t>
            </a:r>
            <a:r>
              <a:rPr lang="en-US">
                <a:solidFill>
                  <a:srgbClr val="000000"/>
                </a:solidFill>
                <a:latin typeface="+mj-lt"/>
                <a:cs typeface="Arial"/>
              </a:rPr>
              <a:t>.</a:t>
            </a:r>
          </a:p>
          <a:p>
            <a:pPr marL="457200" indent="-457200">
              <a:spcBef>
                <a:spcPts val="1200"/>
              </a:spcBef>
              <a:buFont typeface="Arial"/>
              <a:buChar char="•"/>
            </a:pPr>
            <a:r>
              <a:rPr lang="en-US">
                <a:solidFill>
                  <a:srgbClr val="000000"/>
                </a:solidFill>
                <a:latin typeface="+mj-lt"/>
                <a:cs typeface="Arial"/>
              </a:rPr>
              <a:t>Users have the option to choose </a:t>
            </a:r>
            <a:r>
              <a:rPr lang="en-US" b="1">
                <a:solidFill>
                  <a:srgbClr val="000000"/>
                </a:solidFill>
                <a:latin typeface="+mj-lt"/>
                <a:cs typeface="Arial"/>
              </a:rPr>
              <a:t>Accept all</a:t>
            </a:r>
            <a:r>
              <a:rPr lang="en-US">
                <a:solidFill>
                  <a:srgbClr val="000000"/>
                </a:solidFill>
                <a:latin typeface="+mj-lt"/>
                <a:cs typeface="Arial"/>
              </a:rPr>
              <a:t> on the receiving screen.  This will automatically fill in the available amount into the Accepted column.  This is a time saver when orders have a lot of line items.</a:t>
            </a:r>
          </a:p>
          <a:p>
            <a:pPr marL="457200" indent="-457200">
              <a:spcBef>
                <a:spcPts val="1200"/>
              </a:spcBef>
              <a:buFont typeface="Arial"/>
              <a:buChar char="•"/>
            </a:pPr>
            <a:r>
              <a:rPr lang="en-US">
                <a:solidFill>
                  <a:srgbClr val="000000"/>
                </a:solidFill>
                <a:latin typeface="+mj-lt"/>
                <a:cs typeface="Arial"/>
              </a:rPr>
              <a:t>Users can receive a partial order by entering the actual quantity received into the </a:t>
            </a:r>
            <a:r>
              <a:rPr lang="en-US" b="1">
                <a:solidFill>
                  <a:srgbClr val="000000"/>
                </a:solidFill>
                <a:latin typeface="+mj-lt"/>
                <a:cs typeface="Arial"/>
              </a:rPr>
              <a:t>Accepted </a:t>
            </a:r>
            <a:r>
              <a:rPr lang="en-US">
                <a:solidFill>
                  <a:srgbClr val="000000"/>
                </a:solidFill>
                <a:latin typeface="+mj-lt"/>
                <a:cs typeface="Arial"/>
              </a:rPr>
              <a:t>column.  The remaining amount will be available for additional receipts.</a:t>
            </a:r>
          </a:p>
          <a:p>
            <a:pPr marL="457200" indent="-457200">
              <a:spcBef>
                <a:spcPts val="1200"/>
              </a:spcBef>
              <a:buFont typeface="Arial"/>
              <a:buChar char="•"/>
            </a:pPr>
            <a:r>
              <a:rPr lang="en-US">
                <a:solidFill>
                  <a:srgbClr val="000000"/>
                </a:solidFill>
                <a:latin typeface="+mj-lt"/>
                <a:cs typeface="Arial"/>
              </a:rPr>
              <a:t>The system does not permit any </a:t>
            </a:r>
            <a:r>
              <a:rPr lang="en-US" b="1">
                <a:solidFill>
                  <a:srgbClr val="000000"/>
                </a:solidFill>
                <a:latin typeface="+mj-lt"/>
                <a:cs typeface="Arial"/>
              </a:rPr>
              <a:t>overage tolerance</a:t>
            </a:r>
            <a:r>
              <a:rPr lang="en-US">
                <a:solidFill>
                  <a:srgbClr val="000000"/>
                </a:solidFill>
                <a:latin typeface="+mj-lt"/>
                <a:cs typeface="Arial"/>
              </a:rPr>
              <a:t> when receiving.  You cannot exceed the ordered amount.</a:t>
            </a:r>
          </a:p>
          <a:p>
            <a:pPr marL="457200" indent="-457200">
              <a:spcBef>
                <a:spcPts val="1200"/>
              </a:spcBef>
              <a:buFont typeface="Arial"/>
              <a:buChar char="•"/>
            </a:pPr>
            <a:r>
              <a:rPr lang="en-US">
                <a:solidFill>
                  <a:srgbClr val="000000"/>
                </a:solidFill>
                <a:latin typeface="+mj-lt"/>
                <a:cs typeface="Arial"/>
              </a:rPr>
              <a:t>To reverse or back out a receipt, enter the amount as a </a:t>
            </a:r>
            <a:r>
              <a:rPr lang="en-US" b="1">
                <a:solidFill>
                  <a:srgbClr val="000000"/>
                </a:solidFill>
                <a:latin typeface="+mj-lt"/>
                <a:cs typeface="Arial"/>
              </a:rPr>
              <a:t>negative number</a:t>
            </a:r>
            <a:r>
              <a:rPr lang="en-US">
                <a:solidFill>
                  <a:srgbClr val="000000"/>
                </a:solidFill>
                <a:latin typeface="+mj-lt"/>
                <a:cs typeface="Arial"/>
              </a:rPr>
              <a:t> in the </a:t>
            </a:r>
            <a:r>
              <a:rPr lang="en-US" b="1">
                <a:solidFill>
                  <a:srgbClr val="000000"/>
                </a:solidFill>
                <a:latin typeface="+mj-lt"/>
                <a:cs typeface="Arial"/>
              </a:rPr>
              <a:t>accepted</a:t>
            </a:r>
            <a:r>
              <a:rPr lang="en-US">
                <a:solidFill>
                  <a:srgbClr val="000000"/>
                </a:solidFill>
                <a:latin typeface="+mj-lt"/>
                <a:cs typeface="Arial"/>
              </a:rPr>
              <a:t> column.</a:t>
            </a:r>
          </a:p>
          <a:p>
            <a:pPr marL="457200" indent="-457200">
              <a:spcBef>
                <a:spcPts val="1200"/>
              </a:spcBef>
              <a:buFont typeface="Arial"/>
              <a:buChar char="•"/>
            </a:pPr>
            <a:r>
              <a:rPr lang="en-US">
                <a:solidFill>
                  <a:srgbClr val="000000"/>
                </a:solidFill>
                <a:latin typeface="+mj-lt"/>
                <a:cs typeface="Arial"/>
              </a:rPr>
              <a:t>If edits are required to a fully received order, the order must be </a:t>
            </a:r>
            <a:r>
              <a:rPr lang="en-US" b="1">
                <a:solidFill>
                  <a:srgbClr val="000000"/>
                </a:solidFill>
                <a:latin typeface="+mj-lt"/>
                <a:cs typeface="Arial"/>
              </a:rPr>
              <a:t>reopened</a:t>
            </a:r>
            <a:r>
              <a:rPr lang="en-US">
                <a:solidFill>
                  <a:srgbClr val="000000"/>
                </a:solidFill>
                <a:latin typeface="+mj-lt"/>
                <a:cs typeface="Arial"/>
              </a:rPr>
              <a:t> before entering a negative amount in the accepted field.</a:t>
            </a:r>
          </a:p>
        </p:txBody>
      </p:sp>
    </p:spTree>
    <p:extLst>
      <p:ext uri="{BB962C8B-B14F-4D97-AF65-F5344CB8AC3E}">
        <p14:creationId xmlns:p14="http://schemas.microsoft.com/office/powerpoint/2010/main" val="8810892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t>How to Edit a PR, PO, and GR.</a:t>
            </a:r>
          </a:p>
        </p:txBody>
      </p:sp>
    </p:spTree>
    <p:extLst>
      <p:ext uri="{BB962C8B-B14F-4D97-AF65-F5344CB8AC3E}">
        <p14:creationId xmlns:p14="http://schemas.microsoft.com/office/powerpoint/2010/main" val="22614287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6289CA-5609-55C3-F00C-FCC318958C1A}"/>
              </a:ext>
            </a:extLst>
          </p:cNvPr>
          <p:cNvPicPr>
            <a:picLocks noChangeAspect="1"/>
          </p:cNvPicPr>
          <p:nvPr/>
        </p:nvPicPr>
        <p:blipFill>
          <a:blip r:embed="rId3"/>
          <a:stretch>
            <a:fillRect/>
          </a:stretch>
        </p:blipFill>
        <p:spPr>
          <a:xfrm>
            <a:off x="253670" y="2279526"/>
            <a:ext cx="8672312" cy="3894157"/>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PR</a:t>
            </a:r>
          </a:p>
        </p:txBody>
      </p:sp>
      <p:sp>
        <p:nvSpPr>
          <p:cNvPr id="7" name="Rectangle 6">
            <a:extLst>
              <a:ext uri="{FF2B5EF4-FFF2-40B4-BE49-F238E27FC236}">
                <a16:creationId xmlns:a16="http://schemas.microsoft.com/office/drawing/2014/main" id="{934FF936-0024-49E8-2B8A-30A1BE5C279C}"/>
              </a:ext>
            </a:extLst>
          </p:cNvPr>
          <p:cNvSpPr/>
          <p:nvPr/>
        </p:nvSpPr>
        <p:spPr bwMode="gray">
          <a:xfrm>
            <a:off x="7476066" y="2714631"/>
            <a:ext cx="668867" cy="3640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E3BC862D-1CAE-D21D-9E68-732CC987C37F}"/>
              </a:ext>
            </a:extLst>
          </p:cNvPr>
          <p:cNvSpPr txBox="1"/>
          <p:nvPr/>
        </p:nvSpPr>
        <p:spPr>
          <a:xfrm>
            <a:off x="9177867" y="1145858"/>
            <a:ext cx="2613024" cy="193899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When a Purchase Requisition is in Composing status, users can edit the requisition by clicking </a:t>
            </a:r>
            <a:r>
              <a:rPr lang="en-US" sz="1800" b="1" kern="0" dirty="0">
                <a:ea typeface="Arial Unicode MS" pitchFamily="34" charset="-128"/>
                <a:cs typeface="Arial Unicode MS" pitchFamily="34" charset="-128"/>
              </a:rPr>
              <a:t>Edit</a:t>
            </a:r>
            <a:r>
              <a:rPr lang="en-US" sz="1800" kern="0" dirty="0">
                <a:ea typeface="Arial Unicode MS" pitchFamily="34" charset="-128"/>
                <a:cs typeface="Arial Unicode MS" pitchFamily="34" charset="-128"/>
              </a:rPr>
              <a:t>.  This will put the Requisition in edit mode.</a:t>
            </a: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7958667" y="1838355"/>
            <a:ext cx="1083733" cy="10583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313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3FA45-641C-09A0-958B-D669E4969723}"/>
              </a:ext>
            </a:extLst>
          </p:cNvPr>
          <p:cNvPicPr>
            <a:picLocks noChangeAspect="1"/>
          </p:cNvPicPr>
          <p:nvPr/>
        </p:nvPicPr>
        <p:blipFill>
          <a:blip r:embed="rId3"/>
          <a:stretch>
            <a:fillRect/>
          </a:stretch>
        </p:blipFill>
        <p:spPr>
          <a:xfrm>
            <a:off x="397934" y="2530853"/>
            <a:ext cx="8657070" cy="2911092"/>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PR</a:t>
            </a:r>
          </a:p>
        </p:txBody>
      </p:sp>
      <p:sp>
        <p:nvSpPr>
          <p:cNvPr id="7" name="Rectangle 6">
            <a:extLst>
              <a:ext uri="{FF2B5EF4-FFF2-40B4-BE49-F238E27FC236}">
                <a16:creationId xmlns:a16="http://schemas.microsoft.com/office/drawing/2014/main" id="{934FF936-0024-49E8-2B8A-30A1BE5C279C}"/>
              </a:ext>
            </a:extLst>
          </p:cNvPr>
          <p:cNvSpPr/>
          <p:nvPr/>
        </p:nvSpPr>
        <p:spPr bwMode="gray">
          <a:xfrm>
            <a:off x="6646332" y="2952764"/>
            <a:ext cx="1676401" cy="442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E3BC862D-1CAE-D21D-9E68-732CC987C37F}"/>
              </a:ext>
            </a:extLst>
          </p:cNvPr>
          <p:cNvSpPr txBox="1"/>
          <p:nvPr/>
        </p:nvSpPr>
        <p:spPr>
          <a:xfrm>
            <a:off x="9177867" y="1145858"/>
            <a:ext cx="2613024" cy="484748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When a Purchase Requisition is in “Submitted status, users can edit the requisition by clicking </a:t>
            </a:r>
            <a:r>
              <a:rPr lang="en-US" sz="1800" b="1" kern="0" dirty="0">
                <a:ea typeface="Arial Unicode MS" pitchFamily="34" charset="-128"/>
                <a:cs typeface="Arial Unicode MS" pitchFamily="34" charset="-128"/>
              </a:rPr>
              <a:t>Edit or Withdraw</a:t>
            </a:r>
            <a:r>
              <a:rPr lang="en-US" sz="1800" kern="0" dirty="0">
                <a:ea typeface="Arial Unicode MS" pitchFamily="34" charset="-128"/>
                <a:cs typeface="Arial Unicode MS" pitchFamily="34" charset="-128"/>
              </a:rPr>
              <a:t>.  Edit will pull the PR out of the approval cycle and put the PR in Composing status in Edit mode.</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Withdraw will pull the PR out of the approval cycle and put the PR in Composing status.  To edit the PR users will need to access the PR and click Edit.</a:t>
            </a:r>
            <a:endParaRPr lang="en-US" sz="1800"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7958667" y="1838355"/>
            <a:ext cx="1083733" cy="10583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5495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7" name="Rectangle 6">
            <a:extLst>
              <a:ext uri="{FF2B5EF4-FFF2-40B4-BE49-F238E27FC236}">
                <a16:creationId xmlns:a16="http://schemas.microsoft.com/office/drawing/2014/main" id="{934FF936-0024-49E8-2B8A-30A1BE5C279C}"/>
              </a:ext>
            </a:extLst>
          </p:cNvPr>
          <p:cNvSpPr/>
          <p:nvPr/>
        </p:nvSpPr>
        <p:spPr bwMode="gray">
          <a:xfrm>
            <a:off x="6646332" y="2952764"/>
            <a:ext cx="1676401" cy="442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E3BC862D-1CAE-D21D-9E68-732CC987C37F}"/>
              </a:ext>
            </a:extLst>
          </p:cNvPr>
          <p:cNvSpPr txBox="1"/>
          <p:nvPr/>
        </p:nvSpPr>
        <p:spPr>
          <a:xfrm>
            <a:off x="818619" y="4816743"/>
            <a:ext cx="9934047" cy="6924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Edit a Purchase Order, the status of the order must be in Ordered.</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Click on the PO number</a:t>
            </a: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7958667" y="1838355"/>
            <a:ext cx="1083733" cy="10583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1F871AB-D4CE-3FA0-639C-B96FEED1E8E0}"/>
              </a:ext>
            </a:extLst>
          </p:cNvPr>
          <p:cNvPicPr>
            <a:picLocks noChangeAspect="1"/>
          </p:cNvPicPr>
          <p:nvPr/>
        </p:nvPicPr>
        <p:blipFill>
          <a:blip r:embed="rId3"/>
          <a:stretch>
            <a:fillRect/>
          </a:stretch>
        </p:blipFill>
        <p:spPr>
          <a:xfrm>
            <a:off x="397935" y="1505025"/>
            <a:ext cx="8644466" cy="2919256"/>
          </a:xfrm>
          <a:prstGeom prst="rect">
            <a:avLst/>
          </a:prstGeom>
        </p:spPr>
      </p:pic>
      <p:sp>
        <p:nvSpPr>
          <p:cNvPr id="6" name="Rectangle 5">
            <a:extLst>
              <a:ext uri="{FF2B5EF4-FFF2-40B4-BE49-F238E27FC236}">
                <a16:creationId xmlns:a16="http://schemas.microsoft.com/office/drawing/2014/main" id="{F8889C5B-B46B-0534-FCA2-4C8B10BEC5F1}"/>
              </a:ext>
            </a:extLst>
          </p:cNvPr>
          <p:cNvSpPr/>
          <p:nvPr/>
        </p:nvSpPr>
        <p:spPr bwMode="gray">
          <a:xfrm>
            <a:off x="4224868" y="3757097"/>
            <a:ext cx="897466" cy="442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6431870C-0550-AE04-9C99-F52EBAA77D98}"/>
              </a:ext>
            </a:extLst>
          </p:cNvPr>
          <p:cNvSpPr/>
          <p:nvPr/>
        </p:nvSpPr>
        <p:spPr bwMode="gray">
          <a:xfrm>
            <a:off x="1329265" y="3996267"/>
            <a:ext cx="1676401" cy="18626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1" name="Straight Arrow Connector 10">
            <a:extLst>
              <a:ext uri="{FF2B5EF4-FFF2-40B4-BE49-F238E27FC236}">
                <a16:creationId xmlns:a16="http://schemas.microsoft.com/office/drawing/2014/main" id="{1927ACE5-203F-EB98-F4E8-009C0692E901}"/>
              </a:ext>
            </a:extLst>
          </p:cNvPr>
          <p:cNvCxnSpPr>
            <a:cxnSpLocks/>
          </p:cNvCxnSpPr>
          <p:nvPr/>
        </p:nvCxnSpPr>
        <p:spPr>
          <a:xfrm flipH="1" flipV="1">
            <a:off x="2895600" y="4106333"/>
            <a:ext cx="1075267" cy="6180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6679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85726F-AD7F-C6D1-E983-B9EA18C74E73}"/>
              </a:ext>
            </a:extLst>
          </p:cNvPr>
          <p:cNvPicPr>
            <a:picLocks noChangeAspect="1"/>
          </p:cNvPicPr>
          <p:nvPr/>
        </p:nvPicPr>
        <p:blipFill>
          <a:blip r:embed="rId3"/>
          <a:stretch>
            <a:fillRect/>
          </a:stretch>
        </p:blipFill>
        <p:spPr>
          <a:xfrm>
            <a:off x="623294" y="2846905"/>
            <a:ext cx="9922100" cy="2949196"/>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2887133" y="1778144"/>
            <a:ext cx="5723466"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Edit a PO, you must start from the Purchase Requisition (PR).  Click on the PR number.</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1651000" y="2332142"/>
            <a:ext cx="1236133" cy="137454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31870C-0550-AE04-9C99-F52EBAA77D98}"/>
              </a:ext>
            </a:extLst>
          </p:cNvPr>
          <p:cNvSpPr/>
          <p:nvPr/>
        </p:nvSpPr>
        <p:spPr bwMode="gray">
          <a:xfrm>
            <a:off x="948265" y="3582336"/>
            <a:ext cx="1786468" cy="2486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0610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74589C-E8B2-D2A8-2B8B-F63AE3F7DDCC}"/>
              </a:ext>
            </a:extLst>
          </p:cNvPr>
          <p:cNvPicPr>
            <a:picLocks noChangeAspect="1"/>
          </p:cNvPicPr>
          <p:nvPr/>
        </p:nvPicPr>
        <p:blipFill>
          <a:blip r:embed="rId3"/>
          <a:stretch>
            <a:fillRect/>
          </a:stretch>
        </p:blipFill>
        <p:spPr>
          <a:xfrm>
            <a:off x="567267" y="2328485"/>
            <a:ext cx="8988425" cy="430072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506546"/>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8B8793B-A932-DA6D-A742-0B78C5352ADD}"/>
              </a:ext>
            </a:extLst>
          </p:cNvPr>
          <p:cNvSpPr txBox="1"/>
          <p:nvPr/>
        </p:nvSpPr>
        <p:spPr>
          <a:xfrm>
            <a:off x="870357" y="1448293"/>
            <a:ext cx="522405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Mouse over any of the question marks on the screen to see a description of the item.</a:t>
            </a:r>
          </a:p>
        </p:txBody>
      </p:sp>
      <p:cxnSp>
        <p:nvCxnSpPr>
          <p:cNvPr id="5" name="Straight Arrow Connector 4">
            <a:extLst>
              <a:ext uri="{FF2B5EF4-FFF2-40B4-BE49-F238E27FC236}">
                <a16:creationId xmlns:a16="http://schemas.microsoft.com/office/drawing/2014/main" id="{B64F0C68-EB6A-7FE7-EEFE-1868BE72C5E0}"/>
              </a:ext>
            </a:extLst>
          </p:cNvPr>
          <p:cNvCxnSpPr>
            <a:cxnSpLocks/>
          </p:cNvCxnSpPr>
          <p:nvPr/>
        </p:nvCxnSpPr>
        <p:spPr>
          <a:xfrm>
            <a:off x="2565403" y="2207985"/>
            <a:ext cx="0" cy="180521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27A131-D4A4-1B50-3D5D-AE2A53722EF0}"/>
              </a:ext>
            </a:extLst>
          </p:cNvPr>
          <p:cNvSpPr txBox="1"/>
          <p:nvPr/>
        </p:nvSpPr>
        <p:spPr>
          <a:xfrm>
            <a:off x="7340600" y="1572756"/>
            <a:ext cx="3512078"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Optionally, users can search the Help Topics using the search field.</a:t>
            </a:r>
          </a:p>
        </p:txBody>
      </p:sp>
      <p:cxnSp>
        <p:nvCxnSpPr>
          <p:cNvPr id="10" name="Straight Arrow Connector 9">
            <a:extLst>
              <a:ext uri="{FF2B5EF4-FFF2-40B4-BE49-F238E27FC236}">
                <a16:creationId xmlns:a16="http://schemas.microsoft.com/office/drawing/2014/main" id="{ACA64AE4-01F5-9C9F-DD51-FEC68AEA536A}"/>
              </a:ext>
            </a:extLst>
          </p:cNvPr>
          <p:cNvCxnSpPr>
            <a:cxnSpLocks/>
          </p:cNvCxnSpPr>
          <p:nvPr/>
        </p:nvCxnSpPr>
        <p:spPr>
          <a:xfrm>
            <a:off x="7747000" y="2132816"/>
            <a:ext cx="0" cy="86438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84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59DDE-ED3D-3662-A65B-4DF448093EA2}"/>
              </a:ext>
            </a:extLst>
          </p:cNvPr>
          <p:cNvPicPr>
            <a:picLocks noChangeAspect="1"/>
          </p:cNvPicPr>
          <p:nvPr/>
        </p:nvPicPr>
        <p:blipFill>
          <a:blip r:embed="rId3"/>
          <a:stretch>
            <a:fillRect/>
          </a:stretch>
        </p:blipFill>
        <p:spPr>
          <a:xfrm>
            <a:off x="776385" y="2275602"/>
            <a:ext cx="9944962" cy="3292125"/>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6069008" y="1212729"/>
            <a:ext cx="5233990"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Users have the option to request either a </a:t>
            </a:r>
            <a:r>
              <a:rPr lang="en-US" sz="1800" b="1" kern="0" dirty="0">
                <a:ea typeface="Arial Unicode MS" pitchFamily="34" charset="-128"/>
                <a:cs typeface="Arial Unicode MS" pitchFamily="34" charset="-128"/>
              </a:rPr>
              <a:t>Change</a:t>
            </a:r>
            <a:r>
              <a:rPr lang="en-US" sz="1800" kern="0" dirty="0">
                <a:ea typeface="Arial Unicode MS" pitchFamily="34" charset="-128"/>
                <a:cs typeface="Arial Unicode MS" pitchFamily="34" charset="-128"/>
              </a:rPr>
              <a:t> to the Purchase Order (PO) or a request to </a:t>
            </a:r>
            <a:r>
              <a:rPr lang="en-US" sz="1800" b="1" kern="0" dirty="0">
                <a:ea typeface="Arial Unicode MS" pitchFamily="34" charset="-128"/>
                <a:cs typeface="Arial Unicode MS" pitchFamily="34" charset="-128"/>
              </a:rPr>
              <a:t>Cancel</a:t>
            </a:r>
            <a:r>
              <a:rPr lang="en-US" sz="1800" kern="0" dirty="0">
                <a:ea typeface="Arial Unicode MS" pitchFamily="34" charset="-128"/>
                <a:cs typeface="Arial Unicode MS" pitchFamily="34" charset="-128"/>
              </a:rPr>
              <a:t> the PO.</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8678332" y="2069133"/>
            <a:ext cx="0" cy="64285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31870C-0550-AE04-9C99-F52EBAA77D98}"/>
              </a:ext>
            </a:extLst>
          </p:cNvPr>
          <p:cNvSpPr/>
          <p:nvPr/>
        </p:nvSpPr>
        <p:spPr bwMode="gray">
          <a:xfrm>
            <a:off x="7408331" y="2711984"/>
            <a:ext cx="2540002" cy="40203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216355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0A069-371B-6371-DADE-492DEF8DCA4E}"/>
              </a:ext>
            </a:extLst>
          </p:cNvPr>
          <p:cNvPicPr>
            <a:picLocks noChangeAspect="1"/>
          </p:cNvPicPr>
          <p:nvPr/>
        </p:nvPicPr>
        <p:blipFill>
          <a:blip r:embed="rId3"/>
          <a:stretch>
            <a:fillRect/>
          </a:stretch>
        </p:blipFill>
        <p:spPr>
          <a:xfrm>
            <a:off x="623294" y="1584512"/>
            <a:ext cx="9960203" cy="4656223"/>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4976812" y="2769282"/>
            <a:ext cx="2837922" cy="276999"/>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“Change requisition”</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a:stCxn id="3" idx="2"/>
          </p:cNvCxnSpPr>
          <p:nvPr/>
        </p:nvCxnSpPr>
        <p:spPr>
          <a:xfrm>
            <a:off x="6395773" y="3046281"/>
            <a:ext cx="47360" cy="256976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31870C-0550-AE04-9C99-F52EBAA77D98}"/>
              </a:ext>
            </a:extLst>
          </p:cNvPr>
          <p:cNvSpPr/>
          <p:nvPr/>
        </p:nvSpPr>
        <p:spPr bwMode="gray">
          <a:xfrm>
            <a:off x="5283198" y="5616046"/>
            <a:ext cx="1684869" cy="40203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1171079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61FE7-76A8-13B2-EC0E-EC7BF831A70E}"/>
              </a:ext>
            </a:extLst>
          </p:cNvPr>
          <p:cNvPicPr>
            <a:picLocks noChangeAspect="1"/>
          </p:cNvPicPr>
          <p:nvPr/>
        </p:nvPicPr>
        <p:blipFill>
          <a:blip r:embed="rId3"/>
          <a:stretch>
            <a:fillRect/>
          </a:stretch>
        </p:blipFill>
        <p:spPr>
          <a:xfrm>
            <a:off x="322148" y="1351596"/>
            <a:ext cx="7713646" cy="2292766"/>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1505479" y="3815500"/>
            <a:ext cx="2837922" cy="830997"/>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For this example, we will change the deliver to Address</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V="1">
            <a:off x="2297907" y="2673592"/>
            <a:ext cx="0" cy="115559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31870C-0550-AE04-9C99-F52EBAA77D98}"/>
              </a:ext>
            </a:extLst>
          </p:cNvPr>
          <p:cNvSpPr/>
          <p:nvPr/>
        </p:nvSpPr>
        <p:spPr bwMode="gray">
          <a:xfrm>
            <a:off x="1854200" y="2353731"/>
            <a:ext cx="982134" cy="31986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1" name="Picture 10">
            <a:extLst>
              <a:ext uri="{FF2B5EF4-FFF2-40B4-BE49-F238E27FC236}">
                <a16:creationId xmlns:a16="http://schemas.microsoft.com/office/drawing/2014/main" id="{A5EDADC2-CDFA-4017-B737-55F40FD0365D}"/>
              </a:ext>
            </a:extLst>
          </p:cNvPr>
          <p:cNvPicPr>
            <a:picLocks noChangeAspect="1"/>
          </p:cNvPicPr>
          <p:nvPr/>
        </p:nvPicPr>
        <p:blipFill>
          <a:blip r:embed="rId4"/>
          <a:stretch>
            <a:fillRect/>
          </a:stretch>
        </p:blipFill>
        <p:spPr>
          <a:xfrm>
            <a:off x="5037667" y="4646497"/>
            <a:ext cx="7014745" cy="2011939"/>
          </a:xfrm>
          <a:prstGeom prst="rect">
            <a:avLst/>
          </a:prstGeom>
        </p:spPr>
      </p:pic>
      <p:sp>
        <p:nvSpPr>
          <p:cNvPr id="12" name="TextBox 11">
            <a:extLst>
              <a:ext uri="{FF2B5EF4-FFF2-40B4-BE49-F238E27FC236}">
                <a16:creationId xmlns:a16="http://schemas.microsoft.com/office/drawing/2014/main" id="{394FD4DF-063F-32DB-C496-C6B484BB3E3C}"/>
              </a:ext>
            </a:extLst>
          </p:cNvPr>
          <p:cNvSpPr txBox="1"/>
          <p:nvPr/>
        </p:nvSpPr>
        <p:spPr>
          <a:xfrm>
            <a:off x="1417373" y="5441100"/>
            <a:ext cx="2837922" cy="830997"/>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We have updated the ship to address, and now click </a:t>
            </a:r>
            <a:r>
              <a:rPr lang="en-US" sz="1800" b="1" kern="0" dirty="0">
                <a:ea typeface="Arial Unicode MS" pitchFamily="34" charset="-128"/>
                <a:cs typeface="Arial Unicode MS" pitchFamily="34" charset="-128"/>
              </a:rPr>
              <a:t>Submit</a:t>
            </a:r>
            <a:r>
              <a:rPr lang="en-US" sz="1800" kern="0" dirty="0">
                <a:ea typeface="Arial Unicode MS" pitchFamily="34" charset="-128"/>
                <a:cs typeface="Arial Unicode MS" pitchFamily="34" charset="-128"/>
              </a:rPr>
              <a:t>.</a:t>
            </a:r>
            <a:endParaRPr lang="en-US" kern="0" dirty="0">
              <a:ea typeface="Arial Unicode MS" pitchFamily="34" charset="-128"/>
              <a:cs typeface="Arial Unicode MS" pitchFamily="34" charset="-128"/>
            </a:endParaRPr>
          </a:p>
        </p:txBody>
      </p:sp>
      <p:cxnSp>
        <p:nvCxnSpPr>
          <p:cNvPr id="13" name="Straight Arrow Connector 12">
            <a:extLst>
              <a:ext uri="{FF2B5EF4-FFF2-40B4-BE49-F238E27FC236}">
                <a16:creationId xmlns:a16="http://schemas.microsoft.com/office/drawing/2014/main" id="{6CE03727-B5F1-5F78-5BBB-1A075BE51330}"/>
              </a:ext>
            </a:extLst>
          </p:cNvPr>
          <p:cNvCxnSpPr>
            <a:cxnSpLocks/>
          </p:cNvCxnSpPr>
          <p:nvPr/>
        </p:nvCxnSpPr>
        <p:spPr>
          <a:xfrm>
            <a:off x="3558307" y="5994400"/>
            <a:ext cx="151938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49BF46B-0FA0-C078-0D18-1D0E3350F6DD}"/>
              </a:ext>
            </a:extLst>
          </p:cNvPr>
          <p:cNvSpPr/>
          <p:nvPr/>
        </p:nvSpPr>
        <p:spPr bwMode="gray">
          <a:xfrm>
            <a:off x="5077694" y="5553600"/>
            <a:ext cx="1348506" cy="84535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4FF79D79-7FDC-9CB9-D112-88401DD2E8EC}"/>
              </a:ext>
            </a:extLst>
          </p:cNvPr>
          <p:cNvSpPr/>
          <p:nvPr/>
        </p:nvSpPr>
        <p:spPr bwMode="gray">
          <a:xfrm>
            <a:off x="10092266" y="4910133"/>
            <a:ext cx="679185" cy="36459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859233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D35D35-3F2B-CE39-2E0D-392D5A51EDA6}"/>
              </a:ext>
            </a:extLst>
          </p:cNvPr>
          <p:cNvPicPr>
            <a:picLocks noChangeAspect="1"/>
          </p:cNvPicPr>
          <p:nvPr/>
        </p:nvPicPr>
        <p:blipFill>
          <a:blip r:embed="rId3"/>
          <a:stretch>
            <a:fillRect/>
          </a:stretch>
        </p:blipFill>
        <p:spPr>
          <a:xfrm>
            <a:off x="1349685" y="1583268"/>
            <a:ext cx="9929720" cy="454953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5007239" y="725198"/>
            <a:ext cx="2837922" cy="830997"/>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Notice that the Requisition number </a:t>
            </a:r>
            <a:r>
              <a:rPr lang="en-US" kern="0" dirty="0">
                <a:ea typeface="Arial Unicode MS" pitchFamily="34" charset="-128"/>
                <a:cs typeface="Arial Unicode MS" pitchFamily="34" charset="-128"/>
              </a:rPr>
              <a:t>now contains V2 at the end of the PR number</a:t>
            </a: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3931974" y="1261533"/>
            <a:ext cx="978693" cy="120606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31870C-0550-AE04-9C99-F52EBAA77D98}"/>
              </a:ext>
            </a:extLst>
          </p:cNvPr>
          <p:cNvSpPr/>
          <p:nvPr/>
        </p:nvSpPr>
        <p:spPr bwMode="gray">
          <a:xfrm>
            <a:off x="3067240" y="2307666"/>
            <a:ext cx="982134" cy="31986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394FD4DF-063F-32DB-C496-C6B484BB3E3C}"/>
              </a:ext>
            </a:extLst>
          </p:cNvPr>
          <p:cNvSpPr txBox="1"/>
          <p:nvPr/>
        </p:nvSpPr>
        <p:spPr>
          <a:xfrm>
            <a:off x="5251053" y="6454537"/>
            <a:ext cx="2350294" cy="276999"/>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View requisition</a:t>
            </a:r>
            <a:endParaRPr lang="en-US" kern="0" dirty="0">
              <a:ea typeface="Arial Unicode MS" pitchFamily="34" charset="-128"/>
              <a:cs typeface="Arial Unicode MS" pitchFamily="34" charset="-128"/>
            </a:endParaRPr>
          </a:p>
        </p:txBody>
      </p:sp>
      <p:cxnSp>
        <p:nvCxnSpPr>
          <p:cNvPr id="13" name="Straight Arrow Connector 12">
            <a:extLst>
              <a:ext uri="{FF2B5EF4-FFF2-40B4-BE49-F238E27FC236}">
                <a16:creationId xmlns:a16="http://schemas.microsoft.com/office/drawing/2014/main" id="{6CE03727-B5F1-5F78-5BBB-1A075BE51330}"/>
              </a:ext>
            </a:extLst>
          </p:cNvPr>
          <p:cNvCxnSpPr>
            <a:cxnSpLocks/>
            <a:stCxn id="12" idx="3"/>
          </p:cNvCxnSpPr>
          <p:nvPr/>
        </p:nvCxnSpPr>
        <p:spPr>
          <a:xfrm flipV="1">
            <a:off x="7601347" y="5894218"/>
            <a:ext cx="306520" cy="69881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49BF46B-0FA0-C078-0D18-1D0E3350F6DD}"/>
              </a:ext>
            </a:extLst>
          </p:cNvPr>
          <p:cNvSpPr/>
          <p:nvPr/>
        </p:nvSpPr>
        <p:spPr bwMode="gray">
          <a:xfrm>
            <a:off x="7363692" y="5588656"/>
            <a:ext cx="1272307" cy="42267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202966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23D4A8-62FE-7842-7D7A-30495602F81D}"/>
              </a:ext>
            </a:extLst>
          </p:cNvPr>
          <p:cNvPicPr>
            <a:picLocks noChangeAspect="1"/>
          </p:cNvPicPr>
          <p:nvPr/>
        </p:nvPicPr>
        <p:blipFill>
          <a:blip r:embed="rId3"/>
          <a:stretch>
            <a:fillRect/>
          </a:stretch>
        </p:blipFill>
        <p:spPr>
          <a:xfrm>
            <a:off x="1056743" y="2668255"/>
            <a:ext cx="9838273" cy="3200677"/>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4459546" y="1594060"/>
            <a:ext cx="3032655" cy="830997"/>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Edited PO must be approved before the change will be sent to the Supplier.</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5941290" y="2506123"/>
            <a:ext cx="0" cy="229446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7A4E9D-3CC1-2BE7-E3D8-9BC471A596EB}"/>
              </a:ext>
            </a:extLst>
          </p:cNvPr>
          <p:cNvSpPr/>
          <p:nvPr/>
        </p:nvSpPr>
        <p:spPr bwMode="gray">
          <a:xfrm>
            <a:off x="5393267" y="5266256"/>
            <a:ext cx="1032932" cy="152400"/>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388861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4424962" y="1224867"/>
            <a:ext cx="3032655" cy="1384995"/>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approver will see the V2 at the end of the Purchase Requisition indicating that this is a change request to the Purchase Order</a:t>
            </a:r>
            <a:endParaRPr lang="en-US" kern="0" dirty="0">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1317F49F-F480-E4AE-CD39-1D09572CD257}"/>
              </a:ext>
            </a:extLst>
          </p:cNvPr>
          <p:cNvPicPr>
            <a:picLocks noChangeAspect="1"/>
          </p:cNvPicPr>
          <p:nvPr/>
        </p:nvPicPr>
        <p:blipFill>
          <a:blip r:embed="rId3"/>
          <a:stretch>
            <a:fillRect/>
          </a:stretch>
        </p:blipFill>
        <p:spPr>
          <a:xfrm>
            <a:off x="152400" y="2895023"/>
            <a:ext cx="11884023" cy="2024686"/>
          </a:xfrm>
          <a:prstGeom prst="rect">
            <a:avLst/>
          </a:prstGeom>
        </p:spPr>
      </p:pic>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flipH="1">
            <a:off x="2768600" y="2609862"/>
            <a:ext cx="1656362" cy="190287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9702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Edit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369294" y="2550235"/>
            <a:ext cx="2493647" cy="1661993"/>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Once the change to the Purchase Requisition is fully approved, the supplier will receive an updated Purchase Order.</a:t>
            </a:r>
            <a:endParaRPr lang="en-US"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404533" y="3242733"/>
            <a:ext cx="45840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0C2EA4-B7E3-214A-7375-ACFA87193D49}"/>
              </a:ext>
            </a:extLst>
          </p:cNvPr>
          <p:cNvPicPr>
            <a:picLocks noChangeAspect="1"/>
          </p:cNvPicPr>
          <p:nvPr/>
        </p:nvPicPr>
        <p:blipFill>
          <a:blip r:embed="rId3"/>
          <a:stretch>
            <a:fillRect/>
          </a:stretch>
        </p:blipFill>
        <p:spPr>
          <a:xfrm>
            <a:off x="2862941" y="1363142"/>
            <a:ext cx="9249684" cy="5059949"/>
          </a:xfrm>
          <a:prstGeom prst="rect">
            <a:avLst/>
          </a:prstGeom>
        </p:spPr>
      </p:pic>
    </p:spTree>
    <p:extLst>
      <p:ext uri="{BB962C8B-B14F-4D97-AF65-F5344CB8AC3E}">
        <p14:creationId xmlns:p14="http://schemas.microsoft.com/office/powerpoint/2010/main" val="41613791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267694" y="3769234"/>
            <a:ext cx="2493647" cy="2631490"/>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Next, we will cancel a Purchase Order.</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Under the Your requests, click on Purchase order and locate the Purchase Order that you wish to Cancel.  Click on the Purchase order number.</a:t>
            </a:r>
          </a:p>
        </p:txBody>
      </p:sp>
      <p:pic>
        <p:nvPicPr>
          <p:cNvPr id="6" name="Picture 5">
            <a:extLst>
              <a:ext uri="{FF2B5EF4-FFF2-40B4-BE49-F238E27FC236}">
                <a16:creationId xmlns:a16="http://schemas.microsoft.com/office/drawing/2014/main" id="{9C7D96DF-9BC1-0955-280A-B9D35AA02DE1}"/>
              </a:ext>
            </a:extLst>
          </p:cNvPr>
          <p:cNvPicPr>
            <a:picLocks noChangeAspect="1"/>
          </p:cNvPicPr>
          <p:nvPr/>
        </p:nvPicPr>
        <p:blipFill>
          <a:blip r:embed="rId3"/>
          <a:stretch>
            <a:fillRect/>
          </a:stretch>
        </p:blipFill>
        <p:spPr>
          <a:xfrm>
            <a:off x="3156617" y="1718737"/>
            <a:ext cx="8960988" cy="4442670"/>
          </a:xfrm>
          <a:prstGeom prst="rect">
            <a:avLst/>
          </a:prstGeom>
        </p:spPr>
      </p:pic>
      <p:sp>
        <p:nvSpPr>
          <p:cNvPr id="7" name="Rectangle 6">
            <a:extLst>
              <a:ext uri="{FF2B5EF4-FFF2-40B4-BE49-F238E27FC236}">
                <a16:creationId xmlns:a16="http://schemas.microsoft.com/office/drawing/2014/main" id="{20ED2397-B989-54B5-AA19-B75F97ABAC11}"/>
              </a:ext>
            </a:extLst>
          </p:cNvPr>
          <p:cNvSpPr/>
          <p:nvPr/>
        </p:nvSpPr>
        <p:spPr bwMode="gray">
          <a:xfrm>
            <a:off x="5437907" y="2550235"/>
            <a:ext cx="982134" cy="31986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379132" y="5384798"/>
            <a:ext cx="107526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3382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267695" y="2455819"/>
            <a:ext cx="2493647" cy="1384995"/>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To Cancel a Purchase Order (PO) you must start from the Purchase Requisition (PR).  Click on the PR number.</a:t>
            </a:r>
          </a:p>
        </p:txBody>
      </p:sp>
      <p:sp>
        <p:nvSpPr>
          <p:cNvPr id="7" name="Rectangle 6">
            <a:extLst>
              <a:ext uri="{FF2B5EF4-FFF2-40B4-BE49-F238E27FC236}">
                <a16:creationId xmlns:a16="http://schemas.microsoft.com/office/drawing/2014/main" id="{20ED2397-B989-54B5-AA19-B75F97ABAC11}"/>
              </a:ext>
            </a:extLst>
          </p:cNvPr>
          <p:cNvSpPr/>
          <p:nvPr/>
        </p:nvSpPr>
        <p:spPr bwMode="gray">
          <a:xfrm>
            <a:off x="5437907" y="2550235"/>
            <a:ext cx="982134" cy="31986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0A46D8A6-7F26-5F8D-E376-BAD26B4F2506}"/>
              </a:ext>
            </a:extLst>
          </p:cNvPr>
          <p:cNvPicPr>
            <a:picLocks noChangeAspect="1"/>
          </p:cNvPicPr>
          <p:nvPr/>
        </p:nvPicPr>
        <p:blipFill>
          <a:blip r:embed="rId3"/>
          <a:stretch>
            <a:fillRect/>
          </a:stretch>
        </p:blipFill>
        <p:spPr>
          <a:xfrm>
            <a:off x="3231733" y="2023533"/>
            <a:ext cx="8689397" cy="3808686"/>
          </a:xfrm>
          <a:prstGeom prst="rect">
            <a:avLst/>
          </a:prstGeom>
        </p:spPr>
      </p:pic>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539998" y="2777064"/>
            <a:ext cx="107526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5599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C02B5-C0E3-2661-DDF6-8A31A34C9ECD}"/>
              </a:ext>
            </a:extLst>
          </p:cNvPr>
          <p:cNvPicPr>
            <a:picLocks noChangeAspect="1"/>
          </p:cNvPicPr>
          <p:nvPr/>
        </p:nvPicPr>
        <p:blipFill>
          <a:blip r:embed="rId3"/>
          <a:stretch>
            <a:fillRect/>
          </a:stretch>
        </p:blipFill>
        <p:spPr>
          <a:xfrm>
            <a:off x="1467009" y="2388748"/>
            <a:ext cx="8923930" cy="3321647"/>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8150162" y="1554567"/>
            <a:ext cx="2493647" cy="276999"/>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Click Cancel request</a:t>
            </a:r>
          </a:p>
        </p:txBody>
      </p:sp>
      <p:sp>
        <p:nvSpPr>
          <p:cNvPr id="7" name="Rectangle 6">
            <a:extLst>
              <a:ext uri="{FF2B5EF4-FFF2-40B4-BE49-F238E27FC236}">
                <a16:creationId xmlns:a16="http://schemas.microsoft.com/office/drawing/2014/main" id="{20ED2397-B989-54B5-AA19-B75F97ABAC11}"/>
              </a:ext>
            </a:extLst>
          </p:cNvPr>
          <p:cNvSpPr/>
          <p:nvPr/>
        </p:nvSpPr>
        <p:spPr bwMode="gray">
          <a:xfrm>
            <a:off x="8576354" y="2745069"/>
            <a:ext cx="1109510" cy="37851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9131109" y="1921929"/>
            <a:ext cx="0" cy="94826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4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590A76-4D59-4EA1-7C1A-DBB11F0E0888}"/>
              </a:ext>
            </a:extLst>
          </p:cNvPr>
          <p:cNvPicPr>
            <a:picLocks noChangeAspect="1"/>
          </p:cNvPicPr>
          <p:nvPr/>
        </p:nvPicPr>
        <p:blipFill>
          <a:blip r:embed="rId3"/>
          <a:stretch>
            <a:fillRect/>
          </a:stretch>
        </p:blipFill>
        <p:spPr>
          <a:xfrm>
            <a:off x="853633" y="3030946"/>
            <a:ext cx="9458491" cy="336800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09538" y="459044"/>
            <a:ext cx="10873068" cy="615553"/>
          </a:xfrm>
        </p:spPr>
        <p:txBody>
          <a:bodyPr/>
          <a:lstStyle/>
          <a:p>
            <a:r>
              <a:rPr lang="en-US" sz="4000" b="0">
                <a:solidFill>
                  <a:schemeClr val="accent5"/>
                </a:solidFill>
              </a:rPr>
              <a:t>Ariba Guided Buying Overview (cont’d) </a:t>
            </a:r>
          </a:p>
        </p:txBody>
      </p:sp>
      <p:sp>
        <p:nvSpPr>
          <p:cNvPr id="6" name="TextBox 5">
            <a:extLst>
              <a:ext uri="{FF2B5EF4-FFF2-40B4-BE49-F238E27FC236}">
                <a16:creationId xmlns:a16="http://schemas.microsoft.com/office/drawing/2014/main" id="{0342C11E-05AE-5F23-5B0D-8CC6C15E027F}"/>
              </a:ext>
            </a:extLst>
          </p:cNvPr>
          <p:cNvSpPr txBox="1"/>
          <p:nvPr/>
        </p:nvSpPr>
        <p:spPr>
          <a:xfrm>
            <a:off x="2106491" y="2091765"/>
            <a:ext cx="522405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main search field allows users to search Catalogs, part numbers, supplier names, or forms.</a:t>
            </a:r>
          </a:p>
        </p:txBody>
      </p:sp>
      <p:cxnSp>
        <p:nvCxnSpPr>
          <p:cNvPr id="7" name="Straight Arrow Connector 6">
            <a:extLst>
              <a:ext uri="{FF2B5EF4-FFF2-40B4-BE49-F238E27FC236}">
                <a16:creationId xmlns:a16="http://schemas.microsoft.com/office/drawing/2014/main" id="{9DAC54BC-0828-934C-6D63-2E9189F27CF6}"/>
              </a:ext>
            </a:extLst>
          </p:cNvPr>
          <p:cNvCxnSpPr>
            <a:cxnSpLocks/>
          </p:cNvCxnSpPr>
          <p:nvPr/>
        </p:nvCxnSpPr>
        <p:spPr>
          <a:xfrm>
            <a:off x="3801537" y="2715985"/>
            <a:ext cx="0" cy="180521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0898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8F8D25-269A-93B5-7530-51F9158AB295}"/>
              </a:ext>
            </a:extLst>
          </p:cNvPr>
          <p:cNvPicPr>
            <a:picLocks noChangeAspect="1"/>
          </p:cNvPicPr>
          <p:nvPr/>
        </p:nvPicPr>
        <p:blipFill>
          <a:blip r:embed="rId3"/>
          <a:stretch>
            <a:fillRect/>
          </a:stretch>
        </p:blipFill>
        <p:spPr>
          <a:xfrm>
            <a:off x="3115732" y="1293049"/>
            <a:ext cx="8625529" cy="511436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395508" y="3239075"/>
            <a:ext cx="2493647" cy="3046988"/>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Enter a comment describing why you would like to cancel this Purchase Order.</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Click the checkbox to the left of “Share comments with suppliers”</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Then, click </a:t>
            </a:r>
            <a:r>
              <a:rPr lang="en-US" b="1" kern="0" dirty="0">
                <a:ea typeface="Arial Unicode MS" pitchFamily="34" charset="-128"/>
                <a:cs typeface="Arial Unicode MS" pitchFamily="34" charset="-128"/>
              </a:rPr>
              <a:t>Cancel requisition.</a:t>
            </a:r>
          </a:p>
        </p:txBody>
      </p:sp>
      <p:sp>
        <p:nvSpPr>
          <p:cNvPr id="7" name="Rectangle 6">
            <a:extLst>
              <a:ext uri="{FF2B5EF4-FFF2-40B4-BE49-F238E27FC236}">
                <a16:creationId xmlns:a16="http://schemas.microsoft.com/office/drawing/2014/main" id="{20ED2397-B989-54B5-AA19-B75F97ABAC11}"/>
              </a:ext>
            </a:extLst>
          </p:cNvPr>
          <p:cNvSpPr/>
          <p:nvPr/>
        </p:nvSpPr>
        <p:spPr bwMode="gray">
          <a:xfrm>
            <a:off x="7196287" y="5171373"/>
            <a:ext cx="1439713" cy="37851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116666" y="4207934"/>
            <a:ext cx="322580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395857-7970-0552-124F-0457EAD51A40}"/>
              </a:ext>
            </a:extLst>
          </p:cNvPr>
          <p:cNvCxnSpPr>
            <a:cxnSpLocks/>
          </p:cNvCxnSpPr>
          <p:nvPr/>
        </p:nvCxnSpPr>
        <p:spPr>
          <a:xfrm>
            <a:off x="2260600" y="4910666"/>
            <a:ext cx="30395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914042F-759E-D220-B223-F0FC88A7CF72}"/>
              </a:ext>
            </a:extLst>
          </p:cNvPr>
          <p:cNvCxnSpPr>
            <a:cxnSpLocks/>
          </p:cNvCxnSpPr>
          <p:nvPr/>
        </p:nvCxnSpPr>
        <p:spPr>
          <a:xfrm flipV="1">
            <a:off x="1752600" y="5360629"/>
            <a:ext cx="5675896" cy="73537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6058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BD5C1-E584-20FB-6BE1-ACB811CAF7CD}"/>
              </a:ext>
            </a:extLst>
          </p:cNvPr>
          <p:cNvPicPr>
            <a:picLocks noChangeAspect="1"/>
          </p:cNvPicPr>
          <p:nvPr/>
        </p:nvPicPr>
        <p:blipFill>
          <a:blip r:embed="rId3"/>
          <a:stretch>
            <a:fillRect/>
          </a:stretch>
        </p:blipFill>
        <p:spPr>
          <a:xfrm>
            <a:off x="2889155" y="1551163"/>
            <a:ext cx="9080707" cy="4707740"/>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305596" y="4640872"/>
            <a:ext cx="2493647" cy="1107996"/>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 Requisition has rolled to Version 3 (V3), and the status is </a:t>
            </a:r>
            <a:r>
              <a:rPr lang="en-US" b="1" kern="0" dirty="0">
                <a:ea typeface="Arial Unicode MS" pitchFamily="34" charset="-128"/>
                <a:cs typeface="Arial Unicode MS" pitchFamily="34" charset="-128"/>
              </a:rPr>
              <a:t>Canceled</a:t>
            </a:r>
            <a:r>
              <a:rPr lang="en-US" kern="0" dirty="0">
                <a:ea typeface="Arial Unicode MS" pitchFamily="34" charset="-128"/>
                <a:cs typeface="Arial Unicode MS" pitchFamily="34" charset="-128"/>
              </a:rPr>
              <a:t>.</a:t>
            </a:r>
            <a:endParaRPr lang="en-US" b="1" kern="0" dirty="0">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20ED2397-B989-54B5-AA19-B75F97ABAC11}"/>
              </a:ext>
            </a:extLst>
          </p:cNvPr>
          <p:cNvSpPr/>
          <p:nvPr/>
        </p:nvSpPr>
        <p:spPr bwMode="gray">
          <a:xfrm>
            <a:off x="6273420" y="5171372"/>
            <a:ext cx="1439713" cy="91616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125133" y="5469468"/>
            <a:ext cx="42841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AC116A-4335-5418-C1ED-9AE5A4B05C14}"/>
              </a:ext>
            </a:extLst>
          </p:cNvPr>
          <p:cNvSpPr/>
          <p:nvPr/>
        </p:nvSpPr>
        <p:spPr bwMode="gray">
          <a:xfrm>
            <a:off x="3068978" y="5748868"/>
            <a:ext cx="952691" cy="22012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050445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E116261-8643-1F19-4050-8E2704699824}"/>
              </a:ext>
            </a:extLst>
          </p:cNvPr>
          <p:cNvGrpSpPr/>
          <p:nvPr/>
        </p:nvGrpSpPr>
        <p:grpSpPr>
          <a:xfrm>
            <a:off x="4021668" y="1166463"/>
            <a:ext cx="7941731" cy="5537002"/>
            <a:chOff x="2388656" y="-25818"/>
            <a:chExt cx="9800169" cy="6832712"/>
          </a:xfrm>
        </p:grpSpPr>
        <p:pic>
          <p:nvPicPr>
            <p:cNvPr id="5" name="Picture 4">
              <a:extLst>
                <a:ext uri="{FF2B5EF4-FFF2-40B4-BE49-F238E27FC236}">
                  <a16:creationId xmlns:a16="http://schemas.microsoft.com/office/drawing/2014/main" id="{9AE5F630-EC29-4D29-F352-58950B47F277}"/>
                </a:ext>
              </a:extLst>
            </p:cNvPr>
            <p:cNvPicPr>
              <a:picLocks noChangeAspect="1"/>
            </p:cNvPicPr>
            <p:nvPr/>
          </p:nvPicPr>
          <p:blipFill>
            <a:blip r:embed="rId3"/>
            <a:stretch>
              <a:fillRect/>
            </a:stretch>
          </p:blipFill>
          <p:spPr>
            <a:xfrm>
              <a:off x="2388656" y="4132042"/>
              <a:ext cx="9800169" cy="2674852"/>
            </a:xfrm>
            <a:prstGeom prst="rect">
              <a:avLst/>
            </a:prstGeom>
          </p:spPr>
        </p:pic>
        <p:pic>
          <p:nvPicPr>
            <p:cNvPr id="11" name="Picture 10">
              <a:extLst>
                <a:ext uri="{FF2B5EF4-FFF2-40B4-BE49-F238E27FC236}">
                  <a16:creationId xmlns:a16="http://schemas.microsoft.com/office/drawing/2014/main" id="{6CA4A8A1-8F9D-BB6D-9B5F-7A23151D1221}"/>
                </a:ext>
              </a:extLst>
            </p:cNvPr>
            <p:cNvPicPr>
              <a:picLocks noChangeAspect="1"/>
            </p:cNvPicPr>
            <p:nvPr/>
          </p:nvPicPr>
          <p:blipFill>
            <a:blip r:embed="rId4"/>
            <a:stretch>
              <a:fillRect/>
            </a:stretch>
          </p:blipFill>
          <p:spPr>
            <a:xfrm>
              <a:off x="2388656" y="-25818"/>
              <a:ext cx="9762066" cy="4244708"/>
            </a:xfrm>
            <a:prstGeom prst="rect">
              <a:avLst/>
            </a:prstGeom>
          </p:spPr>
        </p:pic>
      </p:grpSp>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PO</a:t>
            </a:r>
          </a:p>
        </p:txBody>
      </p:sp>
      <p:sp>
        <p:nvSpPr>
          <p:cNvPr id="3" name="TextBox 2">
            <a:extLst>
              <a:ext uri="{FF2B5EF4-FFF2-40B4-BE49-F238E27FC236}">
                <a16:creationId xmlns:a16="http://schemas.microsoft.com/office/drawing/2014/main" id="{E3BC862D-1CAE-D21D-9E68-732CC987C37F}"/>
              </a:ext>
            </a:extLst>
          </p:cNvPr>
          <p:cNvSpPr txBox="1"/>
          <p:nvPr/>
        </p:nvSpPr>
        <p:spPr>
          <a:xfrm>
            <a:off x="702334" y="1652437"/>
            <a:ext cx="2493647" cy="1384995"/>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 status is now </a:t>
            </a:r>
            <a:r>
              <a:rPr lang="en-US" b="1" kern="0" dirty="0">
                <a:ea typeface="Arial Unicode MS" pitchFamily="34" charset="-128"/>
                <a:cs typeface="Arial Unicode MS" pitchFamily="34" charset="-128"/>
              </a:rPr>
              <a:t>Canceled</a:t>
            </a:r>
            <a:r>
              <a:rPr lang="en-US" kern="0" dirty="0">
                <a:ea typeface="Arial Unicode MS" pitchFamily="34" charset="-128"/>
                <a:cs typeface="Arial Unicode MS" pitchFamily="34" charset="-128"/>
              </a:rPr>
              <a:t>, and the funds have been released back to the available budget.</a:t>
            </a: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2658533" y="2353735"/>
            <a:ext cx="136313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AC116A-4335-5418-C1ED-9AE5A4B05C14}"/>
              </a:ext>
            </a:extLst>
          </p:cNvPr>
          <p:cNvSpPr/>
          <p:nvPr/>
        </p:nvSpPr>
        <p:spPr bwMode="gray">
          <a:xfrm>
            <a:off x="4127311" y="5867402"/>
            <a:ext cx="7734489" cy="71119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77A0D93E-FF56-224F-3675-4E03C7E999BF}"/>
              </a:ext>
            </a:extLst>
          </p:cNvPr>
          <p:cNvSpPr txBox="1"/>
          <p:nvPr/>
        </p:nvSpPr>
        <p:spPr>
          <a:xfrm>
            <a:off x="702334" y="4916607"/>
            <a:ext cx="2989134" cy="1661993"/>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In the history section of the requisition, we can see that the Purchase Order has been successfully cancelled and a cancellation notice was sent to the supplier.</a:t>
            </a:r>
          </a:p>
        </p:txBody>
      </p:sp>
      <p:cxnSp>
        <p:nvCxnSpPr>
          <p:cNvPr id="16" name="Straight Arrow Connector 15">
            <a:extLst>
              <a:ext uri="{FF2B5EF4-FFF2-40B4-BE49-F238E27FC236}">
                <a16:creationId xmlns:a16="http://schemas.microsoft.com/office/drawing/2014/main" id="{8F286A57-03BC-4AAC-908F-C0F52671E1D4}"/>
              </a:ext>
            </a:extLst>
          </p:cNvPr>
          <p:cNvCxnSpPr>
            <a:cxnSpLocks/>
          </p:cNvCxnSpPr>
          <p:nvPr/>
        </p:nvCxnSpPr>
        <p:spPr>
          <a:xfrm>
            <a:off x="2764176" y="6443135"/>
            <a:ext cx="136313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7367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Cancel a Goods Receipt (GR)</a:t>
            </a:r>
          </a:p>
        </p:txBody>
      </p:sp>
      <p:sp>
        <p:nvSpPr>
          <p:cNvPr id="3" name="TextBox 2">
            <a:extLst>
              <a:ext uri="{FF2B5EF4-FFF2-40B4-BE49-F238E27FC236}">
                <a16:creationId xmlns:a16="http://schemas.microsoft.com/office/drawing/2014/main" id="{E3BC862D-1CAE-D21D-9E68-732CC987C37F}"/>
              </a:ext>
            </a:extLst>
          </p:cNvPr>
          <p:cNvSpPr txBox="1"/>
          <p:nvPr/>
        </p:nvSpPr>
        <p:spPr>
          <a:xfrm>
            <a:off x="702334" y="1652437"/>
            <a:ext cx="9356066" cy="553998"/>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Cancelling or backing out a good receipt is fully covered in the above section titled “</a:t>
            </a:r>
            <a:r>
              <a:rPr lang="en-US" b="1" kern="0" dirty="0">
                <a:ea typeface="Arial Unicode MS" pitchFamily="34" charset="-128"/>
                <a:cs typeface="Arial Unicode MS" pitchFamily="34" charset="-128"/>
              </a:rPr>
              <a:t>Create a Goods Receipt Notification (Receiving).</a:t>
            </a:r>
            <a:r>
              <a:rPr lang="en-US" kern="0" dirty="0">
                <a:ea typeface="Arial Unicode MS" pitchFamily="34" charset="-128"/>
                <a:cs typeface="Arial Unicode MS" pitchFamily="34" charset="-128"/>
              </a:rPr>
              <a:t>”  Please refer to those slides for instructions.</a:t>
            </a:r>
          </a:p>
        </p:txBody>
      </p:sp>
    </p:spTree>
    <p:extLst>
      <p:ext uri="{BB962C8B-B14F-4D97-AF65-F5344CB8AC3E}">
        <p14:creationId xmlns:p14="http://schemas.microsoft.com/office/powerpoint/2010/main" val="7295805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44E89D-15BE-1454-818D-31D0D8BAFA0C}"/>
              </a:ext>
            </a:extLst>
          </p:cNvPr>
          <p:cNvSpPr>
            <a:spLocks noGrp="1"/>
          </p:cNvSpPr>
          <p:nvPr>
            <p:ph type="body" sz="quarter" idx="14"/>
          </p:nvPr>
        </p:nvSpPr>
        <p:spPr/>
        <p:txBody>
          <a:bodyPr vert="horz" wrap="square" lIns="0" tIns="0" rIns="0" bIns="0" rtlCol="0" anchor="t">
            <a:noAutofit/>
          </a:bodyPr>
          <a:lstStyle/>
          <a:p>
            <a:pPr algn="ctr"/>
            <a:r>
              <a:rPr lang="en-US" sz="3550" dirty="0">
                <a:cs typeface="Arial"/>
              </a:rPr>
              <a:t>How to Close a Purchase Order</a:t>
            </a:r>
          </a:p>
          <a:p>
            <a:pPr algn="ctr"/>
            <a:r>
              <a:rPr lang="en-US" sz="2400" dirty="0">
                <a:cs typeface="Arial"/>
              </a:rPr>
              <a:t>Close short.</a:t>
            </a:r>
            <a:endParaRPr lang="en-US" sz="2400" dirty="0"/>
          </a:p>
        </p:txBody>
      </p:sp>
    </p:spTree>
    <p:extLst>
      <p:ext uri="{BB962C8B-B14F-4D97-AF65-F5344CB8AC3E}">
        <p14:creationId xmlns:p14="http://schemas.microsoft.com/office/powerpoint/2010/main" val="26710691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close a Purchase Order</a:t>
            </a:r>
          </a:p>
        </p:txBody>
      </p:sp>
      <p:sp>
        <p:nvSpPr>
          <p:cNvPr id="3" name="TextBox 2">
            <a:extLst>
              <a:ext uri="{FF2B5EF4-FFF2-40B4-BE49-F238E27FC236}">
                <a16:creationId xmlns:a16="http://schemas.microsoft.com/office/drawing/2014/main" id="{E3BC862D-1CAE-D21D-9E68-732CC987C37F}"/>
              </a:ext>
            </a:extLst>
          </p:cNvPr>
          <p:cNvSpPr txBox="1"/>
          <p:nvPr/>
        </p:nvSpPr>
        <p:spPr>
          <a:xfrm>
            <a:off x="623294" y="1712384"/>
            <a:ext cx="10779259" cy="1661993"/>
          </a:xfrm>
          <a:prstGeom prst="rect">
            <a:avLst/>
          </a:prstGeom>
          <a:solidFill>
            <a:schemeClr val="bg1"/>
          </a:solid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For now, if a user needs to close a Purchase Order the process is to contact the Purchasing Department and request that the PO be closed.  </a:t>
            </a:r>
          </a:p>
          <a:p>
            <a:pPr>
              <a:spcBef>
                <a:spcPct val="50000"/>
              </a:spcBef>
              <a:spcAft>
                <a:spcPct val="0"/>
              </a:spcAft>
            </a:pPr>
            <a:endParaRPr lang="en-US" kern="0" dirty="0">
              <a:ea typeface="Arial Unicode MS"/>
              <a:cs typeface="Arial Unicode MS"/>
            </a:endParaRPr>
          </a:p>
          <a:p>
            <a:pPr>
              <a:spcBef>
                <a:spcPct val="50000"/>
              </a:spcBef>
              <a:spcAft>
                <a:spcPct val="0"/>
              </a:spcAft>
            </a:pPr>
            <a:r>
              <a:rPr lang="en-US" kern="0" dirty="0">
                <a:ea typeface="Arial Unicode MS"/>
                <a:cs typeface="Arial Unicode MS"/>
              </a:rPr>
              <a:t>The LAUSD team is working on a new way to close </a:t>
            </a:r>
            <a:r>
              <a:rPr lang="en-US" kern="0" dirty="0" err="1">
                <a:ea typeface="Arial Unicode MS"/>
                <a:cs typeface="Arial Unicode MS"/>
              </a:rPr>
              <a:t>POs.</a:t>
            </a:r>
            <a:r>
              <a:rPr lang="en-US" kern="0" dirty="0">
                <a:ea typeface="Arial Unicode MS"/>
                <a:cs typeface="Arial Unicode MS"/>
              </a:rPr>
              <a:t>  When that is rolled out to the Production environment, there will be additional details communicated along with a training guide.</a:t>
            </a:r>
          </a:p>
        </p:txBody>
      </p:sp>
    </p:spTree>
    <p:extLst>
      <p:ext uri="{BB962C8B-B14F-4D97-AF65-F5344CB8AC3E}">
        <p14:creationId xmlns:p14="http://schemas.microsoft.com/office/powerpoint/2010/main" val="17716003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44E89D-15BE-1454-818D-31D0D8BAFA0C}"/>
              </a:ext>
            </a:extLst>
          </p:cNvPr>
          <p:cNvSpPr>
            <a:spLocks noGrp="1"/>
          </p:cNvSpPr>
          <p:nvPr>
            <p:ph type="body" sz="quarter" idx="14"/>
          </p:nvPr>
        </p:nvSpPr>
        <p:spPr/>
        <p:txBody>
          <a:bodyPr vert="horz" wrap="square" lIns="0" tIns="0" rIns="0" bIns="0" rtlCol="0" anchor="t">
            <a:noAutofit/>
          </a:bodyPr>
          <a:lstStyle/>
          <a:p>
            <a:r>
              <a:rPr lang="en-US" sz="3550" dirty="0">
                <a:cs typeface="Arial"/>
              </a:rPr>
              <a:t>Access Prepackaged Reports</a:t>
            </a:r>
            <a:endParaRPr lang="en-US" dirty="0"/>
          </a:p>
        </p:txBody>
      </p:sp>
    </p:spTree>
    <p:extLst>
      <p:ext uri="{BB962C8B-B14F-4D97-AF65-F5344CB8AC3E}">
        <p14:creationId xmlns:p14="http://schemas.microsoft.com/office/powerpoint/2010/main" val="36044457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C35C733-0E9F-FF03-F896-BD3A0A645FF2}"/>
              </a:ext>
            </a:extLst>
          </p:cNvPr>
          <p:cNvGrpSpPr/>
          <p:nvPr/>
        </p:nvGrpSpPr>
        <p:grpSpPr>
          <a:xfrm>
            <a:off x="3612925" y="1507424"/>
            <a:ext cx="8575900" cy="4386114"/>
            <a:chOff x="2111585" y="1282943"/>
            <a:chExt cx="9952582" cy="5090213"/>
          </a:xfrm>
        </p:grpSpPr>
        <p:pic>
          <p:nvPicPr>
            <p:cNvPr id="5" name="Picture 4">
              <a:extLst>
                <a:ext uri="{FF2B5EF4-FFF2-40B4-BE49-F238E27FC236}">
                  <a16:creationId xmlns:a16="http://schemas.microsoft.com/office/drawing/2014/main" id="{2976288A-C16F-97E5-0FA2-EF2AB16ABC42}"/>
                </a:ext>
              </a:extLst>
            </p:cNvPr>
            <p:cNvPicPr>
              <a:picLocks noChangeAspect="1"/>
            </p:cNvPicPr>
            <p:nvPr/>
          </p:nvPicPr>
          <p:blipFill>
            <a:blip r:embed="rId3"/>
            <a:stretch>
              <a:fillRect/>
            </a:stretch>
          </p:blipFill>
          <p:spPr>
            <a:xfrm>
              <a:off x="2125133" y="1282943"/>
              <a:ext cx="9922100" cy="2514818"/>
            </a:xfrm>
            <a:prstGeom prst="rect">
              <a:avLst/>
            </a:prstGeom>
          </p:spPr>
        </p:pic>
        <p:pic>
          <p:nvPicPr>
            <p:cNvPr id="11" name="Picture 10">
              <a:extLst>
                <a:ext uri="{FF2B5EF4-FFF2-40B4-BE49-F238E27FC236}">
                  <a16:creationId xmlns:a16="http://schemas.microsoft.com/office/drawing/2014/main" id="{8FC9FCDB-53C0-25C2-6512-3110AB8D2495}"/>
                </a:ext>
              </a:extLst>
            </p:cNvPr>
            <p:cNvPicPr>
              <a:picLocks noChangeAspect="1"/>
            </p:cNvPicPr>
            <p:nvPr/>
          </p:nvPicPr>
          <p:blipFill>
            <a:blip r:embed="rId4"/>
            <a:stretch>
              <a:fillRect/>
            </a:stretch>
          </p:blipFill>
          <p:spPr>
            <a:xfrm>
              <a:off x="2111585" y="3797373"/>
              <a:ext cx="9952582" cy="2575783"/>
            </a:xfrm>
            <a:prstGeom prst="rect">
              <a:avLst/>
            </a:prstGeom>
          </p:spPr>
        </p:pic>
      </p:grpSp>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3" name="TextBox 2">
            <a:extLst>
              <a:ext uri="{FF2B5EF4-FFF2-40B4-BE49-F238E27FC236}">
                <a16:creationId xmlns:a16="http://schemas.microsoft.com/office/drawing/2014/main" id="{E3BC862D-1CAE-D21D-9E68-732CC987C37F}"/>
              </a:ext>
            </a:extLst>
          </p:cNvPr>
          <p:cNvSpPr txBox="1"/>
          <p:nvPr/>
        </p:nvSpPr>
        <p:spPr>
          <a:xfrm>
            <a:off x="623294" y="4361472"/>
            <a:ext cx="2493647" cy="1107996"/>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On the Guided Buying Home Dashboard, scroll down to the tile titled “Prepackaged Reports”</a:t>
            </a:r>
            <a:endParaRPr lang="en-US" b="1" kern="0" dirty="0">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20ED2397-B989-54B5-AA19-B75F97ABAC11}"/>
              </a:ext>
            </a:extLst>
          </p:cNvPr>
          <p:cNvSpPr/>
          <p:nvPr/>
        </p:nvSpPr>
        <p:spPr bwMode="gray">
          <a:xfrm>
            <a:off x="7882099" y="3680930"/>
            <a:ext cx="2074713" cy="216007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2E0E1CF8-52DF-B99F-1E09-80866C3E5084}"/>
              </a:ext>
            </a:extLst>
          </p:cNvPr>
          <p:cNvCxnSpPr>
            <a:cxnSpLocks/>
          </p:cNvCxnSpPr>
          <p:nvPr/>
        </p:nvCxnSpPr>
        <p:spPr>
          <a:xfrm>
            <a:off x="3047999" y="5300134"/>
            <a:ext cx="4961468" cy="30479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4776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36CE303-4F05-ABC5-64BE-524B93070D2B}"/>
              </a:ext>
            </a:extLst>
          </p:cNvPr>
          <p:cNvGrpSpPr/>
          <p:nvPr/>
        </p:nvGrpSpPr>
        <p:grpSpPr>
          <a:xfrm>
            <a:off x="3835400" y="1148469"/>
            <a:ext cx="8292454" cy="5649592"/>
            <a:chOff x="2308213" y="406796"/>
            <a:chExt cx="9785774" cy="6666981"/>
          </a:xfrm>
        </p:grpSpPr>
        <p:pic>
          <p:nvPicPr>
            <p:cNvPr id="9" name="Picture 8">
              <a:extLst>
                <a:ext uri="{FF2B5EF4-FFF2-40B4-BE49-F238E27FC236}">
                  <a16:creationId xmlns:a16="http://schemas.microsoft.com/office/drawing/2014/main" id="{FCB46BEC-F246-B550-5CA6-EC3E255048F6}"/>
                </a:ext>
              </a:extLst>
            </p:cNvPr>
            <p:cNvPicPr>
              <a:picLocks noChangeAspect="1"/>
            </p:cNvPicPr>
            <p:nvPr/>
          </p:nvPicPr>
          <p:blipFill>
            <a:blip r:embed="rId3"/>
            <a:stretch>
              <a:fillRect/>
            </a:stretch>
          </p:blipFill>
          <p:spPr>
            <a:xfrm>
              <a:off x="2308213" y="406796"/>
              <a:ext cx="9777307" cy="3566469"/>
            </a:xfrm>
            <a:prstGeom prst="rect">
              <a:avLst/>
            </a:prstGeom>
          </p:spPr>
        </p:pic>
        <p:pic>
          <p:nvPicPr>
            <p:cNvPr id="14" name="Picture 13">
              <a:extLst>
                <a:ext uri="{FF2B5EF4-FFF2-40B4-BE49-F238E27FC236}">
                  <a16:creationId xmlns:a16="http://schemas.microsoft.com/office/drawing/2014/main" id="{1C40F839-E84F-F639-9426-EFC1926B10EE}"/>
                </a:ext>
              </a:extLst>
            </p:cNvPr>
            <p:cNvPicPr>
              <a:picLocks noChangeAspect="1"/>
            </p:cNvPicPr>
            <p:nvPr/>
          </p:nvPicPr>
          <p:blipFill>
            <a:blip r:embed="rId4"/>
            <a:stretch>
              <a:fillRect/>
            </a:stretch>
          </p:blipFill>
          <p:spPr>
            <a:xfrm>
              <a:off x="2408128" y="4025513"/>
              <a:ext cx="9685859" cy="3048264"/>
            </a:xfrm>
            <a:prstGeom prst="rect">
              <a:avLst/>
            </a:prstGeom>
          </p:spPr>
        </p:pic>
      </p:grpSp>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3" name="TextBox 2">
            <a:extLst>
              <a:ext uri="{FF2B5EF4-FFF2-40B4-BE49-F238E27FC236}">
                <a16:creationId xmlns:a16="http://schemas.microsoft.com/office/drawing/2014/main" id="{E3BC862D-1CAE-D21D-9E68-732CC987C37F}"/>
              </a:ext>
            </a:extLst>
          </p:cNvPr>
          <p:cNvSpPr txBox="1"/>
          <p:nvPr/>
        </p:nvSpPr>
        <p:spPr>
          <a:xfrm>
            <a:off x="453961" y="2588270"/>
            <a:ext cx="3068172" cy="1938992"/>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There are hundreds of prepackaged reports available.  Review the list of reports and find the one that fits your needs.  For this example, we will run a Purchase Order Report.</a:t>
            </a:r>
            <a:endParaRPr lang="en-US" b="1" kern="0" dirty="0">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20ED2397-B989-54B5-AA19-B75F97ABAC11}"/>
              </a:ext>
            </a:extLst>
          </p:cNvPr>
          <p:cNvSpPr/>
          <p:nvPr/>
        </p:nvSpPr>
        <p:spPr bwMode="gray">
          <a:xfrm>
            <a:off x="4019331" y="4435840"/>
            <a:ext cx="1416269"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6" name="Straight Arrow Connector 15">
            <a:extLst>
              <a:ext uri="{FF2B5EF4-FFF2-40B4-BE49-F238E27FC236}">
                <a16:creationId xmlns:a16="http://schemas.microsoft.com/office/drawing/2014/main" id="{6D0CD094-E753-AB1C-5977-CB695464DD16}"/>
              </a:ext>
            </a:extLst>
          </p:cNvPr>
          <p:cNvCxnSpPr>
            <a:cxnSpLocks/>
          </p:cNvCxnSpPr>
          <p:nvPr/>
        </p:nvCxnSpPr>
        <p:spPr>
          <a:xfrm>
            <a:off x="2920631" y="4374862"/>
            <a:ext cx="914769" cy="12195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5175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9F60F4-1510-61C5-B0B9-0B20DBD168DF}"/>
              </a:ext>
            </a:extLst>
          </p:cNvPr>
          <p:cNvPicPr>
            <a:picLocks noChangeAspect="1"/>
          </p:cNvPicPr>
          <p:nvPr/>
        </p:nvPicPr>
        <p:blipFill>
          <a:blip r:embed="rId3"/>
          <a:stretch>
            <a:fillRect/>
          </a:stretch>
        </p:blipFill>
        <p:spPr>
          <a:xfrm>
            <a:off x="3522133" y="1780771"/>
            <a:ext cx="8640337" cy="400554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3" name="TextBox 2">
            <a:extLst>
              <a:ext uri="{FF2B5EF4-FFF2-40B4-BE49-F238E27FC236}">
                <a16:creationId xmlns:a16="http://schemas.microsoft.com/office/drawing/2014/main" id="{E3BC862D-1CAE-D21D-9E68-732CC987C37F}"/>
              </a:ext>
            </a:extLst>
          </p:cNvPr>
          <p:cNvSpPr txBox="1"/>
          <p:nvPr/>
        </p:nvSpPr>
        <p:spPr>
          <a:xfrm>
            <a:off x="453961" y="2588270"/>
            <a:ext cx="3068172" cy="1938992"/>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Each selection on the first page has sub-menus with different reports.  In the Purchase Order sub-menu we will run a report showing </a:t>
            </a:r>
            <a:r>
              <a:rPr lang="en-US" b="1" kern="0" dirty="0">
                <a:ea typeface="Arial Unicode MS" pitchFamily="34" charset="-128"/>
                <a:cs typeface="Arial Unicode MS" pitchFamily="34" charset="-128"/>
              </a:rPr>
              <a:t>Purchase Order Summary by Supplier</a:t>
            </a:r>
            <a:r>
              <a:rPr lang="en-US" kern="0" dirty="0">
                <a:ea typeface="Arial Unicode MS" pitchFamily="34" charset="-128"/>
                <a:cs typeface="Arial Unicode MS" pitchFamily="34" charset="-128"/>
              </a:rPr>
              <a:t>.</a:t>
            </a:r>
            <a:endParaRPr lang="en-US" b="1" kern="0" dirty="0">
              <a:ea typeface="Arial Unicode MS" pitchFamily="34" charset="-128"/>
              <a:cs typeface="Arial Unicode MS" pitchFamily="34" charset="-128"/>
            </a:endParaRPr>
          </a:p>
        </p:txBody>
      </p:sp>
      <p:cxnSp>
        <p:nvCxnSpPr>
          <p:cNvPr id="16" name="Straight Arrow Connector 15">
            <a:extLst>
              <a:ext uri="{FF2B5EF4-FFF2-40B4-BE49-F238E27FC236}">
                <a16:creationId xmlns:a16="http://schemas.microsoft.com/office/drawing/2014/main" id="{6D0CD094-E753-AB1C-5977-CB695464DD16}"/>
              </a:ext>
            </a:extLst>
          </p:cNvPr>
          <p:cNvCxnSpPr>
            <a:cxnSpLocks/>
          </p:cNvCxnSpPr>
          <p:nvPr/>
        </p:nvCxnSpPr>
        <p:spPr>
          <a:xfrm>
            <a:off x="1854200" y="4419600"/>
            <a:ext cx="2048934" cy="76430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37D6A9-B56B-C2F3-A00D-9A6B54CACAC8}"/>
              </a:ext>
            </a:extLst>
          </p:cNvPr>
          <p:cNvPicPr>
            <a:picLocks noChangeAspect="1"/>
          </p:cNvPicPr>
          <p:nvPr/>
        </p:nvPicPr>
        <p:blipFill>
          <a:blip r:embed="rId4"/>
          <a:stretch>
            <a:fillRect/>
          </a:stretch>
        </p:blipFill>
        <p:spPr>
          <a:xfrm>
            <a:off x="4424092" y="5323948"/>
            <a:ext cx="1011508" cy="1462972"/>
          </a:xfrm>
          <a:prstGeom prst="rect">
            <a:avLst/>
          </a:prstGeom>
        </p:spPr>
      </p:pic>
      <p:sp>
        <p:nvSpPr>
          <p:cNvPr id="7" name="Rectangle 6">
            <a:extLst>
              <a:ext uri="{FF2B5EF4-FFF2-40B4-BE49-F238E27FC236}">
                <a16:creationId xmlns:a16="http://schemas.microsoft.com/office/drawing/2014/main" id="{20ED2397-B989-54B5-AA19-B75F97ABAC11}"/>
              </a:ext>
            </a:extLst>
          </p:cNvPr>
          <p:cNvSpPr/>
          <p:nvPr/>
        </p:nvSpPr>
        <p:spPr bwMode="gray">
          <a:xfrm>
            <a:off x="3765331" y="5043855"/>
            <a:ext cx="1670269"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FF5A75E5-0E28-8F52-B268-093F478F6276}"/>
              </a:ext>
            </a:extLst>
          </p:cNvPr>
          <p:cNvSpPr/>
          <p:nvPr/>
        </p:nvSpPr>
        <p:spPr bwMode="gray">
          <a:xfrm>
            <a:off x="4528027" y="5604041"/>
            <a:ext cx="357238" cy="14004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32024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FC5CC-BB61-9E0C-945B-79D13A3737D2}"/>
              </a:ext>
            </a:extLst>
          </p:cNvPr>
          <p:cNvPicPr>
            <a:picLocks noChangeAspect="1"/>
          </p:cNvPicPr>
          <p:nvPr/>
        </p:nvPicPr>
        <p:blipFill>
          <a:blip r:embed="rId3"/>
          <a:stretch>
            <a:fillRect/>
          </a:stretch>
        </p:blipFill>
        <p:spPr>
          <a:xfrm>
            <a:off x="281372" y="1392550"/>
            <a:ext cx="5713028" cy="186017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281372" y="494670"/>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A10863F4-B550-3FD3-DCFF-6BD5802D5C18}"/>
              </a:ext>
            </a:extLst>
          </p:cNvPr>
          <p:cNvSpPr txBox="1"/>
          <p:nvPr/>
        </p:nvSpPr>
        <p:spPr>
          <a:xfrm>
            <a:off x="6456959" y="1245207"/>
            <a:ext cx="4038600"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change your</a:t>
            </a:r>
            <a:r>
              <a:rPr lang="en-US" kern="0" dirty="0">
                <a:ea typeface="Arial Unicode MS" pitchFamily="34" charset="-128"/>
                <a:cs typeface="Arial Unicode MS" pitchFamily="34" charset="-128"/>
              </a:rPr>
              <a:t> profile, click your initials, and then click App settings and then click Change your profile.</a:t>
            </a:r>
            <a:endParaRPr lang="en-US" sz="1800" kern="0" dirty="0">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44B30E89-BBAF-774A-962A-C3DF0403E7FB}"/>
              </a:ext>
            </a:extLst>
          </p:cNvPr>
          <p:cNvSpPr txBox="1"/>
          <p:nvPr/>
        </p:nvSpPr>
        <p:spPr>
          <a:xfrm>
            <a:off x="787401" y="4468150"/>
            <a:ext cx="4038600" cy="830997"/>
          </a:xfrm>
          <a:prstGeom prst="rect">
            <a:avLst/>
          </a:prstGeom>
          <a:noFill/>
        </p:spPr>
        <p:txBody>
          <a:bodyPr wrap="square" lIns="0" tIns="0" rIns="0" bIns="0" rtlCol="0" anchor="t">
            <a:spAutoFit/>
          </a:bodyPr>
          <a:lstStyle/>
          <a:p>
            <a:pPr algn="r" fontAlgn="base">
              <a:spcBef>
                <a:spcPct val="50000"/>
              </a:spcBef>
              <a:spcAft>
                <a:spcPct val="0"/>
              </a:spcAft>
              <a:buClr>
                <a:srgbClr val="F0AB00"/>
              </a:buClr>
              <a:buSzPct val="80000"/>
            </a:pPr>
            <a:r>
              <a:rPr lang="en-US" sz="1800" kern="0" dirty="0">
                <a:ea typeface="Arial Unicode MS"/>
                <a:cs typeface="Arial Unicode MS"/>
              </a:rPr>
              <a:t>Go through the Profile fields, and update any of the accounting or shipping fields on your Profile.  </a:t>
            </a:r>
          </a:p>
        </p:txBody>
      </p:sp>
      <p:cxnSp>
        <p:nvCxnSpPr>
          <p:cNvPr id="15" name="Straight Arrow Connector 14">
            <a:extLst>
              <a:ext uri="{FF2B5EF4-FFF2-40B4-BE49-F238E27FC236}">
                <a16:creationId xmlns:a16="http://schemas.microsoft.com/office/drawing/2014/main" id="{B62CFF27-F40C-A0FE-80AC-1BE3EB8F797A}"/>
              </a:ext>
            </a:extLst>
          </p:cNvPr>
          <p:cNvCxnSpPr/>
          <p:nvPr/>
        </p:nvCxnSpPr>
        <p:spPr>
          <a:xfrm flipH="1">
            <a:off x="5094220" y="1660706"/>
            <a:ext cx="1292226" cy="46898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F89BF5-2F86-708A-0E6D-ECE33148E44E}"/>
              </a:ext>
            </a:extLst>
          </p:cNvPr>
          <p:cNvPicPr>
            <a:picLocks noChangeAspect="1"/>
          </p:cNvPicPr>
          <p:nvPr/>
        </p:nvPicPr>
        <p:blipFill>
          <a:blip r:embed="rId4"/>
          <a:stretch>
            <a:fillRect/>
          </a:stretch>
        </p:blipFill>
        <p:spPr>
          <a:xfrm>
            <a:off x="5376329" y="3427564"/>
            <a:ext cx="6702425" cy="3279778"/>
          </a:xfrm>
          <a:prstGeom prst="rect">
            <a:avLst/>
          </a:prstGeom>
        </p:spPr>
      </p:pic>
      <p:cxnSp>
        <p:nvCxnSpPr>
          <p:cNvPr id="9" name="Straight Arrow Connector 8">
            <a:extLst>
              <a:ext uri="{FF2B5EF4-FFF2-40B4-BE49-F238E27FC236}">
                <a16:creationId xmlns:a16="http://schemas.microsoft.com/office/drawing/2014/main" id="{3DBC45B8-C132-4BA2-6F16-82030D09C5B8}"/>
              </a:ext>
            </a:extLst>
          </p:cNvPr>
          <p:cNvCxnSpPr>
            <a:cxnSpLocks/>
          </p:cNvCxnSpPr>
          <p:nvPr/>
        </p:nvCxnSpPr>
        <p:spPr>
          <a:xfrm>
            <a:off x="4891020" y="4817534"/>
            <a:ext cx="87206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9733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4623BA-00FB-00CF-C74D-87046326D238}"/>
              </a:ext>
            </a:extLst>
          </p:cNvPr>
          <p:cNvPicPr>
            <a:picLocks noChangeAspect="1"/>
          </p:cNvPicPr>
          <p:nvPr/>
        </p:nvPicPr>
        <p:blipFill>
          <a:blip r:embed="rId3"/>
          <a:stretch>
            <a:fillRect/>
          </a:stretch>
        </p:blipFill>
        <p:spPr>
          <a:xfrm>
            <a:off x="3765331" y="1674099"/>
            <a:ext cx="8158590" cy="444784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3" name="TextBox 2">
            <a:extLst>
              <a:ext uri="{FF2B5EF4-FFF2-40B4-BE49-F238E27FC236}">
                <a16:creationId xmlns:a16="http://schemas.microsoft.com/office/drawing/2014/main" id="{E3BC862D-1CAE-D21D-9E68-732CC987C37F}"/>
              </a:ext>
            </a:extLst>
          </p:cNvPr>
          <p:cNvSpPr txBox="1"/>
          <p:nvPr/>
        </p:nvSpPr>
        <p:spPr>
          <a:xfrm>
            <a:off x="264904" y="1978670"/>
            <a:ext cx="3068172" cy="1384995"/>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First choose a date range for your report.  You can choose a relative date range such as 2 years, 3 quarters, or 5 weeks.</a:t>
            </a:r>
            <a:endParaRPr lang="en-US" b="1" kern="0" dirty="0">
              <a:ea typeface="Arial Unicode MS" pitchFamily="34" charset="-128"/>
              <a:cs typeface="Arial Unicode MS" pitchFamily="34" charset="-128"/>
            </a:endParaRPr>
          </a:p>
        </p:txBody>
      </p:sp>
      <p:cxnSp>
        <p:nvCxnSpPr>
          <p:cNvPr id="16" name="Straight Arrow Connector 15">
            <a:extLst>
              <a:ext uri="{FF2B5EF4-FFF2-40B4-BE49-F238E27FC236}">
                <a16:creationId xmlns:a16="http://schemas.microsoft.com/office/drawing/2014/main" id="{6D0CD094-E753-AB1C-5977-CB695464DD16}"/>
              </a:ext>
            </a:extLst>
          </p:cNvPr>
          <p:cNvCxnSpPr>
            <a:cxnSpLocks/>
          </p:cNvCxnSpPr>
          <p:nvPr/>
        </p:nvCxnSpPr>
        <p:spPr>
          <a:xfrm flipV="1">
            <a:off x="3191933" y="2480733"/>
            <a:ext cx="812800" cy="12700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A16AAF-5B45-CF41-5EBD-0859F3F5A338}"/>
              </a:ext>
            </a:extLst>
          </p:cNvPr>
          <p:cNvSpPr txBox="1"/>
          <p:nvPr/>
        </p:nvSpPr>
        <p:spPr>
          <a:xfrm>
            <a:off x="239501" y="3875206"/>
            <a:ext cx="3068172" cy="1384995"/>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Alternatively, users can choose a fixed date range where the user will choose a start and end date from the calendar </a:t>
            </a:r>
            <a:endParaRPr lang="en-US" b="1" kern="0" dirty="0">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513312FE-5FE0-6649-0C23-8D36D1C6D657}"/>
              </a:ext>
            </a:extLst>
          </p:cNvPr>
          <p:cNvCxnSpPr>
            <a:cxnSpLocks/>
          </p:cNvCxnSpPr>
          <p:nvPr/>
        </p:nvCxnSpPr>
        <p:spPr>
          <a:xfrm flipV="1">
            <a:off x="2736404" y="3678131"/>
            <a:ext cx="2309729" cy="35536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9890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4623BA-00FB-00CF-C74D-87046326D238}"/>
              </a:ext>
            </a:extLst>
          </p:cNvPr>
          <p:cNvPicPr>
            <a:picLocks noChangeAspect="1"/>
          </p:cNvPicPr>
          <p:nvPr/>
        </p:nvPicPr>
        <p:blipFill>
          <a:blip r:embed="rId3"/>
          <a:stretch>
            <a:fillRect/>
          </a:stretch>
        </p:blipFill>
        <p:spPr>
          <a:xfrm>
            <a:off x="3765331" y="1674099"/>
            <a:ext cx="8158590" cy="444784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7" name="Rectangle 6">
            <a:extLst>
              <a:ext uri="{FF2B5EF4-FFF2-40B4-BE49-F238E27FC236}">
                <a16:creationId xmlns:a16="http://schemas.microsoft.com/office/drawing/2014/main" id="{20ED2397-B989-54B5-AA19-B75F97ABAC11}"/>
              </a:ext>
            </a:extLst>
          </p:cNvPr>
          <p:cNvSpPr/>
          <p:nvPr/>
        </p:nvSpPr>
        <p:spPr bwMode="gray">
          <a:xfrm>
            <a:off x="8288867" y="5729655"/>
            <a:ext cx="1041400"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33A16AAF-5B45-CF41-5EBD-0859F3F5A338}"/>
              </a:ext>
            </a:extLst>
          </p:cNvPr>
          <p:cNvSpPr txBox="1"/>
          <p:nvPr/>
        </p:nvSpPr>
        <p:spPr>
          <a:xfrm>
            <a:off x="264904" y="3079335"/>
            <a:ext cx="3068172" cy="1938992"/>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Users can choose different filters.  For example, users can search Purchase Orders issued to all suppliers or click on the downward arrow and select a smaller subset of suppliers.</a:t>
            </a:r>
            <a:endParaRPr lang="en-US" b="1" kern="0" dirty="0">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513312FE-5FE0-6649-0C23-8D36D1C6D657}"/>
              </a:ext>
            </a:extLst>
          </p:cNvPr>
          <p:cNvCxnSpPr>
            <a:cxnSpLocks/>
          </p:cNvCxnSpPr>
          <p:nvPr/>
        </p:nvCxnSpPr>
        <p:spPr>
          <a:xfrm>
            <a:off x="1373271" y="4897087"/>
            <a:ext cx="3088662"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5646CB-7673-316D-B0D9-610B14308C55}"/>
              </a:ext>
            </a:extLst>
          </p:cNvPr>
          <p:cNvSpPr txBox="1"/>
          <p:nvPr/>
        </p:nvSpPr>
        <p:spPr>
          <a:xfrm>
            <a:off x="4461933" y="6009748"/>
            <a:ext cx="3417742" cy="553998"/>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When finished refining the report attributes, click “View Report”</a:t>
            </a:r>
            <a:endParaRPr lang="en-US" b="1" kern="0" dirty="0">
              <a:ea typeface="Arial Unicode MS" pitchFamily="34" charset="-128"/>
              <a:cs typeface="Arial Unicode MS" pitchFamily="34" charset="-128"/>
            </a:endParaRPr>
          </a:p>
        </p:txBody>
      </p:sp>
      <p:cxnSp>
        <p:nvCxnSpPr>
          <p:cNvPr id="9" name="Straight Arrow Connector 8">
            <a:extLst>
              <a:ext uri="{FF2B5EF4-FFF2-40B4-BE49-F238E27FC236}">
                <a16:creationId xmlns:a16="http://schemas.microsoft.com/office/drawing/2014/main" id="{0A149EAD-B014-F72E-EB08-EC44C1058B57}"/>
              </a:ext>
            </a:extLst>
          </p:cNvPr>
          <p:cNvCxnSpPr>
            <a:cxnSpLocks/>
          </p:cNvCxnSpPr>
          <p:nvPr/>
        </p:nvCxnSpPr>
        <p:spPr>
          <a:xfrm flipV="1">
            <a:off x="7844626" y="5869701"/>
            <a:ext cx="731651" cy="25224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0511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8A7E3-C2AA-8E50-A7D0-F844F3268CE8}"/>
              </a:ext>
            </a:extLst>
          </p:cNvPr>
          <p:cNvPicPr>
            <a:picLocks noChangeAspect="1"/>
          </p:cNvPicPr>
          <p:nvPr/>
        </p:nvPicPr>
        <p:blipFill>
          <a:blip r:embed="rId3"/>
          <a:stretch>
            <a:fillRect/>
          </a:stretch>
        </p:blipFill>
        <p:spPr>
          <a:xfrm>
            <a:off x="990599" y="3041680"/>
            <a:ext cx="9504892" cy="371081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18" name="TextBox 17">
            <a:extLst>
              <a:ext uri="{FF2B5EF4-FFF2-40B4-BE49-F238E27FC236}">
                <a16:creationId xmlns:a16="http://schemas.microsoft.com/office/drawing/2014/main" id="{33A16AAF-5B45-CF41-5EBD-0859F3F5A338}"/>
              </a:ext>
            </a:extLst>
          </p:cNvPr>
          <p:cNvSpPr txBox="1"/>
          <p:nvPr/>
        </p:nvSpPr>
        <p:spPr>
          <a:xfrm>
            <a:off x="972992" y="2484874"/>
            <a:ext cx="4431083" cy="276999"/>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 report defaults to the Pivot table view. </a:t>
            </a:r>
            <a:endParaRPr lang="en-US" b="1" kern="0" dirty="0">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513312FE-5FE0-6649-0C23-8D36D1C6D657}"/>
              </a:ext>
            </a:extLst>
          </p:cNvPr>
          <p:cNvCxnSpPr>
            <a:cxnSpLocks/>
          </p:cNvCxnSpPr>
          <p:nvPr/>
        </p:nvCxnSpPr>
        <p:spPr>
          <a:xfrm flipH="1">
            <a:off x="3056467" y="2761873"/>
            <a:ext cx="694266" cy="11585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149EAD-B014-F72E-EB08-EC44C1058B57}"/>
              </a:ext>
            </a:extLst>
          </p:cNvPr>
          <p:cNvCxnSpPr>
            <a:cxnSpLocks/>
          </p:cNvCxnSpPr>
          <p:nvPr/>
        </p:nvCxnSpPr>
        <p:spPr>
          <a:xfrm flipH="1">
            <a:off x="9482667" y="2775653"/>
            <a:ext cx="795866" cy="71261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0ED2397-B989-54B5-AA19-B75F97ABAC11}"/>
              </a:ext>
            </a:extLst>
          </p:cNvPr>
          <p:cNvSpPr/>
          <p:nvPr/>
        </p:nvSpPr>
        <p:spPr bwMode="gray">
          <a:xfrm>
            <a:off x="2595867" y="3780380"/>
            <a:ext cx="592667"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250AE6BD-58BF-8A03-CE9A-B16C41E10BC6}"/>
              </a:ext>
            </a:extLst>
          </p:cNvPr>
          <p:cNvSpPr txBox="1"/>
          <p:nvPr/>
        </p:nvSpPr>
        <p:spPr>
          <a:xfrm>
            <a:off x="9352290" y="1944656"/>
            <a:ext cx="2663819" cy="830997"/>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Users have the option to Export report data into Microsoft Excel</a:t>
            </a:r>
            <a:endParaRPr lang="en-US" b="1" kern="0" dirty="0">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50A09F40-E510-714D-3578-3738926D3B03}"/>
              </a:ext>
            </a:extLst>
          </p:cNvPr>
          <p:cNvSpPr/>
          <p:nvPr/>
        </p:nvSpPr>
        <p:spPr bwMode="gray">
          <a:xfrm>
            <a:off x="7630591" y="3348579"/>
            <a:ext cx="717127"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14">
            <a:extLst>
              <a:ext uri="{FF2B5EF4-FFF2-40B4-BE49-F238E27FC236}">
                <a16:creationId xmlns:a16="http://schemas.microsoft.com/office/drawing/2014/main" id="{43C4DC92-7112-E85D-2833-B1937A730B17}"/>
              </a:ext>
            </a:extLst>
          </p:cNvPr>
          <p:cNvSpPr/>
          <p:nvPr/>
        </p:nvSpPr>
        <p:spPr bwMode="gray">
          <a:xfrm>
            <a:off x="8993727" y="3348578"/>
            <a:ext cx="717127"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887841CC-39AD-FCA7-2282-709192ACEA67}"/>
              </a:ext>
            </a:extLst>
          </p:cNvPr>
          <p:cNvSpPr txBox="1"/>
          <p:nvPr/>
        </p:nvSpPr>
        <p:spPr>
          <a:xfrm>
            <a:off x="6251373" y="2207875"/>
            <a:ext cx="2663819" cy="553998"/>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To change the report attributes, click Edit. </a:t>
            </a:r>
            <a:endParaRPr lang="en-US" b="1" kern="0" dirty="0">
              <a:ea typeface="Arial Unicode MS" pitchFamily="34" charset="-128"/>
              <a:cs typeface="Arial Unicode MS" pitchFamily="34" charset="-128"/>
            </a:endParaRPr>
          </a:p>
        </p:txBody>
      </p:sp>
      <p:cxnSp>
        <p:nvCxnSpPr>
          <p:cNvPr id="17" name="Straight Arrow Connector 16">
            <a:extLst>
              <a:ext uri="{FF2B5EF4-FFF2-40B4-BE49-F238E27FC236}">
                <a16:creationId xmlns:a16="http://schemas.microsoft.com/office/drawing/2014/main" id="{C20DBE87-1814-A2E6-FFD5-A17D703FC8B3}"/>
              </a:ext>
            </a:extLst>
          </p:cNvPr>
          <p:cNvCxnSpPr>
            <a:cxnSpLocks/>
            <a:endCxn id="14" idx="0"/>
          </p:cNvCxnSpPr>
          <p:nvPr/>
        </p:nvCxnSpPr>
        <p:spPr>
          <a:xfrm flipH="1">
            <a:off x="7989155" y="2761873"/>
            <a:ext cx="69109" cy="58670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0634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7ED777-6D72-962D-749B-6E38349C5C7F}"/>
              </a:ext>
            </a:extLst>
          </p:cNvPr>
          <p:cNvPicPr>
            <a:picLocks noChangeAspect="1"/>
          </p:cNvPicPr>
          <p:nvPr/>
        </p:nvPicPr>
        <p:blipFill>
          <a:blip r:embed="rId3"/>
          <a:stretch>
            <a:fillRect/>
          </a:stretch>
        </p:blipFill>
        <p:spPr>
          <a:xfrm>
            <a:off x="3899343" y="1827221"/>
            <a:ext cx="7004900" cy="4738008"/>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Access Prepackaged Reports</a:t>
            </a:r>
          </a:p>
        </p:txBody>
      </p:sp>
      <p:sp>
        <p:nvSpPr>
          <p:cNvPr id="18" name="TextBox 17">
            <a:extLst>
              <a:ext uri="{FF2B5EF4-FFF2-40B4-BE49-F238E27FC236}">
                <a16:creationId xmlns:a16="http://schemas.microsoft.com/office/drawing/2014/main" id="{33A16AAF-5B45-CF41-5EBD-0859F3F5A338}"/>
              </a:ext>
            </a:extLst>
          </p:cNvPr>
          <p:cNvSpPr txBox="1"/>
          <p:nvPr/>
        </p:nvSpPr>
        <p:spPr>
          <a:xfrm>
            <a:off x="4029468" y="1217070"/>
            <a:ext cx="4431083" cy="553998"/>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 Chart tab, shows the data in a chart format.  </a:t>
            </a:r>
            <a:endParaRPr lang="en-US" b="1" kern="0" dirty="0">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513312FE-5FE0-6649-0C23-8D36D1C6D657}"/>
              </a:ext>
            </a:extLst>
          </p:cNvPr>
          <p:cNvCxnSpPr>
            <a:cxnSpLocks/>
            <a:endCxn id="7" idx="1"/>
          </p:cNvCxnSpPr>
          <p:nvPr/>
        </p:nvCxnSpPr>
        <p:spPr>
          <a:xfrm>
            <a:off x="4832576" y="1632311"/>
            <a:ext cx="933233" cy="71251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0ED2397-B989-54B5-AA19-B75F97ABAC11}"/>
              </a:ext>
            </a:extLst>
          </p:cNvPr>
          <p:cNvSpPr/>
          <p:nvPr/>
        </p:nvSpPr>
        <p:spPr bwMode="gray">
          <a:xfrm>
            <a:off x="5765809" y="2204781"/>
            <a:ext cx="479200" cy="28009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250AE6BD-58BF-8A03-CE9A-B16C41E10BC6}"/>
              </a:ext>
            </a:extLst>
          </p:cNvPr>
          <p:cNvSpPr txBox="1"/>
          <p:nvPr/>
        </p:nvSpPr>
        <p:spPr>
          <a:xfrm>
            <a:off x="541868" y="3144417"/>
            <a:ext cx="3357476" cy="1661993"/>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To change the Chart options, use the fields shown here.  For example, to change the Chart type from a Column graph to a Pie graph, click on the blue Column button</a:t>
            </a:r>
            <a:endParaRPr lang="en-US" b="1" kern="0" dirty="0">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50A09F40-E510-714D-3578-3738926D3B03}"/>
              </a:ext>
            </a:extLst>
          </p:cNvPr>
          <p:cNvSpPr/>
          <p:nvPr/>
        </p:nvSpPr>
        <p:spPr bwMode="gray">
          <a:xfrm>
            <a:off x="5243000" y="3263859"/>
            <a:ext cx="5661243" cy="4614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7" name="Straight Arrow Connector 16">
            <a:extLst>
              <a:ext uri="{FF2B5EF4-FFF2-40B4-BE49-F238E27FC236}">
                <a16:creationId xmlns:a16="http://schemas.microsoft.com/office/drawing/2014/main" id="{C20DBE87-1814-A2E6-FFD5-A17D703FC8B3}"/>
              </a:ext>
            </a:extLst>
          </p:cNvPr>
          <p:cNvCxnSpPr>
            <a:cxnSpLocks/>
          </p:cNvCxnSpPr>
          <p:nvPr/>
        </p:nvCxnSpPr>
        <p:spPr>
          <a:xfrm>
            <a:off x="3716867" y="3551448"/>
            <a:ext cx="161108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4683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44E89D-15BE-1454-818D-31D0D8BAFA0C}"/>
              </a:ext>
            </a:extLst>
          </p:cNvPr>
          <p:cNvSpPr>
            <a:spLocks noGrp="1"/>
          </p:cNvSpPr>
          <p:nvPr>
            <p:ph type="body" sz="quarter" idx="14"/>
          </p:nvPr>
        </p:nvSpPr>
        <p:spPr/>
        <p:txBody>
          <a:bodyPr vert="horz" wrap="square" lIns="0" tIns="0" rIns="0" bIns="0" rtlCol="0" anchor="t">
            <a:noAutofit/>
          </a:bodyPr>
          <a:lstStyle/>
          <a:p>
            <a:r>
              <a:rPr lang="en-US" sz="3550">
                <a:cs typeface="Arial"/>
              </a:rPr>
              <a:t>Team Shopping</a:t>
            </a:r>
            <a:endParaRPr lang="en-US"/>
          </a:p>
        </p:txBody>
      </p:sp>
    </p:spTree>
    <p:extLst>
      <p:ext uri="{BB962C8B-B14F-4D97-AF65-F5344CB8AC3E}">
        <p14:creationId xmlns:p14="http://schemas.microsoft.com/office/powerpoint/2010/main" val="35477136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Team Shopping</a:t>
            </a:r>
          </a:p>
        </p:txBody>
      </p:sp>
      <p:sp>
        <p:nvSpPr>
          <p:cNvPr id="5" name="TextBox 4">
            <a:extLst>
              <a:ext uri="{FF2B5EF4-FFF2-40B4-BE49-F238E27FC236}">
                <a16:creationId xmlns:a16="http://schemas.microsoft.com/office/drawing/2014/main" id="{B1A958B1-F39F-DB3C-F524-BAC957CEC6E5}"/>
              </a:ext>
            </a:extLst>
          </p:cNvPr>
          <p:cNvSpPr txBox="1"/>
          <p:nvPr/>
        </p:nvSpPr>
        <p:spPr>
          <a:xfrm>
            <a:off x="623294" y="1279275"/>
            <a:ext cx="4304832" cy="4725909"/>
          </a:xfrm>
          <a:prstGeom prst="rect">
            <a:avLst/>
          </a:prstGeom>
          <a:noFill/>
        </p:spPr>
        <p:txBody>
          <a:bodyPr wrap="square" lIns="91440" tIns="45720" rIns="91440" bIns="45720" anchor="t">
            <a:spAutoFit/>
          </a:bodyPr>
          <a:lstStyle/>
          <a:p>
            <a:pPr>
              <a:lnSpc>
                <a:spcPct val="115000"/>
              </a:lnSpc>
              <a:spcAft>
                <a:spcPts val="800"/>
              </a:spcAft>
            </a:pPr>
            <a:r>
              <a:rPr lang="en-US" sz="1600" kern="100" dirty="0">
                <a:latin typeface="+mj-lt"/>
                <a:ea typeface="Aptos" panose="020B0004020202020204" pitchFamily="34" charset="0"/>
                <a:cs typeface="Times New Roman"/>
              </a:rPr>
              <a:t>Team shopping allows users to collaborate with other users when purchasing.</a:t>
            </a:r>
            <a:endParaRPr lang="en-US" sz="1600" dirty="0">
              <a:cs typeface="Arial"/>
            </a:endParaRPr>
          </a:p>
          <a:p>
            <a:pPr>
              <a:lnSpc>
                <a:spcPct val="114999"/>
              </a:lnSpc>
              <a:spcAft>
                <a:spcPts val="800"/>
              </a:spcAft>
            </a:pPr>
            <a:r>
              <a:rPr lang="en-US" sz="1600" kern="100" dirty="0">
                <a:latin typeface="+mj-lt"/>
                <a:cs typeface="Times New Roman"/>
              </a:rPr>
              <a:t>When you buy with a team, you allow other users in your team to edit your request before submission. They can change fields, delete items, or add additional items. All contributors in the team have the same permissions as the preparer or requestor. </a:t>
            </a:r>
            <a:endParaRPr lang="en-US" sz="16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en-US" sz="1600" kern="100" dirty="0">
                <a:latin typeface="+mj-lt"/>
                <a:ea typeface="Aptos" panose="020B0004020202020204" pitchFamily="34" charset="0"/>
                <a:cs typeface="Times New Roman"/>
              </a:rPr>
              <a:t>Additionally, you can turn on Team Receiving which will allows team members to receive goods or services</a:t>
            </a:r>
          </a:p>
          <a:p>
            <a:pPr>
              <a:lnSpc>
                <a:spcPct val="114999"/>
              </a:lnSpc>
              <a:spcAft>
                <a:spcPts val="800"/>
              </a:spcAft>
            </a:pPr>
            <a:endParaRPr lang="en-US" sz="1600" kern="100" dirty="0">
              <a:latin typeface="+mj-lt"/>
              <a:ea typeface="Aptos" panose="020B0004020202020204" pitchFamily="34" charset="0"/>
              <a:cs typeface="Times New Roman"/>
            </a:endParaRPr>
          </a:p>
          <a:p>
            <a:pPr>
              <a:lnSpc>
                <a:spcPct val="114999"/>
              </a:lnSpc>
              <a:spcAft>
                <a:spcPts val="800"/>
              </a:spcAft>
            </a:pPr>
            <a:r>
              <a:rPr lang="en-US" sz="1600" kern="100" dirty="0">
                <a:latin typeface="+mj-lt"/>
                <a:ea typeface="Aptos" panose="020B0004020202020204" pitchFamily="34" charset="0"/>
                <a:cs typeface="Times New Roman"/>
              </a:rPr>
              <a:t>To Manage your teams, click on your initials, then </a:t>
            </a:r>
            <a:r>
              <a:rPr lang="en-US" sz="1600" kern="100" dirty="0">
                <a:effectLst/>
                <a:latin typeface="+mj-lt"/>
                <a:ea typeface="Aptos" panose="020B0004020202020204" pitchFamily="34" charset="0"/>
                <a:cs typeface="Times New Roman"/>
              </a:rPr>
              <a:t>App </a:t>
            </a:r>
            <a:r>
              <a:rPr lang="en-US" sz="1600" kern="100" dirty="0">
                <a:latin typeface="+mj-lt"/>
                <a:ea typeface="Aptos" panose="020B0004020202020204" pitchFamily="34" charset="0"/>
                <a:cs typeface="Times New Roman"/>
              </a:rPr>
              <a:t>Settings, and then</a:t>
            </a:r>
            <a:r>
              <a:rPr lang="en-US" sz="1600" kern="100" dirty="0">
                <a:effectLst/>
                <a:latin typeface="+mj-lt"/>
                <a:ea typeface="Aptos" panose="020B0004020202020204" pitchFamily="34" charset="0"/>
                <a:cs typeface="Times New Roman"/>
              </a:rPr>
              <a:t> Manage your Team</a:t>
            </a:r>
            <a:r>
              <a:rPr lang="en-US" sz="1600" kern="100" dirty="0">
                <a:latin typeface="+mj-lt"/>
                <a:ea typeface="Aptos" panose="020B0004020202020204" pitchFamily="34" charset="0"/>
                <a:cs typeface="Times New Roman"/>
              </a:rPr>
              <a:t>.</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B88B9BB4-C79D-97F4-73DA-31851D95E048}"/>
              </a:ext>
            </a:extLst>
          </p:cNvPr>
          <p:cNvPicPr>
            <a:picLocks noChangeAspect="1"/>
          </p:cNvPicPr>
          <p:nvPr/>
        </p:nvPicPr>
        <p:blipFill>
          <a:blip r:embed="rId3"/>
          <a:stretch>
            <a:fillRect/>
          </a:stretch>
        </p:blipFill>
        <p:spPr>
          <a:xfrm>
            <a:off x="5240388" y="1080376"/>
            <a:ext cx="6017999" cy="4360683"/>
          </a:xfrm>
          <a:prstGeom prst="rect">
            <a:avLst/>
          </a:prstGeom>
          <a:ln>
            <a:solidFill>
              <a:schemeClr val="tx1"/>
            </a:solidFill>
          </a:ln>
        </p:spPr>
      </p:pic>
    </p:spTree>
    <p:extLst>
      <p:ext uri="{BB962C8B-B14F-4D97-AF65-F5344CB8AC3E}">
        <p14:creationId xmlns:p14="http://schemas.microsoft.com/office/powerpoint/2010/main" val="19620013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623294" y="1279275"/>
            <a:ext cx="3705638" cy="383823"/>
          </a:xfrm>
          <a:prstGeom prst="rect">
            <a:avLst/>
          </a:prstGeom>
          <a:noFill/>
        </p:spPr>
        <p:txBody>
          <a:bodyPr wrap="square">
            <a:spAutoFit/>
          </a:bodyPr>
          <a:lstStyle/>
          <a:p>
            <a:pPr marL="0" marR="0">
              <a:lnSpc>
                <a:spcPct val="115000"/>
              </a:lnSpc>
              <a:spcBef>
                <a:spcPts val="0"/>
              </a:spcBef>
              <a:spcAft>
                <a:spcPts val="800"/>
              </a:spcAft>
            </a:pPr>
            <a:r>
              <a:rPr lang="en-US" sz="1800" kern="100" dirty="0">
                <a:effectLst/>
                <a:latin typeface="+mj-lt"/>
                <a:ea typeface="Aptos" panose="020B0004020202020204" pitchFamily="34" charset="0"/>
                <a:cs typeface="Times New Roman" panose="02020603050405020304" pitchFamily="18" charset="0"/>
              </a:rPr>
              <a:t>Click on the </a:t>
            </a:r>
            <a:r>
              <a:rPr lang="en-US" sz="1800" b="1" kern="100" dirty="0">
                <a:effectLst/>
                <a:latin typeface="+mj-lt"/>
                <a:ea typeface="Aptos" panose="020B0004020202020204" pitchFamily="34" charset="0"/>
                <a:cs typeface="Times New Roman" panose="02020603050405020304" pitchFamily="18" charset="0"/>
              </a:rPr>
              <a:t>+</a:t>
            </a:r>
            <a:r>
              <a:rPr lang="en-US" sz="1800" kern="100" dirty="0">
                <a:effectLst/>
                <a:latin typeface="+mj-lt"/>
                <a:ea typeface="Aptos" panose="020B0004020202020204" pitchFamily="34" charset="0"/>
                <a:cs typeface="Times New Roman" panose="02020603050405020304" pitchFamily="18" charset="0"/>
              </a:rPr>
              <a:t> button.</a:t>
            </a:r>
          </a:p>
        </p:txBody>
      </p:sp>
      <p:pic>
        <p:nvPicPr>
          <p:cNvPr id="2" name="Picture 1" descr="A screenshot of a computer&#10;&#10;Description automatically generated">
            <a:extLst>
              <a:ext uri="{FF2B5EF4-FFF2-40B4-BE49-F238E27FC236}">
                <a16:creationId xmlns:a16="http://schemas.microsoft.com/office/drawing/2014/main" id="{8B7E9184-C958-3ED0-5690-943CDF347EB4}"/>
              </a:ext>
            </a:extLst>
          </p:cNvPr>
          <p:cNvPicPr>
            <a:picLocks noChangeAspect="1"/>
          </p:cNvPicPr>
          <p:nvPr/>
        </p:nvPicPr>
        <p:blipFill>
          <a:blip r:embed="rId3"/>
          <a:stretch>
            <a:fillRect/>
          </a:stretch>
        </p:blipFill>
        <p:spPr>
          <a:xfrm>
            <a:off x="4888094" y="1394645"/>
            <a:ext cx="5943600" cy="1151890"/>
          </a:xfrm>
          <a:prstGeom prst="rect">
            <a:avLst/>
          </a:prstGeom>
          <a:ln>
            <a:solidFill>
              <a:schemeClr val="tx1"/>
            </a:solidFill>
          </a:ln>
        </p:spPr>
      </p:pic>
      <p:pic>
        <p:nvPicPr>
          <p:cNvPr id="7" name="Picture 6" descr="A screenshot of a computer&#10;&#10;Description automatically generated">
            <a:extLst>
              <a:ext uri="{FF2B5EF4-FFF2-40B4-BE49-F238E27FC236}">
                <a16:creationId xmlns:a16="http://schemas.microsoft.com/office/drawing/2014/main" id="{FF81E0BA-8211-1948-864E-F194364EBB8F}"/>
              </a:ext>
            </a:extLst>
          </p:cNvPr>
          <p:cNvPicPr>
            <a:picLocks noChangeAspect="1"/>
          </p:cNvPicPr>
          <p:nvPr/>
        </p:nvPicPr>
        <p:blipFill>
          <a:blip r:embed="rId4"/>
          <a:stretch>
            <a:fillRect/>
          </a:stretch>
        </p:blipFill>
        <p:spPr>
          <a:xfrm>
            <a:off x="4888094" y="3268004"/>
            <a:ext cx="5943600" cy="3168570"/>
          </a:xfrm>
          <a:prstGeom prst="rect">
            <a:avLst/>
          </a:prstGeom>
          <a:ln>
            <a:solidFill>
              <a:schemeClr val="tx1"/>
            </a:solidFill>
          </a:ln>
        </p:spPr>
      </p:pic>
      <p:sp>
        <p:nvSpPr>
          <p:cNvPr id="8" name="TextBox 7">
            <a:extLst>
              <a:ext uri="{FF2B5EF4-FFF2-40B4-BE49-F238E27FC236}">
                <a16:creationId xmlns:a16="http://schemas.microsoft.com/office/drawing/2014/main" id="{E3B3D943-8441-DFB9-7B5D-7D36254C67D8}"/>
              </a:ext>
            </a:extLst>
          </p:cNvPr>
          <p:cNvSpPr txBox="1"/>
          <p:nvPr/>
        </p:nvSpPr>
        <p:spPr>
          <a:xfrm>
            <a:off x="623294" y="3792911"/>
            <a:ext cx="3705638" cy="1544654"/>
          </a:xfrm>
          <a:prstGeom prst="rect">
            <a:avLst/>
          </a:prstGeom>
          <a:noFill/>
        </p:spPr>
        <p:txBody>
          <a:bodyPr wrap="square" lIns="91440" tIns="45720" rIns="91440" bIns="45720" anchor="t">
            <a:spAutoFit/>
          </a:bodyPr>
          <a:lstStyle/>
          <a:p>
            <a:pPr marL="0" marR="0">
              <a:lnSpc>
                <a:spcPct val="115000"/>
              </a:lnSpc>
              <a:spcBef>
                <a:spcPts val="0"/>
              </a:spcBef>
              <a:spcAft>
                <a:spcPts val="800"/>
              </a:spcAft>
            </a:pPr>
            <a:r>
              <a:rPr lang="en-US" sz="1800" kern="100" dirty="0">
                <a:effectLst/>
                <a:latin typeface="+mj-lt"/>
                <a:ea typeface="Aptos" panose="020B0004020202020204" pitchFamily="34" charset="0"/>
                <a:cs typeface="Times New Roman"/>
              </a:rPr>
              <a:t>Update the Team Name here.</a:t>
            </a:r>
          </a:p>
          <a:p>
            <a:pPr>
              <a:lnSpc>
                <a:spcPct val="114999"/>
              </a:lnSpc>
              <a:spcAft>
                <a:spcPts val="800"/>
              </a:spcAft>
            </a:pPr>
            <a:endParaRPr lang="en-US" kern="100">
              <a:latin typeface="+mj-lt"/>
              <a:ea typeface="Aptos" panose="020B0004020202020204" pitchFamily="34" charset="0"/>
              <a:cs typeface="Times New Roman" panose="02020603050405020304" pitchFamily="18" charset="0"/>
            </a:endParaRPr>
          </a:p>
          <a:p>
            <a:pPr>
              <a:lnSpc>
                <a:spcPct val="114999"/>
              </a:lnSpc>
              <a:spcAft>
                <a:spcPts val="800"/>
              </a:spcAft>
            </a:pPr>
            <a:r>
              <a:rPr lang="en-US" kern="100" dirty="0">
                <a:latin typeface="+mj-lt"/>
                <a:ea typeface="Aptos" panose="020B0004020202020204" pitchFamily="34" charset="0"/>
                <a:cs typeface="Times New Roman"/>
              </a:rPr>
              <a:t>Users can create up to 50 different teams.</a:t>
            </a:r>
            <a:endParaRPr lang="en-US"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997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623294" y="1902464"/>
            <a:ext cx="3705638" cy="1544654"/>
          </a:xfrm>
          <a:prstGeom prst="rect">
            <a:avLst/>
          </a:prstGeom>
          <a:noFill/>
        </p:spPr>
        <p:txBody>
          <a:bodyPr wrap="square" lIns="91440" tIns="45720" rIns="91440" bIns="45720" anchor="t">
            <a:spAutoFit/>
          </a:bodyPr>
          <a:lstStyle/>
          <a:p>
            <a:pPr>
              <a:lnSpc>
                <a:spcPct val="115000"/>
              </a:lnSpc>
              <a:spcAft>
                <a:spcPts val="800"/>
              </a:spcAft>
            </a:pPr>
            <a:r>
              <a:rPr lang="en-US" sz="1800" kern="100" dirty="0">
                <a:effectLst/>
                <a:latin typeface="+mj-lt"/>
                <a:ea typeface="Aptos" panose="020B0004020202020204" pitchFamily="34" charset="0"/>
                <a:cs typeface="Times New Roman"/>
              </a:rPr>
              <a:t>Add Team members.</a:t>
            </a:r>
            <a:r>
              <a:rPr lang="en-US" kern="100" dirty="0">
                <a:latin typeface="+mj-lt"/>
                <a:ea typeface="Aptos" panose="020B0004020202020204" pitchFamily="34" charset="0"/>
                <a:cs typeface="Times New Roman"/>
              </a:rPr>
              <a:t>  Add as many as you like.</a:t>
            </a:r>
            <a:endParaRPr lang="en-US" sz="1800" kern="100" dirty="0">
              <a:effectLst/>
              <a:latin typeface="+mj-lt"/>
              <a:ea typeface="Aptos" panose="020B0004020202020204" pitchFamily="34" charset="0"/>
              <a:cs typeface="Times New Roman"/>
            </a:endParaRPr>
          </a:p>
          <a:p>
            <a:pPr>
              <a:lnSpc>
                <a:spcPct val="114999"/>
              </a:lnSpc>
              <a:spcAft>
                <a:spcPts val="800"/>
              </a:spcAft>
            </a:pPr>
            <a:endParaRPr lang="en-US" kern="100">
              <a:latin typeface="+mj-lt"/>
              <a:ea typeface="Aptos" panose="020B0004020202020204" pitchFamily="34" charset="0"/>
              <a:cs typeface="Times New Roman" panose="02020603050405020304" pitchFamily="18" charset="0"/>
            </a:endParaRPr>
          </a:p>
          <a:p>
            <a:pPr>
              <a:lnSpc>
                <a:spcPct val="114999"/>
              </a:lnSpc>
              <a:spcAft>
                <a:spcPts val="800"/>
              </a:spcAft>
            </a:pPr>
            <a:r>
              <a:rPr lang="en-US" kern="100" dirty="0">
                <a:latin typeface="+mj-lt"/>
                <a:ea typeface="Aptos" panose="020B0004020202020204" pitchFamily="34" charset="0"/>
                <a:cs typeface="Times New Roman"/>
              </a:rPr>
              <a:t>Lastly, click </a:t>
            </a:r>
            <a:r>
              <a:rPr lang="en-US" b="1" kern="100" dirty="0">
                <a:latin typeface="+mj-lt"/>
                <a:ea typeface="Aptos" panose="020B0004020202020204" pitchFamily="34" charset="0"/>
                <a:cs typeface="Times New Roman"/>
              </a:rPr>
              <a:t>Create</a:t>
            </a:r>
            <a:r>
              <a:rPr lang="en-US" kern="100" dirty="0">
                <a:latin typeface="+mj-lt"/>
                <a:ea typeface="Aptos" panose="020B0004020202020204" pitchFamily="34" charset="0"/>
                <a:cs typeface="Times New Roman"/>
              </a:rPr>
              <a:t>.</a:t>
            </a:r>
            <a:endParaRPr lang="en-US" kern="100" dirty="0">
              <a:latin typeface="+mj-lt"/>
              <a:ea typeface="Aptos" panose="020B0004020202020204" pitchFamily="34" charset="0"/>
              <a:cs typeface="Times New Roman" panose="02020603050405020304" pitchFamily="18" charset="0"/>
            </a:endParaRPr>
          </a:p>
        </p:txBody>
      </p:sp>
      <p:pic>
        <p:nvPicPr>
          <p:cNvPr id="3" name="Picture 2" descr="A screenshot of a computer&#10;&#10;Description automatically generated">
            <a:extLst>
              <a:ext uri="{FF2B5EF4-FFF2-40B4-BE49-F238E27FC236}">
                <a16:creationId xmlns:a16="http://schemas.microsoft.com/office/drawing/2014/main" id="{B0D397CD-D2A0-1E50-91EE-92FA6D2C09AD}"/>
              </a:ext>
            </a:extLst>
          </p:cNvPr>
          <p:cNvPicPr>
            <a:picLocks noChangeAspect="1"/>
          </p:cNvPicPr>
          <p:nvPr/>
        </p:nvPicPr>
        <p:blipFill>
          <a:blip r:embed="rId3"/>
          <a:stretch>
            <a:fillRect/>
          </a:stretch>
        </p:blipFill>
        <p:spPr>
          <a:xfrm>
            <a:off x="4719919" y="1902464"/>
            <a:ext cx="5943600" cy="4496492"/>
          </a:xfrm>
          <a:prstGeom prst="rect">
            <a:avLst/>
          </a:prstGeom>
          <a:ln>
            <a:solidFill>
              <a:schemeClr val="tx1"/>
            </a:solidFill>
          </a:ln>
        </p:spPr>
      </p:pic>
    </p:spTree>
    <p:extLst>
      <p:ext uri="{BB962C8B-B14F-4D97-AF65-F5344CB8AC3E}">
        <p14:creationId xmlns:p14="http://schemas.microsoft.com/office/powerpoint/2010/main" val="5009161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949" y="1902464"/>
            <a:ext cx="3039062" cy="1760610"/>
          </a:xfrm>
          <a:prstGeom prst="rect">
            <a:avLst/>
          </a:prstGeom>
          <a:noFill/>
        </p:spPr>
        <p:txBody>
          <a:bodyPr wrap="square" lIns="91440" tIns="45720" rIns="91440" bIns="45720" anchor="t">
            <a:spAutoFit/>
          </a:bodyPr>
          <a:lstStyle/>
          <a:p>
            <a:pPr>
              <a:lnSpc>
                <a:spcPct val="114999"/>
              </a:lnSpc>
              <a:spcAft>
                <a:spcPts val="800"/>
              </a:spcAft>
            </a:pPr>
            <a:r>
              <a:rPr lang="en-US" kern="100">
                <a:cs typeface="Times New Roman"/>
              </a:rPr>
              <a:t>Creating a team requisition.</a:t>
            </a:r>
            <a:endParaRPr lang="en-US">
              <a:cs typeface="Arial"/>
            </a:endParaRPr>
          </a:p>
          <a:p>
            <a:pPr>
              <a:lnSpc>
                <a:spcPct val="114999"/>
              </a:lnSpc>
              <a:spcAft>
                <a:spcPts val="800"/>
              </a:spcAft>
            </a:pPr>
            <a:r>
              <a:rPr lang="en-US" kern="100">
                <a:cs typeface="Times New Roman"/>
              </a:rPr>
              <a:t>On the Guided Buying Home Dashboard, click </a:t>
            </a:r>
            <a:r>
              <a:rPr lang="en-US" b="1" kern="100">
                <a:cs typeface="Times New Roman"/>
              </a:rPr>
              <a:t>Buy with a team</a:t>
            </a:r>
          </a:p>
        </p:txBody>
      </p:sp>
      <p:pic>
        <p:nvPicPr>
          <p:cNvPr id="2" name="Picture 1" descr="A screenshot of a computer&#10;&#10;Description automatically generated">
            <a:extLst>
              <a:ext uri="{FF2B5EF4-FFF2-40B4-BE49-F238E27FC236}">
                <a16:creationId xmlns:a16="http://schemas.microsoft.com/office/drawing/2014/main" id="{E1E4D972-A118-DBDD-C03E-C3186E6300CB}"/>
              </a:ext>
            </a:extLst>
          </p:cNvPr>
          <p:cNvPicPr>
            <a:picLocks noChangeAspect="1"/>
          </p:cNvPicPr>
          <p:nvPr/>
        </p:nvPicPr>
        <p:blipFill>
          <a:blip r:embed="rId3"/>
          <a:stretch>
            <a:fillRect/>
          </a:stretch>
        </p:blipFill>
        <p:spPr>
          <a:xfrm>
            <a:off x="3142601" y="1690597"/>
            <a:ext cx="8932989" cy="3461513"/>
          </a:xfrm>
          <a:prstGeom prst="rect">
            <a:avLst/>
          </a:prstGeom>
          <a:ln>
            <a:solidFill>
              <a:schemeClr val="tx1"/>
            </a:solidFill>
          </a:ln>
        </p:spPr>
      </p:pic>
      <p:sp>
        <p:nvSpPr>
          <p:cNvPr id="6" name="Rectangle 5">
            <a:extLst>
              <a:ext uri="{FF2B5EF4-FFF2-40B4-BE49-F238E27FC236}">
                <a16:creationId xmlns:a16="http://schemas.microsoft.com/office/drawing/2014/main" id="{BA1C9C12-E18C-F22B-B4E0-3F2F04F48986}"/>
              </a:ext>
            </a:extLst>
          </p:cNvPr>
          <p:cNvSpPr/>
          <p:nvPr/>
        </p:nvSpPr>
        <p:spPr bwMode="gray">
          <a:xfrm>
            <a:off x="9449075" y="3664185"/>
            <a:ext cx="1693514" cy="44680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460250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258965-C6BA-12AB-E17F-1CD8D8B209FB}"/>
              </a:ext>
            </a:extLst>
          </p:cNvPr>
          <p:cNvPicPr>
            <a:picLocks noChangeAspect="1"/>
          </p:cNvPicPr>
          <p:nvPr/>
        </p:nvPicPr>
        <p:blipFill>
          <a:blip r:embed="rId3"/>
          <a:stretch>
            <a:fillRect/>
          </a:stretch>
        </p:blipFill>
        <p:spPr>
          <a:xfrm>
            <a:off x="3237867" y="1501259"/>
            <a:ext cx="8811792" cy="3537649"/>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199754" y="1859234"/>
            <a:ext cx="3039062" cy="1020921"/>
          </a:xfrm>
          <a:prstGeom prst="rect">
            <a:avLst/>
          </a:prstGeom>
          <a:noFill/>
        </p:spPr>
        <p:txBody>
          <a:bodyPr wrap="square" lIns="91440" tIns="45720" rIns="91440" bIns="45720" anchor="t">
            <a:spAutoFit/>
          </a:bodyPr>
          <a:lstStyle/>
          <a:p>
            <a:pPr>
              <a:lnSpc>
                <a:spcPct val="114999"/>
              </a:lnSpc>
              <a:spcAft>
                <a:spcPts val="800"/>
              </a:spcAft>
            </a:pPr>
            <a:r>
              <a:rPr lang="en-US" kern="100">
                <a:cs typeface="Times New Roman"/>
              </a:rPr>
              <a:t>Choose the team that will be included as part of this requisition.</a:t>
            </a:r>
            <a:endParaRPr lang="en-US"/>
          </a:p>
        </p:txBody>
      </p:sp>
      <p:sp>
        <p:nvSpPr>
          <p:cNvPr id="6" name="Rectangle 5">
            <a:extLst>
              <a:ext uri="{FF2B5EF4-FFF2-40B4-BE49-F238E27FC236}">
                <a16:creationId xmlns:a16="http://schemas.microsoft.com/office/drawing/2014/main" id="{BA1C9C12-E18C-F22B-B4E0-3F2F04F48986}"/>
              </a:ext>
            </a:extLst>
          </p:cNvPr>
          <p:cNvSpPr/>
          <p:nvPr/>
        </p:nvSpPr>
        <p:spPr bwMode="gray">
          <a:xfrm>
            <a:off x="5948385" y="4010285"/>
            <a:ext cx="1693514" cy="27362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173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265441" y="482794"/>
            <a:ext cx="10873068" cy="615553"/>
          </a:xfrm>
        </p:spPr>
        <p:txBody>
          <a:bodyPr/>
          <a:lstStyle/>
          <a:p>
            <a:r>
              <a:rPr lang="en-US" sz="4000" b="0">
                <a:solidFill>
                  <a:schemeClr val="accent5"/>
                </a:solidFill>
              </a:rPr>
              <a:t>Ariba Guided Buying Overview (cont’d) </a:t>
            </a:r>
          </a:p>
        </p:txBody>
      </p:sp>
      <p:sp>
        <p:nvSpPr>
          <p:cNvPr id="5" name="TextBox 4">
            <a:extLst>
              <a:ext uri="{FF2B5EF4-FFF2-40B4-BE49-F238E27FC236}">
                <a16:creationId xmlns:a16="http://schemas.microsoft.com/office/drawing/2014/main" id="{509BE0CA-A1DB-09CB-A3EA-C22B95A78601}"/>
              </a:ext>
            </a:extLst>
          </p:cNvPr>
          <p:cNvSpPr txBox="1"/>
          <p:nvPr/>
        </p:nvSpPr>
        <p:spPr>
          <a:xfrm>
            <a:off x="8725958" y="1827898"/>
            <a:ext cx="3462867"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update your email preferences, click on your initials and then click App settings</a:t>
            </a:r>
          </a:p>
        </p:txBody>
      </p:sp>
      <p:pic>
        <p:nvPicPr>
          <p:cNvPr id="3" name="Picture 2">
            <a:extLst>
              <a:ext uri="{FF2B5EF4-FFF2-40B4-BE49-F238E27FC236}">
                <a16:creationId xmlns:a16="http://schemas.microsoft.com/office/drawing/2014/main" id="{AC02F3BB-45F7-87BF-E355-E34404515D35}"/>
              </a:ext>
            </a:extLst>
          </p:cNvPr>
          <p:cNvPicPr>
            <a:picLocks noChangeAspect="1"/>
          </p:cNvPicPr>
          <p:nvPr/>
        </p:nvPicPr>
        <p:blipFill>
          <a:blip r:embed="rId3"/>
          <a:stretch>
            <a:fillRect/>
          </a:stretch>
        </p:blipFill>
        <p:spPr>
          <a:xfrm>
            <a:off x="1460052" y="2997086"/>
            <a:ext cx="9268720" cy="3092428"/>
          </a:xfrm>
          <a:prstGeom prst="rect">
            <a:avLst/>
          </a:prstGeom>
        </p:spPr>
      </p:pic>
    </p:spTree>
    <p:extLst>
      <p:ext uri="{BB962C8B-B14F-4D97-AF65-F5344CB8AC3E}">
        <p14:creationId xmlns:p14="http://schemas.microsoft.com/office/powerpoint/2010/main" val="22194245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7D172B2-98D3-3E7A-CCDB-723EA3AEBA87}"/>
              </a:ext>
            </a:extLst>
          </p:cNvPr>
          <p:cNvPicPr>
            <a:picLocks noChangeAspect="1"/>
          </p:cNvPicPr>
          <p:nvPr/>
        </p:nvPicPr>
        <p:blipFill>
          <a:blip r:embed="rId3"/>
          <a:stretch>
            <a:fillRect/>
          </a:stretch>
        </p:blipFill>
        <p:spPr>
          <a:xfrm>
            <a:off x="3038720" y="1708543"/>
            <a:ext cx="9036870" cy="3390907"/>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130605" y="2256947"/>
            <a:ext cx="3039062" cy="2716256"/>
          </a:xfrm>
          <a:prstGeom prst="rect">
            <a:avLst/>
          </a:prstGeom>
          <a:noFill/>
        </p:spPr>
        <p:txBody>
          <a:bodyPr wrap="square" lIns="91440" tIns="45720" rIns="91440" bIns="45720" anchor="t">
            <a:spAutoFit/>
          </a:bodyPr>
          <a:lstStyle/>
          <a:p>
            <a:pPr>
              <a:lnSpc>
                <a:spcPct val="114999"/>
              </a:lnSpc>
              <a:spcAft>
                <a:spcPts val="800"/>
              </a:spcAft>
            </a:pPr>
            <a:r>
              <a:rPr lang="en-US" kern="100">
                <a:cs typeface="Times New Roman"/>
              </a:rPr>
              <a:t>Decide if you want to allow team receiving or not.  This means that anyone listed on the team can create a good receipt for this order.  The default is set to allow team receiving.</a:t>
            </a:r>
          </a:p>
          <a:p>
            <a:pPr>
              <a:lnSpc>
                <a:spcPct val="114999"/>
              </a:lnSpc>
              <a:spcAft>
                <a:spcPts val="800"/>
              </a:spcAft>
            </a:pPr>
            <a:r>
              <a:rPr lang="en-US" kern="100">
                <a:cs typeface="Times New Roman"/>
              </a:rPr>
              <a:t>Then click </a:t>
            </a:r>
            <a:r>
              <a:rPr lang="en-US" b="1" kern="100">
                <a:cs typeface="Times New Roman"/>
              </a:rPr>
              <a:t>Start</a:t>
            </a:r>
            <a:r>
              <a:rPr lang="en-US" kern="100">
                <a:cs typeface="Times New Roman"/>
              </a:rPr>
              <a:t>.</a:t>
            </a:r>
          </a:p>
        </p:txBody>
      </p:sp>
      <p:sp>
        <p:nvSpPr>
          <p:cNvPr id="6" name="Rectangle 5">
            <a:extLst>
              <a:ext uri="{FF2B5EF4-FFF2-40B4-BE49-F238E27FC236}">
                <a16:creationId xmlns:a16="http://schemas.microsoft.com/office/drawing/2014/main" id="{BA1C9C12-E18C-F22B-B4E0-3F2F04F48986}"/>
              </a:ext>
            </a:extLst>
          </p:cNvPr>
          <p:cNvSpPr/>
          <p:nvPr/>
        </p:nvSpPr>
        <p:spPr bwMode="gray">
          <a:xfrm>
            <a:off x="5853305" y="3941013"/>
            <a:ext cx="1321271" cy="48144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2532EFDA-6D57-0C97-D318-9625A7BEABF8}"/>
              </a:ext>
            </a:extLst>
          </p:cNvPr>
          <p:cNvSpPr/>
          <p:nvPr/>
        </p:nvSpPr>
        <p:spPr bwMode="gray">
          <a:xfrm>
            <a:off x="8527015" y="4684944"/>
            <a:ext cx="646038" cy="37753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695418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4291793-2D11-4278-DA4E-E842E17DF068}"/>
              </a:ext>
            </a:extLst>
          </p:cNvPr>
          <p:cNvPicPr>
            <a:picLocks noChangeAspect="1"/>
          </p:cNvPicPr>
          <p:nvPr/>
        </p:nvPicPr>
        <p:blipFill>
          <a:blip r:embed="rId3"/>
          <a:stretch>
            <a:fillRect/>
          </a:stretch>
        </p:blipFill>
        <p:spPr>
          <a:xfrm>
            <a:off x="3923175" y="1316615"/>
            <a:ext cx="7966981" cy="5256069"/>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Team Shopping (cont’d)</a:t>
            </a:r>
          </a:p>
        </p:txBody>
      </p:sp>
      <p:sp>
        <p:nvSpPr>
          <p:cNvPr id="5" name="TextBox 4">
            <a:extLst>
              <a:ext uri="{FF2B5EF4-FFF2-40B4-BE49-F238E27FC236}">
                <a16:creationId xmlns:a16="http://schemas.microsoft.com/office/drawing/2014/main" id="{B1A958B1-F39F-DB3C-F524-BAC957CEC6E5}"/>
              </a:ext>
            </a:extLst>
          </p:cNvPr>
          <p:cNvSpPr txBox="1"/>
          <p:nvPr/>
        </p:nvSpPr>
        <p:spPr>
          <a:xfrm>
            <a:off x="130605" y="2256947"/>
            <a:ext cx="3774892" cy="3137397"/>
          </a:xfrm>
          <a:prstGeom prst="rect">
            <a:avLst/>
          </a:prstGeom>
          <a:noFill/>
        </p:spPr>
        <p:txBody>
          <a:bodyPr wrap="square" lIns="91440" tIns="45720" rIns="91440" bIns="45720" anchor="t">
            <a:spAutoFit/>
          </a:bodyPr>
          <a:lstStyle/>
          <a:p>
            <a:pPr>
              <a:lnSpc>
                <a:spcPct val="114999"/>
              </a:lnSpc>
              <a:spcAft>
                <a:spcPts val="800"/>
              </a:spcAft>
            </a:pPr>
            <a:r>
              <a:rPr lang="en-US" kern="100">
                <a:cs typeface="Times New Roman"/>
              </a:rPr>
              <a:t>In the upper left corner of the screen, you will see a note reminding that you are shopping as the "Sales Team."</a:t>
            </a:r>
          </a:p>
          <a:p>
            <a:pPr>
              <a:lnSpc>
                <a:spcPct val="114999"/>
              </a:lnSpc>
              <a:spcAft>
                <a:spcPts val="800"/>
              </a:spcAft>
            </a:pPr>
            <a:endParaRPr lang="en-US" kern="100">
              <a:cs typeface="Times New Roman"/>
            </a:endParaRPr>
          </a:p>
          <a:p>
            <a:pPr>
              <a:lnSpc>
                <a:spcPct val="114999"/>
              </a:lnSpc>
              <a:spcAft>
                <a:spcPts val="800"/>
              </a:spcAft>
            </a:pPr>
            <a:r>
              <a:rPr lang="en-US" kern="100">
                <a:cs typeface="Times New Roman"/>
              </a:rPr>
              <a:t>Shop using the catalogs or create a non-catalog request in the same manner as if you were shopping as an individual.</a:t>
            </a:r>
          </a:p>
        </p:txBody>
      </p:sp>
      <p:sp>
        <p:nvSpPr>
          <p:cNvPr id="6" name="Rectangle 5">
            <a:extLst>
              <a:ext uri="{FF2B5EF4-FFF2-40B4-BE49-F238E27FC236}">
                <a16:creationId xmlns:a16="http://schemas.microsoft.com/office/drawing/2014/main" id="{BA1C9C12-E18C-F22B-B4E0-3F2F04F48986}"/>
              </a:ext>
            </a:extLst>
          </p:cNvPr>
          <p:cNvSpPr/>
          <p:nvPr/>
        </p:nvSpPr>
        <p:spPr bwMode="gray">
          <a:xfrm>
            <a:off x="3925764" y="1710494"/>
            <a:ext cx="2870844" cy="42948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1100569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2646878"/>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solidFill>
                  <a:srgbClr val="000000"/>
                </a:solidFill>
                <a:latin typeface="+mj-lt"/>
                <a:cs typeface="Arial"/>
              </a:rPr>
              <a:t>All Guided Buying users can shop using teams.</a:t>
            </a:r>
          </a:p>
          <a:p>
            <a:pPr marL="457200" indent="-457200">
              <a:spcBef>
                <a:spcPts val="1200"/>
              </a:spcBef>
              <a:buFont typeface="Arial"/>
              <a:buChar char="•"/>
            </a:pPr>
            <a:r>
              <a:rPr lang="en-US">
                <a:cs typeface="Arial"/>
              </a:rPr>
              <a:t>Create as many unique teams as needed.</a:t>
            </a:r>
          </a:p>
          <a:p>
            <a:pPr marL="457200" indent="-457200">
              <a:spcBef>
                <a:spcPts val="1200"/>
              </a:spcBef>
              <a:buFont typeface="Arial"/>
              <a:buChar char="•"/>
            </a:pPr>
            <a:r>
              <a:rPr lang="en-US">
                <a:cs typeface="Arial"/>
              </a:rPr>
              <a:t>Add and remove team members as needed.</a:t>
            </a:r>
          </a:p>
          <a:p>
            <a:pPr marL="457200" indent="-457200">
              <a:spcBef>
                <a:spcPts val="1200"/>
              </a:spcBef>
              <a:buFont typeface="Arial"/>
              <a:buChar char="•"/>
            </a:pPr>
            <a:r>
              <a:rPr lang="en-US">
                <a:cs typeface="Arial"/>
              </a:rPr>
              <a:t>Choose if you want to enable team receiving or not.</a:t>
            </a:r>
          </a:p>
          <a:p>
            <a:pPr marL="457200" indent="-457200">
              <a:spcBef>
                <a:spcPts val="1200"/>
              </a:spcBef>
              <a:buFont typeface="Arial"/>
              <a:buChar char="•"/>
            </a:pPr>
            <a:r>
              <a:rPr lang="en-US">
                <a:cs typeface="Arial"/>
              </a:rPr>
              <a:t>To create a team requisition, click "</a:t>
            </a:r>
            <a:r>
              <a:rPr lang="en-US" b="1">
                <a:cs typeface="Arial"/>
              </a:rPr>
              <a:t>Buy with a team</a:t>
            </a:r>
            <a:r>
              <a:rPr lang="en-US">
                <a:cs typeface="Arial"/>
              </a:rPr>
              <a:t>" on the Guided buying home page.</a:t>
            </a:r>
          </a:p>
        </p:txBody>
      </p:sp>
    </p:spTree>
    <p:extLst>
      <p:ext uri="{BB962C8B-B14F-4D97-AF65-F5344CB8AC3E}">
        <p14:creationId xmlns:p14="http://schemas.microsoft.com/office/powerpoint/2010/main" val="1919172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42139A-02F7-0E62-057C-233D5FF6EDBF}"/>
              </a:ext>
            </a:extLst>
          </p:cNvPr>
          <p:cNvPicPr>
            <a:picLocks noChangeAspect="1"/>
          </p:cNvPicPr>
          <p:nvPr/>
        </p:nvPicPr>
        <p:blipFill>
          <a:blip r:embed="rId3"/>
          <a:stretch>
            <a:fillRect/>
          </a:stretch>
        </p:blipFill>
        <p:spPr>
          <a:xfrm>
            <a:off x="550993" y="2105312"/>
            <a:ext cx="8207451" cy="3665538"/>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494670"/>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E5CD49D7-1430-C404-24BD-AE92CFF1B341}"/>
              </a:ext>
            </a:extLst>
          </p:cNvPr>
          <p:cNvSpPr txBox="1"/>
          <p:nvPr/>
        </p:nvSpPr>
        <p:spPr>
          <a:xfrm>
            <a:off x="9406467" y="3276600"/>
            <a:ext cx="2489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Click Change email notification Preferences</a:t>
            </a:r>
          </a:p>
        </p:txBody>
      </p:sp>
      <p:cxnSp>
        <p:nvCxnSpPr>
          <p:cNvPr id="6" name="Straight Arrow Connector 5">
            <a:extLst>
              <a:ext uri="{FF2B5EF4-FFF2-40B4-BE49-F238E27FC236}">
                <a16:creationId xmlns:a16="http://schemas.microsoft.com/office/drawing/2014/main" id="{55609685-4AB7-6B2C-299D-7367E58D57AB}"/>
              </a:ext>
            </a:extLst>
          </p:cNvPr>
          <p:cNvCxnSpPr>
            <a:cxnSpLocks/>
          </p:cNvCxnSpPr>
          <p:nvPr/>
        </p:nvCxnSpPr>
        <p:spPr>
          <a:xfrm flipH="1">
            <a:off x="6094412" y="3830598"/>
            <a:ext cx="3049588" cy="15682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50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85787" y="506546"/>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658B24E7-3BBD-66AF-E258-62B94DD3C3AE}"/>
              </a:ext>
            </a:extLst>
          </p:cNvPr>
          <p:cNvSpPr txBox="1"/>
          <p:nvPr/>
        </p:nvSpPr>
        <p:spPr>
          <a:xfrm>
            <a:off x="385787" y="2055536"/>
            <a:ext cx="2374628" cy="16619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There are many document types to choose from, but the most common preferences type is “Requisition.”</a:t>
            </a:r>
            <a:endParaRPr lang="en-US" sz="1800" kern="0" dirty="0">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B4893203-803F-3E45-7B9A-B0DDA07E36AA}"/>
              </a:ext>
            </a:extLst>
          </p:cNvPr>
          <p:cNvPicPr>
            <a:picLocks noChangeAspect="1"/>
          </p:cNvPicPr>
          <p:nvPr/>
        </p:nvPicPr>
        <p:blipFill>
          <a:blip r:embed="rId3"/>
          <a:stretch>
            <a:fillRect/>
          </a:stretch>
        </p:blipFill>
        <p:spPr>
          <a:xfrm>
            <a:off x="2760415" y="1521197"/>
            <a:ext cx="8893311" cy="4846740"/>
          </a:xfrm>
          <a:prstGeom prst="rect">
            <a:avLst/>
          </a:prstGeom>
        </p:spPr>
      </p:pic>
      <p:sp>
        <p:nvSpPr>
          <p:cNvPr id="6" name="Rectangle: Rounded Corners 5">
            <a:extLst>
              <a:ext uri="{FF2B5EF4-FFF2-40B4-BE49-F238E27FC236}">
                <a16:creationId xmlns:a16="http://schemas.microsoft.com/office/drawing/2014/main" id="{86D0108A-1D75-F3B7-D367-22A94452BA12}"/>
              </a:ext>
            </a:extLst>
          </p:cNvPr>
          <p:cNvSpPr/>
          <p:nvPr/>
        </p:nvSpPr>
        <p:spPr bwMode="gray">
          <a:xfrm>
            <a:off x="4224867" y="4453467"/>
            <a:ext cx="795866" cy="262466"/>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solidFill>
                  <a:srgbClr val="FF0000"/>
                </a:solid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37434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359C8-CE3A-DB7A-35C9-DE321CA59D5D}"/>
              </a:ext>
            </a:extLst>
          </p:cNvPr>
          <p:cNvSpPr>
            <a:spLocks noGrp="1"/>
          </p:cNvSpPr>
          <p:nvPr>
            <p:ph type="title"/>
          </p:nvPr>
        </p:nvSpPr>
        <p:spPr>
          <a:xfrm>
            <a:off x="114547" y="-43956"/>
            <a:ext cx="3298741" cy="1006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4000">
                <a:solidFill>
                  <a:schemeClr val="bg1"/>
                </a:solidFill>
              </a:rPr>
              <a:t>Prerequisites</a:t>
            </a:r>
          </a:p>
        </p:txBody>
      </p:sp>
      <p:sp>
        <p:nvSpPr>
          <p:cNvPr id="2" name="Title 4">
            <a:extLst>
              <a:ext uri="{FF2B5EF4-FFF2-40B4-BE49-F238E27FC236}">
                <a16:creationId xmlns:a16="http://schemas.microsoft.com/office/drawing/2014/main" id="{9332B474-04A9-CAC2-E2B1-A1779D77FED9}"/>
              </a:ext>
            </a:extLst>
          </p:cNvPr>
          <p:cNvSpPr txBox="1">
            <a:spLocks/>
          </p:cNvSpPr>
          <p:nvPr/>
        </p:nvSpPr>
        <p:spPr>
          <a:xfrm>
            <a:off x="609354" y="121479"/>
            <a:ext cx="3118894" cy="10060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2400"/>
              <a:buFont typeface="Arial"/>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9pPr>
          </a:lstStyle>
          <a:p>
            <a:r>
              <a:rPr lang="en-US" sz="4000" kern="0">
                <a:solidFill>
                  <a:schemeClr val="bg2"/>
                </a:solidFill>
              </a:rPr>
              <a:t>Agenda</a:t>
            </a:r>
          </a:p>
        </p:txBody>
      </p:sp>
      <p:sp>
        <p:nvSpPr>
          <p:cNvPr id="6" name="Arrow: Pentagon 5">
            <a:extLst>
              <a:ext uri="{FF2B5EF4-FFF2-40B4-BE49-F238E27FC236}">
                <a16:creationId xmlns:a16="http://schemas.microsoft.com/office/drawing/2014/main" id="{4C305CB2-09E0-5D00-AD13-92181D17F293}"/>
              </a:ext>
            </a:extLst>
          </p:cNvPr>
          <p:cNvSpPr/>
          <p:nvPr/>
        </p:nvSpPr>
        <p:spPr>
          <a:xfrm>
            <a:off x="3780027" y="687840"/>
            <a:ext cx="8097013" cy="660400"/>
          </a:xfrm>
          <a:prstGeom prst="homePlate">
            <a:avLst/>
          </a:prstGeom>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r>
              <a:rPr lang="en-US" sz="2400"/>
              <a:t>Welcome &amp; Introductions</a:t>
            </a:r>
          </a:p>
        </p:txBody>
      </p:sp>
      <p:sp>
        <p:nvSpPr>
          <p:cNvPr id="9" name="Oval 8">
            <a:extLst>
              <a:ext uri="{FF2B5EF4-FFF2-40B4-BE49-F238E27FC236}">
                <a16:creationId xmlns:a16="http://schemas.microsoft.com/office/drawing/2014/main" id="{8C58A5DD-4805-7824-F1EF-5BD0486C8458}"/>
              </a:ext>
            </a:extLst>
          </p:cNvPr>
          <p:cNvSpPr/>
          <p:nvPr/>
        </p:nvSpPr>
        <p:spPr>
          <a:xfrm>
            <a:off x="3432097" y="637039"/>
            <a:ext cx="832730" cy="745117"/>
          </a:xfrm>
          <a:prstGeom prst="ellipse">
            <a:avLst/>
          </a:prstGeom>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1</a:t>
            </a:r>
          </a:p>
        </p:txBody>
      </p:sp>
      <p:sp>
        <p:nvSpPr>
          <p:cNvPr id="10" name="Arrow: Pentagon 9">
            <a:extLst>
              <a:ext uri="{FF2B5EF4-FFF2-40B4-BE49-F238E27FC236}">
                <a16:creationId xmlns:a16="http://schemas.microsoft.com/office/drawing/2014/main" id="{79ADB0E0-A725-1E44-ABFE-DF9D9023C5C2}"/>
              </a:ext>
            </a:extLst>
          </p:cNvPr>
          <p:cNvSpPr/>
          <p:nvPr/>
        </p:nvSpPr>
        <p:spPr>
          <a:xfrm>
            <a:off x="3780027" y="1490608"/>
            <a:ext cx="8097013" cy="660400"/>
          </a:xfrm>
          <a:prstGeom prst="homePlate">
            <a:avLst/>
          </a:prstGeom>
          <a:ln>
            <a:solidFill>
              <a:schemeClr val="tx1">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68325"/>
            <a:r>
              <a:rPr lang="en-US" sz="2400"/>
              <a:t>Guided Buying Access, Navigation and Preferences</a:t>
            </a:r>
          </a:p>
        </p:txBody>
      </p:sp>
      <p:sp>
        <p:nvSpPr>
          <p:cNvPr id="11" name="Oval 10">
            <a:extLst>
              <a:ext uri="{FF2B5EF4-FFF2-40B4-BE49-F238E27FC236}">
                <a16:creationId xmlns:a16="http://schemas.microsoft.com/office/drawing/2014/main" id="{DC82CB2C-DCEE-6270-FCAC-18820798CF90}"/>
              </a:ext>
            </a:extLst>
          </p:cNvPr>
          <p:cNvSpPr/>
          <p:nvPr/>
        </p:nvSpPr>
        <p:spPr>
          <a:xfrm>
            <a:off x="3432097" y="1439807"/>
            <a:ext cx="832730" cy="745117"/>
          </a:xfrm>
          <a:prstGeom prst="ellipse">
            <a:avLst/>
          </a:prstGeom>
          <a:ln>
            <a:solidFill>
              <a:schemeClr val="tx1">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b="1"/>
              <a:t>2</a:t>
            </a:r>
          </a:p>
        </p:txBody>
      </p:sp>
      <p:sp>
        <p:nvSpPr>
          <p:cNvPr id="12" name="Arrow: Pentagon 11">
            <a:extLst>
              <a:ext uri="{FF2B5EF4-FFF2-40B4-BE49-F238E27FC236}">
                <a16:creationId xmlns:a16="http://schemas.microsoft.com/office/drawing/2014/main" id="{F09CA0DE-AC58-34EF-478A-0C938892302A}"/>
              </a:ext>
            </a:extLst>
          </p:cNvPr>
          <p:cNvSpPr/>
          <p:nvPr/>
        </p:nvSpPr>
        <p:spPr>
          <a:xfrm>
            <a:off x="4049671" y="2277685"/>
            <a:ext cx="8097013" cy="660400"/>
          </a:xfrm>
          <a:prstGeom prst="homePlate">
            <a:avLst/>
          </a:prstGeom>
          <a:solidFill>
            <a:schemeClr val="accent3"/>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defRPr/>
            </a:pPr>
            <a:r>
              <a:rPr lang="en-US" sz="2800" dirty="0">
                <a:ea typeface="ＭＳ Ｐゴシック"/>
              </a:rPr>
              <a:t>   </a:t>
            </a:r>
            <a:r>
              <a:rPr lang="en-US" sz="2400" dirty="0">
                <a:ea typeface="ＭＳ Ｐゴシック"/>
              </a:rPr>
              <a:t>Create a Catalog Requisition</a:t>
            </a:r>
            <a:endParaRPr lang="en-US" sz="4000" dirty="0">
              <a:ea typeface="ＭＳ Ｐゴシック"/>
            </a:endParaRPr>
          </a:p>
        </p:txBody>
      </p:sp>
      <p:sp>
        <p:nvSpPr>
          <p:cNvPr id="13" name="Oval 12">
            <a:extLst>
              <a:ext uri="{FF2B5EF4-FFF2-40B4-BE49-F238E27FC236}">
                <a16:creationId xmlns:a16="http://schemas.microsoft.com/office/drawing/2014/main" id="{6CF0A9AC-9478-EE1D-BEF4-580B053631D7}"/>
              </a:ext>
            </a:extLst>
          </p:cNvPr>
          <p:cNvSpPr/>
          <p:nvPr/>
        </p:nvSpPr>
        <p:spPr>
          <a:xfrm>
            <a:off x="3432097" y="2235443"/>
            <a:ext cx="832730" cy="745117"/>
          </a:xfrm>
          <a:prstGeom prst="ellipse">
            <a:avLst/>
          </a:prstGeom>
          <a:solidFill>
            <a:schemeClr val="accent3"/>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3</a:t>
            </a:r>
          </a:p>
        </p:txBody>
      </p:sp>
      <p:sp>
        <p:nvSpPr>
          <p:cNvPr id="14" name="Arrow: Pentagon 13">
            <a:extLst>
              <a:ext uri="{FF2B5EF4-FFF2-40B4-BE49-F238E27FC236}">
                <a16:creationId xmlns:a16="http://schemas.microsoft.com/office/drawing/2014/main" id="{E2E4D581-6DE6-FE29-D80E-B1D01866645D}"/>
              </a:ext>
            </a:extLst>
          </p:cNvPr>
          <p:cNvSpPr/>
          <p:nvPr/>
        </p:nvSpPr>
        <p:spPr>
          <a:xfrm>
            <a:off x="3780027" y="3112360"/>
            <a:ext cx="8097013" cy="660400"/>
          </a:xfrm>
          <a:prstGeom prst="homePlate">
            <a:avLst/>
          </a:prstGeom>
          <a:solidFill>
            <a:schemeClr val="accent4"/>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r>
              <a:rPr lang="en-US" sz="2400">
                <a:ea typeface="ＭＳ Ｐゴシック" panose="020B0600070205080204" pitchFamily="34" charset="-128"/>
              </a:rPr>
              <a:t>Create a Non-catalog Requisition</a:t>
            </a:r>
          </a:p>
        </p:txBody>
      </p:sp>
      <p:sp>
        <p:nvSpPr>
          <p:cNvPr id="15" name="Oval 14">
            <a:extLst>
              <a:ext uri="{FF2B5EF4-FFF2-40B4-BE49-F238E27FC236}">
                <a16:creationId xmlns:a16="http://schemas.microsoft.com/office/drawing/2014/main" id="{ED58D862-AD86-1382-54B6-F7268D4A0045}"/>
              </a:ext>
            </a:extLst>
          </p:cNvPr>
          <p:cNvSpPr/>
          <p:nvPr/>
        </p:nvSpPr>
        <p:spPr>
          <a:xfrm>
            <a:off x="3432097" y="3061559"/>
            <a:ext cx="832730" cy="745117"/>
          </a:xfrm>
          <a:prstGeom prst="ellipse">
            <a:avLst/>
          </a:prstGeom>
          <a:solidFill>
            <a:schemeClr val="accent4"/>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4</a:t>
            </a:r>
          </a:p>
        </p:txBody>
      </p:sp>
      <p:sp>
        <p:nvSpPr>
          <p:cNvPr id="16" name="Arrow: Pentagon 15">
            <a:extLst>
              <a:ext uri="{FF2B5EF4-FFF2-40B4-BE49-F238E27FC236}">
                <a16:creationId xmlns:a16="http://schemas.microsoft.com/office/drawing/2014/main" id="{8B9C9679-BF91-4452-3B6B-B871080D6C76}"/>
              </a:ext>
            </a:extLst>
          </p:cNvPr>
          <p:cNvSpPr/>
          <p:nvPr/>
        </p:nvSpPr>
        <p:spPr>
          <a:xfrm>
            <a:off x="3780027" y="3938476"/>
            <a:ext cx="8097013" cy="660400"/>
          </a:xfrm>
          <a:prstGeom prst="homePlate">
            <a:avLst/>
          </a:prstGeom>
          <a:solidFill>
            <a:schemeClr val="accent5"/>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defRPr/>
            </a:pPr>
            <a:r>
              <a:rPr lang="en-US" sz="2400">
                <a:ea typeface="ＭＳ Ｐゴシック"/>
              </a:rPr>
              <a:t>       Creating an STO Requisition</a:t>
            </a:r>
          </a:p>
        </p:txBody>
      </p:sp>
      <p:sp>
        <p:nvSpPr>
          <p:cNvPr id="17" name="Oval 16">
            <a:extLst>
              <a:ext uri="{FF2B5EF4-FFF2-40B4-BE49-F238E27FC236}">
                <a16:creationId xmlns:a16="http://schemas.microsoft.com/office/drawing/2014/main" id="{B5078B30-AB36-697A-4E97-F3E0A0A99713}"/>
              </a:ext>
            </a:extLst>
          </p:cNvPr>
          <p:cNvSpPr/>
          <p:nvPr/>
        </p:nvSpPr>
        <p:spPr>
          <a:xfrm>
            <a:off x="3432097" y="3887675"/>
            <a:ext cx="832730" cy="745117"/>
          </a:xfrm>
          <a:prstGeom prst="ellipse">
            <a:avLst/>
          </a:prstGeom>
          <a:solidFill>
            <a:schemeClr val="accent5"/>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5</a:t>
            </a:r>
          </a:p>
        </p:txBody>
      </p:sp>
      <p:sp>
        <p:nvSpPr>
          <p:cNvPr id="18" name="Arrow: Pentagon 17">
            <a:extLst>
              <a:ext uri="{FF2B5EF4-FFF2-40B4-BE49-F238E27FC236}">
                <a16:creationId xmlns:a16="http://schemas.microsoft.com/office/drawing/2014/main" id="{72FFB13E-2D41-DFAA-DCA7-6E0CFCB537FF}"/>
              </a:ext>
            </a:extLst>
          </p:cNvPr>
          <p:cNvSpPr/>
          <p:nvPr/>
        </p:nvSpPr>
        <p:spPr>
          <a:xfrm>
            <a:off x="3820667" y="4734112"/>
            <a:ext cx="8097013" cy="660400"/>
          </a:xfrm>
          <a:prstGeom prst="homePlate">
            <a:avLst/>
          </a:prstGeom>
          <a:solidFill>
            <a:schemeClr val="accent6"/>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r>
              <a:rPr lang="en-US" sz="2400">
                <a:ea typeface="ＭＳ Ｐゴシック" panose="020B0600070205080204" pitchFamily="34" charset="-128"/>
              </a:rPr>
              <a:t>Goods Receipts</a:t>
            </a:r>
          </a:p>
        </p:txBody>
      </p:sp>
      <p:sp>
        <p:nvSpPr>
          <p:cNvPr id="19" name="Oval 18">
            <a:extLst>
              <a:ext uri="{FF2B5EF4-FFF2-40B4-BE49-F238E27FC236}">
                <a16:creationId xmlns:a16="http://schemas.microsoft.com/office/drawing/2014/main" id="{1708542F-BD3C-AC47-47B7-666CDBEC44CA}"/>
              </a:ext>
            </a:extLst>
          </p:cNvPr>
          <p:cNvSpPr/>
          <p:nvPr/>
        </p:nvSpPr>
        <p:spPr>
          <a:xfrm>
            <a:off x="3472736" y="4683311"/>
            <a:ext cx="832730" cy="745117"/>
          </a:xfrm>
          <a:prstGeom prst="ellipse">
            <a:avLst/>
          </a:prstGeom>
          <a:solidFill>
            <a:schemeClr val="accent6"/>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6</a:t>
            </a:r>
          </a:p>
        </p:txBody>
      </p:sp>
      <p:sp>
        <p:nvSpPr>
          <p:cNvPr id="3" name="Arrow: Pentagon 2">
            <a:extLst>
              <a:ext uri="{FF2B5EF4-FFF2-40B4-BE49-F238E27FC236}">
                <a16:creationId xmlns:a16="http://schemas.microsoft.com/office/drawing/2014/main" id="{94060561-28EE-AE74-0EAE-DD3652FAC4B8}"/>
              </a:ext>
            </a:extLst>
          </p:cNvPr>
          <p:cNvSpPr/>
          <p:nvPr/>
        </p:nvSpPr>
        <p:spPr>
          <a:xfrm>
            <a:off x="3830827" y="5503116"/>
            <a:ext cx="8097013" cy="660400"/>
          </a:xfrm>
          <a:prstGeom prst="homePlate">
            <a:avLst/>
          </a:prstGeom>
          <a:solidFill>
            <a:schemeClr val="tx2">
              <a:lumMod val="2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500"/>
              </a:spcBef>
              <a:spcAft>
                <a:spcPts val="1000"/>
              </a:spcAft>
              <a:defRPr/>
            </a:pPr>
            <a:r>
              <a:rPr lang="en-US" sz="2400" dirty="0">
                <a:ea typeface="ＭＳ Ｐゴシック"/>
              </a:rPr>
              <a:t>       </a:t>
            </a:r>
            <a:endParaRPr lang="en-US" sz="2400">
              <a:solidFill>
                <a:srgbClr val="000000"/>
              </a:solidFill>
              <a:ea typeface="ＭＳ Ｐゴシック"/>
            </a:endParaRPr>
          </a:p>
          <a:p>
            <a:pPr>
              <a:spcBef>
                <a:spcPts val="500"/>
              </a:spcBef>
              <a:spcAft>
                <a:spcPts val="1000"/>
              </a:spcAft>
              <a:defRPr/>
            </a:pPr>
            <a:r>
              <a:rPr lang="en-US" sz="2400" dirty="0">
                <a:ea typeface="ＭＳ Ｐゴシック"/>
              </a:rPr>
              <a:t>      Team Shopping &amp; Upcoming Features</a:t>
            </a:r>
            <a:endParaRPr lang="en-US" sz="2400" dirty="0">
              <a:solidFill>
                <a:srgbClr val="000000"/>
              </a:solidFill>
              <a:ea typeface="ＭＳ Ｐゴシック"/>
              <a:cs typeface="Arial"/>
            </a:endParaRPr>
          </a:p>
          <a:p>
            <a:pPr marL="285750">
              <a:spcAft>
                <a:spcPts val="1000"/>
              </a:spcAft>
              <a:defRPr/>
            </a:pPr>
            <a:endParaRPr lang="en-US" sz="2200">
              <a:ea typeface="ＭＳ Ｐゴシック" panose="020B0600070205080204" pitchFamily="34" charset="-128"/>
              <a:cs typeface="Arial"/>
            </a:endParaRPr>
          </a:p>
        </p:txBody>
      </p:sp>
      <p:sp>
        <p:nvSpPr>
          <p:cNvPr id="7" name="Oval 6">
            <a:extLst>
              <a:ext uri="{FF2B5EF4-FFF2-40B4-BE49-F238E27FC236}">
                <a16:creationId xmlns:a16="http://schemas.microsoft.com/office/drawing/2014/main" id="{F7C4D683-F4BB-BFD1-C990-8600987611D1}"/>
              </a:ext>
            </a:extLst>
          </p:cNvPr>
          <p:cNvSpPr/>
          <p:nvPr/>
        </p:nvSpPr>
        <p:spPr>
          <a:xfrm>
            <a:off x="3482897" y="5452315"/>
            <a:ext cx="832730" cy="745117"/>
          </a:xfrm>
          <a:prstGeom prst="ellipse">
            <a:avLst/>
          </a:prstGeom>
          <a:solidFill>
            <a:schemeClr val="tx2">
              <a:lumMod val="2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7</a:t>
            </a:r>
          </a:p>
        </p:txBody>
      </p:sp>
    </p:spTree>
    <p:extLst>
      <p:ext uri="{BB962C8B-B14F-4D97-AF65-F5344CB8AC3E}">
        <p14:creationId xmlns:p14="http://schemas.microsoft.com/office/powerpoint/2010/main" val="59160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14536" y="494670"/>
            <a:ext cx="10873068" cy="615553"/>
          </a:xfrm>
        </p:spPr>
        <p:txBody>
          <a:bodyPr/>
          <a:lstStyle/>
          <a:p>
            <a:r>
              <a:rPr lang="en-US" sz="4000" b="0">
                <a:solidFill>
                  <a:schemeClr val="accent5"/>
                </a:solidFill>
              </a:rPr>
              <a:t>Ariba Guided Buying Overview (cont’d) </a:t>
            </a:r>
          </a:p>
        </p:txBody>
      </p:sp>
      <p:pic>
        <p:nvPicPr>
          <p:cNvPr id="2" name="Content Placeholder 5" descr="Ariba Spend Management - Personal - Microsoft​ Edge">
            <a:extLst>
              <a:ext uri="{FF2B5EF4-FFF2-40B4-BE49-F238E27FC236}">
                <a16:creationId xmlns:a16="http://schemas.microsoft.com/office/drawing/2014/main" id="{4C05AA2B-61A7-F8C7-BF5F-3AAC9123B63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07173" y="1241488"/>
            <a:ext cx="7504386" cy="5441247"/>
          </a:xfrm>
          <a:prstGeom prst="rect">
            <a:avLst/>
          </a:prstGeom>
          <a:ln>
            <a:solidFill>
              <a:schemeClr val="tx1"/>
            </a:solidFill>
          </a:ln>
        </p:spPr>
      </p:pic>
      <p:sp>
        <p:nvSpPr>
          <p:cNvPr id="3" name="TextBox 2">
            <a:extLst>
              <a:ext uri="{FF2B5EF4-FFF2-40B4-BE49-F238E27FC236}">
                <a16:creationId xmlns:a16="http://schemas.microsoft.com/office/drawing/2014/main" id="{40D4CEF2-F61B-65EA-DB98-7A671E8F2001}"/>
              </a:ext>
            </a:extLst>
          </p:cNvPr>
          <p:cNvSpPr txBox="1"/>
          <p:nvPr/>
        </p:nvSpPr>
        <p:spPr>
          <a:xfrm>
            <a:off x="194733" y="2529669"/>
            <a:ext cx="1811866" cy="150810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ea typeface="Arial Unicode MS" pitchFamily="34" charset="-128"/>
                <a:cs typeface="Arial Unicode MS" pitchFamily="34" charset="-128"/>
              </a:rPr>
              <a:t>Choose the notification method that best fits your needs.  Users have the option to choose individual emails, or consolidated emails. </a:t>
            </a:r>
          </a:p>
        </p:txBody>
      </p:sp>
      <p:cxnSp>
        <p:nvCxnSpPr>
          <p:cNvPr id="6" name="Straight Arrow Connector 5">
            <a:extLst>
              <a:ext uri="{FF2B5EF4-FFF2-40B4-BE49-F238E27FC236}">
                <a16:creationId xmlns:a16="http://schemas.microsoft.com/office/drawing/2014/main" id="{C171185B-5818-E013-8DFA-0F3CEF22DD1D}"/>
              </a:ext>
            </a:extLst>
          </p:cNvPr>
          <p:cNvCxnSpPr/>
          <p:nvPr/>
        </p:nvCxnSpPr>
        <p:spPr>
          <a:xfrm>
            <a:off x="2006600" y="3513662"/>
            <a:ext cx="8297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37C385-54D8-11B2-B759-BF6836DD7E73}"/>
              </a:ext>
            </a:extLst>
          </p:cNvPr>
          <p:cNvSpPr txBox="1"/>
          <p:nvPr/>
        </p:nvSpPr>
        <p:spPr>
          <a:xfrm>
            <a:off x="194733" y="4703167"/>
            <a:ext cx="1811866" cy="161582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a:ea typeface="Arial Unicode MS" pitchFamily="34" charset="-128"/>
                <a:cs typeface="Arial Unicode MS" pitchFamily="34" charset="-128"/>
              </a:rPr>
              <a:t>For each notification frequency selection users can choose:</a:t>
            </a:r>
          </a:p>
          <a:p>
            <a:pPr marL="342900" indent="-342900" fontAlgn="base">
              <a:spcBef>
                <a:spcPct val="50000"/>
              </a:spcBef>
              <a:spcAft>
                <a:spcPct val="0"/>
              </a:spcAft>
              <a:buClr>
                <a:srgbClr val="F0AB00"/>
              </a:buClr>
              <a:buSzPct val="80000"/>
              <a:buAutoNum type="arabicPeriod"/>
            </a:pPr>
            <a:r>
              <a:rPr lang="en-US" sz="1400" kern="0">
                <a:ea typeface="Arial Unicode MS" pitchFamily="34" charset="-128"/>
                <a:cs typeface="Arial Unicode MS" pitchFamily="34" charset="-128"/>
              </a:rPr>
              <a:t>Never Send</a:t>
            </a:r>
          </a:p>
          <a:p>
            <a:pPr marL="342900" indent="-342900" fontAlgn="base">
              <a:spcBef>
                <a:spcPct val="50000"/>
              </a:spcBef>
              <a:spcAft>
                <a:spcPct val="0"/>
              </a:spcAft>
              <a:buClr>
                <a:srgbClr val="F0AB00"/>
              </a:buClr>
              <a:buSzPct val="80000"/>
              <a:buAutoNum type="arabicPeriod"/>
            </a:pPr>
            <a:r>
              <a:rPr lang="en-US" sz="1400" kern="0">
                <a:ea typeface="Arial Unicode MS" pitchFamily="34" charset="-128"/>
                <a:cs typeface="Arial Unicode MS" pitchFamily="34" charset="-128"/>
              </a:rPr>
              <a:t>Send once</a:t>
            </a:r>
          </a:p>
          <a:p>
            <a:pPr marL="342900" indent="-342900" fontAlgn="base">
              <a:spcBef>
                <a:spcPct val="50000"/>
              </a:spcBef>
              <a:spcAft>
                <a:spcPct val="0"/>
              </a:spcAft>
              <a:buClr>
                <a:srgbClr val="F0AB00"/>
              </a:buClr>
              <a:buSzPct val="80000"/>
              <a:buAutoNum type="arabicPeriod"/>
            </a:pPr>
            <a:r>
              <a:rPr lang="en-US" sz="1400" kern="0">
                <a:ea typeface="Arial Unicode MS" pitchFamily="34" charset="-128"/>
                <a:cs typeface="Arial Unicode MS" pitchFamily="34" charset="-128"/>
              </a:rPr>
              <a:t>Send repeatedly </a:t>
            </a:r>
          </a:p>
        </p:txBody>
      </p:sp>
      <p:cxnSp>
        <p:nvCxnSpPr>
          <p:cNvPr id="8" name="Straight Arrow Connector 7">
            <a:extLst>
              <a:ext uri="{FF2B5EF4-FFF2-40B4-BE49-F238E27FC236}">
                <a16:creationId xmlns:a16="http://schemas.microsoft.com/office/drawing/2014/main" id="{FE82D9C8-7B6A-D4F1-ABC2-C5B5FE2E3D09}"/>
              </a:ext>
            </a:extLst>
          </p:cNvPr>
          <p:cNvCxnSpPr/>
          <p:nvPr/>
        </p:nvCxnSpPr>
        <p:spPr>
          <a:xfrm>
            <a:off x="2006600" y="5054595"/>
            <a:ext cx="8297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93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42139A-02F7-0E62-057C-233D5FF6EDBF}"/>
              </a:ext>
            </a:extLst>
          </p:cNvPr>
          <p:cNvPicPr>
            <a:picLocks noChangeAspect="1"/>
          </p:cNvPicPr>
          <p:nvPr/>
        </p:nvPicPr>
        <p:blipFill>
          <a:blip r:embed="rId3"/>
          <a:stretch>
            <a:fillRect/>
          </a:stretch>
        </p:blipFill>
        <p:spPr>
          <a:xfrm>
            <a:off x="550993" y="2105312"/>
            <a:ext cx="8207451" cy="3665538"/>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97663" y="494670"/>
            <a:ext cx="10873068" cy="615553"/>
          </a:xfrm>
        </p:spPr>
        <p:txBody>
          <a:bodyPr/>
          <a:lstStyle/>
          <a:p>
            <a:r>
              <a:rPr lang="en-US" sz="4000" b="0">
                <a:solidFill>
                  <a:schemeClr val="accent5"/>
                </a:solidFill>
              </a:rPr>
              <a:t>Ariba Guided Buying Overview (cont’d) </a:t>
            </a:r>
          </a:p>
        </p:txBody>
      </p:sp>
      <p:sp>
        <p:nvSpPr>
          <p:cNvPr id="2" name="TextBox 1">
            <a:extLst>
              <a:ext uri="{FF2B5EF4-FFF2-40B4-BE49-F238E27FC236}">
                <a16:creationId xmlns:a16="http://schemas.microsoft.com/office/drawing/2014/main" id="{E5CD49D7-1430-C404-24BD-AE92CFF1B341}"/>
              </a:ext>
            </a:extLst>
          </p:cNvPr>
          <p:cNvSpPr txBox="1"/>
          <p:nvPr/>
        </p:nvSpPr>
        <p:spPr>
          <a:xfrm>
            <a:off x="9021574" y="2614064"/>
            <a:ext cx="2489200" cy="16619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Delegate your approval authority, click on your initials in the upper right corner.  Click App settings, and then click Delegate authority</a:t>
            </a:r>
          </a:p>
        </p:txBody>
      </p:sp>
      <p:cxnSp>
        <p:nvCxnSpPr>
          <p:cNvPr id="6" name="Straight Arrow Connector 5">
            <a:extLst>
              <a:ext uri="{FF2B5EF4-FFF2-40B4-BE49-F238E27FC236}">
                <a16:creationId xmlns:a16="http://schemas.microsoft.com/office/drawing/2014/main" id="{55609685-4AB7-6B2C-299D-7367E58D57AB}"/>
              </a:ext>
            </a:extLst>
          </p:cNvPr>
          <p:cNvCxnSpPr>
            <a:cxnSpLocks/>
          </p:cNvCxnSpPr>
          <p:nvPr/>
        </p:nvCxnSpPr>
        <p:spPr>
          <a:xfrm flipH="1">
            <a:off x="5834197" y="3491931"/>
            <a:ext cx="3049588" cy="15682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2A0EA36-191E-5459-7457-501EA9979BED}"/>
              </a:ext>
            </a:extLst>
          </p:cNvPr>
          <p:cNvSpPr/>
          <p:nvPr/>
        </p:nvSpPr>
        <p:spPr bwMode="gray">
          <a:xfrm>
            <a:off x="4326467" y="4809067"/>
            <a:ext cx="1507730" cy="414866"/>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2701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211015" y="499950"/>
            <a:ext cx="10873068" cy="615553"/>
          </a:xfrm>
        </p:spPr>
        <p:txBody>
          <a:bodyPr/>
          <a:lstStyle/>
          <a:p>
            <a:r>
              <a:rPr lang="en-US" sz="4000" b="0">
                <a:solidFill>
                  <a:schemeClr val="accent5"/>
                </a:solidFill>
              </a:rPr>
              <a:t>Overview of the Home Tab </a:t>
            </a:r>
          </a:p>
        </p:txBody>
      </p:sp>
      <p:sp>
        <p:nvSpPr>
          <p:cNvPr id="3" name="TextBox 2">
            <a:extLst>
              <a:ext uri="{FF2B5EF4-FFF2-40B4-BE49-F238E27FC236}">
                <a16:creationId xmlns:a16="http://schemas.microsoft.com/office/drawing/2014/main" id="{28A8274E-6162-4D0D-8DCC-6D6D3F7CD732}"/>
              </a:ext>
            </a:extLst>
          </p:cNvPr>
          <p:cNvSpPr txBox="1"/>
          <p:nvPr/>
        </p:nvSpPr>
        <p:spPr>
          <a:xfrm>
            <a:off x="211015" y="1618977"/>
            <a:ext cx="3557116" cy="3877985"/>
          </a:xfrm>
          <a:prstGeom prst="rect">
            <a:avLst/>
          </a:prstGeom>
          <a:noFill/>
        </p:spPr>
        <p:txBody>
          <a:bodyPr wrap="square" lIns="0" tIns="0" rIns="0" bIns="0" rtlCol="0">
            <a:spAutoFit/>
          </a:bodyPr>
          <a:lstStyle/>
          <a:p>
            <a:pPr rtl="0" fontAlgn="base"/>
            <a:r>
              <a:rPr lang="en-US" b="0" i="0" dirty="0">
                <a:solidFill>
                  <a:srgbClr val="000000"/>
                </a:solidFill>
                <a:effectLst/>
                <a:latin typeface="+mj-lt"/>
                <a:cs typeface="Calibri" panose="020F0502020204030204" pitchFamily="34" charset="0"/>
              </a:rPr>
              <a:t>When delegating your approval authority to someone, you are delegating 100 percent of your approval to that person.  This includes any approvable document such as requisition approval and receiving.  </a:t>
            </a:r>
          </a:p>
          <a:p>
            <a:pPr rtl="0" fontAlgn="base"/>
            <a:endParaRPr lang="en-US" dirty="0">
              <a:solidFill>
                <a:srgbClr val="000000"/>
              </a:solidFill>
              <a:latin typeface="+mj-lt"/>
              <a:cs typeface="Calibri" panose="020F0502020204030204" pitchFamily="34" charset="0"/>
            </a:endParaRPr>
          </a:p>
          <a:p>
            <a:pPr rtl="0" fontAlgn="base"/>
            <a:r>
              <a:rPr lang="en-US" b="0" i="0" dirty="0">
                <a:solidFill>
                  <a:srgbClr val="000000"/>
                </a:solidFill>
                <a:effectLst/>
                <a:latin typeface="+mj-lt"/>
                <a:cs typeface="Calibri" panose="020F0502020204030204" pitchFamily="34" charset="0"/>
              </a:rPr>
              <a:t>Your delegatee can receive goods and services in Ariba during the delegation period that you set.</a:t>
            </a:r>
          </a:p>
          <a:p>
            <a:pPr rtl="0" fontAlgn="base"/>
            <a:endParaRPr lang="en-US" dirty="0">
              <a:solidFill>
                <a:srgbClr val="000000"/>
              </a:solidFill>
              <a:latin typeface="+mj-lt"/>
              <a:cs typeface="Calibri" panose="020F0502020204030204" pitchFamily="34" charset="0"/>
            </a:endParaRPr>
          </a:p>
          <a:p>
            <a:pPr rtl="0" fontAlgn="base"/>
            <a:r>
              <a:rPr lang="en-US" b="0" i="0" dirty="0">
                <a:solidFill>
                  <a:srgbClr val="000000"/>
                </a:solidFill>
                <a:effectLst/>
                <a:latin typeface="+mj-lt"/>
                <a:cs typeface="Calibri" panose="020F0502020204030204" pitchFamily="34" charset="0"/>
              </a:rPr>
              <a:t>Complete the 3-step wizard and then click submit</a:t>
            </a:r>
            <a:endParaRPr lang="en-US" b="0" i="0" dirty="0">
              <a:solidFill>
                <a:srgbClr val="000000"/>
              </a:solidFill>
              <a:effectLst/>
              <a:latin typeface="+mj-lt"/>
            </a:endParaRPr>
          </a:p>
        </p:txBody>
      </p:sp>
      <p:pic>
        <p:nvPicPr>
          <p:cNvPr id="5" name="Picture 4">
            <a:extLst>
              <a:ext uri="{FF2B5EF4-FFF2-40B4-BE49-F238E27FC236}">
                <a16:creationId xmlns:a16="http://schemas.microsoft.com/office/drawing/2014/main" id="{21719438-9CBD-761F-EC7B-1A5C16DF83CF}"/>
              </a:ext>
            </a:extLst>
          </p:cNvPr>
          <p:cNvPicPr>
            <a:picLocks noChangeAspect="1"/>
          </p:cNvPicPr>
          <p:nvPr/>
        </p:nvPicPr>
        <p:blipFill>
          <a:blip r:embed="rId3"/>
          <a:stretch>
            <a:fillRect/>
          </a:stretch>
        </p:blipFill>
        <p:spPr>
          <a:xfrm>
            <a:off x="3847398" y="1932740"/>
            <a:ext cx="8239823" cy="3373178"/>
          </a:xfrm>
          <a:prstGeom prst="rect">
            <a:avLst/>
          </a:prstGeom>
          <a:ln>
            <a:solidFill>
              <a:schemeClr val="tx1"/>
            </a:solidFill>
          </a:ln>
        </p:spPr>
      </p:pic>
    </p:spTree>
    <p:extLst>
      <p:ext uri="{BB962C8B-B14F-4D97-AF65-F5344CB8AC3E}">
        <p14:creationId xmlns:p14="http://schemas.microsoft.com/office/powerpoint/2010/main" val="321117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Overview of the Home Tab (cont’d)</a:t>
            </a:r>
          </a:p>
        </p:txBody>
      </p:sp>
      <p:sp>
        <p:nvSpPr>
          <p:cNvPr id="2" name="TextBox 1">
            <a:extLst>
              <a:ext uri="{FF2B5EF4-FFF2-40B4-BE49-F238E27FC236}">
                <a16:creationId xmlns:a16="http://schemas.microsoft.com/office/drawing/2014/main" id="{426D0C50-6BE1-FEE0-4F9D-BAB181C0DB4A}"/>
              </a:ext>
            </a:extLst>
          </p:cNvPr>
          <p:cNvSpPr txBox="1"/>
          <p:nvPr/>
        </p:nvSpPr>
        <p:spPr>
          <a:xfrm>
            <a:off x="177148" y="2024269"/>
            <a:ext cx="2955518" cy="1107996"/>
          </a:xfrm>
          <a:prstGeom prst="rect">
            <a:avLst/>
          </a:prstGeom>
          <a:noFill/>
        </p:spPr>
        <p:txBody>
          <a:bodyPr wrap="square" lIns="0" tIns="0" rIns="0" bIns="0" rtlCol="0">
            <a:spAutoFit/>
          </a:bodyPr>
          <a:lstStyle/>
          <a:p>
            <a:pPr rtl="0" fontAlgn="base"/>
            <a:r>
              <a:rPr lang="en-US" b="0" i="0" dirty="0">
                <a:solidFill>
                  <a:srgbClr val="000000"/>
                </a:solidFill>
                <a:effectLst/>
                <a:latin typeface="+mj-lt"/>
                <a:cs typeface="Calibri" panose="020F0502020204030204" pitchFamily="34" charset="0"/>
              </a:rPr>
              <a:t>Fill out the Delegatee the start date  for the delegation and the end date of the delegation.</a:t>
            </a:r>
            <a:endParaRPr lang="en-US" b="0" i="0" dirty="0">
              <a:solidFill>
                <a:srgbClr val="000000"/>
              </a:solidFill>
              <a:effectLst/>
              <a:latin typeface="+mj-lt"/>
            </a:endParaRPr>
          </a:p>
        </p:txBody>
      </p:sp>
      <p:sp>
        <p:nvSpPr>
          <p:cNvPr id="3" name="TextBox 2">
            <a:extLst>
              <a:ext uri="{FF2B5EF4-FFF2-40B4-BE49-F238E27FC236}">
                <a16:creationId xmlns:a16="http://schemas.microsoft.com/office/drawing/2014/main" id="{856053B5-7889-91E2-1E7A-B82EB8F06763}"/>
              </a:ext>
            </a:extLst>
          </p:cNvPr>
          <p:cNvSpPr txBox="1"/>
          <p:nvPr/>
        </p:nvSpPr>
        <p:spPr>
          <a:xfrm>
            <a:off x="177148" y="3565202"/>
            <a:ext cx="2955518" cy="2769989"/>
          </a:xfrm>
          <a:prstGeom prst="rect">
            <a:avLst/>
          </a:prstGeom>
          <a:noFill/>
        </p:spPr>
        <p:txBody>
          <a:bodyPr wrap="square" lIns="0" tIns="0" rIns="0" bIns="0" rtlCol="0">
            <a:spAutoFit/>
          </a:bodyPr>
          <a:lstStyle/>
          <a:p>
            <a:pPr rtl="0" fontAlgn="base"/>
            <a:r>
              <a:rPr lang="en-US" b="0" i="0" dirty="0">
                <a:solidFill>
                  <a:srgbClr val="000000"/>
                </a:solidFill>
                <a:effectLst/>
                <a:latin typeface="+mj-lt"/>
                <a:cs typeface="Calibri" panose="020F0502020204030204" pitchFamily="34" charset="0"/>
              </a:rPr>
              <a:t>Optionally, type in the </a:t>
            </a:r>
            <a:r>
              <a:rPr lang="en-US" dirty="0">
                <a:solidFill>
                  <a:srgbClr val="000000"/>
                </a:solidFill>
                <a:latin typeface="+mj-lt"/>
                <a:cs typeface="Calibri" panose="020F0502020204030204" pitchFamily="34" charset="0"/>
              </a:rPr>
              <a:t>D</a:t>
            </a:r>
            <a:r>
              <a:rPr lang="en-US" b="0" i="0" dirty="0">
                <a:solidFill>
                  <a:srgbClr val="000000"/>
                </a:solidFill>
                <a:effectLst/>
                <a:latin typeface="+mj-lt"/>
                <a:cs typeface="Calibri" panose="020F0502020204030204" pitchFamily="34" charset="0"/>
              </a:rPr>
              <a:t>elegation Reason to remind the delegatee why he or she is receiving the delegation to approve.</a:t>
            </a:r>
          </a:p>
          <a:p>
            <a:pPr rtl="0" fontAlgn="base"/>
            <a:endParaRPr lang="en-US" dirty="0">
              <a:solidFill>
                <a:srgbClr val="000000"/>
              </a:solidFill>
              <a:latin typeface="+mj-lt"/>
              <a:cs typeface="Calibri" panose="020F0502020204030204" pitchFamily="34" charset="0"/>
            </a:endParaRPr>
          </a:p>
          <a:p>
            <a:pPr rtl="0" fontAlgn="base"/>
            <a:r>
              <a:rPr lang="en-US" b="0" i="0" dirty="0">
                <a:solidFill>
                  <a:srgbClr val="000000"/>
                </a:solidFill>
                <a:effectLst/>
                <a:latin typeface="+mj-lt"/>
                <a:cs typeface="Calibri" panose="020F0502020204030204" pitchFamily="34" charset="0"/>
              </a:rPr>
              <a:t>Additionally, check the box, to continue to receive email notifications during the delegation time period</a:t>
            </a:r>
            <a:endParaRPr lang="en-US" b="0" i="0" dirty="0">
              <a:solidFill>
                <a:srgbClr val="000000"/>
              </a:solidFill>
              <a:effectLst/>
              <a:latin typeface="+mj-lt"/>
            </a:endParaRPr>
          </a:p>
        </p:txBody>
      </p:sp>
      <p:pic>
        <p:nvPicPr>
          <p:cNvPr id="6" name="Picture 5">
            <a:extLst>
              <a:ext uri="{FF2B5EF4-FFF2-40B4-BE49-F238E27FC236}">
                <a16:creationId xmlns:a16="http://schemas.microsoft.com/office/drawing/2014/main" id="{6B78BA84-6027-4888-6679-63A3D6776D2C}"/>
              </a:ext>
            </a:extLst>
          </p:cNvPr>
          <p:cNvPicPr>
            <a:picLocks noChangeAspect="1"/>
          </p:cNvPicPr>
          <p:nvPr/>
        </p:nvPicPr>
        <p:blipFill>
          <a:blip r:embed="rId3"/>
          <a:stretch>
            <a:fillRect/>
          </a:stretch>
        </p:blipFill>
        <p:spPr>
          <a:xfrm>
            <a:off x="3240297" y="1595140"/>
            <a:ext cx="8771380" cy="4740051"/>
          </a:xfrm>
          <a:prstGeom prst="rect">
            <a:avLst/>
          </a:prstGeom>
        </p:spPr>
      </p:pic>
    </p:spTree>
    <p:extLst>
      <p:ext uri="{BB962C8B-B14F-4D97-AF65-F5344CB8AC3E}">
        <p14:creationId xmlns:p14="http://schemas.microsoft.com/office/powerpoint/2010/main" val="3503266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Overview of the Home Tab (cont’d)</a:t>
            </a:r>
          </a:p>
        </p:txBody>
      </p:sp>
      <p:sp>
        <p:nvSpPr>
          <p:cNvPr id="2" name="TextBox 1">
            <a:extLst>
              <a:ext uri="{FF2B5EF4-FFF2-40B4-BE49-F238E27FC236}">
                <a16:creationId xmlns:a16="http://schemas.microsoft.com/office/drawing/2014/main" id="{426D0C50-6BE1-FEE0-4F9D-BAB181C0DB4A}"/>
              </a:ext>
            </a:extLst>
          </p:cNvPr>
          <p:cNvSpPr txBox="1"/>
          <p:nvPr/>
        </p:nvSpPr>
        <p:spPr>
          <a:xfrm>
            <a:off x="177147" y="2024269"/>
            <a:ext cx="3446585" cy="2769989"/>
          </a:xfrm>
          <a:prstGeom prst="rect">
            <a:avLst/>
          </a:prstGeom>
          <a:noFill/>
        </p:spPr>
        <p:txBody>
          <a:bodyPr wrap="square" lIns="0" tIns="0" rIns="0" bIns="0" rtlCol="0">
            <a:spAutoFit/>
          </a:bodyPr>
          <a:lstStyle/>
          <a:p>
            <a:pPr rtl="0" fontAlgn="base"/>
            <a:r>
              <a:rPr lang="en-US" b="0" i="0" dirty="0">
                <a:solidFill>
                  <a:srgbClr val="000000"/>
                </a:solidFill>
                <a:effectLst/>
                <a:latin typeface="+mj-lt"/>
                <a:cs typeface="Calibri" panose="020F0502020204030204" pitchFamily="34" charset="0"/>
              </a:rPr>
              <a:t>If you delegate your authority to another person, if you log in during that active delivery period, the Ariba system will prompt you to either:</a:t>
            </a:r>
          </a:p>
          <a:p>
            <a:pPr rtl="0" fontAlgn="base"/>
            <a:r>
              <a:rPr lang="en-US" dirty="0">
                <a:solidFill>
                  <a:srgbClr val="000000"/>
                </a:solidFill>
                <a:latin typeface="+mj-lt"/>
                <a:cs typeface="Calibri" panose="020F0502020204030204" pitchFamily="34" charset="0"/>
              </a:rPr>
              <a:t>1. </a:t>
            </a:r>
            <a:r>
              <a:rPr lang="en-US" b="1" i="0" dirty="0">
                <a:solidFill>
                  <a:srgbClr val="000000"/>
                </a:solidFill>
                <a:effectLst/>
                <a:latin typeface="+mj-lt"/>
                <a:cs typeface="Calibri" panose="020F0502020204030204" pitchFamily="34" charset="0"/>
              </a:rPr>
              <a:t>Continue using the delegation of authority.</a:t>
            </a:r>
          </a:p>
          <a:p>
            <a:pPr rtl="0" fontAlgn="base"/>
            <a:r>
              <a:rPr lang="en-US" dirty="0">
                <a:solidFill>
                  <a:srgbClr val="000000"/>
                </a:solidFill>
                <a:latin typeface="+mj-lt"/>
                <a:cs typeface="Calibri" panose="020F0502020204030204" pitchFamily="34" charset="0"/>
              </a:rPr>
              <a:t>Or choose </a:t>
            </a:r>
          </a:p>
          <a:p>
            <a:pPr rtl="0" fontAlgn="base"/>
            <a:r>
              <a:rPr lang="en-US" dirty="0">
                <a:solidFill>
                  <a:srgbClr val="000000"/>
                </a:solidFill>
                <a:latin typeface="+mj-lt"/>
                <a:cs typeface="Calibri" panose="020F0502020204030204" pitchFamily="34" charset="0"/>
              </a:rPr>
              <a:t>2. </a:t>
            </a:r>
            <a:r>
              <a:rPr lang="en-US" b="1" dirty="0">
                <a:solidFill>
                  <a:srgbClr val="000000"/>
                </a:solidFill>
                <a:latin typeface="+mj-lt"/>
                <a:cs typeface="Calibri" panose="020F0502020204030204" pitchFamily="34" charset="0"/>
              </a:rPr>
              <a:t>Stop using the delegation of authority.</a:t>
            </a:r>
            <a:endParaRPr lang="en-US" b="1" i="0" dirty="0">
              <a:solidFill>
                <a:srgbClr val="000000"/>
              </a:solidFill>
              <a:effectLst/>
              <a:latin typeface="+mj-lt"/>
            </a:endParaRPr>
          </a:p>
        </p:txBody>
      </p:sp>
      <p:pic>
        <p:nvPicPr>
          <p:cNvPr id="7" name="Picture 6">
            <a:extLst>
              <a:ext uri="{FF2B5EF4-FFF2-40B4-BE49-F238E27FC236}">
                <a16:creationId xmlns:a16="http://schemas.microsoft.com/office/drawing/2014/main" id="{05B08009-6A33-B37A-DE80-41C36F64AAC2}"/>
              </a:ext>
            </a:extLst>
          </p:cNvPr>
          <p:cNvPicPr>
            <a:picLocks noChangeAspect="1"/>
          </p:cNvPicPr>
          <p:nvPr/>
        </p:nvPicPr>
        <p:blipFill>
          <a:blip r:embed="rId3"/>
          <a:stretch>
            <a:fillRect/>
          </a:stretch>
        </p:blipFill>
        <p:spPr>
          <a:xfrm>
            <a:off x="3620086" y="2024269"/>
            <a:ext cx="8452893" cy="3271216"/>
          </a:xfrm>
          <a:prstGeom prst="rect">
            <a:avLst/>
          </a:prstGeom>
        </p:spPr>
      </p:pic>
    </p:spTree>
    <p:extLst>
      <p:ext uri="{BB962C8B-B14F-4D97-AF65-F5344CB8AC3E}">
        <p14:creationId xmlns:p14="http://schemas.microsoft.com/office/powerpoint/2010/main" val="2774948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Overview of the Home Tab (cont’d)</a:t>
            </a:r>
          </a:p>
        </p:txBody>
      </p:sp>
      <p:sp>
        <p:nvSpPr>
          <p:cNvPr id="2" name="TextBox 1">
            <a:extLst>
              <a:ext uri="{FF2B5EF4-FFF2-40B4-BE49-F238E27FC236}">
                <a16:creationId xmlns:a16="http://schemas.microsoft.com/office/drawing/2014/main" id="{426D0C50-6BE1-FEE0-4F9D-BAB181C0DB4A}"/>
              </a:ext>
            </a:extLst>
          </p:cNvPr>
          <p:cNvSpPr txBox="1"/>
          <p:nvPr/>
        </p:nvSpPr>
        <p:spPr>
          <a:xfrm>
            <a:off x="177147" y="2024269"/>
            <a:ext cx="3446585" cy="1107996"/>
          </a:xfrm>
          <a:prstGeom prst="rect">
            <a:avLst/>
          </a:prstGeom>
          <a:noFill/>
        </p:spPr>
        <p:txBody>
          <a:bodyPr wrap="square" lIns="0" tIns="0" rIns="0" bIns="0" rtlCol="0">
            <a:spAutoFit/>
          </a:bodyPr>
          <a:lstStyle/>
          <a:p>
            <a:pPr rtl="0" fontAlgn="base"/>
            <a:r>
              <a:rPr lang="en-US" b="0" i="0" dirty="0">
                <a:solidFill>
                  <a:srgbClr val="000000"/>
                </a:solidFill>
                <a:effectLst/>
                <a:latin typeface="+mj-lt"/>
                <a:cs typeface="Calibri" panose="020F0502020204030204" pitchFamily="34" charset="0"/>
              </a:rPr>
              <a:t>When the delegatee logs in, this person has the choice to be themselves (REQUESTOR25), or the Delegator (Max </a:t>
            </a:r>
            <a:r>
              <a:rPr lang="en-US" b="0" i="0" dirty="0" err="1">
                <a:solidFill>
                  <a:srgbClr val="000000"/>
                </a:solidFill>
                <a:effectLst/>
                <a:latin typeface="+mj-lt"/>
                <a:cs typeface="Calibri" panose="020F0502020204030204" pitchFamily="34" charset="0"/>
              </a:rPr>
              <a:t>Rebo</a:t>
            </a:r>
            <a:r>
              <a:rPr lang="en-US" b="0" i="0" dirty="0">
                <a:solidFill>
                  <a:srgbClr val="000000"/>
                </a:solidFill>
                <a:effectLst/>
                <a:latin typeface="+mj-lt"/>
                <a:cs typeface="Calibri" panose="020F0502020204030204" pitchFamily="34" charset="0"/>
              </a:rPr>
              <a:t>)</a:t>
            </a:r>
            <a:endParaRPr lang="en-US" b="1" i="0" dirty="0">
              <a:solidFill>
                <a:srgbClr val="000000"/>
              </a:solidFill>
              <a:effectLst/>
              <a:latin typeface="+mj-lt"/>
            </a:endParaRPr>
          </a:p>
        </p:txBody>
      </p:sp>
      <p:pic>
        <p:nvPicPr>
          <p:cNvPr id="5" name="Picture 4">
            <a:extLst>
              <a:ext uri="{FF2B5EF4-FFF2-40B4-BE49-F238E27FC236}">
                <a16:creationId xmlns:a16="http://schemas.microsoft.com/office/drawing/2014/main" id="{54C1DA3E-1ACB-B595-83D1-C4BFDF8668E7}"/>
              </a:ext>
            </a:extLst>
          </p:cNvPr>
          <p:cNvPicPr>
            <a:picLocks noChangeAspect="1"/>
          </p:cNvPicPr>
          <p:nvPr/>
        </p:nvPicPr>
        <p:blipFill>
          <a:blip r:embed="rId3"/>
          <a:stretch>
            <a:fillRect/>
          </a:stretch>
        </p:blipFill>
        <p:spPr>
          <a:xfrm>
            <a:off x="3829205" y="1993421"/>
            <a:ext cx="8182473" cy="2440260"/>
          </a:xfrm>
          <a:prstGeom prst="rect">
            <a:avLst/>
          </a:prstGeom>
        </p:spPr>
      </p:pic>
      <p:cxnSp>
        <p:nvCxnSpPr>
          <p:cNvPr id="6" name="Straight Arrow Connector 5">
            <a:extLst>
              <a:ext uri="{FF2B5EF4-FFF2-40B4-BE49-F238E27FC236}">
                <a16:creationId xmlns:a16="http://schemas.microsoft.com/office/drawing/2014/main" id="{937478C6-B8C0-5FC9-8163-B9924E72C169}"/>
              </a:ext>
            </a:extLst>
          </p:cNvPr>
          <p:cNvCxnSpPr>
            <a:cxnSpLocks/>
          </p:cNvCxnSpPr>
          <p:nvPr/>
        </p:nvCxnSpPr>
        <p:spPr>
          <a:xfrm>
            <a:off x="2870200" y="3039533"/>
            <a:ext cx="1083733" cy="91440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24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5324535"/>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solidFill>
                  <a:srgbClr val="000000"/>
                </a:solidFill>
                <a:latin typeface="+mj-lt"/>
                <a:cs typeface="Calibri"/>
              </a:rPr>
              <a:t>Ariba uses Single Sign On (SSO) Technology.  Access ESS, enter your password, and click on the Guided Buying  tile. </a:t>
            </a:r>
          </a:p>
          <a:p>
            <a:pPr marL="457200" indent="-457200">
              <a:spcBef>
                <a:spcPts val="1200"/>
              </a:spcBef>
              <a:buFont typeface="Arial"/>
              <a:buChar char="•"/>
            </a:pPr>
            <a:r>
              <a:rPr lang="en-US" dirty="0">
                <a:solidFill>
                  <a:srgbClr val="000000"/>
                </a:solidFill>
                <a:latin typeface="+mj-lt"/>
                <a:cs typeface="Calibri"/>
              </a:rPr>
              <a:t>The Bell icon shows your notifications. These are the same notifications that are sent to your email.</a:t>
            </a:r>
          </a:p>
          <a:p>
            <a:pPr marL="457200" indent="-457200">
              <a:spcBef>
                <a:spcPts val="1200"/>
              </a:spcBef>
              <a:buFont typeface="Arial"/>
              <a:buChar char="•"/>
            </a:pPr>
            <a:r>
              <a:rPr lang="en-US" dirty="0">
                <a:solidFill>
                  <a:srgbClr val="000000"/>
                </a:solidFill>
                <a:latin typeface="+mj-lt"/>
                <a:cs typeface="Calibri"/>
              </a:rPr>
              <a:t>The Main Search field allows users to search across catalogs, suppliers, and part numbers</a:t>
            </a:r>
          </a:p>
          <a:p>
            <a:pPr marL="457200" indent="-457200">
              <a:spcBef>
                <a:spcPts val="1200"/>
              </a:spcBef>
              <a:buFont typeface="Arial"/>
              <a:buChar char="•"/>
            </a:pPr>
            <a:r>
              <a:rPr lang="en-US" dirty="0">
                <a:solidFill>
                  <a:srgbClr val="000000"/>
                </a:solidFill>
                <a:latin typeface="+mj-lt"/>
                <a:cs typeface="Calibri"/>
              </a:rPr>
              <a:t>Commonly purchased items can be saved to a "Favorites" list.</a:t>
            </a:r>
          </a:p>
          <a:p>
            <a:pPr marL="457200" indent="-457200">
              <a:spcBef>
                <a:spcPts val="1200"/>
              </a:spcBef>
              <a:buFont typeface="Arial"/>
              <a:buChar char="•"/>
            </a:pPr>
            <a:r>
              <a:rPr lang="en-US" dirty="0">
                <a:solidFill>
                  <a:srgbClr val="000000"/>
                </a:solidFill>
                <a:latin typeface="+mj-lt"/>
                <a:cs typeface="Calibri"/>
              </a:rPr>
              <a:t>Your Preferences are found by clicking on your initials. The most common preferences that users need to access are:</a:t>
            </a:r>
          </a:p>
          <a:p>
            <a:pPr marL="914400" lvl="1" indent="-457200">
              <a:spcBef>
                <a:spcPts val="1200"/>
              </a:spcBef>
              <a:buFont typeface="Courier New"/>
              <a:buChar char="o"/>
            </a:pPr>
            <a:r>
              <a:rPr lang="en-US" dirty="0">
                <a:solidFill>
                  <a:srgbClr val="000000"/>
                </a:solidFill>
                <a:latin typeface="+mj-lt"/>
                <a:cs typeface="Calibri"/>
              </a:rPr>
              <a:t>Change your Profile: Accounting and Shipping information set in your Profile will default to Requisitions.</a:t>
            </a:r>
          </a:p>
          <a:p>
            <a:pPr marL="914400" lvl="1" indent="-457200">
              <a:spcBef>
                <a:spcPts val="1200"/>
              </a:spcBef>
              <a:buFont typeface="Courier New"/>
              <a:buChar char="o"/>
            </a:pPr>
            <a:r>
              <a:rPr lang="en-US" dirty="0">
                <a:solidFill>
                  <a:srgbClr val="000000"/>
                </a:solidFill>
                <a:latin typeface="+mj-lt"/>
                <a:cs typeface="Calibri"/>
              </a:rPr>
              <a:t>Change email notification preferences: Adjust the type of alerts and the frequency of the alerts sent from Ariba</a:t>
            </a:r>
          </a:p>
          <a:p>
            <a:pPr marL="914400" lvl="1" indent="-457200">
              <a:spcBef>
                <a:spcPts val="1200"/>
              </a:spcBef>
              <a:buFont typeface="Courier New"/>
              <a:buChar char="o"/>
            </a:pPr>
            <a:r>
              <a:rPr lang="en-US" dirty="0">
                <a:solidFill>
                  <a:srgbClr val="000000"/>
                </a:solidFill>
                <a:latin typeface="+mj-lt"/>
                <a:cs typeface="Calibri"/>
              </a:rPr>
              <a:t>Delegate Approval Authority: Allows users to delegate approval authority to someone else while unable to approve.  Approving also includes Receiving.</a:t>
            </a:r>
          </a:p>
        </p:txBody>
      </p:sp>
    </p:spTree>
    <p:extLst>
      <p:ext uri="{BB962C8B-B14F-4D97-AF65-F5344CB8AC3E}">
        <p14:creationId xmlns:p14="http://schemas.microsoft.com/office/powerpoint/2010/main" val="393396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ea typeface="+mn-lt"/>
                <a:cs typeface="+mn-lt"/>
                <a:sym typeface="+mn-lt"/>
              </a:rPr>
              <a:t>Create a Catalog Requisition on Behalf of Another Person.</a:t>
            </a:r>
            <a:endParaRPr lang="en-US" dirty="0"/>
          </a:p>
        </p:txBody>
      </p:sp>
    </p:spTree>
    <p:extLst>
      <p:ext uri="{BB962C8B-B14F-4D97-AF65-F5344CB8AC3E}">
        <p14:creationId xmlns:p14="http://schemas.microsoft.com/office/powerpoint/2010/main" val="2270842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48DB03-C18D-294F-55EE-A85224B0F25F}"/>
              </a:ext>
            </a:extLst>
          </p:cNvPr>
          <p:cNvPicPr>
            <a:picLocks noChangeAspect="1"/>
          </p:cNvPicPr>
          <p:nvPr/>
        </p:nvPicPr>
        <p:blipFill>
          <a:blip r:embed="rId3"/>
          <a:stretch>
            <a:fillRect/>
          </a:stretch>
        </p:blipFill>
        <p:spPr>
          <a:xfrm>
            <a:off x="439278" y="1467262"/>
            <a:ext cx="9075086" cy="4551483"/>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62037" y="459044"/>
            <a:ext cx="10873068" cy="615553"/>
          </a:xfrm>
        </p:spPr>
        <p:txBody>
          <a:bodyPr/>
          <a:lstStyle/>
          <a:p>
            <a:r>
              <a:rPr lang="en-US" sz="4000" b="0">
                <a:solidFill>
                  <a:schemeClr val="accent5"/>
                </a:solidFill>
              </a:rPr>
              <a:t>Create a Catalog Requisition</a:t>
            </a:r>
          </a:p>
        </p:txBody>
      </p:sp>
      <p:sp>
        <p:nvSpPr>
          <p:cNvPr id="2" name="TextBox 1">
            <a:extLst>
              <a:ext uri="{FF2B5EF4-FFF2-40B4-BE49-F238E27FC236}">
                <a16:creationId xmlns:a16="http://schemas.microsoft.com/office/drawing/2014/main" id="{D393B6C3-2AF6-A2AD-A8F4-C38F8E70945C}"/>
              </a:ext>
            </a:extLst>
          </p:cNvPr>
          <p:cNvSpPr txBox="1"/>
          <p:nvPr/>
        </p:nvSpPr>
        <p:spPr>
          <a:xfrm>
            <a:off x="9787466" y="2297394"/>
            <a:ext cx="2286543" cy="2215991"/>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By default, you will create a requisition on behalf of yourself.  If you are creating a requisition on behalf of another person, click “</a:t>
            </a:r>
            <a:r>
              <a:rPr lang="en-US" sz="1800" b="1" kern="0" dirty="0">
                <a:ea typeface="Arial Unicode MS"/>
                <a:cs typeface="Arial Unicode MS"/>
              </a:rPr>
              <a:t>Request on behalf of</a:t>
            </a:r>
            <a:r>
              <a:rPr lang="en-US" sz="1800" kern="0" dirty="0">
                <a:ea typeface="Arial Unicode MS"/>
                <a:cs typeface="Arial Unicode MS"/>
              </a:rPr>
              <a:t>”</a:t>
            </a:r>
          </a:p>
        </p:txBody>
      </p:sp>
      <p:sp>
        <p:nvSpPr>
          <p:cNvPr id="8" name="Rectangle 7">
            <a:extLst>
              <a:ext uri="{FF2B5EF4-FFF2-40B4-BE49-F238E27FC236}">
                <a16:creationId xmlns:a16="http://schemas.microsoft.com/office/drawing/2014/main" id="{57A45960-897A-5F64-55EE-C17921C66BEF}"/>
              </a:ext>
            </a:extLst>
          </p:cNvPr>
          <p:cNvSpPr/>
          <p:nvPr/>
        </p:nvSpPr>
        <p:spPr bwMode="gray">
          <a:xfrm>
            <a:off x="7321427" y="3925632"/>
            <a:ext cx="1974973" cy="29094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05B05062-C314-FAD5-FDD6-2D2E43C8A7C8}"/>
              </a:ext>
            </a:extLst>
          </p:cNvPr>
          <p:cNvSpPr/>
          <p:nvPr/>
        </p:nvSpPr>
        <p:spPr bwMode="gray">
          <a:xfrm>
            <a:off x="1635368" y="4513385"/>
            <a:ext cx="193431" cy="164123"/>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C3AC8BAF-878A-60D2-4229-EBA0EB769137}"/>
              </a:ext>
            </a:extLst>
          </p:cNvPr>
          <p:cNvCxnSpPr>
            <a:cxnSpLocks/>
          </p:cNvCxnSpPr>
          <p:nvPr/>
        </p:nvCxnSpPr>
        <p:spPr>
          <a:xfrm flipH="1">
            <a:off x="9296400" y="4097867"/>
            <a:ext cx="40640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014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7BB5C1-3890-F244-AED5-2D2F39F8442D}"/>
              </a:ext>
            </a:extLst>
          </p:cNvPr>
          <p:cNvPicPr>
            <a:picLocks noChangeAspect="1"/>
          </p:cNvPicPr>
          <p:nvPr/>
        </p:nvPicPr>
        <p:blipFill>
          <a:blip r:embed="rId3"/>
          <a:stretch>
            <a:fillRect/>
          </a:stretch>
        </p:blipFill>
        <p:spPr>
          <a:xfrm>
            <a:off x="362037" y="1642533"/>
            <a:ext cx="8209291" cy="4433017"/>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62037" y="459044"/>
            <a:ext cx="10873068" cy="615553"/>
          </a:xfrm>
        </p:spPr>
        <p:txBody>
          <a:bodyPr/>
          <a:lstStyle/>
          <a:p>
            <a:r>
              <a:rPr lang="en-US" sz="4000" b="0">
                <a:solidFill>
                  <a:schemeClr val="accent5"/>
                </a:solidFill>
              </a:rPr>
              <a:t>Create a Catalog Requisition</a:t>
            </a:r>
          </a:p>
        </p:txBody>
      </p:sp>
      <p:sp>
        <p:nvSpPr>
          <p:cNvPr id="2" name="TextBox 1">
            <a:extLst>
              <a:ext uri="{FF2B5EF4-FFF2-40B4-BE49-F238E27FC236}">
                <a16:creationId xmlns:a16="http://schemas.microsoft.com/office/drawing/2014/main" id="{D393B6C3-2AF6-A2AD-A8F4-C38F8E70945C}"/>
              </a:ext>
            </a:extLst>
          </p:cNvPr>
          <p:cNvSpPr txBox="1"/>
          <p:nvPr/>
        </p:nvSpPr>
        <p:spPr>
          <a:xfrm>
            <a:off x="8830732" y="2170733"/>
            <a:ext cx="3259668" cy="4154984"/>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When creating a requisition on behalf of someone else you become the “Preparer” of the requisition, and the on behalf of person is known as the “Requester”.</a:t>
            </a:r>
          </a:p>
          <a:p>
            <a:pPr fontAlgn="base">
              <a:spcBef>
                <a:spcPct val="50000"/>
              </a:spcBef>
              <a:spcAft>
                <a:spcPct val="0"/>
              </a:spcAft>
              <a:buClr>
                <a:srgbClr val="F0AB00"/>
              </a:buClr>
              <a:buSzPct val="80000"/>
            </a:pPr>
            <a:r>
              <a:rPr lang="en-US" kern="0" dirty="0">
                <a:ea typeface="Arial Unicode MS"/>
                <a:cs typeface="Arial Unicode MS"/>
              </a:rPr>
              <a:t>The requisition, will pull the default information from the on behalf of person.  For example, the delivery address, any default accounting information, and will follow the requester’s approval flow.</a:t>
            </a:r>
          </a:p>
          <a:p>
            <a:pPr fontAlgn="base">
              <a:spcBef>
                <a:spcPct val="50000"/>
              </a:spcBef>
              <a:spcAft>
                <a:spcPct val="0"/>
              </a:spcAft>
              <a:buClr>
                <a:srgbClr val="F0AB00"/>
              </a:buClr>
              <a:buSzPct val="80000"/>
            </a:pPr>
            <a:r>
              <a:rPr lang="en-US" sz="1800" kern="0" dirty="0">
                <a:ea typeface="Arial Unicode MS"/>
                <a:cs typeface="Arial Unicode MS"/>
              </a:rPr>
              <a:t>Type in the name of the person.</a:t>
            </a:r>
          </a:p>
        </p:txBody>
      </p:sp>
      <p:sp>
        <p:nvSpPr>
          <p:cNvPr id="8" name="Rectangle 7">
            <a:extLst>
              <a:ext uri="{FF2B5EF4-FFF2-40B4-BE49-F238E27FC236}">
                <a16:creationId xmlns:a16="http://schemas.microsoft.com/office/drawing/2014/main" id="{57A45960-897A-5F64-55EE-C17921C66BEF}"/>
              </a:ext>
            </a:extLst>
          </p:cNvPr>
          <p:cNvSpPr/>
          <p:nvPr/>
        </p:nvSpPr>
        <p:spPr bwMode="gray">
          <a:xfrm>
            <a:off x="1803398" y="3551161"/>
            <a:ext cx="2734734" cy="43663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05B05062-C314-FAD5-FDD6-2D2E43C8A7C8}"/>
              </a:ext>
            </a:extLst>
          </p:cNvPr>
          <p:cNvSpPr/>
          <p:nvPr/>
        </p:nvSpPr>
        <p:spPr bwMode="gray">
          <a:xfrm>
            <a:off x="1635368" y="4513385"/>
            <a:ext cx="193431" cy="164123"/>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C3AC8BAF-878A-60D2-4229-EBA0EB769137}"/>
              </a:ext>
            </a:extLst>
          </p:cNvPr>
          <p:cNvCxnSpPr>
            <a:cxnSpLocks/>
          </p:cNvCxnSpPr>
          <p:nvPr/>
        </p:nvCxnSpPr>
        <p:spPr>
          <a:xfrm flipH="1">
            <a:off x="4343400" y="3699934"/>
            <a:ext cx="432646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5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16C045-1780-35DE-9F6F-1F549D9B0B6C}"/>
              </a:ext>
            </a:extLst>
          </p:cNvPr>
          <p:cNvSpPr>
            <a:spLocks noGrp="1"/>
          </p:cNvSpPr>
          <p:nvPr>
            <p:ph type="body" sz="quarter" idx="10"/>
          </p:nvPr>
        </p:nvSpPr>
        <p:spPr>
          <a:xfrm>
            <a:off x="238910" y="1112866"/>
            <a:ext cx="5611557" cy="5381295"/>
          </a:xfrm>
        </p:spPr>
        <p:txBody>
          <a:bodyPr vert="horz" lIns="0" tIns="0" rIns="0" bIns="0" rtlCol="0" anchor="t">
            <a:noAutofit/>
          </a:bodyPr>
          <a:lstStyle/>
          <a:p>
            <a:r>
              <a:rPr lang="en-US" sz="1800" b="1" dirty="0"/>
              <a:t>Classroom Session Part A</a:t>
            </a:r>
            <a:endParaRPr lang="en-US" dirty="0"/>
          </a:p>
          <a:p>
            <a:pPr>
              <a:spcBef>
                <a:spcPts val="1800"/>
              </a:spcBef>
              <a:spcAft>
                <a:spcPts val="600"/>
              </a:spcAft>
              <a:buFont typeface="Wingdings" panose="05000000000000000000" pitchFamily="2" charset="2"/>
              <a:buChar char="q"/>
            </a:pPr>
            <a:r>
              <a:rPr lang="en-US" sz="1400" dirty="0"/>
              <a:t>  8:00AM – Start of Morning Session</a:t>
            </a:r>
            <a:endParaRPr lang="en-US" sz="1400" dirty="0">
              <a:cs typeface="Arial"/>
            </a:endParaRPr>
          </a:p>
          <a:p>
            <a:pPr>
              <a:spcBef>
                <a:spcPts val="1800"/>
              </a:spcBef>
              <a:spcAft>
                <a:spcPts val="600"/>
              </a:spcAft>
              <a:buFont typeface="Wingdings" panose="05000000000000000000" pitchFamily="2" charset="2"/>
              <a:buChar char="q"/>
            </a:pPr>
            <a:r>
              <a:rPr lang="en-US" sz="1400" dirty="0"/>
              <a:t>  8:00 AM – Welcome and Introductions</a:t>
            </a:r>
            <a:endParaRPr lang="en-US" sz="1400" dirty="0">
              <a:cs typeface="Arial"/>
            </a:endParaRPr>
          </a:p>
          <a:p>
            <a:pPr>
              <a:spcBef>
                <a:spcPts val="1800"/>
              </a:spcBef>
              <a:spcAft>
                <a:spcPts val="600"/>
              </a:spcAft>
              <a:buFont typeface="Wingdings" panose="05000000000000000000" pitchFamily="2" charset="2"/>
              <a:buChar char="q"/>
            </a:pPr>
            <a:r>
              <a:rPr lang="en-US" sz="1400" dirty="0"/>
              <a:t>  8:05 AM – GB Navigation, Preferences and Delegation</a:t>
            </a:r>
            <a:endParaRPr lang="en-US" sz="1400" dirty="0">
              <a:cs typeface="Arial"/>
            </a:endParaRPr>
          </a:p>
          <a:p>
            <a:pPr>
              <a:spcBef>
                <a:spcPts val="1800"/>
              </a:spcBef>
              <a:spcAft>
                <a:spcPts val="600"/>
              </a:spcAft>
              <a:buFont typeface="Wingdings" panose="05000000000000000000" pitchFamily="2" charset="2"/>
              <a:buChar char="q"/>
            </a:pPr>
            <a:r>
              <a:rPr lang="en-US" sz="1400" dirty="0"/>
              <a:t>  9:00 AM - Create a catalog PR On Behalf Of (OBO) another person</a:t>
            </a:r>
            <a:endParaRPr lang="en-US" sz="1400" dirty="0">
              <a:cs typeface="Arial"/>
            </a:endParaRPr>
          </a:p>
          <a:p>
            <a:pPr marL="359410" lvl="2" indent="0">
              <a:spcBef>
                <a:spcPts val="600"/>
              </a:spcBef>
              <a:spcAft>
                <a:spcPts val="600"/>
              </a:spcAft>
              <a:buFont typeface="Wingdings" panose="05000000000000000000" pitchFamily="2" charset="2"/>
              <a:buChar char="q"/>
            </a:pPr>
            <a:r>
              <a:rPr lang="en-US" sz="1200" dirty="0"/>
              <a:t>  Split accounting</a:t>
            </a:r>
            <a:endParaRPr lang="en-US" sz="1200" dirty="0">
              <a:cs typeface="Arial"/>
            </a:endParaRPr>
          </a:p>
          <a:p>
            <a:pPr>
              <a:lnSpc>
                <a:spcPct val="120000"/>
              </a:lnSpc>
              <a:spcBef>
                <a:spcPts val="1800"/>
              </a:spcBef>
              <a:spcAft>
                <a:spcPts val="600"/>
              </a:spcAft>
              <a:buFont typeface="Wingdings" panose="05000000000000000000" pitchFamily="2" charset="2"/>
              <a:buChar char="q"/>
            </a:pPr>
            <a:r>
              <a:rPr lang="en-US" sz="1400" dirty="0"/>
              <a:t>  10:00 AM - Create a Non-catalog PR along with reviewing Forms.  .</a:t>
            </a:r>
            <a:endParaRPr lang="en-US" sz="1400" dirty="0">
              <a:cs typeface="Arial"/>
            </a:endParaRPr>
          </a:p>
          <a:p>
            <a:pPr>
              <a:lnSpc>
                <a:spcPct val="120000"/>
              </a:lnSpc>
              <a:spcBef>
                <a:spcPts val="1800"/>
              </a:spcBef>
              <a:spcAft>
                <a:spcPts val="600"/>
              </a:spcAft>
              <a:buFont typeface="Wingdings" panose="05000000000000000000" pitchFamily="2" charset="2"/>
              <a:buChar char="q"/>
            </a:pPr>
            <a:r>
              <a:rPr lang="en-US" sz="1400" dirty="0"/>
              <a:t>  10:30 AM  – Mass edit</a:t>
            </a:r>
            <a:endParaRPr lang="en-US" sz="1200" dirty="0"/>
          </a:p>
          <a:p>
            <a:pPr marL="539115" lvl="4" indent="0">
              <a:lnSpc>
                <a:spcPct val="120000"/>
              </a:lnSpc>
              <a:spcAft>
                <a:spcPts val="600"/>
              </a:spcAft>
              <a:buClrTx/>
              <a:buFont typeface="Wingdings" panose="05000000000000000000" pitchFamily="2" charset="2"/>
              <a:buChar char="q"/>
            </a:pPr>
            <a:r>
              <a:rPr lang="en-US" sz="1100" dirty="0"/>
              <a:t>  Mass Edit Ship to Location</a:t>
            </a:r>
            <a:endParaRPr lang="en-US" sz="1100" dirty="0">
              <a:cs typeface="Arial"/>
            </a:endParaRPr>
          </a:p>
          <a:p>
            <a:pPr marL="539115" lvl="4" indent="0">
              <a:lnSpc>
                <a:spcPct val="120000"/>
              </a:lnSpc>
              <a:spcAft>
                <a:spcPts val="600"/>
              </a:spcAft>
              <a:buClrTx/>
              <a:buFont typeface="Wingdings" panose="05000000000000000000" pitchFamily="2" charset="2"/>
              <a:buChar char="q"/>
            </a:pPr>
            <a:r>
              <a:rPr lang="en-US" sz="1100" dirty="0"/>
              <a:t>  Mass Edit Funding</a:t>
            </a:r>
            <a:endParaRPr lang="en-US" sz="1100" dirty="0">
              <a:cs typeface="Arial"/>
            </a:endParaRPr>
          </a:p>
          <a:p>
            <a:pPr marL="0" lvl="1" indent="0">
              <a:lnSpc>
                <a:spcPct val="120000"/>
              </a:lnSpc>
              <a:spcAft>
                <a:spcPts val="600"/>
              </a:spcAft>
              <a:buClr>
                <a:schemeClr val="accent1">
                  <a:lumMod val="60000"/>
                  <a:lumOff val="40000"/>
                </a:schemeClr>
              </a:buClr>
              <a:buFont typeface="Wingdings" panose="05000000000000000000" pitchFamily="2" charset="2"/>
              <a:buChar char="q"/>
            </a:pPr>
            <a:r>
              <a:rPr lang="en-US" sz="1400" dirty="0"/>
              <a:t>  10:55 – How to Search for a Supplier, and search for a Contract</a:t>
            </a:r>
            <a:endParaRPr lang="en-US" sz="1400" dirty="0">
              <a:cs typeface="Arial"/>
            </a:endParaRPr>
          </a:p>
          <a:p>
            <a:pPr>
              <a:lnSpc>
                <a:spcPct val="120000"/>
              </a:lnSpc>
              <a:spcBef>
                <a:spcPts val="1800"/>
              </a:spcBef>
              <a:spcAft>
                <a:spcPts val="600"/>
              </a:spcAft>
              <a:buFont typeface="Wingdings" panose="05000000000000000000" pitchFamily="2" charset="2"/>
              <a:buChar char="q"/>
            </a:pPr>
            <a:r>
              <a:rPr lang="en-US" sz="1400" dirty="0"/>
              <a:t>  11:00 - End of Morning Session</a:t>
            </a:r>
            <a:endParaRPr lang="en-US" sz="1600" dirty="0">
              <a:cs typeface="Arial"/>
            </a:endParaRPr>
          </a:p>
        </p:txBody>
      </p:sp>
      <p:sp>
        <p:nvSpPr>
          <p:cNvPr id="5" name="Title 4">
            <a:extLst>
              <a:ext uri="{FF2B5EF4-FFF2-40B4-BE49-F238E27FC236}">
                <a16:creationId xmlns:a16="http://schemas.microsoft.com/office/drawing/2014/main" id="{F332EB40-ED36-61CD-A9CF-42E047C0B295}"/>
              </a:ext>
            </a:extLst>
          </p:cNvPr>
          <p:cNvSpPr>
            <a:spLocks noGrp="1"/>
          </p:cNvSpPr>
          <p:nvPr>
            <p:ph type="title"/>
          </p:nvPr>
        </p:nvSpPr>
        <p:spPr/>
        <p:txBody>
          <a:bodyPr/>
          <a:lstStyle/>
          <a:p>
            <a:r>
              <a:rPr lang="en-US"/>
              <a:t>Class Schedule – 3 hours for AM Session.  3 hours for PM session.</a:t>
            </a:r>
          </a:p>
        </p:txBody>
      </p:sp>
      <p:sp>
        <p:nvSpPr>
          <p:cNvPr id="7" name="Text Placeholder 5">
            <a:extLst>
              <a:ext uri="{FF2B5EF4-FFF2-40B4-BE49-F238E27FC236}">
                <a16:creationId xmlns:a16="http://schemas.microsoft.com/office/drawing/2014/main" id="{FEBCDF28-E9C9-7BCF-9CE7-6340DDD2BF22}"/>
              </a:ext>
            </a:extLst>
          </p:cNvPr>
          <p:cNvSpPr txBox="1">
            <a:spLocks/>
          </p:cNvSpPr>
          <p:nvPr/>
        </p:nvSpPr>
        <p:spPr bwMode="black">
          <a:xfrm>
            <a:off x="6094064" y="1112866"/>
            <a:ext cx="5855850" cy="5745134"/>
          </a:xfrm>
          <a:prstGeom prst="rect">
            <a:avLst/>
          </a:prstGeom>
        </p:spPr>
        <p:txBody>
          <a:bodyPr vert="horz" lIns="0" tIns="0" rIns="0" bIns="0" rtlCol="0" anchor="t">
            <a:normAutofit fontScale="92500"/>
          </a:bodyPr>
          <a:lstStyle>
            <a:lvl1pPr marL="0" marR="0" indent="0" algn="l" defTabSz="1088014" rtl="0" eaLnBrk="1" fontAlgn="auto" latinLnBrk="0" hangingPunct="1">
              <a:lnSpc>
                <a:spcPct val="100000"/>
              </a:lnSpc>
              <a:spcBef>
                <a:spcPts val="2999"/>
              </a:spcBef>
              <a:spcAft>
                <a:spcPts val="0"/>
              </a:spcAft>
              <a:buClr>
                <a:schemeClr val="accent1"/>
              </a:buClr>
              <a:buSzPct val="80000"/>
              <a:buFontTx/>
              <a:buNone/>
              <a:tabLst/>
              <a:defRPr sz="1999" b="0" kern="1200">
                <a:solidFill>
                  <a:schemeClr val="tx1"/>
                </a:solidFill>
                <a:latin typeface="+mn-lt"/>
                <a:ea typeface="+mn-ea"/>
                <a:cs typeface="+mn-cs"/>
              </a:defRPr>
            </a:lvl1pPr>
            <a:lvl2pPr marL="179874" marR="0" indent="-179874" algn="l" defTabSz="1088014"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kern="1200">
                <a:solidFill>
                  <a:schemeClr val="tx1"/>
                </a:solidFill>
                <a:latin typeface="+mn-lt"/>
                <a:ea typeface="+mn-ea"/>
                <a:cs typeface="+mn-cs"/>
              </a:defRPr>
            </a:lvl2pPr>
            <a:lvl3pPr marL="359748" marR="0" indent="-179262" algn="l" defTabSz="1088014" rtl="0" eaLnBrk="1" fontAlgn="auto" latinLnBrk="0" hangingPunct="1">
              <a:lnSpc>
                <a:spcPct val="100000"/>
              </a:lnSpc>
              <a:spcBef>
                <a:spcPts val="400"/>
              </a:spcBef>
              <a:spcAft>
                <a:spcPts val="0"/>
              </a:spcAft>
              <a:buClr>
                <a:schemeClr val="tx1"/>
              </a:buClr>
              <a:buSzPct val="100000"/>
              <a:buFont typeface="Arial" pitchFamily="34" charset="0"/>
              <a:buChar char="–"/>
              <a:tabLst/>
              <a:defRPr lang="en-US" sz="1799" kern="1200" baseline="0" noProof="0">
                <a:solidFill>
                  <a:schemeClr val="tx1"/>
                </a:solidFill>
                <a:latin typeface="+mn-lt"/>
                <a:ea typeface="+mn-ea"/>
                <a:cs typeface="+mn-cs"/>
              </a:defRPr>
            </a:lvl3pPr>
            <a:lvl4pPr marL="539622" marR="0" indent="-179874" algn="l" defTabSz="1088014"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599" kern="1200">
                <a:solidFill>
                  <a:schemeClr val="tx1"/>
                </a:solidFill>
                <a:latin typeface="+mn-lt"/>
                <a:ea typeface="+mn-ea"/>
                <a:cs typeface="+mn-cs"/>
              </a:defRPr>
            </a:lvl4pPr>
            <a:lvl5pPr marL="719496" indent="-179874" algn="l" defTabSz="1088014" rtl="0" eaLnBrk="1" latinLnBrk="0" hangingPunct="1">
              <a:spcBef>
                <a:spcPts val="100"/>
              </a:spcBef>
              <a:buClr>
                <a:schemeClr val="accent2"/>
              </a:buClr>
              <a:buSzPct val="100000"/>
              <a:buFont typeface="Arial" pitchFamily="34" charset="0"/>
              <a:buChar char="–"/>
              <a:defRPr sz="1399" kern="1200" baseline="0">
                <a:solidFill>
                  <a:schemeClr val="tx1"/>
                </a:solidFill>
                <a:latin typeface="+mn-lt"/>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r>
              <a:rPr lang="en-US" sz="2300" b="1" dirty="0"/>
              <a:t>Classroom Session Part B</a:t>
            </a:r>
          </a:p>
          <a:p>
            <a:pPr marL="285750" indent="-285750">
              <a:lnSpc>
                <a:spcPct val="150000"/>
              </a:lnSpc>
              <a:spcBef>
                <a:spcPts val="2400"/>
              </a:spcBef>
              <a:buFont typeface="Wingdings" panose="05000000000000000000" pitchFamily="2" charset="2"/>
              <a:buChar char="q"/>
            </a:pPr>
            <a:r>
              <a:rPr lang="en-US" sz="1500" dirty="0"/>
              <a:t>12:30 PM - Start of Afternoon Session</a:t>
            </a:r>
            <a:endParaRPr lang="en-US" sz="1500" dirty="0">
              <a:cs typeface="Arial"/>
            </a:endParaRPr>
          </a:p>
          <a:p>
            <a:pPr marL="631825" lvl="2" indent="-292100">
              <a:lnSpc>
                <a:spcPct val="150000"/>
              </a:lnSpc>
              <a:spcBef>
                <a:spcPts val="600"/>
              </a:spcBef>
              <a:buFont typeface="Wingdings" panose="05000000000000000000" pitchFamily="2" charset="2"/>
              <a:buChar char="q"/>
            </a:pPr>
            <a:r>
              <a:rPr lang="en-US" sz="1300" dirty="0"/>
              <a:t>12:30 PM Review Morning Session</a:t>
            </a:r>
            <a:endParaRPr lang="en-US" sz="1300" dirty="0">
              <a:cs typeface="Arial"/>
            </a:endParaRPr>
          </a:p>
          <a:p>
            <a:pPr marL="285750" indent="-285750">
              <a:lnSpc>
                <a:spcPct val="150000"/>
              </a:lnSpc>
              <a:spcBef>
                <a:spcPts val="1200"/>
              </a:spcBef>
              <a:buFont typeface="Wingdings" panose="05000000000000000000" pitchFamily="2" charset="2"/>
              <a:buChar char="q"/>
            </a:pPr>
            <a:r>
              <a:rPr lang="en-US" sz="1500" dirty="0"/>
              <a:t>12:45 AM – Create a Non-Catalog PR for an Asset </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1:15 PM – Create an STO Order from the Internal catalog</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1:45 PM – Goods Receipt as Preparer or Requestor &amp; Edit a GR</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2:15 PM – Edit a PR and PO</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solidFill>
                  <a:schemeClr val="tx1">
                    <a:lumMod val="95000"/>
                    <a:lumOff val="5000"/>
                  </a:schemeClr>
                </a:solidFill>
              </a:rPr>
              <a:t>2:25 PM – How to Close a Purchase Order.</a:t>
            </a:r>
            <a:endParaRPr lang="en-US" sz="1500" dirty="0">
              <a:solidFill>
                <a:schemeClr val="tx1">
                  <a:lumMod val="95000"/>
                  <a:lumOff val="5000"/>
                </a:schemeClr>
              </a:solidFill>
              <a:cs typeface="Arial"/>
            </a:endParaRPr>
          </a:p>
          <a:p>
            <a:pPr marL="285750" indent="-285750">
              <a:lnSpc>
                <a:spcPct val="150000"/>
              </a:lnSpc>
              <a:spcBef>
                <a:spcPts val="1200"/>
              </a:spcBef>
              <a:buFont typeface="Wingdings" panose="05000000000000000000" pitchFamily="2" charset="2"/>
              <a:buChar char="q"/>
            </a:pPr>
            <a:r>
              <a:rPr lang="en-US" sz="1500" dirty="0"/>
              <a:t>2:45 PM – Access Prepackaged reports from GB Home dashboard</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3:00 PM –  Team Shopping</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3:15 PM –  Q &amp; A and Wrap-Up</a:t>
            </a:r>
            <a:endParaRPr lang="en-US" sz="1500" dirty="0">
              <a:cs typeface="Arial"/>
            </a:endParaRPr>
          </a:p>
          <a:p>
            <a:pPr marL="285750" indent="-285750">
              <a:lnSpc>
                <a:spcPct val="150000"/>
              </a:lnSpc>
              <a:spcBef>
                <a:spcPts val="1200"/>
              </a:spcBef>
              <a:buFont typeface="Wingdings" panose="05000000000000000000" pitchFamily="2" charset="2"/>
              <a:buChar char="q"/>
            </a:pPr>
            <a:r>
              <a:rPr lang="en-US" sz="1500" dirty="0"/>
              <a:t>3:30 PM – End of Afternoon Session</a:t>
            </a:r>
            <a:endParaRPr lang="en-US" sz="1500" dirty="0">
              <a:cs typeface="Arial"/>
            </a:endParaRPr>
          </a:p>
          <a:p>
            <a:pPr marL="342900" indent="-342900">
              <a:lnSpc>
                <a:spcPct val="150000"/>
              </a:lnSpc>
              <a:buFont typeface="Wingdings" panose="05000000000000000000" pitchFamily="2" charset="2"/>
              <a:buChar char="q"/>
            </a:pPr>
            <a:endParaRPr lang="en-US" dirty="0">
              <a:cs typeface="Arial"/>
            </a:endParaRPr>
          </a:p>
        </p:txBody>
      </p:sp>
    </p:spTree>
    <p:extLst>
      <p:ext uri="{BB962C8B-B14F-4D97-AF65-F5344CB8AC3E}">
        <p14:creationId xmlns:p14="http://schemas.microsoft.com/office/powerpoint/2010/main" val="1609271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46FB60-441F-F25A-4CD8-0DED313886EA}"/>
              </a:ext>
            </a:extLst>
          </p:cNvPr>
          <p:cNvPicPr>
            <a:picLocks noChangeAspect="1"/>
          </p:cNvPicPr>
          <p:nvPr/>
        </p:nvPicPr>
        <p:blipFill>
          <a:blip r:embed="rId3"/>
          <a:stretch>
            <a:fillRect/>
          </a:stretch>
        </p:blipFill>
        <p:spPr>
          <a:xfrm>
            <a:off x="3849159" y="2071886"/>
            <a:ext cx="7977629" cy="2958550"/>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62037" y="459044"/>
            <a:ext cx="10873068" cy="615553"/>
          </a:xfrm>
        </p:spPr>
        <p:txBody>
          <a:bodyPr/>
          <a:lstStyle/>
          <a:p>
            <a:r>
              <a:rPr lang="en-US" sz="4000" b="0">
                <a:solidFill>
                  <a:schemeClr val="accent5"/>
                </a:solidFill>
              </a:rPr>
              <a:t>Create a Catalog Requisition</a:t>
            </a:r>
          </a:p>
        </p:txBody>
      </p:sp>
      <p:sp>
        <p:nvSpPr>
          <p:cNvPr id="2" name="TextBox 1">
            <a:extLst>
              <a:ext uri="{FF2B5EF4-FFF2-40B4-BE49-F238E27FC236}">
                <a16:creationId xmlns:a16="http://schemas.microsoft.com/office/drawing/2014/main" id="{D393B6C3-2AF6-A2AD-A8F4-C38F8E70945C}"/>
              </a:ext>
            </a:extLst>
          </p:cNvPr>
          <p:cNvSpPr txBox="1"/>
          <p:nvPr/>
        </p:nvSpPr>
        <p:spPr>
          <a:xfrm>
            <a:off x="198965" y="3227384"/>
            <a:ext cx="3259668" cy="1384995"/>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I will search for a sample user named AP Manager 1</a:t>
            </a:r>
            <a:r>
              <a:rPr lang="en-US" sz="1800" kern="0" dirty="0">
                <a:ea typeface="Arial Unicode MS"/>
                <a:cs typeface="Arial Unicode MS"/>
              </a:rPr>
              <a:t>.  You will search for the name of the person that you are creating the requisition on behalf of.</a:t>
            </a:r>
          </a:p>
        </p:txBody>
      </p:sp>
      <p:sp>
        <p:nvSpPr>
          <p:cNvPr id="8" name="Rectangle 7">
            <a:extLst>
              <a:ext uri="{FF2B5EF4-FFF2-40B4-BE49-F238E27FC236}">
                <a16:creationId xmlns:a16="http://schemas.microsoft.com/office/drawing/2014/main" id="{57A45960-897A-5F64-55EE-C17921C66BEF}"/>
              </a:ext>
            </a:extLst>
          </p:cNvPr>
          <p:cNvSpPr/>
          <p:nvPr/>
        </p:nvSpPr>
        <p:spPr bwMode="gray">
          <a:xfrm>
            <a:off x="5477931" y="4677508"/>
            <a:ext cx="4639735" cy="35292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C3AC8BAF-878A-60D2-4229-EBA0EB769137}"/>
              </a:ext>
            </a:extLst>
          </p:cNvPr>
          <p:cNvCxnSpPr>
            <a:cxnSpLocks/>
          </p:cNvCxnSpPr>
          <p:nvPr/>
        </p:nvCxnSpPr>
        <p:spPr>
          <a:xfrm>
            <a:off x="2616200" y="4504267"/>
            <a:ext cx="2980267" cy="34970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355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ea typeface="+mn-lt"/>
                <a:cs typeface="+mn-lt"/>
                <a:sym typeface="+mn-lt"/>
              </a:rPr>
              <a:t>Create a Catalog Requisition on Behalf of Yourself.</a:t>
            </a:r>
            <a:endParaRPr lang="en-US" dirty="0"/>
          </a:p>
        </p:txBody>
      </p:sp>
    </p:spTree>
    <p:extLst>
      <p:ext uri="{BB962C8B-B14F-4D97-AF65-F5344CB8AC3E}">
        <p14:creationId xmlns:p14="http://schemas.microsoft.com/office/powerpoint/2010/main" val="829727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62037" y="459044"/>
            <a:ext cx="10873068" cy="615553"/>
          </a:xfrm>
        </p:spPr>
        <p:txBody>
          <a:bodyPr/>
          <a:lstStyle/>
          <a:p>
            <a:r>
              <a:rPr lang="en-US" sz="4000" b="0">
                <a:solidFill>
                  <a:schemeClr val="accent5"/>
                </a:solidFill>
              </a:rPr>
              <a:t>Create a Catalog Requisition</a:t>
            </a:r>
          </a:p>
        </p:txBody>
      </p:sp>
      <p:pic>
        <p:nvPicPr>
          <p:cNvPr id="3" name="Picture 2">
            <a:extLst>
              <a:ext uri="{FF2B5EF4-FFF2-40B4-BE49-F238E27FC236}">
                <a16:creationId xmlns:a16="http://schemas.microsoft.com/office/drawing/2014/main" id="{5B346427-C53D-0964-643C-99BF81B426FE}"/>
              </a:ext>
            </a:extLst>
          </p:cNvPr>
          <p:cNvPicPr>
            <a:picLocks noChangeAspect="1"/>
          </p:cNvPicPr>
          <p:nvPr/>
        </p:nvPicPr>
        <p:blipFill>
          <a:blip r:embed="rId3"/>
          <a:stretch>
            <a:fillRect/>
          </a:stretch>
        </p:blipFill>
        <p:spPr>
          <a:xfrm>
            <a:off x="675156" y="1553841"/>
            <a:ext cx="6572250" cy="3505200"/>
          </a:xfrm>
          <a:prstGeom prst="rect">
            <a:avLst/>
          </a:prstGeom>
        </p:spPr>
      </p:pic>
      <p:sp>
        <p:nvSpPr>
          <p:cNvPr id="2" name="TextBox 1">
            <a:extLst>
              <a:ext uri="{FF2B5EF4-FFF2-40B4-BE49-F238E27FC236}">
                <a16:creationId xmlns:a16="http://schemas.microsoft.com/office/drawing/2014/main" id="{D393B6C3-2AF6-A2AD-A8F4-C38F8E70945C}"/>
              </a:ext>
            </a:extLst>
          </p:cNvPr>
          <p:cNvSpPr txBox="1"/>
          <p:nvPr/>
        </p:nvSpPr>
        <p:spPr>
          <a:xfrm>
            <a:off x="7491369" y="1919513"/>
            <a:ext cx="3422708" cy="1384995"/>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Use the tiles in Ariba Guided Buying to locate </a:t>
            </a:r>
            <a:r>
              <a:rPr lang="en-US" kern="0" dirty="0">
                <a:ea typeface="Arial Unicode MS"/>
                <a:cs typeface="Arial Unicode MS"/>
              </a:rPr>
              <a:t>available catalogs</a:t>
            </a:r>
            <a:r>
              <a:rPr lang="en-US" sz="1800" kern="0" dirty="0">
                <a:ea typeface="Arial Unicode MS"/>
                <a:cs typeface="Arial Unicode MS"/>
              </a:rPr>
              <a:t>.</a:t>
            </a:r>
            <a:r>
              <a:rPr lang="en-US" kern="0" dirty="0">
                <a:ea typeface="Arial Unicode MS"/>
                <a:cs typeface="Arial Unicode MS"/>
              </a:rPr>
              <a:t> </a:t>
            </a:r>
            <a:r>
              <a:rPr lang="en-US" sz="1800" kern="0" dirty="0">
                <a:ea typeface="Arial Unicode MS"/>
                <a:cs typeface="Arial Unicode MS"/>
              </a:rPr>
              <a:t>Additionally, you can search for the supplier in the main search window.</a:t>
            </a:r>
          </a:p>
        </p:txBody>
      </p:sp>
      <p:sp>
        <p:nvSpPr>
          <p:cNvPr id="5" name="TextBox 4">
            <a:extLst>
              <a:ext uri="{FF2B5EF4-FFF2-40B4-BE49-F238E27FC236}">
                <a16:creationId xmlns:a16="http://schemas.microsoft.com/office/drawing/2014/main" id="{172225CD-7146-6EB0-403C-2DB566C8E3A0}"/>
              </a:ext>
            </a:extLst>
          </p:cNvPr>
          <p:cNvSpPr txBox="1"/>
          <p:nvPr/>
        </p:nvSpPr>
        <p:spPr>
          <a:xfrm>
            <a:off x="2098101" y="5402809"/>
            <a:ext cx="387936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on the supplier’s name to access the catalog</a:t>
            </a:r>
          </a:p>
        </p:txBody>
      </p:sp>
      <p:sp>
        <p:nvSpPr>
          <p:cNvPr id="8" name="Rectangle 7">
            <a:extLst>
              <a:ext uri="{FF2B5EF4-FFF2-40B4-BE49-F238E27FC236}">
                <a16:creationId xmlns:a16="http://schemas.microsoft.com/office/drawing/2014/main" id="{57A45960-897A-5F64-55EE-C17921C66BEF}"/>
              </a:ext>
            </a:extLst>
          </p:cNvPr>
          <p:cNvSpPr/>
          <p:nvPr/>
        </p:nvSpPr>
        <p:spPr bwMode="gray">
          <a:xfrm>
            <a:off x="3951694" y="2418565"/>
            <a:ext cx="1745455" cy="29094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3C1FFAC8-C0F4-D913-1F74-1B78C59386C9}"/>
              </a:ext>
            </a:extLst>
          </p:cNvPr>
          <p:cNvSpPr txBox="1"/>
          <p:nvPr/>
        </p:nvSpPr>
        <p:spPr>
          <a:xfrm>
            <a:off x="1100576" y="1704069"/>
            <a:ext cx="303681" cy="215444"/>
          </a:xfrm>
          <a:prstGeom prst="rect">
            <a:avLst/>
          </a:prstGeom>
          <a:solidFill>
            <a:schemeClr val="bg1"/>
          </a:solidFill>
        </p:spPr>
        <p:txBody>
          <a:bodyPr wrap="square" lIns="0" tIns="0" rIns="0" bIns="0" rtlCol="0">
            <a:spAutoFit/>
          </a:bodyPr>
          <a:lstStyle/>
          <a:p>
            <a:pPr fontAlgn="base">
              <a:spcBef>
                <a:spcPct val="50000"/>
              </a:spcBef>
              <a:spcAft>
                <a:spcPct val="0"/>
              </a:spcAft>
              <a:buClr>
                <a:srgbClr val="F0AB00"/>
              </a:buClr>
              <a:buSzPct val="80000"/>
            </a:pPr>
            <a:r>
              <a:rPr lang="en-US" sz="1400" kern="0">
                <a:ea typeface="Arial Unicode MS" pitchFamily="34" charset="-128"/>
                <a:cs typeface="Arial Unicode MS" pitchFamily="34" charset="-128"/>
              </a:rPr>
              <a:t> </a:t>
            </a:r>
            <a:r>
              <a:rPr lang="en-US" sz="1200" kern="0">
                <a:ea typeface="Arial Unicode MS" pitchFamily="34" charset="-128"/>
                <a:cs typeface="Arial Unicode MS" pitchFamily="34" charset="-128"/>
              </a:rPr>
              <a:t> (1)</a:t>
            </a:r>
            <a:endParaRPr lang="en-US" sz="1600" kern="0">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753F4229-1FC1-1DF7-F092-C3EE19F343DA}"/>
              </a:ext>
            </a:extLst>
          </p:cNvPr>
          <p:cNvPicPr>
            <a:picLocks noChangeAspect="1"/>
          </p:cNvPicPr>
          <p:nvPr/>
        </p:nvPicPr>
        <p:blipFill>
          <a:blip r:embed="rId4"/>
          <a:stretch>
            <a:fillRect/>
          </a:stretch>
        </p:blipFill>
        <p:spPr>
          <a:xfrm>
            <a:off x="6094412" y="3951651"/>
            <a:ext cx="5937563" cy="2705015"/>
          </a:xfrm>
          <a:prstGeom prst="rect">
            <a:avLst/>
          </a:prstGeom>
        </p:spPr>
      </p:pic>
      <p:sp>
        <p:nvSpPr>
          <p:cNvPr id="6" name="Rectangle 5">
            <a:extLst>
              <a:ext uri="{FF2B5EF4-FFF2-40B4-BE49-F238E27FC236}">
                <a16:creationId xmlns:a16="http://schemas.microsoft.com/office/drawing/2014/main" id="{05B05062-C314-FAD5-FDD6-2D2E43C8A7C8}"/>
              </a:ext>
            </a:extLst>
          </p:cNvPr>
          <p:cNvSpPr/>
          <p:nvPr/>
        </p:nvSpPr>
        <p:spPr bwMode="gray">
          <a:xfrm>
            <a:off x="1635368" y="4513385"/>
            <a:ext cx="193431" cy="164123"/>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53968996-F5B9-889D-73D7-E55EDA2A7F97}"/>
              </a:ext>
            </a:extLst>
          </p:cNvPr>
          <p:cNvSpPr/>
          <p:nvPr/>
        </p:nvSpPr>
        <p:spPr bwMode="gray">
          <a:xfrm>
            <a:off x="7877908" y="580292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7AE7390E-1570-9214-EB41-F54A1BDE1DAF}"/>
              </a:ext>
            </a:extLst>
          </p:cNvPr>
          <p:cNvSpPr/>
          <p:nvPr/>
        </p:nvSpPr>
        <p:spPr bwMode="gray">
          <a:xfrm>
            <a:off x="1100576" y="1729729"/>
            <a:ext cx="303681" cy="189784"/>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897792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 (cont’d)</a:t>
            </a:r>
          </a:p>
        </p:txBody>
      </p:sp>
      <p:sp>
        <p:nvSpPr>
          <p:cNvPr id="2" name="TextBox 1">
            <a:extLst>
              <a:ext uri="{FF2B5EF4-FFF2-40B4-BE49-F238E27FC236}">
                <a16:creationId xmlns:a16="http://schemas.microsoft.com/office/drawing/2014/main" id="{134D872C-8CD6-8823-B7E0-ED83FCE49D43}"/>
              </a:ext>
            </a:extLst>
          </p:cNvPr>
          <p:cNvSpPr txBox="1"/>
          <p:nvPr/>
        </p:nvSpPr>
        <p:spPr>
          <a:xfrm>
            <a:off x="6212901" y="2607208"/>
            <a:ext cx="387936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“Buy from supplier”</a:t>
            </a:r>
          </a:p>
        </p:txBody>
      </p:sp>
      <p:sp>
        <p:nvSpPr>
          <p:cNvPr id="10" name="TextBox 9">
            <a:extLst>
              <a:ext uri="{FF2B5EF4-FFF2-40B4-BE49-F238E27FC236}">
                <a16:creationId xmlns:a16="http://schemas.microsoft.com/office/drawing/2014/main" id="{54D15B12-8CD4-23F4-08C0-D2222EC87103}"/>
              </a:ext>
            </a:extLst>
          </p:cNvPr>
          <p:cNvSpPr txBox="1"/>
          <p:nvPr/>
        </p:nvSpPr>
        <p:spPr>
          <a:xfrm>
            <a:off x="1187946" y="5844958"/>
            <a:ext cx="437832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Use the supplier website functionality to add items to your shopping cart.</a:t>
            </a:r>
          </a:p>
        </p:txBody>
      </p:sp>
      <p:pic>
        <p:nvPicPr>
          <p:cNvPr id="11" name="Picture 10">
            <a:extLst>
              <a:ext uri="{FF2B5EF4-FFF2-40B4-BE49-F238E27FC236}">
                <a16:creationId xmlns:a16="http://schemas.microsoft.com/office/drawing/2014/main" id="{ABF4B7D2-1EE7-B376-76C8-27E317AE73C2}"/>
              </a:ext>
            </a:extLst>
          </p:cNvPr>
          <p:cNvPicPr>
            <a:picLocks noChangeAspect="1"/>
          </p:cNvPicPr>
          <p:nvPr/>
        </p:nvPicPr>
        <p:blipFill>
          <a:blip r:embed="rId3"/>
          <a:stretch>
            <a:fillRect/>
          </a:stretch>
        </p:blipFill>
        <p:spPr>
          <a:xfrm>
            <a:off x="623294" y="1183853"/>
            <a:ext cx="5507631" cy="4378742"/>
          </a:xfrm>
          <a:prstGeom prst="rect">
            <a:avLst/>
          </a:prstGeom>
        </p:spPr>
      </p:pic>
      <p:cxnSp>
        <p:nvCxnSpPr>
          <p:cNvPr id="6" name="Straight Arrow Connector 5">
            <a:extLst>
              <a:ext uri="{FF2B5EF4-FFF2-40B4-BE49-F238E27FC236}">
                <a16:creationId xmlns:a16="http://schemas.microsoft.com/office/drawing/2014/main" id="{76A99E43-88DF-F99C-C743-532F8BE4BF5D}"/>
              </a:ext>
            </a:extLst>
          </p:cNvPr>
          <p:cNvCxnSpPr>
            <a:cxnSpLocks/>
          </p:cNvCxnSpPr>
          <p:nvPr/>
        </p:nvCxnSpPr>
        <p:spPr>
          <a:xfrm flipH="1">
            <a:off x="4359729" y="2993463"/>
            <a:ext cx="2182585" cy="169878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99FEFBA-7A3A-58C1-D527-1E0776795C35}"/>
              </a:ext>
            </a:extLst>
          </p:cNvPr>
          <p:cNvPicPr>
            <a:picLocks noChangeAspect="1"/>
          </p:cNvPicPr>
          <p:nvPr/>
        </p:nvPicPr>
        <p:blipFill rotWithShape="1">
          <a:blip r:embed="rId4"/>
          <a:srcRect t="29516"/>
          <a:stretch/>
        </p:blipFill>
        <p:spPr>
          <a:xfrm>
            <a:off x="6100696" y="4543462"/>
            <a:ext cx="6075069" cy="2128977"/>
          </a:xfrm>
          <a:prstGeom prst="rect">
            <a:avLst/>
          </a:prstGeom>
        </p:spPr>
      </p:pic>
      <p:sp>
        <p:nvSpPr>
          <p:cNvPr id="3" name="Oval 2">
            <a:extLst>
              <a:ext uri="{FF2B5EF4-FFF2-40B4-BE49-F238E27FC236}">
                <a16:creationId xmlns:a16="http://schemas.microsoft.com/office/drawing/2014/main" id="{A8BEE199-6E37-50C6-AD6E-23B18292D19D}"/>
              </a:ext>
            </a:extLst>
          </p:cNvPr>
          <p:cNvSpPr/>
          <p:nvPr/>
        </p:nvSpPr>
        <p:spPr bwMode="gray">
          <a:xfrm>
            <a:off x="3938368" y="5092322"/>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0294B1A6-9DFD-309F-C2F8-0E722D86E446}"/>
              </a:ext>
            </a:extLst>
          </p:cNvPr>
          <p:cNvSpPr/>
          <p:nvPr/>
        </p:nvSpPr>
        <p:spPr bwMode="gray">
          <a:xfrm>
            <a:off x="8623603" y="518175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15159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516416" y="566946"/>
            <a:ext cx="10873068" cy="615553"/>
          </a:xfrm>
        </p:spPr>
        <p:txBody>
          <a:bodyPr/>
          <a:lstStyle/>
          <a:p>
            <a:r>
              <a:rPr lang="en-US" sz="4000" b="0">
                <a:solidFill>
                  <a:schemeClr val="accent5"/>
                </a:solidFill>
              </a:rPr>
              <a:t>Create a Catalog Requisition (cont’d)</a:t>
            </a:r>
          </a:p>
        </p:txBody>
      </p:sp>
      <p:pic>
        <p:nvPicPr>
          <p:cNvPr id="3" name="Content Placeholder 5" descr="Training and Testing Team Daily touch base on issues | Microsoft Teams">
            <a:extLst>
              <a:ext uri="{FF2B5EF4-FFF2-40B4-BE49-F238E27FC236}">
                <a16:creationId xmlns:a16="http://schemas.microsoft.com/office/drawing/2014/main" id="{2AF26F8F-8B77-6538-33FF-E6085248E4A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320971" y="4767909"/>
            <a:ext cx="6638709" cy="1523145"/>
          </a:xfrm>
          <a:prstGeom prst="rect">
            <a:avLst/>
          </a:prstGeom>
          <a:ln>
            <a:solidFill>
              <a:schemeClr val="tx1"/>
            </a:solidFill>
          </a:ln>
        </p:spPr>
      </p:pic>
      <p:sp>
        <p:nvSpPr>
          <p:cNvPr id="5" name="TextBox 4">
            <a:extLst>
              <a:ext uri="{FF2B5EF4-FFF2-40B4-BE49-F238E27FC236}">
                <a16:creationId xmlns:a16="http://schemas.microsoft.com/office/drawing/2014/main" id="{F972F834-FE98-0934-9FB1-DE18FAAAB2B9}"/>
              </a:ext>
            </a:extLst>
          </p:cNvPr>
          <p:cNvSpPr txBox="1"/>
          <p:nvPr/>
        </p:nvSpPr>
        <p:spPr>
          <a:xfrm>
            <a:off x="7602493" y="1736073"/>
            <a:ext cx="387936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Add items to your shopping cart.</a:t>
            </a:r>
          </a:p>
        </p:txBody>
      </p:sp>
      <p:pic>
        <p:nvPicPr>
          <p:cNvPr id="9" name="Picture 8">
            <a:extLst>
              <a:ext uri="{FF2B5EF4-FFF2-40B4-BE49-F238E27FC236}">
                <a16:creationId xmlns:a16="http://schemas.microsoft.com/office/drawing/2014/main" id="{61A975DC-E511-EE81-E261-D65A8211EA15}"/>
              </a:ext>
            </a:extLst>
          </p:cNvPr>
          <p:cNvPicPr>
            <a:picLocks noChangeAspect="1"/>
          </p:cNvPicPr>
          <p:nvPr/>
        </p:nvPicPr>
        <p:blipFill>
          <a:blip r:embed="rId4"/>
          <a:stretch>
            <a:fillRect/>
          </a:stretch>
        </p:blipFill>
        <p:spPr>
          <a:xfrm>
            <a:off x="706967" y="1667374"/>
            <a:ext cx="6249004" cy="2893740"/>
          </a:xfrm>
          <a:prstGeom prst="rect">
            <a:avLst/>
          </a:prstGeom>
        </p:spPr>
      </p:pic>
      <p:cxnSp>
        <p:nvCxnSpPr>
          <p:cNvPr id="6" name="Straight Arrow Connector 5">
            <a:extLst>
              <a:ext uri="{FF2B5EF4-FFF2-40B4-BE49-F238E27FC236}">
                <a16:creationId xmlns:a16="http://schemas.microsoft.com/office/drawing/2014/main" id="{575AF3FC-9940-0A0A-C3AA-28C9EBA595B5}"/>
              </a:ext>
            </a:extLst>
          </p:cNvPr>
          <p:cNvCxnSpPr>
            <a:cxnSpLocks/>
          </p:cNvCxnSpPr>
          <p:nvPr/>
        </p:nvCxnSpPr>
        <p:spPr>
          <a:xfrm flipH="1">
            <a:off x="6537158" y="2013072"/>
            <a:ext cx="1065335" cy="76640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92F0BB4-A398-0A29-0109-703C01AE13A6}"/>
              </a:ext>
            </a:extLst>
          </p:cNvPr>
          <p:cNvSpPr/>
          <p:nvPr/>
        </p:nvSpPr>
        <p:spPr bwMode="gray">
          <a:xfrm>
            <a:off x="8643257" y="5116287"/>
            <a:ext cx="206829" cy="152400"/>
          </a:xfrm>
          <a:prstGeom prst="ellipse">
            <a:avLst/>
          </a:prstGeom>
          <a:solidFill>
            <a:schemeClr val="accent2">
              <a:lumMod val="75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 name="Oval 1">
            <a:extLst>
              <a:ext uri="{FF2B5EF4-FFF2-40B4-BE49-F238E27FC236}">
                <a16:creationId xmlns:a16="http://schemas.microsoft.com/office/drawing/2014/main" id="{5D208543-46FB-31B7-8ED1-731666007D40}"/>
              </a:ext>
            </a:extLst>
          </p:cNvPr>
          <p:cNvSpPr/>
          <p:nvPr/>
        </p:nvSpPr>
        <p:spPr bwMode="gray">
          <a:xfrm>
            <a:off x="6211033" y="280254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87516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57951" y="459044"/>
            <a:ext cx="10873068" cy="615553"/>
          </a:xfrm>
        </p:spPr>
        <p:txBody>
          <a:bodyPr/>
          <a:lstStyle/>
          <a:p>
            <a:r>
              <a:rPr lang="en-US" sz="4000" b="0">
                <a:solidFill>
                  <a:schemeClr val="accent5"/>
                </a:solidFill>
              </a:rPr>
              <a:t>Create a Catalog Requisition (cont’d)</a:t>
            </a:r>
          </a:p>
        </p:txBody>
      </p:sp>
      <p:sp>
        <p:nvSpPr>
          <p:cNvPr id="5" name="TextBox 4">
            <a:extLst>
              <a:ext uri="{FF2B5EF4-FFF2-40B4-BE49-F238E27FC236}">
                <a16:creationId xmlns:a16="http://schemas.microsoft.com/office/drawing/2014/main" id="{7424FAB3-010E-73D7-FD9F-4CEAF1F24581}"/>
              </a:ext>
            </a:extLst>
          </p:cNvPr>
          <p:cNvSpPr txBox="1"/>
          <p:nvPr/>
        </p:nvSpPr>
        <p:spPr>
          <a:xfrm>
            <a:off x="1294827" y="4072873"/>
            <a:ext cx="387936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Continue to add items, until you are ready to check out.</a:t>
            </a:r>
          </a:p>
        </p:txBody>
      </p:sp>
      <p:pic>
        <p:nvPicPr>
          <p:cNvPr id="9" name="Picture 8">
            <a:extLst>
              <a:ext uri="{FF2B5EF4-FFF2-40B4-BE49-F238E27FC236}">
                <a16:creationId xmlns:a16="http://schemas.microsoft.com/office/drawing/2014/main" id="{BFBEB4F8-6281-09C8-F607-5D71A882CA8D}"/>
              </a:ext>
            </a:extLst>
          </p:cNvPr>
          <p:cNvPicPr>
            <a:picLocks noChangeAspect="1"/>
          </p:cNvPicPr>
          <p:nvPr/>
        </p:nvPicPr>
        <p:blipFill>
          <a:blip r:embed="rId3"/>
          <a:stretch>
            <a:fillRect/>
          </a:stretch>
        </p:blipFill>
        <p:spPr>
          <a:xfrm>
            <a:off x="484078" y="1142634"/>
            <a:ext cx="7125036" cy="2591165"/>
          </a:xfrm>
          <a:prstGeom prst="rect">
            <a:avLst/>
          </a:prstGeom>
        </p:spPr>
      </p:pic>
      <p:pic>
        <p:nvPicPr>
          <p:cNvPr id="11" name="Picture 10">
            <a:extLst>
              <a:ext uri="{FF2B5EF4-FFF2-40B4-BE49-F238E27FC236}">
                <a16:creationId xmlns:a16="http://schemas.microsoft.com/office/drawing/2014/main" id="{E0822C58-5D08-21E6-4CF4-0B21E88FB423}"/>
              </a:ext>
            </a:extLst>
          </p:cNvPr>
          <p:cNvPicPr>
            <a:picLocks noChangeAspect="1"/>
          </p:cNvPicPr>
          <p:nvPr/>
        </p:nvPicPr>
        <p:blipFill>
          <a:blip r:embed="rId4"/>
          <a:stretch>
            <a:fillRect/>
          </a:stretch>
        </p:blipFill>
        <p:spPr>
          <a:xfrm>
            <a:off x="5930578" y="3756876"/>
            <a:ext cx="6109022" cy="3024924"/>
          </a:xfrm>
          <a:prstGeom prst="rect">
            <a:avLst/>
          </a:prstGeom>
        </p:spPr>
      </p:pic>
      <p:sp>
        <p:nvSpPr>
          <p:cNvPr id="2" name="Oval 1">
            <a:extLst>
              <a:ext uri="{FF2B5EF4-FFF2-40B4-BE49-F238E27FC236}">
                <a16:creationId xmlns:a16="http://schemas.microsoft.com/office/drawing/2014/main" id="{C364DCEE-2E73-155A-EC31-5D3A21B4FE62}"/>
              </a:ext>
            </a:extLst>
          </p:cNvPr>
          <p:cNvSpPr/>
          <p:nvPr/>
        </p:nvSpPr>
        <p:spPr bwMode="gray">
          <a:xfrm>
            <a:off x="3505933" y="319307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63A3019A-E01E-F3AC-7CC8-36DB96143986}"/>
              </a:ext>
            </a:extLst>
          </p:cNvPr>
          <p:cNvSpPr/>
          <p:nvPr/>
        </p:nvSpPr>
        <p:spPr bwMode="gray">
          <a:xfrm>
            <a:off x="9097108" y="658397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269733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a:t>
            </a:r>
          </a:p>
        </p:txBody>
      </p:sp>
      <p:sp>
        <p:nvSpPr>
          <p:cNvPr id="5" name="TextBox 4">
            <a:extLst>
              <a:ext uri="{FF2B5EF4-FFF2-40B4-BE49-F238E27FC236}">
                <a16:creationId xmlns:a16="http://schemas.microsoft.com/office/drawing/2014/main" id="{46B555B9-C351-D566-21FC-27D92BAA5F2F}"/>
              </a:ext>
            </a:extLst>
          </p:cNvPr>
          <p:cNvSpPr txBox="1"/>
          <p:nvPr/>
        </p:nvSpPr>
        <p:spPr>
          <a:xfrm>
            <a:off x="7891570" y="2764313"/>
            <a:ext cx="387936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Continue to add items, until you are ready to check out.</a:t>
            </a:r>
          </a:p>
        </p:txBody>
      </p:sp>
      <p:pic>
        <p:nvPicPr>
          <p:cNvPr id="11" name="Picture 10">
            <a:extLst>
              <a:ext uri="{FF2B5EF4-FFF2-40B4-BE49-F238E27FC236}">
                <a16:creationId xmlns:a16="http://schemas.microsoft.com/office/drawing/2014/main" id="{417C1641-FEA4-E695-3086-CCA643937B0E}"/>
              </a:ext>
            </a:extLst>
          </p:cNvPr>
          <p:cNvPicPr>
            <a:picLocks noChangeAspect="1"/>
          </p:cNvPicPr>
          <p:nvPr/>
        </p:nvPicPr>
        <p:blipFill>
          <a:blip r:embed="rId3"/>
          <a:stretch>
            <a:fillRect/>
          </a:stretch>
        </p:blipFill>
        <p:spPr>
          <a:xfrm>
            <a:off x="417890" y="1250520"/>
            <a:ext cx="6744910" cy="2929594"/>
          </a:xfrm>
          <a:prstGeom prst="rect">
            <a:avLst/>
          </a:prstGeom>
        </p:spPr>
      </p:pic>
      <p:pic>
        <p:nvPicPr>
          <p:cNvPr id="13" name="Picture 12">
            <a:extLst>
              <a:ext uri="{FF2B5EF4-FFF2-40B4-BE49-F238E27FC236}">
                <a16:creationId xmlns:a16="http://schemas.microsoft.com/office/drawing/2014/main" id="{A6462E70-FE25-F563-4C0F-7EF55CCC63DE}"/>
              </a:ext>
            </a:extLst>
          </p:cNvPr>
          <p:cNvPicPr>
            <a:picLocks noChangeAspect="1"/>
          </p:cNvPicPr>
          <p:nvPr/>
        </p:nvPicPr>
        <p:blipFill>
          <a:blip r:embed="rId4"/>
          <a:stretch>
            <a:fillRect/>
          </a:stretch>
        </p:blipFill>
        <p:spPr>
          <a:xfrm>
            <a:off x="3692170" y="4275334"/>
            <a:ext cx="7804192" cy="2123622"/>
          </a:xfrm>
          <a:prstGeom prst="rect">
            <a:avLst/>
          </a:prstGeom>
        </p:spPr>
      </p:pic>
      <p:sp>
        <p:nvSpPr>
          <p:cNvPr id="2" name="Oval 1">
            <a:extLst>
              <a:ext uri="{FF2B5EF4-FFF2-40B4-BE49-F238E27FC236}">
                <a16:creationId xmlns:a16="http://schemas.microsoft.com/office/drawing/2014/main" id="{35A6C959-969C-0AB1-371E-2AABEC5DBD77}"/>
              </a:ext>
            </a:extLst>
          </p:cNvPr>
          <p:cNvSpPr/>
          <p:nvPr/>
        </p:nvSpPr>
        <p:spPr bwMode="gray">
          <a:xfrm>
            <a:off x="6420583" y="300257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BAF2D802-104D-D396-C7E2-1A5BC159E5E4}"/>
              </a:ext>
            </a:extLst>
          </p:cNvPr>
          <p:cNvSpPr/>
          <p:nvPr/>
        </p:nvSpPr>
        <p:spPr bwMode="gray">
          <a:xfrm>
            <a:off x="7658833" y="485994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99419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33289" y="571465"/>
            <a:ext cx="10873068" cy="615553"/>
          </a:xfrm>
        </p:spPr>
        <p:txBody>
          <a:bodyPr/>
          <a:lstStyle/>
          <a:p>
            <a:r>
              <a:rPr lang="en-US" sz="4000" b="0">
                <a:solidFill>
                  <a:schemeClr val="accent5"/>
                </a:solidFill>
              </a:rPr>
              <a:t>Create a Catalog Requisition (cont’d)</a:t>
            </a:r>
          </a:p>
        </p:txBody>
      </p:sp>
      <p:sp>
        <p:nvSpPr>
          <p:cNvPr id="5" name="TextBox 4">
            <a:extLst>
              <a:ext uri="{FF2B5EF4-FFF2-40B4-BE49-F238E27FC236}">
                <a16:creationId xmlns:a16="http://schemas.microsoft.com/office/drawing/2014/main" id="{70094A55-4D21-248D-6EDB-993738CD457A}"/>
              </a:ext>
            </a:extLst>
          </p:cNvPr>
          <p:cNvSpPr txBox="1"/>
          <p:nvPr/>
        </p:nvSpPr>
        <p:spPr>
          <a:xfrm>
            <a:off x="6094123" y="1529859"/>
            <a:ext cx="3879365" cy="553998"/>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Continue to add items, until you are ready to check out.</a:t>
            </a:r>
          </a:p>
        </p:txBody>
      </p:sp>
      <p:grpSp>
        <p:nvGrpSpPr>
          <p:cNvPr id="6" name="Group 5">
            <a:extLst>
              <a:ext uri="{FF2B5EF4-FFF2-40B4-BE49-F238E27FC236}">
                <a16:creationId xmlns:a16="http://schemas.microsoft.com/office/drawing/2014/main" id="{B0E27F6C-1A1A-84B5-F47D-FB6FF35478D7}"/>
              </a:ext>
            </a:extLst>
          </p:cNvPr>
          <p:cNvGrpSpPr/>
          <p:nvPr/>
        </p:nvGrpSpPr>
        <p:grpSpPr>
          <a:xfrm>
            <a:off x="139959" y="1187018"/>
            <a:ext cx="5792163" cy="2546383"/>
            <a:chOff x="840754" y="1187018"/>
            <a:chExt cx="5792163" cy="2546383"/>
          </a:xfrm>
        </p:grpSpPr>
        <p:pic>
          <p:nvPicPr>
            <p:cNvPr id="9" name="Picture 8">
              <a:extLst>
                <a:ext uri="{FF2B5EF4-FFF2-40B4-BE49-F238E27FC236}">
                  <a16:creationId xmlns:a16="http://schemas.microsoft.com/office/drawing/2014/main" id="{355D0E1E-8842-DB04-C629-83851D585F84}"/>
                </a:ext>
              </a:extLst>
            </p:cNvPr>
            <p:cNvPicPr>
              <a:picLocks noChangeAspect="1"/>
            </p:cNvPicPr>
            <p:nvPr/>
          </p:nvPicPr>
          <p:blipFill>
            <a:blip r:embed="rId3"/>
            <a:stretch>
              <a:fillRect/>
            </a:stretch>
          </p:blipFill>
          <p:spPr>
            <a:xfrm>
              <a:off x="840754" y="1187018"/>
              <a:ext cx="5792163" cy="2546383"/>
            </a:xfrm>
            <a:prstGeom prst="rect">
              <a:avLst/>
            </a:prstGeom>
          </p:spPr>
        </p:pic>
        <p:sp>
          <p:nvSpPr>
            <p:cNvPr id="2" name="Oval 1">
              <a:extLst>
                <a:ext uri="{FF2B5EF4-FFF2-40B4-BE49-F238E27FC236}">
                  <a16:creationId xmlns:a16="http://schemas.microsoft.com/office/drawing/2014/main" id="{D2A3A606-5A7A-8AE1-986B-C859CF8C8216}"/>
                </a:ext>
              </a:extLst>
            </p:cNvPr>
            <p:cNvSpPr/>
            <p:nvPr/>
          </p:nvSpPr>
          <p:spPr bwMode="gray">
            <a:xfrm>
              <a:off x="2343883" y="345024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nvGrpSpPr>
          <p:cNvPr id="7" name="Group 6">
            <a:extLst>
              <a:ext uri="{FF2B5EF4-FFF2-40B4-BE49-F238E27FC236}">
                <a16:creationId xmlns:a16="http://schemas.microsoft.com/office/drawing/2014/main" id="{D4C0959B-2AFB-19CB-A3BE-1E62E0403A1A}"/>
              </a:ext>
            </a:extLst>
          </p:cNvPr>
          <p:cNvGrpSpPr/>
          <p:nvPr/>
        </p:nvGrpSpPr>
        <p:grpSpPr>
          <a:xfrm>
            <a:off x="6094724" y="2455529"/>
            <a:ext cx="6239643" cy="2546383"/>
            <a:chOff x="5418957" y="3815448"/>
            <a:chExt cx="6239643" cy="2546383"/>
          </a:xfrm>
        </p:grpSpPr>
        <p:pic>
          <p:nvPicPr>
            <p:cNvPr id="11" name="Picture 10">
              <a:extLst>
                <a:ext uri="{FF2B5EF4-FFF2-40B4-BE49-F238E27FC236}">
                  <a16:creationId xmlns:a16="http://schemas.microsoft.com/office/drawing/2014/main" id="{A65D5D97-C3D8-F644-C0A1-00EFBBF38913}"/>
                </a:ext>
              </a:extLst>
            </p:cNvPr>
            <p:cNvPicPr>
              <a:picLocks noChangeAspect="1"/>
            </p:cNvPicPr>
            <p:nvPr/>
          </p:nvPicPr>
          <p:blipFill>
            <a:blip r:embed="rId4"/>
            <a:stretch>
              <a:fillRect/>
            </a:stretch>
          </p:blipFill>
          <p:spPr>
            <a:xfrm>
              <a:off x="5418957" y="3815448"/>
              <a:ext cx="6239643" cy="2546383"/>
            </a:xfrm>
            <a:prstGeom prst="rect">
              <a:avLst/>
            </a:prstGeom>
          </p:spPr>
        </p:pic>
        <p:sp>
          <p:nvSpPr>
            <p:cNvPr id="3" name="Oval 2">
              <a:extLst>
                <a:ext uri="{FF2B5EF4-FFF2-40B4-BE49-F238E27FC236}">
                  <a16:creationId xmlns:a16="http://schemas.microsoft.com/office/drawing/2014/main" id="{C0823EDA-5522-3322-64AD-730E3C364296}"/>
                </a:ext>
              </a:extLst>
            </p:cNvPr>
            <p:cNvSpPr/>
            <p:nvPr/>
          </p:nvSpPr>
          <p:spPr bwMode="gray">
            <a:xfrm>
              <a:off x="10935433" y="590769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nvGrpSpPr>
          <p:cNvPr id="13" name="Group 12">
            <a:extLst>
              <a:ext uri="{FF2B5EF4-FFF2-40B4-BE49-F238E27FC236}">
                <a16:creationId xmlns:a16="http://schemas.microsoft.com/office/drawing/2014/main" id="{678400CE-F324-94D5-F1C1-635E6175E191}"/>
              </a:ext>
            </a:extLst>
          </p:cNvPr>
          <p:cNvGrpSpPr/>
          <p:nvPr/>
        </p:nvGrpSpPr>
        <p:grpSpPr>
          <a:xfrm>
            <a:off x="5041" y="4663426"/>
            <a:ext cx="6765867" cy="1869541"/>
            <a:chOff x="5041" y="4663426"/>
            <a:chExt cx="6765867" cy="1869541"/>
          </a:xfrm>
        </p:grpSpPr>
        <p:pic>
          <p:nvPicPr>
            <p:cNvPr id="8" name="Picture 7" descr="A screenshot of a computer&#10;&#10;Description automatically generated">
              <a:extLst>
                <a:ext uri="{FF2B5EF4-FFF2-40B4-BE49-F238E27FC236}">
                  <a16:creationId xmlns:a16="http://schemas.microsoft.com/office/drawing/2014/main" id="{298A87AF-53EC-0C6A-6CE4-14F486C1DA1B}"/>
                </a:ext>
              </a:extLst>
            </p:cNvPr>
            <p:cNvPicPr>
              <a:picLocks noChangeAspect="1"/>
            </p:cNvPicPr>
            <p:nvPr/>
          </p:nvPicPr>
          <p:blipFill>
            <a:blip r:embed="rId5"/>
            <a:stretch>
              <a:fillRect/>
            </a:stretch>
          </p:blipFill>
          <p:spPr>
            <a:xfrm>
              <a:off x="5041" y="4663426"/>
              <a:ext cx="6765867" cy="1869541"/>
            </a:xfrm>
            <a:prstGeom prst="rect">
              <a:avLst/>
            </a:prstGeom>
          </p:spPr>
        </p:pic>
        <p:sp>
          <p:nvSpPr>
            <p:cNvPr id="12" name="Oval 11">
              <a:extLst>
                <a:ext uri="{FF2B5EF4-FFF2-40B4-BE49-F238E27FC236}">
                  <a16:creationId xmlns:a16="http://schemas.microsoft.com/office/drawing/2014/main" id="{1D86B08C-D2B1-5A4E-F335-CD4D9E4D723D}"/>
                </a:ext>
              </a:extLst>
            </p:cNvPr>
            <p:cNvSpPr/>
            <p:nvPr/>
          </p:nvSpPr>
          <p:spPr bwMode="gray">
            <a:xfrm>
              <a:off x="5511218" y="613122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4" name="TextBox 4">
            <a:extLst>
              <a:ext uri="{FF2B5EF4-FFF2-40B4-BE49-F238E27FC236}">
                <a16:creationId xmlns:a16="http://schemas.microsoft.com/office/drawing/2014/main" id="{86208369-C60B-9238-BBE8-07CB7E1F78BD}"/>
              </a:ext>
            </a:extLst>
          </p:cNvPr>
          <p:cNvSpPr txBox="1"/>
          <p:nvPr/>
        </p:nvSpPr>
        <p:spPr>
          <a:xfrm>
            <a:off x="6888486" y="5982672"/>
            <a:ext cx="2845309"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Once done, you can proceed to check out. </a:t>
            </a:r>
          </a:p>
        </p:txBody>
      </p:sp>
    </p:spTree>
    <p:extLst>
      <p:ext uri="{BB962C8B-B14F-4D97-AF65-F5344CB8AC3E}">
        <p14:creationId xmlns:p14="http://schemas.microsoft.com/office/powerpoint/2010/main" val="1335313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 (cont’d)</a:t>
            </a:r>
          </a:p>
        </p:txBody>
      </p:sp>
      <p:pic>
        <p:nvPicPr>
          <p:cNvPr id="6" name="Picture 5" descr="A screenshot of a checkout&#10;&#10;Description automatically generated">
            <a:extLst>
              <a:ext uri="{FF2B5EF4-FFF2-40B4-BE49-F238E27FC236}">
                <a16:creationId xmlns:a16="http://schemas.microsoft.com/office/drawing/2014/main" id="{C54C9749-3D2A-4897-DA72-381BB0951A65}"/>
              </a:ext>
            </a:extLst>
          </p:cNvPr>
          <p:cNvPicPr>
            <a:picLocks noChangeAspect="1"/>
          </p:cNvPicPr>
          <p:nvPr/>
        </p:nvPicPr>
        <p:blipFill>
          <a:blip r:embed="rId3"/>
          <a:stretch>
            <a:fillRect/>
          </a:stretch>
        </p:blipFill>
        <p:spPr>
          <a:xfrm>
            <a:off x="1683319" y="1274568"/>
            <a:ext cx="8819135" cy="5410716"/>
          </a:xfrm>
          <a:prstGeom prst="rect">
            <a:avLst/>
          </a:prstGeom>
        </p:spPr>
      </p:pic>
    </p:spTree>
    <p:extLst>
      <p:ext uri="{BB962C8B-B14F-4D97-AF65-F5344CB8AC3E}">
        <p14:creationId xmlns:p14="http://schemas.microsoft.com/office/powerpoint/2010/main" val="1256708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a:ln>
            <a:noFill/>
          </a:ln>
        </p:spPr>
        <p:txBody>
          <a:bodyPr/>
          <a:lstStyle/>
          <a:p>
            <a:r>
              <a:rPr lang="en-US" sz="4000" b="0">
                <a:solidFill>
                  <a:schemeClr val="accent5"/>
                </a:solidFill>
              </a:rPr>
              <a:t>Create a Catalog Requisition (cont’d)</a:t>
            </a:r>
          </a:p>
        </p:txBody>
      </p:sp>
      <p:sp>
        <p:nvSpPr>
          <p:cNvPr id="5" name="TextBox 4">
            <a:extLst>
              <a:ext uri="{FF2B5EF4-FFF2-40B4-BE49-F238E27FC236}">
                <a16:creationId xmlns:a16="http://schemas.microsoft.com/office/drawing/2014/main" id="{688E3EE6-5AFA-6011-8C2A-538B1EE95E7A}"/>
              </a:ext>
            </a:extLst>
          </p:cNvPr>
          <p:cNvSpPr txBox="1"/>
          <p:nvPr/>
        </p:nvSpPr>
        <p:spPr>
          <a:xfrm>
            <a:off x="7071919" y="1317072"/>
            <a:ext cx="4925513"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a:t>
            </a:r>
            <a:r>
              <a:rPr lang="en-US" sz="1800" b="1" kern="0" dirty="0">
                <a:ea typeface="Arial Unicode MS" pitchFamily="34" charset="-128"/>
                <a:cs typeface="Arial Unicode MS" pitchFamily="34" charset="-128"/>
              </a:rPr>
              <a:t>Checkout </a:t>
            </a:r>
            <a:r>
              <a:rPr lang="en-US" sz="1800" kern="0" dirty="0">
                <a:ea typeface="Arial Unicode MS" pitchFamily="34" charset="-128"/>
                <a:cs typeface="Arial Unicode MS" pitchFamily="34" charset="-128"/>
              </a:rPr>
              <a:t>or the equivalent button.  Each Punchout catalog is managed by the supplier, so some buttons will be slightly different from one catalog to another.</a:t>
            </a:r>
          </a:p>
        </p:txBody>
      </p:sp>
      <p:sp>
        <p:nvSpPr>
          <p:cNvPr id="2" name="Oval 1">
            <a:extLst>
              <a:ext uri="{FF2B5EF4-FFF2-40B4-BE49-F238E27FC236}">
                <a16:creationId xmlns:a16="http://schemas.microsoft.com/office/drawing/2014/main" id="{4D08127B-0312-E1F6-2149-73EEDCEAAA52}"/>
              </a:ext>
            </a:extLst>
          </p:cNvPr>
          <p:cNvSpPr/>
          <p:nvPr/>
        </p:nvSpPr>
        <p:spPr bwMode="gray">
          <a:xfrm>
            <a:off x="6230083" y="1717186"/>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7" name="Picture 6" descr="A screenshot of a checkout&#10;&#10;Description automatically generated">
            <a:extLst>
              <a:ext uri="{FF2B5EF4-FFF2-40B4-BE49-F238E27FC236}">
                <a16:creationId xmlns:a16="http://schemas.microsoft.com/office/drawing/2014/main" id="{65DF023D-92C3-46F9-AFF4-6A6DE110932B}"/>
              </a:ext>
            </a:extLst>
          </p:cNvPr>
          <p:cNvPicPr>
            <a:picLocks noChangeAspect="1"/>
          </p:cNvPicPr>
          <p:nvPr/>
        </p:nvPicPr>
        <p:blipFill>
          <a:blip r:embed="rId3"/>
          <a:stretch>
            <a:fillRect/>
          </a:stretch>
        </p:blipFill>
        <p:spPr>
          <a:xfrm>
            <a:off x="173363" y="1069277"/>
            <a:ext cx="6374696" cy="3908965"/>
          </a:xfrm>
          <a:prstGeom prst="rect">
            <a:avLst/>
          </a:prstGeom>
        </p:spPr>
      </p:pic>
      <p:grpSp>
        <p:nvGrpSpPr>
          <p:cNvPr id="10" name="Group 9">
            <a:extLst>
              <a:ext uri="{FF2B5EF4-FFF2-40B4-BE49-F238E27FC236}">
                <a16:creationId xmlns:a16="http://schemas.microsoft.com/office/drawing/2014/main" id="{9CAB84DA-AED3-5C61-5006-DF15EF178CB7}"/>
              </a:ext>
            </a:extLst>
          </p:cNvPr>
          <p:cNvGrpSpPr/>
          <p:nvPr/>
        </p:nvGrpSpPr>
        <p:grpSpPr>
          <a:xfrm>
            <a:off x="5324657" y="3802560"/>
            <a:ext cx="6698911" cy="2942211"/>
            <a:chOff x="5324657" y="3802560"/>
            <a:chExt cx="6698911" cy="2942211"/>
          </a:xfrm>
        </p:grpSpPr>
        <p:sp>
          <p:nvSpPr>
            <p:cNvPr id="3" name="Oval 2">
              <a:extLst>
                <a:ext uri="{FF2B5EF4-FFF2-40B4-BE49-F238E27FC236}">
                  <a16:creationId xmlns:a16="http://schemas.microsoft.com/office/drawing/2014/main" id="{7F18526C-1FB5-9F10-AC77-5503A32E1C64}"/>
                </a:ext>
              </a:extLst>
            </p:cNvPr>
            <p:cNvSpPr/>
            <p:nvPr/>
          </p:nvSpPr>
          <p:spPr bwMode="gray">
            <a:xfrm>
              <a:off x="11303664" y="6370381"/>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A95D6DAF-3685-F82C-4F80-9955DE0D5867}"/>
                </a:ext>
              </a:extLst>
            </p:cNvPr>
            <p:cNvPicPr>
              <a:picLocks noChangeAspect="1"/>
            </p:cNvPicPr>
            <p:nvPr/>
          </p:nvPicPr>
          <p:blipFill>
            <a:blip r:embed="rId4"/>
            <a:stretch>
              <a:fillRect/>
            </a:stretch>
          </p:blipFill>
          <p:spPr>
            <a:xfrm>
              <a:off x="5324657" y="3802560"/>
              <a:ext cx="6698911" cy="2942211"/>
            </a:xfrm>
            <a:prstGeom prst="rect">
              <a:avLst/>
            </a:prstGeom>
          </p:spPr>
        </p:pic>
        <p:sp>
          <p:nvSpPr>
            <p:cNvPr id="8" name="Oval 7">
              <a:extLst>
                <a:ext uri="{FF2B5EF4-FFF2-40B4-BE49-F238E27FC236}">
                  <a16:creationId xmlns:a16="http://schemas.microsoft.com/office/drawing/2014/main" id="{437C9A5A-E0EB-CB55-C8CC-AF302B8E9E70}"/>
                </a:ext>
              </a:extLst>
            </p:cNvPr>
            <p:cNvSpPr/>
            <p:nvPr/>
          </p:nvSpPr>
          <p:spPr bwMode="gray">
            <a:xfrm>
              <a:off x="11274215" y="6318015"/>
              <a:ext cx="199974" cy="164988"/>
            </a:xfrm>
            <a:prstGeom prst="ellipse">
              <a:avLst/>
            </a:prstGeom>
            <a:solidFill>
              <a:srgbClr val="FFFF00"/>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36669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t>Welcome &amp; Introductions</a:t>
            </a:r>
          </a:p>
        </p:txBody>
      </p:sp>
    </p:spTree>
    <p:extLst>
      <p:ext uri="{BB962C8B-B14F-4D97-AF65-F5344CB8AC3E}">
        <p14:creationId xmlns:p14="http://schemas.microsoft.com/office/powerpoint/2010/main" val="632037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32246" y="543153"/>
            <a:ext cx="10873068" cy="615553"/>
          </a:xfrm>
        </p:spPr>
        <p:txBody>
          <a:bodyPr/>
          <a:lstStyle/>
          <a:p>
            <a:r>
              <a:rPr lang="en-US" sz="4000" b="0">
                <a:solidFill>
                  <a:schemeClr val="accent5"/>
                </a:solidFill>
              </a:rPr>
              <a:t>Create a Catalog Requisition (cont’d)</a:t>
            </a:r>
          </a:p>
        </p:txBody>
      </p:sp>
      <p:sp>
        <p:nvSpPr>
          <p:cNvPr id="3" name="TextBox 2">
            <a:extLst>
              <a:ext uri="{FF2B5EF4-FFF2-40B4-BE49-F238E27FC236}">
                <a16:creationId xmlns:a16="http://schemas.microsoft.com/office/drawing/2014/main" id="{6D6FD224-4440-E4C2-3A80-A75A49199F91}"/>
              </a:ext>
            </a:extLst>
          </p:cNvPr>
          <p:cNvSpPr txBox="1"/>
          <p:nvPr/>
        </p:nvSpPr>
        <p:spPr>
          <a:xfrm>
            <a:off x="276837" y="1543574"/>
            <a:ext cx="3280095"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do a mass change across all line items, click </a:t>
            </a:r>
            <a:r>
              <a:rPr lang="en-US" sz="1800" b="1" kern="0" dirty="0">
                <a:ea typeface="Arial Unicode MS" pitchFamily="34" charset="-128"/>
                <a:cs typeface="Arial Unicode MS" pitchFamily="34" charset="-128"/>
              </a:rPr>
              <a:t>Manage locations</a:t>
            </a:r>
            <a:endParaRPr lang="en-US" sz="1800" kern="0" dirty="0">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CDD76BD5-182D-F128-8BA0-DE312B4AB865}"/>
              </a:ext>
            </a:extLst>
          </p:cNvPr>
          <p:cNvPicPr>
            <a:picLocks noChangeAspect="1"/>
          </p:cNvPicPr>
          <p:nvPr/>
        </p:nvPicPr>
        <p:blipFill>
          <a:blip r:embed="rId3"/>
          <a:stretch>
            <a:fillRect/>
          </a:stretch>
        </p:blipFill>
        <p:spPr>
          <a:xfrm>
            <a:off x="3805120" y="1543574"/>
            <a:ext cx="7777280" cy="4889883"/>
          </a:xfrm>
          <a:prstGeom prst="rect">
            <a:avLst/>
          </a:prstGeom>
        </p:spPr>
      </p:pic>
      <p:sp>
        <p:nvSpPr>
          <p:cNvPr id="2" name="Oval 1">
            <a:extLst>
              <a:ext uri="{FF2B5EF4-FFF2-40B4-BE49-F238E27FC236}">
                <a16:creationId xmlns:a16="http://schemas.microsoft.com/office/drawing/2014/main" id="{122D73D4-97CB-0668-9634-04467BDFD72C}"/>
              </a:ext>
            </a:extLst>
          </p:cNvPr>
          <p:cNvSpPr/>
          <p:nvPr/>
        </p:nvSpPr>
        <p:spPr bwMode="gray">
          <a:xfrm>
            <a:off x="6106258" y="285969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890481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 (cont’d)</a:t>
            </a:r>
          </a:p>
        </p:txBody>
      </p:sp>
      <p:sp>
        <p:nvSpPr>
          <p:cNvPr id="5" name="TextBox 4">
            <a:extLst>
              <a:ext uri="{FF2B5EF4-FFF2-40B4-BE49-F238E27FC236}">
                <a16:creationId xmlns:a16="http://schemas.microsoft.com/office/drawing/2014/main" id="{44C721D3-3B95-F3E5-4CE8-A81B3BFC1361}"/>
              </a:ext>
            </a:extLst>
          </p:cNvPr>
          <p:cNvSpPr txBox="1"/>
          <p:nvPr/>
        </p:nvSpPr>
        <p:spPr>
          <a:xfrm>
            <a:off x="6481905" y="1518186"/>
            <a:ext cx="3633645"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the downward arrow on the “</a:t>
            </a:r>
            <a:r>
              <a:rPr lang="en-US" b="1" kern="0" dirty="0">
                <a:ea typeface="Arial Unicode MS" pitchFamily="34" charset="-128"/>
                <a:cs typeface="Arial Unicode MS" pitchFamily="34" charset="-128"/>
              </a:rPr>
              <a:t>S</a:t>
            </a:r>
            <a:r>
              <a:rPr lang="en-US" sz="1800" b="1" kern="0" dirty="0">
                <a:ea typeface="Arial Unicode MS" pitchFamily="34" charset="-128"/>
                <a:cs typeface="Arial Unicode MS" pitchFamily="34" charset="-128"/>
              </a:rPr>
              <a:t>hip to plant</a:t>
            </a:r>
            <a:r>
              <a:rPr lang="en-US" sz="1800" kern="0" dirty="0">
                <a:ea typeface="Arial Unicode MS" pitchFamily="34" charset="-128"/>
                <a:cs typeface="Arial Unicode MS" pitchFamily="34" charset="-128"/>
              </a:rPr>
              <a:t>” field and select the required ship to location.</a:t>
            </a:r>
          </a:p>
        </p:txBody>
      </p:sp>
      <p:sp>
        <p:nvSpPr>
          <p:cNvPr id="6" name="TextBox 5">
            <a:extLst>
              <a:ext uri="{FF2B5EF4-FFF2-40B4-BE49-F238E27FC236}">
                <a16:creationId xmlns:a16="http://schemas.microsoft.com/office/drawing/2014/main" id="{BA6796BA-BD03-162D-5448-7E82C40EFAE6}"/>
              </a:ext>
            </a:extLst>
          </p:cNvPr>
          <p:cNvSpPr txBox="1"/>
          <p:nvPr/>
        </p:nvSpPr>
        <p:spPr>
          <a:xfrm>
            <a:off x="925262" y="5627175"/>
            <a:ext cx="4821339"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a:t>
            </a:r>
            <a:r>
              <a:rPr lang="en-US" sz="1800" b="1" kern="0" dirty="0">
                <a:ea typeface="Arial Unicode MS" pitchFamily="34" charset="-128"/>
                <a:cs typeface="Arial Unicode MS" pitchFamily="34" charset="-128"/>
              </a:rPr>
              <a:t>Choose </a:t>
            </a:r>
            <a:r>
              <a:rPr lang="en-US" sz="1800" kern="0" dirty="0">
                <a:ea typeface="Arial Unicode MS" pitchFamily="34" charset="-128"/>
                <a:cs typeface="Arial Unicode MS" pitchFamily="34" charset="-128"/>
              </a:rPr>
              <a:t>to select the new ship-to location.</a:t>
            </a:r>
          </a:p>
        </p:txBody>
      </p:sp>
      <p:pic>
        <p:nvPicPr>
          <p:cNvPr id="10" name="Picture 9">
            <a:extLst>
              <a:ext uri="{FF2B5EF4-FFF2-40B4-BE49-F238E27FC236}">
                <a16:creationId xmlns:a16="http://schemas.microsoft.com/office/drawing/2014/main" id="{3F05EB36-6CE8-C9C6-8A5D-C7B66C100E76}"/>
              </a:ext>
            </a:extLst>
          </p:cNvPr>
          <p:cNvPicPr>
            <a:picLocks noChangeAspect="1"/>
          </p:cNvPicPr>
          <p:nvPr/>
        </p:nvPicPr>
        <p:blipFill>
          <a:blip r:embed="rId3"/>
          <a:stretch>
            <a:fillRect/>
          </a:stretch>
        </p:blipFill>
        <p:spPr>
          <a:xfrm>
            <a:off x="6357256" y="3069771"/>
            <a:ext cx="5606144" cy="3690258"/>
          </a:xfrm>
          <a:prstGeom prst="rect">
            <a:avLst/>
          </a:prstGeom>
        </p:spPr>
      </p:pic>
      <p:pic>
        <p:nvPicPr>
          <p:cNvPr id="12" name="Picture 11">
            <a:extLst>
              <a:ext uri="{FF2B5EF4-FFF2-40B4-BE49-F238E27FC236}">
                <a16:creationId xmlns:a16="http://schemas.microsoft.com/office/drawing/2014/main" id="{B7304BDE-27C1-31AC-79A6-477E1AD99740}"/>
              </a:ext>
            </a:extLst>
          </p:cNvPr>
          <p:cNvPicPr>
            <a:picLocks noChangeAspect="1"/>
          </p:cNvPicPr>
          <p:nvPr/>
        </p:nvPicPr>
        <p:blipFill>
          <a:blip r:embed="rId4"/>
          <a:stretch>
            <a:fillRect/>
          </a:stretch>
        </p:blipFill>
        <p:spPr>
          <a:xfrm>
            <a:off x="623293" y="1426817"/>
            <a:ext cx="5733963" cy="3482640"/>
          </a:xfrm>
          <a:prstGeom prst="rect">
            <a:avLst/>
          </a:prstGeom>
        </p:spPr>
      </p:pic>
      <p:sp>
        <p:nvSpPr>
          <p:cNvPr id="2" name="Oval 1">
            <a:extLst>
              <a:ext uri="{FF2B5EF4-FFF2-40B4-BE49-F238E27FC236}">
                <a16:creationId xmlns:a16="http://schemas.microsoft.com/office/drawing/2014/main" id="{243E422A-E017-EDBD-2C8D-5186C6CD9E05}"/>
              </a:ext>
            </a:extLst>
          </p:cNvPr>
          <p:cNvSpPr/>
          <p:nvPr/>
        </p:nvSpPr>
        <p:spPr bwMode="gray">
          <a:xfrm>
            <a:off x="1962883" y="377409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C4B6E6FE-0690-26F8-8E35-CEFD2C1FEF3B}"/>
              </a:ext>
            </a:extLst>
          </p:cNvPr>
          <p:cNvSpPr/>
          <p:nvPr/>
        </p:nvSpPr>
        <p:spPr bwMode="gray">
          <a:xfrm>
            <a:off x="11221183" y="5612423"/>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8" name="Straight Arrow Connector 7">
            <a:extLst>
              <a:ext uri="{FF2B5EF4-FFF2-40B4-BE49-F238E27FC236}">
                <a16:creationId xmlns:a16="http://schemas.microsoft.com/office/drawing/2014/main" id="{66265CE3-A07A-BE5E-D8E8-BDC6507507D4}"/>
              </a:ext>
            </a:extLst>
          </p:cNvPr>
          <p:cNvCxnSpPr>
            <a:cxnSpLocks/>
            <a:stCxn id="5" idx="1"/>
          </p:cNvCxnSpPr>
          <p:nvPr/>
        </p:nvCxnSpPr>
        <p:spPr>
          <a:xfrm flipH="1">
            <a:off x="2762250" y="1933685"/>
            <a:ext cx="3719655" cy="113608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70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 (cont’d)</a:t>
            </a:r>
          </a:p>
        </p:txBody>
      </p:sp>
      <p:sp>
        <p:nvSpPr>
          <p:cNvPr id="5" name="TextBox 4">
            <a:extLst>
              <a:ext uri="{FF2B5EF4-FFF2-40B4-BE49-F238E27FC236}">
                <a16:creationId xmlns:a16="http://schemas.microsoft.com/office/drawing/2014/main" id="{AA37B2B5-21F0-ECAE-BB2C-476DA3A4CB52}"/>
              </a:ext>
            </a:extLst>
          </p:cNvPr>
          <p:cNvSpPr txBox="1"/>
          <p:nvPr/>
        </p:nvSpPr>
        <p:spPr>
          <a:xfrm>
            <a:off x="167780" y="4764947"/>
            <a:ext cx="2634687"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Choose a realistic need by date for the items.</a:t>
            </a:r>
          </a:p>
        </p:txBody>
      </p:sp>
      <p:sp>
        <p:nvSpPr>
          <p:cNvPr id="6" name="TextBox 5">
            <a:extLst>
              <a:ext uri="{FF2B5EF4-FFF2-40B4-BE49-F238E27FC236}">
                <a16:creationId xmlns:a16="http://schemas.microsoft.com/office/drawing/2014/main" id="{93CECFF5-3319-0BF7-186E-65C66E09A646}"/>
              </a:ext>
            </a:extLst>
          </p:cNvPr>
          <p:cNvSpPr txBox="1"/>
          <p:nvPr/>
        </p:nvSpPr>
        <p:spPr>
          <a:xfrm>
            <a:off x="3772833" y="5689976"/>
            <a:ext cx="2201578"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Complete the accounting fields</a:t>
            </a:r>
          </a:p>
        </p:txBody>
      </p:sp>
      <p:pic>
        <p:nvPicPr>
          <p:cNvPr id="12" name="Picture 11">
            <a:extLst>
              <a:ext uri="{FF2B5EF4-FFF2-40B4-BE49-F238E27FC236}">
                <a16:creationId xmlns:a16="http://schemas.microsoft.com/office/drawing/2014/main" id="{EDEC69F2-2D54-984D-AFEB-E25C476B9A47}"/>
              </a:ext>
            </a:extLst>
          </p:cNvPr>
          <p:cNvPicPr>
            <a:picLocks noChangeAspect="1"/>
          </p:cNvPicPr>
          <p:nvPr/>
        </p:nvPicPr>
        <p:blipFill>
          <a:blip r:embed="rId3"/>
          <a:stretch>
            <a:fillRect/>
          </a:stretch>
        </p:blipFill>
        <p:spPr>
          <a:xfrm>
            <a:off x="6847114" y="3428999"/>
            <a:ext cx="5173931" cy="3310395"/>
          </a:xfrm>
          <a:prstGeom prst="rect">
            <a:avLst/>
          </a:prstGeom>
        </p:spPr>
      </p:pic>
      <p:pic>
        <p:nvPicPr>
          <p:cNvPr id="14" name="Picture 13">
            <a:extLst>
              <a:ext uri="{FF2B5EF4-FFF2-40B4-BE49-F238E27FC236}">
                <a16:creationId xmlns:a16="http://schemas.microsoft.com/office/drawing/2014/main" id="{C5938B81-8492-D905-6B95-D670B6F4B692}"/>
              </a:ext>
            </a:extLst>
          </p:cNvPr>
          <p:cNvPicPr>
            <a:picLocks noChangeAspect="1"/>
          </p:cNvPicPr>
          <p:nvPr/>
        </p:nvPicPr>
        <p:blipFill>
          <a:blip r:embed="rId4"/>
          <a:stretch>
            <a:fillRect/>
          </a:stretch>
        </p:blipFill>
        <p:spPr>
          <a:xfrm>
            <a:off x="623294" y="1262056"/>
            <a:ext cx="6223820" cy="3310395"/>
          </a:xfrm>
          <a:prstGeom prst="rect">
            <a:avLst/>
          </a:prstGeom>
        </p:spPr>
      </p:pic>
      <p:cxnSp>
        <p:nvCxnSpPr>
          <p:cNvPr id="9" name="Straight Arrow Connector 8">
            <a:extLst>
              <a:ext uri="{FF2B5EF4-FFF2-40B4-BE49-F238E27FC236}">
                <a16:creationId xmlns:a16="http://schemas.microsoft.com/office/drawing/2014/main" id="{E2D3A2E9-D344-AB56-67AC-D125AF369D4C}"/>
              </a:ext>
            </a:extLst>
          </p:cNvPr>
          <p:cNvCxnSpPr>
            <a:cxnSpLocks/>
          </p:cNvCxnSpPr>
          <p:nvPr/>
        </p:nvCxnSpPr>
        <p:spPr>
          <a:xfrm flipV="1">
            <a:off x="5924077" y="5224675"/>
            <a:ext cx="3755742" cy="74230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F93417-7115-90C6-0D42-4EDD5D52016A}"/>
              </a:ext>
            </a:extLst>
          </p:cNvPr>
          <p:cNvCxnSpPr>
            <a:cxnSpLocks/>
          </p:cNvCxnSpPr>
          <p:nvPr/>
        </p:nvCxnSpPr>
        <p:spPr>
          <a:xfrm flipV="1">
            <a:off x="1266453" y="4072013"/>
            <a:ext cx="813459" cy="68789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25FD840-ED04-0C0D-BC51-6E8D36DF2CA5}"/>
              </a:ext>
            </a:extLst>
          </p:cNvPr>
          <p:cNvSpPr/>
          <p:nvPr/>
        </p:nvSpPr>
        <p:spPr bwMode="gray">
          <a:xfrm>
            <a:off x="2365037" y="4272580"/>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1E95E0D4-D0C8-BCC6-9B3F-8EB84F73A02B}"/>
              </a:ext>
            </a:extLst>
          </p:cNvPr>
          <p:cNvSpPr/>
          <p:nvPr/>
        </p:nvSpPr>
        <p:spPr bwMode="gray">
          <a:xfrm>
            <a:off x="10865594" y="5322447"/>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48330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Catalog Requisition (cont’d)</a:t>
            </a:r>
          </a:p>
        </p:txBody>
      </p:sp>
      <p:pic>
        <p:nvPicPr>
          <p:cNvPr id="2" name="Picture 1" descr="SAP Ariba Buying and 1 more page - Personal - Microsoft​ Edge">
            <a:extLst>
              <a:ext uri="{FF2B5EF4-FFF2-40B4-BE49-F238E27FC236}">
                <a16:creationId xmlns:a16="http://schemas.microsoft.com/office/drawing/2014/main" id="{8DC4F142-81C3-D409-4F34-BC1BFB551BE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264515" y="1330452"/>
            <a:ext cx="8165925" cy="5068504"/>
          </a:xfrm>
          <a:prstGeom prst="rect">
            <a:avLst/>
          </a:prstGeom>
          <a:ln>
            <a:solidFill>
              <a:schemeClr val="tx1"/>
            </a:solidFill>
          </a:ln>
        </p:spPr>
      </p:pic>
      <p:sp>
        <p:nvSpPr>
          <p:cNvPr id="3" name="TextBox 2">
            <a:extLst>
              <a:ext uri="{FF2B5EF4-FFF2-40B4-BE49-F238E27FC236}">
                <a16:creationId xmlns:a16="http://schemas.microsoft.com/office/drawing/2014/main" id="{DFDBE074-3CEC-BFDE-62FB-B894091A07EB}"/>
              </a:ext>
            </a:extLst>
          </p:cNvPr>
          <p:cNvSpPr txBox="1"/>
          <p:nvPr/>
        </p:nvSpPr>
        <p:spPr>
          <a:xfrm>
            <a:off x="385893" y="1677798"/>
            <a:ext cx="2746773" cy="249299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Based on the Requisition attributes the system will create the required approval flow.</a:t>
            </a: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Approvers highlighted in </a:t>
            </a:r>
            <a:r>
              <a:rPr lang="en-US" sz="1800" kern="0" dirty="0">
                <a:solidFill>
                  <a:schemeClr val="accent3">
                    <a:lumMod val="75000"/>
                  </a:schemeClr>
                </a:solidFill>
                <a:ea typeface="Arial Unicode MS" pitchFamily="34" charset="-128"/>
                <a:cs typeface="Arial Unicode MS" pitchFamily="34" charset="-128"/>
              </a:rPr>
              <a:t>Blue</a:t>
            </a:r>
            <a:r>
              <a:rPr lang="en-US" sz="1800" kern="0" dirty="0">
                <a:ea typeface="Arial Unicode MS" pitchFamily="34" charset="-128"/>
                <a:cs typeface="Arial Unicode MS" pitchFamily="34" charset="-128"/>
              </a:rPr>
              <a:t> are the active approvers</a:t>
            </a:r>
          </a:p>
        </p:txBody>
      </p:sp>
    </p:spTree>
    <p:extLst>
      <p:ext uri="{BB962C8B-B14F-4D97-AF65-F5344CB8AC3E}">
        <p14:creationId xmlns:p14="http://schemas.microsoft.com/office/powerpoint/2010/main" val="1731451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3354765"/>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solidFill>
                  <a:srgbClr val="000000"/>
                </a:solidFill>
                <a:latin typeface="+mj-lt"/>
                <a:cs typeface="Calibri"/>
              </a:rPr>
              <a:t>Catalogs that are available for shopping will be found on the Guided Buying home page. </a:t>
            </a:r>
          </a:p>
          <a:p>
            <a:pPr marL="457200" indent="-457200">
              <a:spcBef>
                <a:spcPts val="1200"/>
              </a:spcBef>
              <a:buFont typeface="Arial"/>
              <a:buChar char="•"/>
            </a:pPr>
            <a:r>
              <a:rPr lang="en-US" dirty="0">
                <a:solidFill>
                  <a:srgbClr val="000000"/>
                </a:solidFill>
                <a:latin typeface="+mj-lt"/>
                <a:cs typeface="Calibri"/>
              </a:rPr>
              <a:t>Punchout catalogs, such as Amazon and CDW work in the same way.  Punch out to the supplier catalog page, add items to your shopping cart, checkout to pull the shopping cart back into Ariba for approval.</a:t>
            </a:r>
          </a:p>
          <a:p>
            <a:pPr marL="457200" indent="-457200">
              <a:spcBef>
                <a:spcPts val="1200"/>
              </a:spcBef>
              <a:buFont typeface="Arial"/>
              <a:buChar char="•"/>
            </a:pPr>
            <a:r>
              <a:rPr lang="en-US" dirty="0">
                <a:solidFill>
                  <a:srgbClr val="000000"/>
                </a:solidFill>
                <a:latin typeface="+mj-lt"/>
                <a:cs typeface="Calibri"/>
              </a:rPr>
              <a:t>Once you have added all the required items, complete the fields on the Requisition checkout page.</a:t>
            </a:r>
          </a:p>
          <a:p>
            <a:pPr marL="457200" indent="-457200">
              <a:spcBef>
                <a:spcPts val="1200"/>
              </a:spcBef>
              <a:buFont typeface="Arial"/>
              <a:buChar char="•"/>
            </a:pPr>
            <a:r>
              <a:rPr lang="en-US" dirty="0">
                <a:solidFill>
                  <a:srgbClr val="000000"/>
                </a:solidFill>
                <a:latin typeface="+mj-lt"/>
                <a:cs typeface="Calibri"/>
              </a:rPr>
              <a:t>Users have two mass edit options:</a:t>
            </a:r>
          </a:p>
          <a:p>
            <a:pPr marL="914400" lvl="1" indent="-457200">
              <a:spcBef>
                <a:spcPts val="1200"/>
              </a:spcBef>
              <a:buFont typeface="Courier New"/>
              <a:buChar char="o"/>
            </a:pPr>
            <a:r>
              <a:rPr lang="en-US" dirty="0">
                <a:solidFill>
                  <a:srgbClr val="000000"/>
                </a:solidFill>
                <a:latin typeface="+mj-lt"/>
                <a:cs typeface="Calibri"/>
              </a:rPr>
              <a:t>Ship to location </a:t>
            </a:r>
          </a:p>
          <a:p>
            <a:pPr marL="914400" lvl="1" indent="-457200">
              <a:spcBef>
                <a:spcPts val="1200"/>
              </a:spcBef>
              <a:buFont typeface="Courier New"/>
              <a:buChar char="o"/>
            </a:pPr>
            <a:r>
              <a:rPr lang="en-US" dirty="0">
                <a:solidFill>
                  <a:srgbClr val="000000"/>
                </a:solidFill>
                <a:latin typeface="+mj-lt"/>
                <a:cs typeface="Calibri"/>
              </a:rPr>
              <a:t>Accounting / Funding information</a:t>
            </a:r>
          </a:p>
        </p:txBody>
      </p:sp>
    </p:spTree>
    <p:extLst>
      <p:ext uri="{BB962C8B-B14F-4D97-AF65-F5344CB8AC3E}">
        <p14:creationId xmlns:p14="http://schemas.microsoft.com/office/powerpoint/2010/main" val="3183926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ea typeface="+mn-lt"/>
                <a:cs typeface="+mn-lt"/>
                <a:sym typeface="+mn-lt"/>
              </a:rPr>
              <a:t>Create a Non-Catalog Requisition</a:t>
            </a:r>
            <a:endParaRPr lang="en-US"/>
          </a:p>
        </p:txBody>
      </p:sp>
    </p:spTree>
    <p:extLst>
      <p:ext uri="{BB962C8B-B14F-4D97-AF65-F5344CB8AC3E}">
        <p14:creationId xmlns:p14="http://schemas.microsoft.com/office/powerpoint/2010/main" val="2119703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a:t>
            </a:r>
          </a:p>
        </p:txBody>
      </p:sp>
      <p:sp>
        <p:nvSpPr>
          <p:cNvPr id="5" name="TextBox 4">
            <a:extLst>
              <a:ext uri="{FF2B5EF4-FFF2-40B4-BE49-F238E27FC236}">
                <a16:creationId xmlns:a16="http://schemas.microsoft.com/office/drawing/2014/main" id="{20677816-5D59-7DBC-BCCA-2581A0A5B622}"/>
              </a:ext>
            </a:extLst>
          </p:cNvPr>
          <p:cNvSpPr txBox="1"/>
          <p:nvPr/>
        </p:nvSpPr>
        <p:spPr>
          <a:xfrm>
            <a:off x="809231" y="4006133"/>
            <a:ext cx="5688013" cy="263149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add a Non-Catalog line item, click the tile titled </a:t>
            </a:r>
            <a:r>
              <a:rPr lang="en-US" sz="1800" b="1" kern="0" dirty="0">
                <a:ea typeface="Arial Unicode MS" pitchFamily="34" charset="-128"/>
                <a:cs typeface="Arial Unicode MS" pitchFamily="34" charset="-128"/>
              </a:rPr>
              <a:t>Request a Non-Catalog Item.</a:t>
            </a:r>
          </a:p>
          <a:p>
            <a:pPr fontAlgn="base">
              <a:spcBef>
                <a:spcPct val="50000"/>
              </a:spcBef>
              <a:spcAft>
                <a:spcPct val="0"/>
              </a:spcAft>
              <a:buClr>
                <a:srgbClr val="F0AB00"/>
              </a:buClr>
              <a:buSzPct val="80000"/>
            </a:pPr>
            <a:endParaRPr lang="en-US" b="1" kern="0" dirty="0">
              <a:ea typeface="Arial Unicode MS" pitchFamily="34" charset="-128"/>
              <a:cs typeface="Arial Unicode MS" pitchFamily="34" charset="-128"/>
            </a:endParaRPr>
          </a:p>
          <a:p>
            <a:pPr fontAlgn="base">
              <a:spcBef>
                <a:spcPct val="50000"/>
              </a:spcBef>
              <a:spcAft>
                <a:spcPct val="0"/>
              </a:spcAft>
              <a:buClr>
                <a:srgbClr val="F0AB00"/>
              </a:buClr>
              <a:buSzPct val="80000"/>
            </a:pPr>
            <a:endParaRPr lang="en-US" sz="1800" kern="0" dirty="0">
              <a:ea typeface="Arial Unicode MS" pitchFamily="34" charset="-128"/>
              <a:cs typeface="Arial Unicode MS" pitchFamily="34" charset="-128"/>
            </a:endParaRP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Then click the link with the same name.</a:t>
            </a: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464BAB91-2931-0423-ED7F-17FA40F3E202}"/>
              </a:ext>
            </a:extLst>
          </p:cNvPr>
          <p:cNvCxnSpPr/>
          <p:nvPr/>
        </p:nvCxnSpPr>
        <p:spPr>
          <a:xfrm flipV="1">
            <a:off x="2972814" y="3602913"/>
            <a:ext cx="0" cy="41067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615587B-6F84-AAE1-E700-A8B89C8E0524}"/>
              </a:ext>
            </a:extLst>
          </p:cNvPr>
          <p:cNvCxnSpPr>
            <a:cxnSpLocks/>
          </p:cNvCxnSpPr>
          <p:nvPr/>
        </p:nvCxnSpPr>
        <p:spPr>
          <a:xfrm>
            <a:off x="4851400" y="6053666"/>
            <a:ext cx="242898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94846B4-7E76-E855-5353-53DBA3F1F6C7}"/>
              </a:ext>
            </a:extLst>
          </p:cNvPr>
          <p:cNvPicPr>
            <a:picLocks noChangeAspect="1"/>
          </p:cNvPicPr>
          <p:nvPr/>
        </p:nvPicPr>
        <p:blipFill>
          <a:blip r:embed="rId3"/>
          <a:stretch>
            <a:fillRect/>
          </a:stretch>
        </p:blipFill>
        <p:spPr>
          <a:xfrm>
            <a:off x="231652" y="1114431"/>
            <a:ext cx="7301289" cy="2422800"/>
          </a:xfrm>
          <a:prstGeom prst="rect">
            <a:avLst/>
          </a:prstGeom>
        </p:spPr>
      </p:pic>
      <p:sp>
        <p:nvSpPr>
          <p:cNvPr id="13" name="Rectangle 12">
            <a:extLst>
              <a:ext uri="{FF2B5EF4-FFF2-40B4-BE49-F238E27FC236}">
                <a16:creationId xmlns:a16="http://schemas.microsoft.com/office/drawing/2014/main" id="{C82BCF74-834A-B985-1F95-72D68D080E0B}"/>
              </a:ext>
            </a:extLst>
          </p:cNvPr>
          <p:cNvSpPr/>
          <p:nvPr/>
        </p:nvSpPr>
        <p:spPr bwMode="gray">
          <a:xfrm>
            <a:off x="5825067" y="1549400"/>
            <a:ext cx="1634066" cy="1987831"/>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CD250B4C-9573-593F-D243-2129E1526AC8}"/>
              </a:ext>
            </a:extLst>
          </p:cNvPr>
          <p:cNvPicPr>
            <a:picLocks noChangeAspect="1"/>
          </p:cNvPicPr>
          <p:nvPr/>
        </p:nvPicPr>
        <p:blipFill>
          <a:blip r:embed="rId4"/>
          <a:stretch>
            <a:fillRect/>
          </a:stretch>
        </p:blipFill>
        <p:spPr>
          <a:xfrm>
            <a:off x="7280380" y="2760123"/>
            <a:ext cx="4731635" cy="3770342"/>
          </a:xfrm>
          <a:prstGeom prst="rect">
            <a:avLst/>
          </a:prstGeom>
        </p:spPr>
      </p:pic>
      <p:sp>
        <p:nvSpPr>
          <p:cNvPr id="14" name="Rectangle: Rounded Corners 13">
            <a:extLst>
              <a:ext uri="{FF2B5EF4-FFF2-40B4-BE49-F238E27FC236}">
                <a16:creationId xmlns:a16="http://schemas.microsoft.com/office/drawing/2014/main" id="{D65DFAA8-381D-79FD-F798-7371EDBC2C91}"/>
              </a:ext>
            </a:extLst>
          </p:cNvPr>
          <p:cNvSpPr/>
          <p:nvPr/>
        </p:nvSpPr>
        <p:spPr bwMode="gray">
          <a:xfrm>
            <a:off x="2032000" y="1710267"/>
            <a:ext cx="1854184" cy="1866798"/>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3827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AA978-9B4D-FE52-0650-C35B50747E92}"/>
              </a:ext>
            </a:extLst>
          </p:cNvPr>
          <p:cNvPicPr>
            <a:picLocks noChangeAspect="1"/>
          </p:cNvPicPr>
          <p:nvPr/>
        </p:nvPicPr>
        <p:blipFill>
          <a:blip r:embed="rId3"/>
          <a:stretch>
            <a:fillRect/>
          </a:stretch>
        </p:blipFill>
        <p:spPr>
          <a:xfrm>
            <a:off x="321734" y="1250803"/>
            <a:ext cx="7075670" cy="541812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DC1761EB-2411-F0C9-38D5-058EF7DBB187}"/>
              </a:ext>
            </a:extLst>
          </p:cNvPr>
          <p:cNvSpPr txBox="1"/>
          <p:nvPr/>
        </p:nvSpPr>
        <p:spPr>
          <a:xfrm>
            <a:off x="7543800" y="1330637"/>
            <a:ext cx="4428068"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Complete the non-catalog item form.  All fields are required except the Supplier field.</a:t>
            </a: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8861E1E8-F2D7-ABBC-9B90-8C1AEE2BEB9B}"/>
              </a:ext>
            </a:extLst>
          </p:cNvPr>
          <p:cNvSpPr txBox="1"/>
          <p:nvPr/>
        </p:nvSpPr>
        <p:spPr>
          <a:xfrm>
            <a:off x="7543798" y="2598003"/>
            <a:ext cx="4428069" cy="16619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The Product name and description should be unique and  descriptive enough so that the Purchasing team understands exactly what you are wanting to purchase.  Next enter the quantity required, the unit of measure for this item, and the Unit Price.</a:t>
            </a:r>
            <a:endParaRPr lang="en-US" sz="1800" kern="0" dirty="0">
              <a:ea typeface="Arial Unicode MS" pitchFamily="34" charset="-128"/>
              <a:cs typeface="Arial Unicode MS" pitchFamily="34" charset="-128"/>
            </a:endParaRPr>
          </a:p>
        </p:txBody>
      </p:sp>
    </p:spTree>
    <p:extLst>
      <p:ext uri="{BB962C8B-B14F-4D97-AF65-F5344CB8AC3E}">
        <p14:creationId xmlns:p14="http://schemas.microsoft.com/office/powerpoint/2010/main" val="2531846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CAD95003-C240-4C6C-6C7B-62C81C03133A}"/>
              </a:ext>
            </a:extLst>
          </p:cNvPr>
          <p:cNvSpPr txBox="1"/>
          <p:nvPr/>
        </p:nvSpPr>
        <p:spPr>
          <a:xfrm>
            <a:off x="242966" y="4574037"/>
            <a:ext cx="4397439" cy="166199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Choose the Commodity </a:t>
            </a:r>
            <a:r>
              <a:rPr lang="en-US" kern="0" dirty="0">
                <a:ea typeface="Arial Unicode MS" pitchFamily="34" charset="-128"/>
                <a:cs typeface="Arial Unicode MS" pitchFamily="34" charset="-128"/>
              </a:rPr>
              <a:t>C</a:t>
            </a:r>
            <a:r>
              <a:rPr lang="en-US" sz="1800" kern="0" dirty="0">
                <a:ea typeface="Arial Unicode MS" pitchFamily="34" charset="-128"/>
                <a:cs typeface="Arial Unicode MS" pitchFamily="34" charset="-128"/>
              </a:rPr>
              <a:t>ode/Material Group that best fits this line item.  If the item is an asset, the user must choose a </a:t>
            </a:r>
            <a:r>
              <a:rPr lang="en-US" sz="1800" b="1" kern="0" dirty="0">
                <a:ea typeface="Arial Unicode MS" pitchFamily="34" charset="-128"/>
                <a:cs typeface="Arial Unicode MS" pitchFamily="34" charset="-128"/>
              </a:rPr>
              <a:t>Commodity code / Material Group </a:t>
            </a:r>
            <a:r>
              <a:rPr lang="en-US" sz="1800" kern="0" dirty="0">
                <a:ea typeface="Arial Unicode MS" pitchFamily="34" charset="-128"/>
                <a:cs typeface="Arial Unicode MS" pitchFamily="34" charset="-128"/>
              </a:rPr>
              <a:t>that is tied to an Asset.  If you are unsure, please contact the purchasing team for help.</a:t>
            </a:r>
          </a:p>
        </p:txBody>
      </p:sp>
      <p:pic>
        <p:nvPicPr>
          <p:cNvPr id="3" name="Picture 2">
            <a:extLst>
              <a:ext uri="{FF2B5EF4-FFF2-40B4-BE49-F238E27FC236}">
                <a16:creationId xmlns:a16="http://schemas.microsoft.com/office/drawing/2014/main" id="{6EEA2FE6-6E07-1E26-BECB-7AD95C0CE385}"/>
              </a:ext>
            </a:extLst>
          </p:cNvPr>
          <p:cNvPicPr>
            <a:picLocks noChangeAspect="1"/>
          </p:cNvPicPr>
          <p:nvPr/>
        </p:nvPicPr>
        <p:blipFill>
          <a:blip r:embed="rId3"/>
          <a:stretch>
            <a:fillRect/>
          </a:stretch>
        </p:blipFill>
        <p:spPr>
          <a:xfrm>
            <a:off x="5122333" y="1087695"/>
            <a:ext cx="6893872" cy="5442531"/>
          </a:xfrm>
          <a:prstGeom prst="rect">
            <a:avLst/>
          </a:prstGeom>
        </p:spPr>
      </p:pic>
      <p:cxnSp>
        <p:nvCxnSpPr>
          <p:cNvPr id="6" name="Straight Arrow Connector 5">
            <a:extLst>
              <a:ext uri="{FF2B5EF4-FFF2-40B4-BE49-F238E27FC236}">
                <a16:creationId xmlns:a16="http://schemas.microsoft.com/office/drawing/2014/main" id="{DEFDDA41-E2C2-CF46-06AD-0A83DE08603F}"/>
              </a:ext>
            </a:extLst>
          </p:cNvPr>
          <p:cNvCxnSpPr>
            <a:cxnSpLocks/>
          </p:cNvCxnSpPr>
          <p:nvPr/>
        </p:nvCxnSpPr>
        <p:spPr>
          <a:xfrm>
            <a:off x="4351871" y="5394011"/>
            <a:ext cx="106680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9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39526-6414-7136-826D-970C1A9130CD}"/>
              </a:ext>
            </a:extLst>
          </p:cNvPr>
          <p:cNvPicPr>
            <a:picLocks noChangeAspect="1"/>
          </p:cNvPicPr>
          <p:nvPr/>
        </p:nvPicPr>
        <p:blipFill>
          <a:blip r:embed="rId3"/>
          <a:stretch>
            <a:fillRect/>
          </a:stretch>
        </p:blipFill>
        <p:spPr>
          <a:xfrm>
            <a:off x="4732866" y="1372670"/>
            <a:ext cx="7168093" cy="5026286"/>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CAD95003-C240-4C6C-6C7B-62C81C03133A}"/>
              </a:ext>
            </a:extLst>
          </p:cNvPr>
          <p:cNvSpPr txBox="1"/>
          <p:nvPr/>
        </p:nvSpPr>
        <p:spPr>
          <a:xfrm>
            <a:off x="287865" y="2256646"/>
            <a:ext cx="4316603" cy="235449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The next question is to determine if the item being requested needs additional detail. Read the question carefully, and then choose either Yes or No.</a:t>
            </a: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If you answer “Yes” the system will ask a series of follow up questions.  Read each question carefully and respond appropriately.</a:t>
            </a:r>
            <a:endParaRPr lang="en-US" sz="1800" kern="0">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E393D8FC-5B7B-F29E-88F6-8980549606A3}"/>
              </a:ext>
            </a:extLst>
          </p:cNvPr>
          <p:cNvCxnSpPr>
            <a:cxnSpLocks/>
          </p:cNvCxnSpPr>
          <p:nvPr/>
        </p:nvCxnSpPr>
        <p:spPr>
          <a:xfrm>
            <a:off x="1755153" y="4469653"/>
            <a:ext cx="319784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49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3125" y="4979520"/>
            <a:ext cx="1466468" cy="81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 name="Picture 5" descr="MMj0236227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4222" y="4660958"/>
            <a:ext cx="807827" cy="119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6"/>
          <p:cNvSpPr>
            <a:spLocks noChangeArrowheads="1"/>
          </p:cNvSpPr>
          <p:nvPr/>
        </p:nvSpPr>
        <p:spPr bwMode="auto">
          <a:xfrm>
            <a:off x="853429" y="3005048"/>
            <a:ext cx="2180022" cy="740821"/>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Please add your questions to the Zoom chat window.</a:t>
            </a:r>
          </a:p>
        </p:txBody>
      </p:sp>
      <p:sp>
        <p:nvSpPr>
          <p:cNvPr id="10" name="Rectangle 27"/>
          <p:cNvSpPr>
            <a:spLocks noChangeArrowheads="1"/>
          </p:cNvSpPr>
          <p:nvPr/>
        </p:nvSpPr>
        <p:spPr bwMode="auto">
          <a:xfrm>
            <a:off x="4972871" y="3060837"/>
            <a:ext cx="2180022" cy="525264"/>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Avoid the temptation to do email</a:t>
            </a:r>
          </a:p>
        </p:txBody>
      </p:sp>
      <p:sp>
        <p:nvSpPr>
          <p:cNvPr id="11" name="Rectangle 28"/>
          <p:cNvSpPr>
            <a:spLocks noChangeArrowheads="1"/>
          </p:cNvSpPr>
          <p:nvPr/>
        </p:nvSpPr>
        <p:spPr bwMode="auto">
          <a:xfrm>
            <a:off x="8851711" y="3076240"/>
            <a:ext cx="2149656" cy="525264"/>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Listen during instructive sessions</a:t>
            </a:r>
          </a:p>
        </p:txBody>
      </p:sp>
      <p:sp>
        <p:nvSpPr>
          <p:cNvPr id="12" name="Rectangle 29"/>
          <p:cNvSpPr>
            <a:spLocks noChangeArrowheads="1"/>
          </p:cNvSpPr>
          <p:nvPr/>
        </p:nvSpPr>
        <p:spPr bwMode="auto">
          <a:xfrm>
            <a:off x="1104031" y="6033500"/>
            <a:ext cx="1877522" cy="309877"/>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No mobile phones</a:t>
            </a:r>
          </a:p>
        </p:txBody>
      </p:sp>
      <p:sp>
        <p:nvSpPr>
          <p:cNvPr id="13" name="Rectangle 30"/>
          <p:cNvSpPr>
            <a:spLocks noChangeArrowheads="1"/>
          </p:cNvSpPr>
          <p:nvPr/>
        </p:nvSpPr>
        <p:spPr bwMode="auto">
          <a:xfrm>
            <a:off x="5173320" y="6004489"/>
            <a:ext cx="1779124" cy="525325"/>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Return from breaks on time</a:t>
            </a:r>
          </a:p>
        </p:txBody>
      </p:sp>
      <p:sp>
        <p:nvSpPr>
          <p:cNvPr id="14" name="Rectangle 31"/>
          <p:cNvSpPr>
            <a:spLocks noChangeArrowheads="1"/>
          </p:cNvSpPr>
          <p:nvPr/>
        </p:nvSpPr>
        <p:spPr bwMode="auto">
          <a:xfrm>
            <a:off x="8615658" y="6033501"/>
            <a:ext cx="2385709" cy="525264"/>
          </a:xfrm>
          <a:prstGeom prst="rect">
            <a:avLst/>
          </a:prstGeom>
          <a:noFill/>
          <a:ln>
            <a:noFill/>
          </a:ln>
          <a:effectLst>
            <a:prstShdw prst="shdw17" dist="17961" dir="2700000">
              <a:srgbClr val="5C7A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9977" tIns="46788" rIns="89977" bIns="4678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FF0000"/>
                </a:solidFill>
                <a:latin typeface="Tahoma" panose="020B0604030504040204" pitchFamily="34" charset="0"/>
                <a:cs typeface="Arial" panose="020B0604020202020204" pitchFamily="34" charset="0"/>
              </a:rPr>
              <a:t>Avoid the rabbit holes… </a:t>
            </a:r>
          </a:p>
          <a:p>
            <a:pPr eaLnBrk="1" hangingPunct="1"/>
            <a:r>
              <a:rPr lang="en-US" altLang="en-US" sz="1400" b="1">
                <a:solidFill>
                  <a:srgbClr val="FF0000"/>
                </a:solidFill>
                <a:latin typeface="Tahoma" panose="020B0604030504040204" pitchFamily="34" charset="0"/>
                <a:cs typeface="Arial" panose="020B0604020202020204" pitchFamily="34" charset="0"/>
              </a:rPr>
              <a:t>There will be many</a:t>
            </a:r>
          </a:p>
        </p:txBody>
      </p:sp>
      <p:pic>
        <p:nvPicPr>
          <p:cNvPr id="15" name="Picture 33" descr="lap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872" y="1522919"/>
            <a:ext cx="1950529" cy="147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list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8350" y="1458027"/>
            <a:ext cx="1276018" cy="152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noc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797" y="4557797"/>
            <a:ext cx="1296649" cy="129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a:extLst>
              <a:ext uri="{FF2B5EF4-FFF2-40B4-BE49-F238E27FC236}">
                <a16:creationId xmlns:a16="http://schemas.microsoft.com/office/drawing/2014/main" id="{9EF8B9DA-D722-8AD2-97EF-1A29645A8B08}"/>
              </a:ext>
            </a:extLst>
          </p:cNvPr>
          <p:cNvSpPr>
            <a:spLocks noGrp="1"/>
          </p:cNvSpPr>
          <p:nvPr>
            <p:ph type="title"/>
          </p:nvPr>
        </p:nvSpPr>
        <p:spPr>
          <a:xfrm>
            <a:off x="623294" y="459044"/>
            <a:ext cx="10873068" cy="615553"/>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4000">
                <a:solidFill>
                  <a:schemeClr val="accent5"/>
                </a:solidFill>
              </a:rPr>
              <a:t>Ground Rules</a:t>
            </a:r>
          </a:p>
        </p:txBody>
      </p:sp>
      <p:pic>
        <p:nvPicPr>
          <p:cNvPr id="3" name="Picture 2" descr="Yellow question mark">
            <a:extLst>
              <a:ext uri="{FF2B5EF4-FFF2-40B4-BE49-F238E27FC236}">
                <a16:creationId xmlns:a16="http://schemas.microsoft.com/office/drawing/2014/main" id="{63E6EA9B-8079-3D81-3001-FDC6FABBA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78" y="1433548"/>
            <a:ext cx="2457465" cy="1474405"/>
          </a:xfrm>
          <a:prstGeom prst="rect">
            <a:avLst/>
          </a:prstGeom>
        </p:spPr>
      </p:pic>
    </p:spTree>
    <p:extLst>
      <p:ext uri="{BB962C8B-B14F-4D97-AF65-F5344CB8AC3E}">
        <p14:creationId xmlns:p14="http://schemas.microsoft.com/office/powerpoint/2010/main" val="1866641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87C32A-5E21-3890-C7DE-D9C5B7C2C818}"/>
              </a:ext>
            </a:extLst>
          </p:cNvPr>
          <p:cNvPicPr>
            <a:picLocks noChangeAspect="1"/>
          </p:cNvPicPr>
          <p:nvPr/>
        </p:nvPicPr>
        <p:blipFill>
          <a:blip r:embed="rId3"/>
          <a:stretch>
            <a:fillRect/>
          </a:stretch>
        </p:blipFill>
        <p:spPr>
          <a:xfrm>
            <a:off x="57548" y="4418062"/>
            <a:ext cx="9636786" cy="198089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pic>
        <p:nvPicPr>
          <p:cNvPr id="7" name="Picture 6">
            <a:extLst>
              <a:ext uri="{FF2B5EF4-FFF2-40B4-BE49-F238E27FC236}">
                <a16:creationId xmlns:a16="http://schemas.microsoft.com/office/drawing/2014/main" id="{8D23A847-3997-038D-C759-AC72221467F7}"/>
              </a:ext>
            </a:extLst>
          </p:cNvPr>
          <p:cNvPicPr>
            <a:picLocks noChangeAspect="1"/>
          </p:cNvPicPr>
          <p:nvPr/>
        </p:nvPicPr>
        <p:blipFill>
          <a:blip r:embed="rId4"/>
          <a:stretch>
            <a:fillRect/>
          </a:stretch>
        </p:blipFill>
        <p:spPr>
          <a:xfrm>
            <a:off x="804334" y="1232592"/>
            <a:ext cx="8610599" cy="2663373"/>
          </a:xfrm>
          <a:prstGeom prst="rect">
            <a:avLst/>
          </a:prstGeom>
          <a:ln>
            <a:solidFill>
              <a:schemeClr val="tx1"/>
            </a:solidFill>
          </a:ln>
        </p:spPr>
      </p:pic>
      <p:sp>
        <p:nvSpPr>
          <p:cNvPr id="5" name="TextBox 4">
            <a:extLst>
              <a:ext uri="{FF2B5EF4-FFF2-40B4-BE49-F238E27FC236}">
                <a16:creationId xmlns:a16="http://schemas.microsoft.com/office/drawing/2014/main" id="{B93ED6B9-EBCE-B751-7497-5B11B724C506}"/>
              </a:ext>
            </a:extLst>
          </p:cNvPr>
          <p:cNvSpPr txBox="1"/>
          <p:nvPr/>
        </p:nvSpPr>
        <p:spPr>
          <a:xfrm>
            <a:off x="9633856" y="2010280"/>
            <a:ext cx="2276435" cy="1384995"/>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You have the ability to recommend a supplier for this purchase.  Click "View all suppliers". </a:t>
            </a:r>
            <a:endParaRPr lang="en-US" sz="1800" kern="0" dirty="0">
              <a:ea typeface="Arial Unicode MS" pitchFamily="34" charset="-128"/>
              <a:cs typeface="Arial Unicode MS" pitchFamily="34" charset="-128"/>
            </a:endParaRPr>
          </a:p>
        </p:txBody>
      </p:sp>
      <p:sp>
        <p:nvSpPr>
          <p:cNvPr id="6" name="Rectangle 5">
            <a:extLst>
              <a:ext uri="{FF2B5EF4-FFF2-40B4-BE49-F238E27FC236}">
                <a16:creationId xmlns:a16="http://schemas.microsoft.com/office/drawing/2014/main" id="{C1882AC0-6074-0F2D-9DAF-9D77F79E8E1E}"/>
              </a:ext>
            </a:extLst>
          </p:cNvPr>
          <p:cNvSpPr/>
          <p:nvPr/>
        </p:nvSpPr>
        <p:spPr bwMode="gray">
          <a:xfrm>
            <a:off x="8051936" y="2743200"/>
            <a:ext cx="1226288" cy="36911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33FBFBD7-700E-8196-A704-52AD6896001F}"/>
              </a:ext>
            </a:extLst>
          </p:cNvPr>
          <p:cNvSpPr txBox="1"/>
          <p:nvPr/>
        </p:nvSpPr>
        <p:spPr>
          <a:xfrm>
            <a:off x="9912390" y="4484515"/>
            <a:ext cx="227643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Search for the supplier's name.</a:t>
            </a:r>
            <a:endParaRPr lang="en-US" sz="1800" kern="0" dirty="0">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51CB52B0-4B92-1A0A-6657-825D2E513D35}"/>
              </a:ext>
            </a:extLst>
          </p:cNvPr>
          <p:cNvCxnSpPr>
            <a:cxnSpLocks/>
          </p:cNvCxnSpPr>
          <p:nvPr/>
        </p:nvCxnSpPr>
        <p:spPr>
          <a:xfrm flipH="1">
            <a:off x="7626080" y="4851400"/>
            <a:ext cx="2195253" cy="101864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037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B93ED6B9-EBCE-B751-7497-5B11B724C506}"/>
              </a:ext>
            </a:extLst>
          </p:cNvPr>
          <p:cNvSpPr txBox="1"/>
          <p:nvPr/>
        </p:nvSpPr>
        <p:spPr>
          <a:xfrm>
            <a:off x="199784" y="2780259"/>
            <a:ext cx="3042950" cy="304698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kern="0">
                <a:ea typeface="Arial Unicode MS" pitchFamily="34" charset="-128"/>
                <a:cs typeface="Arial Unicode MS" pitchFamily="34" charset="-128"/>
              </a:rPr>
              <a:t>Click on the supplier’s name, and then click “Select.” </a:t>
            </a:r>
          </a:p>
          <a:p>
            <a:pPr fontAlgn="base">
              <a:spcBef>
                <a:spcPct val="50000"/>
              </a:spcBef>
              <a:spcAft>
                <a:spcPct val="0"/>
              </a:spcAft>
              <a:buClr>
                <a:srgbClr val="F0AB00"/>
              </a:buClr>
              <a:buSzPct val="80000"/>
            </a:pPr>
            <a:endParaRPr lang="en-US" sz="1800" kern="0">
              <a:ea typeface="Arial Unicode MS" pitchFamily="34" charset="-128"/>
              <a:cs typeface="Arial Unicode MS" pitchFamily="34" charset="-128"/>
            </a:endParaRP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If you do not find the supplier that you want to recommend, you can leave the supplier field blank and enter your supplier recommendation in the comments section of the requisition .</a:t>
            </a:r>
            <a:endParaRPr lang="en-US" sz="1800" kern="0">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985B3DCA-6C85-1498-6739-00AA36178DFF}"/>
              </a:ext>
            </a:extLst>
          </p:cNvPr>
          <p:cNvPicPr>
            <a:picLocks noChangeAspect="1"/>
          </p:cNvPicPr>
          <p:nvPr/>
        </p:nvPicPr>
        <p:blipFill>
          <a:blip r:embed="rId3"/>
          <a:stretch>
            <a:fillRect/>
          </a:stretch>
        </p:blipFill>
        <p:spPr>
          <a:xfrm>
            <a:off x="3852333" y="2410330"/>
            <a:ext cx="7814853" cy="3533468"/>
          </a:xfrm>
          <a:prstGeom prst="rect">
            <a:avLst/>
          </a:prstGeom>
        </p:spPr>
      </p:pic>
      <p:sp>
        <p:nvSpPr>
          <p:cNvPr id="6" name="Rectangle: Rounded Corners 5">
            <a:extLst>
              <a:ext uri="{FF2B5EF4-FFF2-40B4-BE49-F238E27FC236}">
                <a16:creationId xmlns:a16="http://schemas.microsoft.com/office/drawing/2014/main" id="{44443768-9564-7973-1161-90A1E3B82E75}"/>
              </a:ext>
            </a:extLst>
          </p:cNvPr>
          <p:cNvSpPr/>
          <p:nvPr/>
        </p:nvSpPr>
        <p:spPr bwMode="gray">
          <a:xfrm>
            <a:off x="10574867" y="5664200"/>
            <a:ext cx="584200" cy="270933"/>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84038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pic>
        <p:nvPicPr>
          <p:cNvPr id="2" name="Picture 1" descr="SAP Ariba Buying and 1 more page - Personal - Microsoft​ Edge">
            <a:extLst>
              <a:ext uri="{FF2B5EF4-FFF2-40B4-BE49-F238E27FC236}">
                <a16:creationId xmlns:a16="http://schemas.microsoft.com/office/drawing/2014/main" id="{D9750A21-0D80-01C7-1495-DC9660473AF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539921" y="1212079"/>
            <a:ext cx="8223990" cy="5110990"/>
          </a:xfrm>
          <a:prstGeom prst="rect">
            <a:avLst/>
          </a:prstGeom>
          <a:ln>
            <a:solidFill>
              <a:schemeClr val="tx1"/>
            </a:solidFill>
          </a:ln>
        </p:spPr>
      </p:pic>
      <p:sp>
        <p:nvSpPr>
          <p:cNvPr id="3" name="Rectangle 2">
            <a:extLst>
              <a:ext uri="{FF2B5EF4-FFF2-40B4-BE49-F238E27FC236}">
                <a16:creationId xmlns:a16="http://schemas.microsoft.com/office/drawing/2014/main" id="{CCF77D73-0C5A-70C1-257F-F72DB72264EC}"/>
              </a:ext>
            </a:extLst>
          </p:cNvPr>
          <p:cNvSpPr/>
          <p:nvPr/>
        </p:nvSpPr>
        <p:spPr bwMode="gray">
          <a:xfrm>
            <a:off x="10108734" y="1518407"/>
            <a:ext cx="897622" cy="36911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7853AEBB-7F8D-9A18-C6EF-4A29FC8F126E}"/>
              </a:ext>
            </a:extLst>
          </p:cNvPr>
          <p:cNvSpPr txBox="1"/>
          <p:nvPr/>
        </p:nvSpPr>
        <p:spPr>
          <a:xfrm>
            <a:off x="250583" y="1702965"/>
            <a:ext cx="296970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Verify all the fields, and then click </a:t>
            </a:r>
            <a:r>
              <a:rPr lang="en-US" sz="1800" b="1" kern="0">
                <a:ea typeface="Arial Unicode MS" pitchFamily="34" charset="-128"/>
                <a:cs typeface="Arial Unicode MS" pitchFamily="34" charset="-128"/>
              </a:rPr>
              <a:t>Add to cart</a:t>
            </a:r>
            <a:r>
              <a:rPr lang="en-US" sz="1800" kern="0">
                <a:ea typeface="Arial Unicode MS" pitchFamily="34" charset="-128"/>
                <a:cs typeface="Arial Unicode MS" pitchFamily="34" charset="-128"/>
              </a:rPr>
              <a:t>.</a:t>
            </a:r>
          </a:p>
        </p:txBody>
      </p:sp>
    </p:spTree>
    <p:extLst>
      <p:ext uri="{BB962C8B-B14F-4D97-AF65-F5344CB8AC3E}">
        <p14:creationId xmlns:p14="http://schemas.microsoft.com/office/powerpoint/2010/main" val="443448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pic>
        <p:nvPicPr>
          <p:cNvPr id="3" name="Picture 2" descr="SAP Ariba Buying - Personal - Microsoft​ Edge">
            <a:extLst>
              <a:ext uri="{FF2B5EF4-FFF2-40B4-BE49-F238E27FC236}">
                <a16:creationId xmlns:a16="http://schemas.microsoft.com/office/drawing/2014/main" id="{7C704ED1-8D48-1B8D-F5AA-C8E143C9292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99378" y="1345550"/>
            <a:ext cx="7089394" cy="3162534"/>
          </a:xfrm>
          <a:prstGeom prst="rect">
            <a:avLst/>
          </a:prstGeom>
          <a:ln>
            <a:solidFill>
              <a:schemeClr val="tx1"/>
            </a:solidFill>
          </a:ln>
        </p:spPr>
      </p:pic>
      <p:sp>
        <p:nvSpPr>
          <p:cNvPr id="2" name="TextBox 1">
            <a:extLst>
              <a:ext uri="{FF2B5EF4-FFF2-40B4-BE49-F238E27FC236}">
                <a16:creationId xmlns:a16="http://schemas.microsoft.com/office/drawing/2014/main" id="{D3A6C252-8C82-FAB1-D112-83A5E76B5C05}"/>
              </a:ext>
            </a:extLst>
          </p:cNvPr>
          <p:cNvSpPr txBox="1"/>
          <p:nvPr/>
        </p:nvSpPr>
        <p:spPr>
          <a:xfrm>
            <a:off x="7675927" y="1510018"/>
            <a:ext cx="3820435"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Repeat the process as many times as required.  You can add as many line items as needed.</a:t>
            </a:r>
          </a:p>
        </p:txBody>
      </p:sp>
      <p:sp>
        <p:nvSpPr>
          <p:cNvPr id="6" name="TextBox 5">
            <a:extLst>
              <a:ext uri="{FF2B5EF4-FFF2-40B4-BE49-F238E27FC236}">
                <a16:creationId xmlns:a16="http://schemas.microsoft.com/office/drawing/2014/main" id="{48502B87-EE62-82D2-2FBA-D0CA877F6BD7}"/>
              </a:ext>
            </a:extLst>
          </p:cNvPr>
          <p:cNvSpPr txBox="1"/>
          <p:nvPr/>
        </p:nvSpPr>
        <p:spPr>
          <a:xfrm>
            <a:off x="1446496" y="4981351"/>
            <a:ext cx="3820435"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To expand the line-item details to enter accounting and shipping details, click the right facing arrow.</a:t>
            </a:r>
          </a:p>
        </p:txBody>
      </p:sp>
      <p:pic>
        <p:nvPicPr>
          <p:cNvPr id="12" name="Picture 11">
            <a:extLst>
              <a:ext uri="{FF2B5EF4-FFF2-40B4-BE49-F238E27FC236}">
                <a16:creationId xmlns:a16="http://schemas.microsoft.com/office/drawing/2014/main" id="{42F55FFA-C85D-4C2B-17FF-0CF220408D16}"/>
              </a:ext>
            </a:extLst>
          </p:cNvPr>
          <p:cNvPicPr>
            <a:picLocks noChangeAspect="1"/>
          </p:cNvPicPr>
          <p:nvPr/>
        </p:nvPicPr>
        <p:blipFill>
          <a:blip r:embed="rId4"/>
          <a:stretch>
            <a:fillRect/>
          </a:stretch>
        </p:blipFill>
        <p:spPr>
          <a:xfrm>
            <a:off x="6607316" y="4162158"/>
            <a:ext cx="5581509" cy="2608753"/>
          </a:xfrm>
          <a:prstGeom prst="rect">
            <a:avLst/>
          </a:prstGeom>
        </p:spPr>
      </p:pic>
      <p:cxnSp>
        <p:nvCxnSpPr>
          <p:cNvPr id="7" name="Straight Arrow Connector 6">
            <a:extLst>
              <a:ext uri="{FF2B5EF4-FFF2-40B4-BE49-F238E27FC236}">
                <a16:creationId xmlns:a16="http://schemas.microsoft.com/office/drawing/2014/main" id="{9A07B532-AFFF-A0D5-E180-CC026B1F75C9}"/>
              </a:ext>
            </a:extLst>
          </p:cNvPr>
          <p:cNvCxnSpPr>
            <a:cxnSpLocks/>
          </p:cNvCxnSpPr>
          <p:nvPr/>
        </p:nvCxnSpPr>
        <p:spPr>
          <a:xfrm>
            <a:off x="5037667" y="5636381"/>
            <a:ext cx="17949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8C5B98F-FF0D-C4D9-4480-0879262E9DC6}"/>
              </a:ext>
            </a:extLst>
          </p:cNvPr>
          <p:cNvSpPr/>
          <p:nvPr/>
        </p:nvSpPr>
        <p:spPr bwMode="gray">
          <a:xfrm>
            <a:off x="6832600" y="5477933"/>
            <a:ext cx="482600" cy="397934"/>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62133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CB4AA680-D823-DB55-A64D-21F09679EE73}"/>
              </a:ext>
            </a:extLst>
          </p:cNvPr>
          <p:cNvSpPr txBox="1"/>
          <p:nvPr/>
        </p:nvSpPr>
        <p:spPr>
          <a:xfrm>
            <a:off x="1150162" y="2415951"/>
            <a:ext cx="3820435"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To expand the Accounting details, click the right facing arrow.</a:t>
            </a:r>
          </a:p>
        </p:txBody>
      </p:sp>
      <p:sp>
        <p:nvSpPr>
          <p:cNvPr id="7" name="TextBox 6">
            <a:extLst>
              <a:ext uri="{FF2B5EF4-FFF2-40B4-BE49-F238E27FC236}">
                <a16:creationId xmlns:a16="http://schemas.microsoft.com/office/drawing/2014/main" id="{E5D998FE-6C9E-9EB2-C651-3967D0961CDF}"/>
              </a:ext>
            </a:extLst>
          </p:cNvPr>
          <p:cNvSpPr txBox="1"/>
          <p:nvPr/>
        </p:nvSpPr>
        <p:spPr>
          <a:xfrm>
            <a:off x="7087896" y="5662937"/>
            <a:ext cx="3820435"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If you need to split the amount of this line item between multiple funds, click </a:t>
            </a:r>
            <a:r>
              <a:rPr lang="en-US" sz="1800" b="1" kern="0">
                <a:ea typeface="Arial Unicode MS" pitchFamily="34" charset="-128"/>
                <a:cs typeface="Arial Unicode MS" pitchFamily="34" charset="-128"/>
              </a:rPr>
              <a:t>Split Accounting</a:t>
            </a:r>
            <a:r>
              <a:rPr lang="en-US" sz="1800" kern="0">
                <a:ea typeface="Arial Unicode MS" pitchFamily="34" charset="-128"/>
                <a:cs typeface="Arial Unicode MS" pitchFamily="34" charset="-128"/>
              </a:rPr>
              <a:t>. </a:t>
            </a:r>
          </a:p>
        </p:txBody>
      </p:sp>
      <p:pic>
        <p:nvPicPr>
          <p:cNvPr id="14" name="Picture 13">
            <a:extLst>
              <a:ext uri="{FF2B5EF4-FFF2-40B4-BE49-F238E27FC236}">
                <a16:creationId xmlns:a16="http://schemas.microsoft.com/office/drawing/2014/main" id="{4FA7214D-EE10-7CFD-ECBC-980443CD8825}"/>
              </a:ext>
            </a:extLst>
          </p:cNvPr>
          <p:cNvPicPr>
            <a:picLocks noChangeAspect="1"/>
          </p:cNvPicPr>
          <p:nvPr/>
        </p:nvPicPr>
        <p:blipFill>
          <a:blip r:embed="rId3"/>
          <a:stretch>
            <a:fillRect/>
          </a:stretch>
        </p:blipFill>
        <p:spPr>
          <a:xfrm>
            <a:off x="4997407" y="1074597"/>
            <a:ext cx="6922450" cy="3568970"/>
          </a:xfrm>
          <a:prstGeom prst="rect">
            <a:avLst/>
          </a:prstGeom>
        </p:spPr>
      </p:pic>
      <p:cxnSp>
        <p:nvCxnSpPr>
          <p:cNvPr id="6" name="Straight Arrow Connector 5">
            <a:extLst>
              <a:ext uri="{FF2B5EF4-FFF2-40B4-BE49-F238E27FC236}">
                <a16:creationId xmlns:a16="http://schemas.microsoft.com/office/drawing/2014/main" id="{C7098372-172A-B4D7-0F0C-85BAA726D213}"/>
              </a:ext>
            </a:extLst>
          </p:cNvPr>
          <p:cNvCxnSpPr>
            <a:cxnSpLocks/>
          </p:cNvCxnSpPr>
          <p:nvPr/>
        </p:nvCxnSpPr>
        <p:spPr>
          <a:xfrm>
            <a:off x="4001331" y="2755296"/>
            <a:ext cx="17949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E374151-F989-E16A-B580-7A985B912341}"/>
              </a:ext>
            </a:extLst>
          </p:cNvPr>
          <p:cNvPicPr>
            <a:picLocks noChangeAspect="1"/>
          </p:cNvPicPr>
          <p:nvPr/>
        </p:nvPicPr>
        <p:blipFill>
          <a:blip r:embed="rId4"/>
          <a:stretch>
            <a:fillRect/>
          </a:stretch>
        </p:blipFill>
        <p:spPr>
          <a:xfrm>
            <a:off x="507905" y="3789590"/>
            <a:ext cx="5185324" cy="2992209"/>
          </a:xfrm>
          <a:prstGeom prst="rect">
            <a:avLst/>
          </a:prstGeom>
        </p:spPr>
      </p:pic>
      <p:cxnSp>
        <p:nvCxnSpPr>
          <p:cNvPr id="8" name="Straight Arrow Connector 7">
            <a:extLst>
              <a:ext uri="{FF2B5EF4-FFF2-40B4-BE49-F238E27FC236}">
                <a16:creationId xmlns:a16="http://schemas.microsoft.com/office/drawing/2014/main" id="{335180A5-7D67-63B9-0A9F-2BA659197E36}"/>
              </a:ext>
            </a:extLst>
          </p:cNvPr>
          <p:cNvCxnSpPr>
            <a:cxnSpLocks/>
          </p:cNvCxnSpPr>
          <p:nvPr/>
        </p:nvCxnSpPr>
        <p:spPr>
          <a:xfrm flipH="1">
            <a:off x="4332514" y="6088414"/>
            <a:ext cx="2527117" cy="32327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977B53E-DACB-945B-32B7-DED7E347CC5A}"/>
              </a:ext>
            </a:extLst>
          </p:cNvPr>
          <p:cNvSpPr/>
          <p:nvPr/>
        </p:nvSpPr>
        <p:spPr bwMode="gray">
          <a:xfrm>
            <a:off x="6530654" y="2723174"/>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A02A32EE-A905-8F08-5871-E7BF0E48063F}"/>
              </a:ext>
            </a:extLst>
          </p:cNvPr>
          <p:cNvSpPr/>
          <p:nvPr/>
        </p:nvSpPr>
        <p:spPr bwMode="gray">
          <a:xfrm>
            <a:off x="3838244" y="6499327"/>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29962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E287FD93-EFC1-735B-5931-9FD840E5A3B3}"/>
              </a:ext>
            </a:extLst>
          </p:cNvPr>
          <p:cNvSpPr txBox="1"/>
          <p:nvPr/>
        </p:nvSpPr>
        <p:spPr>
          <a:xfrm>
            <a:off x="7425433" y="1524764"/>
            <a:ext cx="3573710" cy="15234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Choose the split percentage for each split. In this case we will charge 60% to the cost center shown.</a:t>
            </a: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Scroll down.</a:t>
            </a:r>
            <a:endParaRPr lang="en-US" sz="1800" kern="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79F12F6C-441B-A746-17D8-3E12097BCBF6}"/>
              </a:ext>
            </a:extLst>
          </p:cNvPr>
          <p:cNvPicPr>
            <a:picLocks noChangeAspect="1"/>
          </p:cNvPicPr>
          <p:nvPr/>
        </p:nvPicPr>
        <p:blipFill>
          <a:blip r:embed="rId3"/>
          <a:stretch>
            <a:fillRect/>
          </a:stretch>
        </p:blipFill>
        <p:spPr>
          <a:xfrm>
            <a:off x="6520543" y="3082926"/>
            <a:ext cx="5668282" cy="3568243"/>
          </a:xfrm>
          <a:prstGeom prst="rect">
            <a:avLst/>
          </a:prstGeom>
        </p:spPr>
      </p:pic>
      <p:pic>
        <p:nvPicPr>
          <p:cNvPr id="12" name="Picture 11">
            <a:extLst>
              <a:ext uri="{FF2B5EF4-FFF2-40B4-BE49-F238E27FC236}">
                <a16:creationId xmlns:a16="http://schemas.microsoft.com/office/drawing/2014/main" id="{31B0DB8C-44C1-4699-2D37-DDA65BB55701}"/>
              </a:ext>
            </a:extLst>
          </p:cNvPr>
          <p:cNvPicPr>
            <a:picLocks noChangeAspect="1"/>
          </p:cNvPicPr>
          <p:nvPr/>
        </p:nvPicPr>
        <p:blipFill>
          <a:blip r:embed="rId4"/>
          <a:stretch>
            <a:fillRect/>
          </a:stretch>
        </p:blipFill>
        <p:spPr>
          <a:xfrm>
            <a:off x="618743" y="1200660"/>
            <a:ext cx="5782057" cy="3915625"/>
          </a:xfrm>
          <a:prstGeom prst="rect">
            <a:avLst/>
          </a:prstGeom>
        </p:spPr>
      </p:pic>
      <p:cxnSp>
        <p:nvCxnSpPr>
          <p:cNvPr id="6" name="Straight Arrow Connector 5">
            <a:extLst>
              <a:ext uri="{FF2B5EF4-FFF2-40B4-BE49-F238E27FC236}">
                <a16:creationId xmlns:a16="http://schemas.microsoft.com/office/drawing/2014/main" id="{0AFA028F-4E7C-DB5F-6A70-A0AC30560D8D}"/>
              </a:ext>
            </a:extLst>
          </p:cNvPr>
          <p:cNvCxnSpPr>
            <a:cxnSpLocks/>
          </p:cNvCxnSpPr>
          <p:nvPr/>
        </p:nvCxnSpPr>
        <p:spPr>
          <a:xfrm flipH="1">
            <a:off x="4297433" y="2208590"/>
            <a:ext cx="258854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056404E-E0FB-A941-D035-337859F29249}"/>
              </a:ext>
            </a:extLst>
          </p:cNvPr>
          <p:cNvSpPr/>
          <p:nvPr/>
        </p:nvSpPr>
        <p:spPr bwMode="gray">
          <a:xfrm>
            <a:off x="4100708" y="2469170"/>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DBFF8706-C468-129D-9D23-3E3B4BDFF1BA}"/>
              </a:ext>
            </a:extLst>
          </p:cNvPr>
          <p:cNvSpPr/>
          <p:nvPr/>
        </p:nvSpPr>
        <p:spPr bwMode="gray">
          <a:xfrm>
            <a:off x="11763071" y="5898179"/>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80608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29CE99F0-19C5-05CF-0EF7-F39E0C81D8CC}"/>
              </a:ext>
            </a:extLst>
          </p:cNvPr>
          <p:cNvSpPr txBox="1"/>
          <p:nvPr/>
        </p:nvSpPr>
        <p:spPr>
          <a:xfrm>
            <a:off x="7525874" y="1871404"/>
            <a:ext cx="3573710"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The second split we will choose a different cost center, but the process is the same if you are charging to a project, grant or any other funding source.</a:t>
            </a:r>
          </a:p>
        </p:txBody>
      </p:sp>
      <p:pic>
        <p:nvPicPr>
          <p:cNvPr id="10" name="Picture 9">
            <a:extLst>
              <a:ext uri="{FF2B5EF4-FFF2-40B4-BE49-F238E27FC236}">
                <a16:creationId xmlns:a16="http://schemas.microsoft.com/office/drawing/2014/main" id="{D9D753DA-A58B-0F8D-B99A-7D3A680CEEB7}"/>
              </a:ext>
            </a:extLst>
          </p:cNvPr>
          <p:cNvPicPr>
            <a:picLocks noChangeAspect="1"/>
          </p:cNvPicPr>
          <p:nvPr/>
        </p:nvPicPr>
        <p:blipFill>
          <a:blip r:embed="rId3"/>
          <a:stretch>
            <a:fillRect/>
          </a:stretch>
        </p:blipFill>
        <p:spPr>
          <a:xfrm>
            <a:off x="6531429" y="4007467"/>
            <a:ext cx="5562600" cy="2763443"/>
          </a:xfrm>
          <a:prstGeom prst="rect">
            <a:avLst/>
          </a:prstGeom>
        </p:spPr>
      </p:pic>
      <p:pic>
        <p:nvPicPr>
          <p:cNvPr id="12" name="Picture 11">
            <a:extLst>
              <a:ext uri="{FF2B5EF4-FFF2-40B4-BE49-F238E27FC236}">
                <a16:creationId xmlns:a16="http://schemas.microsoft.com/office/drawing/2014/main" id="{B07E82D1-8D05-0230-0E62-712592059B95}"/>
              </a:ext>
            </a:extLst>
          </p:cNvPr>
          <p:cNvPicPr>
            <a:picLocks noChangeAspect="1"/>
          </p:cNvPicPr>
          <p:nvPr/>
        </p:nvPicPr>
        <p:blipFill>
          <a:blip r:embed="rId4"/>
          <a:stretch>
            <a:fillRect/>
          </a:stretch>
        </p:blipFill>
        <p:spPr>
          <a:xfrm>
            <a:off x="623294" y="1196025"/>
            <a:ext cx="5908135" cy="3060288"/>
          </a:xfrm>
          <a:prstGeom prst="rect">
            <a:avLst/>
          </a:prstGeom>
        </p:spPr>
      </p:pic>
      <p:cxnSp>
        <p:nvCxnSpPr>
          <p:cNvPr id="6" name="Straight Arrow Connector 5">
            <a:extLst>
              <a:ext uri="{FF2B5EF4-FFF2-40B4-BE49-F238E27FC236}">
                <a16:creationId xmlns:a16="http://schemas.microsoft.com/office/drawing/2014/main" id="{B03CB852-A806-257D-D64B-C170FA2E4ABE}"/>
              </a:ext>
            </a:extLst>
          </p:cNvPr>
          <p:cNvCxnSpPr>
            <a:cxnSpLocks/>
          </p:cNvCxnSpPr>
          <p:nvPr/>
        </p:nvCxnSpPr>
        <p:spPr>
          <a:xfrm flipH="1">
            <a:off x="5388429" y="2520612"/>
            <a:ext cx="1992085" cy="4328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F372B1F-815E-430C-172A-C206A3684071}"/>
              </a:ext>
            </a:extLst>
          </p:cNvPr>
          <p:cNvSpPr/>
          <p:nvPr/>
        </p:nvSpPr>
        <p:spPr bwMode="gray">
          <a:xfrm>
            <a:off x="5370711" y="2799376"/>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E87653B5-C719-AB89-FFC6-164BDAF87673}"/>
              </a:ext>
            </a:extLst>
          </p:cNvPr>
          <p:cNvSpPr/>
          <p:nvPr/>
        </p:nvSpPr>
        <p:spPr bwMode="gray">
          <a:xfrm>
            <a:off x="10442264" y="5796578"/>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06031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F8779497-1308-F012-F198-BA9A2C7CC6C6}"/>
              </a:ext>
            </a:extLst>
          </p:cNvPr>
          <p:cNvSpPr txBox="1"/>
          <p:nvPr/>
        </p:nvSpPr>
        <p:spPr>
          <a:xfrm>
            <a:off x="6703347" y="1416179"/>
            <a:ext cx="4379520"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The total percentage for all splits must equal 100%.  The previous split we entered 60%, for this split we will enter the remaining 40%.</a:t>
            </a:r>
          </a:p>
        </p:txBody>
      </p:sp>
      <p:sp>
        <p:nvSpPr>
          <p:cNvPr id="11" name="TextBox 10">
            <a:extLst>
              <a:ext uri="{FF2B5EF4-FFF2-40B4-BE49-F238E27FC236}">
                <a16:creationId xmlns:a16="http://schemas.microsoft.com/office/drawing/2014/main" id="{FE0F038E-24C6-4BFA-A8E7-812FE9F2F435}"/>
              </a:ext>
            </a:extLst>
          </p:cNvPr>
          <p:cNvSpPr txBox="1"/>
          <p:nvPr/>
        </p:nvSpPr>
        <p:spPr>
          <a:xfrm>
            <a:off x="1047614" y="4387979"/>
            <a:ext cx="4379520"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Make sure that the amounts are correct</a:t>
            </a:r>
          </a:p>
        </p:txBody>
      </p:sp>
      <p:sp>
        <p:nvSpPr>
          <p:cNvPr id="13" name="Rectangle 12">
            <a:extLst>
              <a:ext uri="{FF2B5EF4-FFF2-40B4-BE49-F238E27FC236}">
                <a16:creationId xmlns:a16="http://schemas.microsoft.com/office/drawing/2014/main" id="{E54BB3B3-131D-6759-828B-13366FF006A9}"/>
              </a:ext>
            </a:extLst>
          </p:cNvPr>
          <p:cNvSpPr/>
          <p:nvPr/>
        </p:nvSpPr>
        <p:spPr bwMode="gray">
          <a:xfrm>
            <a:off x="8766495" y="4267286"/>
            <a:ext cx="2147582" cy="43893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D0483A11-4E6A-7FB3-F3C5-E2A1A9B7FAF6}"/>
              </a:ext>
            </a:extLst>
          </p:cNvPr>
          <p:cNvPicPr>
            <a:picLocks noChangeAspect="1"/>
          </p:cNvPicPr>
          <p:nvPr/>
        </p:nvPicPr>
        <p:blipFill>
          <a:blip r:embed="rId3"/>
          <a:stretch>
            <a:fillRect/>
          </a:stretch>
        </p:blipFill>
        <p:spPr>
          <a:xfrm>
            <a:off x="468641" y="1162863"/>
            <a:ext cx="6234706" cy="2886857"/>
          </a:xfrm>
          <a:prstGeom prst="rect">
            <a:avLst/>
          </a:prstGeom>
        </p:spPr>
      </p:pic>
      <p:pic>
        <p:nvPicPr>
          <p:cNvPr id="3" name="Picture 2" descr="SAP Ariba Buying - Personal - Microsoft​ Edge">
            <a:extLst>
              <a:ext uri="{FF2B5EF4-FFF2-40B4-BE49-F238E27FC236}">
                <a16:creationId xmlns:a16="http://schemas.microsoft.com/office/drawing/2014/main" id="{6E4CA024-DA1C-0230-E56A-07754ED58D4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838371" y="3065631"/>
            <a:ext cx="6628853" cy="3792369"/>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477089C7-41FD-B909-961D-FE6C964BD085}"/>
              </a:ext>
            </a:extLst>
          </p:cNvPr>
          <p:cNvCxnSpPr>
            <a:cxnSpLocks/>
          </p:cNvCxnSpPr>
          <p:nvPr/>
        </p:nvCxnSpPr>
        <p:spPr>
          <a:xfrm flipV="1">
            <a:off x="5173133" y="3526971"/>
            <a:ext cx="4351867" cy="100269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FAAF22B-79AC-8081-4BE8-B9F395434F06}"/>
              </a:ext>
            </a:extLst>
          </p:cNvPr>
          <p:cNvSpPr/>
          <p:nvPr/>
        </p:nvSpPr>
        <p:spPr bwMode="gray">
          <a:xfrm>
            <a:off x="3914447" y="2528439"/>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518491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sp>
        <p:nvSpPr>
          <p:cNvPr id="5" name="TextBox 4">
            <a:extLst>
              <a:ext uri="{FF2B5EF4-FFF2-40B4-BE49-F238E27FC236}">
                <a16:creationId xmlns:a16="http://schemas.microsoft.com/office/drawing/2014/main" id="{CA583C59-38CD-8D62-FFC8-CABC93530109}"/>
              </a:ext>
            </a:extLst>
          </p:cNvPr>
          <p:cNvSpPr txBox="1"/>
          <p:nvPr/>
        </p:nvSpPr>
        <p:spPr>
          <a:xfrm>
            <a:off x="9298523" y="2110985"/>
            <a:ext cx="2707209" cy="31854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Users can copy line items by clicking on the 3 dots to the right of the line item, and then click “</a:t>
            </a:r>
            <a:r>
              <a:rPr lang="en-US" sz="1800" b="1" kern="0">
                <a:ea typeface="Arial Unicode MS" pitchFamily="34" charset="-128"/>
                <a:cs typeface="Arial Unicode MS" pitchFamily="34" charset="-128"/>
              </a:rPr>
              <a:t>Copy</a:t>
            </a:r>
            <a:r>
              <a:rPr lang="en-US" sz="1800" kern="0">
                <a:ea typeface="Arial Unicode MS" pitchFamily="34" charset="-128"/>
                <a:cs typeface="Arial Unicode MS" pitchFamily="34" charset="-128"/>
              </a:rPr>
              <a:t>.”</a:t>
            </a:r>
          </a:p>
          <a:p>
            <a:pPr fontAlgn="base">
              <a:spcBef>
                <a:spcPct val="50000"/>
              </a:spcBef>
              <a:spcAft>
                <a:spcPct val="0"/>
              </a:spcAft>
              <a:buClr>
                <a:srgbClr val="F0AB00"/>
              </a:buClr>
              <a:buSzPct val="80000"/>
            </a:pPr>
            <a:r>
              <a:rPr lang="en-US" kern="0">
                <a:ea typeface="Arial Unicode MS" pitchFamily="34" charset="-128"/>
                <a:cs typeface="Arial Unicode MS" pitchFamily="34" charset="-128"/>
              </a:rPr>
              <a:t>This will copy the entire line item including the accounting information, ship to and line-item details.  Copy the line and then change the details as required</a:t>
            </a:r>
            <a:endParaRPr lang="en-US" sz="1800" kern="0">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7335C11C-B32E-7D32-652A-275A0DEB06EA}"/>
              </a:ext>
            </a:extLst>
          </p:cNvPr>
          <p:cNvPicPr>
            <a:picLocks noChangeAspect="1"/>
          </p:cNvPicPr>
          <p:nvPr/>
        </p:nvPicPr>
        <p:blipFill>
          <a:blip r:embed="rId3"/>
          <a:stretch>
            <a:fillRect/>
          </a:stretch>
        </p:blipFill>
        <p:spPr>
          <a:xfrm>
            <a:off x="704038" y="1373803"/>
            <a:ext cx="8352875" cy="4918140"/>
          </a:xfrm>
          <a:prstGeom prst="rect">
            <a:avLst/>
          </a:prstGeom>
        </p:spPr>
      </p:pic>
      <p:sp>
        <p:nvSpPr>
          <p:cNvPr id="2" name="Oval 1">
            <a:extLst>
              <a:ext uri="{FF2B5EF4-FFF2-40B4-BE49-F238E27FC236}">
                <a16:creationId xmlns:a16="http://schemas.microsoft.com/office/drawing/2014/main" id="{C44495F7-813C-709B-1F51-C57BB19917DC}"/>
              </a:ext>
            </a:extLst>
          </p:cNvPr>
          <p:cNvSpPr/>
          <p:nvPr/>
        </p:nvSpPr>
        <p:spPr bwMode="gray">
          <a:xfrm>
            <a:off x="7783716" y="5754246"/>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76714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Mass Edit of Locations</a:t>
            </a:r>
          </a:p>
        </p:txBody>
      </p:sp>
      <p:sp>
        <p:nvSpPr>
          <p:cNvPr id="5" name="TextBox 4">
            <a:extLst>
              <a:ext uri="{FF2B5EF4-FFF2-40B4-BE49-F238E27FC236}">
                <a16:creationId xmlns:a16="http://schemas.microsoft.com/office/drawing/2014/main" id="{CD6A89CB-DD0B-4C11-7E38-0F484EE3965B}"/>
              </a:ext>
            </a:extLst>
          </p:cNvPr>
          <p:cNvSpPr txBox="1"/>
          <p:nvPr/>
        </p:nvSpPr>
        <p:spPr>
          <a:xfrm>
            <a:off x="623293" y="1401049"/>
            <a:ext cx="3132311" cy="553998"/>
          </a:xfrm>
          <a:prstGeom prst="rect">
            <a:avLst/>
          </a:prstGeom>
          <a:noFill/>
        </p:spPr>
        <p:txBody>
          <a:bodyPr wrap="square" lIns="0" tIns="0" rIns="0" bIns="0" rtlCol="0">
            <a:spAutoFit/>
          </a:bodyPr>
          <a:lstStyle/>
          <a:p>
            <a:pPr rtl="0" fontAlgn="base"/>
            <a:r>
              <a:rPr lang="en-US" b="0" i="0">
                <a:solidFill>
                  <a:srgbClr val="000000"/>
                </a:solidFill>
                <a:effectLst/>
                <a:latin typeface="+mj-lt"/>
                <a:cs typeface="Calibri" panose="020F0502020204030204" pitchFamily="34" charset="0"/>
              </a:rPr>
              <a:t>For Mass Edit of Locations, click on </a:t>
            </a:r>
            <a:r>
              <a:rPr lang="en-US" b="1" i="0">
                <a:solidFill>
                  <a:srgbClr val="000000"/>
                </a:solidFill>
                <a:effectLst/>
                <a:latin typeface="+mj-lt"/>
                <a:cs typeface="Calibri" panose="020F0502020204030204" pitchFamily="34" charset="0"/>
              </a:rPr>
              <a:t>Manage Locations</a:t>
            </a:r>
            <a:endParaRPr lang="en-US" b="1" i="0">
              <a:solidFill>
                <a:srgbClr val="000000"/>
              </a:solidFill>
              <a:effectLst/>
              <a:latin typeface="+mj-lt"/>
            </a:endParaRPr>
          </a:p>
        </p:txBody>
      </p:sp>
      <p:pic>
        <p:nvPicPr>
          <p:cNvPr id="8" name="Picture 7">
            <a:extLst>
              <a:ext uri="{FF2B5EF4-FFF2-40B4-BE49-F238E27FC236}">
                <a16:creationId xmlns:a16="http://schemas.microsoft.com/office/drawing/2014/main" id="{3024569D-4248-8D3C-8906-B9ADCC54560E}"/>
              </a:ext>
            </a:extLst>
          </p:cNvPr>
          <p:cNvPicPr>
            <a:picLocks noChangeAspect="1"/>
          </p:cNvPicPr>
          <p:nvPr/>
        </p:nvPicPr>
        <p:blipFill>
          <a:blip r:embed="rId3"/>
          <a:stretch>
            <a:fillRect/>
          </a:stretch>
        </p:blipFill>
        <p:spPr>
          <a:xfrm>
            <a:off x="3853049" y="1401049"/>
            <a:ext cx="7936180" cy="5195694"/>
          </a:xfrm>
          <a:prstGeom prst="rect">
            <a:avLst/>
          </a:prstGeom>
        </p:spPr>
      </p:pic>
      <p:sp>
        <p:nvSpPr>
          <p:cNvPr id="2" name="Oval 1">
            <a:extLst>
              <a:ext uri="{FF2B5EF4-FFF2-40B4-BE49-F238E27FC236}">
                <a16:creationId xmlns:a16="http://schemas.microsoft.com/office/drawing/2014/main" id="{839AAD8F-AA8A-E2C2-81BC-DD2529188B00}"/>
              </a:ext>
            </a:extLst>
          </p:cNvPr>
          <p:cNvSpPr/>
          <p:nvPr/>
        </p:nvSpPr>
        <p:spPr bwMode="gray">
          <a:xfrm>
            <a:off x="6166588" y="2757041"/>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69579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EE9E2-587D-FC70-A954-FDF69BFAEAEE}"/>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4000">
                <a:solidFill>
                  <a:schemeClr val="accent5"/>
                </a:solidFill>
              </a:rPr>
              <a:t>Welcome &amp; Introductions</a:t>
            </a:r>
          </a:p>
        </p:txBody>
      </p:sp>
      <p:sp>
        <p:nvSpPr>
          <p:cNvPr id="2" name="Text Placeholder 7">
            <a:extLst>
              <a:ext uri="{FF2B5EF4-FFF2-40B4-BE49-F238E27FC236}">
                <a16:creationId xmlns:a16="http://schemas.microsoft.com/office/drawing/2014/main" id="{1A43134D-F8DA-0564-D4D4-B5AE488ED964}"/>
              </a:ext>
            </a:extLst>
          </p:cNvPr>
          <p:cNvSpPr txBox="1">
            <a:spLocks/>
          </p:cNvSpPr>
          <p:nvPr/>
        </p:nvSpPr>
        <p:spPr>
          <a:xfrm>
            <a:off x="294290" y="1464944"/>
            <a:ext cx="6873766" cy="389187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RPr/>
            </a:defPPr>
            <a:lvl1pPr marL="609433" marR="0" lvl="0" indent="-397823" algn="l" rtl="0">
              <a:lnSpc>
                <a:spcPct val="100000"/>
              </a:lnSpc>
              <a:spcBef>
                <a:spcPts val="0"/>
              </a:spcBef>
              <a:spcAft>
                <a:spcPts val="0"/>
              </a:spcAft>
              <a:buClr>
                <a:srgbClr val="000000"/>
              </a:buClr>
              <a:buSzPts val="1100"/>
              <a:buFont typeface="Arial"/>
              <a:buChar char="•"/>
              <a:defRPr sz="1866" b="0" i="0" u="none" strike="noStrike" cap="none">
                <a:solidFill>
                  <a:srgbClr val="000000"/>
                </a:solidFill>
                <a:latin typeface="Arial"/>
                <a:ea typeface="Arial"/>
                <a:cs typeface="Arial"/>
                <a:sym typeface="Arial"/>
              </a:defRPr>
            </a:lvl1pPr>
            <a:lvl2pPr marL="1218866" marR="0" lvl="1"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2pPr>
            <a:lvl3pPr marL="1828297" marR="0" lvl="2"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3pPr>
            <a:lvl4pPr marL="2437729" marR="0" lvl="3"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4pPr>
            <a:lvl5pPr marL="3047162" marR="0" lvl="4"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5pPr>
            <a:lvl6pPr marL="3656595" marR="0" lvl="5"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6pPr>
            <a:lvl7pPr marL="4266027" marR="0" lvl="6"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7pPr>
            <a:lvl8pPr marL="4875459" marR="0" lvl="7"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8pPr>
            <a:lvl9pPr marL="5484891" marR="0" lvl="8" indent="-423217" algn="l" rtl="0">
              <a:lnSpc>
                <a:spcPct val="100000"/>
              </a:lnSpc>
              <a:spcBef>
                <a:spcPts val="0"/>
              </a:spcBef>
              <a:spcAft>
                <a:spcPts val="0"/>
              </a:spcAft>
              <a:buClr>
                <a:srgbClr val="000000"/>
              </a:buClr>
              <a:buSzPts val="1400"/>
              <a:buFont typeface="Arial"/>
              <a:buChar char="•"/>
              <a:defRPr sz="1866" b="0" i="0" u="none" strike="noStrike" cap="none">
                <a:solidFill>
                  <a:srgbClr val="000000"/>
                </a:solidFill>
                <a:latin typeface="Arial"/>
                <a:ea typeface="Arial"/>
                <a:cs typeface="Arial"/>
                <a:sym typeface="Arial"/>
              </a:defRPr>
            </a:lvl9pPr>
          </a:lstStyle>
          <a:p>
            <a:pPr marL="211455" indent="0">
              <a:buFont typeface="Arial"/>
              <a:buNone/>
            </a:pPr>
            <a:endParaRPr lang="en-US"/>
          </a:p>
          <a:p>
            <a:pPr marL="211455" indent="0">
              <a:buFont typeface="Arial"/>
              <a:buNone/>
            </a:pPr>
            <a:endParaRPr lang="en-US" sz="1200" kern="0"/>
          </a:p>
          <a:p>
            <a:pPr marL="608965" indent="-397510">
              <a:lnSpc>
                <a:spcPct val="250000"/>
              </a:lnSpc>
            </a:pPr>
            <a:r>
              <a:rPr lang="en-US" sz="2000" kern="0"/>
              <a:t>Ryan Allshouse</a:t>
            </a:r>
          </a:p>
          <a:p>
            <a:pPr marL="608965" indent="-397510">
              <a:lnSpc>
                <a:spcPct val="250000"/>
              </a:lnSpc>
            </a:pPr>
            <a:r>
              <a:rPr lang="en-US" sz="1800" kern="0"/>
              <a:t>Focused on Training and Change Management </a:t>
            </a:r>
          </a:p>
          <a:p>
            <a:pPr marL="608965" indent="-397510">
              <a:lnSpc>
                <a:spcPct val="250000"/>
              </a:lnSpc>
            </a:pPr>
            <a:r>
              <a:rPr lang="en-US" sz="1800" kern="0"/>
              <a:t>Over 20 years of experience in Ariba as a customer and as an Ariba Employee in the Education department. </a:t>
            </a:r>
          </a:p>
          <a:p>
            <a:pPr marL="608965" indent="-397510">
              <a:lnSpc>
                <a:spcPct val="250000"/>
              </a:lnSpc>
            </a:pPr>
            <a:r>
              <a:rPr lang="en-US" sz="1800" kern="0"/>
              <a:t>Location – Longmont, Colorado (Just North of Boulder, CO)</a:t>
            </a:r>
          </a:p>
          <a:p>
            <a:pPr marL="608965" indent="-397510">
              <a:lnSpc>
                <a:spcPct val="250000"/>
              </a:lnSpc>
            </a:pPr>
            <a:endParaRPr lang="en-US" sz="2400" kern="0"/>
          </a:p>
          <a:p>
            <a:pPr marL="608965" indent="-397510"/>
            <a:endParaRPr lang="en-US" sz="2400">
              <a:solidFill>
                <a:schemeClr val="accent1"/>
              </a:solidFill>
            </a:endParaRPr>
          </a:p>
          <a:p>
            <a:pPr marL="608965" indent="-397510"/>
            <a:endParaRPr lang="en-US" sz="2400" kern="0"/>
          </a:p>
        </p:txBody>
      </p:sp>
      <p:pic>
        <p:nvPicPr>
          <p:cNvPr id="7" name="Graphic 6" descr="Handshake with solid fill">
            <a:extLst>
              <a:ext uri="{FF2B5EF4-FFF2-40B4-BE49-F238E27FC236}">
                <a16:creationId xmlns:a16="http://schemas.microsoft.com/office/drawing/2014/main" id="{3C58FC57-8A00-9331-B848-38E73F50E0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
            <a:off x="6944411" y="527830"/>
            <a:ext cx="4816380" cy="4817256"/>
          </a:xfrm>
          <a:prstGeom prst="rect">
            <a:avLst/>
          </a:prstGeom>
        </p:spPr>
      </p:pic>
    </p:spTree>
    <p:extLst>
      <p:ext uri="{BB962C8B-B14F-4D97-AF65-F5344CB8AC3E}">
        <p14:creationId xmlns:p14="http://schemas.microsoft.com/office/powerpoint/2010/main" val="2657307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Mass Edit of Locations (cont’d)</a:t>
            </a:r>
          </a:p>
        </p:txBody>
      </p:sp>
      <p:sp>
        <p:nvSpPr>
          <p:cNvPr id="5" name="TextBox 4">
            <a:extLst>
              <a:ext uri="{FF2B5EF4-FFF2-40B4-BE49-F238E27FC236}">
                <a16:creationId xmlns:a16="http://schemas.microsoft.com/office/drawing/2014/main" id="{CD6A89CB-DD0B-4C11-7E38-0F484EE3965B}"/>
              </a:ext>
            </a:extLst>
          </p:cNvPr>
          <p:cNvSpPr txBox="1"/>
          <p:nvPr/>
        </p:nvSpPr>
        <p:spPr>
          <a:xfrm>
            <a:off x="198489" y="1401049"/>
            <a:ext cx="7705434" cy="276999"/>
          </a:xfrm>
          <a:prstGeom prst="rect">
            <a:avLst/>
          </a:prstGeom>
          <a:noFill/>
        </p:spPr>
        <p:txBody>
          <a:bodyPr wrap="square" lIns="0" tIns="0" rIns="0" bIns="0" rtlCol="0">
            <a:spAutoFit/>
          </a:bodyPr>
          <a:lstStyle/>
          <a:p>
            <a:pPr rtl="0" fontAlgn="base"/>
            <a:r>
              <a:rPr lang="en-US" b="0" i="0">
                <a:solidFill>
                  <a:srgbClr val="000000"/>
                </a:solidFill>
                <a:effectLst/>
                <a:latin typeface="+mj-lt"/>
                <a:cs typeface="Calibri" panose="020F0502020204030204" pitchFamily="34" charset="0"/>
              </a:rPr>
              <a:t>Click on </a:t>
            </a:r>
            <a:r>
              <a:rPr lang="en-US" b="1" i="0">
                <a:solidFill>
                  <a:srgbClr val="000000"/>
                </a:solidFill>
                <a:effectLst/>
                <a:latin typeface="+mj-lt"/>
                <a:cs typeface="Calibri" panose="020F0502020204030204" pitchFamily="34" charset="0"/>
              </a:rPr>
              <a:t>Browse All </a:t>
            </a:r>
            <a:r>
              <a:rPr lang="en-US" b="0" i="0">
                <a:solidFill>
                  <a:srgbClr val="000000"/>
                </a:solidFill>
                <a:effectLst/>
                <a:latin typeface="+mj-lt"/>
                <a:cs typeface="Calibri" panose="020F0502020204030204" pitchFamily="34" charset="0"/>
              </a:rPr>
              <a:t>and then click on </a:t>
            </a:r>
            <a:r>
              <a:rPr lang="en-US" b="1" i="0">
                <a:solidFill>
                  <a:srgbClr val="000000"/>
                </a:solidFill>
                <a:effectLst/>
                <a:latin typeface="+mj-lt"/>
                <a:cs typeface="Calibri" panose="020F0502020204030204" pitchFamily="34" charset="0"/>
              </a:rPr>
              <a:t>Choose </a:t>
            </a:r>
            <a:r>
              <a:rPr lang="en-US" b="0" i="0">
                <a:solidFill>
                  <a:srgbClr val="000000"/>
                </a:solidFill>
                <a:effectLst/>
                <a:latin typeface="+mj-lt"/>
                <a:cs typeface="Calibri" panose="020F0502020204030204" pitchFamily="34" charset="0"/>
              </a:rPr>
              <a:t>to make edits</a:t>
            </a:r>
            <a:endParaRPr lang="en-US" b="0" i="0">
              <a:solidFill>
                <a:srgbClr val="000000"/>
              </a:solidFill>
              <a:effectLst/>
              <a:latin typeface="+mj-lt"/>
            </a:endParaRPr>
          </a:p>
        </p:txBody>
      </p:sp>
      <p:pic>
        <p:nvPicPr>
          <p:cNvPr id="9" name="Picture 8">
            <a:extLst>
              <a:ext uri="{FF2B5EF4-FFF2-40B4-BE49-F238E27FC236}">
                <a16:creationId xmlns:a16="http://schemas.microsoft.com/office/drawing/2014/main" id="{F2172453-8160-F190-A8CC-1401D3213D45}"/>
              </a:ext>
            </a:extLst>
          </p:cNvPr>
          <p:cNvPicPr>
            <a:picLocks noChangeAspect="1"/>
          </p:cNvPicPr>
          <p:nvPr/>
        </p:nvPicPr>
        <p:blipFill>
          <a:blip r:embed="rId3"/>
          <a:stretch>
            <a:fillRect/>
          </a:stretch>
        </p:blipFill>
        <p:spPr>
          <a:xfrm>
            <a:off x="6415002" y="3265209"/>
            <a:ext cx="5688013" cy="3331534"/>
          </a:xfrm>
          <a:prstGeom prst="rect">
            <a:avLst/>
          </a:prstGeom>
        </p:spPr>
      </p:pic>
      <p:pic>
        <p:nvPicPr>
          <p:cNvPr id="11" name="Picture 10">
            <a:extLst>
              <a:ext uri="{FF2B5EF4-FFF2-40B4-BE49-F238E27FC236}">
                <a16:creationId xmlns:a16="http://schemas.microsoft.com/office/drawing/2014/main" id="{350C7811-3395-E2BD-C834-93FE0D408456}"/>
              </a:ext>
            </a:extLst>
          </p:cNvPr>
          <p:cNvPicPr>
            <a:picLocks noChangeAspect="1"/>
          </p:cNvPicPr>
          <p:nvPr/>
        </p:nvPicPr>
        <p:blipFill>
          <a:blip r:embed="rId4"/>
          <a:stretch>
            <a:fillRect/>
          </a:stretch>
        </p:blipFill>
        <p:spPr>
          <a:xfrm>
            <a:off x="198489" y="1897689"/>
            <a:ext cx="6060797" cy="3730225"/>
          </a:xfrm>
          <a:prstGeom prst="rect">
            <a:avLst/>
          </a:prstGeom>
        </p:spPr>
      </p:pic>
      <p:sp>
        <p:nvSpPr>
          <p:cNvPr id="2" name="Oval 1">
            <a:extLst>
              <a:ext uri="{FF2B5EF4-FFF2-40B4-BE49-F238E27FC236}">
                <a16:creationId xmlns:a16="http://schemas.microsoft.com/office/drawing/2014/main" id="{8A162E37-C419-F23C-607A-B3A18DD35F64}"/>
              </a:ext>
            </a:extLst>
          </p:cNvPr>
          <p:cNvSpPr/>
          <p:nvPr/>
        </p:nvSpPr>
        <p:spPr bwMode="gray">
          <a:xfrm>
            <a:off x="1619965" y="4374176"/>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Oval 2">
            <a:extLst>
              <a:ext uri="{FF2B5EF4-FFF2-40B4-BE49-F238E27FC236}">
                <a16:creationId xmlns:a16="http://schemas.microsoft.com/office/drawing/2014/main" id="{40AD0051-6348-380A-D155-0E35DAB968A2}"/>
              </a:ext>
            </a:extLst>
          </p:cNvPr>
          <p:cNvSpPr/>
          <p:nvPr/>
        </p:nvSpPr>
        <p:spPr bwMode="gray">
          <a:xfrm>
            <a:off x="11407469" y="5567987"/>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78684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Mass Edit of Funding </a:t>
            </a:r>
            <a:r>
              <a:rPr lang="en-US" sz="4000" b="0" err="1">
                <a:solidFill>
                  <a:schemeClr val="accent5"/>
                </a:solidFill>
              </a:rPr>
              <a:t>etc</a:t>
            </a:r>
            <a:r>
              <a:rPr lang="en-US" sz="4000" b="0">
                <a:solidFill>
                  <a:schemeClr val="accent5"/>
                </a:solidFill>
              </a:rPr>
              <a:t> (cont’d)</a:t>
            </a:r>
          </a:p>
        </p:txBody>
      </p:sp>
      <p:sp>
        <p:nvSpPr>
          <p:cNvPr id="5" name="TextBox 4">
            <a:extLst>
              <a:ext uri="{FF2B5EF4-FFF2-40B4-BE49-F238E27FC236}">
                <a16:creationId xmlns:a16="http://schemas.microsoft.com/office/drawing/2014/main" id="{CD6A89CB-DD0B-4C11-7E38-0F484EE3965B}"/>
              </a:ext>
            </a:extLst>
          </p:cNvPr>
          <p:cNvSpPr txBox="1"/>
          <p:nvPr/>
        </p:nvSpPr>
        <p:spPr>
          <a:xfrm>
            <a:off x="624488" y="1358232"/>
            <a:ext cx="7705434" cy="276999"/>
          </a:xfrm>
          <a:prstGeom prst="rect">
            <a:avLst/>
          </a:prstGeom>
          <a:noFill/>
        </p:spPr>
        <p:txBody>
          <a:bodyPr wrap="square" lIns="0" tIns="0" rIns="0" bIns="0" rtlCol="0">
            <a:spAutoFit/>
          </a:bodyPr>
          <a:lstStyle/>
          <a:p>
            <a:pPr rtl="0" fontAlgn="base"/>
            <a:r>
              <a:rPr lang="en-US" b="0" i="0">
                <a:solidFill>
                  <a:srgbClr val="000000"/>
                </a:solidFill>
                <a:effectLst/>
                <a:latin typeface="+mj-lt"/>
                <a:cs typeface="Calibri" panose="020F0502020204030204" pitchFamily="34" charset="0"/>
              </a:rPr>
              <a:t>For Mass Edits of Funding, click </a:t>
            </a:r>
            <a:r>
              <a:rPr lang="en-US" b="1" i="0">
                <a:solidFill>
                  <a:srgbClr val="000000"/>
                </a:solidFill>
                <a:effectLst/>
                <a:latin typeface="+mj-lt"/>
                <a:cs typeface="Calibri" panose="020F0502020204030204" pitchFamily="34" charset="0"/>
              </a:rPr>
              <a:t>Manage Details</a:t>
            </a:r>
            <a:endParaRPr lang="en-US" b="1" i="0">
              <a:solidFill>
                <a:srgbClr val="000000"/>
              </a:solidFill>
              <a:effectLst/>
              <a:latin typeface="+mj-lt"/>
            </a:endParaRPr>
          </a:p>
        </p:txBody>
      </p:sp>
      <p:pic>
        <p:nvPicPr>
          <p:cNvPr id="1026" name="Picture 2">
            <a:extLst>
              <a:ext uri="{FF2B5EF4-FFF2-40B4-BE49-F238E27FC236}">
                <a16:creationId xmlns:a16="http://schemas.microsoft.com/office/drawing/2014/main" id="{F1DA5F49-E588-5456-A23A-0B89B67C12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765" y="2004500"/>
            <a:ext cx="9620989" cy="42587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BEEACEF-589E-F39B-E3E5-7E97951EA401}"/>
              </a:ext>
            </a:extLst>
          </p:cNvPr>
          <p:cNvSpPr/>
          <p:nvPr/>
        </p:nvSpPr>
        <p:spPr bwMode="gray">
          <a:xfrm>
            <a:off x="4605556" y="3020037"/>
            <a:ext cx="2583809" cy="86406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804103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Mass Edit of Funding </a:t>
            </a:r>
            <a:r>
              <a:rPr lang="en-US" sz="4000" b="0" err="1">
                <a:solidFill>
                  <a:schemeClr val="accent5"/>
                </a:solidFill>
              </a:rPr>
              <a:t>etc</a:t>
            </a:r>
            <a:r>
              <a:rPr lang="en-US" sz="4000" b="0">
                <a:solidFill>
                  <a:schemeClr val="accent5"/>
                </a:solidFill>
              </a:rPr>
              <a:t> (cont’d)</a:t>
            </a:r>
          </a:p>
        </p:txBody>
      </p:sp>
      <p:sp>
        <p:nvSpPr>
          <p:cNvPr id="5" name="TextBox 4">
            <a:extLst>
              <a:ext uri="{FF2B5EF4-FFF2-40B4-BE49-F238E27FC236}">
                <a16:creationId xmlns:a16="http://schemas.microsoft.com/office/drawing/2014/main" id="{CD6A89CB-DD0B-4C11-7E38-0F484EE3965B}"/>
              </a:ext>
            </a:extLst>
          </p:cNvPr>
          <p:cNvSpPr txBox="1"/>
          <p:nvPr/>
        </p:nvSpPr>
        <p:spPr>
          <a:xfrm>
            <a:off x="623294" y="1401049"/>
            <a:ext cx="7705434" cy="276999"/>
          </a:xfrm>
          <a:prstGeom prst="rect">
            <a:avLst/>
          </a:prstGeom>
          <a:noFill/>
        </p:spPr>
        <p:txBody>
          <a:bodyPr wrap="square" lIns="0" tIns="0" rIns="0" bIns="0" rtlCol="0">
            <a:spAutoFit/>
          </a:bodyPr>
          <a:lstStyle/>
          <a:p>
            <a:pPr rtl="0" fontAlgn="base"/>
            <a:r>
              <a:rPr lang="en-US" b="1" i="0">
                <a:solidFill>
                  <a:srgbClr val="000000"/>
                </a:solidFill>
                <a:effectLst/>
                <a:latin typeface="+mj-lt"/>
                <a:cs typeface="Calibri" panose="020F0502020204030204" pitchFamily="34" charset="0"/>
              </a:rPr>
              <a:t>On the Manage Details </a:t>
            </a:r>
            <a:r>
              <a:rPr lang="en-US" i="0">
                <a:solidFill>
                  <a:srgbClr val="000000"/>
                </a:solidFill>
                <a:effectLst/>
                <a:latin typeface="+mj-lt"/>
                <a:cs typeface="Calibri" panose="020F0502020204030204" pitchFamily="34" charset="0"/>
              </a:rPr>
              <a:t>screen, make the mass changes. Click </a:t>
            </a:r>
            <a:r>
              <a:rPr lang="en-US" b="1" i="0">
                <a:solidFill>
                  <a:srgbClr val="000000"/>
                </a:solidFill>
                <a:effectLst/>
                <a:latin typeface="+mj-lt"/>
                <a:cs typeface="Calibri" panose="020F0502020204030204" pitchFamily="34" charset="0"/>
              </a:rPr>
              <a:t>Done.</a:t>
            </a:r>
            <a:endParaRPr lang="en-US" b="1" i="0">
              <a:solidFill>
                <a:srgbClr val="000000"/>
              </a:solidFill>
              <a:effectLst/>
              <a:latin typeface="+mj-lt"/>
            </a:endParaRPr>
          </a:p>
        </p:txBody>
      </p:sp>
      <p:pic>
        <p:nvPicPr>
          <p:cNvPr id="2052" name="Picture 4">
            <a:extLst>
              <a:ext uri="{FF2B5EF4-FFF2-40B4-BE49-F238E27FC236}">
                <a16:creationId xmlns:a16="http://schemas.microsoft.com/office/drawing/2014/main" id="{53261672-347D-B077-87BD-9FE134EF09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019" y="2004500"/>
            <a:ext cx="10043343" cy="4356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574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pic>
        <p:nvPicPr>
          <p:cNvPr id="3" name="Picture 2" descr="SAP Ariba Buying - Personal - Microsoft​ Edge">
            <a:extLst>
              <a:ext uri="{FF2B5EF4-FFF2-40B4-BE49-F238E27FC236}">
                <a16:creationId xmlns:a16="http://schemas.microsoft.com/office/drawing/2014/main" id="{C1844EF3-3AF0-BF59-9507-29DFDB984EC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3294" y="1201537"/>
            <a:ext cx="8208000" cy="3334500"/>
          </a:xfrm>
          <a:prstGeom prst="rect">
            <a:avLst/>
          </a:prstGeom>
          <a:ln>
            <a:solidFill>
              <a:schemeClr val="tx1"/>
            </a:solidFill>
          </a:ln>
        </p:spPr>
      </p:pic>
      <p:sp>
        <p:nvSpPr>
          <p:cNvPr id="5" name="TextBox 4">
            <a:extLst>
              <a:ext uri="{FF2B5EF4-FFF2-40B4-BE49-F238E27FC236}">
                <a16:creationId xmlns:a16="http://schemas.microsoft.com/office/drawing/2014/main" id="{92413894-A7F1-8087-157A-24425B22A3F5}"/>
              </a:ext>
            </a:extLst>
          </p:cNvPr>
          <p:cNvSpPr txBox="1"/>
          <p:nvPr/>
        </p:nvSpPr>
        <p:spPr>
          <a:xfrm>
            <a:off x="8976220" y="1509213"/>
            <a:ext cx="2589311" cy="249299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After completing all the  updates, you have the option to Save and Exit or Submit.  Save and Exit will save the requisition in “Composing status” and allow the user to submit the PR when ready.</a:t>
            </a:r>
          </a:p>
        </p:txBody>
      </p:sp>
      <p:sp>
        <p:nvSpPr>
          <p:cNvPr id="6" name="TextBox 5">
            <a:extLst>
              <a:ext uri="{FF2B5EF4-FFF2-40B4-BE49-F238E27FC236}">
                <a16:creationId xmlns:a16="http://schemas.microsoft.com/office/drawing/2014/main" id="{B1059DB8-AFD1-C1DF-2849-F0B92CFF7E65}"/>
              </a:ext>
            </a:extLst>
          </p:cNvPr>
          <p:cNvSpPr txBox="1"/>
          <p:nvPr/>
        </p:nvSpPr>
        <p:spPr>
          <a:xfrm>
            <a:off x="1847287" y="5441565"/>
            <a:ext cx="2589311"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For this example, we will submit the PR for approval.</a:t>
            </a:r>
          </a:p>
        </p:txBody>
      </p:sp>
      <p:sp>
        <p:nvSpPr>
          <p:cNvPr id="7" name="Rectangle 6">
            <a:extLst>
              <a:ext uri="{FF2B5EF4-FFF2-40B4-BE49-F238E27FC236}">
                <a16:creationId xmlns:a16="http://schemas.microsoft.com/office/drawing/2014/main" id="{2C30FB51-4DF2-2996-6BE9-F6BE6D513B9E}"/>
              </a:ext>
            </a:extLst>
          </p:cNvPr>
          <p:cNvSpPr/>
          <p:nvPr/>
        </p:nvSpPr>
        <p:spPr bwMode="gray">
          <a:xfrm>
            <a:off x="6644081" y="1526147"/>
            <a:ext cx="2038525" cy="34452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04BC4EAF-4506-86E0-4756-F0645CB9BC74}"/>
              </a:ext>
            </a:extLst>
          </p:cNvPr>
          <p:cNvPicPr>
            <a:picLocks noChangeAspect="1"/>
          </p:cNvPicPr>
          <p:nvPr/>
        </p:nvPicPr>
        <p:blipFill>
          <a:blip r:embed="rId4"/>
          <a:stretch>
            <a:fillRect/>
          </a:stretch>
        </p:blipFill>
        <p:spPr>
          <a:xfrm>
            <a:off x="4596665" y="4769806"/>
            <a:ext cx="7246992" cy="1631541"/>
          </a:xfrm>
          <a:prstGeom prst="rect">
            <a:avLst/>
          </a:prstGeom>
        </p:spPr>
      </p:pic>
      <p:sp>
        <p:nvSpPr>
          <p:cNvPr id="2" name="Oval 1">
            <a:extLst>
              <a:ext uri="{FF2B5EF4-FFF2-40B4-BE49-F238E27FC236}">
                <a16:creationId xmlns:a16="http://schemas.microsoft.com/office/drawing/2014/main" id="{D9C39B73-4502-616A-3037-E49FAE410D6C}"/>
              </a:ext>
            </a:extLst>
          </p:cNvPr>
          <p:cNvSpPr/>
          <p:nvPr/>
        </p:nvSpPr>
        <p:spPr bwMode="gray">
          <a:xfrm>
            <a:off x="10391456" y="5855844"/>
            <a:ext cx="164123" cy="153884"/>
          </a:xfrm>
          <a:prstGeom prst="ellipse">
            <a:avLst/>
          </a:prstGeom>
          <a:solidFill>
            <a:srgbClr val="FFFF00"/>
          </a:solidFill>
          <a:ln w="25400" algn="ctr">
            <a:solidFill>
              <a:srgbClr val="FFFF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98194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 Non-Catalog Requisition (cont’d)</a:t>
            </a:r>
          </a:p>
        </p:txBody>
      </p:sp>
      <p:pic>
        <p:nvPicPr>
          <p:cNvPr id="6" name="Picture 5">
            <a:extLst>
              <a:ext uri="{FF2B5EF4-FFF2-40B4-BE49-F238E27FC236}">
                <a16:creationId xmlns:a16="http://schemas.microsoft.com/office/drawing/2014/main" id="{2E0020BF-25AC-7E18-C3C1-46C75A10A090}"/>
              </a:ext>
            </a:extLst>
          </p:cNvPr>
          <p:cNvPicPr>
            <a:picLocks noChangeAspect="1"/>
          </p:cNvPicPr>
          <p:nvPr/>
        </p:nvPicPr>
        <p:blipFill>
          <a:blip r:embed="rId3"/>
          <a:stretch>
            <a:fillRect/>
          </a:stretch>
        </p:blipFill>
        <p:spPr>
          <a:xfrm>
            <a:off x="2579914" y="1618726"/>
            <a:ext cx="7543800" cy="4988902"/>
          </a:xfrm>
          <a:prstGeom prst="rect">
            <a:avLst/>
          </a:prstGeom>
        </p:spPr>
      </p:pic>
      <p:sp>
        <p:nvSpPr>
          <p:cNvPr id="7" name="TextBox 6">
            <a:extLst>
              <a:ext uri="{FF2B5EF4-FFF2-40B4-BE49-F238E27FC236}">
                <a16:creationId xmlns:a16="http://schemas.microsoft.com/office/drawing/2014/main" id="{1E57A7DC-4EE3-9085-F5B9-0C410BFA4FF5}"/>
              </a:ext>
            </a:extLst>
          </p:cNvPr>
          <p:cNvSpPr txBox="1"/>
          <p:nvPr/>
        </p:nvSpPr>
        <p:spPr>
          <a:xfrm>
            <a:off x="301517" y="2295593"/>
            <a:ext cx="2060684"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ea typeface="Arial Unicode MS" pitchFamily="34" charset="-128"/>
                <a:cs typeface="Arial Unicode MS" pitchFamily="34" charset="-128"/>
              </a:rPr>
              <a:t>Once submitted, it has been sent for approval.</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332439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4185761"/>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solidFill>
                  <a:srgbClr val="000000"/>
                </a:solidFill>
                <a:latin typeface="+mj-lt"/>
                <a:cs typeface="Calibri"/>
              </a:rPr>
              <a:t>To Create a Non-Catalog item, locate the tile titled </a:t>
            </a:r>
            <a:r>
              <a:rPr lang="en-US" b="1" dirty="0">
                <a:solidFill>
                  <a:srgbClr val="000000"/>
                </a:solidFill>
                <a:latin typeface="+mj-lt"/>
                <a:cs typeface="Arial"/>
              </a:rPr>
              <a:t>Request a Non-Catalog Item </a:t>
            </a:r>
            <a:r>
              <a:rPr lang="en-US" dirty="0">
                <a:solidFill>
                  <a:srgbClr val="000000"/>
                </a:solidFill>
                <a:latin typeface="+mj-lt"/>
                <a:cs typeface="Arial"/>
              </a:rPr>
              <a:t>on the Guided Buying home dashboard</a:t>
            </a:r>
          </a:p>
          <a:p>
            <a:pPr marL="457200" indent="-457200">
              <a:spcBef>
                <a:spcPts val="1200"/>
              </a:spcBef>
              <a:buFont typeface="Arial"/>
              <a:buChar char="•"/>
            </a:pPr>
            <a:r>
              <a:rPr lang="en-US" dirty="0">
                <a:solidFill>
                  <a:srgbClr val="000000"/>
                </a:solidFill>
                <a:latin typeface="+mj-lt"/>
                <a:cs typeface="Arial"/>
              </a:rPr>
              <a:t>Complete the Non-Catalog Request form with as much detail as possible.</a:t>
            </a:r>
          </a:p>
          <a:p>
            <a:pPr marL="457200" indent="-457200">
              <a:spcBef>
                <a:spcPts val="1200"/>
              </a:spcBef>
              <a:buFont typeface="Arial"/>
              <a:buChar char="•"/>
            </a:pPr>
            <a:r>
              <a:rPr lang="en-US" dirty="0">
                <a:solidFill>
                  <a:srgbClr val="000000"/>
                </a:solidFill>
                <a:latin typeface="+mj-lt"/>
                <a:cs typeface="Arial"/>
              </a:rPr>
              <a:t>Choosing a supplier is optional.  If you know the supplier that you want to purchase from, you can select the supplier at the bottom of the form.</a:t>
            </a:r>
          </a:p>
          <a:p>
            <a:pPr marL="457200" indent="-457200">
              <a:spcBef>
                <a:spcPts val="1200"/>
              </a:spcBef>
              <a:buFont typeface="Arial"/>
              <a:buChar char="•"/>
            </a:pPr>
            <a:r>
              <a:rPr lang="en-US" dirty="0">
                <a:solidFill>
                  <a:srgbClr val="000000"/>
                </a:solidFill>
                <a:latin typeface="+mj-lt"/>
                <a:cs typeface="Arial"/>
              </a:rPr>
              <a:t>In the Accounting section of each Non-Catalog line item, users can split the cost of the item across multiple funds.  For example, splitting the cost of a line item across 2 cost centers by percentage.</a:t>
            </a:r>
          </a:p>
          <a:p>
            <a:pPr marL="457200" indent="-457200">
              <a:spcBef>
                <a:spcPts val="1200"/>
              </a:spcBef>
              <a:buFont typeface="Arial"/>
              <a:buChar char="•"/>
            </a:pPr>
            <a:r>
              <a:rPr lang="en-US" dirty="0">
                <a:solidFill>
                  <a:srgbClr val="000000"/>
                </a:solidFill>
                <a:latin typeface="+mj-lt"/>
                <a:cs typeface="Arial"/>
              </a:rPr>
              <a:t>Clicking the three (3) dots to the right of a requisition line item will give you the option to copy a line item or delete a line item.</a:t>
            </a:r>
          </a:p>
          <a:p>
            <a:pPr marL="457200" indent="-457200">
              <a:spcBef>
                <a:spcPts val="1200"/>
              </a:spcBef>
              <a:buFont typeface="Arial"/>
              <a:buChar char="•"/>
            </a:pPr>
            <a:r>
              <a:rPr lang="en-US" dirty="0">
                <a:solidFill>
                  <a:srgbClr val="000000"/>
                </a:solidFill>
                <a:latin typeface="+mj-lt"/>
                <a:cs typeface="Arial"/>
              </a:rPr>
              <a:t>When ready, submit the requisition for approval.</a:t>
            </a:r>
          </a:p>
        </p:txBody>
      </p:sp>
    </p:spTree>
    <p:extLst>
      <p:ext uri="{BB962C8B-B14F-4D97-AF65-F5344CB8AC3E}">
        <p14:creationId xmlns:p14="http://schemas.microsoft.com/office/powerpoint/2010/main" val="4136335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vert="horz" wrap="square" lIns="0" tIns="0" rIns="0" bIns="0" rtlCol="0" anchor="t">
            <a:noAutofit/>
          </a:bodyPr>
          <a:lstStyle/>
          <a:p>
            <a:r>
              <a:rPr lang="en-US" sz="3550" dirty="0">
                <a:ea typeface="+mn-lt"/>
                <a:cs typeface="+mn-lt"/>
                <a:sym typeface="+mn-lt"/>
              </a:rPr>
              <a:t>Create a Non-Catalog PR Tied to a Contract</a:t>
            </a:r>
            <a:endParaRPr lang="en-US" dirty="0"/>
          </a:p>
        </p:txBody>
      </p:sp>
    </p:spTree>
    <p:extLst>
      <p:ext uri="{BB962C8B-B14F-4D97-AF65-F5344CB8AC3E}">
        <p14:creationId xmlns:p14="http://schemas.microsoft.com/office/powerpoint/2010/main" val="2457923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b="0" dirty="0">
                <a:solidFill>
                  <a:schemeClr val="accent5"/>
                </a:solidFill>
              </a:rPr>
              <a:t>Create a Non-Catalog Requisition Tied to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134661" y="1302768"/>
            <a:ext cx="4738720" cy="5032147"/>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When creating a Non-Catalog item tied to a contract, you need to know how the Contract Compliance document was created.  There are three (3) options when creating a Contract Compliance Document for Non-Catalog items.</a:t>
            </a:r>
          </a:p>
          <a:p>
            <a:pPr>
              <a:spcBef>
                <a:spcPct val="50000"/>
              </a:spcBef>
              <a:spcAft>
                <a:spcPct val="0"/>
              </a:spcAft>
            </a:pPr>
            <a:r>
              <a:rPr lang="en-US" kern="0" dirty="0">
                <a:ea typeface="Arial Unicode MS"/>
                <a:cs typeface="Arial Unicode MS"/>
              </a:rPr>
              <a:t>1 – </a:t>
            </a:r>
            <a:r>
              <a:rPr lang="en-US" b="1" kern="0" dirty="0">
                <a:ea typeface="Arial Unicode MS"/>
                <a:cs typeface="Arial Unicode MS"/>
              </a:rPr>
              <a:t>Supplier level </a:t>
            </a:r>
            <a:r>
              <a:rPr lang="en-US" kern="0" dirty="0">
                <a:ea typeface="Arial Unicode MS"/>
                <a:cs typeface="Arial Unicode MS"/>
              </a:rPr>
              <a:t>– </a:t>
            </a:r>
            <a:r>
              <a:rPr lang="en-US" u="sng" kern="0" dirty="0">
                <a:ea typeface="Arial Unicode MS"/>
                <a:cs typeface="Arial Unicode MS"/>
              </a:rPr>
              <a:t>All items</a:t>
            </a:r>
            <a:r>
              <a:rPr lang="en-US" kern="0" dirty="0">
                <a:ea typeface="Arial Unicode MS"/>
                <a:cs typeface="Arial Unicode MS"/>
              </a:rPr>
              <a:t> tied to this Supplier will be applied to the contract.</a:t>
            </a:r>
            <a:endParaRPr lang="en-US" kern="0" dirty="0">
              <a:ea typeface="Arial Unicode MS" pitchFamily="34" charset="-128"/>
              <a:cs typeface="Arial Unicode MS" pitchFamily="34" charset="-128"/>
            </a:endParaRPr>
          </a:p>
          <a:p>
            <a:pPr>
              <a:spcBef>
                <a:spcPct val="50000"/>
              </a:spcBef>
              <a:spcAft>
                <a:spcPct val="0"/>
              </a:spcAft>
            </a:pPr>
            <a:r>
              <a:rPr lang="en-US" kern="0" dirty="0">
                <a:ea typeface="Arial Unicode MS"/>
                <a:cs typeface="Arial Unicode MS"/>
              </a:rPr>
              <a:t>2 – </a:t>
            </a:r>
            <a:r>
              <a:rPr lang="en-US" b="1" kern="0" dirty="0">
                <a:ea typeface="Arial Unicode MS"/>
                <a:cs typeface="Arial Unicode MS"/>
              </a:rPr>
              <a:t>Commodity level</a:t>
            </a:r>
            <a:r>
              <a:rPr lang="en-US" kern="0" dirty="0">
                <a:ea typeface="Arial Unicode MS"/>
                <a:cs typeface="Arial Unicode MS"/>
              </a:rPr>
              <a:t> – When the </a:t>
            </a:r>
            <a:r>
              <a:rPr lang="en-US" u="sng" kern="0" dirty="0">
                <a:ea typeface="Arial Unicode MS"/>
                <a:cs typeface="Arial Unicode MS"/>
              </a:rPr>
              <a:t>supplier </a:t>
            </a:r>
            <a:r>
              <a:rPr lang="en-US" kern="0" dirty="0">
                <a:ea typeface="Arial Unicode MS"/>
                <a:cs typeface="Arial Unicode MS"/>
              </a:rPr>
              <a:t>and the </a:t>
            </a:r>
            <a:r>
              <a:rPr lang="en-US" u="sng" kern="0" dirty="0">
                <a:ea typeface="Arial Unicode MS"/>
                <a:cs typeface="Arial Unicode MS"/>
              </a:rPr>
              <a:t>commodity code</a:t>
            </a:r>
            <a:r>
              <a:rPr lang="en-US" kern="0" dirty="0">
                <a:ea typeface="Arial Unicode MS"/>
                <a:cs typeface="Arial Unicode MS"/>
              </a:rPr>
              <a:t> match the Contract Compliance document, the items will be applied to the contract.</a:t>
            </a:r>
          </a:p>
          <a:p>
            <a:pPr>
              <a:spcBef>
                <a:spcPct val="50000"/>
              </a:spcBef>
              <a:spcAft>
                <a:spcPct val="0"/>
              </a:spcAft>
            </a:pPr>
            <a:r>
              <a:rPr lang="en-US" kern="0" dirty="0">
                <a:ea typeface="Arial Unicode MS"/>
                <a:cs typeface="Arial Unicode MS"/>
              </a:rPr>
              <a:t>3 – </a:t>
            </a:r>
            <a:r>
              <a:rPr lang="en-US" b="1" kern="0" dirty="0">
                <a:ea typeface="Arial Unicode MS"/>
                <a:cs typeface="Arial Unicode MS"/>
              </a:rPr>
              <a:t>Item Level </a:t>
            </a:r>
            <a:r>
              <a:rPr lang="en-US" kern="0" dirty="0">
                <a:ea typeface="Arial Unicode MS"/>
                <a:cs typeface="Arial Unicode MS"/>
              </a:rPr>
              <a:t>– When the </a:t>
            </a:r>
            <a:r>
              <a:rPr lang="en-US" u="sng" kern="0" dirty="0">
                <a:ea typeface="Arial Unicode MS"/>
                <a:cs typeface="Arial Unicode MS"/>
              </a:rPr>
              <a:t>supplier </a:t>
            </a:r>
            <a:r>
              <a:rPr lang="en-US" kern="0" dirty="0">
                <a:ea typeface="Arial Unicode MS"/>
                <a:cs typeface="Arial Unicode MS"/>
              </a:rPr>
              <a:t>and the </a:t>
            </a:r>
            <a:r>
              <a:rPr lang="en-US" u="sng" kern="0" dirty="0">
                <a:ea typeface="Arial Unicode MS"/>
                <a:cs typeface="Arial Unicode MS"/>
              </a:rPr>
              <a:t>Supplier Part number </a:t>
            </a:r>
            <a:r>
              <a:rPr lang="en-US" kern="0" dirty="0">
                <a:ea typeface="Arial Unicode MS"/>
                <a:cs typeface="Arial Unicode MS"/>
              </a:rPr>
              <a:t>match, the item will be applied to the contract.</a:t>
            </a:r>
          </a:p>
          <a:p>
            <a:pPr>
              <a:spcBef>
                <a:spcPct val="50000"/>
              </a:spcBef>
              <a:spcAft>
                <a:spcPct val="0"/>
              </a:spcAft>
            </a:pPr>
            <a:endParaRPr lang="en-US" kern="0" dirty="0">
              <a:ea typeface="Arial Unicode MS"/>
              <a:cs typeface="Arial Unicode MS"/>
            </a:endParaRPr>
          </a:p>
          <a:p>
            <a:pPr>
              <a:spcBef>
                <a:spcPct val="50000"/>
              </a:spcBef>
              <a:spcAft>
                <a:spcPct val="0"/>
              </a:spcAft>
            </a:pPr>
            <a:r>
              <a:rPr lang="en-US" sz="1400" kern="0" dirty="0">
                <a:ea typeface="Arial Unicode MS"/>
                <a:cs typeface="Arial Unicode MS"/>
              </a:rPr>
              <a:t>*At LAUSD Commodity level will be common.</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0" name="Group 9">
            <a:extLst>
              <a:ext uri="{FF2B5EF4-FFF2-40B4-BE49-F238E27FC236}">
                <a16:creationId xmlns:a16="http://schemas.microsoft.com/office/drawing/2014/main" id="{4BA2EB9F-A8EC-1AEF-40D3-8B838B95B24E}"/>
              </a:ext>
            </a:extLst>
          </p:cNvPr>
          <p:cNvGrpSpPr/>
          <p:nvPr/>
        </p:nvGrpSpPr>
        <p:grpSpPr>
          <a:xfrm>
            <a:off x="5603955" y="1127496"/>
            <a:ext cx="5760533" cy="5470451"/>
            <a:chOff x="3860311" y="952292"/>
            <a:chExt cx="6236071" cy="5904290"/>
          </a:xfrm>
        </p:grpSpPr>
        <p:pic>
          <p:nvPicPr>
            <p:cNvPr id="2" name="Picture 1" descr="A screenshot of a login page&#10;&#10;Description automatically generated">
              <a:extLst>
                <a:ext uri="{FF2B5EF4-FFF2-40B4-BE49-F238E27FC236}">
                  <a16:creationId xmlns:a16="http://schemas.microsoft.com/office/drawing/2014/main" id="{AD35FF0C-5AF9-1E6C-67B0-F54957D096F3}"/>
                </a:ext>
              </a:extLst>
            </p:cNvPr>
            <p:cNvPicPr>
              <a:picLocks noChangeAspect="1"/>
            </p:cNvPicPr>
            <p:nvPr/>
          </p:nvPicPr>
          <p:blipFill>
            <a:blip r:embed="rId3"/>
            <a:stretch>
              <a:fillRect/>
            </a:stretch>
          </p:blipFill>
          <p:spPr>
            <a:xfrm>
              <a:off x="3860311" y="952292"/>
              <a:ext cx="6234147" cy="3510068"/>
            </a:xfrm>
            <a:prstGeom prst="rect">
              <a:avLst/>
            </a:prstGeom>
          </p:spPr>
        </p:pic>
        <p:pic>
          <p:nvPicPr>
            <p:cNvPr id="8" name="Picture 7" descr="A white rectangular object with a rectangular object in the middle&#10;&#10;Description automatically generated">
              <a:extLst>
                <a:ext uri="{FF2B5EF4-FFF2-40B4-BE49-F238E27FC236}">
                  <a16:creationId xmlns:a16="http://schemas.microsoft.com/office/drawing/2014/main" id="{009FEA88-24A1-BD28-4602-122733900DBB}"/>
                </a:ext>
              </a:extLst>
            </p:cNvPr>
            <p:cNvPicPr>
              <a:picLocks noChangeAspect="1"/>
            </p:cNvPicPr>
            <p:nvPr/>
          </p:nvPicPr>
          <p:blipFill>
            <a:blip r:embed="rId4"/>
            <a:stretch>
              <a:fillRect/>
            </a:stretch>
          </p:blipFill>
          <p:spPr>
            <a:xfrm>
              <a:off x="3862714" y="5374352"/>
              <a:ext cx="6233668" cy="1482230"/>
            </a:xfrm>
            <a:prstGeom prst="rect">
              <a:avLst/>
            </a:prstGeom>
          </p:spPr>
        </p:pic>
        <p:pic>
          <p:nvPicPr>
            <p:cNvPr id="9" name="Picture 8" descr="A close-up of a sign&#10;&#10;Description automatically generated">
              <a:extLst>
                <a:ext uri="{FF2B5EF4-FFF2-40B4-BE49-F238E27FC236}">
                  <a16:creationId xmlns:a16="http://schemas.microsoft.com/office/drawing/2014/main" id="{9AE2C0C3-1536-26CA-3A2D-EBB8F303C0FA}"/>
                </a:ext>
              </a:extLst>
            </p:cNvPr>
            <p:cNvPicPr>
              <a:picLocks noChangeAspect="1"/>
            </p:cNvPicPr>
            <p:nvPr/>
          </p:nvPicPr>
          <p:blipFill>
            <a:blip r:embed="rId5"/>
            <a:stretch>
              <a:fillRect/>
            </a:stretch>
          </p:blipFill>
          <p:spPr>
            <a:xfrm>
              <a:off x="3862713" y="4463753"/>
              <a:ext cx="6225326" cy="917310"/>
            </a:xfrm>
            <a:prstGeom prst="rect">
              <a:avLst/>
            </a:prstGeom>
          </p:spPr>
        </p:pic>
      </p:grpSp>
      <p:sp>
        <p:nvSpPr>
          <p:cNvPr id="11" name="Rectangle 10">
            <a:extLst>
              <a:ext uri="{FF2B5EF4-FFF2-40B4-BE49-F238E27FC236}">
                <a16:creationId xmlns:a16="http://schemas.microsoft.com/office/drawing/2014/main" id="{1E56ABD5-B0FB-CA98-FAE6-86963DBDA51B}"/>
              </a:ext>
            </a:extLst>
          </p:cNvPr>
          <p:cNvSpPr/>
          <p:nvPr/>
        </p:nvSpPr>
        <p:spPr bwMode="gray">
          <a:xfrm>
            <a:off x="5637212" y="4390121"/>
            <a:ext cx="1807079" cy="38878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Rectangle 11">
            <a:extLst>
              <a:ext uri="{FF2B5EF4-FFF2-40B4-BE49-F238E27FC236}">
                <a16:creationId xmlns:a16="http://schemas.microsoft.com/office/drawing/2014/main" id="{F230A23C-12FE-09B4-83BC-10F6A29C870A}"/>
              </a:ext>
            </a:extLst>
          </p:cNvPr>
          <p:cNvSpPr/>
          <p:nvPr/>
        </p:nvSpPr>
        <p:spPr bwMode="gray">
          <a:xfrm>
            <a:off x="5729169" y="5725011"/>
            <a:ext cx="1807079" cy="53061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14999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b="0" dirty="0">
                <a:solidFill>
                  <a:schemeClr val="accent5"/>
                </a:solidFill>
              </a:rPr>
              <a:t>Create a Non-Catalog Requisition Tied to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134661" y="1302768"/>
            <a:ext cx="3309866" cy="830997"/>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Once all the items have been added to the shopping cart, click </a:t>
            </a:r>
            <a:r>
              <a:rPr lang="en-US" b="1" kern="0" dirty="0">
                <a:ea typeface="Arial Unicode MS"/>
                <a:cs typeface="Arial Unicode MS"/>
              </a:rPr>
              <a:t>Checkout</a:t>
            </a:r>
            <a:r>
              <a:rPr lang="en-US" kern="0" dirty="0">
                <a:ea typeface="Arial Unicode MS"/>
                <a:cs typeface="Arial Unicode MS"/>
              </a:rPr>
              <a:t>.</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5" name="Picture 4" descr="A screenshot of a computer screen&#10;&#10;Description automatically generated">
            <a:extLst>
              <a:ext uri="{FF2B5EF4-FFF2-40B4-BE49-F238E27FC236}">
                <a16:creationId xmlns:a16="http://schemas.microsoft.com/office/drawing/2014/main" id="{161F419F-1D3A-7187-8B5B-BAE0BD59439E}"/>
              </a:ext>
            </a:extLst>
          </p:cNvPr>
          <p:cNvPicPr>
            <a:picLocks noChangeAspect="1"/>
          </p:cNvPicPr>
          <p:nvPr/>
        </p:nvPicPr>
        <p:blipFill>
          <a:blip r:embed="rId3"/>
          <a:stretch>
            <a:fillRect/>
          </a:stretch>
        </p:blipFill>
        <p:spPr>
          <a:xfrm>
            <a:off x="3444691" y="2298950"/>
            <a:ext cx="8497098" cy="2530237"/>
          </a:xfrm>
          <a:prstGeom prst="rect">
            <a:avLst/>
          </a:prstGeom>
        </p:spPr>
      </p:pic>
      <p:sp>
        <p:nvSpPr>
          <p:cNvPr id="11" name="Rectangle 10">
            <a:extLst>
              <a:ext uri="{FF2B5EF4-FFF2-40B4-BE49-F238E27FC236}">
                <a16:creationId xmlns:a16="http://schemas.microsoft.com/office/drawing/2014/main" id="{1E56ABD5-B0FB-CA98-FAE6-86963DBDA51B}"/>
              </a:ext>
            </a:extLst>
          </p:cNvPr>
          <p:cNvSpPr/>
          <p:nvPr/>
        </p:nvSpPr>
        <p:spPr bwMode="gray">
          <a:xfrm>
            <a:off x="9915061" y="4381407"/>
            <a:ext cx="892265" cy="38878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869068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b="0" dirty="0">
                <a:solidFill>
                  <a:schemeClr val="accent5"/>
                </a:solidFill>
              </a:rPr>
              <a:t>Create a Non-Catalog Requisition Tied to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387324" y="2069609"/>
            <a:ext cx="3989443" cy="3739485"/>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kern="0" dirty="0">
                <a:ea typeface="Arial Unicode MS"/>
                <a:cs typeface="Arial Unicode MS"/>
              </a:rPr>
              <a:t>We verified the Supplier and the Commodity code that is identified on the Contract Compliance Document associated with this Contract.  </a:t>
            </a:r>
          </a:p>
          <a:p>
            <a:pPr>
              <a:spcBef>
                <a:spcPct val="50000"/>
              </a:spcBef>
              <a:spcAft>
                <a:spcPct val="0"/>
              </a:spcAft>
            </a:pPr>
            <a:r>
              <a:rPr lang="en-US" kern="0" dirty="0">
                <a:ea typeface="Arial Unicode MS"/>
                <a:cs typeface="Arial Unicode MS"/>
              </a:rPr>
              <a:t>When Creating this Requisition line item, we made sure that the supplier and the commodity code match the Contract Compliance Document.  </a:t>
            </a:r>
          </a:p>
          <a:p>
            <a:pPr>
              <a:spcBef>
                <a:spcPct val="50000"/>
              </a:spcBef>
              <a:spcAft>
                <a:spcPct val="0"/>
              </a:spcAft>
            </a:pPr>
            <a:endParaRPr lang="en-US" kern="0" dirty="0">
              <a:ea typeface="Arial Unicode MS"/>
              <a:cs typeface="Arial Unicode MS"/>
            </a:endParaRPr>
          </a:p>
          <a:p>
            <a:pPr>
              <a:spcBef>
                <a:spcPct val="50000"/>
              </a:spcBef>
              <a:spcAft>
                <a:spcPct val="0"/>
              </a:spcAft>
            </a:pPr>
            <a:r>
              <a:rPr lang="en-US" dirty="0">
                <a:cs typeface="Arial"/>
              </a:rPr>
              <a:t>The Ariba system, automatically associated the contract number C251 to this Requisition line item.</a:t>
            </a:r>
            <a:endParaRPr lang="en-US" dirty="0"/>
          </a:p>
        </p:txBody>
      </p:sp>
      <p:grpSp>
        <p:nvGrpSpPr>
          <p:cNvPr id="8" name="Group 7">
            <a:extLst>
              <a:ext uri="{FF2B5EF4-FFF2-40B4-BE49-F238E27FC236}">
                <a16:creationId xmlns:a16="http://schemas.microsoft.com/office/drawing/2014/main" id="{E8C81858-4CB6-084C-E044-D2A04DE4B1B9}"/>
              </a:ext>
            </a:extLst>
          </p:cNvPr>
          <p:cNvGrpSpPr/>
          <p:nvPr/>
        </p:nvGrpSpPr>
        <p:grpSpPr>
          <a:xfrm>
            <a:off x="4506808" y="1302608"/>
            <a:ext cx="6982740" cy="5269127"/>
            <a:chOff x="133120" y="21635"/>
            <a:chExt cx="12123130" cy="9155618"/>
          </a:xfrm>
        </p:grpSpPr>
        <p:pic>
          <p:nvPicPr>
            <p:cNvPr id="2" name="Picture 1" descr="A screenshot of a computer&#10;&#10;Description automatically generated">
              <a:extLst>
                <a:ext uri="{FF2B5EF4-FFF2-40B4-BE49-F238E27FC236}">
                  <a16:creationId xmlns:a16="http://schemas.microsoft.com/office/drawing/2014/main" id="{0262D9CE-9D76-6A14-6306-7177ECA038F1}"/>
                </a:ext>
              </a:extLst>
            </p:cNvPr>
            <p:cNvPicPr>
              <a:picLocks noChangeAspect="1"/>
            </p:cNvPicPr>
            <p:nvPr/>
          </p:nvPicPr>
          <p:blipFill>
            <a:blip r:embed="rId3"/>
            <a:stretch>
              <a:fillRect/>
            </a:stretch>
          </p:blipFill>
          <p:spPr>
            <a:xfrm>
              <a:off x="133120" y="21635"/>
              <a:ext cx="12123130" cy="338137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70C3C4A-73C7-0838-01D5-110554E5E25B}"/>
                </a:ext>
              </a:extLst>
            </p:cNvPr>
            <p:cNvPicPr>
              <a:picLocks noChangeAspect="1"/>
            </p:cNvPicPr>
            <p:nvPr/>
          </p:nvPicPr>
          <p:blipFill>
            <a:blip r:embed="rId4"/>
            <a:stretch>
              <a:fillRect/>
            </a:stretch>
          </p:blipFill>
          <p:spPr>
            <a:xfrm>
              <a:off x="145282" y="3414628"/>
              <a:ext cx="11837432" cy="5762625"/>
            </a:xfrm>
            <a:prstGeom prst="rect">
              <a:avLst/>
            </a:prstGeom>
          </p:spPr>
        </p:pic>
      </p:grpSp>
      <p:sp>
        <p:nvSpPr>
          <p:cNvPr id="10" name="Rectangle 9">
            <a:extLst>
              <a:ext uri="{FF2B5EF4-FFF2-40B4-BE49-F238E27FC236}">
                <a16:creationId xmlns:a16="http://schemas.microsoft.com/office/drawing/2014/main" id="{0E842FC2-CF01-7B5A-A088-0213080E0053}"/>
              </a:ext>
            </a:extLst>
          </p:cNvPr>
          <p:cNvSpPr/>
          <p:nvPr/>
        </p:nvSpPr>
        <p:spPr bwMode="gray">
          <a:xfrm>
            <a:off x="5746048" y="6032633"/>
            <a:ext cx="2024893" cy="52821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314813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Google Shape;855;p5">
            <a:extLst>
              <a:ext uri="{FF2B5EF4-FFF2-40B4-BE49-F238E27FC236}">
                <a16:creationId xmlns:a16="http://schemas.microsoft.com/office/drawing/2014/main" id="{5F01E0E5-3A16-44AD-BF5E-ADC34151B154}"/>
              </a:ext>
            </a:extLst>
          </p:cNvPr>
          <p:cNvGraphicFramePr/>
          <p:nvPr>
            <p:extLst>
              <p:ext uri="{D42A27DB-BD31-4B8C-83A1-F6EECF244321}">
                <p14:modId xmlns:p14="http://schemas.microsoft.com/office/powerpoint/2010/main" val="1027996628"/>
              </p:ext>
            </p:extLst>
          </p:nvPr>
        </p:nvGraphicFramePr>
        <p:xfrm>
          <a:off x="297468" y="1083726"/>
          <a:ext cx="11671012" cy="5253064"/>
        </p:xfrm>
        <a:graphic>
          <a:graphicData uri="http://schemas.openxmlformats.org/drawingml/2006/table">
            <a:tbl>
              <a:tblPr>
                <a:tableStyleId>{5940675A-B579-460E-94D1-54222C63F5DA}</a:tableStyleId>
              </a:tblPr>
              <a:tblGrid>
                <a:gridCol w="2464776">
                  <a:extLst>
                    <a:ext uri="{9D8B030D-6E8A-4147-A177-3AD203B41FA5}">
                      <a16:colId xmlns:a16="http://schemas.microsoft.com/office/drawing/2014/main" val="20000"/>
                    </a:ext>
                  </a:extLst>
                </a:gridCol>
                <a:gridCol w="9206236">
                  <a:extLst>
                    <a:ext uri="{9D8B030D-6E8A-4147-A177-3AD203B41FA5}">
                      <a16:colId xmlns:a16="http://schemas.microsoft.com/office/drawing/2014/main" val="20001"/>
                    </a:ext>
                  </a:extLst>
                </a:gridCol>
              </a:tblGrid>
              <a:tr h="430919">
                <a:tc>
                  <a:txBody>
                    <a:bodyPr/>
                    <a:lstStyle/>
                    <a:p>
                      <a:pPr marL="0" lvl="0" indent="0" algn="ctr" rtl="0">
                        <a:spcBef>
                          <a:spcPts val="0"/>
                        </a:spcBef>
                        <a:spcAft>
                          <a:spcPts val="0"/>
                        </a:spcAft>
                        <a:buNone/>
                      </a:pPr>
                      <a:r>
                        <a:rPr lang="en-US" sz="1300" b="1" dirty="0">
                          <a:solidFill>
                            <a:schemeClr val="bg1"/>
                          </a:solidFill>
                          <a:latin typeface="Verdana"/>
                          <a:ea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Key</a:t>
                      </a:r>
                      <a:r>
                        <a:rPr lang="en-US" sz="1300" b="1" dirty="0">
                          <a:solidFill>
                            <a:schemeClr val="bg1"/>
                          </a:solidFill>
                          <a:latin typeface="Verdana"/>
                          <a:ea typeface="Verdana"/>
                        </a:rPr>
                        <a:t> Term</a:t>
                      </a:r>
                    </a:p>
                  </a:txBody>
                  <a:tcPr marL="121868" marR="121868" marT="121868" marB="121868" anchor="ctr">
                    <a:lnB w="9525">
                      <a:solidFill>
                        <a:schemeClr val="tx1"/>
                      </a:solidFill>
                    </a:lnB>
                    <a:solidFill>
                      <a:schemeClr val="bg2"/>
                    </a:solidFill>
                  </a:tcPr>
                </a:tc>
                <a:tc>
                  <a:txBody>
                    <a:bodyPr/>
                    <a:lstStyle/>
                    <a:p>
                      <a:pPr marL="0" lvl="0" indent="0" algn="ctr" rtl="0">
                        <a:spcBef>
                          <a:spcPts val="0"/>
                        </a:spcBef>
                        <a:spcAft>
                          <a:spcPts val="0"/>
                        </a:spcAft>
                        <a:buNone/>
                      </a:pPr>
                      <a:r>
                        <a:rPr lang="en-US" sz="1300" b="1" dirty="0">
                          <a:solidFill>
                            <a:schemeClr val="bg1"/>
                          </a:solidFill>
                          <a:latin typeface="Verdana"/>
                          <a:ea typeface="Verdana"/>
                        </a:rPr>
                        <a:t>Description</a:t>
                      </a:r>
                      <a:endParaRPr sz="1300" b="1" dirty="0">
                        <a:solidFill>
                          <a:schemeClr val="bg1"/>
                        </a:solidFill>
                        <a:latin typeface="Verdana"/>
                        <a:ea typeface="Verdana"/>
                      </a:endParaRPr>
                    </a:p>
                  </a:txBody>
                  <a:tcPr marL="121868" marR="121868" marT="121868" marB="121868" anchor="ctr">
                    <a:lnB w="9525">
                      <a:solidFill>
                        <a:schemeClr val="tx1"/>
                      </a:solidFill>
                    </a:lnB>
                    <a:solidFill>
                      <a:schemeClr val="bg2"/>
                    </a:solidFill>
                  </a:tcPr>
                </a:tc>
                <a:extLst>
                  <a:ext uri="{0D108BD9-81ED-4DB2-BD59-A6C34878D82A}">
                    <a16:rowId xmlns:a16="http://schemas.microsoft.com/office/drawing/2014/main" val="10000"/>
                  </a:ext>
                </a:extLst>
              </a:tr>
              <a:tr h="477498">
                <a:tc>
                  <a:txBody>
                    <a:bodyPr/>
                    <a:lstStyle/>
                    <a:p>
                      <a:pPr marL="0" lvl="0" indent="0" algn="ctr">
                        <a:spcBef>
                          <a:spcPts val="0"/>
                        </a:spcBef>
                        <a:spcAft>
                          <a:spcPts val="0"/>
                        </a:spcAft>
                        <a:buNone/>
                      </a:pPr>
                      <a:r>
                        <a:rPr lang="en-US" sz="1400" b="1" dirty="0">
                          <a:latin typeface="Verdana"/>
                          <a:ea typeface="Verdana"/>
                        </a:rPr>
                        <a:t>P2P core </a:t>
                      </a:r>
                      <a:endParaRPr sz="1400" b="1" dirty="0">
                        <a:latin typeface="Verdana"/>
                        <a:ea typeface="Verdana"/>
                      </a:endParaRPr>
                    </a:p>
                  </a:txBody>
                  <a:tcPr marL="121868" marR="121868" marT="121868" marB="121868">
                    <a:lnL w="9524">
                      <a:solidFill>
                        <a:schemeClr val="tx1"/>
                      </a:solidFill>
                    </a:lnL>
                    <a:lnR w="9524">
                      <a:solidFill>
                        <a:schemeClr val="tx1"/>
                      </a:solidFill>
                    </a:lnR>
                    <a:lnT w="9525" cap="flat" cmpd="sng" algn="ctr">
                      <a:solidFill>
                        <a:schemeClr val="tx1"/>
                      </a:solidFill>
                      <a:prstDash val="solid"/>
                      <a:round/>
                      <a:headEnd type="none" w="med" len="med"/>
                      <a:tailEnd type="none" w="med" len="med"/>
                    </a:lnT>
                    <a:lnB w="9524">
                      <a:solidFill>
                        <a:schemeClr val="tx1"/>
                      </a:solidFill>
                    </a:lnB>
                    <a:solidFill>
                      <a:srgbClr val="D9D9D9"/>
                    </a:solidFill>
                  </a:tcPr>
                </a:tc>
                <a:tc>
                  <a:txBody>
                    <a:bodyPr/>
                    <a:lstStyle/>
                    <a:p>
                      <a:pPr marL="0" lvl="0" indent="0" algn="l">
                        <a:lnSpc>
                          <a:spcPct val="100000"/>
                        </a:lnSpc>
                        <a:spcBef>
                          <a:spcPts val="0"/>
                        </a:spcBef>
                        <a:spcAft>
                          <a:spcPts val="0"/>
                        </a:spcAft>
                        <a:buFont typeface="Arial"/>
                        <a:buNone/>
                      </a:pPr>
                      <a:r>
                        <a:rPr lang="en-US" sz="1400" dirty="0">
                          <a:latin typeface="Verdana"/>
                          <a:ea typeface="Verdana"/>
                        </a:rPr>
                        <a:t>Ariba interface for power users and the Purchasing Team</a:t>
                      </a:r>
                    </a:p>
                  </a:txBody>
                  <a:tcPr marL="121868" marR="121868" marT="121868" marB="121868">
                    <a:lnL w="9524">
                      <a:solidFill>
                        <a:schemeClr val="tx1"/>
                      </a:solidFill>
                    </a:lnL>
                    <a:lnR w="9524">
                      <a:solidFill>
                        <a:schemeClr val="tx1"/>
                      </a:solidFill>
                    </a:lnR>
                    <a:lnT w="9525" cap="flat" cmpd="sng" algn="ctr">
                      <a:solidFill>
                        <a:schemeClr val="tx1"/>
                      </a:solidFill>
                      <a:prstDash val="solid"/>
                      <a:round/>
                      <a:headEnd type="none" w="med" len="med"/>
                      <a:tailEnd type="none" w="med" len="med"/>
                    </a:lnT>
                    <a:lnB w="9524">
                      <a:solidFill>
                        <a:schemeClr val="tx1"/>
                      </a:solidFill>
                    </a:lnB>
                  </a:tcPr>
                </a:tc>
                <a:extLst>
                  <a:ext uri="{0D108BD9-81ED-4DB2-BD59-A6C34878D82A}">
                    <a16:rowId xmlns:a16="http://schemas.microsoft.com/office/drawing/2014/main" val="3903496268"/>
                  </a:ext>
                </a:extLst>
              </a:tr>
              <a:tr h="626190">
                <a:tc>
                  <a:txBody>
                    <a:bodyPr/>
                    <a:lstStyle/>
                    <a:p>
                      <a:pPr marL="0" lvl="0" indent="0" algn="ctr">
                        <a:spcBef>
                          <a:spcPts val="0"/>
                        </a:spcBef>
                        <a:spcAft>
                          <a:spcPts val="0"/>
                        </a:spcAft>
                        <a:buNone/>
                      </a:pPr>
                      <a:r>
                        <a:rPr lang="en-US" sz="1400" b="1" dirty="0">
                          <a:latin typeface="Verdana"/>
                          <a:ea typeface="Verdana"/>
                        </a:rPr>
                        <a:t>Guided Buying GB </a:t>
                      </a:r>
                    </a:p>
                  </a:txBody>
                  <a:tcPr marL="121868" marR="121868" marT="121868" marB="121868">
                    <a:lnL w="9525">
                      <a:solidFill>
                        <a:schemeClr val="tx1"/>
                      </a:solidFill>
                    </a:lnL>
                    <a:lnR w="9525">
                      <a:solidFill>
                        <a:schemeClr val="tx1"/>
                      </a:solidFill>
                    </a:lnR>
                    <a:lnT w="9524" cap="flat" cmpd="sng" algn="ctr">
                      <a:solidFill>
                        <a:schemeClr val="tx1"/>
                      </a:solidFill>
                      <a:prstDash val="solid"/>
                      <a:round/>
                      <a:headEnd type="none" w="med" len="med"/>
                      <a:tailEnd type="none" w="med" len="med"/>
                    </a:lnT>
                    <a:lnB w="9525">
                      <a:solidFill>
                        <a:schemeClr val="tx1"/>
                      </a:solidFill>
                    </a:lnB>
                    <a:solidFill>
                      <a:srgbClr val="D9D9D9"/>
                    </a:solidFill>
                  </a:tcPr>
                </a:tc>
                <a:tc>
                  <a:txBody>
                    <a:bodyPr/>
                    <a:lstStyle/>
                    <a:p>
                      <a:pPr marL="0" marR="0" lvl="0" indent="0" algn="l">
                        <a:lnSpc>
                          <a:spcPct val="100000"/>
                        </a:lnSpc>
                        <a:spcBef>
                          <a:spcPts val="0"/>
                        </a:spcBef>
                        <a:spcAft>
                          <a:spcPts val="0"/>
                        </a:spcAft>
                        <a:buNone/>
                      </a:pPr>
                      <a:r>
                        <a:rPr lang="en-GB" sz="1400" b="0" i="0" u="none" strike="noStrike" noProof="0" dirty="0">
                          <a:solidFill>
                            <a:srgbClr val="000000"/>
                          </a:solidFill>
                          <a:latin typeface="Verdana"/>
                        </a:rPr>
                        <a:t>Ariba interface for most users (e.g. requesters, approvers, etc.)</a:t>
                      </a:r>
                      <a:endParaRPr sz="1400" b="0" i="0" u="none" strike="noStrike" noProof="0" dirty="0">
                        <a:solidFill>
                          <a:srgbClr val="000000"/>
                        </a:solidFill>
                        <a:latin typeface="Verdana"/>
                      </a:endParaRPr>
                    </a:p>
                  </a:txBody>
                  <a:tcPr marL="121868" marR="121868" marT="121868" marB="121868">
                    <a:lnL w="9525">
                      <a:solidFill>
                        <a:schemeClr val="tx1"/>
                      </a:solidFill>
                    </a:lnL>
                    <a:lnR w="9525">
                      <a:solidFill>
                        <a:schemeClr val="tx1"/>
                      </a:solidFill>
                    </a:lnR>
                    <a:lnT w="9524" cap="flat" cmpd="sng" algn="ctr">
                      <a:solidFill>
                        <a:schemeClr val="tx1"/>
                      </a:solidFill>
                      <a:prstDash val="solid"/>
                      <a:round/>
                      <a:headEnd type="none" w="med" len="med"/>
                      <a:tailEnd type="none" w="med" len="med"/>
                    </a:lnT>
                    <a:lnB w="9525">
                      <a:solidFill>
                        <a:schemeClr val="tx1"/>
                      </a:solidFill>
                    </a:lnB>
                  </a:tcPr>
                </a:tc>
                <a:extLst>
                  <a:ext uri="{0D108BD9-81ED-4DB2-BD59-A6C34878D82A}">
                    <a16:rowId xmlns:a16="http://schemas.microsoft.com/office/drawing/2014/main" val="10001"/>
                  </a:ext>
                </a:extLst>
              </a:tr>
              <a:tr h="591652">
                <a:tc>
                  <a:txBody>
                    <a:bodyPr/>
                    <a:lstStyle/>
                    <a:p>
                      <a:pPr marL="0" lvl="0" indent="0" algn="ctr">
                        <a:spcBef>
                          <a:spcPts val="0"/>
                        </a:spcBef>
                        <a:spcAft>
                          <a:spcPts val="0"/>
                        </a:spcAft>
                        <a:buNone/>
                      </a:pPr>
                      <a:r>
                        <a:rPr lang="en-US" sz="1400" b="1" dirty="0">
                          <a:latin typeface="Verdana"/>
                          <a:ea typeface="Verdana"/>
                        </a:rPr>
                        <a:t>PR </a:t>
                      </a:r>
                    </a:p>
                  </a:txBody>
                  <a:tcPr marL="121868" marR="121868" marT="121868" marB="121868" anchor="ctr">
                    <a:lnL w="9525">
                      <a:solidFill>
                        <a:schemeClr val="tx1"/>
                      </a:solidFill>
                    </a:lnL>
                    <a:lnR w="9525">
                      <a:solidFill>
                        <a:schemeClr val="tx1"/>
                      </a:solidFill>
                    </a:lnR>
                    <a:lnT w="9525">
                      <a:solidFill>
                        <a:schemeClr val="tx1"/>
                      </a:solidFill>
                    </a:lnT>
                    <a:lnB w="9525">
                      <a:solidFill>
                        <a:schemeClr val="tx1"/>
                      </a:solidFill>
                    </a:lnB>
                    <a:solidFill>
                      <a:srgbClr val="D9D9D9"/>
                    </a:solidFill>
                  </a:tcPr>
                </a:tc>
                <a:tc>
                  <a:txBody>
                    <a:bodyPr/>
                    <a:lstStyle/>
                    <a:p>
                      <a:pPr marL="0" lvl="0" indent="0" algn="l">
                        <a:spcBef>
                          <a:spcPts val="0"/>
                        </a:spcBef>
                        <a:spcAft>
                          <a:spcPts val="0"/>
                        </a:spcAft>
                        <a:buNone/>
                      </a:pPr>
                      <a:r>
                        <a:rPr lang="en-GB" sz="1400" b="0" i="0" u="none" strike="noStrike" noProof="0" dirty="0">
                          <a:solidFill>
                            <a:srgbClr val="000000"/>
                          </a:solidFill>
                          <a:latin typeface="Verdana"/>
                        </a:rPr>
                        <a:t>Purchase Requisition</a:t>
                      </a:r>
                      <a:endParaRPr sz="1400" b="0" i="0" u="none" strike="noStrike" noProof="0" dirty="0">
                        <a:solidFill>
                          <a:srgbClr val="000000"/>
                        </a:solidFill>
                        <a:latin typeface="Verdana"/>
                      </a:endParaRPr>
                    </a:p>
                  </a:txBody>
                  <a:tcPr marL="121868" marR="121868" marT="121868" marB="121868"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10002"/>
                  </a:ext>
                </a:extLst>
              </a:tr>
              <a:tr h="591652">
                <a:tc>
                  <a:txBody>
                    <a:bodyPr/>
                    <a:lstStyle/>
                    <a:p>
                      <a:pPr marL="0" lvl="0" indent="0" algn="ctr">
                        <a:spcBef>
                          <a:spcPts val="0"/>
                        </a:spcBef>
                        <a:spcAft>
                          <a:spcPts val="0"/>
                        </a:spcAft>
                        <a:buNone/>
                      </a:pPr>
                      <a:r>
                        <a:rPr lang="en-US" sz="1400" b="1" dirty="0">
                          <a:latin typeface="Verdana"/>
                          <a:ea typeface="Verdana"/>
                        </a:rPr>
                        <a:t>PO </a:t>
                      </a: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GB" sz="1400" b="0" i="0" u="none" strike="noStrike" noProof="0" dirty="0">
                          <a:solidFill>
                            <a:srgbClr val="000000"/>
                          </a:solidFill>
                          <a:latin typeface="Verdana"/>
                        </a:rPr>
                        <a:t>Purchase Order</a:t>
                      </a:r>
                      <a:endParaRPr sz="1400" b="0" i="0" u="none" strike="noStrike" noProof="0" dirty="0">
                        <a:solidFill>
                          <a:srgbClr val="000000"/>
                        </a:solidFill>
                        <a:latin typeface="Verdana"/>
                      </a:endParaRP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1652">
                <a:tc>
                  <a:txBody>
                    <a:bodyPr/>
                    <a:lstStyle/>
                    <a:p>
                      <a:pPr marL="0" lvl="0" indent="0" algn="ctr">
                        <a:spcBef>
                          <a:spcPts val="0"/>
                        </a:spcBef>
                        <a:spcAft>
                          <a:spcPts val="0"/>
                        </a:spcAft>
                        <a:buNone/>
                      </a:pPr>
                      <a:r>
                        <a:rPr lang="en-US" sz="1400" b="1" dirty="0">
                          <a:latin typeface="Verdana"/>
                          <a:ea typeface="Verdana"/>
                        </a:rPr>
                        <a:t>GR </a:t>
                      </a: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GB" sz="1400" b="0" i="0" u="none" strike="noStrike" noProof="0" dirty="0">
                          <a:solidFill>
                            <a:srgbClr val="000000"/>
                          </a:solidFill>
                          <a:latin typeface="Verdana"/>
                        </a:rPr>
                        <a:t>Goods Receipt</a:t>
                      </a:r>
                      <a:endParaRPr sz="1400" b="0" i="0" u="none" strike="noStrike" noProof="0" dirty="0">
                        <a:solidFill>
                          <a:srgbClr val="000000"/>
                        </a:solidFill>
                        <a:latin typeface="Verdana"/>
                      </a:endParaRP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6298521"/>
                  </a:ext>
                </a:extLst>
              </a:tr>
              <a:tr h="653860">
                <a:tc>
                  <a:txBody>
                    <a:bodyPr/>
                    <a:lstStyle/>
                    <a:p>
                      <a:pPr marL="0" lvl="0" indent="0" algn="ctr">
                        <a:spcBef>
                          <a:spcPts val="0"/>
                        </a:spcBef>
                        <a:spcAft>
                          <a:spcPts val="0"/>
                        </a:spcAft>
                        <a:buNone/>
                      </a:pPr>
                      <a:r>
                        <a:rPr lang="en-US" sz="1400" b="1" dirty="0">
                          <a:latin typeface="Verdana"/>
                          <a:ea typeface="Verdana"/>
                        </a:rPr>
                        <a:t>Watcher</a:t>
                      </a: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US" sz="1400" b="0" i="0" u="none" strike="noStrike" noProof="0" dirty="0">
                          <a:solidFill>
                            <a:srgbClr val="000000"/>
                          </a:solidFill>
                          <a:latin typeface="Verdana"/>
                        </a:rPr>
                        <a:t>A user included in the approval flow who will receive notifications and can view the document but does not need to approve or deny.</a:t>
                      </a:r>
                      <a:endParaRPr sz="1400" b="0" i="0" u="none" strike="noStrike" noProof="0" dirty="0">
                        <a:solidFill>
                          <a:srgbClr val="000000"/>
                        </a:solidFill>
                        <a:latin typeface="Verdana"/>
                      </a:endParaRP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539398"/>
                  </a:ext>
                </a:extLst>
              </a:tr>
              <a:tr h="591652">
                <a:tc>
                  <a:txBody>
                    <a:bodyPr/>
                    <a:lstStyle/>
                    <a:p>
                      <a:pPr marL="0" lvl="0" indent="0" algn="ctr">
                        <a:spcBef>
                          <a:spcPts val="0"/>
                        </a:spcBef>
                        <a:spcAft>
                          <a:spcPts val="0"/>
                        </a:spcAft>
                        <a:buNone/>
                      </a:pPr>
                      <a:r>
                        <a:rPr lang="en-US" sz="1400" b="1" dirty="0">
                          <a:latin typeface="Verdana"/>
                          <a:ea typeface="Verdana"/>
                        </a:rPr>
                        <a:t>Guided Buying Tile</a:t>
                      </a: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US" sz="1400" b="0" i="0" u="none" strike="noStrike" noProof="0" dirty="0">
                          <a:solidFill>
                            <a:srgbClr val="000000"/>
                          </a:solidFill>
                          <a:latin typeface="Verdana"/>
                        </a:rPr>
                        <a:t>A tile on the Guided Buying landing page is a link to a form, an external page, or a catalog.</a:t>
                      </a:r>
                      <a:endParaRPr sz="1400" b="0" i="0" u="none" strike="noStrike" noProof="0" dirty="0">
                        <a:solidFill>
                          <a:srgbClr val="000000"/>
                        </a:solidFill>
                        <a:latin typeface="Verdana"/>
                      </a:endParaRP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413953"/>
                  </a:ext>
                </a:extLst>
              </a:tr>
              <a:tr h="591652">
                <a:tc>
                  <a:txBody>
                    <a:bodyPr/>
                    <a:lstStyle/>
                    <a:p>
                      <a:pPr marL="0" lvl="0" indent="0" algn="ctr">
                        <a:spcBef>
                          <a:spcPts val="0"/>
                        </a:spcBef>
                        <a:spcAft>
                          <a:spcPts val="0"/>
                        </a:spcAft>
                        <a:buNone/>
                      </a:pPr>
                      <a:r>
                        <a:rPr lang="en-US" sz="1400" b="1" dirty="0">
                          <a:latin typeface="Verdana"/>
                          <a:ea typeface="Verdana"/>
                        </a:rPr>
                        <a:t>Guided Buying App Settings</a:t>
                      </a: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US" sz="1400" b="0" i="0" u="none" strike="noStrike" noProof="0" dirty="0">
                          <a:solidFill>
                            <a:srgbClr val="000000"/>
                          </a:solidFill>
                          <a:latin typeface="Verdana"/>
                        </a:rPr>
                        <a:t>Same as P2P Core User Preferences.</a:t>
                      </a:r>
                      <a:endParaRPr sz="1400" b="0" i="0" u="none" strike="noStrike" noProof="0" dirty="0">
                        <a:solidFill>
                          <a:srgbClr val="000000"/>
                        </a:solidFill>
                        <a:latin typeface="Verdana"/>
                      </a:endParaRPr>
                    </a:p>
                  </a:txBody>
                  <a:tcPr marL="121868" marR="121868" marT="121868" marB="121868" anchor="ctr">
                    <a:lnT w="9525">
                      <a:solidFill>
                        <a:schemeClr val="tx1"/>
                      </a:solid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768395"/>
                  </a:ext>
                </a:extLst>
              </a:tr>
            </a:tbl>
          </a:graphicData>
        </a:graphic>
      </p:graphicFrame>
      <p:sp>
        <p:nvSpPr>
          <p:cNvPr id="2" name="Title 1">
            <a:extLst>
              <a:ext uri="{FF2B5EF4-FFF2-40B4-BE49-F238E27FC236}">
                <a16:creationId xmlns:a16="http://schemas.microsoft.com/office/drawing/2014/main" id="{333E8E27-962C-4B2D-AF7B-231173304627}"/>
              </a:ext>
            </a:extLst>
          </p:cNvPr>
          <p:cNvSpPr>
            <a:spLocks noGrp="1"/>
          </p:cNvSpPr>
          <p:nvPr>
            <p:ph type="title"/>
          </p:nvPr>
        </p:nvSpPr>
        <p:spPr>
          <a:xfrm>
            <a:off x="111243" y="164404"/>
            <a:ext cx="10873068" cy="1005900"/>
          </a:xfrm>
        </p:spPr>
        <p:txBody>
          <a:bodyPr/>
          <a:lstStyle/>
          <a:p>
            <a:r>
              <a:rPr lang="en-US" sz="4000" b="0" dirty="0"/>
              <a:t>Quick Vocabulary Lesson</a:t>
            </a:r>
          </a:p>
        </p:txBody>
      </p:sp>
    </p:spTree>
    <p:extLst>
      <p:ext uri="{BB962C8B-B14F-4D97-AF65-F5344CB8AC3E}">
        <p14:creationId xmlns:p14="http://schemas.microsoft.com/office/powerpoint/2010/main" val="1464671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b="0" dirty="0">
                <a:solidFill>
                  <a:schemeClr val="accent5"/>
                </a:solidFill>
              </a:rPr>
              <a:t>Create a Non-Catalog Requisition Tied to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125948" y="3002018"/>
            <a:ext cx="3989443" cy="1523494"/>
          </a:xfrm>
          <a:prstGeom prst="rect">
            <a:avLst/>
          </a:prstGeom>
          <a:noFill/>
        </p:spPr>
        <p:txBody>
          <a:bodyPr wrap="square" lIns="0" tIns="0" rIns="0" bIns="0" rtlCol="0" anchor="t">
            <a:spAutoFit/>
          </a:bodyPr>
          <a:lstStyle/>
          <a:p>
            <a:pPr>
              <a:spcBef>
                <a:spcPct val="50000"/>
              </a:spcBef>
              <a:spcAft>
                <a:spcPct val="0"/>
              </a:spcAft>
            </a:pPr>
            <a:r>
              <a:rPr lang="en-US" kern="0" dirty="0">
                <a:ea typeface="Arial Unicode MS"/>
                <a:cs typeface="Arial Unicode MS"/>
              </a:rPr>
              <a:t>It is possible that there are multiple contracts associated with the supplier and the Commodity Code.  </a:t>
            </a:r>
          </a:p>
          <a:p>
            <a:pPr>
              <a:spcBef>
                <a:spcPct val="50000"/>
              </a:spcBef>
              <a:spcAft>
                <a:spcPct val="0"/>
              </a:spcAft>
            </a:pPr>
            <a:r>
              <a:rPr lang="en-US" kern="0" dirty="0">
                <a:ea typeface="Arial Unicode MS"/>
                <a:cs typeface="Arial Unicode MS"/>
              </a:rPr>
              <a:t>Click the downward arrow, and then click Browse all.</a:t>
            </a:r>
          </a:p>
        </p:txBody>
      </p:sp>
      <p:pic>
        <p:nvPicPr>
          <p:cNvPr id="3" name="Picture 2" descr="A screenshot of a computer&#10;&#10;Description automatically generated">
            <a:extLst>
              <a:ext uri="{FF2B5EF4-FFF2-40B4-BE49-F238E27FC236}">
                <a16:creationId xmlns:a16="http://schemas.microsoft.com/office/drawing/2014/main" id="{C9C1CE04-929E-D97C-9383-63425C234984}"/>
              </a:ext>
            </a:extLst>
          </p:cNvPr>
          <p:cNvPicPr>
            <a:picLocks noChangeAspect="1"/>
          </p:cNvPicPr>
          <p:nvPr/>
        </p:nvPicPr>
        <p:blipFill>
          <a:blip r:embed="rId3"/>
          <a:stretch>
            <a:fillRect/>
          </a:stretch>
        </p:blipFill>
        <p:spPr>
          <a:xfrm>
            <a:off x="4208149" y="1717766"/>
            <a:ext cx="7806582" cy="4084739"/>
          </a:xfrm>
          <a:prstGeom prst="rect">
            <a:avLst/>
          </a:prstGeom>
        </p:spPr>
      </p:pic>
      <p:sp>
        <p:nvSpPr>
          <p:cNvPr id="10" name="Rectangle 9">
            <a:extLst>
              <a:ext uri="{FF2B5EF4-FFF2-40B4-BE49-F238E27FC236}">
                <a16:creationId xmlns:a16="http://schemas.microsoft.com/office/drawing/2014/main" id="{0E842FC2-CF01-7B5A-A088-0213080E0053}"/>
              </a:ext>
            </a:extLst>
          </p:cNvPr>
          <p:cNvSpPr/>
          <p:nvPr/>
        </p:nvSpPr>
        <p:spPr bwMode="gray">
          <a:xfrm>
            <a:off x="5554372" y="4751659"/>
            <a:ext cx="2155580" cy="9377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39142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b="0" dirty="0">
                <a:solidFill>
                  <a:schemeClr val="accent5"/>
                </a:solidFill>
              </a:rPr>
              <a:t>Create a Non-Catalog Requisition Tied to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125948" y="3002018"/>
            <a:ext cx="3989443" cy="1523494"/>
          </a:xfrm>
          <a:prstGeom prst="rect">
            <a:avLst/>
          </a:prstGeom>
          <a:noFill/>
        </p:spPr>
        <p:txBody>
          <a:bodyPr wrap="square" lIns="0" tIns="0" rIns="0" bIns="0" rtlCol="0" anchor="t">
            <a:spAutoFit/>
          </a:bodyPr>
          <a:lstStyle/>
          <a:p>
            <a:pPr>
              <a:spcBef>
                <a:spcPct val="50000"/>
              </a:spcBef>
              <a:spcAft>
                <a:spcPct val="0"/>
              </a:spcAft>
            </a:pPr>
            <a:r>
              <a:rPr lang="en-US" kern="0" dirty="0">
                <a:ea typeface="Arial Unicode MS"/>
                <a:cs typeface="Arial Unicode MS"/>
              </a:rPr>
              <a:t>Running a search, we can see that there are two contracts associated with this supplier and commodity code combination.  </a:t>
            </a:r>
          </a:p>
          <a:p>
            <a:pPr>
              <a:spcBef>
                <a:spcPct val="50000"/>
              </a:spcBef>
              <a:spcAft>
                <a:spcPct val="0"/>
              </a:spcAft>
            </a:pPr>
            <a:r>
              <a:rPr lang="en-US" kern="0" dirty="0">
                <a:ea typeface="Arial Unicode MS"/>
                <a:cs typeface="Arial Unicode MS"/>
              </a:rPr>
              <a:t>Select the appropriate contract.</a:t>
            </a:r>
          </a:p>
        </p:txBody>
      </p:sp>
      <p:sp>
        <p:nvSpPr>
          <p:cNvPr id="10" name="Rectangle 9">
            <a:extLst>
              <a:ext uri="{FF2B5EF4-FFF2-40B4-BE49-F238E27FC236}">
                <a16:creationId xmlns:a16="http://schemas.microsoft.com/office/drawing/2014/main" id="{0E842FC2-CF01-7B5A-A088-0213080E0053}"/>
              </a:ext>
            </a:extLst>
          </p:cNvPr>
          <p:cNvSpPr/>
          <p:nvPr/>
        </p:nvSpPr>
        <p:spPr bwMode="gray">
          <a:xfrm>
            <a:off x="5554372" y="4751659"/>
            <a:ext cx="2155580" cy="9377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2" name="Picture 1" descr="A screenshot of a computer&#10;&#10;Description automatically generated">
            <a:extLst>
              <a:ext uri="{FF2B5EF4-FFF2-40B4-BE49-F238E27FC236}">
                <a16:creationId xmlns:a16="http://schemas.microsoft.com/office/drawing/2014/main" id="{E31046E1-AE1E-B6F7-3BF5-0F23F995D141}"/>
              </a:ext>
            </a:extLst>
          </p:cNvPr>
          <p:cNvPicPr>
            <a:picLocks noChangeAspect="1"/>
          </p:cNvPicPr>
          <p:nvPr/>
        </p:nvPicPr>
        <p:blipFill>
          <a:blip r:embed="rId3"/>
          <a:stretch>
            <a:fillRect/>
          </a:stretch>
        </p:blipFill>
        <p:spPr>
          <a:xfrm>
            <a:off x="4112312" y="1710207"/>
            <a:ext cx="7945982" cy="4134715"/>
          </a:xfrm>
          <a:prstGeom prst="rect">
            <a:avLst/>
          </a:prstGeom>
        </p:spPr>
      </p:pic>
      <p:sp>
        <p:nvSpPr>
          <p:cNvPr id="6" name="Rectangle 5">
            <a:extLst>
              <a:ext uri="{FF2B5EF4-FFF2-40B4-BE49-F238E27FC236}">
                <a16:creationId xmlns:a16="http://schemas.microsoft.com/office/drawing/2014/main" id="{484AE0CA-76AD-B095-8953-CB59ED5B66E1}"/>
              </a:ext>
            </a:extLst>
          </p:cNvPr>
          <p:cNvSpPr/>
          <p:nvPr/>
        </p:nvSpPr>
        <p:spPr bwMode="gray">
          <a:xfrm>
            <a:off x="5933298" y="3588229"/>
            <a:ext cx="4481824" cy="65892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65999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ea typeface="+mn-lt"/>
                <a:cs typeface="+mn-lt"/>
                <a:sym typeface="+mn-lt"/>
              </a:rPr>
              <a:t>How to Search for a Supplier</a:t>
            </a:r>
            <a:endParaRPr lang="en-US" dirty="0"/>
          </a:p>
        </p:txBody>
      </p:sp>
    </p:spTree>
    <p:extLst>
      <p:ext uri="{BB962C8B-B14F-4D97-AF65-F5344CB8AC3E}">
        <p14:creationId xmlns:p14="http://schemas.microsoft.com/office/powerpoint/2010/main" val="35857127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301516" y="2295593"/>
            <a:ext cx="2695683"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On the Guided Buying Home Dashboard scroll down to the tile titled “</a:t>
            </a:r>
            <a:r>
              <a:rPr lang="en-US" sz="1800" b="1" kern="0" dirty="0">
                <a:ea typeface="Arial Unicode MS" pitchFamily="34" charset="-128"/>
                <a:cs typeface="Arial Unicode MS" pitchFamily="34" charset="-128"/>
              </a:rPr>
              <a:t>Search for Suppliers</a:t>
            </a:r>
            <a:r>
              <a:rPr lang="en-US" sz="1800" kern="0" dirty="0">
                <a:ea typeface="Arial Unicode MS" pitchFamily="34" charset="-128"/>
                <a:cs typeface="Arial Unicode MS" pitchFamily="34" charset="-128"/>
              </a:rPr>
              <a:t>”</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F75770AE-E838-20D8-ABCC-B5ADB5F18824}"/>
              </a:ext>
            </a:extLst>
          </p:cNvPr>
          <p:cNvPicPr>
            <a:picLocks noChangeAspect="1"/>
          </p:cNvPicPr>
          <p:nvPr/>
        </p:nvPicPr>
        <p:blipFill>
          <a:blip r:embed="rId3"/>
          <a:stretch>
            <a:fillRect/>
          </a:stretch>
        </p:blipFill>
        <p:spPr>
          <a:xfrm>
            <a:off x="3090333" y="1319100"/>
            <a:ext cx="8475198" cy="5079855"/>
          </a:xfrm>
          <a:prstGeom prst="rect">
            <a:avLst/>
          </a:prstGeom>
        </p:spPr>
      </p:pic>
      <p:sp>
        <p:nvSpPr>
          <p:cNvPr id="8" name="Rectangle 7">
            <a:extLst>
              <a:ext uri="{FF2B5EF4-FFF2-40B4-BE49-F238E27FC236}">
                <a16:creationId xmlns:a16="http://schemas.microsoft.com/office/drawing/2014/main" id="{F73088CA-4DF0-1B79-EEE8-689C9B2B8CE2}"/>
              </a:ext>
            </a:extLst>
          </p:cNvPr>
          <p:cNvSpPr/>
          <p:nvPr/>
        </p:nvSpPr>
        <p:spPr bwMode="gray">
          <a:xfrm>
            <a:off x="5206999" y="2023533"/>
            <a:ext cx="2048933" cy="21674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9C67537C-BAAF-A253-2217-291B7DC57168}"/>
              </a:ext>
            </a:extLst>
          </p:cNvPr>
          <p:cNvCxnSpPr/>
          <p:nvPr/>
        </p:nvCxnSpPr>
        <p:spPr>
          <a:xfrm>
            <a:off x="2514600" y="3005667"/>
            <a:ext cx="29887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551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B03288-257E-CC49-B920-2471BB4F9FAE}"/>
              </a:ext>
            </a:extLst>
          </p:cNvPr>
          <p:cNvPicPr>
            <a:picLocks noChangeAspect="1"/>
          </p:cNvPicPr>
          <p:nvPr/>
        </p:nvPicPr>
        <p:blipFill>
          <a:blip r:embed="rId3"/>
          <a:stretch>
            <a:fillRect/>
          </a:stretch>
        </p:blipFill>
        <p:spPr>
          <a:xfrm>
            <a:off x="2953172" y="1888065"/>
            <a:ext cx="9122636" cy="4027361"/>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228701" y="2456457"/>
            <a:ext cx="2500951" cy="8309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In the supplier search window, enter the name of the supplier</a:t>
            </a:r>
          </a:p>
        </p:txBody>
      </p:sp>
      <p:sp>
        <p:nvSpPr>
          <p:cNvPr id="8" name="Rectangle 7">
            <a:extLst>
              <a:ext uri="{FF2B5EF4-FFF2-40B4-BE49-F238E27FC236}">
                <a16:creationId xmlns:a16="http://schemas.microsoft.com/office/drawing/2014/main" id="{F73088CA-4DF0-1B79-EEE8-689C9B2B8CE2}"/>
              </a:ext>
            </a:extLst>
          </p:cNvPr>
          <p:cNvSpPr/>
          <p:nvPr/>
        </p:nvSpPr>
        <p:spPr bwMode="gray">
          <a:xfrm>
            <a:off x="5494866" y="2904067"/>
            <a:ext cx="4656667" cy="42333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9C67537C-BAAF-A253-2217-291B7DC57168}"/>
              </a:ext>
            </a:extLst>
          </p:cNvPr>
          <p:cNvCxnSpPr/>
          <p:nvPr/>
        </p:nvCxnSpPr>
        <p:spPr>
          <a:xfrm>
            <a:off x="2506133" y="3098799"/>
            <a:ext cx="29887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7D2EE7-AE1C-280B-2E0B-EB9C09302CC4}"/>
              </a:ext>
            </a:extLst>
          </p:cNvPr>
          <p:cNvSpPr txBox="1"/>
          <p:nvPr/>
        </p:nvSpPr>
        <p:spPr>
          <a:xfrm>
            <a:off x="10512751" y="2736502"/>
            <a:ext cx="1563057"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the magnifying glass to execute the search.</a:t>
            </a:r>
          </a:p>
        </p:txBody>
      </p:sp>
      <p:cxnSp>
        <p:nvCxnSpPr>
          <p:cNvPr id="11" name="Straight Arrow Connector 10">
            <a:extLst>
              <a:ext uri="{FF2B5EF4-FFF2-40B4-BE49-F238E27FC236}">
                <a16:creationId xmlns:a16="http://schemas.microsoft.com/office/drawing/2014/main" id="{DCBE9FB8-7024-062A-3955-1638F11B7EE2}"/>
              </a:ext>
            </a:extLst>
          </p:cNvPr>
          <p:cNvCxnSpPr>
            <a:cxnSpLocks/>
          </p:cNvCxnSpPr>
          <p:nvPr/>
        </p:nvCxnSpPr>
        <p:spPr>
          <a:xfrm flipH="1">
            <a:off x="10151533" y="3098799"/>
            <a:ext cx="27940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661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89F1C-910D-E8BB-6B57-73D950AFF908}"/>
              </a:ext>
            </a:extLst>
          </p:cNvPr>
          <p:cNvPicPr>
            <a:picLocks noChangeAspect="1"/>
          </p:cNvPicPr>
          <p:nvPr/>
        </p:nvPicPr>
        <p:blipFill>
          <a:blip r:embed="rId3"/>
          <a:stretch>
            <a:fillRect/>
          </a:stretch>
        </p:blipFill>
        <p:spPr>
          <a:xfrm>
            <a:off x="3964911" y="1380068"/>
            <a:ext cx="8110897" cy="5293360"/>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228701" y="2456457"/>
            <a:ext cx="3572832" cy="249299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The search results will show all results with the word Apple in the name.</a:t>
            </a:r>
          </a:p>
          <a:p>
            <a:pP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If the supplier you are looking for is not found, please work with the Procurement team to request a new supplier.</a:t>
            </a:r>
          </a:p>
        </p:txBody>
      </p:sp>
      <p:sp>
        <p:nvSpPr>
          <p:cNvPr id="8" name="Rectangle 7">
            <a:extLst>
              <a:ext uri="{FF2B5EF4-FFF2-40B4-BE49-F238E27FC236}">
                <a16:creationId xmlns:a16="http://schemas.microsoft.com/office/drawing/2014/main" id="{F73088CA-4DF0-1B79-EEE8-689C9B2B8CE2}"/>
              </a:ext>
            </a:extLst>
          </p:cNvPr>
          <p:cNvSpPr/>
          <p:nvPr/>
        </p:nvSpPr>
        <p:spPr bwMode="gray">
          <a:xfrm>
            <a:off x="6341533" y="3217333"/>
            <a:ext cx="4656667" cy="345609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2" name="Straight Connector 11">
            <a:extLst>
              <a:ext uri="{FF2B5EF4-FFF2-40B4-BE49-F238E27FC236}">
                <a16:creationId xmlns:a16="http://schemas.microsoft.com/office/drawing/2014/main" id="{FE51AC03-3452-B6C5-2695-13F866E62A69}"/>
              </a:ext>
            </a:extLst>
          </p:cNvPr>
          <p:cNvCxnSpPr/>
          <p:nvPr/>
        </p:nvCxnSpPr>
        <p:spPr>
          <a:xfrm>
            <a:off x="8060267" y="3496733"/>
            <a:ext cx="397933"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8DAF6C-56DD-FC5D-8A1F-F1BDF43991A7}"/>
              </a:ext>
            </a:extLst>
          </p:cNvPr>
          <p:cNvCxnSpPr/>
          <p:nvPr/>
        </p:nvCxnSpPr>
        <p:spPr>
          <a:xfrm>
            <a:off x="6849534" y="4351861"/>
            <a:ext cx="397933"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E19D56-FC61-C9B7-01B2-ACFD9F10D7A1}"/>
              </a:ext>
            </a:extLst>
          </p:cNvPr>
          <p:cNvCxnSpPr/>
          <p:nvPr/>
        </p:nvCxnSpPr>
        <p:spPr>
          <a:xfrm>
            <a:off x="7603066" y="5232402"/>
            <a:ext cx="397933"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6B0330-B4EC-5544-41E6-8C8EEBE5E808}"/>
              </a:ext>
            </a:extLst>
          </p:cNvPr>
          <p:cNvCxnSpPr/>
          <p:nvPr/>
        </p:nvCxnSpPr>
        <p:spPr>
          <a:xfrm>
            <a:off x="6824127" y="6146811"/>
            <a:ext cx="397933"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724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237168" y="2786657"/>
            <a:ext cx="2997099"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To return to Guided Buying, click on the “HOME” link.</a:t>
            </a:r>
          </a:p>
        </p:txBody>
      </p:sp>
      <p:pic>
        <p:nvPicPr>
          <p:cNvPr id="5" name="Picture 4">
            <a:extLst>
              <a:ext uri="{FF2B5EF4-FFF2-40B4-BE49-F238E27FC236}">
                <a16:creationId xmlns:a16="http://schemas.microsoft.com/office/drawing/2014/main" id="{A917115D-AF91-FEDC-AE0A-09967690EDDF}"/>
              </a:ext>
            </a:extLst>
          </p:cNvPr>
          <p:cNvPicPr>
            <a:picLocks noChangeAspect="1"/>
          </p:cNvPicPr>
          <p:nvPr/>
        </p:nvPicPr>
        <p:blipFill>
          <a:blip r:embed="rId3"/>
          <a:stretch>
            <a:fillRect/>
          </a:stretch>
        </p:blipFill>
        <p:spPr>
          <a:xfrm>
            <a:off x="3462867" y="2324259"/>
            <a:ext cx="8591656" cy="2580177"/>
          </a:xfrm>
          <a:prstGeom prst="rect">
            <a:avLst/>
          </a:prstGeom>
        </p:spPr>
      </p:pic>
      <p:sp>
        <p:nvSpPr>
          <p:cNvPr id="6" name="Rectangle 5">
            <a:extLst>
              <a:ext uri="{FF2B5EF4-FFF2-40B4-BE49-F238E27FC236}">
                <a16:creationId xmlns:a16="http://schemas.microsoft.com/office/drawing/2014/main" id="{48716C90-BADE-34A6-CAEC-D2628D8C2F77}"/>
              </a:ext>
            </a:extLst>
          </p:cNvPr>
          <p:cNvSpPr/>
          <p:nvPr/>
        </p:nvSpPr>
        <p:spPr bwMode="gray">
          <a:xfrm>
            <a:off x="3640666" y="2777061"/>
            <a:ext cx="567267" cy="30480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9" name="Straight Arrow Connector 8">
            <a:extLst>
              <a:ext uri="{FF2B5EF4-FFF2-40B4-BE49-F238E27FC236}">
                <a16:creationId xmlns:a16="http://schemas.microsoft.com/office/drawing/2014/main" id="{58859F0B-026F-9111-0AE4-FD813ACFD174}"/>
              </a:ext>
            </a:extLst>
          </p:cNvPr>
          <p:cNvCxnSpPr>
            <a:cxnSpLocks/>
          </p:cNvCxnSpPr>
          <p:nvPr/>
        </p:nvCxnSpPr>
        <p:spPr>
          <a:xfrm flipV="1">
            <a:off x="2802467" y="2971800"/>
            <a:ext cx="965200" cy="22860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696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DA9A3D1-0662-EDAD-925C-D13AEA5C0917}"/>
              </a:ext>
            </a:extLst>
          </p:cNvPr>
          <p:cNvPicPr>
            <a:picLocks noChangeAspect="1"/>
          </p:cNvPicPr>
          <p:nvPr/>
        </p:nvPicPr>
        <p:blipFill>
          <a:blip r:embed="rId3"/>
          <a:stretch>
            <a:fillRect/>
          </a:stretch>
        </p:blipFill>
        <p:spPr>
          <a:xfrm>
            <a:off x="3445931" y="2022409"/>
            <a:ext cx="8578865" cy="3565591"/>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321833" y="3644346"/>
            <a:ext cx="2997099" cy="830997"/>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Next, locate the “News” </a:t>
            </a:r>
            <a:r>
              <a:rPr lang="en-US" kern="0" dirty="0">
                <a:ea typeface="Arial Unicode MS"/>
                <a:cs typeface="Arial Unicode MS"/>
              </a:rPr>
              <a:t>portlet</a:t>
            </a:r>
            <a:r>
              <a:rPr lang="en-US" sz="1800" kern="0" dirty="0">
                <a:ea typeface="Arial Unicode MS"/>
                <a:cs typeface="Arial Unicode MS"/>
              </a:rPr>
              <a:t> and click on the Guided Buying link.</a:t>
            </a:r>
          </a:p>
        </p:txBody>
      </p:sp>
      <p:sp>
        <p:nvSpPr>
          <p:cNvPr id="6" name="Rectangle 5">
            <a:extLst>
              <a:ext uri="{FF2B5EF4-FFF2-40B4-BE49-F238E27FC236}">
                <a16:creationId xmlns:a16="http://schemas.microsoft.com/office/drawing/2014/main" id="{48716C90-BADE-34A6-CAEC-D2628D8C2F77}"/>
              </a:ext>
            </a:extLst>
          </p:cNvPr>
          <p:cNvSpPr/>
          <p:nvPr/>
        </p:nvSpPr>
        <p:spPr bwMode="gray">
          <a:xfrm>
            <a:off x="5476343" y="4690533"/>
            <a:ext cx="3049588" cy="5418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9" name="Straight Arrow Connector 8">
            <a:extLst>
              <a:ext uri="{FF2B5EF4-FFF2-40B4-BE49-F238E27FC236}">
                <a16:creationId xmlns:a16="http://schemas.microsoft.com/office/drawing/2014/main" id="{58859F0B-026F-9111-0AE4-FD813ACFD174}"/>
              </a:ext>
            </a:extLst>
          </p:cNvPr>
          <p:cNvCxnSpPr>
            <a:cxnSpLocks/>
          </p:cNvCxnSpPr>
          <p:nvPr/>
        </p:nvCxnSpPr>
        <p:spPr>
          <a:xfrm>
            <a:off x="2480731" y="4288444"/>
            <a:ext cx="3115734" cy="74075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222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vert="horz" wrap="square" lIns="0" tIns="0" rIns="0" bIns="0" rtlCol="0" anchor="t">
            <a:noAutofit/>
          </a:bodyPr>
          <a:lstStyle/>
          <a:p>
            <a:r>
              <a:rPr lang="en-US" sz="3550" dirty="0">
                <a:ea typeface="+mn-lt"/>
                <a:cs typeface="+mn-lt"/>
                <a:sym typeface="+mn-lt"/>
              </a:rPr>
              <a:t>How to Search for a Contract</a:t>
            </a:r>
            <a:endParaRPr lang="en-US" dirty="0"/>
          </a:p>
        </p:txBody>
      </p:sp>
    </p:spTree>
    <p:extLst>
      <p:ext uri="{BB962C8B-B14F-4D97-AF65-F5344CB8AC3E}">
        <p14:creationId xmlns:p14="http://schemas.microsoft.com/office/powerpoint/2010/main" val="1321314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Contract</a:t>
            </a:r>
          </a:p>
        </p:txBody>
      </p:sp>
      <p:sp>
        <p:nvSpPr>
          <p:cNvPr id="7" name="TextBox 6">
            <a:extLst>
              <a:ext uri="{FF2B5EF4-FFF2-40B4-BE49-F238E27FC236}">
                <a16:creationId xmlns:a16="http://schemas.microsoft.com/office/drawing/2014/main" id="{1E57A7DC-4EE3-9085-F5B9-0C410BFA4FF5}"/>
              </a:ext>
            </a:extLst>
          </p:cNvPr>
          <p:cNvSpPr txBox="1"/>
          <p:nvPr/>
        </p:nvSpPr>
        <p:spPr>
          <a:xfrm>
            <a:off x="301516" y="2295593"/>
            <a:ext cx="2695683" cy="1107996"/>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kern="0" dirty="0">
                <a:ea typeface="Arial Unicode MS"/>
                <a:cs typeface="Arial Unicode MS"/>
              </a:rPr>
              <a:t>On the Guided Buying Home Dashboard scroll down to the tile titled “</a:t>
            </a:r>
            <a:r>
              <a:rPr lang="en-US" b="1" kern="0" dirty="0">
                <a:ea typeface="Arial Unicode MS"/>
                <a:cs typeface="Arial Unicode MS"/>
              </a:rPr>
              <a:t>Contracts</a:t>
            </a:r>
            <a:r>
              <a:rPr lang="en-US" sz="1800" kern="0" dirty="0">
                <a:ea typeface="Arial Unicode MS"/>
                <a:cs typeface="Arial Unicode MS"/>
              </a:rPr>
              <a:t>”</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F75770AE-E838-20D8-ABCC-B5ADB5F18824}"/>
              </a:ext>
            </a:extLst>
          </p:cNvPr>
          <p:cNvPicPr>
            <a:picLocks noChangeAspect="1"/>
          </p:cNvPicPr>
          <p:nvPr/>
        </p:nvPicPr>
        <p:blipFill>
          <a:blip r:embed="rId3"/>
          <a:stretch>
            <a:fillRect/>
          </a:stretch>
        </p:blipFill>
        <p:spPr>
          <a:xfrm>
            <a:off x="3090333" y="1319100"/>
            <a:ext cx="8475198" cy="5079855"/>
          </a:xfrm>
          <a:prstGeom prst="rect">
            <a:avLst/>
          </a:prstGeom>
        </p:spPr>
      </p:pic>
      <p:sp>
        <p:nvSpPr>
          <p:cNvPr id="8" name="Rectangle 7">
            <a:extLst>
              <a:ext uri="{FF2B5EF4-FFF2-40B4-BE49-F238E27FC236}">
                <a16:creationId xmlns:a16="http://schemas.microsoft.com/office/drawing/2014/main" id="{F73088CA-4DF0-1B79-EEE8-689C9B2B8CE2}"/>
              </a:ext>
            </a:extLst>
          </p:cNvPr>
          <p:cNvSpPr/>
          <p:nvPr/>
        </p:nvSpPr>
        <p:spPr bwMode="gray">
          <a:xfrm>
            <a:off x="7309651" y="2052148"/>
            <a:ext cx="2048933" cy="216746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Arrow Connector 9">
            <a:extLst>
              <a:ext uri="{FF2B5EF4-FFF2-40B4-BE49-F238E27FC236}">
                <a16:creationId xmlns:a16="http://schemas.microsoft.com/office/drawing/2014/main" id="{9C67537C-BAAF-A253-2217-291B7DC57168}"/>
              </a:ext>
            </a:extLst>
          </p:cNvPr>
          <p:cNvCxnSpPr/>
          <p:nvPr/>
        </p:nvCxnSpPr>
        <p:spPr>
          <a:xfrm>
            <a:off x="2514600" y="3005667"/>
            <a:ext cx="29887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ea typeface="+mn-lt"/>
                <a:cs typeface="+mn-lt"/>
                <a:sym typeface="+mn-lt"/>
              </a:rPr>
              <a:t>Guided Buying Access &amp; Navigation</a:t>
            </a:r>
            <a:endParaRPr lang="en-US"/>
          </a:p>
        </p:txBody>
      </p:sp>
    </p:spTree>
    <p:extLst>
      <p:ext uri="{BB962C8B-B14F-4D97-AF65-F5344CB8AC3E}">
        <p14:creationId xmlns:p14="http://schemas.microsoft.com/office/powerpoint/2010/main" val="1439458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test site&#10;&#10;Description automatically generated">
            <a:extLst>
              <a:ext uri="{FF2B5EF4-FFF2-40B4-BE49-F238E27FC236}">
                <a16:creationId xmlns:a16="http://schemas.microsoft.com/office/drawing/2014/main" id="{05001F3B-9D0F-8A2B-2070-76484919C13E}"/>
              </a:ext>
            </a:extLst>
          </p:cNvPr>
          <p:cNvPicPr>
            <a:picLocks noChangeAspect="1"/>
          </p:cNvPicPr>
          <p:nvPr/>
        </p:nvPicPr>
        <p:blipFill>
          <a:blip r:embed="rId3"/>
          <a:stretch>
            <a:fillRect/>
          </a:stretch>
        </p:blipFill>
        <p:spPr>
          <a:xfrm>
            <a:off x="962979" y="1196594"/>
            <a:ext cx="10186939" cy="4043273"/>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687717" y="5214319"/>
            <a:ext cx="10471808" cy="1384995"/>
          </a:xfrm>
          <a:prstGeom prst="rect">
            <a:avLst/>
          </a:prstGeom>
          <a:noFill/>
        </p:spPr>
        <p:txBody>
          <a:bodyPr wrap="square" lIns="0" tIns="0" rIns="0" bIns="0" rtlCol="0" anchor="t">
            <a:spAutoFit/>
          </a:bodyPr>
          <a:lstStyle/>
          <a:p>
            <a:pPr>
              <a:spcBef>
                <a:spcPct val="50000"/>
              </a:spcBef>
              <a:spcAft>
                <a:spcPct val="0"/>
              </a:spcAft>
            </a:pPr>
            <a:r>
              <a:rPr lang="en-US" kern="0" dirty="0">
                <a:ea typeface="Arial Unicode MS"/>
                <a:cs typeface="Arial Unicode MS"/>
              </a:rPr>
              <a:t>Currently, users are only able to see Contracts where they are listed as the Contract owner.</a:t>
            </a:r>
            <a:endParaRPr lang="en-US" dirty="0">
              <a:ea typeface="Arial Unicode MS"/>
              <a:cs typeface="Arial"/>
            </a:endParaRPr>
          </a:p>
          <a:p>
            <a:pPr>
              <a:spcBef>
                <a:spcPct val="50000"/>
              </a:spcBef>
              <a:spcAft>
                <a:spcPct val="0"/>
              </a:spcAft>
            </a:pPr>
            <a:endParaRPr lang="en-US" kern="0" dirty="0">
              <a:ea typeface="Arial Unicode MS"/>
              <a:cs typeface="Arial Unicode MS"/>
            </a:endParaRPr>
          </a:p>
          <a:p>
            <a:pPr>
              <a:spcBef>
                <a:spcPct val="50000"/>
              </a:spcBef>
              <a:spcAft>
                <a:spcPct val="0"/>
              </a:spcAft>
            </a:pPr>
            <a:r>
              <a:rPr lang="en-US" kern="0" dirty="0">
                <a:ea typeface="Arial Unicode MS"/>
                <a:cs typeface="Arial Unicode MS"/>
              </a:rPr>
              <a:t>LAUSD is working with Ariba to increase visibility to the contracts.  If the functionality changes, we will send additional communication and training on this functionality. </a:t>
            </a:r>
          </a:p>
        </p:txBody>
      </p:sp>
      <p:sp>
        <p:nvSpPr>
          <p:cNvPr id="3" name="Rectangle: Top Corners Rounded 2">
            <a:extLst>
              <a:ext uri="{FF2B5EF4-FFF2-40B4-BE49-F238E27FC236}">
                <a16:creationId xmlns:a16="http://schemas.microsoft.com/office/drawing/2014/main" id="{817E6D8B-A425-FE35-D1C3-8B90D7A5734B}"/>
              </a:ext>
            </a:extLst>
          </p:cNvPr>
          <p:cNvSpPr/>
          <p:nvPr/>
        </p:nvSpPr>
        <p:spPr bwMode="gray">
          <a:xfrm>
            <a:off x="9747251" y="2853267"/>
            <a:ext cx="325969" cy="575733"/>
          </a:xfrm>
          <a:prstGeom prst="round2SameRect">
            <a:avLst/>
          </a:prstGeom>
          <a:solidFill>
            <a:srgbClr val="F7F7F7"/>
          </a:solidFill>
          <a:ln w="25400" algn="ctr">
            <a:solidFill>
              <a:srgbClr val="F7F7F7"/>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F73088CA-4DF0-1B79-EEE8-689C9B2B8CE2}"/>
              </a:ext>
            </a:extLst>
          </p:cNvPr>
          <p:cNvSpPr/>
          <p:nvPr/>
        </p:nvSpPr>
        <p:spPr bwMode="gray">
          <a:xfrm>
            <a:off x="966294" y="2860913"/>
            <a:ext cx="3299437" cy="34154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92141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test site&#10;&#10;Description automatically generated">
            <a:extLst>
              <a:ext uri="{FF2B5EF4-FFF2-40B4-BE49-F238E27FC236}">
                <a16:creationId xmlns:a16="http://schemas.microsoft.com/office/drawing/2014/main" id="{05001F3B-9D0F-8A2B-2070-76484919C13E}"/>
              </a:ext>
            </a:extLst>
          </p:cNvPr>
          <p:cNvPicPr>
            <a:picLocks noChangeAspect="1"/>
          </p:cNvPicPr>
          <p:nvPr/>
        </p:nvPicPr>
        <p:blipFill>
          <a:blip r:embed="rId3"/>
          <a:stretch>
            <a:fillRect/>
          </a:stretch>
        </p:blipFill>
        <p:spPr>
          <a:xfrm>
            <a:off x="3245240" y="1972482"/>
            <a:ext cx="8548347" cy="3367538"/>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dirty="0">
                <a:solidFill>
                  <a:schemeClr val="accent5"/>
                </a:solidFill>
              </a:rPr>
              <a:t>How to Search for a Supplier</a:t>
            </a:r>
          </a:p>
        </p:txBody>
      </p:sp>
      <p:sp>
        <p:nvSpPr>
          <p:cNvPr id="7" name="TextBox 6">
            <a:extLst>
              <a:ext uri="{FF2B5EF4-FFF2-40B4-BE49-F238E27FC236}">
                <a16:creationId xmlns:a16="http://schemas.microsoft.com/office/drawing/2014/main" id="{1E57A7DC-4EE3-9085-F5B9-0C410BFA4FF5}"/>
              </a:ext>
            </a:extLst>
          </p:cNvPr>
          <p:cNvSpPr txBox="1"/>
          <p:nvPr/>
        </p:nvSpPr>
        <p:spPr>
          <a:xfrm>
            <a:off x="286794" y="3983876"/>
            <a:ext cx="2379464" cy="830997"/>
          </a:xfrm>
          <a:prstGeom prst="rect">
            <a:avLst/>
          </a:prstGeom>
          <a:noFill/>
        </p:spPr>
        <p:txBody>
          <a:bodyPr wrap="square" lIns="0" tIns="0" rIns="0" bIns="0" rtlCol="0" anchor="t">
            <a:spAutoFit/>
          </a:bodyPr>
          <a:lstStyle/>
          <a:p>
            <a:pPr>
              <a:spcBef>
                <a:spcPct val="50000"/>
              </a:spcBef>
              <a:spcAft>
                <a:spcPct val="0"/>
              </a:spcAft>
            </a:pPr>
            <a:r>
              <a:rPr lang="en-US" kern="0" dirty="0">
                <a:ea typeface="Arial Unicode MS"/>
                <a:cs typeface="Arial Unicode MS"/>
              </a:rPr>
              <a:t>To access the Contract, click on the Contract ID</a:t>
            </a:r>
          </a:p>
        </p:txBody>
      </p:sp>
      <p:sp>
        <p:nvSpPr>
          <p:cNvPr id="8" name="Rectangle 7">
            <a:extLst>
              <a:ext uri="{FF2B5EF4-FFF2-40B4-BE49-F238E27FC236}">
                <a16:creationId xmlns:a16="http://schemas.microsoft.com/office/drawing/2014/main" id="{F73088CA-4DF0-1B79-EEE8-689C9B2B8CE2}"/>
              </a:ext>
            </a:extLst>
          </p:cNvPr>
          <p:cNvSpPr/>
          <p:nvPr/>
        </p:nvSpPr>
        <p:spPr bwMode="gray">
          <a:xfrm>
            <a:off x="3237325" y="3634845"/>
            <a:ext cx="726561" cy="152048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 name="Straight Arrow Connector 5">
            <a:extLst>
              <a:ext uri="{FF2B5EF4-FFF2-40B4-BE49-F238E27FC236}">
                <a16:creationId xmlns:a16="http://schemas.microsoft.com/office/drawing/2014/main" id="{3A730B85-E0B2-8BE8-368F-49B364E61867}"/>
              </a:ext>
            </a:extLst>
          </p:cNvPr>
          <p:cNvCxnSpPr>
            <a:cxnSpLocks/>
          </p:cNvCxnSpPr>
          <p:nvPr/>
        </p:nvCxnSpPr>
        <p:spPr>
          <a:xfrm>
            <a:off x="1589567" y="4616679"/>
            <a:ext cx="1850856" cy="75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659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ea typeface="+mn-lt"/>
                <a:cs typeface="+mn-lt"/>
                <a:sym typeface="+mn-lt"/>
              </a:rPr>
              <a:t>Create an Asset Request</a:t>
            </a:r>
            <a:endParaRPr lang="en-US"/>
          </a:p>
        </p:txBody>
      </p:sp>
    </p:spTree>
    <p:extLst>
      <p:ext uri="{BB962C8B-B14F-4D97-AF65-F5344CB8AC3E}">
        <p14:creationId xmlns:p14="http://schemas.microsoft.com/office/powerpoint/2010/main" val="959163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a:t>
            </a:r>
          </a:p>
        </p:txBody>
      </p:sp>
      <p:pic>
        <p:nvPicPr>
          <p:cNvPr id="2" name="Picture 1">
            <a:extLst>
              <a:ext uri="{FF2B5EF4-FFF2-40B4-BE49-F238E27FC236}">
                <a16:creationId xmlns:a16="http://schemas.microsoft.com/office/drawing/2014/main" id="{050D97E6-7904-AD65-0BBF-2CCBF78DAA42}"/>
              </a:ext>
            </a:extLst>
          </p:cNvPr>
          <p:cNvPicPr>
            <a:picLocks noChangeAspect="1"/>
          </p:cNvPicPr>
          <p:nvPr/>
        </p:nvPicPr>
        <p:blipFill>
          <a:blip r:embed="rId3"/>
          <a:stretch>
            <a:fillRect/>
          </a:stretch>
        </p:blipFill>
        <p:spPr>
          <a:xfrm>
            <a:off x="4405146" y="1291434"/>
            <a:ext cx="7091215" cy="4931236"/>
          </a:xfrm>
          <a:prstGeom prst="rect">
            <a:avLst/>
          </a:prstGeom>
          <a:ln>
            <a:solidFill>
              <a:schemeClr val="tx1"/>
            </a:solidFill>
          </a:ln>
        </p:spPr>
      </p:pic>
      <p:sp>
        <p:nvSpPr>
          <p:cNvPr id="6" name="TextBox 5">
            <a:extLst>
              <a:ext uri="{FF2B5EF4-FFF2-40B4-BE49-F238E27FC236}">
                <a16:creationId xmlns:a16="http://schemas.microsoft.com/office/drawing/2014/main" id="{0D762A8C-C8F1-F6E6-3BDF-A4F739C3F969}"/>
              </a:ext>
            </a:extLst>
          </p:cNvPr>
          <p:cNvSpPr txBox="1"/>
          <p:nvPr/>
        </p:nvSpPr>
        <p:spPr>
          <a:xfrm>
            <a:off x="692464" y="1291434"/>
            <a:ext cx="3345146" cy="3970318"/>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On the Ariba Guided Buying Interface we select request a Non – Catalog Item Tile to Add the items as Assets. </a:t>
            </a:r>
            <a:br>
              <a:rPr lang="en-US" sz="1800">
                <a:effectLst/>
                <a:latin typeface="+mj-lt"/>
                <a:ea typeface="Calibri" panose="020F0502020204030204" pitchFamily="34" charset="0"/>
                <a:cs typeface="Times New Roman" panose="02020603050405020304" pitchFamily="18" charset="0"/>
              </a:rPr>
            </a:br>
            <a:r>
              <a:rPr lang="en-US" sz="1800">
                <a:effectLst/>
                <a:latin typeface="+mj-lt"/>
                <a:ea typeface="Calibri" panose="020F0502020204030204" pitchFamily="34" charset="0"/>
                <a:cs typeface="Times New Roman" panose="02020603050405020304" pitchFamily="18" charset="0"/>
              </a:rPr>
              <a:t>Assets are differentiated with other items on the basis of account assignment. Account Assignment A is used for Assets.</a:t>
            </a:r>
            <a:br>
              <a:rPr lang="en-US" sz="1800">
                <a:effectLst/>
                <a:latin typeface="+mj-lt"/>
                <a:ea typeface="Calibri" panose="020F0502020204030204" pitchFamily="34" charset="0"/>
                <a:cs typeface="Times New Roman" panose="02020603050405020304" pitchFamily="18" charset="0"/>
              </a:rPr>
            </a:br>
            <a:r>
              <a:rPr lang="en-US" sz="1800">
                <a:effectLst/>
                <a:latin typeface="+mj-lt"/>
                <a:ea typeface="Calibri" panose="020F0502020204030204" pitchFamily="34" charset="0"/>
                <a:cs typeface="Times New Roman" panose="02020603050405020304" pitchFamily="18" charset="0"/>
              </a:rPr>
              <a:t>As per LAUSD Procurement Policy Item greater than USD 5000 will be considered as an Asset.</a:t>
            </a:r>
            <a:br>
              <a:rPr lang="en-US" sz="1800">
                <a:effectLst/>
                <a:latin typeface="+mj-lt"/>
                <a:ea typeface="Calibri" panose="020F0502020204030204" pitchFamily="34" charset="0"/>
                <a:cs typeface="Times New Roman" panose="02020603050405020304" pitchFamily="18" charset="0"/>
              </a:rPr>
            </a:br>
            <a:endParaRPr lang="en-US">
              <a:latin typeface="+mj-lt"/>
            </a:endParaRPr>
          </a:p>
        </p:txBody>
      </p:sp>
    </p:spTree>
    <p:extLst>
      <p:ext uri="{BB962C8B-B14F-4D97-AF65-F5344CB8AC3E}">
        <p14:creationId xmlns:p14="http://schemas.microsoft.com/office/powerpoint/2010/main" val="150633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3414316"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Click on this tile for Request a Non-Catalog Item to proceed further.</a:t>
            </a:r>
            <a:br>
              <a:rPr lang="en-US" sz="1800">
                <a:effectLst/>
                <a:latin typeface="+mj-lt"/>
                <a:ea typeface="Calibri" panose="020F0502020204030204" pitchFamily="34" charset="0"/>
                <a:cs typeface="Times New Roman" panose="02020603050405020304" pitchFamily="18" charset="0"/>
              </a:rPr>
            </a:br>
            <a:endParaRPr lang="en-US">
              <a:latin typeface="+mj-lt"/>
            </a:endParaRPr>
          </a:p>
        </p:txBody>
      </p:sp>
      <p:pic>
        <p:nvPicPr>
          <p:cNvPr id="5" name="Picture 4">
            <a:extLst>
              <a:ext uri="{FF2B5EF4-FFF2-40B4-BE49-F238E27FC236}">
                <a16:creationId xmlns:a16="http://schemas.microsoft.com/office/drawing/2014/main" id="{52061BA0-E0B9-45B2-83E6-7CA7195194C7}"/>
              </a:ext>
            </a:extLst>
          </p:cNvPr>
          <p:cNvPicPr>
            <a:picLocks noChangeAspect="1"/>
          </p:cNvPicPr>
          <p:nvPr/>
        </p:nvPicPr>
        <p:blipFill>
          <a:blip r:embed="rId3"/>
          <a:stretch>
            <a:fillRect/>
          </a:stretch>
        </p:blipFill>
        <p:spPr>
          <a:xfrm>
            <a:off x="4405450" y="1371599"/>
            <a:ext cx="7491532" cy="4958029"/>
          </a:xfrm>
          <a:prstGeom prst="rect">
            <a:avLst/>
          </a:prstGeom>
          <a:ln>
            <a:solidFill>
              <a:schemeClr val="tx1"/>
            </a:solidFill>
          </a:ln>
        </p:spPr>
      </p:pic>
    </p:spTree>
    <p:extLst>
      <p:ext uri="{BB962C8B-B14F-4D97-AF65-F5344CB8AC3E}">
        <p14:creationId xmlns:p14="http://schemas.microsoft.com/office/powerpoint/2010/main" val="2725158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3414316"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Add all the required details for the first line item to be used as an Asset. </a:t>
            </a:r>
            <a:br>
              <a:rPr lang="en-US" sz="1800">
                <a:effectLst/>
                <a:latin typeface="+mj-lt"/>
                <a:ea typeface="Calibri" panose="020F0502020204030204" pitchFamily="34" charset="0"/>
                <a:cs typeface="Times New Roman" panose="02020603050405020304" pitchFamily="18" charset="0"/>
              </a:rPr>
            </a:br>
            <a:endParaRPr lang="en-US">
              <a:latin typeface="+mj-lt"/>
            </a:endParaRPr>
          </a:p>
        </p:txBody>
      </p:sp>
      <p:pic>
        <p:nvPicPr>
          <p:cNvPr id="5" name="Picture 4">
            <a:extLst>
              <a:ext uri="{FF2B5EF4-FFF2-40B4-BE49-F238E27FC236}">
                <a16:creationId xmlns:a16="http://schemas.microsoft.com/office/drawing/2014/main" id="{420DB478-AA39-4434-9EE5-630B2FC761CF}"/>
              </a:ext>
            </a:extLst>
          </p:cNvPr>
          <p:cNvPicPr>
            <a:picLocks noChangeAspect="1"/>
          </p:cNvPicPr>
          <p:nvPr/>
        </p:nvPicPr>
        <p:blipFill>
          <a:blip r:embed="rId3"/>
          <a:stretch>
            <a:fillRect/>
          </a:stretch>
        </p:blipFill>
        <p:spPr>
          <a:xfrm>
            <a:off x="4037610" y="1291434"/>
            <a:ext cx="7717068" cy="4903957"/>
          </a:xfrm>
          <a:prstGeom prst="rect">
            <a:avLst/>
          </a:prstGeom>
          <a:ln>
            <a:solidFill>
              <a:schemeClr val="tx1"/>
            </a:solidFill>
          </a:ln>
        </p:spPr>
      </p:pic>
    </p:spTree>
    <p:extLst>
      <p:ext uri="{BB962C8B-B14F-4D97-AF65-F5344CB8AC3E}">
        <p14:creationId xmlns:p14="http://schemas.microsoft.com/office/powerpoint/2010/main" val="40480769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3414316"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Add all the required details for the </a:t>
            </a:r>
            <a:r>
              <a:rPr lang="en-US">
                <a:latin typeface="+mj-lt"/>
                <a:ea typeface="Calibri" panose="020F0502020204030204" pitchFamily="34" charset="0"/>
                <a:cs typeface="Times New Roman" panose="02020603050405020304" pitchFamily="18" charset="0"/>
              </a:rPr>
              <a:t>second</a:t>
            </a:r>
            <a:r>
              <a:rPr lang="en-US" sz="1800">
                <a:effectLst/>
                <a:latin typeface="+mj-lt"/>
                <a:ea typeface="Calibri" panose="020F0502020204030204" pitchFamily="34" charset="0"/>
                <a:cs typeface="Times New Roman" panose="02020603050405020304" pitchFamily="18" charset="0"/>
              </a:rPr>
              <a:t> line item to be used as an Asset. </a:t>
            </a:r>
            <a:br>
              <a:rPr lang="en-US" sz="1800">
                <a:effectLst/>
                <a:latin typeface="+mj-lt"/>
                <a:ea typeface="Calibri" panose="020F0502020204030204" pitchFamily="34" charset="0"/>
                <a:cs typeface="Times New Roman" panose="02020603050405020304" pitchFamily="18" charset="0"/>
              </a:rPr>
            </a:br>
            <a:endParaRPr lang="en-US">
              <a:latin typeface="+mj-lt"/>
            </a:endParaRPr>
          </a:p>
        </p:txBody>
      </p:sp>
      <p:pic>
        <p:nvPicPr>
          <p:cNvPr id="5" name="Picture 4">
            <a:extLst>
              <a:ext uri="{FF2B5EF4-FFF2-40B4-BE49-F238E27FC236}">
                <a16:creationId xmlns:a16="http://schemas.microsoft.com/office/drawing/2014/main" id="{C257A2DF-60F6-490A-85CF-E33FD45AAF2A}"/>
              </a:ext>
            </a:extLst>
          </p:cNvPr>
          <p:cNvPicPr>
            <a:picLocks noChangeAspect="1"/>
          </p:cNvPicPr>
          <p:nvPr/>
        </p:nvPicPr>
        <p:blipFill>
          <a:blip r:embed="rId3"/>
          <a:stretch>
            <a:fillRect/>
          </a:stretch>
        </p:blipFill>
        <p:spPr>
          <a:xfrm>
            <a:off x="4349059" y="1291434"/>
            <a:ext cx="7471880" cy="5195505"/>
          </a:xfrm>
          <a:prstGeom prst="rect">
            <a:avLst/>
          </a:prstGeom>
          <a:ln>
            <a:solidFill>
              <a:schemeClr val="tx1"/>
            </a:solidFill>
          </a:ln>
        </p:spPr>
      </p:pic>
    </p:spTree>
    <p:extLst>
      <p:ext uri="{BB962C8B-B14F-4D97-AF65-F5344CB8AC3E}">
        <p14:creationId xmlns:p14="http://schemas.microsoft.com/office/powerpoint/2010/main" val="2425844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3414316" cy="646331"/>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Checkout both the Items to be added in Purchase Requisition.</a:t>
            </a:r>
            <a:endParaRPr lang="en-US">
              <a:latin typeface="+mj-lt"/>
            </a:endParaRPr>
          </a:p>
        </p:txBody>
      </p:sp>
      <p:pic>
        <p:nvPicPr>
          <p:cNvPr id="5" name="Picture 4">
            <a:extLst>
              <a:ext uri="{FF2B5EF4-FFF2-40B4-BE49-F238E27FC236}">
                <a16:creationId xmlns:a16="http://schemas.microsoft.com/office/drawing/2014/main" id="{A94FE2C0-176A-4FB3-BFD9-0DF2380C766D}"/>
              </a:ext>
            </a:extLst>
          </p:cNvPr>
          <p:cNvPicPr>
            <a:picLocks noChangeAspect="1"/>
          </p:cNvPicPr>
          <p:nvPr/>
        </p:nvPicPr>
        <p:blipFill>
          <a:blip r:embed="rId3"/>
          <a:stretch>
            <a:fillRect/>
          </a:stretch>
        </p:blipFill>
        <p:spPr>
          <a:xfrm>
            <a:off x="4214689" y="1291434"/>
            <a:ext cx="7589848" cy="4976844"/>
          </a:xfrm>
          <a:prstGeom prst="rect">
            <a:avLst/>
          </a:prstGeom>
          <a:ln>
            <a:solidFill>
              <a:schemeClr val="tx1"/>
            </a:solidFill>
          </a:ln>
        </p:spPr>
      </p:pic>
    </p:spTree>
    <p:extLst>
      <p:ext uri="{BB962C8B-B14F-4D97-AF65-F5344CB8AC3E}">
        <p14:creationId xmlns:p14="http://schemas.microsoft.com/office/powerpoint/2010/main" val="488609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3414316"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We can see the Policy for Asset Procurement for which we have to use Account Assignment A.</a:t>
            </a:r>
            <a:endParaRPr lang="en-US">
              <a:latin typeface="+mj-lt"/>
            </a:endParaRPr>
          </a:p>
        </p:txBody>
      </p:sp>
      <p:pic>
        <p:nvPicPr>
          <p:cNvPr id="7" name="Picture 6">
            <a:extLst>
              <a:ext uri="{FF2B5EF4-FFF2-40B4-BE49-F238E27FC236}">
                <a16:creationId xmlns:a16="http://schemas.microsoft.com/office/drawing/2014/main" id="{BFD4485E-BCAD-45FF-941F-5ED1FB135713}"/>
              </a:ext>
            </a:extLst>
          </p:cNvPr>
          <p:cNvPicPr>
            <a:picLocks noChangeAspect="1"/>
          </p:cNvPicPr>
          <p:nvPr/>
        </p:nvPicPr>
        <p:blipFill>
          <a:blip r:embed="rId3"/>
          <a:stretch>
            <a:fillRect/>
          </a:stretch>
        </p:blipFill>
        <p:spPr>
          <a:xfrm>
            <a:off x="4141305" y="1325890"/>
            <a:ext cx="7626626" cy="5015275"/>
          </a:xfrm>
          <a:prstGeom prst="rect">
            <a:avLst/>
          </a:prstGeom>
          <a:ln>
            <a:solidFill>
              <a:schemeClr val="tx1"/>
            </a:solidFill>
          </a:ln>
        </p:spPr>
      </p:pic>
    </p:spTree>
    <p:extLst>
      <p:ext uri="{BB962C8B-B14F-4D97-AF65-F5344CB8AC3E}">
        <p14:creationId xmlns:p14="http://schemas.microsoft.com/office/powerpoint/2010/main" val="1281023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315018" y="1923807"/>
            <a:ext cx="3746665"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For Asset Purchases, make sure that the Account Assignment is set to A (Asset)</a:t>
            </a:r>
            <a:endParaRPr lang="en-US">
              <a:latin typeface="+mj-lt"/>
            </a:endParaRPr>
          </a:p>
        </p:txBody>
      </p:sp>
      <p:sp>
        <p:nvSpPr>
          <p:cNvPr id="9" name="TextBox 8">
            <a:extLst>
              <a:ext uri="{FF2B5EF4-FFF2-40B4-BE49-F238E27FC236}">
                <a16:creationId xmlns:a16="http://schemas.microsoft.com/office/drawing/2014/main" id="{E8E810D2-9EAF-BECB-1B13-ED6CAAD07235}"/>
              </a:ext>
            </a:extLst>
          </p:cNvPr>
          <p:cNvSpPr txBox="1"/>
          <p:nvPr/>
        </p:nvSpPr>
        <p:spPr>
          <a:xfrm>
            <a:off x="315018" y="2978490"/>
            <a:ext cx="3746665" cy="2031325"/>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The Requester must choose a Temporary Asset Number from the list.  Temp Asset numbers are identified with a description “Temporary Asset for Ariba”  Choose any Temporary asset number</a:t>
            </a:r>
            <a:endParaRPr lang="en-US">
              <a:latin typeface="+mj-lt"/>
            </a:endParaRPr>
          </a:p>
        </p:txBody>
      </p:sp>
      <p:grpSp>
        <p:nvGrpSpPr>
          <p:cNvPr id="12" name="Group 11">
            <a:extLst>
              <a:ext uri="{FF2B5EF4-FFF2-40B4-BE49-F238E27FC236}">
                <a16:creationId xmlns:a16="http://schemas.microsoft.com/office/drawing/2014/main" id="{FEABA8FA-49A6-C05A-5A4F-41E40F696B78}"/>
              </a:ext>
            </a:extLst>
          </p:cNvPr>
          <p:cNvGrpSpPr/>
          <p:nvPr/>
        </p:nvGrpSpPr>
        <p:grpSpPr>
          <a:xfrm>
            <a:off x="4061682" y="1205950"/>
            <a:ext cx="7854659" cy="5353877"/>
            <a:chOff x="4061682" y="1205950"/>
            <a:chExt cx="7854659" cy="5353877"/>
          </a:xfrm>
        </p:grpSpPr>
        <p:pic>
          <p:nvPicPr>
            <p:cNvPr id="7" name="Picture 6">
              <a:extLst>
                <a:ext uri="{FF2B5EF4-FFF2-40B4-BE49-F238E27FC236}">
                  <a16:creationId xmlns:a16="http://schemas.microsoft.com/office/drawing/2014/main" id="{4974BC8B-CC6A-4EE8-A22C-2C75C233F317}"/>
                </a:ext>
              </a:extLst>
            </p:cNvPr>
            <p:cNvPicPr>
              <a:picLocks noChangeAspect="1"/>
            </p:cNvPicPr>
            <p:nvPr/>
          </p:nvPicPr>
          <p:blipFill>
            <a:blip r:embed="rId3"/>
            <a:stretch>
              <a:fillRect/>
            </a:stretch>
          </p:blipFill>
          <p:spPr>
            <a:xfrm>
              <a:off x="4061682" y="1205950"/>
              <a:ext cx="7854659" cy="5353876"/>
            </a:xfrm>
            <a:prstGeom prst="rect">
              <a:avLst/>
            </a:prstGeom>
            <a:ln>
              <a:solidFill>
                <a:schemeClr val="tx1"/>
              </a:solidFill>
            </a:ln>
          </p:spPr>
        </p:pic>
        <p:grpSp>
          <p:nvGrpSpPr>
            <p:cNvPr id="11" name="Group 10">
              <a:extLst>
                <a:ext uri="{FF2B5EF4-FFF2-40B4-BE49-F238E27FC236}">
                  <a16:creationId xmlns:a16="http://schemas.microsoft.com/office/drawing/2014/main" id="{0C7FAA78-7CAD-B9FB-B442-17F1E9B67BD0}"/>
                </a:ext>
              </a:extLst>
            </p:cNvPr>
            <p:cNvGrpSpPr/>
            <p:nvPr/>
          </p:nvGrpSpPr>
          <p:grpSpPr>
            <a:xfrm>
              <a:off x="5421768" y="3169138"/>
              <a:ext cx="5354995" cy="3390689"/>
              <a:chOff x="5421768" y="3169138"/>
              <a:chExt cx="5354995" cy="3390689"/>
            </a:xfrm>
          </p:grpSpPr>
          <p:pic>
            <p:nvPicPr>
              <p:cNvPr id="14" name="Picture 13">
                <a:extLst>
                  <a:ext uri="{FF2B5EF4-FFF2-40B4-BE49-F238E27FC236}">
                    <a16:creationId xmlns:a16="http://schemas.microsoft.com/office/drawing/2014/main" id="{6049E2E1-9B08-4DDA-8C13-3431D1494F0C}"/>
                  </a:ext>
                </a:extLst>
              </p:cNvPr>
              <p:cNvPicPr>
                <a:picLocks noChangeAspect="1"/>
              </p:cNvPicPr>
              <p:nvPr/>
            </p:nvPicPr>
            <p:blipFill>
              <a:blip r:embed="rId4"/>
              <a:stretch>
                <a:fillRect/>
              </a:stretch>
            </p:blipFill>
            <p:spPr>
              <a:xfrm>
                <a:off x="5421768" y="3429001"/>
                <a:ext cx="5354995" cy="3130826"/>
              </a:xfrm>
              <a:prstGeom prst="rect">
                <a:avLst/>
              </a:prstGeom>
            </p:spPr>
          </p:pic>
          <p:pic>
            <p:nvPicPr>
              <p:cNvPr id="5" name="Picture 4">
                <a:extLst>
                  <a:ext uri="{FF2B5EF4-FFF2-40B4-BE49-F238E27FC236}">
                    <a16:creationId xmlns:a16="http://schemas.microsoft.com/office/drawing/2014/main" id="{2A8AD055-D34C-BB55-2A43-D311AC41DCBE}"/>
                  </a:ext>
                </a:extLst>
              </p:cNvPr>
              <p:cNvPicPr>
                <a:picLocks noChangeAspect="1"/>
              </p:cNvPicPr>
              <p:nvPr/>
            </p:nvPicPr>
            <p:blipFill>
              <a:blip r:embed="rId5"/>
              <a:stretch>
                <a:fillRect/>
              </a:stretch>
            </p:blipFill>
            <p:spPr>
              <a:xfrm>
                <a:off x="5567972" y="3169138"/>
                <a:ext cx="1915528" cy="197742"/>
              </a:xfrm>
              <a:prstGeom prst="rect">
                <a:avLst/>
              </a:prstGeom>
            </p:spPr>
          </p:pic>
        </p:grpSp>
      </p:grpSp>
      <p:cxnSp>
        <p:nvCxnSpPr>
          <p:cNvPr id="10" name="Straight Arrow Connector 9">
            <a:extLst>
              <a:ext uri="{FF2B5EF4-FFF2-40B4-BE49-F238E27FC236}">
                <a16:creationId xmlns:a16="http://schemas.microsoft.com/office/drawing/2014/main" id="{26B8F6CC-166E-B144-4640-885C973E7A74}"/>
              </a:ext>
            </a:extLst>
          </p:cNvPr>
          <p:cNvCxnSpPr>
            <a:cxnSpLocks/>
          </p:cNvCxnSpPr>
          <p:nvPr/>
        </p:nvCxnSpPr>
        <p:spPr>
          <a:xfrm>
            <a:off x="3644352" y="3252531"/>
            <a:ext cx="177741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9BFB295-CCE0-5F6A-1891-C4B129CA199F}"/>
              </a:ext>
            </a:extLst>
          </p:cNvPr>
          <p:cNvCxnSpPr>
            <a:cxnSpLocks/>
          </p:cNvCxnSpPr>
          <p:nvPr/>
        </p:nvCxnSpPr>
        <p:spPr>
          <a:xfrm flipV="1">
            <a:off x="1698859" y="2740205"/>
            <a:ext cx="3871141" cy="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7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58845" y="445233"/>
            <a:ext cx="10873068" cy="615553"/>
          </a:xfrm>
        </p:spPr>
        <p:txBody>
          <a:bodyPr/>
          <a:lstStyle/>
          <a:p>
            <a:r>
              <a:rPr lang="en-US" sz="4000" b="0">
                <a:solidFill>
                  <a:schemeClr val="accent5"/>
                </a:solidFill>
              </a:rPr>
              <a:t>Accessing Ariba Guided Buying </a:t>
            </a:r>
          </a:p>
        </p:txBody>
      </p:sp>
      <p:pic>
        <p:nvPicPr>
          <p:cNvPr id="5" name="Picture 4">
            <a:extLst>
              <a:ext uri="{FF2B5EF4-FFF2-40B4-BE49-F238E27FC236}">
                <a16:creationId xmlns:a16="http://schemas.microsoft.com/office/drawing/2014/main" id="{D930B0CA-4DE0-06D8-055D-5A132E716F91}"/>
              </a:ext>
            </a:extLst>
          </p:cNvPr>
          <p:cNvPicPr>
            <a:picLocks noChangeAspect="1"/>
          </p:cNvPicPr>
          <p:nvPr/>
        </p:nvPicPr>
        <p:blipFill>
          <a:blip r:embed="rId3"/>
          <a:stretch>
            <a:fillRect/>
          </a:stretch>
        </p:blipFill>
        <p:spPr>
          <a:xfrm>
            <a:off x="5795379" y="1109165"/>
            <a:ext cx="4676775" cy="2466975"/>
          </a:xfrm>
          <a:prstGeom prst="rect">
            <a:avLst/>
          </a:prstGeom>
          <a:ln>
            <a:solidFill>
              <a:schemeClr val="tx1"/>
            </a:solidFill>
          </a:ln>
        </p:spPr>
      </p:pic>
      <p:sp>
        <p:nvSpPr>
          <p:cNvPr id="8" name="TextBox 7">
            <a:extLst>
              <a:ext uri="{FF2B5EF4-FFF2-40B4-BE49-F238E27FC236}">
                <a16:creationId xmlns:a16="http://schemas.microsoft.com/office/drawing/2014/main" id="{4B199F5B-D9EE-FF39-D075-0F20AF76F224}"/>
              </a:ext>
            </a:extLst>
          </p:cNvPr>
          <p:cNvSpPr txBox="1"/>
          <p:nvPr/>
        </p:nvSpPr>
        <p:spPr>
          <a:xfrm>
            <a:off x="341644" y="1611807"/>
            <a:ext cx="525323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0" i="0" u="none" strike="noStrike">
                <a:solidFill>
                  <a:srgbClr val="404040"/>
                </a:solidFill>
                <a:effectLst/>
              </a:rPr>
              <a:t>Access ESS - </a:t>
            </a:r>
            <a:r>
              <a:rPr lang="en-US" sz="1800" b="0" i="0" u="sng" strike="noStrike">
                <a:solidFill>
                  <a:srgbClr val="2998E3"/>
                </a:solidFill>
                <a:effectLst/>
                <a:hlinkClick r:id="rId4"/>
              </a:rPr>
              <a:t>https://ess.lausd.net/</a:t>
            </a:r>
            <a:r>
              <a:rPr lang="en-US" sz="1800" b="0" i="0" u="none" strike="noStrike">
                <a:solidFill>
                  <a:srgbClr val="404040"/>
                </a:solidFill>
                <a:effectLst/>
              </a:rPr>
              <a:t>  and then enter your password.</a:t>
            </a:r>
            <a:r>
              <a:rPr lang="en-US" sz="1800" b="0" i="0">
                <a:solidFill>
                  <a:srgbClr val="000000"/>
                </a:solidFill>
                <a:effectLst/>
              </a:rPr>
              <a:t>​</a:t>
            </a:r>
            <a:endParaRPr lang="en-US" sz="1800" kern="0">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4DAA57C3-9A30-86B6-28BC-C7841AA57BE0}"/>
              </a:ext>
            </a:extLst>
          </p:cNvPr>
          <p:cNvSpPr txBox="1"/>
          <p:nvPr/>
        </p:nvSpPr>
        <p:spPr>
          <a:xfrm>
            <a:off x="341644" y="4008437"/>
            <a:ext cx="5253230" cy="2492990"/>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b="0" i="0" u="none" strike="noStrike">
                <a:solidFill>
                  <a:srgbClr val="404040"/>
                </a:solidFill>
                <a:effectLst/>
                <a:latin typeface="+mj-lt"/>
              </a:rPr>
              <a:t>Once you have authenticated yourself using ESS, click on the tab titled "Procurement" ​</a:t>
            </a:r>
          </a:p>
          <a:p>
            <a:pPr fontAlgn="base">
              <a:spcBef>
                <a:spcPct val="50000"/>
              </a:spcBef>
              <a:spcAft>
                <a:spcPct val="0"/>
              </a:spcAft>
              <a:buClr>
                <a:srgbClr val="F0AB00"/>
              </a:buClr>
              <a:buSzPct val="80000"/>
            </a:pPr>
            <a:r>
              <a:rPr lang="en-US" sz="1800" b="0" i="0" u="none" strike="noStrike">
                <a:solidFill>
                  <a:srgbClr val="404040"/>
                </a:solidFill>
                <a:effectLst/>
                <a:latin typeface="+mj-lt"/>
              </a:rPr>
              <a:t>Next, click the tile titled "</a:t>
            </a:r>
            <a:r>
              <a:rPr lang="en-US">
                <a:solidFill>
                  <a:srgbClr val="404040"/>
                </a:solidFill>
                <a:latin typeface="+mj-lt"/>
              </a:rPr>
              <a:t>Ariba Shopping Cart</a:t>
            </a:r>
            <a:r>
              <a:rPr lang="en-US" sz="1800" b="0" i="0" u="none" strike="noStrike">
                <a:solidFill>
                  <a:srgbClr val="404040"/>
                </a:solidFill>
                <a:effectLst/>
                <a:latin typeface="+mj-lt"/>
              </a:rPr>
              <a:t>" to access Ariba</a:t>
            </a:r>
            <a:r>
              <a:rPr lang="en-US">
                <a:solidFill>
                  <a:srgbClr val="404040"/>
                </a:solidFill>
                <a:latin typeface="+mj-lt"/>
              </a:rPr>
              <a:t> Guided Buying.</a:t>
            </a:r>
            <a:endParaRPr lang="en-US" sz="1800" b="0" i="0" u="none" strike="noStrike">
              <a:solidFill>
                <a:srgbClr val="404040"/>
              </a:solidFill>
              <a:effectLst/>
              <a:latin typeface="+mj-lt"/>
              <a:cs typeface="Arial"/>
            </a:endParaRPr>
          </a:p>
          <a:p>
            <a:pPr fontAlgn="base">
              <a:spcBef>
                <a:spcPct val="50000"/>
              </a:spcBef>
              <a:spcAft>
                <a:spcPct val="0"/>
              </a:spcAft>
              <a:buClr>
                <a:srgbClr val="F0AB00"/>
              </a:buClr>
              <a:buSzPct val="80000"/>
            </a:pPr>
            <a:r>
              <a:rPr lang="en-US">
                <a:solidFill>
                  <a:srgbClr val="404040"/>
                </a:solidFill>
                <a:latin typeface="+mj-lt"/>
              </a:rPr>
              <a:t>Ariba </a:t>
            </a:r>
            <a:r>
              <a:rPr lang="en-US" sz="1800" b="0" i="0" u="none" strike="noStrike">
                <a:solidFill>
                  <a:srgbClr val="404040"/>
                </a:solidFill>
                <a:effectLst/>
                <a:latin typeface="+mj-lt"/>
              </a:rPr>
              <a:t>uses Single Sign On, so that you do not need to maintain a separate username and password for Ariba.</a:t>
            </a:r>
            <a:r>
              <a:rPr lang="en-US">
                <a:solidFill>
                  <a:srgbClr val="404040"/>
                </a:solidFill>
                <a:latin typeface="+mj-lt"/>
              </a:rPr>
              <a:t> </a:t>
            </a:r>
            <a:r>
              <a:rPr lang="en-US" sz="1800" b="0" i="0" u="none" strike="noStrike">
                <a:solidFill>
                  <a:srgbClr val="404040"/>
                </a:solidFill>
                <a:effectLst/>
                <a:latin typeface="+mj-lt"/>
              </a:rPr>
              <a:t> As soon as you click the tile, it will take you directly to the Ariba </a:t>
            </a:r>
            <a:r>
              <a:rPr lang="en-US">
                <a:solidFill>
                  <a:srgbClr val="404040"/>
                </a:solidFill>
                <a:latin typeface="+mj-lt"/>
              </a:rPr>
              <a:t>Guided Buying </a:t>
            </a:r>
            <a:r>
              <a:rPr lang="en-US" sz="1800" b="0" i="0" u="none" strike="noStrike">
                <a:solidFill>
                  <a:srgbClr val="404040"/>
                </a:solidFill>
                <a:effectLst/>
                <a:latin typeface="+mj-lt"/>
              </a:rPr>
              <a:t>Home page.​</a:t>
            </a:r>
            <a:endParaRPr lang="en-US" sz="1800" kern="0">
              <a:latin typeface="+mj-lt"/>
              <a:ea typeface="Arial Unicode MS" pitchFamily="34" charset="-128"/>
              <a:cs typeface="Arial Unicode MS" pitchFamily="34" charset="-128"/>
            </a:endParaRPr>
          </a:p>
        </p:txBody>
      </p:sp>
      <p:pic>
        <p:nvPicPr>
          <p:cNvPr id="2" name="Picture 1" descr="A screenshot of a computer&#10;&#10;Description automatically generated">
            <a:extLst>
              <a:ext uri="{FF2B5EF4-FFF2-40B4-BE49-F238E27FC236}">
                <a16:creationId xmlns:a16="http://schemas.microsoft.com/office/drawing/2014/main" id="{87DE9399-B796-2E38-7870-C62381373FC8}"/>
              </a:ext>
            </a:extLst>
          </p:cNvPr>
          <p:cNvPicPr>
            <a:picLocks noChangeAspect="1"/>
          </p:cNvPicPr>
          <p:nvPr/>
        </p:nvPicPr>
        <p:blipFill>
          <a:blip r:embed="rId5"/>
          <a:stretch>
            <a:fillRect/>
          </a:stretch>
        </p:blipFill>
        <p:spPr>
          <a:xfrm>
            <a:off x="5793516" y="3831520"/>
            <a:ext cx="6089651" cy="2791667"/>
          </a:xfrm>
          <a:prstGeom prst="rect">
            <a:avLst/>
          </a:prstGeom>
          <a:ln>
            <a:solidFill>
              <a:srgbClr val="FF0000"/>
            </a:solidFill>
          </a:ln>
        </p:spPr>
      </p:pic>
    </p:spTree>
    <p:extLst>
      <p:ext uri="{BB962C8B-B14F-4D97-AF65-F5344CB8AC3E}">
        <p14:creationId xmlns:p14="http://schemas.microsoft.com/office/powerpoint/2010/main" val="3655503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F52583-335A-4672-982D-73AC540C3AD3}"/>
              </a:ext>
            </a:extLst>
          </p:cNvPr>
          <p:cNvPicPr>
            <a:picLocks noChangeAspect="1"/>
          </p:cNvPicPr>
          <p:nvPr/>
        </p:nvPicPr>
        <p:blipFill>
          <a:blip r:embed="rId3"/>
          <a:stretch>
            <a:fillRect/>
          </a:stretch>
        </p:blipFill>
        <p:spPr>
          <a:xfrm>
            <a:off x="217714" y="1165122"/>
            <a:ext cx="7815850" cy="5353876"/>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cxnSp>
        <p:nvCxnSpPr>
          <p:cNvPr id="8" name="Straight Arrow Connector 7">
            <a:extLst>
              <a:ext uri="{FF2B5EF4-FFF2-40B4-BE49-F238E27FC236}">
                <a16:creationId xmlns:a16="http://schemas.microsoft.com/office/drawing/2014/main" id="{B9BFB295-CCE0-5F6A-1891-C4B129CA199F}"/>
              </a:ext>
            </a:extLst>
          </p:cNvPr>
          <p:cNvCxnSpPr>
            <a:cxnSpLocks/>
          </p:cNvCxnSpPr>
          <p:nvPr/>
        </p:nvCxnSpPr>
        <p:spPr>
          <a:xfrm flipH="1">
            <a:off x="5216571" y="3177206"/>
            <a:ext cx="2582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E810D2-9EAF-BECB-1B13-ED6CAAD07235}"/>
              </a:ext>
            </a:extLst>
          </p:cNvPr>
          <p:cNvSpPr txBox="1"/>
          <p:nvPr/>
        </p:nvSpPr>
        <p:spPr>
          <a:xfrm>
            <a:off x="8181075" y="1750317"/>
            <a:ext cx="3441339" cy="4247317"/>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The Asset Class and the GL Account must be the same.  The Asset class will default from the Commodity Code/Material Group that you selected. If the Asset Class is blank, you have selected the wrong Commodity Code/Material Group. Go back and change it to one that is set for an Asset.</a:t>
            </a:r>
          </a:p>
          <a:p>
            <a:endParaRPr lang="en-US">
              <a:latin typeface="+mj-lt"/>
              <a:ea typeface="Calibri" panose="020F0502020204030204" pitchFamily="34" charset="0"/>
              <a:cs typeface="Times New Roman" panose="02020603050405020304" pitchFamily="18" charset="0"/>
            </a:endParaRPr>
          </a:p>
          <a:p>
            <a:r>
              <a:rPr lang="en-US">
                <a:latin typeface="+mj-lt"/>
                <a:ea typeface="Calibri" panose="020F0502020204030204" pitchFamily="34" charset="0"/>
                <a:cs typeface="Times New Roman" panose="02020603050405020304" pitchFamily="18" charset="0"/>
              </a:rPr>
              <a:t>Enter the Asset Class number in the GL search. Please make sure that the GL Account is the same as the Asset Class.</a:t>
            </a:r>
            <a:endParaRPr lang="en-US">
              <a:latin typeface="+mj-lt"/>
            </a:endParaRPr>
          </a:p>
        </p:txBody>
      </p:sp>
      <p:cxnSp>
        <p:nvCxnSpPr>
          <p:cNvPr id="12" name="Straight Arrow Connector 11">
            <a:extLst>
              <a:ext uri="{FF2B5EF4-FFF2-40B4-BE49-F238E27FC236}">
                <a16:creationId xmlns:a16="http://schemas.microsoft.com/office/drawing/2014/main" id="{32BB466B-8E3C-EB5B-DF14-B89035E0BB03}"/>
              </a:ext>
            </a:extLst>
          </p:cNvPr>
          <p:cNvCxnSpPr>
            <a:cxnSpLocks/>
          </p:cNvCxnSpPr>
          <p:nvPr/>
        </p:nvCxnSpPr>
        <p:spPr>
          <a:xfrm flipH="1" flipV="1">
            <a:off x="6561568" y="2842591"/>
            <a:ext cx="1216826" cy="33461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E5F95D6-F4E9-4121-A957-1AB5F9885222}"/>
              </a:ext>
            </a:extLst>
          </p:cNvPr>
          <p:cNvPicPr>
            <a:picLocks noChangeAspect="1"/>
          </p:cNvPicPr>
          <p:nvPr/>
        </p:nvPicPr>
        <p:blipFill>
          <a:blip r:embed="rId4"/>
          <a:stretch>
            <a:fillRect/>
          </a:stretch>
        </p:blipFill>
        <p:spPr>
          <a:xfrm>
            <a:off x="1521501" y="3388172"/>
            <a:ext cx="5354995" cy="3130826"/>
          </a:xfrm>
          <a:prstGeom prst="rect">
            <a:avLst/>
          </a:prstGeom>
        </p:spPr>
      </p:pic>
    </p:spTree>
    <p:extLst>
      <p:ext uri="{BB962C8B-B14F-4D97-AF65-F5344CB8AC3E}">
        <p14:creationId xmlns:p14="http://schemas.microsoft.com/office/powerpoint/2010/main" val="33969413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2838363"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Once all the relevant details are added click on </a:t>
            </a:r>
            <a:r>
              <a:rPr lang="en-US" sz="1800" b="1">
                <a:effectLst/>
                <a:latin typeface="+mj-lt"/>
                <a:ea typeface="Calibri" panose="020F0502020204030204" pitchFamily="34" charset="0"/>
                <a:cs typeface="Times New Roman" panose="02020603050405020304" pitchFamily="18" charset="0"/>
              </a:rPr>
              <a:t>Submit</a:t>
            </a:r>
            <a:r>
              <a:rPr lang="en-US" sz="1800">
                <a:effectLst/>
                <a:latin typeface="+mj-lt"/>
                <a:ea typeface="Calibri" panose="020F0502020204030204" pitchFamily="34" charset="0"/>
                <a:cs typeface="Times New Roman" panose="02020603050405020304" pitchFamily="18" charset="0"/>
              </a:rPr>
              <a:t>.</a:t>
            </a:r>
            <a:endParaRPr lang="en-US">
              <a:latin typeface="+mj-lt"/>
            </a:endParaRPr>
          </a:p>
        </p:txBody>
      </p:sp>
      <p:pic>
        <p:nvPicPr>
          <p:cNvPr id="5" name="Picture 4">
            <a:extLst>
              <a:ext uri="{FF2B5EF4-FFF2-40B4-BE49-F238E27FC236}">
                <a16:creationId xmlns:a16="http://schemas.microsoft.com/office/drawing/2014/main" id="{2419870B-0766-4854-B1D5-28AA09BC91D9}"/>
              </a:ext>
            </a:extLst>
          </p:cNvPr>
          <p:cNvPicPr>
            <a:picLocks noChangeAspect="1"/>
          </p:cNvPicPr>
          <p:nvPr/>
        </p:nvPicPr>
        <p:blipFill>
          <a:blip r:embed="rId3"/>
          <a:stretch>
            <a:fillRect/>
          </a:stretch>
        </p:blipFill>
        <p:spPr>
          <a:xfrm>
            <a:off x="3823422" y="1291434"/>
            <a:ext cx="7970764" cy="4976162"/>
          </a:xfrm>
          <a:prstGeom prst="rect">
            <a:avLst/>
          </a:prstGeom>
          <a:ln>
            <a:solidFill>
              <a:schemeClr val="tx1"/>
            </a:solidFill>
          </a:ln>
        </p:spPr>
      </p:pic>
    </p:spTree>
    <p:extLst>
      <p:ext uri="{BB962C8B-B14F-4D97-AF65-F5344CB8AC3E}">
        <p14:creationId xmlns:p14="http://schemas.microsoft.com/office/powerpoint/2010/main" val="17643023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680899"/>
            <a:ext cx="2974930" cy="4524315"/>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Approval flow for Asset Procurement which includes Asset Manager for further processing in Asset Work Bench.</a:t>
            </a:r>
            <a:br>
              <a:rPr lang="en-US" sz="1800">
                <a:effectLst/>
                <a:latin typeface="+mj-lt"/>
                <a:ea typeface="Calibri" panose="020F0502020204030204" pitchFamily="34" charset="0"/>
                <a:cs typeface="Times New Roman" panose="02020603050405020304" pitchFamily="18" charset="0"/>
              </a:rPr>
            </a:br>
            <a:r>
              <a:rPr lang="en-US" sz="1800">
                <a:effectLst/>
                <a:latin typeface="+mj-lt"/>
                <a:ea typeface="Calibri" panose="020F0502020204030204" pitchFamily="34" charset="0"/>
                <a:cs typeface="Times New Roman" panose="02020603050405020304" pitchFamily="18" charset="0"/>
              </a:rPr>
              <a:t>Once the Buyer Approves, it will be sent to the Asset Manager and then it can be accessed in Asset Workbench.</a:t>
            </a:r>
          </a:p>
          <a:p>
            <a:br>
              <a:rPr lang="en-US" sz="1800" b="1">
                <a:effectLst/>
                <a:latin typeface="+mj-lt"/>
                <a:ea typeface="Calibri" panose="020F0502020204030204" pitchFamily="34" charset="0"/>
                <a:cs typeface="Times New Roman" panose="02020603050405020304" pitchFamily="18" charset="0"/>
              </a:rPr>
            </a:br>
            <a:r>
              <a:rPr lang="en-US" sz="1800">
                <a:effectLst/>
                <a:latin typeface="+mj-lt"/>
                <a:ea typeface="Calibri" panose="020F0502020204030204" pitchFamily="34" charset="0"/>
                <a:cs typeface="Times New Roman" panose="02020603050405020304" pitchFamily="18" charset="0"/>
              </a:rPr>
              <a:t>The Asset Management team will create an Asset number and replace the temporary asset number with the newly created one.</a:t>
            </a:r>
            <a:endParaRPr lang="en-US">
              <a:latin typeface="+mj-lt"/>
            </a:endParaRPr>
          </a:p>
        </p:txBody>
      </p:sp>
      <p:pic>
        <p:nvPicPr>
          <p:cNvPr id="5" name="Picture 4">
            <a:extLst>
              <a:ext uri="{FF2B5EF4-FFF2-40B4-BE49-F238E27FC236}">
                <a16:creationId xmlns:a16="http://schemas.microsoft.com/office/drawing/2014/main" id="{9178EA71-DFA9-4342-8DCA-4CC2A1B4B7CF}"/>
              </a:ext>
            </a:extLst>
          </p:cNvPr>
          <p:cNvPicPr>
            <a:picLocks noChangeAspect="1"/>
          </p:cNvPicPr>
          <p:nvPr/>
        </p:nvPicPr>
        <p:blipFill>
          <a:blip r:embed="rId3"/>
          <a:stretch>
            <a:fillRect/>
          </a:stretch>
        </p:blipFill>
        <p:spPr>
          <a:xfrm>
            <a:off x="3969026" y="1318591"/>
            <a:ext cx="7779026" cy="5080365"/>
          </a:xfrm>
          <a:prstGeom prst="rect">
            <a:avLst/>
          </a:prstGeom>
          <a:ln>
            <a:solidFill>
              <a:schemeClr val="tx1"/>
            </a:solidFill>
          </a:ln>
        </p:spPr>
      </p:pic>
    </p:spTree>
    <p:extLst>
      <p:ext uri="{BB962C8B-B14F-4D97-AF65-F5344CB8AC3E}">
        <p14:creationId xmlns:p14="http://schemas.microsoft.com/office/powerpoint/2010/main" val="1291381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533399" y="2180434"/>
            <a:ext cx="3005557"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After Buyer Approval, the Asset Manager can access the Asset </a:t>
            </a:r>
            <a:r>
              <a:rPr lang="en-US" sz="1800" err="1">
                <a:effectLst/>
                <a:latin typeface="+mj-lt"/>
                <a:ea typeface="Calibri" panose="020F0502020204030204" pitchFamily="34" charset="0"/>
                <a:cs typeface="Times New Roman" panose="02020603050405020304" pitchFamily="18" charset="0"/>
              </a:rPr>
              <a:t>WorkBench</a:t>
            </a:r>
            <a:r>
              <a:rPr lang="en-US" sz="1800">
                <a:effectLst/>
                <a:latin typeface="+mj-lt"/>
                <a:ea typeface="Calibri" panose="020F0502020204030204" pitchFamily="34" charset="0"/>
                <a:cs typeface="Times New Roman" panose="02020603050405020304" pitchFamily="18" charset="0"/>
              </a:rPr>
              <a:t>.</a:t>
            </a:r>
            <a:endParaRPr lang="en-US">
              <a:latin typeface="+mj-lt"/>
            </a:endParaRPr>
          </a:p>
        </p:txBody>
      </p:sp>
      <p:pic>
        <p:nvPicPr>
          <p:cNvPr id="3" name="Picture 2">
            <a:extLst>
              <a:ext uri="{FF2B5EF4-FFF2-40B4-BE49-F238E27FC236}">
                <a16:creationId xmlns:a16="http://schemas.microsoft.com/office/drawing/2014/main" id="{DAC38342-0D18-C51B-B86A-BFF1B8896207}"/>
              </a:ext>
            </a:extLst>
          </p:cNvPr>
          <p:cNvPicPr>
            <a:picLocks noChangeAspect="1"/>
          </p:cNvPicPr>
          <p:nvPr/>
        </p:nvPicPr>
        <p:blipFill>
          <a:blip r:embed="rId3"/>
          <a:stretch>
            <a:fillRect/>
          </a:stretch>
        </p:blipFill>
        <p:spPr>
          <a:xfrm>
            <a:off x="3989510" y="1291433"/>
            <a:ext cx="7327673" cy="4883735"/>
          </a:xfrm>
          <a:prstGeom prst="rect">
            <a:avLst/>
          </a:prstGeom>
          <a:ln>
            <a:solidFill>
              <a:schemeClr val="tx1"/>
            </a:solidFill>
          </a:ln>
        </p:spPr>
      </p:pic>
    </p:spTree>
    <p:extLst>
      <p:ext uri="{BB962C8B-B14F-4D97-AF65-F5344CB8AC3E}">
        <p14:creationId xmlns:p14="http://schemas.microsoft.com/office/powerpoint/2010/main" val="6736083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2974930"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Asset Workbench has all the relevant requests for Assets only. We will access our request.</a:t>
            </a:r>
            <a:endParaRPr lang="en-US">
              <a:latin typeface="+mj-lt"/>
            </a:endParaRPr>
          </a:p>
        </p:txBody>
      </p:sp>
      <p:pic>
        <p:nvPicPr>
          <p:cNvPr id="5" name="Picture 4">
            <a:extLst>
              <a:ext uri="{FF2B5EF4-FFF2-40B4-BE49-F238E27FC236}">
                <a16:creationId xmlns:a16="http://schemas.microsoft.com/office/drawing/2014/main" id="{7B810E61-A104-449B-BEE1-52B99A00D176}"/>
              </a:ext>
            </a:extLst>
          </p:cNvPr>
          <p:cNvPicPr>
            <a:picLocks noChangeAspect="1"/>
          </p:cNvPicPr>
          <p:nvPr/>
        </p:nvPicPr>
        <p:blipFill>
          <a:blip r:embed="rId3"/>
          <a:stretch>
            <a:fillRect/>
          </a:stretch>
        </p:blipFill>
        <p:spPr>
          <a:xfrm>
            <a:off x="3842487" y="1291434"/>
            <a:ext cx="7908214" cy="4932301"/>
          </a:xfrm>
          <a:prstGeom prst="rect">
            <a:avLst/>
          </a:prstGeom>
          <a:ln>
            <a:solidFill>
              <a:schemeClr val="tx1"/>
            </a:solidFill>
          </a:ln>
        </p:spPr>
      </p:pic>
    </p:spTree>
    <p:extLst>
      <p:ext uri="{BB962C8B-B14F-4D97-AF65-F5344CB8AC3E}">
        <p14:creationId xmlns:p14="http://schemas.microsoft.com/office/powerpoint/2010/main" val="3713044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2974930"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Update the relevant information for Assets in Workbench like Asset Class and Asset line type.</a:t>
            </a:r>
            <a:endParaRPr lang="en-US">
              <a:latin typeface="+mj-lt"/>
            </a:endParaRPr>
          </a:p>
        </p:txBody>
      </p:sp>
      <p:pic>
        <p:nvPicPr>
          <p:cNvPr id="5" name="Picture 4">
            <a:extLst>
              <a:ext uri="{FF2B5EF4-FFF2-40B4-BE49-F238E27FC236}">
                <a16:creationId xmlns:a16="http://schemas.microsoft.com/office/drawing/2014/main" id="{AD52E788-DDE8-40F3-96F9-9C80CD65917F}"/>
              </a:ext>
            </a:extLst>
          </p:cNvPr>
          <p:cNvPicPr>
            <a:picLocks noChangeAspect="1"/>
          </p:cNvPicPr>
          <p:nvPr/>
        </p:nvPicPr>
        <p:blipFill>
          <a:blip r:embed="rId3"/>
          <a:stretch>
            <a:fillRect/>
          </a:stretch>
        </p:blipFill>
        <p:spPr>
          <a:xfrm>
            <a:off x="3796748" y="1291434"/>
            <a:ext cx="7970933" cy="4981833"/>
          </a:xfrm>
          <a:prstGeom prst="rect">
            <a:avLst/>
          </a:prstGeom>
          <a:ln>
            <a:solidFill>
              <a:schemeClr val="tx1"/>
            </a:solidFill>
          </a:ln>
        </p:spPr>
      </p:pic>
    </p:spTree>
    <p:extLst>
      <p:ext uri="{BB962C8B-B14F-4D97-AF65-F5344CB8AC3E}">
        <p14:creationId xmlns:p14="http://schemas.microsoft.com/office/powerpoint/2010/main" val="7709917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4" y="1291434"/>
            <a:ext cx="2974930" cy="1200329"/>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To Split the Asset based on quantity click on 3 dots for the lin</a:t>
            </a:r>
            <a:r>
              <a:rPr lang="en-US">
                <a:latin typeface="+mj-lt"/>
                <a:ea typeface="Calibri" panose="020F0502020204030204" pitchFamily="34" charset="0"/>
                <a:cs typeface="Times New Roman" panose="02020603050405020304" pitchFamily="18" charset="0"/>
              </a:rPr>
              <a:t>e item and select Split.</a:t>
            </a:r>
            <a:endParaRPr lang="en-US">
              <a:latin typeface="+mj-lt"/>
            </a:endParaRPr>
          </a:p>
        </p:txBody>
      </p:sp>
      <p:pic>
        <p:nvPicPr>
          <p:cNvPr id="3" name="Picture 2">
            <a:extLst>
              <a:ext uri="{FF2B5EF4-FFF2-40B4-BE49-F238E27FC236}">
                <a16:creationId xmlns:a16="http://schemas.microsoft.com/office/drawing/2014/main" id="{7D476181-7E10-4784-B54F-19D186BAA05F}"/>
              </a:ext>
            </a:extLst>
          </p:cNvPr>
          <p:cNvPicPr>
            <a:picLocks noChangeAspect="1"/>
          </p:cNvPicPr>
          <p:nvPr/>
        </p:nvPicPr>
        <p:blipFill>
          <a:blip r:embed="rId3"/>
          <a:stretch>
            <a:fillRect/>
          </a:stretch>
        </p:blipFill>
        <p:spPr>
          <a:xfrm>
            <a:off x="3697356" y="1344598"/>
            <a:ext cx="8136835" cy="5155593"/>
          </a:xfrm>
          <a:prstGeom prst="rect">
            <a:avLst/>
          </a:prstGeom>
          <a:ln>
            <a:solidFill>
              <a:schemeClr val="tx1"/>
            </a:solidFill>
          </a:ln>
        </p:spPr>
      </p:pic>
    </p:spTree>
    <p:extLst>
      <p:ext uri="{BB962C8B-B14F-4D97-AF65-F5344CB8AC3E}">
        <p14:creationId xmlns:p14="http://schemas.microsoft.com/office/powerpoint/2010/main" val="1854025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676522" y="1457614"/>
            <a:ext cx="3307278"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You will be able to see the split quantity for Assets. Click on Done.</a:t>
            </a:r>
            <a:endParaRPr lang="en-US">
              <a:latin typeface="+mj-lt"/>
            </a:endParaRPr>
          </a:p>
        </p:txBody>
      </p:sp>
      <p:pic>
        <p:nvPicPr>
          <p:cNvPr id="5" name="Picture 4">
            <a:extLst>
              <a:ext uri="{FF2B5EF4-FFF2-40B4-BE49-F238E27FC236}">
                <a16:creationId xmlns:a16="http://schemas.microsoft.com/office/drawing/2014/main" id="{49E50D50-AC02-4EA4-BF85-AA999B9F29EB}"/>
              </a:ext>
            </a:extLst>
          </p:cNvPr>
          <p:cNvPicPr>
            <a:picLocks noChangeAspect="1"/>
          </p:cNvPicPr>
          <p:nvPr/>
        </p:nvPicPr>
        <p:blipFill>
          <a:blip r:embed="rId3"/>
          <a:stretch>
            <a:fillRect/>
          </a:stretch>
        </p:blipFill>
        <p:spPr>
          <a:xfrm>
            <a:off x="443346" y="2563349"/>
            <a:ext cx="4829975" cy="3291321"/>
          </a:xfrm>
          <a:prstGeom prst="rect">
            <a:avLst/>
          </a:prstGeom>
          <a:ln>
            <a:solidFill>
              <a:schemeClr val="tx1"/>
            </a:solidFill>
          </a:ln>
        </p:spPr>
      </p:pic>
      <p:pic>
        <p:nvPicPr>
          <p:cNvPr id="8" name="Picture 7">
            <a:extLst>
              <a:ext uri="{FF2B5EF4-FFF2-40B4-BE49-F238E27FC236}">
                <a16:creationId xmlns:a16="http://schemas.microsoft.com/office/drawing/2014/main" id="{16EE553D-1556-4A19-BCF0-298BCD78354D}"/>
              </a:ext>
            </a:extLst>
          </p:cNvPr>
          <p:cNvPicPr>
            <a:picLocks noChangeAspect="1"/>
          </p:cNvPicPr>
          <p:nvPr/>
        </p:nvPicPr>
        <p:blipFill>
          <a:blip r:embed="rId4"/>
          <a:stretch>
            <a:fillRect/>
          </a:stretch>
        </p:blipFill>
        <p:spPr>
          <a:xfrm>
            <a:off x="6676522" y="2492526"/>
            <a:ext cx="5068957" cy="3432966"/>
          </a:xfrm>
          <a:prstGeom prst="rect">
            <a:avLst/>
          </a:prstGeom>
          <a:ln>
            <a:solidFill>
              <a:schemeClr val="tx1"/>
            </a:solidFill>
          </a:ln>
        </p:spPr>
      </p:pic>
      <p:sp>
        <p:nvSpPr>
          <p:cNvPr id="9" name="TextBox 8">
            <a:extLst>
              <a:ext uri="{FF2B5EF4-FFF2-40B4-BE49-F238E27FC236}">
                <a16:creationId xmlns:a16="http://schemas.microsoft.com/office/drawing/2014/main" id="{A009C5E9-4709-4E40-8F33-7901EFC1157C}"/>
              </a:ext>
            </a:extLst>
          </p:cNvPr>
          <p:cNvSpPr txBox="1"/>
          <p:nvPr/>
        </p:nvSpPr>
        <p:spPr>
          <a:xfrm>
            <a:off x="443346" y="1443834"/>
            <a:ext cx="3307278"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Update the line field for splitting th</a:t>
            </a:r>
            <a:r>
              <a:rPr lang="en-US">
                <a:latin typeface="+mj-lt"/>
                <a:ea typeface="Calibri" panose="020F0502020204030204" pitchFamily="34" charset="0"/>
                <a:cs typeface="Times New Roman" panose="02020603050405020304" pitchFamily="18" charset="0"/>
              </a:rPr>
              <a:t>e quantity and then Click on Split</a:t>
            </a:r>
            <a:endParaRPr lang="en-US">
              <a:latin typeface="+mj-lt"/>
            </a:endParaRPr>
          </a:p>
        </p:txBody>
      </p:sp>
    </p:spTree>
    <p:extLst>
      <p:ext uri="{BB962C8B-B14F-4D97-AF65-F5344CB8AC3E}">
        <p14:creationId xmlns:p14="http://schemas.microsoft.com/office/powerpoint/2010/main" val="2339632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751114" y="1291434"/>
            <a:ext cx="2847110" cy="923330"/>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Request is sent to external system SAP ECC.</a:t>
            </a:r>
            <a:endParaRPr lang="en-US">
              <a:latin typeface="+mj-lt"/>
            </a:endParaRPr>
          </a:p>
        </p:txBody>
      </p:sp>
      <p:pic>
        <p:nvPicPr>
          <p:cNvPr id="5" name="Picture 4">
            <a:extLst>
              <a:ext uri="{FF2B5EF4-FFF2-40B4-BE49-F238E27FC236}">
                <a16:creationId xmlns:a16="http://schemas.microsoft.com/office/drawing/2014/main" id="{03845D02-CB09-4E61-B77A-FB48D76D79F7}"/>
              </a:ext>
            </a:extLst>
          </p:cNvPr>
          <p:cNvPicPr>
            <a:picLocks noChangeAspect="1"/>
          </p:cNvPicPr>
          <p:nvPr/>
        </p:nvPicPr>
        <p:blipFill>
          <a:blip r:embed="rId3"/>
          <a:stretch>
            <a:fillRect/>
          </a:stretch>
        </p:blipFill>
        <p:spPr>
          <a:xfrm>
            <a:off x="3872902" y="1291433"/>
            <a:ext cx="7782385" cy="5036479"/>
          </a:xfrm>
          <a:prstGeom prst="rect">
            <a:avLst/>
          </a:prstGeom>
          <a:ln>
            <a:solidFill>
              <a:schemeClr val="tx1"/>
            </a:solidFill>
          </a:ln>
        </p:spPr>
      </p:pic>
    </p:spTree>
    <p:extLst>
      <p:ext uri="{BB962C8B-B14F-4D97-AF65-F5344CB8AC3E}">
        <p14:creationId xmlns:p14="http://schemas.microsoft.com/office/powerpoint/2010/main" val="1371110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615553"/>
          </a:xfrm>
        </p:spPr>
        <p:txBody>
          <a:bodyPr/>
          <a:lstStyle/>
          <a:p>
            <a:r>
              <a:rPr lang="en-US" sz="4000" b="0">
                <a:solidFill>
                  <a:schemeClr val="accent5"/>
                </a:solidFill>
              </a:rPr>
              <a:t>Create an Asset Request (cont’d)</a:t>
            </a:r>
          </a:p>
        </p:txBody>
      </p:sp>
      <p:sp>
        <p:nvSpPr>
          <p:cNvPr id="6" name="TextBox 5">
            <a:extLst>
              <a:ext uri="{FF2B5EF4-FFF2-40B4-BE49-F238E27FC236}">
                <a16:creationId xmlns:a16="http://schemas.microsoft.com/office/drawing/2014/main" id="{0D762A8C-C8F1-F6E6-3BDF-A4F739C3F969}"/>
              </a:ext>
            </a:extLst>
          </p:cNvPr>
          <p:cNvSpPr txBox="1"/>
          <p:nvPr/>
        </p:nvSpPr>
        <p:spPr>
          <a:xfrm>
            <a:off x="623293" y="1345096"/>
            <a:ext cx="3094671" cy="1754326"/>
          </a:xfrm>
          <a:prstGeom prst="rect">
            <a:avLst/>
          </a:prstGeom>
          <a:noFill/>
        </p:spPr>
        <p:txBody>
          <a:bodyPr wrap="square">
            <a:spAutoFit/>
          </a:bodyPr>
          <a:lstStyle/>
          <a:p>
            <a:r>
              <a:rPr lang="en-US" sz="1800">
                <a:effectLst/>
                <a:latin typeface="+mj-lt"/>
                <a:ea typeface="Calibri" panose="020F0502020204030204" pitchFamily="34" charset="0"/>
                <a:cs typeface="Times New Roman" panose="02020603050405020304" pitchFamily="18" charset="0"/>
              </a:rPr>
              <a:t>After a </a:t>
            </a:r>
            <a:r>
              <a:rPr lang="en-US">
                <a:latin typeface="+mj-lt"/>
                <a:ea typeface="Calibri" panose="020F0502020204030204" pitchFamily="34" charset="0"/>
                <a:cs typeface="Times New Roman" panose="02020603050405020304" pitchFamily="18" charset="0"/>
              </a:rPr>
              <a:t>few minutes,</a:t>
            </a:r>
            <a:r>
              <a:rPr lang="en-US" sz="1800">
                <a:effectLst/>
                <a:latin typeface="+mj-lt"/>
                <a:ea typeface="Calibri" panose="020F0502020204030204" pitchFamily="34" charset="0"/>
                <a:cs typeface="Times New Roman" panose="02020603050405020304" pitchFamily="18" charset="0"/>
              </a:rPr>
              <a:t> you will see that system returned an Asset number from our SAP ECC system which confirms the creation of Assets for both of our line items.</a:t>
            </a:r>
            <a:endParaRPr lang="en-US">
              <a:latin typeface="+mj-lt"/>
            </a:endParaRPr>
          </a:p>
        </p:txBody>
      </p:sp>
      <p:pic>
        <p:nvPicPr>
          <p:cNvPr id="5" name="Picture 4">
            <a:extLst>
              <a:ext uri="{FF2B5EF4-FFF2-40B4-BE49-F238E27FC236}">
                <a16:creationId xmlns:a16="http://schemas.microsoft.com/office/drawing/2014/main" id="{1BCECCCE-934E-4EA6-9634-5A2DB4F4CD49}"/>
              </a:ext>
            </a:extLst>
          </p:cNvPr>
          <p:cNvPicPr>
            <a:picLocks noChangeAspect="1"/>
          </p:cNvPicPr>
          <p:nvPr/>
        </p:nvPicPr>
        <p:blipFill>
          <a:blip r:embed="rId3"/>
          <a:stretch>
            <a:fillRect/>
          </a:stretch>
        </p:blipFill>
        <p:spPr>
          <a:xfrm>
            <a:off x="3876261" y="1345096"/>
            <a:ext cx="8021619" cy="5053860"/>
          </a:xfrm>
          <a:prstGeom prst="rect">
            <a:avLst/>
          </a:prstGeom>
          <a:ln>
            <a:solidFill>
              <a:schemeClr val="tx1"/>
            </a:solidFill>
          </a:ln>
        </p:spPr>
      </p:pic>
      <p:pic>
        <p:nvPicPr>
          <p:cNvPr id="8" name="Picture 7">
            <a:extLst>
              <a:ext uri="{FF2B5EF4-FFF2-40B4-BE49-F238E27FC236}">
                <a16:creationId xmlns:a16="http://schemas.microsoft.com/office/drawing/2014/main" id="{A094BBDC-1F5D-440F-939C-AE126B9A5D0C}"/>
              </a:ext>
            </a:extLst>
          </p:cNvPr>
          <p:cNvPicPr>
            <a:picLocks noChangeAspect="1"/>
          </p:cNvPicPr>
          <p:nvPr/>
        </p:nvPicPr>
        <p:blipFill>
          <a:blip r:embed="rId4"/>
          <a:stretch>
            <a:fillRect/>
          </a:stretch>
        </p:blipFill>
        <p:spPr>
          <a:xfrm>
            <a:off x="4217685" y="4420006"/>
            <a:ext cx="1136193" cy="323867"/>
          </a:xfrm>
          <a:prstGeom prst="rect">
            <a:avLst/>
          </a:prstGeom>
        </p:spPr>
      </p:pic>
      <p:pic>
        <p:nvPicPr>
          <p:cNvPr id="10" name="Picture 9">
            <a:extLst>
              <a:ext uri="{FF2B5EF4-FFF2-40B4-BE49-F238E27FC236}">
                <a16:creationId xmlns:a16="http://schemas.microsoft.com/office/drawing/2014/main" id="{6E5226F3-B4A5-49DC-A567-11782C2E1D24}"/>
              </a:ext>
            </a:extLst>
          </p:cNvPr>
          <p:cNvPicPr>
            <a:picLocks noChangeAspect="1"/>
          </p:cNvPicPr>
          <p:nvPr/>
        </p:nvPicPr>
        <p:blipFill>
          <a:blip r:embed="rId5"/>
          <a:stretch>
            <a:fillRect/>
          </a:stretch>
        </p:blipFill>
        <p:spPr>
          <a:xfrm>
            <a:off x="4217685" y="5929651"/>
            <a:ext cx="1076558" cy="273064"/>
          </a:xfrm>
          <a:prstGeom prst="rect">
            <a:avLst/>
          </a:prstGeom>
        </p:spPr>
      </p:pic>
    </p:spTree>
    <p:extLst>
      <p:ext uri="{BB962C8B-B14F-4D97-AF65-F5344CB8AC3E}">
        <p14:creationId xmlns:p14="http://schemas.microsoft.com/office/powerpoint/2010/main" val="3024660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147479919,2,Course Prerequisites"/>
</p:tagLst>
</file>

<file path=ppt/theme/theme1.xml><?xml version="1.0" encoding="utf-8"?>
<a:theme xmlns:a="http://schemas.openxmlformats.org/drawingml/2006/main" name="SAP 2018 16x9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white.potx" id="{44FD02DE-3689-4494-B725-0EF6A977E46D}" vid="{39F6A897-1D99-4242-AAA9-BEBE1E8C1F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a10c6b-2394-4f53-959b-dd2149d22d6a">
      <Terms xmlns="http://schemas.microsoft.com/office/infopath/2007/PartnerControls"/>
    </lcf76f155ced4ddcb4097134ff3c332f>
    <Status xmlns="4ca10c6b-2394-4f53-959b-dd2149d22d6a" xsi:nil="true"/>
    <TaxCatchAll xmlns="47a7edf5-c300-42eb-a5da-9660c6d441c7" xsi:nil="true"/>
    <SharedWithUsers xmlns="47a7edf5-c300-42eb-a5da-9660c6d441c7">
      <UserInfo>
        <DisplayName>Vikas Pathak</DisplayName>
        <AccountId>14</AccountId>
        <AccountType/>
      </UserInfo>
      <UserInfo>
        <DisplayName>Sandy Nayak</DisplayName>
        <AccountId>1772</AccountId>
        <AccountType/>
      </UserInfo>
      <UserInfo>
        <DisplayName>Greg Turner</DisplayName>
        <AccountId>1442</AccountId>
        <AccountType/>
      </UserInfo>
      <UserInfo>
        <DisplayName>Hanif Sarangi</DisplayName>
        <AccountId>81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C8EABBFA52EA40A5BCA5FF731E7C42" ma:contentTypeVersion="15" ma:contentTypeDescription="Create a new document." ma:contentTypeScope="" ma:versionID="3192514eef09fc1a3e9056c77b0ec3c4">
  <xsd:schema xmlns:xsd="http://www.w3.org/2001/XMLSchema" xmlns:xs="http://www.w3.org/2001/XMLSchema" xmlns:p="http://schemas.microsoft.com/office/2006/metadata/properties" xmlns:ns2="4ca10c6b-2394-4f53-959b-dd2149d22d6a" xmlns:ns3="47a7edf5-c300-42eb-a5da-9660c6d441c7" targetNamespace="http://schemas.microsoft.com/office/2006/metadata/properties" ma:root="true" ma:fieldsID="beb94f78a6dab16d6dfc83e1e6716b37" ns2:_="" ns3:_="">
    <xsd:import namespace="4ca10c6b-2394-4f53-959b-dd2149d22d6a"/>
    <xsd:import namespace="47a7edf5-c300-42eb-a5da-9660c6d441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10c6b-2394-4f53-959b-dd2149d22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9f9605-04ec-46ec-b4e6-791067c6204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Status" ma:index="22" nillable="true" ma:displayName="Status" ma:format="Dropdown" ma:internalName="Status">
      <xsd:simpleType>
        <xsd:restriction base="dms:Choice">
          <xsd:enumeration value="InProgress"/>
          <xsd:enumeration value="Reviewed"/>
          <xsd:enumeration value="Provided Feedback"/>
          <xsd:enumeration value="Pending Update"/>
          <xsd:enumeration value="Choice 5"/>
        </xsd:restriction>
      </xsd:simpleType>
    </xsd:element>
  </xsd:schema>
  <xsd:schema xmlns:xsd="http://www.w3.org/2001/XMLSchema" xmlns:xs="http://www.w3.org/2001/XMLSchema" xmlns:dms="http://schemas.microsoft.com/office/2006/documentManagement/types" xmlns:pc="http://schemas.microsoft.com/office/infopath/2007/PartnerControls" targetNamespace="47a7edf5-c300-42eb-a5da-9660c6d441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eae3146-0839-4df8-be2b-ea9ac0b03863}" ma:internalName="TaxCatchAll" ma:showField="CatchAllData" ma:web="47a7edf5-c300-42eb-a5da-9660c6d441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6B037-C0AE-44DB-A6BA-1FFA0BF4A1D2}">
  <ds:schemaRefs>
    <ds:schemaRef ds:uri="47a7edf5-c300-42eb-a5da-9660c6d441c7"/>
    <ds:schemaRef ds:uri="4ca10c6b-2394-4f53-959b-dd2149d22d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09A0832-A807-4BB8-9C78-24445EF88745}">
  <ds:schemaRefs>
    <ds:schemaRef ds:uri="47a7edf5-c300-42eb-a5da-9660c6d441c7"/>
    <ds:schemaRef ds:uri="4ca10c6b-2394-4f53-959b-dd2149d22d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F26548-16A0-41D5-8501-249D9CD699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8498</Words>
  <Application>Microsoft Office PowerPoint</Application>
  <PresentationFormat>Custom</PresentationFormat>
  <Paragraphs>1125</Paragraphs>
  <Slides>172</Slides>
  <Notes>170</Notes>
  <HiddenSlides>0</HiddenSlides>
  <MMClips>0</MMClips>
  <ScaleCrop>false</ScaleCrop>
  <HeadingPairs>
    <vt:vector size="4" baseType="variant">
      <vt:variant>
        <vt:lpstr>Theme</vt:lpstr>
      </vt:variant>
      <vt:variant>
        <vt:i4>1</vt:i4>
      </vt:variant>
      <vt:variant>
        <vt:lpstr>Slide Titles</vt:lpstr>
      </vt:variant>
      <vt:variant>
        <vt:i4>172</vt:i4>
      </vt:variant>
    </vt:vector>
  </HeadingPairs>
  <TitlesOfParts>
    <vt:vector size="173" baseType="lpstr">
      <vt:lpstr>SAP 2018 16x9 white</vt:lpstr>
      <vt:lpstr>SAP Ariba  Training for LAUSD Requestors</vt:lpstr>
      <vt:lpstr>Prerequisites</vt:lpstr>
      <vt:lpstr>Class Schedule – 3 hours for AM Session.  3 hours for PM session.</vt:lpstr>
      <vt:lpstr>PowerPoint Presentation</vt:lpstr>
      <vt:lpstr>Ground Rules</vt:lpstr>
      <vt:lpstr>Welcome &amp; Introductions</vt:lpstr>
      <vt:lpstr>Quick Vocabulary Lesson</vt:lpstr>
      <vt:lpstr>PowerPoint Presentation</vt:lpstr>
      <vt:lpstr>Accessing Ariba Guided Buying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Ariba Guided Buying Overview (cont’d) </vt:lpstr>
      <vt:lpstr>Overview of the Home Tab </vt:lpstr>
      <vt:lpstr>Overview of the Home Tab (cont’d)</vt:lpstr>
      <vt:lpstr>Overview of the Home Tab (cont’d)</vt:lpstr>
      <vt:lpstr>Overview of the Home Tab (cont’d)</vt:lpstr>
      <vt:lpstr>Course Summary</vt:lpstr>
      <vt:lpstr>PowerPoint Presentation</vt:lpstr>
      <vt:lpstr>Create a Catalog Requisition</vt:lpstr>
      <vt:lpstr>Create a Catalog Requisition</vt:lpstr>
      <vt:lpstr>Create a Catalog Requisition</vt:lpstr>
      <vt:lpstr>PowerPoint Presentation</vt:lpstr>
      <vt:lpstr>Create a Catalog Requisition</vt:lpstr>
      <vt:lpstr>Create a Catalog Requisition (cont’d)</vt:lpstr>
      <vt:lpstr>Create a Catalog Requisition (cont’d)</vt:lpstr>
      <vt:lpstr>Create a Catalog Requisition (cont’d)</vt:lpstr>
      <vt:lpstr>Create a Catalog Requisition</vt:lpstr>
      <vt:lpstr>Create a Catalog Requisition (cont’d)</vt:lpstr>
      <vt:lpstr>Create a Catalog Requisition (cont’d)</vt:lpstr>
      <vt:lpstr>Create a Catalog Requisition (cont’d)</vt:lpstr>
      <vt:lpstr>Create a Catalog Requisition (cont’d)</vt:lpstr>
      <vt:lpstr>Create a Catalog Requisition (cont’d)</vt:lpstr>
      <vt:lpstr>Create a Catalog Requisition (cont’d)</vt:lpstr>
      <vt:lpstr>Create a Catalog Requisition (cont’d)</vt:lpstr>
      <vt:lpstr>Course Summary</vt:lpstr>
      <vt:lpstr>PowerPoint Presentation</vt:lpstr>
      <vt:lpstr>Create a Non-Catalog Requisition</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Create a Non-Catalog Requisition (cont’d)</vt:lpstr>
      <vt:lpstr>Mass Edit of Locations</vt:lpstr>
      <vt:lpstr>Mass Edit of Locations (cont’d)</vt:lpstr>
      <vt:lpstr>Mass Edit of Funding etc (cont’d)</vt:lpstr>
      <vt:lpstr>Mass Edit of Funding etc (cont’d)</vt:lpstr>
      <vt:lpstr>Create a Non-Catalog Requisition (cont’d)</vt:lpstr>
      <vt:lpstr>Create a Non-Catalog Requisition (cont’d)</vt:lpstr>
      <vt:lpstr>Course Summary</vt:lpstr>
      <vt:lpstr>PowerPoint Presentation</vt:lpstr>
      <vt:lpstr>Create a Non-Catalog Requisition Tied to a Contract</vt:lpstr>
      <vt:lpstr>Create a Non-Catalog Requisition Tied to a Contract</vt:lpstr>
      <vt:lpstr>Create a Non-Catalog Requisition Tied to a Contract</vt:lpstr>
      <vt:lpstr>Create a Non-Catalog Requisition Tied to a Contract</vt:lpstr>
      <vt:lpstr>Create a Non-Catalog Requisition Tied to a Contract</vt:lpstr>
      <vt:lpstr>PowerPoint Presentation</vt:lpstr>
      <vt:lpstr>How to Search for a Supplier</vt:lpstr>
      <vt:lpstr>How to Search for a Supplier</vt:lpstr>
      <vt:lpstr>How to Search for a Supplier</vt:lpstr>
      <vt:lpstr>How to Search for a Supplier</vt:lpstr>
      <vt:lpstr>How to Search for a Supplier</vt:lpstr>
      <vt:lpstr>PowerPoint Presentation</vt:lpstr>
      <vt:lpstr>How to Search for a Contract</vt:lpstr>
      <vt:lpstr>How to Search for a Supplier</vt:lpstr>
      <vt:lpstr>How to Search for a Supplier</vt:lpstr>
      <vt:lpstr>PowerPoint Presentation</vt:lpstr>
      <vt:lpstr>Create an Asset Request</vt:lpstr>
      <vt:lpstr>Create an Asset Request</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Create an Asset Request (cont’d)</vt:lpstr>
      <vt:lpstr>Course Summary</vt:lpstr>
      <vt:lpstr>PowerPoint Presentation</vt:lpstr>
      <vt:lpstr>Create a Stock Transfer Order (STO)</vt:lpstr>
      <vt:lpstr>Create a Stock Transfer Order (STO) (cont’d)</vt:lpstr>
      <vt:lpstr>Create a Stock Transfer Order (STO) (cont’d)</vt:lpstr>
      <vt:lpstr>Create a Stock Transfer Order (STO) (cont’d)</vt:lpstr>
      <vt:lpstr>Create a Stock Transfer Order (STO) (cont’d)</vt:lpstr>
      <vt:lpstr>Create a Stock Transfer Order (STO) (cont’d)</vt:lpstr>
      <vt:lpstr>Create a Stock Transfer Order (STO) (cont’d)</vt:lpstr>
      <vt:lpstr>Create a Stock Transfer Order (STO) (cont’d)</vt:lpstr>
      <vt:lpstr>Create a Stock Transfer Order (STO) (cont’d)</vt:lpstr>
      <vt:lpstr>Course Summary</vt:lpstr>
      <vt:lpstr>PowerPoint Presentation</vt:lpstr>
      <vt:lpstr>Create a Goods Receipt/Receiving </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(cont’d)</vt:lpstr>
      <vt:lpstr>Create a Goods Receipt/Receiving On Behalf of Someone.</vt:lpstr>
      <vt:lpstr>Create a Goods Receipt/Receiving On Behalf of Someone.</vt:lpstr>
      <vt:lpstr>Create a Goods Receipt/Receiving On Behalf of Someone.</vt:lpstr>
      <vt:lpstr>Course Summary</vt:lpstr>
      <vt:lpstr>PowerPoint Presentation</vt:lpstr>
      <vt:lpstr>How to Edit a PR</vt:lpstr>
      <vt:lpstr>How to Edit a PR</vt:lpstr>
      <vt:lpstr>How to Edit a PO</vt:lpstr>
      <vt:lpstr>How to Edit a PO</vt:lpstr>
      <vt:lpstr>How to Edit a PO</vt:lpstr>
      <vt:lpstr>How to Edit a PO</vt:lpstr>
      <vt:lpstr>How to Edit a PO</vt:lpstr>
      <vt:lpstr>How to Edit a PO</vt:lpstr>
      <vt:lpstr>How to Edit a PO</vt:lpstr>
      <vt:lpstr>How to Edit a PO</vt:lpstr>
      <vt:lpstr>How to Edit a PO</vt:lpstr>
      <vt:lpstr>How to Cancel a PO</vt:lpstr>
      <vt:lpstr>How to Cancel a PO</vt:lpstr>
      <vt:lpstr>How to Cancel a PO</vt:lpstr>
      <vt:lpstr>How to Cancel a PO</vt:lpstr>
      <vt:lpstr>How to Cancel a PO</vt:lpstr>
      <vt:lpstr>How to Cancel a PO</vt:lpstr>
      <vt:lpstr>How to Cancel a Goods Receipt (GR)</vt:lpstr>
      <vt:lpstr>PowerPoint Presentation</vt:lpstr>
      <vt:lpstr>How to close a Purchase Order</vt:lpstr>
      <vt:lpstr>PowerPoint Presentation</vt:lpstr>
      <vt:lpstr>How to Access Prepackaged Reports</vt:lpstr>
      <vt:lpstr>How to Access Prepackaged Reports</vt:lpstr>
      <vt:lpstr>How to Access Prepackaged Reports</vt:lpstr>
      <vt:lpstr>How to Access Prepackaged Reports</vt:lpstr>
      <vt:lpstr>How to Access Prepackaged Reports</vt:lpstr>
      <vt:lpstr>How to Access Prepackaged Reports</vt:lpstr>
      <vt:lpstr>How to Access Prepackaged Reports</vt:lpstr>
      <vt:lpstr>PowerPoint Presentation</vt:lpstr>
      <vt:lpstr>Team Shopping</vt:lpstr>
      <vt:lpstr>Team Shopping (cont’d)</vt:lpstr>
      <vt:lpstr>Team Shopping (cont’d)</vt:lpstr>
      <vt:lpstr>Team Shopping (cont’d)</vt:lpstr>
      <vt:lpstr>Team Shopping (cont’d)</vt:lpstr>
      <vt:lpstr>Team Shopping (cont’d)</vt:lpstr>
      <vt:lpstr>Team Shopping (cont’d)</vt:lpstr>
      <vt:lpstr>Course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
  <cp:revision>514</cp:revision>
  <dcterms:created xsi:type="dcterms:W3CDTF">2023-12-20T22:59:38Z</dcterms:created>
  <dcterms:modified xsi:type="dcterms:W3CDTF">2024-10-07T17:16:30Z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0x010100F0C8EABBFA52EA40A5BCA5FF731E7C42</vt:lpwstr>
  </property>
  <property fmtid="{D5CDD505-2E9C-101B-9397-08002B2CF9AE}" pid="3" name="MediaServiceImageTags">
    <vt:lpwstr/>
  </property>
</Properties>
</file>