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notesMasterIdLst>
    <p:notesMasterId r:id="rId12"/>
  </p:notesMasterIdLst>
  <p:handoutMasterIdLst>
    <p:handoutMasterId r:id="rId13"/>
  </p:handoutMasterIdLst>
  <p:sldIdLst>
    <p:sldId id="259" r:id="rId5"/>
    <p:sldId id="283" r:id="rId6"/>
    <p:sldId id="280" r:id="rId7"/>
    <p:sldId id="261" r:id="rId8"/>
    <p:sldId id="284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doc, Paolo" initials="TP" lastIdx="2" clrIdx="0">
    <p:extLst>
      <p:ext uri="{19B8F6BF-5375-455C-9EA6-DF929625EA0E}">
        <p15:presenceInfo xmlns:p15="http://schemas.microsoft.com/office/powerpoint/2012/main" userId="S::paolo.tandoc@lausd.net::e9b0bf9b-398a-4ee2-8366-cc441ff7e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3D0"/>
    <a:srgbClr val="942B90"/>
    <a:srgbClr val="00A24B"/>
    <a:srgbClr val="0B86C8"/>
    <a:srgbClr val="D17269"/>
    <a:srgbClr val="F78F1E"/>
    <a:srgbClr val="D27168"/>
    <a:srgbClr val="115A84"/>
    <a:srgbClr val="51B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02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A6E8-7905-409F-AD5F-BED66AA5AE51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73D9-8FF7-4354-8AEC-D38ED44B6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2DC78-8AF2-4F53-82FE-29A37EC310D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5512-C5E9-4721-803E-6B12E32FD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5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5512-C5E9-4721-803E-6B12E32FDC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4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E97D-4789-4E0F-BD6C-E722503350F4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1A91-2B8A-4C7B-AD35-857EA113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hyperlink" Target="http://achieve.lausd.net/schoolexperiencesurvey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br8eJtKjhAhXSFzQIHSUyBqgQjRx6BAgBEAU&amp;url=https://aurorak12.org/2018/12/04/parent-survey-2018/&amp;psig=AOvVaw3f6r-r3FKJOIUiHiah9zBA&amp;ust=1553984859596865" TargetMode="External"/><Relationship Id="rId5" Type="http://schemas.openxmlformats.org/officeDocument/2006/relationships/hyperlink" Target="mailto:SchoolExperienceSurvey@lausd.net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achieve.lausd.net/rr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F8F3F8-1FEF-495D-884D-31069E017762}"/>
              </a:ext>
            </a:extLst>
          </p:cNvPr>
          <p:cNvSpPr/>
          <p:nvPr/>
        </p:nvSpPr>
        <p:spPr>
          <a:xfrm>
            <a:off x="5445085" y="0"/>
            <a:ext cx="6716709" cy="6858000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 r="-76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/>
          <p:cNvSpPr/>
          <p:nvPr/>
        </p:nvSpPr>
        <p:spPr>
          <a:xfrm>
            <a:off x="2444935" y="98322"/>
            <a:ext cx="5818909" cy="6858000"/>
          </a:xfrm>
          <a:prstGeom prst="homePlate">
            <a:avLst>
              <a:gd name="adj" fmla="val 24199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771030" y="0"/>
            <a:ext cx="6686193" cy="6858000"/>
          </a:xfrm>
          <a:prstGeom prst="homePlate">
            <a:avLst>
              <a:gd name="adj" fmla="val 241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62" y="593318"/>
            <a:ext cx="1062960" cy="10609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27938" y="810027"/>
            <a:ext cx="2213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15A84"/>
                </a:solidFill>
              </a:rPr>
              <a:t>Los Angeles Unified School District</a:t>
            </a:r>
          </a:p>
          <a:p>
            <a:r>
              <a:rPr lang="en-US" sz="1100" dirty="0">
                <a:solidFill>
                  <a:srgbClr val="115A84"/>
                </a:solidFill>
              </a:rPr>
              <a:t>Office of Data and Accountability</a:t>
            </a:r>
          </a:p>
          <a:p>
            <a:r>
              <a:rPr lang="en-US" sz="1100" dirty="0">
                <a:solidFill>
                  <a:srgbClr val="115A84"/>
                </a:solidFill>
              </a:rPr>
              <a:t>Phone: 213-241-2460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83" y="555537"/>
            <a:ext cx="1109144" cy="11091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41987" y="4192990"/>
            <a:ext cx="4824888" cy="6693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Fall 2020 / </a:t>
            </a:r>
            <a:r>
              <a:rPr lang="en-US" sz="4000" b="1" i="1" dirty="0" err="1">
                <a:solidFill>
                  <a:schemeClr val="accent2">
                    <a:lumMod val="75000"/>
                  </a:schemeClr>
                </a:solidFill>
              </a:rPr>
              <a:t>Otoño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 2020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1987" y="2928959"/>
            <a:ext cx="558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2A6B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Experience Survey</a:t>
            </a:r>
          </a:p>
          <a:p>
            <a:r>
              <a:rPr lang="en-US" sz="3200" b="1" dirty="0" err="1">
                <a:solidFill>
                  <a:srgbClr val="2A6B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</a:t>
            </a:r>
            <a:r>
              <a:rPr lang="en-US" sz="3200" b="1" dirty="0">
                <a:solidFill>
                  <a:srgbClr val="2A6B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b="1" dirty="0" err="1">
                <a:solidFill>
                  <a:srgbClr val="2A6B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</a:t>
            </a:r>
            <a:r>
              <a:rPr lang="en-US" sz="3200" b="1" dirty="0">
                <a:solidFill>
                  <a:srgbClr val="2A6B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1641987" y="5366957"/>
            <a:ext cx="4409956" cy="677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78F1E"/>
                </a:solidFill>
              </a:rPr>
              <a:t>Research &amp; Reporting Branch</a:t>
            </a:r>
          </a:p>
          <a:p>
            <a:pPr algn="l"/>
            <a:r>
              <a:rPr lang="en-US" sz="2000" b="1" dirty="0">
                <a:solidFill>
                  <a:srgbClr val="F78F1E"/>
                </a:solidFill>
              </a:rPr>
              <a:t>Office of Data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56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60206" y="1"/>
            <a:ext cx="6907794" cy="885825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/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2020 School Experience Survey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1524001" y="0"/>
            <a:ext cx="2734147" cy="885824"/>
          </a:xfrm>
          <a:prstGeom prst="homePlate">
            <a:avLst>
              <a:gd name="adj" fmla="val 35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1524000" y="0"/>
            <a:ext cx="2344848" cy="885824"/>
          </a:xfrm>
          <a:prstGeom prst="homePlate">
            <a:avLst>
              <a:gd name="adj" fmla="val 35783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8" y="9781"/>
            <a:ext cx="885825" cy="8858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12" y="66713"/>
            <a:ext cx="790065" cy="790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914" y="3574416"/>
            <a:ext cx="5134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66CCFF"/>
              </a:buClr>
            </a:pPr>
            <a:r>
              <a:rPr lang="en-US" sz="2400" dirty="0"/>
              <a:t>The  </a:t>
            </a:r>
            <a:r>
              <a:rPr lang="en-US" sz="2400" b="1" dirty="0"/>
              <a:t>School Experience Survey</a:t>
            </a:r>
            <a:r>
              <a:rPr lang="en-US" sz="2400" dirty="0"/>
              <a:t> is an annual survey administered in the fall to all schools. Survey results provide schools with very </a:t>
            </a:r>
            <a:r>
              <a:rPr lang="en-US" sz="2400" b="1" dirty="0">
                <a:solidFill>
                  <a:srgbClr val="00A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feedback </a:t>
            </a:r>
            <a:r>
              <a:rPr lang="en-US" sz="2400" dirty="0"/>
              <a:t>from teachers, staff, students and parents.</a:t>
            </a:r>
            <a:endParaRPr lang="en-US" sz="2400" u="sng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026" name="Picture 2" descr="https://www.uab.edu/dei/images/upcoming-events/every-voice-matt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83" y="885826"/>
            <a:ext cx="3499055" cy="24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82813" y="3574416"/>
            <a:ext cx="5397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66CCFF"/>
              </a:buClr>
            </a:pPr>
            <a:r>
              <a:rPr lang="es-ES" sz="2400" dirty="0"/>
              <a:t>La </a:t>
            </a:r>
            <a:r>
              <a:rPr lang="es-ES" sz="2400" b="1" dirty="0"/>
              <a:t>Encuesta de Experiencia Escolar </a:t>
            </a:r>
            <a:r>
              <a:rPr lang="es-ES" sz="2400" dirty="0"/>
              <a:t>es una encuesta anual que se completa en el otoño en todas las escuelas. Los resulta-dos de la encuesta le proporcionan a la escuela comentarios </a:t>
            </a:r>
            <a:r>
              <a:rPr lang="es-ES" sz="2400" b="1" dirty="0">
                <a:solidFill>
                  <a:srgbClr val="00A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importantes </a:t>
            </a:r>
            <a:r>
              <a:rPr lang="es-ES" sz="2400" dirty="0"/>
              <a:t>de los maestros, personal, estudiantes y padres.</a:t>
            </a:r>
            <a:endParaRPr lang="en-US" sz="2400" u="sng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12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/>
          <p:cNvSpPr/>
          <p:nvPr/>
        </p:nvSpPr>
        <p:spPr>
          <a:xfrm>
            <a:off x="274702" y="41081"/>
            <a:ext cx="4371040" cy="6857999"/>
          </a:xfrm>
          <a:prstGeom prst="homePlate">
            <a:avLst>
              <a:gd name="adj" fmla="val 35793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0" y="0"/>
            <a:ext cx="4070555" cy="6857999"/>
          </a:xfrm>
          <a:prstGeom prst="homePlate">
            <a:avLst>
              <a:gd name="adj" fmla="val 41229"/>
            </a:avLst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5" y="130621"/>
            <a:ext cx="926647" cy="8994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2" y="57944"/>
            <a:ext cx="1044840" cy="1044840"/>
          </a:xfrm>
        </p:spPr>
      </p:pic>
      <p:sp>
        <p:nvSpPr>
          <p:cNvPr id="10" name="TextBox 9"/>
          <p:cNvSpPr txBox="1"/>
          <p:nvPr/>
        </p:nvSpPr>
        <p:spPr>
          <a:xfrm>
            <a:off x="4001727" y="989716"/>
            <a:ext cx="40656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18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Fall 2020 </a:t>
            </a:r>
            <a:r>
              <a:rPr lang="en-US" sz="3600" b="1" i="1" dirty="0">
                <a:latin typeface="Calibri" panose="020F0502020204030204"/>
              </a:rPr>
              <a:t>School Experience Survey Window:</a:t>
            </a:r>
          </a:p>
          <a:p>
            <a:pPr algn="ctr" defTabSz="685800">
              <a:spcBef>
                <a:spcPts val="18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October 26</a:t>
            </a:r>
            <a:r>
              <a:rPr 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</a:t>
            </a:r>
          </a:p>
          <a:p>
            <a:pPr algn="ctr" defTabSz="68580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to </a:t>
            </a:r>
          </a:p>
          <a:p>
            <a:pPr algn="ctr" defTabSz="68580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December 11</a:t>
            </a:r>
            <a:r>
              <a:rPr 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2020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055"/>
            <a:ext cx="3667125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4464" y="897376"/>
            <a:ext cx="406563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1800"/>
              </a:spcAft>
            </a:pPr>
            <a:r>
              <a:rPr lang="es-ES" sz="3200" b="1" dirty="0"/>
              <a:t>Ventana de la encuesta de experiencia escolar de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Otoño de 2020</a:t>
            </a:r>
            <a:r>
              <a:rPr lang="es-ES" sz="3200" b="1" dirty="0"/>
              <a:t>:</a:t>
            </a:r>
          </a:p>
          <a:p>
            <a:pPr algn="ctr" defTabSz="685800"/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de octubre</a:t>
            </a:r>
          </a:p>
          <a:p>
            <a:pPr algn="ctr" defTabSz="685800"/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 defTabSz="685800">
              <a:spcAft>
                <a:spcPts val="1800"/>
              </a:spcAft>
            </a:pPr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de diciembre de 2020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1076629" y="3985136"/>
            <a:ext cx="2403990" cy="97524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latin typeface="Eras Demi ITC" panose="020B0805030504020804" pitchFamily="34" charset="0"/>
              </a:rPr>
              <a:t>Marque </a:t>
            </a:r>
            <a:r>
              <a:rPr lang="en-US" sz="3200" b="1" i="1" dirty="0" err="1">
                <a:latin typeface="Eras Demi ITC" panose="020B0805030504020804" pitchFamily="34" charset="0"/>
              </a:rPr>
              <a:t>su</a:t>
            </a:r>
            <a:r>
              <a:rPr lang="en-US" sz="3200" b="1" i="1" dirty="0">
                <a:latin typeface="Eras Demi ITC" panose="020B0805030504020804" pitchFamily="34" charset="0"/>
              </a:rPr>
              <a:t> </a:t>
            </a:r>
            <a:r>
              <a:rPr lang="en-US" sz="3200" b="1" i="1" dirty="0" err="1">
                <a:latin typeface="Eras Demi ITC" panose="020B0805030504020804" pitchFamily="34" charset="0"/>
              </a:rPr>
              <a:t>Calendario</a:t>
            </a:r>
            <a:endParaRPr lang="en-US" sz="3200" b="1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7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60206" y="1"/>
            <a:ext cx="6907794" cy="885825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/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2020 School Experience Survey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1524001" y="0"/>
            <a:ext cx="2734147" cy="885824"/>
          </a:xfrm>
          <a:prstGeom prst="homePlate">
            <a:avLst>
              <a:gd name="adj" fmla="val 35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1524000" y="0"/>
            <a:ext cx="2344848" cy="885824"/>
          </a:xfrm>
          <a:prstGeom prst="homePlate">
            <a:avLst>
              <a:gd name="adj" fmla="val 35783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1376465" y="977516"/>
            <a:ext cx="3613457" cy="36498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This Year?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8" y="9781"/>
            <a:ext cx="885825" cy="8858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12" y="66713"/>
            <a:ext cx="790065" cy="790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814" y="1371549"/>
            <a:ext cx="5697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6CC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To protect the health and safety of LAUSD families and school staff, parents are highly encouraged to complete their survey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US" sz="2000" dirty="0"/>
              <a:t> if possible.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Only a </a:t>
            </a:r>
            <a:r>
              <a:rPr lang="en-US" sz="2000" i="1" dirty="0"/>
              <a:t>limited</a:t>
            </a:r>
            <a:r>
              <a:rPr lang="en-US" sz="2000" dirty="0"/>
              <a:t> number of paper surveys will be shipped to schools. </a:t>
            </a:r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Paper surveys will be reserved only for those households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2000" dirty="0"/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or no internet connectivity</a:t>
            </a:r>
            <a:r>
              <a:rPr lang="en-US" sz="2000" i="1" dirty="0"/>
              <a:t>.</a:t>
            </a:r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child’s school </a:t>
            </a:r>
            <a:r>
              <a:rPr lang="en-US" sz="2000" dirty="0"/>
              <a:t>if you need a paper survey</a:t>
            </a:r>
            <a:r>
              <a:rPr lang="en-US" sz="2000" i="1" dirty="0"/>
              <a:t>.</a:t>
            </a:r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Parents who receive a paper survey will mail it back to our vendor and </a:t>
            </a:r>
            <a:r>
              <a:rPr lang="en-US" sz="2000" u="sng" dirty="0"/>
              <a:t>not</a:t>
            </a:r>
            <a:r>
              <a:rPr lang="en-US" sz="2000" dirty="0"/>
              <a:t> return it to the school.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Postage-paid envelopes will be provided with each paper survey.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503" y="1361769"/>
            <a:ext cx="581086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6CCFF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Para proteger la salud y la seguridad de las familias y el personal escolar del LAUSD, se anima a los padres a completar su encuesta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línea </a:t>
            </a:r>
            <a:r>
              <a:rPr lang="es-ES" sz="2000" dirty="0"/>
              <a:t>si es posible.</a:t>
            </a:r>
          </a:p>
          <a:p>
            <a:pPr marL="457200" indent="-457200">
              <a:buClr>
                <a:srgbClr val="66CCFF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S</a:t>
            </a:r>
            <a:r>
              <a:rPr lang="es-MX" sz="2000" dirty="0" err="1"/>
              <a:t>ó</a:t>
            </a:r>
            <a:r>
              <a:rPr lang="es-ES" sz="2000" dirty="0"/>
              <a:t>lo se enviará a las escuelas un número limitado de encuestas en papel.</a:t>
            </a:r>
            <a:r>
              <a:rPr lang="en-US" sz="2000" dirty="0"/>
              <a:t> </a:t>
            </a:r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Las encuestas en papel se reservarán sólo para aquellos hogares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conectividad a Internet limitada o nula.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Comuníquese con la escuela de su hijo </a:t>
            </a:r>
            <a:r>
              <a:rPr lang="es-ES" sz="2000" dirty="0"/>
              <a:t>si necesita una encuesta en papel.</a:t>
            </a:r>
            <a:endParaRPr lang="en-US" sz="2000" dirty="0"/>
          </a:p>
          <a:p>
            <a:pPr marL="914389" lvl="1" indent="-457189">
              <a:spcBef>
                <a:spcPts val="600"/>
              </a:spcBef>
              <a:spcAft>
                <a:spcPts val="600"/>
              </a:spcAft>
              <a:buClr>
                <a:srgbClr val="D17269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Los padres que reciban una encuesta en papel la enviarán por correo a nuestro proveedor y no la devolverán a la escuela.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proporcionarán sobres con fr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anqueo pagado con cada encuesta en papel.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7295432" y="982484"/>
            <a:ext cx="3613457" cy="350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hay de nuevo este año?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85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60206" y="1"/>
            <a:ext cx="6907794" cy="885825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/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2020 School Experience Survey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1524001" y="0"/>
            <a:ext cx="2734147" cy="885824"/>
          </a:xfrm>
          <a:prstGeom prst="homePlate">
            <a:avLst>
              <a:gd name="adj" fmla="val 35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1524000" y="0"/>
            <a:ext cx="2344848" cy="885824"/>
          </a:xfrm>
          <a:prstGeom prst="homePlate">
            <a:avLst>
              <a:gd name="adj" fmla="val 35783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191629" y="908989"/>
            <a:ext cx="4852320" cy="34065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access the Parent Survey online?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8" y="9781"/>
            <a:ext cx="885825" cy="8858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12" y="66713"/>
            <a:ext cx="790065" cy="790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630" y="1278688"/>
            <a:ext cx="572739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CCFF"/>
              </a:buClr>
            </a:pPr>
            <a:r>
              <a:rPr lang="en-US" sz="2000" b="1" dirty="0"/>
              <a:t>To access the ONLINE Parent Survey: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000" dirty="0"/>
              <a:t>Go to </a:t>
            </a:r>
            <a:r>
              <a:rPr lang="pl-PL" dirty="0">
                <a:hlinkClick r:id="rId5"/>
              </a:rPr>
              <a:t>http://achieve.lausd.net/schoolexperiencesurvey</a:t>
            </a:r>
            <a:r>
              <a:rPr lang="en-US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Click on the appropriate button: 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2000" dirty="0"/>
              <a:t>Choose your child’s school type, school name and current grade level.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2000" dirty="0"/>
              <a:t>Take the survey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Note: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No login required to access the online Parent survey.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6236060" y="938037"/>
            <a:ext cx="5643716" cy="3406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accedo a la Encuesta para padres en línea?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4223" y="1278688"/>
            <a:ext cx="572739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CCFF"/>
              </a:buClr>
            </a:pPr>
            <a:r>
              <a:rPr lang="es-ES" sz="2000" b="1" dirty="0"/>
              <a:t>Para acceder a la Encuesta para padres EN LÍNEA: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/>
              <a:t>Ir </a:t>
            </a:r>
            <a:r>
              <a:rPr lang="pl-PL" dirty="0">
                <a:hlinkClick r:id="rId5"/>
              </a:rPr>
              <a:t>http://achieve.lausd.net/schoolexperiencesurvey</a:t>
            </a:r>
            <a:r>
              <a:rPr lang="en-US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000" dirty="0"/>
              <a:t>Haga clic en el botón correspondiente:</a:t>
            </a:r>
            <a:r>
              <a:rPr lang="en-US" sz="2000" dirty="0"/>
              <a:t> 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s-ES" sz="2000" dirty="0"/>
              <a:t>Elija el tipo de escuela de su hijo, el nombre de la escuela y el nivel de grado actual.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2000" dirty="0" err="1"/>
              <a:t>Tomar</a:t>
            </a:r>
            <a:r>
              <a:rPr lang="en-US" sz="2000" dirty="0"/>
              <a:t> la </a:t>
            </a:r>
            <a:r>
              <a:rPr lang="en-US" sz="2000" dirty="0" err="1"/>
              <a:t>encuesta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s-ES" sz="2400" b="1" dirty="0">
                <a:solidFill>
                  <a:srgbClr val="FF0000"/>
                </a:solidFill>
              </a:rPr>
              <a:t>Nota: </a:t>
            </a:r>
            <a:r>
              <a:rPr lang="es-ES" sz="2400" i="1" dirty="0">
                <a:solidFill>
                  <a:srgbClr val="FF0000"/>
                </a:solidFill>
              </a:rPr>
              <a:t>No es necesario iniciar sesión para acceder a la encuesta para padres en línea.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48" y="2575948"/>
            <a:ext cx="4709652" cy="1796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183" y="2615278"/>
            <a:ext cx="4979649" cy="17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60206" y="1"/>
            <a:ext cx="6907794" cy="885825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/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1524001" y="0"/>
            <a:ext cx="2734147" cy="885824"/>
          </a:xfrm>
          <a:prstGeom prst="homePlate">
            <a:avLst>
              <a:gd name="adj" fmla="val 357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1524000" y="0"/>
            <a:ext cx="2344848" cy="885824"/>
          </a:xfrm>
          <a:prstGeom prst="homePlate">
            <a:avLst>
              <a:gd name="adj" fmla="val 35783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58" y="9781"/>
            <a:ext cx="885825" cy="8858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12" y="66713"/>
            <a:ext cx="790065" cy="790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186" y="4100052"/>
            <a:ext cx="5781368" cy="246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/>
              <a:t>If you have any questions, please contact the </a:t>
            </a:r>
          </a:p>
          <a:p>
            <a:r>
              <a:rPr lang="en-US" sz="3200" b="1" i="1" dirty="0">
                <a:solidFill>
                  <a:srgbClr val="0B8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Experience Survey Team</a:t>
            </a:r>
            <a:r>
              <a:rPr lang="en-US" sz="3200" b="1" dirty="0">
                <a:solidFill>
                  <a:srgbClr val="0B86C8"/>
                </a:solidFill>
              </a:rPr>
              <a:t>:</a:t>
            </a:r>
          </a:p>
          <a:p>
            <a:endParaRPr lang="en-US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/>
              <a:t>Email:  </a:t>
            </a:r>
            <a:r>
              <a:rPr lang="en-US" sz="2400" dirty="0">
                <a:hlinkClick r:id="rId5"/>
              </a:rPr>
              <a:t>SchoolExperienceSurvey@lausd.net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A7972B-2F52-4EE8-8913-4F57B7AE2493}"/>
              </a:ext>
            </a:extLst>
          </p:cNvPr>
          <p:cNvSpPr txBox="1">
            <a:spLocks/>
          </p:cNvSpPr>
          <p:nvPr/>
        </p:nvSpPr>
        <p:spPr>
          <a:xfrm>
            <a:off x="4258147" y="1"/>
            <a:ext cx="6847388" cy="885824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/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Contact Information/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contacto de SES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 descr="Image result for survey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7" y="1165993"/>
            <a:ext cx="2418734" cy="2497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130413" y="4100052"/>
            <a:ext cx="5899356" cy="246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400" dirty="0"/>
              <a:t>Si tiene alguna pregunta, comuníquese con el </a:t>
            </a:r>
            <a:r>
              <a:rPr lang="es-ES" sz="3200" b="1" i="1" dirty="0">
                <a:solidFill>
                  <a:srgbClr val="0B8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la encuesta sobre la experiencia escolar:</a:t>
            </a:r>
            <a:endParaRPr lang="en-US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err="1"/>
              <a:t>Correo</a:t>
            </a:r>
            <a:r>
              <a:rPr lang="en-US" sz="2400" b="1" dirty="0"/>
              <a:t> </a:t>
            </a:r>
            <a:r>
              <a:rPr lang="en-US" sz="2400" b="1" dirty="0" err="1"/>
              <a:t>electrónico</a:t>
            </a:r>
            <a:r>
              <a:rPr lang="en-US" sz="2400" b="1" dirty="0"/>
              <a:t>:  </a:t>
            </a:r>
            <a:r>
              <a:rPr lang="en-US" sz="2400" dirty="0">
                <a:hlinkClick r:id="rId5"/>
              </a:rPr>
              <a:t>SchoolExperienceSurvey@lausd.net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200348" y="1615776"/>
            <a:ext cx="27235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A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n-US" sz="5400" b="1" dirty="0" err="1">
                <a:solidFill>
                  <a:srgbClr val="00A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5400" b="1" dirty="0">
                <a:solidFill>
                  <a:srgbClr val="0B8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B8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</a:t>
            </a:r>
            <a:r>
              <a:rPr lang="en-US" sz="5400" b="1" dirty="0">
                <a:solidFill>
                  <a:srgbClr val="0B8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942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</a:t>
            </a:r>
            <a:r>
              <a:rPr lang="en-US" sz="5400" b="1" dirty="0">
                <a:solidFill>
                  <a:srgbClr val="942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749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/>
          <p:cNvSpPr/>
          <p:nvPr/>
        </p:nvSpPr>
        <p:spPr>
          <a:xfrm>
            <a:off x="1523998" y="3"/>
            <a:ext cx="4812891" cy="6857999"/>
          </a:xfrm>
          <a:prstGeom prst="homePlate">
            <a:avLst>
              <a:gd name="adj" fmla="val 35793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/>
          <p:cNvSpPr/>
          <p:nvPr/>
        </p:nvSpPr>
        <p:spPr>
          <a:xfrm>
            <a:off x="-49160" y="3"/>
            <a:ext cx="5095680" cy="6857999"/>
          </a:xfrm>
          <a:prstGeom prst="homePlate">
            <a:avLst>
              <a:gd name="adj" fmla="val 41229"/>
            </a:avLst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04980" y="304414"/>
            <a:ext cx="149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Updated  9/15/2017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2" y="253105"/>
            <a:ext cx="926647" cy="8994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87" y="180428"/>
            <a:ext cx="1044840" cy="1044840"/>
          </a:xfrm>
        </p:spPr>
      </p:pic>
      <p:sp>
        <p:nvSpPr>
          <p:cNvPr id="10" name="TextBox 9"/>
          <p:cNvSpPr txBox="1"/>
          <p:nvPr/>
        </p:nvSpPr>
        <p:spPr>
          <a:xfrm>
            <a:off x="174640" y="3059670"/>
            <a:ext cx="3755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Research &amp; Reporting Branch</a:t>
            </a:r>
            <a:endParaRPr lang="en-US" sz="2200" b="1" dirty="0">
              <a:solidFill>
                <a:schemeClr val="bg1"/>
              </a:solidFill>
              <a:latin typeface="Calibri" panose="020F0502020204030204"/>
            </a:endParaRPr>
          </a:p>
          <a:p>
            <a:pPr algn="r" defTabSz="685800"/>
            <a:r>
              <a:rPr lang="en-US" sz="2000" dirty="0">
                <a:solidFill>
                  <a:prstClr val="black"/>
                </a:solidFill>
                <a:hlinkClick r:id="rId4"/>
              </a:rPr>
              <a:t>https://achieve.lausd.net/rrb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5"/>
          <a:stretch/>
        </p:blipFill>
        <p:spPr>
          <a:xfrm>
            <a:off x="6336889" y="786581"/>
            <a:ext cx="5279924" cy="1986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0" y="3209085"/>
            <a:ext cx="4813603" cy="26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6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e056571-d0a4-47fe-8045-276ba70e19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Graduation</TermName>
          <TermId xmlns="http://schemas.microsoft.com/office/infopath/2007/PartnerControls">c41bcbdc-9f49-4876-8492-ba1bd6b4b29d</TermId>
        </TermInfo>
      </Terms>
    </TaxKeywordTaxHTField>
    <TaxCatchAll xmlns="5e056571-d0a4-47fe-8045-276ba70e1930">
      <Value>41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386E5E0BBA845830FDFD5E910457F" ma:contentTypeVersion="9" ma:contentTypeDescription="Create a new document." ma:contentTypeScope="" ma:versionID="07567022a250d496a270f5d90c30794e">
  <xsd:schema xmlns:xsd="http://www.w3.org/2001/XMLSchema" xmlns:xs="http://www.w3.org/2001/XMLSchema" xmlns:p="http://schemas.microsoft.com/office/2006/metadata/properties" xmlns:ns2="5e056571-d0a4-47fe-8045-276ba70e1930" xmlns:ns3="dfb9c26b-4930-4841-992f-e02af0c1e40b" targetNamespace="http://schemas.microsoft.com/office/2006/metadata/properties" ma:root="true" ma:fieldsID="e9f1fb35bc61f00f6fd3dce105e24018" ns2:_="" ns3:_="">
    <xsd:import namespace="5e056571-d0a4-47fe-8045-276ba70e1930"/>
    <xsd:import namespace="dfb9c26b-4930-4841-992f-e02af0c1e40b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6571-d0a4-47fe-8045-276ba70e193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22e4ffc-addb-439b-972d-eea4499adee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b5907d1d-400e-4ef6-9ff7-57fc058af518}" ma:internalName="TaxCatchAll" ma:showField="CatchAllData" ma:web="5e056571-d0a4-47fe-8045-276ba70e1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9c26b-4930-4841-992f-e02af0c1e4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C9FCB-8596-4D26-9886-B2069CA8714D}">
  <ds:schemaRefs>
    <ds:schemaRef ds:uri="http://schemas.openxmlformats.org/package/2006/metadata/core-properties"/>
    <ds:schemaRef ds:uri="dfb9c26b-4930-4841-992f-e02af0c1e40b"/>
    <ds:schemaRef ds:uri="http://purl.org/dc/dcmitype/"/>
    <ds:schemaRef ds:uri="http://schemas.microsoft.com/office/2006/documentManagement/types"/>
    <ds:schemaRef ds:uri="5e056571-d0a4-47fe-8045-276ba70e1930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05F5FB-6422-4F84-B1D9-3C62D3F80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6571-d0a4-47fe-8045-276ba70e1930"/>
    <ds:schemaRef ds:uri="dfb9c26b-4930-4841-992f-e02af0c1e4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997A43-C26A-4323-8280-110F2529D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16693</TotalTime>
  <Words>612</Words>
  <Application>Microsoft Macintosh PowerPoint</Application>
  <PresentationFormat>Widescreen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Eras Demi ITC</vt:lpstr>
      <vt:lpstr>Wingdings</vt:lpstr>
      <vt:lpstr>Office Theme</vt:lpstr>
      <vt:lpstr>PowerPoint Presentation</vt:lpstr>
      <vt:lpstr>PowerPoint Presentation</vt:lpstr>
      <vt:lpstr>Marque su Calendario</vt:lpstr>
      <vt:lpstr>What’s New This Year?</vt:lpstr>
      <vt:lpstr>How do I access the Parent Survey online?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Tandoc, Paolo</dc:creator>
  <cp:keywords>Graduation</cp:keywords>
  <cp:lastModifiedBy>Camp, Morena</cp:lastModifiedBy>
  <cp:revision>268</cp:revision>
  <dcterms:created xsi:type="dcterms:W3CDTF">2016-05-26T19:35:00Z</dcterms:created>
  <dcterms:modified xsi:type="dcterms:W3CDTF">2020-11-10T23:14:31Z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0x0101007E5386E5E0BBA845830FDFD5E910457F</vt:lpwstr>
  </property>
  <property fmtid="{D5CDD505-2E9C-101B-9397-08002B2CF9AE}" pid="3" name="TaxKeyword">
    <vt:lpwstr>41;#Graduation|c41bcbdc-9f49-4876-8492-ba1bd6b4b29d</vt:lpwstr>
  </property>
</Properties>
</file>