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20"/>
  </p:notesMasterIdLst>
  <p:sldIdLst>
    <p:sldId id="256" r:id="rId2"/>
    <p:sldId id="280" r:id="rId3"/>
    <p:sldId id="2915" r:id="rId4"/>
    <p:sldId id="2914" r:id="rId5"/>
    <p:sldId id="3001" r:id="rId6"/>
    <p:sldId id="295" r:id="rId7"/>
    <p:sldId id="2828" r:id="rId8"/>
    <p:sldId id="3402" r:id="rId9"/>
    <p:sldId id="304" r:id="rId10"/>
    <p:sldId id="293" r:id="rId11"/>
    <p:sldId id="294" r:id="rId12"/>
    <p:sldId id="2974" r:id="rId13"/>
    <p:sldId id="2975" r:id="rId14"/>
    <p:sldId id="3401" r:id="rId15"/>
    <p:sldId id="746" r:id="rId16"/>
    <p:sldId id="2977" r:id="rId17"/>
    <p:sldId id="2976" r:id="rId18"/>
    <p:sldId id="2854" r:id="rId19"/>
    <p:sldId id="2916" r:id="rId20"/>
    <p:sldId id="2837" r:id="rId21"/>
    <p:sldId id="2817" r:id="rId22"/>
    <p:sldId id="2720" r:id="rId23"/>
    <p:sldId id="2825" r:id="rId24"/>
    <p:sldId id="2792" r:id="rId25"/>
    <p:sldId id="2347" r:id="rId26"/>
    <p:sldId id="2203" r:id="rId27"/>
    <p:sldId id="2204" r:id="rId28"/>
    <p:sldId id="2714" r:id="rId29"/>
    <p:sldId id="2748" r:id="rId30"/>
    <p:sldId id="2747" r:id="rId31"/>
    <p:sldId id="2979" r:id="rId32"/>
    <p:sldId id="2981" r:id="rId33"/>
    <p:sldId id="2982" r:id="rId34"/>
    <p:sldId id="2368" r:id="rId35"/>
    <p:sldId id="2665" r:id="rId36"/>
    <p:sldId id="2855" r:id="rId37"/>
    <p:sldId id="2918" r:id="rId38"/>
    <p:sldId id="744" r:id="rId39"/>
    <p:sldId id="2691" r:id="rId40"/>
    <p:sldId id="2998" r:id="rId41"/>
    <p:sldId id="2795" r:id="rId42"/>
    <p:sldId id="2860" r:id="rId43"/>
    <p:sldId id="2859" r:id="rId44"/>
    <p:sldId id="2796" r:id="rId45"/>
    <p:sldId id="2983" r:id="rId46"/>
    <p:sldId id="2920" r:id="rId47"/>
    <p:sldId id="2667" r:id="rId48"/>
    <p:sldId id="2111" r:id="rId49"/>
    <p:sldId id="2984" r:id="rId50"/>
    <p:sldId id="2570" r:id="rId51"/>
    <p:sldId id="2970" r:id="rId52"/>
    <p:sldId id="2352" r:id="rId53"/>
    <p:sldId id="2999" r:id="rId54"/>
    <p:sldId id="2856" r:id="rId55"/>
    <p:sldId id="2919" r:id="rId56"/>
    <p:sldId id="2695" r:id="rId57"/>
    <p:sldId id="2793" r:id="rId58"/>
    <p:sldId id="2600" r:id="rId59"/>
    <p:sldId id="2806" r:id="rId60"/>
    <p:sldId id="2626" r:id="rId61"/>
    <p:sldId id="2820" r:id="rId62"/>
    <p:sldId id="2624" r:id="rId63"/>
    <p:sldId id="2627" r:id="rId64"/>
    <p:sldId id="2628" r:id="rId65"/>
    <p:sldId id="2826" r:id="rId66"/>
    <p:sldId id="2697" r:id="rId67"/>
    <p:sldId id="2818" r:id="rId68"/>
    <p:sldId id="2819" r:id="rId69"/>
    <p:sldId id="2969" r:id="rId70"/>
    <p:sldId id="2829" r:id="rId71"/>
    <p:sldId id="2698" r:id="rId72"/>
    <p:sldId id="2857" r:id="rId73"/>
    <p:sldId id="2922" r:id="rId74"/>
    <p:sldId id="718" r:id="rId75"/>
    <p:sldId id="2141" r:id="rId76"/>
    <p:sldId id="2215" r:id="rId77"/>
    <p:sldId id="2172" r:id="rId78"/>
    <p:sldId id="2211" r:id="rId79"/>
    <p:sldId id="2213" r:id="rId80"/>
    <p:sldId id="2214" r:id="rId81"/>
    <p:sldId id="2757" r:id="rId82"/>
    <p:sldId id="2821" r:id="rId83"/>
    <p:sldId id="2799" r:id="rId84"/>
    <p:sldId id="2794" r:id="rId85"/>
    <p:sldId id="2842" r:id="rId86"/>
    <p:sldId id="2924" r:id="rId87"/>
    <p:sldId id="2671" r:id="rId88"/>
    <p:sldId id="2384" r:id="rId89"/>
    <p:sldId id="2985" r:id="rId90"/>
    <p:sldId id="2374" r:id="rId91"/>
    <p:sldId id="2625" r:id="rId92"/>
    <p:sldId id="2670" r:id="rId93"/>
    <p:sldId id="2800" r:id="rId94"/>
    <p:sldId id="2967" r:id="rId95"/>
    <p:sldId id="2706" r:id="rId96"/>
    <p:sldId id="2692" r:id="rId97"/>
    <p:sldId id="2801" r:id="rId98"/>
    <p:sldId id="2843" r:id="rId99"/>
    <p:sldId id="2925" r:id="rId100"/>
    <p:sldId id="2674" r:id="rId101"/>
    <p:sldId id="2227" r:id="rId102"/>
    <p:sldId id="2228" r:id="rId103"/>
    <p:sldId id="2229" r:id="rId104"/>
    <p:sldId id="2741" r:id="rId105"/>
    <p:sldId id="2230" r:id="rId106"/>
    <p:sldId id="2607" r:id="rId107"/>
    <p:sldId id="2963" r:id="rId108"/>
    <p:sldId id="736" r:id="rId109"/>
    <p:sldId id="2844" r:id="rId110"/>
    <p:sldId id="2926" r:id="rId111"/>
    <p:sldId id="2235" r:id="rId112"/>
    <p:sldId id="2802" r:id="rId113"/>
    <p:sldId id="2758" r:id="rId114"/>
    <p:sldId id="2246" r:id="rId115"/>
    <p:sldId id="2527" r:id="rId116"/>
    <p:sldId id="2845" r:id="rId117"/>
    <p:sldId id="2928" r:id="rId118"/>
    <p:sldId id="2723" r:id="rId119"/>
    <p:sldId id="2724" r:id="rId120"/>
    <p:sldId id="2803" r:id="rId121"/>
    <p:sldId id="2726" r:id="rId122"/>
    <p:sldId id="2824" r:id="rId123"/>
    <p:sldId id="2846" r:id="rId124"/>
    <p:sldId id="2927" r:id="rId125"/>
    <p:sldId id="2198" r:id="rId126"/>
    <p:sldId id="2987" r:id="rId127"/>
    <p:sldId id="2312" r:id="rId128"/>
    <p:sldId id="1759" r:id="rId129"/>
    <p:sldId id="1817" r:id="rId130"/>
    <p:sldId id="2682" r:id="rId131"/>
    <p:sldId id="1761" r:id="rId132"/>
    <p:sldId id="2623" r:id="rId133"/>
    <p:sldId id="749" r:id="rId134"/>
    <p:sldId id="2251" r:id="rId135"/>
    <p:sldId id="2863" r:id="rId136"/>
    <p:sldId id="2693" r:id="rId137"/>
    <p:sldId id="772" r:id="rId138"/>
    <p:sldId id="2944" r:id="rId139"/>
    <p:sldId id="2929" r:id="rId140"/>
    <p:sldId id="2822" r:id="rId141"/>
    <p:sldId id="2369" r:id="rId142"/>
    <p:sldId id="2488" r:id="rId143"/>
    <p:sldId id="2677" r:id="rId144"/>
    <p:sldId id="673" r:id="rId145"/>
    <p:sldId id="2945" r:id="rId146"/>
    <p:sldId id="2541" r:id="rId147"/>
    <p:sldId id="672" r:id="rId148"/>
    <p:sldId id="2598" r:id="rId149"/>
    <p:sldId id="2542" r:id="rId150"/>
    <p:sldId id="2315" r:id="rId151"/>
    <p:sldId id="2972" r:id="rId152"/>
    <p:sldId id="686" r:id="rId153"/>
    <p:sldId id="2946" r:id="rId154"/>
    <p:sldId id="2947" r:id="rId155"/>
    <p:sldId id="2948" r:id="rId156"/>
    <p:sldId id="2912" r:id="rId157"/>
    <p:sldId id="2534" r:id="rId158"/>
    <p:sldId id="2809" r:id="rId159"/>
    <p:sldId id="2950" r:id="rId160"/>
    <p:sldId id="2949" r:id="rId161"/>
    <p:sldId id="2951" r:id="rId162"/>
    <p:sldId id="2931" r:id="rId163"/>
    <p:sldId id="2545" r:id="rId164"/>
    <p:sldId id="2547" r:id="rId165"/>
    <p:sldId id="2932" r:id="rId166"/>
    <p:sldId id="2549" r:id="rId167"/>
    <p:sldId id="2504" r:id="rId168"/>
    <p:sldId id="810" r:id="rId169"/>
    <p:sldId id="2933" r:id="rId170"/>
    <p:sldId id="2551" r:id="rId171"/>
    <p:sldId id="2988" r:id="rId172"/>
    <p:sldId id="2935" r:id="rId173"/>
    <p:sldId id="2195" r:id="rId174"/>
    <p:sldId id="2269" r:id="rId175"/>
    <p:sldId id="2273" r:id="rId176"/>
    <p:sldId id="2274" r:id="rId177"/>
    <p:sldId id="2276" r:id="rId178"/>
    <p:sldId id="2850" r:id="rId179"/>
    <p:sldId id="2936" r:id="rId180"/>
    <p:sldId id="2715" r:id="rId181"/>
    <p:sldId id="2739" r:id="rId182"/>
    <p:sldId id="2728" r:id="rId183"/>
    <p:sldId id="2989" r:id="rId184"/>
    <p:sldId id="2729" r:id="rId185"/>
    <p:sldId id="2717" r:id="rId186"/>
    <p:sldId id="3000" r:id="rId187"/>
    <p:sldId id="2990" r:id="rId188"/>
    <p:sldId id="2746" r:id="rId189"/>
    <p:sldId id="2954" r:id="rId190"/>
    <p:sldId id="2941" r:id="rId191"/>
    <p:sldId id="2436" r:id="rId192"/>
    <p:sldId id="2937" r:id="rId193"/>
    <p:sldId id="2573" r:id="rId194"/>
    <p:sldId id="2870" r:id="rId195"/>
    <p:sldId id="774" r:id="rId196"/>
    <p:sldId id="2869" r:id="rId197"/>
    <p:sldId id="2578" r:id="rId198"/>
    <p:sldId id="2862" r:id="rId199"/>
    <p:sldId id="2938" r:id="rId200"/>
    <p:sldId id="2561" r:id="rId201"/>
    <p:sldId id="2991" r:id="rId202"/>
    <p:sldId id="2993" r:id="rId203"/>
    <p:sldId id="2992" r:id="rId204"/>
    <p:sldId id="2939" r:id="rId205"/>
    <p:sldId id="2994" r:id="rId206"/>
    <p:sldId id="2940" r:id="rId207"/>
    <p:sldId id="2574" r:id="rId208"/>
    <p:sldId id="2622" r:id="rId209"/>
    <p:sldId id="3400" r:id="rId210"/>
    <p:sldId id="2966" r:id="rId211"/>
    <p:sldId id="2943" r:id="rId212"/>
    <p:sldId id="2719" r:id="rId213"/>
    <p:sldId id="2995" r:id="rId214"/>
    <p:sldId id="2798" r:id="rId215"/>
    <p:sldId id="2749" r:id="rId216"/>
    <p:sldId id="2750" r:id="rId217"/>
    <p:sldId id="2996" r:id="rId218"/>
    <p:sldId id="2997" r:id="rId219"/>
  </p:sldIdLst>
  <p:sldSz cx="9144000" cy="5143500" type="screen16x9"/>
  <p:notesSz cx="6858000" cy="9144000"/>
  <p:embeddedFontLst>
    <p:embeddedFont>
      <p:font typeface="Arial Narrow" panose="020B0606020202030204" pitchFamily="34" charset="0"/>
      <p:regular r:id="rId221"/>
      <p:bold r:id="rId222"/>
      <p:italic r:id="rId223"/>
      <p:boldItalic r:id="rId224"/>
    </p:embeddedFont>
    <p:embeddedFont>
      <p:font typeface="Nirmala UI" panose="020B0502040204020203" pitchFamily="34" charset="0"/>
      <p:regular r:id="rId225"/>
      <p:bold r:id="rId226"/>
    </p:embeddedFont>
    <p:embeddedFont>
      <p:font typeface="Poppins" panose="00000500000000000000" pitchFamily="2" charset="0"/>
      <p:regular r:id="rId227"/>
      <p:bold r:id="rId228"/>
      <p:italic r:id="rId229"/>
      <p:boldItalic r:id="rId230"/>
    </p:embeddedFont>
    <p:embeddedFont>
      <p:font typeface="Tahoma" panose="020B0604030504040204" pitchFamily="34" charset="0"/>
      <p:regular r:id="rId231"/>
      <p:bold r:id="rId232"/>
    </p:embeddedFont>
    <p:embeddedFont>
      <p:font typeface="TW Cen MT" panose="020B0602020104020603" pitchFamily="34" charset="0"/>
      <p:regular r:id="rId233"/>
      <p:bold r:id="rId234"/>
      <p:italic r:id="rId235"/>
      <p:boldItalic r:id="rId2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3CD616-9EF9-F58E-C6C9-340866436BC3}" name="Lespron, Alana" initials="LA" userId="S::aml3230@lausd.net::4fe9ae4e-81db-45a0-bd1f-240546be2c7d" providerId="AD"/>
  <p188:author id="{9C15CB26-B04F-C907-7865-E030535B4320}" name="Cuarezma, Erika" initials="CE" userId="S::erika.cuarezma@lausd.net::98b47582-0263-443e-8121-895df7f1f2d6" providerId="AD"/>
  <p188:author id="{756DE936-52C2-C5C3-0C53-26C785A6EC38}" name="Farris, Angelica" initials="FA" userId="S::angelica.farris@lausd.net::dca54e27-860a-4d4c-a4ec-372134639425" providerId="AD"/>
  <p188:author id="{36197D3C-DB7C-8844-EDD8-2465DDDB0E92}" name="Bolanos, Sugey" initials="BS" userId="S::smb9190@lausd.net::ef4e3d6e-d9c1-47fe-b114-fc937946a070" providerId="AD"/>
  <p188:author id="{73AE3E87-215B-4E5F-05F2-CDE9DF0CE161}" name="Pena, Meryll" initials="PM" userId="S::meryll.pena@lausd.net::b8eaef6e-1b13-433d-81a2-95266fa734cb" providerId="AD"/>
  <p188:author id="{A9E178A1-6743-77D7-646A-51B9232C46C3}" name="Worship, La Juana" initials="WJ" userId="S::lwillis@lausd.net::c57edfb2-a103-4939-8858-4ba6f70b7ce6" providerId="AD"/>
  <p188:author id="{F43E76D1-DC81-3512-449E-4A278BF6BDEE}" name="Deshazier, Taseanda" initials="DT" userId="S::t.deshazier@lausd.net::e3e19f53-770a-470f-bda1-7ae6462112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FF"/>
    <a:srgbClr val="008000"/>
    <a:srgbClr val="BD22BF"/>
    <a:srgbClr val="FC5EC4"/>
    <a:srgbClr val="33CCFF"/>
    <a:srgbClr val="EC0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6D8271-C306-4CF9-BD5C-4D18D75ECCAA}">
  <a:tblStyle styleId="{5E6D8271-C306-4CF9-BD5C-4D18D75ECCA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B454D4-C8A6-4A44-8417-DB5BA7259ABF}" styleName="Table_1">
    <a:wholeTbl>
      <a:tcTxStyle>
        <a:font>
          <a:latin typeface="Arial"/>
          <a:ea typeface="Arial"/>
          <a:cs typeface="Arial"/>
        </a:font>
        <a:srgbClr val="000000"/>
      </a:tcTxStyle>
      <a:tcStyle>
        <a:tcBdr>
          <a:left>
            <a:ln w="28575" cap="flat" cmpd="sng">
              <a:solidFill>
                <a:srgbClr val="1C4587"/>
              </a:solidFill>
              <a:prstDash val="solid"/>
              <a:round/>
              <a:headEnd type="none" w="sm" len="sm"/>
              <a:tailEnd type="none" w="sm" len="sm"/>
            </a:ln>
          </a:left>
          <a:right>
            <a:ln w="28575" cap="flat" cmpd="sng">
              <a:solidFill>
                <a:srgbClr val="1C4587"/>
              </a:solidFill>
              <a:prstDash val="solid"/>
              <a:round/>
              <a:headEnd type="none" w="sm" len="sm"/>
              <a:tailEnd type="none" w="sm" len="sm"/>
            </a:ln>
          </a:right>
          <a:top>
            <a:ln w="28575" cap="flat" cmpd="sng">
              <a:solidFill>
                <a:srgbClr val="1C4587"/>
              </a:solidFill>
              <a:prstDash val="solid"/>
              <a:round/>
              <a:headEnd type="none" w="sm" len="sm"/>
              <a:tailEnd type="none" w="sm" len="sm"/>
            </a:ln>
          </a:top>
          <a:bottom>
            <a:ln w="28575" cap="flat" cmpd="sng">
              <a:solidFill>
                <a:srgbClr val="1C4587"/>
              </a:solidFill>
              <a:prstDash val="solid"/>
              <a:round/>
              <a:headEnd type="none" w="sm" len="sm"/>
              <a:tailEnd type="none" w="sm" len="sm"/>
            </a:ln>
          </a:bottom>
          <a:insideH>
            <a:ln w="28575" cap="flat" cmpd="sng">
              <a:solidFill>
                <a:srgbClr val="1C4587"/>
              </a:solidFill>
              <a:prstDash val="solid"/>
              <a:round/>
              <a:headEnd type="none" w="sm" len="sm"/>
              <a:tailEnd type="none" w="sm" len="sm"/>
            </a:ln>
          </a:insideH>
          <a:insideV>
            <a:ln w="28575" cap="flat" cmpd="sng">
              <a:solidFill>
                <a:srgbClr val="1C4587"/>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96" y="10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font" Target="fonts/font8.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font" Target="fonts/font9.fntdata"/><Relationship Id="rId240"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font" Target="fonts/font1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notesMaster" Target="notesMasters/notesMaster1.xml"/><Relationship Id="rId241" Type="http://schemas.microsoft.com/office/2018/10/relationships/authors" Targe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font" Target="fonts/font16.fntdata"/><Relationship Id="rId26" Type="http://schemas.openxmlformats.org/officeDocument/2006/relationships/slide" Target="slides/slide25.xml"/><Relationship Id="rId231" Type="http://schemas.openxmlformats.org/officeDocument/2006/relationships/font" Target="fonts/font11.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font" Target="fonts/font1.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12.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font" Target="fonts/font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font" Target="fonts/font13.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font" Target="fonts/font3.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font" Target="fonts/font4.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font" Target="fonts/font15.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e73e97a5f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e73e97a5f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Note the window for K-2 administration and the collection dates</a:t>
            </a:r>
            <a:endParaRPr lang="en-US">
              <a:ea typeface="Calibri"/>
              <a:cs typeface="Arial" panose="020B0604020202020204" pitchFamily="34" charset="0"/>
            </a:endParaRPr>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a:t>
            </a:fld>
            <a:endParaRPr lang="en-US"/>
          </a:p>
        </p:txBody>
      </p:sp>
    </p:spTree>
    <p:extLst>
      <p:ext uri="{BB962C8B-B14F-4D97-AF65-F5344CB8AC3E}">
        <p14:creationId xmlns:p14="http://schemas.microsoft.com/office/powerpoint/2010/main" val="522880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109</a:t>
            </a:fld>
            <a:endParaRPr lang="en-US"/>
          </a:p>
        </p:txBody>
      </p:sp>
    </p:spTree>
    <p:extLst>
      <p:ext uri="{BB962C8B-B14F-4D97-AF65-F5344CB8AC3E}">
        <p14:creationId xmlns:p14="http://schemas.microsoft.com/office/powerpoint/2010/main" val="294334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There are five important systems you will access to manage and or administer the ELPAC test. These systems are interrelated and share details about the student's profile, test settings.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111</a:t>
            </a:fld>
            <a:endParaRPr lang="en-US"/>
          </a:p>
        </p:txBody>
      </p:sp>
    </p:spTree>
    <p:extLst>
      <p:ext uri="{BB962C8B-B14F-4D97-AF65-F5344CB8AC3E}">
        <p14:creationId xmlns:p14="http://schemas.microsoft.com/office/powerpoint/2010/main" val="19656435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 tests include the need for both listening and recording. TEs and students should have access to devices with these specifications.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114</a:t>
            </a:fld>
            <a:endParaRPr lang="en-US"/>
          </a:p>
        </p:txBody>
      </p:sp>
    </p:spTree>
    <p:extLst>
      <p:ext uri="{BB962C8B-B14F-4D97-AF65-F5344CB8AC3E}">
        <p14:creationId xmlns:p14="http://schemas.microsoft.com/office/powerpoint/2010/main" val="36515733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might be a good slide to share with Test Examiners and students in preparation for testing and useful as a checklist when administering practice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115</a:t>
            </a:fld>
            <a:endParaRPr lang="en-US"/>
          </a:p>
        </p:txBody>
      </p:sp>
    </p:spTree>
    <p:extLst>
      <p:ext uri="{BB962C8B-B14F-4D97-AF65-F5344CB8AC3E}">
        <p14:creationId xmlns:p14="http://schemas.microsoft.com/office/powerpoint/2010/main" val="34262861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116</a:t>
            </a:fld>
            <a:endParaRPr lang="en-US"/>
          </a:p>
        </p:txBody>
      </p:sp>
    </p:spTree>
    <p:extLst>
      <p:ext uri="{BB962C8B-B14F-4D97-AF65-F5344CB8AC3E}">
        <p14:creationId xmlns:p14="http://schemas.microsoft.com/office/powerpoint/2010/main" val="12764452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As mentioned earlier in the presentation, the ELPAC Website is the gateway to various systems needed to perform your tasks. The landing page provides the radio buttons to access these systems. The Completion Status system is one and accessible here.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118</a:t>
            </a:fld>
            <a:endParaRPr lang="en-US"/>
          </a:p>
        </p:txBody>
      </p:sp>
    </p:spTree>
    <p:extLst>
      <p:ext uri="{BB962C8B-B14F-4D97-AF65-F5344CB8AC3E}">
        <p14:creationId xmlns:p14="http://schemas.microsoft.com/office/powerpoint/2010/main" val="14213741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Follow the steps indicated to access the Plan and Manage Testing Portal</a:t>
            </a:r>
          </a:p>
        </p:txBody>
      </p:sp>
      <p:sp>
        <p:nvSpPr>
          <p:cNvPr id="4" name="Slide Number Placeholder 3"/>
          <p:cNvSpPr>
            <a:spLocks noGrp="1"/>
          </p:cNvSpPr>
          <p:nvPr>
            <p:ph type="sldNum" sz="quarter" idx="5"/>
          </p:nvPr>
        </p:nvSpPr>
        <p:spPr/>
        <p:txBody>
          <a:bodyPr/>
          <a:lstStyle/>
          <a:p>
            <a:fld id="{CE9AE2DE-B0BF-A043-A27D-DBBB8CDAA36A}" type="slidenum">
              <a:rPr lang="en-US" smtClean="0"/>
              <a:t>119</a:t>
            </a:fld>
            <a:endParaRPr lang="en-US"/>
          </a:p>
        </p:txBody>
      </p:sp>
    </p:spTree>
    <p:extLst>
      <p:ext uri="{BB962C8B-B14F-4D97-AF65-F5344CB8AC3E}">
        <p14:creationId xmlns:p14="http://schemas.microsoft.com/office/powerpoint/2010/main" val="26040306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a:t>Select your test</a:t>
            </a:r>
            <a:endParaRPr lang="en-US">
              <a:ea typeface="Calibri" panose="020F0502020204030204"/>
              <a:cs typeface="Arial" panose="020B0604020202020204" pitchFamily="34" charset="0"/>
            </a:endParaRPr>
          </a:p>
          <a:p>
            <a:pPr marL="228600" indent="-228600">
              <a:buAutoNum type="arabicPeriod"/>
            </a:pPr>
            <a:r>
              <a:rPr lang="en-US"/>
              <a:t>Apply filters such as:</a:t>
            </a:r>
            <a:endParaRPr lang="en-US">
              <a:ea typeface="Calibri" panose="020F0502020204030204"/>
              <a:cs typeface="Arial" panose="020B0604020202020204" pitchFamily="34" charset="0"/>
            </a:endParaRPr>
          </a:p>
          <a:p>
            <a:pPr marL="628650" lvl="1" indent="-171450">
              <a:buFont typeface="Arial" panose="020B0604020202020204" pitchFamily="34" charset="0"/>
              <a:buChar char="•"/>
            </a:pPr>
            <a:r>
              <a:rPr lang="en-US"/>
              <a:t>Students who have completed any opportunity</a:t>
            </a:r>
            <a:endParaRPr lang="en-US">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Students who have not completed any opportunity</a:t>
            </a:r>
            <a:endParaRPr lang="en-US">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Students whose test have expired</a:t>
            </a:r>
            <a:endParaRPr lang="en-US">
              <a:cs typeface="Arial" panose="020B0604020202020204" pitchFamily="34" charset="0"/>
            </a:endParaRPr>
          </a:p>
          <a:p>
            <a:pPr marL="228600" indent="-228600">
              <a:buAutoNum type="arabicPeriod"/>
              <a:defRPr/>
            </a:pPr>
            <a:r>
              <a:rPr lang="en-US"/>
              <a:t>Generate or Export the Report to view or export the report</a:t>
            </a:r>
            <a:endParaRPr lang="en-US">
              <a:ea typeface="Calibri" panose="020F0502020204030204"/>
              <a:cs typeface="Arial" panose="020B0604020202020204" pitchFamily="34" charset="0"/>
            </a:endParaRP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120</a:t>
            </a:fld>
            <a:endParaRPr lang="en-US"/>
          </a:p>
        </p:txBody>
      </p:sp>
    </p:spTree>
    <p:extLst>
      <p:ext uri="{BB962C8B-B14F-4D97-AF65-F5344CB8AC3E}">
        <p14:creationId xmlns:p14="http://schemas.microsoft.com/office/powerpoint/2010/main" val="27322577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Run this report frequently to monitor completion status for the school site</a:t>
            </a:r>
          </a:p>
          <a:p>
            <a:pPr marL="171450" indent="-171450">
              <a:buFont typeface="Arial" panose="020B0604020202020204" pitchFamily="34" charset="0"/>
              <a:buChar char="•"/>
            </a:pPr>
            <a:r>
              <a:rPr lang="en-US"/>
              <a:t>If a students test is paused, they must log in and complete the test prior to the test expiring</a:t>
            </a:r>
          </a:p>
        </p:txBody>
      </p:sp>
      <p:sp>
        <p:nvSpPr>
          <p:cNvPr id="4" name="Slide Number Placeholder 3"/>
          <p:cNvSpPr>
            <a:spLocks noGrp="1"/>
          </p:cNvSpPr>
          <p:nvPr>
            <p:ph type="sldNum" sz="quarter" idx="5"/>
          </p:nvPr>
        </p:nvSpPr>
        <p:spPr/>
        <p:txBody>
          <a:bodyPr/>
          <a:lstStyle/>
          <a:p>
            <a:fld id="{CE9AE2DE-B0BF-A043-A27D-DBBB8CDAA36A}" type="slidenum">
              <a:rPr lang="en-US" smtClean="0"/>
              <a:t>121</a:t>
            </a:fld>
            <a:endParaRPr lang="en-US"/>
          </a:p>
        </p:txBody>
      </p:sp>
    </p:spTree>
    <p:extLst>
      <p:ext uri="{BB962C8B-B14F-4D97-AF65-F5344CB8AC3E}">
        <p14:creationId xmlns:p14="http://schemas.microsoft.com/office/powerpoint/2010/main" val="26679981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Arial" panose="020B0604020202020204" pitchFamily="34" charset="0"/>
              </a:rPr>
              <a:t>Note this slide, as it will be helpful when reading the completion status report and making decisions about students or groups of students whose tests may not be complete, including the entry of scores when applicable.</a:t>
            </a:r>
          </a:p>
        </p:txBody>
      </p:sp>
      <p:sp>
        <p:nvSpPr>
          <p:cNvPr id="4" name="Slide Number Placeholder 3"/>
          <p:cNvSpPr>
            <a:spLocks noGrp="1"/>
          </p:cNvSpPr>
          <p:nvPr>
            <p:ph type="sldNum" sz="quarter" idx="5"/>
          </p:nvPr>
        </p:nvSpPr>
        <p:spPr/>
        <p:txBody>
          <a:bodyPr/>
          <a:lstStyle/>
          <a:p>
            <a:fld id="{CE9AE2DE-B0BF-A043-A27D-DBBB8CDAA36A}" type="slidenum">
              <a:rPr lang="en-US" smtClean="0"/>
              <a:t>122</a:t>
            </a:fld>
            <a:endParaRPr lang="en-US"/>
          </a:p>
        </p:txBody>
      </p:sp>
    </p:spTree>
    <p:extLst>
      <p:ext uri="{BB962C8B-B14F-4D97-AF65-F5344CB8AC3E}">
        <p14:creationId xmlns:p14="http://schemas.microsoft.com/office/powerpoint/2010/main" val="2860927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Note the window for K-2 administration and the collection dates</a:t>
            </a:r>
            <a:endParaRPr lang="en-US">
              <a:ea typeface="Calibri"/>
              <a:cs typeface="Arial" panose="020B0604020202020204" pitchFamily="34" charset="0"/>
            </a:endParaRPr>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13</a:t>
            </a:fld>
            <a:endParaRPr lang="en-US"/>
          </a:p>
        </p:txBody>
      </p:sp>
    </p:spTree>
    <p:extLst>
      <p:ext uri="{BB962C8B-B14F-4D97-AF65-F5344CB8AC3E}">
        <p14:creationId xmlns:p14="http://schemas.microsoft.com/office/powerpoint/2010/main" val="1960912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123</a:t>
            </a:fld>
            <a:endParaRPr lang="en-US"/>
          </a:p>
        </p:txBody>
      </p:sp>
    </p:spTree>
    <p:extLst>
      <p:ext uri="{BB962C8B-B14F-4D97-AF65-F5344CB8AC3E}">
        <p14:creationId xmlns:p14="http://schemas.microsoft.com/office/powerpoint/2010/main" val="20375256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slide calls out the ELPAC landing page where the TEs and students may access the practice tests. The radio button takes the user to a page with these three option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125</a:t>
            </a:fld>
            <a:endParaRPr lang="en-US"/>
          </a:p>
        </p:txBody>
      </p:sp>
    </p:spTree>
    <p:extLst>
      <p:ext uri="{BB962C8B-B14F-4D97-AF65-F5344CB8AC3E}">
        <p14:creationId xmlns:p14="http://schemas.microsoft.com/office/powerpoint/2010/main" val="24445002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126</a:t>
            </a:fld>
            <a:endParaRPr lang="en-US"/>
          </a:p>
        </p:txBody>
      </p:sp>
    </p:spTree>
    <p:extLst>
      <p:ext uri="{BB962C8B-B14F-4D97-AF65-F5344CB8AC3E}">
        <p14:creationId xmlns:p14="http://schemas.microsoft.com/office/powerpoint/2010/main" val="20658676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Students require their Student log on credentials, which include the child's first name and Student Statewide Identification number or SSID. This information is private and protected by federal laws. Anyone with access to the PII must have a security affidavit on file and keep the log on credentials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127</a:t>
            </a:fld>
            <a:endParaRPr lang="en-US"/>
          </a:p>
        </p:txBody>
      </p:sp>
    </p:spTree>
    <p:extLst>
      <p:ext uri="{BB962C8B-B14F-4D97-AF65-F5344CB8AC3E}">
        <p14:creationId xmlns:p14="http://schemas.microsoft.com/office/powerpoint/2010/main" val="41612371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information is available in </a:t>
            </a:r>
            <a:r>
              <a:rPr lang="en-US" err="1">
                <a:cs typeface="Arial" panose="020B0604020202020204" pitchFamily="34" charset="0"/>
              </a:rPr>
              <a:t>MiSiS</a:t>
            </a:r>
            <a:r>
              <a:rPr lang="en-US">
                <a:cs typeface="Arial" panose="020B0604020202020204" pitchFamily="34" charset="0"/>
              </a:rPr>
              <a:t>. An administrative role approved by your principal will give you access.</a:t>
            </a:r>
            <a:endParaRPr lang="en-US"/>
          </a:p>
        </p:txBody>
      </p:sp>
      <p:sp>
        <p:nvSpPr>
          <p:cNvPr id="4" name="Slide Number Placeholder 3"/>
          <p:cNvSpPr>
            <a:spLocks noGrp="1"/>
          </p:cNvSpPr>
          <p:nvPr>
            <p:ph type="sldNum" sz="quarter" idx="5"/>
          </p:nvPr>
        </p:nvSpPr>
        <p:spPr/>
        <p:txBody>
          <a:bodyPr/>
          <a:lstStyle/>
          <a:p>
            <a:fld id="{66DA0179-13A6-4397-A667-99E451554B1A}" type="slidenum">
              <a:rPr lang="en-US" smtClean="0"/>
              <a:pPr/>
              <a:t>128</a:t>
            </a:fld>
            <a:endParaRPr lang="en-US"/>
          </a:p>
        </p:txBody>
      </p:sp>
    </p:spTree>
    <p:extLst>
      <p:ext uri="{BB962C8B-B14F-4D97-AF65-F5344CB8AC3E}">
        <p14:creationId xmlns:p14="http://schemas.microsoft.com/office/powerpoint/2010/main" val="1314617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coordinator generates the student roster for each teacher administering tests.  If the student cannot log on, check the student’s information on TOMS to verify if it matches the information on the roster. If a student has a preferred name (column B), that name should be used if read out loud. If there is no preferred name, the column will be blank.</a:t>
            </a:r>
          </a:p>
          <a:p>
            <a:endParaRPr lang="en-US"/>
          </a:p>
          <a:p>
            <a:r>
              <a:rPr lang="en-US"/>
              <a:t>Columns D and E are the logon credentials, legal first name and SSID (state). If there is an asterisk by the student’s name in Column J, that means there is another student with the same first name in the class, therefore, teachers must be careful that the correct student’s information is given to the correct student.</a:t>
            </a:r>
          </a:p>
        </p:txBody>
      </p:sp>
      <p:sp>
        <p:nvSpPr>
          <p:cNvPr id="4" name="Slide Number Placeholder 3"/>
          <p:cNvSpPr>
            <a:spLocks noGrp="1"/>
          </p:cNvSpPr>
          <p:nvPr>
            <p:ph type="sldNum" sz="quarter" idx="5"/>
          </p:nvPr>
        </p:nvSpPr>
        <p:spPr/>
        <p:txBody>
          <a:bodyPr/>
          <a:lstStyle/>
          <a:p>
            <a:fld id="{66DA0179-13A6-4397-A667-99E451554B1A}" type="slidenum">
              <a:rPr lang="en-US" smtClean="0"/>
              <a:pPr/>
              <a:t>129</a:t>
            </a:fld>
            <a:endParaRPr lang="en-US"/>
          </a:p>
        </p:txBody>
      </p:sp>
    </p:spTree>
    <p:extLst>
      <p:ext uri="{BB962C8B-B14F-4D97-AF65-F5344CB8AC3E}">
        <p14:creationId xmlns:p14="http://schemas.microsoft.com/office/powerpoint/2010/main" val="28939481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This slide shows a sample student testing label.  It has the student’s logon credentials (first name and SSID) on the top left. Towards the right is an asterisk if another student in the class has the same first name. Below that will be their last name and a preferred name, if any. Underneath that line will be the grade, period, district ID and teacher name. </a:t>
            </a:r>
          </a:p>
        </p:txBody>
      </p:sp>
      <p:sp>
        <p:nvSpPr>
          <p:cNvPr id="4" name="Slide Number Placeholder 3"/>
          <p:cNvSpPr>
            <a:spLocks noGrp="1"/>
          </p:cNvSpPr>
          <p:nvPr>
            <p:ph type="sldNum" sz="quarter" idx="5"/>
          </p:nvPr>
        </p:nvSpPr>
        <p:spPr/>
        <p:txBody>
          <a:bodyPr/>
          <a:lstStyle/>
          <a:p>
            <a:fld id="{66DA0179-13A6-4397-A667-99E451554B1A}" type="slidenum">
              <a:rPr lang="en-US" smtClean="0"/>
              <a:pPr/>
              <a:t>130</a:t>
            </a:fld>
            <a:endParaRPr lang="en-US"/>
          </a:p>
        </p:txBody>
      </p:sp>
    </p:spTree>
    <p:extLst>
      <p:ext uri="{BB962C8B-B14F-4D97-AF65-F5344CB8AC3E}">
        <p14:creationId xmlns:p14="http://schemas.microsoft.com/office/powerpoint/2010/main" val="42349896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The labels to be used have 30 labels per page.  Avery 5160, MACO 3000 or an equivalent label can be used. Click on the Smarter Balanced Labels Job Aid for help, if needed. </a:t>
            </a:r>
          </a:p>
          <a:p>
            <a:pPr>
              <a:defRPr/>
            </a:pPr>
            <a:endParaRPr lang="en-US"/>
          </a:p>
          <a:p>
            <a:pPr>
              <a:defRP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6DA0179-13A6-4397-A667-99E451554B1A}" type="slidenum">
              <a:rPr lang="en-US" smtClean="0"/>
              <a:pPr/>
              <a:t>131</a:t>
            </a:fld>
            <a:endParaRPr lang="en-US"/>
          </a:p>
        </p:txBody>
      </p:sp>
    </p:spTree>
    <p:extLst>
      <p:ext uri="{BB962C8B-B14F-4D97-AF65-F5344CB8AC3E}">
        <p14:creationId xmlns:p14="http://schemas.microsoft.com/office/powerpoint/2010/main" val="3866010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Daily Inventory Control Forms should be prepared ahead of time and used when checking materials in/out for testing each day. This must be used to keep track of materials even if you are the only TE for ELPAC. This form is certified by the ELPAC Coordinator and may be requested in an audit or for post test documentation.</a:t>
            </a:r>
          </a:p>
        </p:txBody>
      </p:sp>
      <p:sp>
        <p:nvSpPr>
          <p:cNvPr id="4" name="Slide Number Placeholder 3"/>
          <p:cNvSpPr>
            <a:spLocks noGrp="1"/>
          </p:cNvSpPr>
          <p:nvPr>
            <p:ph type="sldNum" sz="quarter" idx="5"/>
          </p:nvPr>
        </p:nvSpPr>
        <p:spPr/>
        <p:txBody>
          <a:bodyPr/>
          <a:lstStyle/>
          <a:p>
            <a:fld id="{CE9AE2DE-B0BF-A043-A27D-DBBB8CDAA36A}" type="slidenum">
              <a:rPr lang="en-US" smtClean="0"/>
              <a:t>132</a:t>
            </a:fld>
            <a:endParaRPr lang="en-US"/>
          </a:p>
        </p:txBody>
      </p:sp>
    </p:spTree>
    <p:extLst>
      <p:ext uri="{BB962C8B-B14F-4D97-AF65-F5344CB8AC3E}">
        <p14:creationId xmlns:p14="http://schemas.microsoft.com/office/powerpoint/2010/main" val="33048742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 PFA assists TEs with preparing for ELPAC. The PFAs are NOT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133</a:t>
            </a:fld>
            <a:endParaRPr lang="en-US"/>
          </a:p>
        </p:txBody>
      </p:sp>
    </p:spTree>
    <p:extLst>
      <p:ext uri="{BB962C8B-B14F-4D97-AF65-F5344CB8AC3E}">
        <p14:creationId xmlns:p14="http://schemas.microsoft.com/office/powerpoint/2010/main" val="132085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Be mindful of additional State and District assessments occurring during the Summative ELPAC window </a:t>
            </a:r>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a:t>
            </a:fld>
            <a:endParaRPr lang="en-US"/>
          </a:p>
        </p:txBody>
      </p:sp>
    </p:spTree>
    <p:extLst>
      <p:ext uri="{BB962C8B-B14F-4D97-AF65-F5344CB8AC3E}">
        <p14:creationId xmlns:p14="http://schemas.microsoft.com/office/powerpoint/2010/main" val="9215304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For planning purposes, you and the TEs should first know that </a:t>
            </a:r>
            <a:r>
              <a:rPr lang="en-US"/>
              <a:t>the ELPAC is an untimed test. That means some students will definitely require more time than others. Estimated times should only be used as a basis for planning and the TE should be prepared to administer the test over several days if needed.</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134</a:t>
            </a:fld>
            <a:endParaRPr lang="en-US"/>
          </a:p>
        </p:txBody>
      </p:sp>
    </p:spTree>
    <p:extLst>
      <p:ext uri="{BB962C8B-B14F-4D97-AF65-F5344CB8AC3E}">
        <p14:creationId xmlns:p14="http://schemas.microsoft.com/office/powerpoint/2010/main" val="16921886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Review the tables during your school based-training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135</a:t>
            </a:fld>
            <a:endParaRPr lang="en-US"/>
          </a:p>
        </p:txBody>
      </p:sp>
    </p:spTree>
    <p:extLst>
      <p:ext uri="{BB962C8B-B14F-4D97-AF65-F5344CB8AC3E}">
        <p14:creationId xmlns:p14="http://schemas.microsoft.com/office/powerpoint/2010/main" val="23070932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DFAs are required for administration of the ELPAC test. They are secure, therefore, only available to Test Examiners who have met the requirements and have a TOMS account. They should NEVER be emailed or shared electronically. You may print a copy for the TEs but they must be checked in/out to maintain security.</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136</a:t>
            </a:fld>
            <a:endParaRPr lang="en-US"/>
          </a:p>
        </p:txBody>
      </p:sp>
    </p:spTree>
    <p:extLst>
      <p:ext uri="{BB962C8B-B14F-4D97-AF65-F5344CB8AC3E}">
        <p14:creationId xmlns:p14="http://schemas.microsoft.com/office/powerpoint/2010/main" val="35939599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Please make note of this slide. It outlines the use of DFAs by grade level/span. Again, there is no exception to the use of DFAs. It is a non-negotiable.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137</a:t>
            </a:fld>
            <a:endParaRPr lang="en-US"/>
          </a:p>
        </p:txBody>
      </p:sp>
    </p:spTree>
    <p:extLst>
      <p:ext uri="{BB962C8B-B14F-4D97-AF65-F5344CB8AC3E}">
        <p14:creationId xmlns:p14="http://schemas.microsoft.com/office/powerpoint/2010/main" val="33495267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may want to print and share these documents  with TEs during your school site administration training.</a:t>
            </a:r>
          </a:p>
          <a:p>
            <a:r>
              <a:rPr lang="en-US"/>
              <a:t>This information is no longer in the DFA.</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140</a:t>
            </a:fld>
            <a:endParaRPr lang="en-US"/>
          </a:p>
        </p:txBody>
      </p:sp>
    </p:spTree>
    <p:extLst>
      <p:ext uri="{BB962C8B-B14F-4D97-AF65-F5344CB8AC3E}">
        <p14:creationId xmlns:p14="http://schemas.microsoft.com/office/powerpoint/2010/main" val="17316277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create an OPERATIONAL Test Session, click on the Test Administration interface tab on elpac.org</a:t>
            </a:r>
          </a:p>
        </p:txBody>
      </p:sp>
      <p:sp>
        <p:nvSpPr>
          <p:cNvPr id="4" name="Slide Number Placeholder 3"/>
          <p:cNvSpPr>
            <a:spLocks noGrp="1"/>
          </p:cNvSpPr>
          <p:nvPr>
            <p:ph type="sldNum" sz="quarter" idx="5"/>
          </p:nvPr>
        </p:nvSpPr>
        <p:spPr/>
        <p:txBody>
          <a:bodyPr/>
          <a:lstStyle/>
          <a:p>
            <a:fld id="{CE9AE2DE-B0BF-A043-A27D-DBBB8CDAA36A}" type="slidenum">
              <a:rPr lang="en-US" smtClean="0"/>
              <a:t>141</a:t>
            </a:fld>
            <a:endParaRPr lang="en-US"/>
          </a:p>
        </p:txBody>
      </p:sp>
    </p:spTree>
    <p:extLst>
      <p:ext uri="{BB962C8B-B14F-4D97-AF65-F5344CB8AC3E}">
        <p14:creationId xmlns:p14="http://schemas.microsoft.com/office/powerpoint/2010/main" val="18837850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NOT create Test Sessions ahead of time. We are administering tests in person, in the moment and there is no need to schedule a session and generate a session ID.</a:t>
            </a:r>
          </a:p>
        </p:txBody>
      </p:sp>
      <p:sp>
        <p:nvSpPr>
          <p:cNvPr id="4" name="Slide Number Placeholder 3"/>
          <p:cNvSpPr>
            <a:spLocks noGrp="1"/>
          </p:cNvSpPr>
          <p:nvPr>
            <p:ph type="sldNum" sz="quarter" idx="5"/>
          </p:nvPr>
        </p:nvSpPr>
        <p:spPr/>
        <p:txBody>
          <a:bodyPr/>
          <a:lstStyle/>
          <a:p>
            <a:fld id="{CE9AE2DE-B0BF-A043-A27D-DBBB8CDAA36A}" type="slidenum">
              <a:rPr lang="en-US" smtClean="0"/>
              <a:t>142</a:t>
            </a:fld>
            <a:endParaRPr lang="en-US"/>
          </a:p>
        </p:txBody>
      </p:sp>
    </p:spTree>
    <p:extLst>
      <p:ext uri="{BB962C8B-B14F-4D97-AF65-F5344CB8AC3E}">
        <p14:creationId xmlns:p14="http://schemas.microsoft.com/office/powerpoint/2010/main" val="1910769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Note the colors for the different ELPAC assessments</a:t>
            </a:r>
          </a:p>
          <a:p>
            <a:pPr marL="171450" indent="-171450">
              <a:buFont typeface="Arial" panose="020B0604020202020204" pitchFamily="34" charset="0"/>
              <a:buChar char="•"/>
            </a:pPr>
            <a:r>
              <a:rPr lang="en-US">
                <a:cs typeface="Arial" panose="020B0604020202020204" pitchFamily="34" charset="0"/>
              </a:rPr>
              <a:t>Click the assessment you wish to administer</a:t>
            </a:r>
          </a:p>
          <a:p>
            <a:pPr marL="171450" indent="-171450">
              <a:buFont typeface="Arial" panose="020B0604020202020204" pitchFamily="34" charset="0"/>
              <a:buChar char="•"/>
            </a:pPr>
            <a:r>
              <a:rPr lang="en-US">
                <a:cs typeface="Arial" panose="020B0604020202020204" pitchFamily="34" charset="0"/>
              </a:rPr>
              <a:t>Note the session ID is now generated on this page</a:t>
            </a:r>
          </a:p>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143</a:t>
            </a:fld>
            <a:endParaRPr lang="en-US"/>
          </a:p>
        </p:txBody>
      </p:sp>
    </p:spTree>
    <p:extLst>
      <p:ext uri="{BB962C8B-B14F-4D97-AF65-F5344CB8AC3E}">
        <p14:creationId xmlns:p14="http://schemas.microsoft.com/office/powerpoint/2010/main" val="6781582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Select the grade level of the test(s) you wish to administer</a:t>
            </a:r>
          </a:p>
          <a:p>
            <a:pPr marL="285750" indent="-285750">
              <a:buFont typeface="Arial"/>
              <a:buChar char="•"/>
            </a:pPr>
            <a:r>
              <a:rPr lang="en-US">
                <a:cs typeface="Arial" panose="020B0604020202020204" pitchFamily="34" charset="0"/>
              </a:rPr>
              <a:t>Select the domain</a:t>
            </a:r>
          </a:p>
          <a:p>
            <a:pPr marL="285750" indent="-285750">
              <a:buFont typeface="Arial"/>
              <a:buChar char="•"/>
            </a:pPr>
            <a:r>
              <a:rPr lang="en-US">
                <a:cs typeface="Arial" panose="020B0604020202020204" pitchFamily="34" charset="0"/>
              </a:rPr>
              <a:t>Verify that you selected the correct tests</a:t>
            </a:r>
          </a:p>
          <a:p>
            <a:pPr marL="285750" indent="-285750">
              <a:buFont typeface="Arial"/>
              <a:buChar char="•"/>
            </a:pPr>
            <a:r>
              <a:rPr lang="en-US">
                <a:cs typeface="Arial" panose="020B0604020202020204" pitchFamily="34" charset="0"/>
              </a:rPr>
              <a:t>Click "Start Operational Session"</a:t>
            </a:r>
          </a:p>
          <a:p>
            <a:pPr marL="285750" indent="-285750">
              <a:buFont typeface="Arial"/>
              <a:buChar char="•"/>
            </a:pPr>
            <a:r>
              <a:rPr lang="en-US">
                <a:cs typeface="Arial" panose="020B0604020202020204" pitchFamily="34" charset="0"/>
              </a:rPr>
              <a:t>In-person is the default session type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144</a:t>
            </a:fld>
            <a:endParaRPr lang="en-US"/>
          </a:p>
        </p:txBody>
      </p:sp>
    </p:spTree>
    <p:extLst>
      <p:ext uri="{BB962C8B-B14F-4D97-AF65-F5344CB8AC3E}">
        <p14:creationId xmlns:p14="http://schemas.microsoft.com/office/powerpoint/2010/main" val="136736112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Writing the session ID on the board will allow students to easily rejoin the session in case their test is paused or they lose connectivity.</a:t>
            </a:r>
          </a:p>
        </p:txBody>
      </p:sp>
    </p:spTree>
    <p:extLst>
      <p:ext uri="{BB962C8B-B14F-4D97-AF65-F5344CB8AC3E}">
        <p14:creationId xmlns:p14="http://schemas.microsoft.com/office/powerpoint/2010/main" val="1988985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Enter the dates your school is actually going to be testing.</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a:t>
            </a:fld>
            <a:endParaRPr lang="en-US"/>
          </a:p>
        </p:txBody>
      </p:sp>
    </p:spTree>
    <p:extLst>
      <p:ext uri="{BB962C8B-B14F-4D97-AF65-F5344CB8AC3E}">
        <p14:creationId xmlns:p14="http://schemas.microsoft.com/office/powerpoint/2010/main" val="7866602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This slide shows how to access the secure browser using different devices.</a:t>
            </a:r>
          </a:p>
          <a:p>
            <a:pPr marL="171450" indent="-171450">
              <a:buFont typeface="Arial"/>
              <a:buChar char="•"/>
            </a:pPr>
            <a:r>
              <a:rPr lang="en-US">
                <a:cs typeface="Arial" panose="020B0604020202020204" pitchFamily="34" charset="0"/>
              </a:rPr>
              <a:t>Note: When using a Chromebook, the secure browser will be accessed BEFORE logging into the Chromebook.</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146</a:t>
            </a:fld>
            <a:endParaRPr lang="en-US"/>
          </a:p>
        </p:txBody>
      </p:sp>
    </p:spTree>
    <p:extLst>
      <p:ext uri="{BB962C8B-B14F-4D97-AF65-F5344CB8AC3E}">
        <p14:creationId xmlns:p14="http://schemas.microsoft.com/office/powerpoint/2010/main" val="3222963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Verify that students have an SSID and are assigned the correct ELPAC assessment in TOMS BEFORE starting testing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147</a:t>
            </a:fld>
            <a:endParaRPr lang="en-US"/>
          </a:p>
        </p:txBody>
      </p:sp>
    </p:spTree>
    <p:extLst>
      <p:ext uri="{BB962C8B-B14F-4D97-AF65-F5344CB8AC3E}">
        <p14:creationId xmlns:p14="http://schemas.microsoft.com/office/powerpoint/2010/main" val="14167175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28650" lvl="1" indent="-171450">
              <a:spcBef>
                <a:spcPts val="550"/>
              </a:spcBef>
              <a:spcAft>
                <a:spcPts val="300"/>
              </a:spcAft>
              <a:buFont typeface="Arial"/>
              <a:buChar char="•"/>
            </a:pPr>
            <a:r>
              <a:rPr lang="en-US"/>
              <a:t>For assessments where the TE navigates for the student, TEs are only allowed to log in for a student when the student is physically present and ready to begin testing.</a:t>
            </a:r>
          </a:p>
          <a:p>
            <a:pPr marL="285750" indent="-285750">
              <a:buFont typeface="Arial"/>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148</a:t>
            </a:fld>
            <a:endParaRPr lang="en-US"/>
          </a:p>
        </p:txBody>
      </p:sp>
    </p:spTree>
    <p:extLst>
      <p:ext uri="{BB962C8B-B14F-4D97-AF65-F5344CB8AC3E}">
        <p14:creationId xmlns:p14="http://schemas.microsoft.com/office/powerpoint/2010/main" val="34577237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If there are NO TESTS AVAILABLE</a:t>
            </a:r>
          </a:p>
          <a:p>
            <a:pPr lvl="1" indent="-285750">
              <a:buFont typeface="Arial"/>
              <a:buChar char="•"/>
            </a:pPr>
            <a:r>
              <a:rPr lang="en-US">
                <a:cs typeface="Arial" panose="020B0604020202020204" pitchFamily="34" charset="0"/>
              </a:rPr>
              <a:t>Verify student eligibility in TOMS</a:t>
            </a:r>
            <a:endParaRPr lang="en-US">
              <a:ea typeface="Calibri"/>
              <a:cs typeface="Arial" panose="020B0604020202020204" pitchFamily="34" charset="0"/>
            </a:endParaRPr>
          </a:p>
          <a:p>
            <a:pPr lvl="1" indent="-285750">
              <a:buFont typeface="Arial"/>
              <a:buChar char="•"/>
            </a:pPr>
            <a:r>
              <a:rPr lang="en-US">
                <a:cs typeface="Arial" panose="020B0604020202020204" pitchFamily="34" charset="0"/>
              </a:rPr>
              <a:t>If the student just became eligible, it may take another day for the system to sync</a:t>
            </a: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149</a:t>
            </a:fld>
            <a:endParaRPr lang="en-US"/>
          </a:p>
        </p:txBody>
      </p:sp>
    </p:spTree>
    <p:extLst>
      <p:ext uri="{BB962C8B-B14F-4D97-AF65-F5344CB8AC3E}">
        <p14:creationId xmlns:p14="http://schemas.microsoft.com/office/powerpoint/2010/main" val="19523970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TEs must verify that students are logging into the correct domain, if not, the student should not be allowed into the test session.</a:t>
            </a:r>
          </a:p>
          <a:p>
            <a:pPr marL="285750" indent="-285750">
              <a:buFont typeface="Arial,Sans-Serif"/>
              <a:buChar char="•"/>
            </a:pPr>
            <a:r>
              <a:rPr lang="en-US"/>
              <a:t>TEs must verify that students have any required accommodations or designated supports assigned by clicking on the eyeball icon</a:t>
            </a:r>
          </a:p>
          <a:p>
            <a:pPr marL="285750" indent="-285750">
              <a:buFont typeface="Arial"/>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150</a:t>
            </a:fld>
            <a:endParaRPr lang="en-US"/>
          </a:p>
        </p:txBody>
      </p:sp>
    </p:spTree>
    <p:extLst>
      <p:ext uri="{BB962C8B-B14F-4D97-AF65-F5344CB8AC3E}">
        <p14:creationId xmlns:p14="http://schemas.microsoft.com/office/powerpoint/2010/main" val="37602618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TEs must verify that student’s test settings are correct, if not, the student should not be allowed into the test session.</a:t>
            </a:r>
          </a:p>
          <a:p>
            <a:pPr marL="285750" indent="-285750">
              <a:buFont typeface="Arial"/>
              <a:buChar char="•"/>
            </a:pPr>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151</a:t>
            </a:fld>
            <a:endParaRPr lang="en-US"/>
          </a:p>
        </p:txBody>
      </p:sp>
    </p:spTree>
    <p:extLst>
      <p:ext uri="{BB962C8B-B14F-4D97-AF65-F5344CB8AC3E}">
        <p14:creationId xmlns:p14="http://schemas.microsoft.com/office/powerpoint/2010/main" val="38113969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TEs should remind students of the pause rules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156</a:t>
            </a:fld>
            <a:endParaRPr lang="en-US"/>
          </a:p>
        </p:txBody>
      </p:sp>
    </p:spTree>
    <p:extLst>
      <p:ext uri="{BB962C8B-B14F-4D97-AF65-F5344CB8AC3E}">
        <p14:creationId xmlns:p14="http://schemas.microsoft.com/office/powerpoint/2010/main" val="24061589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rtl="0" eaLnBrk="1" fontAlgn="t" hangingPunct="1">
              <a:spcBef>
                <a:spcPts val="700"/>
              </a:spcBef>
              <a:spcAft>
                <a:spcPts val="600"/>
              </a:spcAft>
              <a:buClr>
                <a:srgbClr val="000000"/>
              </a:buClr>
              <a:buSzPts val="1400"/>
            </a:pPr>
            <a:r>
              <a:rPr lang="en-US">
                <a:ea typeface="Calibri"/>
                <a:cs typeface="Arial" panose="020B0604020202020204" pitchFamily="34" charset="0"/>
              </a:rPr>
              <a:t>Run your Plan and Manage Testing Report frequently.</a:t>
            </a:r>
          </a:p>
          <a:p>
            <a:pPr marL="171450" marR="0" indent="-171450" algn="l" rtl="0" eaLnBrk="1" fontAlgn="t" hangingPunct="1">
              <a:spcBef>
                <a:spcPts val="700"/>
              </a:spcBef>
              <a:spcAft>
                <a:spcPts val="600"/>
              </a:spcAft>
              <a:buClr>
                <a:srgbClr val="000000"/>
              </a:buClr>
              <a:buSzPts val="1400"/>
            </a:pPr>
            <a:r>
              <a:rPr lang="en-US">
                <a:ea typeface="Calibri"/>
                <a:cs typeface="Arial" panose="020B0604020202020204" pitchFamily="34" charset="0"/>
              </a:rPr>
              <a:t> </a:t>
            </a:r>
            <a:r>
              <a:rPr lang="en-US" sz="1100" b="0" i="0" u="none" strike="noStrike">
                <a:solidFill>
                  <a:srgbClr val="FFFFFF"/>
                </a:solidFill>
                <a:effectLst/>
                <a:latin typeface="Arial" panose="020B0604020202020204" pitchFamily="34" charset="0"/>
              </a:rPr>
              <a:t>The Speaking and Writing domains will expire </a:t>
            </a:r>
            <a:r>
              <a:rPr lang="en-US" sz="1100" b="1" i="0" u="none" strike="noStrike">
                <a:solidFill>
                  <a:srgbClr val="FFFFFF"/>
                </a:solidFill>
                <a:effectLst/>
                <a:latin typeface="Arial" panose="020B0604020202020204" pitchFamily="34" charset="0"/>
              </a:rPr>
              <a:t>20 calendar days </a:t>
            </a:r>
            <a:r>
              <a:rPr lang="en-US" sz="1100" b="0" i="0" u="none" strike="noStrike">
                <a:solidFill>
                  <a:srgbClr val="FFFFFF"/>
                </a:solidFill>
                <a:effectLst/>
                <a:latin typeface="Arial" panose="020B0604020202020204" pitchFamily="34" charset="0"/>
              </a:rPr>
              <a:t>after the student first logs on to the domain.</a:t>
            </a:r>
            <a:endParaRPr lang="en-US" sz="1100" b="0" i="0" u="none" strike="noStrike">
              <a:effectLst/>
              <a:latin typeface="Arial" panose="020B0604020202020204" pitchFamily="34" charset="0"/>
            </a:endParaRPr>
          </a:p>
          <a:p>
            <a:pPr marL="171450" marR="0" indent="-171450" algn="l" rtl="0" eaLnBrk="1" fontAlgn="auto" latinLnBrk="0" hangingPunct="1">
              <a:spcBef>
                <a:spcPts val="700"/>
              </a:spcBef>
              <a:spcAft>
                <a:spcPts val="600"/>
              </a:spcAft>
            </a:pPr>
            <a:r>
              <a:rPr lang="en-US" sz="1100" b="0" i="0" u="none" strike="noStrike">
                <a:solidFill>
                  <a:srgbClr val="FFFFFF"/>
                </a:solidFill>
                <a:effectLst/>
                <a:latin typeface="Arial" panose="020B0604020202020204" pitchFamily="34" charset="0"/>
              </a:rPr>
              <a:t>The Listening and Reading domains will expire </a:t>
            </a:r>
            <a:r>
              <a:rPr lang="en-US" sz="1100" b="1" i="0" u="none" strike="noStrike">
                <a:solidFill>
                  <a:srgbClr val="FFFFFF"/>
                </a:solidFill>
                <a:effectLst/>
                <a:latin typeface="Arial" panose="020B0604020202020204" pitchFamily="34" charset="0"/>
              </a:rPr>
              <a:t>45 calendar days </a:t>
            </a:r>
            <a:r>
              <a:rPr lang="en-US" sz="1100" b="0" i="0" u="none" strike="noStrike">
                <a:solidFill>
                  <a:srgbClr val="FFFFFF"/>
                </a:solidFill>
                <a:effectLst/>
                <a:latin typeface="Arial" panose="020B0604020202020204" pitchFamily="34" charset="0"/>
              </a:rPr>
              <a:t>after the student first logs on to the domain.</a:t>
            </a:r>
            <a:endParaRPr lang="en-US" sz="1100" b="0" i="0" u="none" strike="noStrike">
              <a:effectLst/>
              <a:latin typeface="Arial" panose="020B0604020202020204" pitchFamily="34" charset="0"/>
            </a:endParaRPr>
          </a:p>
          <a:p>
            <a:pPr marL="457200" indent="-298450"/>
            <a:r>
              <a:rPr lang="en-US">
                <a:ea typeface="Calibri"/>
                <a:cs typeface="Arial" panose="020B0604020202020204" pitchFamily="34" charset="0"/>
              </a:rPr>
              <a:t>Reports several times per week to check for paused or expired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157</a:t>
            </a:fld>
            <a:endParaRPr lang="en-US"/>
          </a:p>
        </p:txBody>
      </p:sp>
    </p:spTree>
    <p:extLst>
      <p:ext uri="{BB962C8B-B14F-4D97-AF65-F5344CB8AC3E}">
        <p14:creationId xmlns:p14="http://schemas.microsoft.com/office/powerpoint/2010/main" val="19450036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Securely store Student Score Sheets until 2024 SUMMATIVE ELPAC results are in</a:t>
            </a:r>
          </a:p>
        </p:txBody>
      </p:sp>
      <p:sp>
        <p:nvSpPr>
          <p:cNvPr id="4" name="Slide Number Placeholder 3"/>
          <p:cNvSpPr>
            <a:spLocks noGrp="1"/>
          </p:cNvSpPr>
          <p:nvPr>
            <p:ph type="sldNum" sz="quarter" idx="10"/>
          </p:nvPr>
        </p:nvSpPr>
        <p:spPr/>
        <p:txBody>
          <a:bodyPr/>
          <a:lstStyle/>
          <a:p>
            <a:fld id="{1399807D-D128-4837-BF84-5EA633F317AE}" type="slidenum">
              <a:rPr lang="en-US" smtClean="0"/>
              <a:pPr/>
              <a:t>158</a:t>
            </a:fld>
            <a:endParaRPr lang="en-US"/>
          </a:p>
        </p:txBody>
      </p:sp>
    </p:spTree>
    <p:extLst>
      <p:ext uri="{BB962C8B-B14F-4D97-AF65-F5344CB8AC3E}">
        <p14:creationId xmlns:p14="http://schemas.microsoft.com/office/powerpoint/2010/main" val="36766087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166</a:t>
            </a:fld>
            <a:endParaRPr lang="en-US"/>
          </a:p>
        </p:txBody>
      </p:sp>
    </p:spTree>
    <p:extLst>
      <p:ext uri="{BB962C8B-B14F-4D97-AF65-F5344CB8AC3E}">
        <p14:creationId xmlns:p14="http://schemas.microsoft.com/office/powerpoint/2010/main" val="373779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a:t>
            </a:r>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a:t>
            </a:fld>
            <a:endParaRPr lang="en-US"/>
          </a:p>
        </p:txBody>
      </p:sp>
    </p:spTree>
    <p:extLst>
      <p:ext uri="{BB962C8B-B14F-4D97-AF65-F5344CB8AC3E}">
        <p14:creationId xmlns:p14="http://schemas.microsoft.com/office/powerpoint/2010/main" val="31022165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The recorded responses are NOT for TE use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167</a:t>
            </a:fld>
            <a:endParaRPr lang="en-US"/>
          </a:p>
        </p:txBody>
      </p:sp>
    </p:spTree>
    <p:extLst>
      <p:ext uri="{BB962C8B-B14F-4D97-AF65-F5344CB8AC3E}">
        <p14:creationId xmlns:p14="http://schemas.microsoft.com/office/powerpoint/2010/main" val="10562721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Sans-Serif"/>
              <a:buChar char="•"/>
            </a:pPr>
            <a:r>
              <a:rPr lang="en-US"/>
              <a:t>TEs must enter scores immediately after testing the student</a:t>
            </a:r>
          </a:p>
          <a:p>
            <a:pPr marL="285750" indent="-285750">
              <a:buFont typeface="Arial,Sans-Serif"/>
              <a:buChar char="•"/>
            </a:pPr>
            <a:r>
              <a:rPr lang="en-US">
                <a:ea typeface="Calibri"/>
                <a:cs typeface="Arial" panose="020B0604020202020204" pitchFamily="34" charset="0"/>
              </a:rPr>
              <a:t>Coordinators must use the Plan and Mange Testing Report to verify that scores were submitted</a:t>
            </a: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168</a:t>
            </a:fld>
            <a:endParaRPr lang="en-US"/>
          </a:p>
        </p:txBody>
      </p:sp>
    </p:spTree>
    <p:extLst>
      <p:ext uri="{BB962C8B-B14F-4D97-AF65-F5344CB8AC3E}">
        <p14:creationId xmlns:p14="http://schemas.microsoft.com/office/powerpoint/2010/main" val="16065956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DEI training video is located in the Moodle Calibration course</a:t>
            </a:r>
          </a:p>
          <a:p>
            <a:pPr marL="285750" indent="-285750">
              <a:buFont typeface="Arial"/>
              <a:buChar char="•"/>
            </a:pPr>
            <a:r>
              <a:rPr lang="en-US">
                <a:ea typeface="Calibri"/>
                <a:cs typeface="Arial" panose="020B0604020202020204" pitchFamily="34" charset="0"/>
              </a:rPr>
              <a:t>Although the training video states that TEs can enter scores into the DEI at the same time they are testing students, this is NOT LAUSD policy. LAUSD policy requires that TEs document the scores on the Student Score Sheet and then enter the scores into the DEI.</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173</a:t>
            </a:fld>
            <a:endParaRPr lang="en-US"/>
          </a:p>
        </p:txBody>
      </p:sp>
    </p:spTree>
    <p:extLst>
      <p:ext uri="{BB962C8B-B14F-4D97-AF65-F5344CB8AC3E}">
        <p14:creationId xmlns:p14="http://schemas.microsoft.com/office/powerpoint/2010/main" val="917031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175</a:t>
            </a:fld>
            <a:endParaRPr lang="en-US"/>
          </a:p>
        </p:txBody>
      </p:sp>
    </p:spTree>
    <p:extLst>
      <p:ext uri="{BB962C8B-B14F-4D97-AF65-F5344CB8AC3E}">
        <p14:creationId xmlns:p14="http://schemas.microsoft.com/office/powerpoint/2010/main" val="4511574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You may want to provide this slide to your TEs as a reference</a:t>
            </a:r>
          </a:p>
          <a:p>
            <a:r>
              <a:rPr lang="en-US"/>
              <a:t>Verify that the score sheet provides evidence </a:t>
            </a:r>
          </a:p>
        </p:txBody>
      </p:sp>
    </p:spTree>
    <p:extLst>
      <p:ext uri="{BB962C8B-B14F-4D97-AF65-F5344CB8AC3E}">
        <p14:creationId xmlns:p14="http://schemas.microsoft.com/office/powerpoint/2010/main" val="34769269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After clicking SUBMIT TEST, wait for the screen to show the submission verification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177</a:t>
            </a:fld>
            <a:endParaRPr lang="en-US"/>
          </a:p>
        </p:txBody>
      </p:sp>
    </p:spTree>
    <p:extLst>
      <p:ext uri="{BB962C8B-B14F-4D97-AF65-F5344CB8AC3E}">
        <p14:creationId xmlns:p14="http://schemas.microsoft.com/office/powerpoint/2010/main" val="15021761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178</a:t>
            </a:fld>
            <a:endParaRPr lang="en-US"/>
          </a:p>
        </p:txBody>
      </p:sp>
    </p:spTree>
    <p:extLst>
      <p:ext uri="{BB962C8B-B14F-4D97-AF65-F5344CB8AC3E}">
        <p14:creationId xmlns:p14="http://schemas.microsoft.com/office/powerpoint/2010/main" val="23993341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We will now review some of the test administration details as they pertain specifically to the Alternate ELPAC. </a:t>
            </a:r>
            <a:endParaRPr lang="en-US"/>
          </a:p>
          <a:p>
            <a:pPr marL="171450" indent="-171450">
              <a:buFont typeface="Arial"/>
              <a:buChar char="•"/>
            </a:pPr>
            <a:r>
              <a:rPr lang="en-US">
                <a:cs typeface="Arial" panose="020B0604020202020204" pitchFamily="34" charset="0"/>
              </a:rPr>
              <a:t>Note that due to some of the unique qualities of the students who qualify to take this assessment, it is very important that the selection of Test Examiners are trained LAUSD employees who are most familiar with the student and know their primary communication modes. </a:t>
            </a:r>
          </a:p>
          <a:p>
            <a:pPr marL="171450" indent="-171450">
              <a:buFont typeface="Arial"/>
              <a:buChar char="•"/>
            </a:pPr>
            <a:r>
              <a:rPr lang="en-US">
                <a:cs typeface="Arial" panose="020B0604020202020204" pitchFamily="34" charset="0"/>
              </a:rPr>
              <a:t>There are places within the test that allow for individualization, the interaction with the computer. </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180</a:t>
            </a:fld>
            <a:endParaRPr lang="en-US"/>
          </a:p>
        </p:txBody>
      </p:sp>
    </p:spTree>
    <p:extLst>
      <p:ext uri="{BB962C8B-B14F-4D97-AF65-F5344CB8AC3E}">
        <p14:creationId xmlns:p14="http://schemas.microsoft.com/office/powerpoint/2010/main" val="20583915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Please review the estimated testing times</a:t>
            </a:r>
          </a:p>
          <a:p>
            <a:pPr marL="171450" indent="-171450">
              <a:buFont typeface="Arial"/>
              <a:buChar char="•"/>
            </a:pPr>
            <a:r>
              <a:rPr lang="en-US">
                <a:cs typeface="Arial" panose="020B0604020202020204" pitchFamily="34" charset="0"/>
              </a:rPr>
              <a:t>Actual testing times may be longer or shorter</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181</a:t>
            </a:fld>
            <a:endParaRPr lang="en-US"/>
          </a:p>
        </p:txBody>
      </p:sp>
    </p:spTree>
    <p:extLst>
      <p:ext uri="{BB962C8B-B14F-4D97-AF65-F5344CB8AC3E}">
        <p14:creationId xmlns:p14="http://schemas.microsoft.com/office/powerpoint/2010/main" val="26108710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The PFA must be reviewed prior to administering the test</a:t>
            </a:r>
          </a:p>
          <a:p>
            <a:pPr marL="171450" indent="-171450">
              <a:buFont typeface="Arial"/>
              <a:buChar char="•"/>
            </a:pPr>
            <a:r>
              <a:rPr lang="en-US">
                <a:cs typeface="Arial" panose="020B0604020202020204" pitchFamily="34" charset="0"/>
              </a:rPr>
              <a:t>It contains information to help TEs prepare</a:t>
            </a:r>
          </a:p>
          <a:p>
            <a:endParaRPr lang="en-US" b="1">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182</a:t>
            </a:fld>
            <a:endParaRPr lang="en-US"/>
          </a:p>
        </p:txBody>
      </p:sp>
    </p:spTree>
    <p:extLst>
      <p:ext uri="{BB962C8B-B14F-4D97-AF65-F5344CB8AC3E}">
        <p14:creationId xmlns:p14="http://schemas.microsoft.com/office/powerpoint/2010/main" val="113016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According to State Regulations, parent exemptions do not apply for ELPAC. The State requires schools to notify parents before testing begins. </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a:t>
            </a:fld>
            <a:endParaRPr lang="en-US"/>
          </a:p>
        </p:txBody>
      </p:sp>
    </p:spTree>
    <p:extLst>
      <p:ext uri="{BB962C8B-B14F-4D97-AF65-F5344CB8AC3E}">
        <p14:creationId xmlns:p14="http://schemas.microsoft.com/office/powerpoint/2010/main" val="4418139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The PFA must be reviewed prior to administering the test</a:t>
            </a:r>
          </a:p>
          <a:p>
            <a:pPr marL="171450" indent="-171450">
              <a:buFont typeface="Arial"/>
              <a:buChar char="•"/>
            </a:pPr>
            <a:r>
              <a:rPr lang="en-US">
                <a:cs typeface="Arial" panose="020B0604020202020204" pitchFamily="34" charset="0"/>
              </a:rPr>
              <a:t>It contains information to help TEs prepare</a:t>
            </a:r>
          </a:p>
          <a:p>
            <a:endParaRPr lang="en-US" b="1">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183</a:t>
            </a:fld>
            <a:endParaRPr lang="en-US"/>
          </a:p>
        </p:txBody>
      </p:sp>
    </p:spTree>
    <p:extLst>
      <p:ext uri="{BB962C8B-B14F-4D97-AF65-F5344CB8AC3E}">
        <p14:creationId xmlns:p14="http://schemas.microsoft.com/office/powerpoint/2010/main" val="29051062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a:p>
            <a:pPr marL="171450" indent="-171450">
              <a:buFont typeface="Arial"/>
              <a:buChar char="•"/>
            </a:pPr>
            <a:r>
              <a:rPr lang="en-US">
                <a:cs typeface="Arial" panose="020B0604020202020204" pitchFamily="34" charset="0"/>
              </a:rPr>
              <a:t>DFAs are secure materials</a:t>
            </a:r>
          </a:p>
          <a:p>
            <a:pPr marL="171450" indent="-171450">
              <a:buFont typeface="Arial"/>
              <a:buChar char="•"/>
            </a:pPr>
            <a:r>
              <a:rPr lang="en-US">
                <a:cs typeface="Arial" panose="020B0604020202020204" pitchFamily="34" charset="0"/>
              </a:rPr>
              <a:t>Printed copies must be checked out/in with the coordinator each day of testing</a:t>
            </a:r>
          </a:p>
        </p:txBody>
      </p:sp>
      <p:sp>
        <p:nvSpPr>
          <p:cNvPr id="4" name="Slide Number Placeholder 3"/>
          <p:cNvSpPr>
            <a:spLocks noGrp="1"/>
          </p:cNvSpPr>
          <p:nvPr>
            <p:ph type="sldNum" sz="quarter" idx="10"/>
          </p:nvPr>
        </p:nvSpPr>
        <p:spPr/>
        <p:txBody>
          <a:bodyPr/>
          <a:lstStyle/>
          <a:p>
            <a:fld id="{1399807D-D128-4837-BF84-5EA633F317AE}" type="slidenum">
              <a:rPr lang="en-US" smtClean="0"/>
              <a:pPr/>
              <a:t>184</a:t>
            </a:fld>
            <a:endParaRPr lang="en-US"/>
          </a:p>
        </p:txBody>
      </p:sp>
    </p:spTree>
    <p:extLst>
      <p:ext uri="{BB962C8B-B14F-4D97-AF65-F5344CB8AC3E}">
        <p14:creationId xmlns:p14="http://schemas.microsoft.com/office/powerpoint/2010/main" val="31242796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Some students may require test questions to be individualized</a:t>
            </a:r>
          </a:p>
          <a:p>
            <a:pPr marL="171450" indent="-171450">
              <a:buFont typeface="Arial"/>
              <a:buChar char="•"/>
            </a:pPr>
            <a:r>
              <a:rPr lang="en-US">
                <a:cs typeface="Arial" panose="020B0604020202020204" pitchFamily="34" charset="0"/>
              </a:rPr>
              <a:t>TEs may use Alternate ELPAC picture cards or objects stated in the DFA</a:t>
            </a:r>
          </a:p>
          <a:p>
            <a:pPr marL="171450" indent="-171450">
              <a:buFont typeface="Arial"/>
              <a:buChar char="•"/>
            </a:pPr>
            <a:r>
              <a:rPr lang="en-US">
                <a:cs typeface="Arial" panose="020B0604020202020204" pitchFamily="34" charset="0"/>
              </a:rPr>
              <a:t>Picture cards are considered secure materials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185</a:t>
            </a:fld>
            <a:endParaRPr lang="en-US"/>
          </a:p>
        </p:txBody>
      </p:sp>
    </p:spTree>
    <p:extLst>
      <p:ext uri="{BB962C8B-B14F-4D97-AF65-F5344CB8AC3E}">
        <p14:creationId xmlns:p14="http://schemas.microsoft.com/office/powerpoint/2010/main" val="5284965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186</a:t>
            </a:fld>
            <a:endParaRPr lang="en-US"/>
          </a:p>
        </p:txBody>
      </p:sp>
    </p:spTree>
    <p:extLst>
      <p:ext uri="{BB962C8B-B14F-4D97-AF65-F5344CB8AC3E}">
        <p14:creationId xmlns:p14="http://schemas.microsoft.com/office/powerpoint/2010/main" val="173407277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Second Scorers must be present when testing the student.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187</a:t>
            </a:fld>
            <a:endParaRPr lang="en-US"/>
          </a:p>
        </p:txBody>
      </p:sp>
    </p:spTree>
    <p:extLst>
      <p:ext uri="{BB962C8B-B14F-4D97-AF65-F5344CB8AC3E}">
        <p14:creationId xmlns:p14="http://schemas.microsoft.com/office/powerpoint/2010/main" val="42486297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Principals are informed by STB via email</a:t>
            </a:r>
          </a:p>
          <a:p>
            <a:pPr marL="171450" indent="-171450">
              <a:buFont typeface="Arial" panose="020B0604020202020204" pitchFamily="34" charset="0"/>
              <a:buChar char="•"/>
            </a:pPr>
            <a:r>
              <a:rPr lang="en-US"/>
              <a:t>Principals must ensure that the student is spoken to regarding the content</a:t>
            </a:r>
            <a:endParaRPr lang="en-US">
              <a:cs typeface="Arial" panose="020B0604020202020204" pitchFamily="34" charset="0"/>
            </a:endParaRPr>
          </a:p>
          <a:p>
            <a:pPr marL="171450" indent="-171450">
              <a:buFont typeface="Arial" panose="020B0604020202020204" pitchFamily="34" charset="0"/>
              <a:buChar char="•"/>
            </a:pPr>
            <a:r>
              <a:rPr lang="en-US"/>
              <a:t>School will follow-up with necessary protocols</a:t>
            </a:r>
            <a:endParaRPr lang="en-US">
              <a:cs typeface="Arial" panose="020B0604020202020204" pitchFamily="34" charset="0"/>
            </a:endParaRPr>
          </a:p>
          <a:p>
            <a:pPr marL="171450" indent="-171450">
              <a:buFont typeface="Arial" panose="020B0604020202020204" pitchFamily="34" charset="0"/>
              <a:buChar char="•"/>
            </a:pPr>
            <a:r>
              <a:rPr lang="en-US"/>
              <a:t>Principal will inform STB that the situation was addressed</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191</a:t>
            </a:fld>
            <a:endParaRPr lang="en-US"/>
          </a:p>
        </p:txBody>
      </p:sp>
    </p:spTree>
    <p:extLst>
      <p:ext uri="{BB962C8B-B14F-4D97-AF65-F5344CB8AC3E}">
        <p14:creationId xmlns:p14="http://schemas.microsoft.com/office/powerpoint/2010/main" val="29466596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193</a:t>
            </a:fld>
            <a:endParaRPr lang="en-US"/>
          </a:p>
        </p:txBody>
      </p:sp>
    </p:spTree>
    <p:extLst>
      <p:ext uri="{BB962C8B-B14F-4D97-AF65-F5344CB8AC3E}">
        <p14:creationId xmlns:p14="http://schemas.microsoft.com/office/powerpoint/2010/main" val="18094334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194</a:t>
            </a:fld>
            <a:endParaRPr lang="en-US"/>
          </a:p>
        </p:txBody>
      </p:sp>
    </p:spTree>
    <p:extLst>
      <p:ext uri="{BB962C8B-B14F-4D97-AF65-F5344CB8AC3E}">
        <p14:creationId xmlns:p14="http://schemas.microsoft.com/office/powerpoint/2010/main" val="22366470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All testing incidents must be reported in STAIRS</a:t>
            </a:r>
          </a:p>
          <a:p>
            <a:pPr marL="285750" indent="-285750">
              <a:buFont typeface="Arial"/>
              <a:buChar char="•"/>
            </a:pPr>
            <a:r>
              <a:rPr lang="en-US">
                <a:ea typeface="Calibri"/>
                <a:cs typeface="Arial" panose="020B0604020202020204" pitchFamily="34" charset="0"/>
              </a:rPr>
              <a:t>Any security breach must be reported in STAIRS and to STB before the end of the school day</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195</a:t>
            </a:fld>
            <a:endParaRPr lang="en-US"/>
          </a:p>
        </p:txBody>
      </p:sp>
    </p:spTree>
    <p:extLst>
      <p:ext uri="{BB962C8B-B14F-4D97-AF65-F5344CB8AC3E}">
        <p14:creationId xmlns:p14="http://schemas.microsoft.com/office/powerpoint/2010/main" val="12477890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196</a:t>
            </a:fld>
            <a:endParaRPr lang="en-US"/>
          </a:p>
        </p:txBody>
      </p:sp>
    </p:spTree>
    <p:extLst>
      <p:ext uri="{BB962C8B-B14F-4D97-AF65-F5344CB8AC3E}">
        <p14:creationId xmlns:p14="http://schemas.microsoft.com/office/powerpoint/2010/main" val="129791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18</a:t>
            </a:fld>
            <a:endParaRPr lang="en-US"/>
          </a:p>
        </p:txBody>
      </p:sp>
    </p:spTree>
    <p:extLst>
      <p:ext uri="{BB962C8B-B14F-4D97-AF65-F5344CB8AC3E}">
        <p14:creationId xmlns:p14="http://schemas.microsoft.com/office/powerpoint/2010/main" val="372907315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Review the comments from the person who processed your STAIRS</a:t>
            </a:r>
          </a:p>
          <a:p>
            <a:pPr marL="285750" indent="-285750">
              <a:buFont typeface="Arial"/>
              <a:buChar char="•"/>
            </a:pPr>
            <a:r>
              <a:rPr lang="en-US">
                <a:cs typeface="Arial" panose="020B0604020202020204" pitchFamily="34" charset="0"/>
              </a:rPr>
              <a:t>Resubmit the STAIRS following the guidance in the Notes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197</a:t>
            </a:fld>
            <a:endParaRPr lang="en-US"/>
          </a:p>
        </p:txBody>
      </p:sp>
    </p:spTree>
    <p:extLst>
      <p:ext uri="{BB962C8B-B14F-4D97-AF65-F5344CB8AC3E}">
        <p14:creationId xmlns:p14="http://schemas.microsoft.com/office/powerpoint/2010/main" val="1477117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198</a:t>
            </a:fld>
            <a:endParaRPr lang="en-US"/>
          </a:p>
        </p:txBody>
      </p:sp>
    </p:spTree>
    <p:extLst>
      <p:ext uri="{BB962C8B-B14F-4D97-AF65-F5344CB8AC3E}">
        <p14:creationId xmlns:p14="http://schemas.microsoft.com/office/powerpoint/2010/main" val="33678831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Follow the guidance in the Summative ELPAC Administration Instructions regarding bubbling the K-2 Writing Books that you did not receive labels for.</a:t>
            </a: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200</a:t>
            </a:fld>
            <a:endParaRPr lang="en-US"/>
          </a:p>
        </p:txBody>
      </p:sp>
    </p:spTree>
    <p:extLst>
      <p:ext uri="{BB962C8B-B14F-4D97-AF65-F5344CB8AC3E}">
        <p14:creationId xmlns:p14="http://schemas.microsoft.com/office/powerpoint/2010/main" val="275124260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Do not drop off materials to anyone other than STB personnel.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201</a:t>
            </a:fld>
            <a:endParaRPr lang="en-US"/>
          </a:p>
        </p:txBody>
      </p:sp>
    </p:spTree>
    <p:extLst>
      <p:ext uri="{BB962C8B-B14F-4D97-AF65-F5344CB8AC3E}">
        <p14:creationId xmlns:p14="http://schemas.microsoft.com/office/powerpoint/2010/main" val="326301167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Do not drop off materials to anyone other than STB personnel</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202</a:t>
            </a:fld>
            <a:endParaRPr lang="en-US"/>
          </a:p>
        </p:txBody>
      </p:sp>
    </p:spTree>
    <p:extLst>
      <p:ext uri="{BB962C8B-B14F-4D97-AF65-F5344CB8AC3E}">
        <p14:creationId xmlns:p14="http://schemas.microsoft.com/office/powerpoint/2010/main" val="391999532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Ensure all secure materials are destroyed.</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203</a:t>
            </a:fld>
            <a:endParaRPr lang="en-US"/>
          </a:p>
        </p:txBody>
      </p:sp>
    </p:spTree>
    <p:extLst>
      <p:ext uri="{BB962C8B-B14F-4D97-AF65-F5344CB8AC3E}">
        <p14:creationId xmlns:p14="http://schemas.microsoft.com/office/powerpoint/2010/main" val="59281738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205</a:t>
            </a:fld>
            <a:endParaRPr lang="en-US"/>
          </a:p>
        </p:txBody>
      </p:sp>
    </p:spTree>
    <p:extLst>
      <p:ext uri="{BB962C8B-B14F-4D97-AF65-F5344CB8AC3E}">
        <p14:creationId xmlns:p14="http://schemas.microsoft.com/office/powerpoint/2010/main" val="41966222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Arial" panose="020B0604020202020204" pitchFamily="34" charset="0"/>
              </a:rPr>
              <a:t>Scan all documents as a single file</a:t>
            </a:r>
          </a:p>
          <a:p>
            <a:pPr marL="285750" indent="-285750">
              <a:buFont typeface="Arial"/>
              <a:buChar char="•"/>
            </a:pPr>
            <a:r>
              <a:rPr lang="en-US">
                <a:cs typeface="Arial" panose="020B0604020202020204" pitchFamily="34" charset="0"/>
              </a:rPr>
              <a:t>Upload one file to the STB Portal</a:t>
            </a:r>
          </a:p>
          <a:p>
            <a:pPr marL="285750" indent="-285750">
              <a:buFont typeface="Arial"/>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207</a:t>
            </a:fld>
            <a:endParaRPr lang="en-US"/>
          </a:p>
        </p:txBody>
      </p:sp>
    </p:spTree>
    <p:extLst>
      <p:ext uri="{BB962C8B-B14F-4D97-AF65-F5344CB8AC3E}">
        <p14:creationId xmlns:p14="http://schemas.microsoft.com/office/powerpoint/2010/main" val="372708293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208</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12326727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Go back to </a:t>
            </a:r>
            <a:r>
              <a:rPr lang="en-US" err="1"/>
              <a:t>MyPLN</a:t>
            </a:r>
            <a:r>
              <a:rPr lang="en-US"/>
              <a:t> and mark Task 1 complete</a:t>
            </a:r>
            <a:endParaRPr lang="en-US">
              <a:ea typeface="Calibri"/>
              <a:cs typeface="Calibri"/>
            </a:endParaRPr>
          </a:p>
          <a:p>
            <a:r>
              <a:rPr lang="en-US"/>
              <a:t>Activate and Launch Task 2 and complete the Google Form</a:t>
            </a:r>
            <a:endParaRPr lang="en-US">
              <a:cs typeface="Calibri"/>
            </a:endParaRPr>
          </a:p>
          <a:p>
            <a:r>
              <a:rPr lang="en-US"/>
              <a:t>After we vet the attendance records...Zoom Webinar and </a:t>
            </a:r>
            <a:r>
              <a:rPr lang="en-US" err="1"/>
              <a:t>MyPLN</a:t>
            </a:r>
            <a:r>
              <a:rPr lang="en-US"/>
              <a:t> reports, OUR OFFICE will mark you complete and you will see the calendar icon for this session in your completed transcript. You may use the calendar icon record as official proof of completion.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399807D-D128-4837-BF84-5EA633F317A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3288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Summative ELPAC measures the English language proficiency of English learners.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20</a:t>
            </a:fld>
            <a:endParaRPr lang="en-US"/>
          </a:p>
        </p:txBody>
      </p:sp>
    </p:spTree>
    <p:extLst>
      <p:ext uri="{BB962C8B-B14F-4D97-AF65-F5344CB8AC3E}">
        <p14:creationId xmlns:p14="http://schemas.microsoft.com/office/powerpoint/2010/main" val="33449094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91121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212</a:t>
            </a:fld>
            <a:endParaRPr lang="en-US"/>
          </a:p>
        </p:txBody>
      </p:sp>
    </p:spTree>
    <p:extLst>
      <p:ext uri="{BB962C8B-B14F-4D97-AF65-F5344CB8AC3E}">
        <p14:creationId xmlns:p14="http://schemas.microsoft.com/office/powerpoint/2010/main" val="154009363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10"/>
          </p:nvPr>
        </p:nvSpPr>
        <p:spPr/>
        <p:txBody>
          <a:bodyPr/>
          <a:lstStyle/>
          <a:p>
            <a:fld id="{1399807D-D128-4837-BF84-5EA633F317AE}" type="slidenum">
              <a:rPr lang="en-US" smtClean="0"/>
              <a:pPr/>
              <a:t>213</a:t>
            </a:fld>
            <a:endParaRPr lang="en-US"/>
          </a:p>
        </p:txBody>
      </p:sp>
    </p:spTree>
    <p:extLst>
      <p:ext uri="{BB962C8B-B14F-4D97-AF65-F5344CB8AC3E}">
        <p14:creationId xmlns:p14="http://schemas.microsoft.com/office/powerpoint/2010/main" val="273099932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Contact STB for supports if the student requires unlisted resources. These are nonembedded resources that may change the construct being measured. IEP Teams should make decisions based on the needs of students but note that unlisted resources that do change the construct of what is being tested causes the student to receive the lowest obtainable scale score (LOSS) for the affected domain.</a:t>
            </a:r>
          </a:p>
          <a:p>
            <a:pPr marL="171450" indent="-171450">
              <a:buFont typeface="Arial" panose="020B0604020202020204" pitchFamily="34" charset="0"/>
              <a:buChar char="•"/>
            </a:pPr>
            <a:r>
              <a:rPr lang="en-US">
                <a:cs typeface="Arial" panose="020B0604020202020204" pitchFamily="34" charset="0"/>
              </a:rPr>
              <a:t>This screen outlines the five steps involved in selecting the Initial ELPAC accessibility resources in TOMS and confirming the use of unlisted resources are used during the regular instructional setting.</a:t>
            </a:r>
          </a:p>
        </p:txBody>
      </p:sp>
      <p:sp>
        <p:nvSpPr>
          <p:cNvPr id="4" name="Slide Number Placeholder 3"/>
          <p:cNvSpPr>
            <a:spLocks noGrp="1"/>
          </p:cNvSpPr>
          <p:nvPr>
            <p:ph type="sldNum" sz="quarter" idx="5"/>
          </p:nvPr>
        </p:nvSpPr>
        <p:spPr/>
        <p:txBody>
          <a:bodyPr/>
          <a:lstStyle/>
          <a:p>
            <a:fld id="{CE9AE2DE-B0BF-A043-A27D-DBBB8CDAA36A}" type="slidenum">
              <a:rPr lang="en-US" smtClean="0"/>
              <a:t>214</a:t>
            </a:fld>
            <a:endParaRPr lang="en-US"/>
          </a:p>
        </p:txBody>
      </p:sp>
    </p:spTree>
    <p:extLst>
      <p:ext uri="{BB962C8B-B14F-4D97-AF65-F5344CB8AC3E}">
        <p14:creationId xmlns:p14="http://schemas.microsoft.com/office/powerpoint/2010/main" val="279970710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slide displays screenshots of the TOMS resources page where you will add the resource/s, select ELPAC and the specific domain for which the unlisted resource is applied and select the student need/s that justify the unlisted resource.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215</a:t>
            </a:fld>
            <a:endParaRPr lang="en-US"/>
          </a:p>
        </p:txBody>
      </p:sp>
    </p:spTree>
    <p:extLst>
      <p:ext uri="{BB962C8B-B14F-4D97-AF65-F5344CB8AC3E}">
        <p14:creationId xmlns:p14="http://schemas.microsoft.com/office/powerpoint/2010/main" val="223793389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selecting the student need/s that justify the use of the unlisted resources, the state requires you to input additional information to support the selecting the resources. Hence, why you should have consulted with the case carrying teacher or </a:t>
            </a:r>
            <a:r>
              <a:rPr lang="en-US" err="1"/>
              <a:t>SpEd</a:t>
            </a:r>
            <a:r>
              <a:rPr lang="en-US"/>
              <a:t> administrator prior to accessing the unlisted resources page.</a:t>
            </a:r>
          </a:p>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216</a:t>
            </a:fld>
            <a:endParaRPr lang="en-US"/>
          </a:p>
        </p:txBody>
      </p:sp>
    </p:spTree>
    <p:extLst>
      <p:ext uri="{BB962C8B-B14F-4D97-AF65-F5344CB8AC3E}">
        <p14:creationId xmlns:p14="http://schemas.microsoft.com/office/powerpoint/2010/main" val="252611774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217</a:t>
            </a:fld>
            <a:endParaRPr lang="en-US"/>
          </a:p>
        </p:txBody>
      </p:sp>
    </p:spTree>
    <p:extLst>
      <p:ext uri="{BB962C8B-B14F-4D97-AF65-F5344CB8AC3E}">
        <p14:creationId xmlns:p14="http://schemas.microsoft.com/office/powerpoint/2010/main" val="36648092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218</a:t>
            </a:fld>
            <a:endParaRPr lang="en-US"/>
          </a:p>
        </p:txBody>
      </p:sp>
    </p:spTree>
    <p:extLst>
      <p:ext uri="{BB962C8B-B14F-4D97-AF65-F5344CB8AC3E}">
        <p14:creationId xmlns:p14="http://schemas.microsoft.com/office/powerpoint/2010/main" val="213769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are three requirements for the Summative ALT ELPAC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21</a:t>
            </a:fld>
            <a:endParaRPr lang="en-US"/>
          </a:p>
        </p:txBody>
      </p:sp>
    </p:spTree>
    <p:extLst>
      <p:ext uri="{BB962C8B-B14F-4D97-AF65-F5344CB8AC3E}">
        <p14:creationId xmlns:p14="http://schemas.microsoft.com/office/powerpoint/2010/main" val="3192086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You have verified the student's ELAS is TBD in TOMS. </a:t>
            </a:r>
          </a:p>
          <a:p>
            <a:pPr marL="171450" indent="-171450">
              <a:buFont typeface="Arial"/>
              <a:buChar char="•"/>
            </a:pPr>
            <a:r>
              <a:rPr lang="en-US"/>
              <a:t>Next step is to determine which summative ELPAC to administer. </a:t>
            </a:r>
          </a:p>
          <a:p>
            <a:pPr marL="171450" indent="-171450">
              <a:buFont typeface="Arial"/>
              <a:buChar char="•"/>
            </a:pPr>
            <a:r>
              <a:rPr lang="en-US"/>
              <a:t>No IEP, administer the summative ELPAC </a:t>
            </a:r>
          </a:p>
          <a:p>
            <a:pPr marL="171450" indent="-171450">
              <a:buFont typeface="Arial"/>
              <a:buChar char="•"/>
            </a:pPr>
            <a:r>
              <a:rPr lang="en-US"/>
              <a:t>Student with an IEP, however it does not indicate Alternate Assessment, administer the Summative ELPAC</a:t>
            </a:r>
          </a:p>
          <a:p>
            <a:pPr marL="171450" indent="-171450">
              <a:buFont typeface="Arial"/>
              <a:buChar char="•"/>
            </a:pPr>
            <a:r>
              <a:rPr lang="en-US"/>
              <a:t>Student with an IEP and Section K indicates ALT ELPAC. Assign Summative Alternate ELPAC in TOMS. Administer the Summative Alternate ELPAC</a:t>
            </a:r>
            <a:endParaRPr lang="en-US">
              <a:cs typeface="Arial" panose="020B0604020202020204" pitchFamily="34" charset="0"/>
            </a:endParaRPr>
          </a:p>
          <a:p>
            <a:pPr marL="158750" indent="0">
              <a:buNone/>
            </a:pPr>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22</a:t>
            </a:fld>
            <a:endParaRPr lang="en-US"/>
          </a:p>
        </p:txBody>
      </p:sp>
    </p:spTree>
    <p:extLst>
      <p:ext uri="{BB962C8B-B14F-4D97-AF65-F5344CB8AC3E}">
        <p14:creationId xmlns:p14="http://schemas.microsoft.com/office/powerpoint/2010/main" val="191924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40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a:t>To verify eligibility review student demographic data information in TOMS </a:t>
            </a:r>
          </a:p>
          <a:p>
            <a:pPr marL="628650" lvl="1" indent="-171450">
              <a:buFont typeface="Arial"/>
              <a:buChar char="•"/>
            </a:pPr>
            <a:r>
              <a:rPr lang="en-US"/>
              <a:t>First, access the Summative </a:t>
            </a:r>
            <a:r>
              <a:rPr lang="en-US" i="1"/>
              <a:t>ELPAC and Summative Alternate ELPAC Student Eligibility Report</a:t>
            </a:r>
            <a:r>
              <a:rPr lang="en-US"/>
              <a:t> </a:t>
            </a:r>
          </a:p>
          <a:p>
            <a:pPr marL="628650" lvl="1" indent="-171450">
              <a:buFont typeface="Arial"/>
              <a:buChar char="•"/>
            </a:pPr>
            <a:r>
              <a:rPr lang="en-US"/>
              <a:t>Verify IEP, look at Section K</a:t>
            </a:r>
          </a:p>
          <a:p>
            <a:pPr marL="628650" lvl="1" indent="-171450">
              <a:buFont typeface="Arial"/>
              <a:buChar char="•"/>
            </a:pPr>
            <a:r>
              <a:rPr lang="en-US"/>
              <a:t>Assign Summative ALT ELPAC in TOMS </a:t>
            </a:r>
          </a:p>
          <a:p>
            <a:pPr marL="457200" lvl="1" indent="0">
              <a:buFont typeface="Arial"/>
              <a:buNone/>
            </a:pPr>
            <a:endParaRPr lang="en-US">
              <a:cs typeface="Arial" panose="020B0604020202020204" pitchFamily="34" charset="0"/>
            </a:endParaRPr>
          </a:p>
          <a:p>
            <a:pPr marL="171450" indent="-171450">
              <a:buFont typeface="Arial"/>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23</a:t>
            </a:fld>
            <a:endParaRPr lang="en-US"/>
          </a:p>
        </p:txBody>
      </p:sp>
    </p:spTree>
    <p:extLst>
      <p:ext uri="{BB962C8B-B14F-4D97-AF65-F5344CB8AC3E}">
        <p14:creationId xmlns:p14="http://schemas.microsoft.com/office/powerpoint/2010/main" val="3671517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Summative ELPAC and Summative Alternate ELPAC Student Eligibility Report is the first report you will want to generate from TOMS. </a:t>
            </a:r>
          </a:p>
          <a:p>
            <a:pPr marL="171450" indent="-171450">
              <a:buFont typeface="Arial" panose="020B0604020202020204" pitchFamily="34" charset="0"/>
              <a:buChar char="•"/>
            </a:pPr>
            <a:r>
              <a:rPr lang="en-US"/>
              <a:t>Download this report frequently throughout the school year.</a:t>
            </a:r>
          </a:p>
        </p:txBody>
      </p:sp>
      <p:sp>
        <p:nvSpPr>
          <p:cNvPr id="4" name="Slide Number Placeholder 3"/>
          <p:cNvSpPr>
            <a:spLocks noGrp="1"/>
          </p:cNvSpPr>
          <p:nvPr>
            <p:ph type="sldNum" sz="quarter" idx="5"/>
          </p:nvPr>
        </p:nvSpPr>
        <p:spPr/>
        <p:txBody>
          <a:bodyPr/>
          <a:lstStyle/>
          <a:p>
            <a:fld id="{CE9AE2DE-B0BF-A043-A27D-DBBB8CDAA36A}" type="slidenum">
              <a:rPr lang="en-US" smtClean="0"/>
              <a:t>24</a:t>
            </a:fld>
            <a:endParaRPr lang="en-US"/>
          </a:p>
        </p:txBody>
      </p:sp>
    </p:spTree>
    <p:extLst>
      <p:ext uri="{BB962C8B-B14F-4D97-AF65-F5344CB8AC3E}">
        <p14:creationId xmlns:p14="http://schemas.microsoft.com/office/powerpoint/2010/main" val="2560523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Pay close attention to Column "Z."   Students who have a "YES" in this column have been assigned the Summative Alternate. </a:t>
            </a:r>
          </a:p>
        </p:txBody>
      </p:sp>
      <p:sp>
        <p:nvSpPr>
          <p:cNvPr id="4" name="Slide Number Placeholder 3"/>
          <p:cNvSpPr>
            <a:spLocks noGrp="1"/>
          </p:cNvSpPr>
          <p:nvPr>
            <p:ph type="sldNum" sz="quarter" idx="5"/>
          </p:nvPr>
        </p:nvSpPr>
        <p:spPr/>
        <p:txBody>
          <a:bodyPr/>
          <a:lstStyle/>
          <a:p>
            <a:fld id="{CE9AE2DE-B0BF-A043-A27D-DBBB8CDAA36A}" type="slidenum">
              <a:rPr lang="en-US" smtClean="0"/>
              <a:t>25</a:t>
            </a:fld>
            <a:endParaRPr lang="en-US"/>
          </a:p>
        </p:txBody>
      </p:sp>
    </p:spTree>
    <p:extLst>
      <p:ext uri="{BB962C8B-B14F-4D97-AF65-F5344CB8AC3E}">
        <p14:creationId xmlns:p14="http://schemas.microsoft.com/office/powerpoint/2010/main" val="331743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To search for an individual Student Profile in TOMS, it is always best to search by SSID number.</a:t>
            </a:r>
          </a:p>
        </p:txBody>
      </p:sp>
      <p:sp>
        <p:nvSpPr>
          <p:cNvPr id="4" name="Slide Number Placeholder 3"/>
          <p:cNvSpPr>
            <a:spLocks noGrp="1"/>
          </p:cNvSpPr>
          <p:nvPr>
            <p:ph type="sldNum" sz="quarter" idx="5"/>
          </p:nvPr>
        </p:nvSpPr>
        <p:spPr/>
        <p:txBody>
          <a:bodyPr/>
          <a:lstStyle/>
          <a:p>
            <a:fld id="{1399807D-D128-4837-BF84-5EA633F317AE}" type="slidenum">
              <a:rPr lang="en-US" smtClean="0"/>
              <a:pPr/>
              <a:t>26</a:t>
            </a:fld>
            <a:endParaRPr lang="en-US"/>
          </a:p>
        </p:txBody>
      </p:sp>
    </p:spTree>
    <p:extLst>
      <p:ext uri="{BB962C8B-B14F-4D97-AF65-F5344CB8AC3E}">
        <p14:creationId xmlns:p14="http://schemas.microsoft.com/office/powerpoint/2010/main" val="70489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Student Profile contains valuable student information. Some of the student data displayed: </a:t>
            </a:r>
            <a:endParaRPr lang="en-US"/>
          </a:p>
          <a:p>
            <a:pPr marL="628650" lvl="1" indent="-171450">
              <a:buFont typeface="Arial"/>
              <a:buChar char="•"/>
            </a:pPr>
            <a:r>
              <a:rPr lang="en-US">
                <a:cs typeface="Arial" panose="020B0604020202020204" pitchFamily="34" charset="0"/>
              </a:rPr>
              <a:t>Grade level</a:t>
            </a:r>
          </a:p>
          <a:p>
            <a:pPr marL="628650" lvl="1" indent="-171450">
              <a:buFont typeface="Arial"/>
              <a:buChar char="•"/>
            </a:pPr>
            <a:r>
              <a:rPr lang="en-US">
                <a:cs typeface="Arial" panose="020B0604020202020204" pitchFamily="34" charset="0"/>
              </a:rPr>
              <a:t>English Language Acquisition Status, know as ELAS</a:t>
            </a:r>
          </a:p>
          <a:p>
            <a:pPr marL="628650" lvl="1" indent="-171450">
              <a:buFont typeface="Arial"/>
              <a:buChar char="•"/>
            </a:pPr>
            <a:r>
              <a:rPr lang="en-US">
                <a:cs typeface="Arial" panose="020B0604020202020204" pitchFamily="34" charset="0"/>
              </a:rPr>
              <a:t>Special Ed indicator</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27</a:t>
            </a:fld>
            <a:endParaRPr lang="en-US"/>
          </a:p>
        </p:txBody>
      </p:sp>
    </p:spTree>
    <p:extLst>
      <p:ext uri="{BB962C8B-B14F-4D97-AF65-F5344CB8AC3E}">
        <p14:creationId xmlns:p14="http://schemas.microsoft.com/office/powerpoint/2010/main" val="4221751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a:t>
            </a:r>
          </a:p>
          <a:p>
            <a:r>
              <a:rPr lang="en-US">
                <a:cs typeface="Arial" panose="020B0604020202020204" pitchFamily="34" charset="0"/>
              </a:rPr>
              <a:t>See the link listed for instructions on how to enter test assignments by the one-by-one method in TOMS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28</a:t>
            </a:fld>
            <a:endParaRPr lang="en-US"/>
          </a:p>
        </p:txBody>
      </p:sp>
    </p:spTree>
    <p:extLst>
      <p:ext uri="{BB962C8B-B14F-4D97-AF65-F5344CB8AC3E}">
        <p14:creationId xmlns:p14="http://schemas.microsoft.com/office/powerpoint/2010/main" val="2899064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next 2 slides list the steps for assigning the Summative ALT ELPAC in TOMS. </a:t>
            </a:r>
          </a:p>
          <a:p>
            <a:r>
              <a:rPr lang="en-US">
                <a:cs typeface="Arial" panose="020B0604020202020204" pitchFamily="34" charset="0"/>
              </a:rPr>
              <a:t>Search for the student by SSID </a:t>
            </a:r>
          </a:p>
        </p:txBody>
      </p:sp>
      <p:sp>
        <p:nvSpPr>
          <p:cNvPr id="4" name="Slide Number Placeholder 3"/>
          <p:cNvSpPr>
            <a:spLocks noGrp="1"/>
          </p:cNvSpPr>
          <p:nvPr>
            <p:ph type="sldNum" sz="quarter" idx="5"/>
          </p:nvPr>
        </p:nvSpPr>
        <p:spPr/>
        <p:txBody>
          <a:bodyPr/>
          <a:lstStyle/>
          <a:p>
            <a:fld id="{1399807D-D128-4837-BF84-5EA633F317AE}" type="slidenum">
              <a:rPr lang="en-US" smtClean="0"/>
              <a:pPr/>
              <a:t>29</a:t>
            </a:fld>
            <a:endParaRPr lang="en-US"/>
          </a:p>
        </p:txBody>
      </p:sp>
    </p:spTree>
    <p:extLst>
      <p:ext uri="{BB962C8B-B14F-4D97-AF65-F5344CB8AC3E}">
        <p14:creationId xmlns:p14="http://schemas.microsoft.com/office/powerpoint/2010/main" val="2113550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Select Test Assignments, click the Summative Alternate ELPAC box, and then click the Save button. </a:t>
            </a:r>
          </a:p>
          <a:p>
            <a:r>
              <a:rPr lang="en-US"/>
              <a:t>You will need to wait 24-48 hours for the update to process</a:t>
            </a:r>
          </a:p>
        </p:txBody>
      </p:sp>
      <p:sp>
        <p:nvSpPr>
          <p:cNvPr id="4" name="Slide Number Placeholder 3"/>
          <p:cNvSpPr>
            <a:spLocks noGrp="1"/>
          </p:cNvSpPr>
          <p:nvPr>
            <p:ph type="sldNum" sz="quarter" idx="5"/>
          </p:nvPr>
        </p:nvSpPr>
        <p:spPr/>
        <p:txBody>
          <a:bodyPr/>
          <a:lstStyle/>
          <a:p>
            <a:fld id="{1399807D-D128-4837-BF84-5EA633F317AE}" type="slidenum">
              <a:rPr lang="en-US" smtClean="0"/>
              <a:pPr/>
              <a:t>30</a:t>
            </a:fld>
            <a:endParaRPr lang="en-US"/>
          </a:p>
        </p:txBody>
      </p:sp>
    </p:spTree>
    <p:extLst>
      <p:ext uri="{BB962C8B-B14F-4D97-AF65-F5344CB8AC3E}">
        <p14:creationId xmlns:p14="http://schemas.microsoft.com/office/powerpoint/2010/main" val="2753576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31</a:t>
            </a:fld>
            <a:endParaRPr lang="en-US"/>
          </a:p>
        </p:txBody>
      </p:sp>
    </p:spTree>
    <p:extLst>
      <p:ext uri="{BB962C8B-B14F-4D97-AF65-F5344CB8AC3E}">
        <p14:creationId xmlns:p14="http://schemas.microsoft.com/office/powerpoint/2010/main" val="242116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32</a:t>
            </a:fld>
            <a:endParaRPr lang="en-US"/>
          </a:p>
        </p:txBody>
      </p:sp>
    </p:spTree>
    <p:extLst>
      <p:ext uri="{BB962C8B-B14F-4D97-AF65-F5344CB8AC3E}">
        <p14:creationId xmlns:p14="http://schemas.microsoft.com/office/powerpoint/2010/main" val="32915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743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33</a:t>
            </a:fld>
            <a:endParaRPr lang="en-US"/>
          </a:p>
        </p:txBody>
      </p:sp>
    </p:spTree>
    <p:extLst>
      <p:ext uri="{BB962C8B-B14F-4D97-AF65-F5344CB8AC3E}">
        <p14:creationId xmlns:p14="http://schemas.microsoft.com/office/powerpoint/2010/main" val="1751528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is a list of some of the Summative ELPAC reports available to Coordinators </a:t>
            </a:r>
          </a:p>
          <a:p>
            <a:pPr marL="171450" indent="-171450">
              <a:buFont typeface="Arial" panose="020B0604020202020204" pitchFamily="34" charset="0"/>
              <a:buChar char="•"/>
            </a:pPr>
            <a:r>
              <a:rPr lang="en-US"/>
              <a:t>These reports will assist with managing responsibilities before, during, and after testing</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34</a:t>
            </a:fld>
            <a:endParaRPr lang="en-US"/>
          </a:p>
        </p:txBody>
      </p:sp>
    </p:spTree>
    <p:extLst>
      <p:ext uri="{BB962C8B-B14F-4D97-AF65-F5344CB8AC3E}">
        <p14:creationId xmlns:p14="http://schemas.microsoft.com/office/powerpoint/2010/main" val="774417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can access the form in Coordinator Resources</a:t>
            </a:r>
          </a:p>
        </p:txBody>
      </p:sp>
      <p:sp>
        <p:nvSpPr>
          <p:cNvPr id="4" name="Slide Number Placeholder 3"/>
          <p:cNvSpPr>
            <a:spLocks noGrp="1"/>
          </p:cNvSpPr>
          <p:nvPr>
            <p:ph type="sldNum" sz="quarter" idx="5"/>
          </p:nvPr>
        </p:nvSpPr>
        <p:spPr/>
        <p:txBody>
          <a:bodyPr/>
          <a:lstStyle/>
          <a:p>
            <a:fld id="{CE9AE2DE-B0BF-A043-A27D-DBBB8CDAA36A}" type="slidenum">
              <a:rPr lang="en-US" smtClean="0"/>
              <a:t>35</a:t>
            </a:fld>
            <a:endParaRPr lang="en-US"/>
          </a:p>
        </p:txBody>
      </p:sp>
    </p:spTree>
    <p:extLst>
      <p:ext uri="{BB962C8B-B14F-4D97-AF65-F5344CB8AC3E}">
        <p14:creationId xmlns:p14="http://schemas.microsoft.com/office/powerpoint/2010/main" val="19117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a:t>
            </a:r>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36</a:t>
            </a:fld>
            <a:endParaRPr lang="en-US"/>
          </a:p>
        </p:txBody>
      </p:sp>
    </p:spTree>
    <p:extLst>
      <p:ext uri="{BB962C8B-B14F-4D97-AF65-F5344CB8AC3E}">
        <p14:creationId xmlns:p14="http://schemas.microsoft.com/office/powerpoint/2010/main" val="3697656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Reference Guide 147312 outline the 2023-24 Summative ELPAC and Summative Alternate ELPAC requirements for Principals, Site ELPAC Coordinators, Test Examiners (TE), and Proctors.</a:t>
            </a: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38</a:t>
            </a:fld>
            <a:endParaRPr lang="en-US"/>
          </a:p>
        </p:txBody>
      </p:sp>
    </p:spTree>
    <p:extLst>
      <p:ext uri="{BB962C8B-B14F-4D97-AF65-F5344CB8AC3E}">
        <p14:creationId xmlns:p14="http://schemas.microsoft.com/office/powerpoint/2010/main" val="690126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Arial" panose="020B0604020202020204" pitchFamily="34" charset="0"/>
              </a:rPr>
              <a:t>The District requires each school to have one fully trained ELPAC coordinator throughout the year. The ELPAC coordinator will manage and oversee each of these assessments   </a:t>
            </a:r>
            <a:endParaRPr lang="en-US"/>
          </a:p>
          <a:p>
            <a:pPr marL="628650" lvl="1" indent="-171450">
              <a:buFont typeface="Arial"/>
              <a:buChar char="•"/>
            </a:pPr>
            <a:r>
              <a:rPr lang="en-US"/>
              <a:t>Initial and Initial Alternate ELPAC </a:t>
            </a:r>
            <a:endParaRPr lang="en-US">
              <a:cs typeface="Arial" panose="020B0604020202020204" pitchFamily="34" charset="0"/>
            </a:endParaRPr>
          </a:p>
          <a:p>
            <a:pPr marL="628650" lvl="1" indent="-171450">
              <a:buFont typeface="Arial"/>
              <a:buChar char="•"/>
            </a:pPr>
            <a:r>
              <a:rPr lang="en-US"/>
              <a:t>Summative and Summative Alternate ELPAC</a:t>
            </a:r>
          </a:p>
          <a:p>
            <a:pPr marL="171450" indent="-171450">
              <a:buFont typeface="Arial"/>
              <a:buChar char="•"/>
            </a:pPr>
            <a:endParaRPr lang="en-US">
              <a:cs typeface="Arial" panose="020B0604020202020204" pitchFamily="34" charset="0"/>
            </a:endParaRPr>
          </a:p>
          <a:p>
            <a:r>
              <a:rPr lang="en-US">
                <a:cs typeface="Arial" panose="020B0604020202020204" pitchFamily="34" charset="0"/>
              </a:rPr>
              <a:t>If any time throughout the year you move, change assignments, go on leave, your principal will need to designate someone in your absence or to take your place. </a:t>
            </a:r>
          </a:p>
          <a:p>
            <a:endParaRPr lang="en-US">
              <a:cs typeface="Arial" panose="020B0604020202020204" pitchFamily="34" charset="0"/>
            </a:endParaRPr>
          </a:p>
          <a:p>
            <a:endParaRPr lang="en-US">
              <a:cs typeface="Arial" panose="020B0604020202020204" pitchFamily="34" charset="0"/>
            </a:endParaRPr>
          </a:p>
          <a:p>
            <a:r>
              <a:rPr lang="en-US">
                <a:cs typeface="Arial" panose="020B0604020202020204" pitchFamily="34" charset="0"/>
              </a:rPr>
              <a:t> </a:t>
            </a:r>
          </a:p>
        </p:txBody>
      </p:sp>
      <p:sp>
        <p:nvSpPr>
          <p:cNvPr id="4" name="Slide Number Placeholder 3"/>
          <p:cNvSpPr>
            <a:spLocks noGrp="1"/>
          </p:cNvSpPr>
          <p:nvPr>
            <p:ph type="sldNum" sz="quarter" idx="5"/>
          </p:nvPr>
        </p:nvSpPr>
        <p:spPr/>
        <p:txBody>
          <a:bodyPr/>
          <a:lstStyle/>
          <a:p>
            <a:fld id="{CE9AE2DE-B0BF-A043-A27D-DBBB8CDAA36A}" type="slidenum">
              <a:rPr lang="en-US" smtClean="0"/>
              <a:t>39</a:t>
            </a:fld>
            <a:endParaRPr lang="en-US"/>
          </a:p>
        </p:txBody>
      </p:sp>
    </p:spTree>
    <p:extLst>
      <p:ext uri="{BB962C8B-B14F-4D97-AF65-F5344CB8AC3E}">
        <p14:creationId xmlns:p14="http://schemas.microsoft.com/office/powerpoint/2010/main" val="903086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The My Training Status page displays the ELPAC Coordinator’s Completion of Training Requirements (there is a delay for the information to sync)</a:t>
            </a:r>
          </a:p>
          <a:p>
            <a:endParaRPr lang="en-US"/>
          </a:p>
        </p:txBody>
      </p:sp>
    </p:spTree>
    <p:extLst>
      <p:ext uri="{BB962C8B-B14F-4D97-AF65-F5344CB8AC3E}">
        <p14:creationId xmlns:p14="http://schemas.microsoft.com/office/powerpoint/2010/main" val="431814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Keep this flowchart handy for your records.</a:t>
            </a:r>
          </a:p>
        </p:txBody>
      </p:sp>
      <p:sp>
        <p:nvSpPr>
          <p:cNvPr id="4" name="Slide Number Placeholder 3"/>
          <p:cNvSpPr>
            <a:spLocks noGrp="1"/>
          </p:cNvSpPr>
          <p:nvPr>
            <p:ph type="sldNum" sz="quarter" idx="5"/>
          </p:nvPr>
        </p:nvSpPr>
        <p:spPr/>
        <p:txBody>
          <a:bodyPr/>
          <a:lstStyle/>
          <a:p>
            <a:fld id="{1399807D-D128-4837-BF84-5EA633F317AE}" type="slidenum">
              <a:rPr lang="en-US" smtClean="0"/>
              <a:pPr/>
              <a:t>41</a:t>
            </a:fld>
            <a:endParaRPr lang="en-US"/>
          </a:p>
        </p:txBody>
      </p:sp>
    </p:spTree>
    <p:extLst>
      <p:ext uri="{BB962C8B-B14F-4D97-AF65-F5344CB8AC3E}">
        <p14:creationId xmlns:p14="http://schemas.microsoft.com/office/powerpoint/2010/main" val="2404029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900"/>
              </a:spcBef>
              <a:spcAft>
                <a:spcPts val="600"/>
              </a:spcAft>
            </a:pPr>
            <a:endParaRPr lang="en-US"/>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42</a:t>
            </a:fld>
            <a:endParaRPr lang="en-US"/>
          </a:p>
        </p:txBody>
      </p:sp>
    </p:spTree>
    <p:extLst>
      <p:ext uri="{BB962C8B-B14F-4D97-AF65-F5344CB8AC3E}">
        <p14:creationId xmlns:p14="http://schemas.microsoft.com/office/powerpoint/2010/main" val="3972255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Maintain copies of school-based training agenda and sign-in sheets. These will be uploaded to the STB Portal</a:t>
            </a:r>
          </a:p>
          <a:p>
            <a:pPr marL="171450" indent="-171450">
              <a:buFont typeface="Arial"/>
              <a:buChar char="•"/>
            </a:pPr>
            <a:r>
              <a:rPr lang="en-US"/>
              <a:t>Maintain copies of Moodle TE Calibration Certificates</a:t>
            </a:r>
            <a:endParaRPr lang="en-US">
              <a:cs typeface="Arial" panose="020B0604020202020204" pitchFamily="34" charset="0"/>
            </a:endParaRPr>
          </a:p>
          <a:p>
            <a:pPr marL="171450" indent="-171450">
              <a:buFont typeface="Arial"/>
              <a:buChar char="•"/>
            </a:pPr>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43</a:t>
            </a:fld>
            <a:endParaRPr lang="en-US"/>
          </a:p>
        </p:txBody>
      </p:sp>
    </p:spTree>
    <p:extLst>
      <p:ext uri="{BB962C8B-B14F-4D97-AF65-F5344CB8AC3E}">
        <p14:creationId xmlns:p14="http://schemas.microsoft.com/office/powerpoint/2010/main" val="2502757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Bookmark these 3 important websites for quick access. </a:t>
            </a:r>
          </a:p>
          <a:p>
            <a:endParaRPr lang="en-US"/>
          </a:p>
        </p:txBody>
      </p:sp>
    </p:spTree>
    <p:extLst>
      <p:ext uri="{BB962C8B-B14F-4D97-AF65-F5344CB8AC3E}">
        <p14:creationId xmlns:p14="http://schemas.microsoft.com/office/powerpoint/2010/main" val="2526750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44</a:t>
            </a:fld>
            <a:endParaRPr lang="en-US"/>
          </a:p>
        </p:txBody>
      </p:sp>
    </p:spTree>
    <p:extLst>
      <p:ext uri="{BB962C8B-B14F-4D97-AF65-F5344CB8AC3E}">
        <p14:creationId xmlns:p14="http://schemas.microsoft.com/office/powerpoint/2010/main" val="1455452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Maintain copies of school-based training agenda and sign-in sheets. These will be uploaded to the STB Portal</a:t>
            </a:r>
          </a:p>
          <a:p>
            <a:pPr marL="171450" indent="-171450">
              <a:buFont typeface="Arial"/>
              <a:buChar char="•"/>
            </a:pPr>
            <a:r>
              <a:rPr lang="en-US"/>
              <a:t>Maintain copies of Moodle TE Calibration Certificates</a:t>
            </a:r>
            <a:endParaRPr lang="en-US">
              <a:cs typeface="Arial" panose="020B0604020202020204" pitchFamily="34" charset="0"/>
            </a:endParaRPr>
          </a:p>
          <a:p>
            <a:pPr marL="171450" indent="-171450">
              <a:buFont typeface="Arial"/>
              <a:buChar char="•"/>
            </a:pPr>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45</a:t>
            </a:fld>
            <a:endParaRPr lang="en-US"/>
          </a:p>
        </p:txBody>
      </p:sp>
    </p:spTree>
    <p:extLst>
      <p:ext uri="{BB962C8B-B14F-4D97-AF65-F5344CB8AC3E}">
        <p14:creationId xmlns:p14="http://schemas.microsoft.com/office/powerpoint/2010/main" val="3142257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46</a:t>
            </a:fld>
            <a:endParaRPr lang="en-US"/>
          </a:p>
        </p:txBody>
      </p:sp>
    </p:spTree>
    <p:extLst>
      <p:ext uri="{BB962C8B-B14F-4D97-AF65-F5344CB8AC3E}">
        <p14:creationId xmlns:p14="http://schemas.microsoft.com/office/powerpoint/2010/main" val="4073390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Any Teacher Assistants, Paraprofessionals, or substitute teachers administering the Summative ELPAC must complete all Test Examiner Training requirements.</a:t>
            </a:r>
          </a:p>
          <a:p>
            <a:pPr marL="171450" indent="-171450">
              <a:buFont typeface="Arial" panose="020B0604020202020204" pitchFamily="34" charset="0"/>
              <a:buChar char="•"/>
            </a:pPr>
            <a:r>
              <a:rPr lang="en-US">
                <a:cs typeface="Arial" panose="020B0604020202020204" pitchFamily="34" charset="0"/>
              </a:rPr>
              <a:t>It is important for substitutes to select your school in the Multiple Assignment drop down box when signing the ELPAC Affidavit in the STB Portal</a:t>
            </a:r>
          </a:p>
          <a:p>
            <a:pPr marL="171450" indent="-171450">
              <a:buFont typeface="Arial" panose="020B0604020202020204" pitchFamily="34" charset="0"/>
              <a:buChar char="•"/>
            </a:pPr>
            <a:r>
              <a:rPr lang="en-US"/>
              <a:t>Paraprofessionals and Teacher Assistants may not administer the Summative ALT ELPAC</a:t>
            </a:r>
          </a:p>
          <a:p>
            <a:pPr marL="171450" indent="-171450">
              <a:buFont typeface="Arial" panose="020B0604020202020204" pitchFamily="34" charset="0"/>
              <a:buChar char="•"/>
            </a:pPr>
            <a:r>
              <a:rPr lang="en-US">
                <a:cs typeface="Arial" panose="020B0604020202020204" pitchFamily="34" charset="0"/>
              </a:rPr>
              <a:t>Student teachers cannot have access to any ELPAC assessments or materials</a:t>
            </a:r>
          </a:p>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47</a:t>
            </a:fld>
            <a:endParaRPr lang="en-US"/>
          </a:p>
        </p:txBody>
      </p:sp>
    </p:spTree>
    <p:extLst>
      <p:ext uri="{BB962C8B-B14F-4D97-AF65-F5344CB8AC3E}">
        <p14:creationId xmlns:p14="http://schemas.microsoft.com/office/powerpoint/2010/main" val="721786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It is the Test Examiner's responsibility to ensure proper test administration using materials, entering scores in the correct systems and reporting any incidents to the school site ELPAC Coordinator. The Test Examiner must do the following:</a:t>
            </a:r>
          </a:p>
          <a:p>
            <a:pPr marL="628650" lvl="1" indent="-171450">
              <a:spcAft>
                <a:spcPts val="600"/>
              </a:spcAft>
              <a:buFont typeface="Arial"/>
              <a:buChar char="•"/>
            </a:pPr>
            <a:r>
              <a:rPr lang="en-US"/>
              <a:t>Complete all required Summative ELPAC trainings and review all policy and test administration documents.</a:t>
            </a:r>
            <a:endParaRPr lang="en-US">
              <a:cs typeface="Arial" panose="020B0604020202020204" pitchFamily="34" charset="0"/>
            </a:endParaRPr>
          </a:p>
          <a:p>
            <a:pPr marL="628650" lvl="1" indent="-171450">
              <a:spcAft>
                <a:spcPts val="600"/>
              </a:spcAft>
              <a:buFont typeface="Arial"/>
              <a:buChar char="•"/>
            </a:pPr>
            <a:r>
              <a:rPr lang="en-US"/>
              <a:t>Administer all domains of the Summative ELPAC</a:t>
            </a:r>
            <a:endParaRPr lang="en-US">
              <a:cs typeface="Arial" panose="020B0604020202020204" pitchFamily="34" charset="0"/>
            </a:endParaRPr>
          </a:p>
          <a:p>
            <a:pPr marL="628650" lvl="1" indent="-171450">
              <a:spcAft>
                <a:spcPts val="600"/>
              </a:spcAft>
              <a:buFont typeface="Arial"/>
              <a:buChar char="•"/>
            </a:pPr>
            <a:r>
              <a:rPr lang="en-US"/>
              <a:t>Provide logon credentials to students in a secure manner</a:t>
            </a:r>
            <a:endParaRPr lang="en-US">
              <a:cs typeface="Arial" panose="020B0604020202020204" pitchFamily="34" charset="0"/>
            </a:endParaRPr>
          </a:p>
          <a:p>
            <a:pPr marL="628650" lvl="1" indent="-171450">
              <a:spcAft>
                <a:spcPts val="600"/>
              </a:spcAft>
              <a:buFont typeface="Arial"/>
              <a:buChar char="•"/>
            </a:pPr>
            <a:r>
              <a:rPr lang="en-US"/>
              <a:t>View student information in the Test Administrator Interface prior to testing to ensure that the correct student receives the proper test with the appropriate resources </a:t>
            </a:r>
            <a:endParaRPr lang="en-US">
              <a:cs typeface="Arial" panose="020B0604020202020204" pitchFamily="34" charset="0"/>
            </a:endParaRPr>
          </a:p>
          <a:p>
            <a:pPr marL="628650" lvl="1" indent="-171450">
              <a:spcAft>
                <a:spcPts val="600"/>
              </a:spcAft>
              <a:buFont typeface="Arial"/>
              <a:buChar char="•"/>
            </a:pPr>
            <a:r>
              <a:rPr lang="en-US"/>
              <a:t>Report all potential security incidents to their ELPAC Coordinator</a:t>
            </a:r>
            <a:endParaRPr lang="en-US">
              <a:cs typeface="Arial" panose="020B0604020202020204" pitchFamily="34" charset="0"/>
            </a:endParaRPr>
          </a:p>
          <a:p>
            <a:pPr marL="628650" lvl="1" indent="-171450">
              <a:spcAft>
                <a:spcPts val="600"/>
              </a:spcAft>
              <a:buFont typeface="Arial"/>
              <a:buChar char="•"/>
            </a:pPr>
            <a:r>
              <a:rPr lang="en-US"/>
              <a:t>Perform data and score entry in DEI and THSS</a:t>
            </a:r>
            <a:endParaRPr lang="en-US">
              <a:cs typeface="Arial" panose="020B0604020202020204" pitchFamily="34" charset="0"/>
            </a:endParaRPr>
          </a:p>
          <a:p>
            <a:pPr>
              <a:spcBef>
                <a:spcPts val="900"/>
              </a:spcBef>
              <a:spcAft>
                <a:spcPts val="600"/>
              </a:spcAft>
            </a:pPr>
            <a:endParaRPr lang="en-US"/>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48</a:t>
            </a:fld>
            <a:endParaRPr lang="en-US"/>
          </a:p>
        </p:txBody>
      </p:sp>
    </p:spTree>
    <p:extLst>
      <p:ext uri="{BB962C8B-B14F-4D97-AF65-F5344CB8AC3E}">
        <p14:creationId xmlns:p14="http://schemas.microsoft.com/office/powerpoint/2010/main" val="3321446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Arial" panose="020B0604020202020204" pitchFamily="34" charset="0"/>
              </a:rPr>
              <a:t>Maintain copies of school-based training agenda and sign-in sheets. These will be uploaded to the STB Portal</a:t>
            </a:r>
          </a:p>
          <a:p>
            <a:pPr marL="171450" indent="-171450">
              <a:buFont typeface="Arial"/>
              <a:buChar char="•"/>
            </a:pPr>
            <a:r>
              <a:rPr lang="en-US"/>
              <a:t>Proctors do not complete Moodle or receive TOMS accounts.</a:t>
            </a:r>
            <a:endParaRPr lang="en-US">
              <a:cs typeface="Arial" panose="020B0604020202020204" pitchFamily="34" charset="0"/>
            </a:endParaRPr>
          </a:p>
          <a:p>
            <a:pPr marL="171450" indent="-171450">
              <a:buFont typeface="Arial"/>
              <a:buChar char="•"/>
            </a:pPr>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49</a:t>
            </a:fld>
            <a:endParaRPr lang="en-US"/>
          </a:p>
        </p:txBody>
      </p:sp>
    </p:spTree>
    <p:extLst>
      <p:ext uri="{BB962C8B-B14F-4D97-AF65-F5344CB8AC3E}">
        <p14:creationId xmlns:p14="http://schemas.microsoft.com/office/powerpoint/2010/main" val="4011546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 purpose of a trained proctor is to assist with test administration. Proctors do not need a TOMS account, however the proctor must participate all required ELPAC trainings and review policy and test administration documents. During testing, actively monitoring means walking up and down the aisles and ensuring students are not using unauthorized electronic devices. As the ELPAC Coordinator, you should assign a proctor during group administration when tests are administered to groups of 20+ in grades 3-12 and groups of 10+ when administering the grade two writing test. </a:t>
            </a:r>
          </a:p>
        </p:txBody>
      </p:sp>
      <p:sp>
        <p:nvSpPr>
          <p:cNvPr id="4" name="Slide Number Placeholder 3"/>
          <p:cNvSpPr>
            <a:spLocks noGrp="1"/>
          </p:cNvSpPr>
          <p:nvPr>
            <p:ph type="sldNum" sz="quarter" idx="5"/>
          </p:nvPr>
        </p:nvSpPr>
        <p:spPr/>
        <p:txBody>
          <a:bodyPr/>
          <a:lstStyle/>
          <a:p>
            <a:fld id="{1399807D-D128-4837-BF84-5EA633F317AE}" type="slidenum">
              <a:rPr lang="en-US" smtClean="0"/>
              <a:pPr/>
              <a:t>50</a:t>
            </a:fld>
            <a:endParaRPr lang="en-US"/>
          </a:p>
        </p:txBody>
      </p:sp>
    </p:spTree>
    <p:extLst>
      <p:ext uri="{BB962C8B-B14F-4D97-AF65-F5344CB8AC3E}">
        <p14:creationId xmlns:p14="http://schemas.microsoft.com/office/powerpoint/2010/main" val="691294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access the Security Affidavit Report from STB Portal, </a:t>
            </a:r>
            <a:r>
              <a:rPr lang="en-US">
                <a:cs typeface="Arial" panose="020B0604020202020204" pitchFamily="34" charset="0"/>
              </a:rPr>
              <a:t>follow steps 1-4.</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51</a:t>
            </a:fld>
            <a:endParaRPr lang="en-US"/>
          </a:p>
        </p:txBody>
      </p:sp>
    </p:spTree>
    <p:extLst>
      <p:ext uri="{BB962C8B-B14F-4D97-AF65-F5344CB8AC3E}">
        <p14:creationId xmlns:p14="http://schemas.microsoft.com/office/powerpoint/2010/main" val="434432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ELPAC Coordinator must designate all ELPAC TEs in the STB before sharing the Moodle key</a:t>
            </a:r>
          </a:p>
          <a:p>
            <a:pPr marL="171450" indent="-171450">
              <a:buFont typeface="Arial" panose="020B0604020202020204" pitchFamily="34" charset="0"/>
              <a:buChar char="•"/>
            </a:pPr>
            <a:r>
              <a:rPr lang="en-US">
                <a:cs typeface="Arial" panose="020B0604020202020204" pitchFamily="34" charset="0"/>
              </a:rPr>
              <a:t>TEs who require a Moodle account will have one created by STB in 1-2 business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52</a:t>
            </a:fld>
            <a:endParaRPr lang="en-US"/>
          </a:p>
        </p:txBody>
      </p:sp>
    </p:spTree>
    <p:extLst>
      <p:ext uri="{BB962C8B-B14F-4D97-AF65-F5344CB8AC3E}">
        <p14:creationId xmlns:p14="http://schemas.microsoft.com/office/powerpoint/2010/main" val="360940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Arial" panose="020B0604020202020204" pitchFamily="34" charset="0"/>
              </a:rPr>
              <a:t>Troubleshooting the Affidavit and Agreement Report</a:t>
            </a: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53</a:t>
            </a:fld>
            <a:endParaRPr lang="en-US"/>
          </a:p>
        </p:txBody>
      </p:sp>
    </p:spTree>
    <p:extLst>
      <p:ext uri="{BB962C8B-B14F-4D97-AF65-F5344CB8AC3E}">
        <p14:creationId xmlns:p14="http://schemas.microsoft.com/office/powerpoint/2010/main" val="360984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Mark your calendar for the planned system downtime and maintenance dates. ELPAC Coordinators and Test Examiners will not have access to any ELPAC systems during this time.  </a:t>
            </a:r>
          </a:p>
          <a:p>
            <a:endParaRPr lang="en-US"/>
          </a:p>
        </p:txBody>
      </p:sp>
    </p:spTree>
    <p:extLst>
      <p:ext uri="{BB962C8B-B14F-4D97-AF65-F5344CB8AC3E}">
        <p14:creationId xmlns:p14="http://schemas.microsoft.com/office/powerpoint/2010/main" val="1904695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54</a:t>
            </a:fld>
            <a:endParaRPr lang="en-US"/>
          </a:p>
        </p:txBody>
      </p:sp>
    </p:spTree>
    <p:extLst>
      <p:ext uri="{BB962C8B-B14F-4D97-AF65-F5344CB8AC3E}">
        <p14:creationId xmlns:p14="http://schemas.microsoft.com/office/powerpoint/2010/main" val="1070365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Moodle training platform is used for all ELPAC assessments.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56</a:t>
            </a:fld>
            <a:endParaRPr lang="en-US"/>
          </a:p>
        </p:txBody>
      </p:sp>
    </p:spTree>
    <p:extLst>
      <p:ext uri="{BB962C8B-B14F-4D97-AF65-F5344CB8AC3E}">
        <p14:creationId xmlns:p14="http://schemas.microsoft.com/office/powerpoint/2010/main" val="10630982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a:cs typeface="Arial" panose="020B0604020202020204" pitchFamily="34" charset="0"/>
            </a:endParaRPr>
          </a:p>
          <a:p>
            <a:pPr marL="171450" indent="-171450">
              <a:buFont typeface="Arial" panose="020B0604020202020204" pitchFamily="34" charset="0"/>
              <a:buChar char="•"/>
            </a:pPr>
            <a:r>
              <a:rPr lang="en-US">
                <a:cs typeface="Arial" panose="020B0604020202020204" pitchFamily="34" charset="0"/>
              </a:rPr>
              <a:t>Coordinators distribute their school’s Moodle keys to eligible 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57</a:t>
            </a:fld>
            <a:endParaRPr lang="en-US"/>
          </a:p>
        </p:txBody>
      </p:sp>
    </p:spTree>
    <p:extLst>
      <p:ext uri="{BB962C8B-B14F-4D97-AF65-F5344CB8AC3E}">
        <p14:creationId xmlns:p14="http://schemas.microsoft.com/office/powerpoint/2010/main" val="1831352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is how you will access the Moodle Keys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58</a:t>
            </a:fld>
            <a:endParaRPr lang="en-US"/>
          </a:p>
        </p:txBody>
      </p:sp>
    </p:spTree>
    <p:extLst>
      <p:ext uri="{BB962C8B-B14F-4D97-AF65-F5344CB8AC3E}">
        <p14:creationId xmlns:p14="http://schemas.microsoft.com/office/powerpoint/2010/main" val="1286240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Arial" panose="020B0604020202020204" pitchFamily="34" charset="0"/>
              </a:rPr>
              <a:t>If the principal or Coordinator have not completed ELPAC Security Requirements or if the coordinator has not been designated in the Principal’s Portal, the Moodle keys will not be available</a:t>
            </a:r>
          </a:p>
          <a:p>
            <a:pPr marL="171450" indent="-171450">
              <a:buFont typeface="Arial" panose="020B0604020202020204" pitchFamily="34" charset="0"/>
              <a:buChar char="•"/>
            </a:pPr>
            <a:r>
              <a:rPr lang="en-US">
                <a:cs typeface="Arial" panose="020B0604020202020204" pitchFamily="34" charset="0"/>
              </a:rPr>
              <a:t>Only the primary ELPAC Coordinator has access to the Moodle keys.</a:t>
            </a:r>
          </a:p>
          <a:p>
            <a:pPr marL="171450" indent="-171450">
              <a:buFont typeface="Arial" panose="020B0604020202020204" pitchFamily="34" charset="0"/>
              <a:buChar char="•"/>
            </a:pPr>
            <a:r>
              <a:rPr lang="en-US">
                <a:cs typeface="Arial" panose="020B0604020202020204" pitchFamily="34" charset="0"/>
              </a:rPr>
              <a:t>ELPAC Coordinators will not be able to attend ELPAC Calibration training with their Region EL Coordinators if they cannot access the Moodle key.</a:t>
            </a:r>
          </a:p>
        </p:txBody>
      </p:sp>
      <p:sp>
        <p:nvSpPr>
          <p:cNvPr id="4" name="Slide Number Placeholder 3"/>
          <p:cNvSpPr>
            <a:spLocks noGrp="1"/>
          </p:cNvSpPr>
          <p:nvPr>
            <p:ph type="sldNum" sz="quarter" idx="5"/>
          </p:nvPr>
        </p:nvSpPr>
        <p:spPr/>
        <p:txBody>
          <a:bodyPr/>
          <a:lstStyle/>
          <a:p>
            <a:fld id="{1399807D-D128-4837-BF84-5EA633F317AE}" type="slidenum">
              <a:rPr lang="en-US" smtClean="0"/>
              <a:pPr/>
              <a:t>59</a:t>
            </a:fld>
            <a:endParaRPr lang="en-US"/>
          </a:p>
        </p:txBody>
      </p:sp>
    </p:spTree>
    <p:extLst>
      <p:ext uri="{BB962C8B-B14F-4D97-AF65-F5344CB8AC3E}">
        <p14:creationId xmlns:p14="http://schemas.microsoft.com/office/powerpoint/2010/main" val="2792255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60</a:t>
            </a:fld>
            <a:endParaRPr lang="en-US"/>
          </a:p>
        </p:txBody>
      </p:sp>
    </p:spTree>
    <p:extLst>
      <p:ext uri="{BB962C8B-B14F-4D97-AF65-F5344CB8AC3E}">
        <p14:creationId xmlns:p14="http://schemas.microsoft.com/office/powerpoint/2010/main" val="880753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Provide these instructions to your Test Examiners.</a:t>
            </a:r>
          </a:p>
        </p:txBody>
      </p:sp>
      <p:sp>
        <p:nvSpPr>
          <p:cNvPr id="4" name="Slide Number Placeholder 3"/>
          <p:cNvSpPr>
            <a:spLocks noGrp="1"/>
          </p:cNvSpPr>
          <p:nvPr>
            <p:ph type="sldNum" sz="quarter" idx="5"/>
          </p:nvPr>
        </p:nvSpPr>
        <p:spPr/>
        <p:txBody>
          <a:bodyPr/>
          <a:lstStyle/>
          <a:p>
            <a:fld id="{1399807D-D128-4837-BF84-5EA633F317AE}" type="slidenum">
              <a:rPr lang="en-US" smtClean="0"/>
              <a:pPr/>
              <a:t>61</a:t>
            </a:fld>
            <a:endParaRPr lang="en-US"/>
          </a:p>
        </p:txBody>
      </p:sp>
    </p:spTree>
    <p:extLst>
      <p:ext uri="{BB962C8B-B14F-4D97-AF65-F5344CB8AC3E}">
        <p14:creationId xmlns:p14="http://schemas.microsoft.com/office/powerpoint/2010/main" val="2539740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62</a:t>
            </a:fld>
            <a:endParaRPr lang="en-US"/>
          </a:p>
        </p:txBody>
      </p:sp>
    </p:spTree>
    <p:extLst>
      <p:ext uri="{BB962C8B-B14F-4D97-AF65-F5344CB8AC3E}">
        <p14:creationId xmlns:p14="http://schemas.microsoft.com/office/powerpoint/2010/main" val="1357335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63</a:t>
            </a:fld>
            <a:endParaRPr lang="en-US"/>
          </a:p>
        </p:txBody>
      </p:sp>
    </p:spTree>
    <p:extLst>
      <p:ext uri="{BB962C8B-B14F-4D97-AF65-F5344CB8AC3E}">
        <p14:creationId xmlns:p14="http://schemas.microsoft.com/office/powerpoint/2010/main" val="2717632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64</a:t>
            </a:fld>
            <a:endParaRPr lang="en-US"/>
          </a:p>
        </p:txBody>
      </p:sp>
    </p:spTree>
    <p:extLst>
      <p:ext uri="{BB962C8B-B14F-4D97-AF65-F5344CB8AC3E}">
        <p14:creationId xmlns:p14="http://schemas.microsoft.com/office/powerpoint/2010/main" val="94645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7</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855450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collect ELPAC certificates of completion from all TEs</a:t>
            </a:r>
          </a:p>
        </p:txBody>
      </p:sp>
      <p:sp>
        <p:nvSpPr>
          <p:cNvPr id="4" name="Slide Number Placeholder 3"/>
          <p:cNvSpPr>
            <a:spLocks noGrp="1"/>
          </p:cNvSpPr>
          <p:nvPr>
            <p:ph type="sldNum" sz="quarter" idx="5"/>
          </p:nvPr>
        </p:nvSpPr>
        <p:spPr/>
        <p:txBody>
          <a:bodyPr/>
          <a:lstStyle/>
          <a:p>
            <a:fld id="{CE9AE2DE-B0BF-A043-A27D-DBBB8CDAA36A}" type="slidenum">
              <a:rPr lang="en-US" smtClean="0"/>
              <a:t>65</a:t>
            </a:fld>
            <a:endParaRPr lang="en-US"/>
          </a:p>
        </p:txBody>
      </p:sp>
    </p:spTree>
    <p:extLst>
      <p:ext uri="{BB962C8B-B14F-4D97-AF65-F5344CB8AC3E}">
        <p14:creationId xmlns:p14="http://schemas.microsoft.com/office/powerpoint/2010/main" val="1826279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Reminder! There is a different key for the Summative Alternate ELPAC.</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66</a:t>
            </a:fld>
            <a:endParaRPr lang="en-US"/>
          </a:p>
        </p:txBody>
      </p:sp>
    </p:spTree>
    <p:extLst>
      <p:ext uri="{BB962C8B-B14F-4D97-AF65-F5344CB8AC3E}">
        <p14:creationId xmlns:p14="http://schemas.microsoft.com/office/powerpoint/2010/main" val="864672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Coordinators will collect ELPAC certificates of completion from all TEs</a:t>
            </a:r>
          </a:p>
        </p:txBody>
      </p:sp>
      <p:sp>
        <p:nvSpPr>
          <p:cNvPr id="4" name="Slide Number Placeholder 3"/>
          <p:cNvSpPr>
            <a:spLocks noGrp="1"/>
          </p:cNvSpPr>
          <p:nvPr>
            <p:ph type="sldNum" sz="quarter" idx="5"/>
          </p:nvPr>
        </p:nvSpPr>
        <p:spPr/>
        <p:txBody>
          <a:bodyPr/>
          <a:lstStyle/>
          <a:p>
            <a:fld id="{CE9AE2DE-B0BF-A043-A27D-DBBB8CDAA36A}" type="slidenum">
              <a:rPr lang="en-US" smtClean="0"/>
              <a:t>68</a:t>
            </a:fld>
            <a:endParaRPr lang="en-US"/>
          </a:p>
        </p:txBody>
      </p:sp>
    </p:spTree>
    <p:extLst>
      <p:ext uri="{BB962C8B-B14F-4D97-AF65-F5344CB8AC3E}">
        <p14:creationId xmlns:p14="http://schemas.microsoft.com/office/powerpoint/2010/main" val="2385117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69</a:t>
            </a:fld>
            <a:endParaRPr lang="en-US"/>
          </a:p>
        </p:txBody>
      </p:sp>
    </p:spTree>
    <p:extLst>
      <p:ext uri="{BB962C8B-B14F-4D97-AF65-F5344CB8AC3E}">
        <p14:creationId xmlns:p14="http://schemas.microsoft.com/office/powerpoint/2010/main" val="1809052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You can access a list of TEs that complete the Moodle training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70</a:t>
            </a:fld>
            <a:endParaRPr lang="en-US"/>
          </a:p>
        </p:txBody>
      </p:sp>
    </p:spTree>
    <p:extLst>
      <p:ext uri="{BB962C8B-B14F-4D97-AF65-F5344CB8AC3E}">
        <p14:creationId xmlns:p14="http://schemas.microsoft.com/office/powerpoint/2010/main" val="1019818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You can access a list of TEs that complete the Moodle training from the STB Portal.</a:t>
            </a:r>
          </a:p>
        </p:txBody>
      </p:sp>
      <p:sp>
        <p:nvSpPr>
          <p:cNvPr id="4" name="Slide Number Placeholder 3"/>
          <p:cNvSpPr>
            <a:spLocks noGrp="1"/>
          </p:cNvSpPr>
          <p:nvPr>
            <p:ph type="sldNum" sz="quarter" idx="5"/>
          </p:nvPr>
        </p:nvSpPr>
        <p:spPr/>
        <p:txBody>
          <a:bodyPr/>
          <a:lstStyle/>
          <a:p>
            <a:fld id="{1399807D-D128-4837-BF84-5EA633F317AE}" type="slidenum">
              <a:rPr lang="en-US" smtClean="0"/>
              <a:pPr/>
              <a:t>71</a:t>
            </a:fld>
            <a:endParaRPr lang="en-US"/>
          </a:p>
        </p:txBody>
      </p:sp>
    </p:spTree>
    <p:extLst>
      <p:ext uri="{BB962C8B-B14F-4D97-AF65-F5344CB8AC3E}">
        <p14:creationId xmlns:p14="http://schemas.microsoft.com/office/powerpoint/2010/main" val="1719137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72</a:t>
            </a:fld>
            <a:endParaRPr lang="en-US"/>
          </a:p>
        </p:txBody>
      </p:sp>
    </p:spTree>
    <p:extLst>
      <p:ext uri="{BB962C8B-B14F-4D97-AF65-F5344CB8AC3E}">
        <p14:creationId xmlns:p14="http://schemas.microsoft.com/office/powerpoint/2010/main" val="1544101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TOMS accounts are the gateway to test administration and allow access to start tests and secure materials. Therefore, our office has developed a process for identifying who should receive accounts based on their role and within STB we have a number of checks and balances for created ELPAC Coordinator TOMS accounts AFTER all Principal </a:t>
            </a:r>
            <a:r>
              <a:rPr lang="en-US"/>
              <a:t>and Coordinator training requirements have been completed and verified. There are several functions allowable with the ELPAC Coordinator TOMS account to support you with management and proper test administration to all eligible students.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74</a:t>
            </a:fld>
            <a:endParaRPr lang="en-US"/>
          </a:p>
        </p:txBody>
      </p:sp>
    </p:spTree>
    <p:extLst>
      <p:ext uri="{BB962C8B-B14F-4D97-AF65-F5344CB8AC3E}">
        <p14:creationId xmlns:p14="http://schemas.microsoft.com/office/powerpoint/2010/main" val="14714425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Once, you, the ELPAC Coordinator have met the training requirements and have been issued a TOMS account, one of your duties is to create ELPAC Test Examiner TOMS accounts. Note who can serve as a TE, the specific training requirements and how to monitor completion of the requirements were outlined on previous slides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75</a:t>
            </a:fld>
            <a:endParaRPr lang="en-US"/>
          </a:p>
        </p:txBody>
      </p:sp>
    </p:spTree>
    <p:extLst>
      <p:ext uri="{BB962C8B-B14F-4D97-AF65-F5344CB8AC3E}">
        <p14:creationId xmlns:p14="http://schemas.microsoft.com/office/powerpoint/2010/main" val="1683439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Note that employees of our district who serve as Test Examiners are required to sign an ELPAC Security Affidavit in STB Portal and when logging into ELPAC TOMS for the first time. The state also has an authentication process set up for TOMS account holders who are logging into TOMS on a different device.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76</a:t>
            </a:fld>
            <a:endParaRPr lang="en-US"/>
          </a:p>
        </p:txBody>
      </p:sp>
    </p:spTree>
    <p:extLst>
      <p:ext uri="{BB962C8B-B14F-4D97-AF65-F5344CB8AC3E}">
        <p14:creationId xmlns:p14="http://schemas.microsoft.com/office/powerpoint/2010/main" val="21839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8</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935313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We ask you to please be cautious before logging into to TOMS with your ELPAC Coordinator role and creating accounts. You should first, ask yourself three important question: </a:t>
            </a:r>
          </a:p>
          <a:p>
            <a:r>
              <a:rPr lang="en-US" b="1"/>
              <a:t>Did you verify the completion of requirements in the STB Portal?</a:t>
            </a:r>
          </a:p>
          <a:p>
            <a:r>
              <a:rPr lang="en-US" b="1"/>
              <a:t>Did you designate the individual in the STB Portal?</a:t>
            </a:r>
            <a:endParaRPr lang="en-US"/>
          </a:p>
          <a:p>
            <a:r>
              <a:rPr lang="en-US" b="1"/>
              <a:t>Do you have the TE’s Moodle calibration certificate(s)?</a:t>
            </a:r>
            <a:endParaRPr lang="en-US"/>
          </a:p>
          <a:p>
            <a:r>
              <a:rPr lang="en-US">
                <a:cs typeface="Arial" panose="020B0604020202020204" pitchFamily="34" charset="0"/>
              </a:rPr>
              <a:t>By doing so, you will prevent unauthorized access to secure materials and ensure that TEs are properly trained to administer tests to students at grade levels for which they were trained.</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77</a:t>
            </a:fld>
            <a:endParaRPr lang="en-US"/>
          </a:p>
        </p:txBody>
      </p:sp>
    </p:spTree>
    <p:extLst>
      <p:ext uri="{BB962C8B-B14F-4D97-AF65-F5344CB8AC3E}">
        <p14:creationId xmlns:p14="http://schemas.microsoft.com/office/powerpoint/2010/main" val="8347295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When you are ready to create accounts, you have choices. You can either create the accounts one by one or for several users using the batch file upload template available on the TOMS Users page. This slide calls out the buttons and fields you will need to create the user’s profile prior to adding the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78</a:t>
            </a:fld>
            <a:endParaRPr lang="en-US"/>
          </a:p>
        </p:txBody>
      </p:sp>
    </p:spTree>
    <p:extLst>
      <p:ext uri="{BB962C8B-B14F-4D97-AF65-F5344CB8AC3E}">
        <p14:creationId xmlns:p14="http://schemas.microsoft.com/office/powerpoint/2010/main" val="23564585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is a screenshot of the next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79</a:t>
            </a:fld>
            <a:endParaRPr lang="en-US"/>
          </a:p>
        </p:txBody>
      </p:sp>
    </p:spTree>
    <p:extLst>
      <p:ext uri="{BB962C8B-B14F-4D97-AF65-F5344CB8AC3E}">
        <p14:creationId xmlns:p14="http://schemas.microsoft.com/office/powerpoint/2010/main" val="4037128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page is very important as it allows you to save the user profile and assigned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80</a:t>
            </a:fld>
            <a:endParaRPr lang="en-US"/>
          </a:p>
        </p:txBody>
      </p:sp>
    </p:spTree>
    <p:extLst>
      <p:ext uri="{BB962C8B-B14F-4D97-AF65-F5344CB8AC3E}">
        <p14:creationId xmlns:p14="http://schemas.microsoft.com/office/powerpoint/2010/main" val="6699340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Be mindful of when you create accounts for TEs as the link will expire in 30 min.</a:t>
            </a:r>
          </a:p>
        </p:txBody>
      </p:sp>
      <p:sp>
        <p:nvSpPr>
          <p:cNvPr id="4" name="Slide Number Placeholder 3"/>
          <p:cNvSpPr>
            <a:spLocks noGrp="1"/>
          </p:cNvSpPr>
          <p:nvPr>
            <p:ph type="sldNum" sz="quarter" idx="5"/>
          </p:nvPr>
        </p:nvSpPr>
        <p:spPr/>
        <p:txBody>
          <a:bodyPr/>
          <a:lstStyle/>
          <a:p>
            <a:fld id="{1399807D-D128-4837-BF84-5EA633F317AE}" type="slidenum">
              <a:rPr lang="en-US" smtClean="0"/>
              <a:pPr/>
              <a:t>81</a:t>
            </a:fld>
            <a:endParaRPr lang="en-US"/>
          </a:p>
        </p:txBody>
      </p:sp>
    </p:spTree>
    <p:extLst>
      <p:ext uri="{BB962C8B-B14F-4D97-AF65-F5344CB8AC3E}">
        <p14:creationId xmlns:p14="http://schemas.microsoft.com/office/powerpoint/2010/main" val="25060121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Please be sure to inform the individual/s you have created accounts for in advance. They will need to be prepared to finalize the creation of the account by completing steps 1-3 on this slide. As mentioned, they should also be informed that there are multiple affidavits to sign. Having signed the TOMS affidavit in advance of test administration is key because otherwise they will not see  ELPAC as an option in the TA Interface.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82</a:t>
            </a:fld>
            <a:endParaRPr lang="en-US"/>
          </a:p>
        </p:txBody>
      </p:sp>
    </p:spTree>
    <p:extLst>
      <p:ext uri="{BB962C8B-B14F-4D97-AF65-F5344CB8AC3E}">
        <p14:creationId xmlns:p14="http://schemas.microsoft.com/office/powerpoint/2010/main" val="2350786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Check the </a:t>
            </a:r>
            <a:r>
              <a:rPr lang="en-US" sz="1200" i="1">
                <a:solidFill>
                  <a:schemeClr val="bg1"/>
                </a:solidFill>
                <a:latin typeface="Arial" panose="020B0604020202020204" pitchFamily="34" charset="0"/>
                <a:ea typeface="Tahoma"/>
                <a:cs typeface="Arial" panose="020B0604020202020204" pitchFamily="34" charset="0"/>
              </a:rPr>
              <a:t>Security Forms and Remote Administration Status Report</a:t>
            </a:r>
            <a:r>
              <a:rPr lang="en-US" sz="1200">
                <a:solidFill>
                  <a:schemeClr val="bg1"/>
                </a:solidFill>
                <a:latin typeface="Arial" panose="020B0604020202020204" pitchFamily="34" charset="0"/>
                <a:ea typeface="Tahoma"/>
                <a:cs typeface="Arial" panose="020B0604020202020204" pitchFamily="34" charset="0"/>
              </a:rPr>
              <a:t> frequently.</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83</a:t>
            </a:fld>
            <a:endParaRPr lang="en-US"/>
          </a:p>
        </p:txBody>
      </p:sp>
    </p:spTree>
    <p:extLst>
      <p:ext uri="{BB962C8B-B14F-4D97-AF65-F5344CB8AC3E}">
        <p14:creationId xmlns:p14="http://schemas.microsoft.com/office/powerpoint/2010/main" val="19065401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84</a:t>
            </a:fld>
            <a:endParaRPr lang="en-US"/>
          </a:p>
        </p:txBody>
      </p:sp>
    </p:spTree>
    <p:extLst>
      <p:ext uri="{BB962C8B-B14F-4D97-AF65-F5344CB8AC3E}">
        <p14:creationId xmlns:p14="http://schemas.microsoft.com/office/powerpoint/2010/main" val="5558545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85</a:t>
            </a:fld>
            <a:endParaRPr lang="en-US"/>
          </a:p>
        </p:txBody>
      </p:sp>
    </p:spTree>
    <p:extLst>
      <p:ext uri="{BB962C8B-B14F-4D97-AF65-F5344CB8AC3E}">
        <p14:creationId xmlns:p14="http://schemas.microsoft.com/office/powerpoint/2010/main" val="25219149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 LAUSD policy document provides guidance for schools on the use of accessibility resources including universal tools, designated supports and accommodations for both testing programs, ELPAC and CAASPP. </a:t>
            </a: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87</a:t>
            </a:fld>
            <a:endParaRPr lang="en-US"/>
          </a:p>
        </p:txBody>
      </p:sp>
    </p:spTree>
    <p:extLst>
      <p:ext uri="{BB962C8B-B14F-4D97-AF65-F5344CB8AC3E}">
        <p14:creationId xmlns:p14="http://schemas.microsoft.com/office/powerpoint/2010/main" val="285041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Any other individual at  the school site who would like to be placed on the Testing Update distribution list will need to complete the 2023-24 Testing Point of Contact Training in </a:t>
            </a:r>
            <a:r>
              <a:rPr lang="en-US" err="1"/>
              <a:t>MyPLN</a:t>
            </a:r>
            <a:r>
              <a:rPr lang="en-US"/>
              <a:t>.</a:t>
            </a:r>
          </a:p>
        </p:txBody>
      </p:sp>
    </p:spTree>
    <p:extLst>
      <p:ext uri="{BB962C8B-B14F-4D97-AF65-F5344CB8AC3E}">
        <p14:creationId xmlns:p14="http://schemas.microsoft.com/office/powerpoint/2010/main" val="20425669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Under the Test Administration tab on the ELPAC website, there is a link to information pertaining accessibility resources</a:t>
            </a:r>
          </a:p>
          <a:p>
            <a:pPr marL="171450" indent="-171450">
              <a:buFont typeface="Arial" panose="020B0604020202020204" pitchFamily="34" charset="0"/>
              <a:buChar char="•"/>
            </a:pPr>
            <a:r>
              <a:rPr lang="en-US"/>
              <a:t>Links to the most recent California Assessment Accountability Resources Matrix and to relevant manuals</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88</a:t>
            </a:fld>
            <a:endParaRPr lang="en-US"/>
          </a:p>
        </p:txBody>
      </p:sp>
    </p:spTree>
    <p:extLst>
      <p:ext uri="{BB962C8B-B14F-4D97-AF65-F5344CB8AC3E}">
        <p14:creationId xmlns:p14="http://schemas.microsoft.com/office/powerpoint/2010/main" val="1673727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Clr>
                <a:srgbClr val="203864"/>
              </a:buClr>
              <a:buNone/>
            </a:pPr>
            <a:endParaRPr lang="en-US" sz="900"/>
          </a:p>
        </p:txBody>
      </p:sp>
      <p:sp>
        <p:nvSpPr>
          <p:cNvPr id="4" name="Slide Number Placeholder 3"/>
          <p:cNvSpPr>
            <a:spLocks noGrp="1"/>
          </p:cNvSpPr>
          <p:nvPr>
            <p:ph type="sldNum" sz="quarter" idx="5"/>
          </p:nvPr>
        </p:nvSpPr>
        <p:spPr/>
        <p:txBody>
          <a:bodyPr/>
          <a:lstStyle/>
          <a:p>
            <a:fld id="{CE9AE2DE-B0BF-A043-A27D-DBBB8CDAA36A}" type="slidenum">
              <a:rPr lang="en-US" smtClean="0"/>
              <a:t>89</a:t>
            </a:fld>
            <a:endParaRPr lang="en-US"/>
          </a:p>
        </p:txBody>
      </p:sp>
    </p:spTree>
    <p:extLst>
      <p:ext uri="{BB962C8B-B14F-4D97-AF65-F5344CB8AC3E}">
        <p14:creationId xmlns:p14="http://schemas.microsoft.com/office/powerpoint/2010/main" val="1466335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is a document that identifies which accessibility resources are available for both CAASPP and ELPAC assessments</a:t>
            </a:r>
          </a:p>
        </p:txBody>
      </p:sp>
      <p:sp>
        <p:nvSpPr>
          <p:cNvPr id="4" name="Slide Number Placeholder 3"/>
          <p:cNvSpPr>
            <a:spLocks noGrp="1"/>
          </p:cNvSpPr>
          <p:nvPr>
            <p:ph type="sldNum" sz="quarter" idx="5"/>
          </p:nvPr>
        </p:nvSpPr>
        <p:spPr/>
        <p:txBody>
          <a:bodyPr/>
          <a:lstStyle/>
          <a:p>
            <a:fld id="{CE9AE2DE-B0BF-A043-A27D-DBBB8CDAA36A}" type="slidenum">
              <a:rPr lang="en-US" smtClean="0"/>
              <a:t>90</a:t>
            </a:fld>
            <a:endParaRPr lang="en-US"/>
          </a:p>
        </p:txBody>
      </p:sp>
    </p:spTree>
    <p:extLst>
      <p:ext uri="{BB962C8B-B14F-4D97-AF65-F5344CB8AC3E}">
        <p14:creationId xmlns:p14="http://schemas.microsoft.com/office/powerpoint/2010/main" val="3561287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indicates if the support is embedded or nonembedded, and contains a brief description</a:t>
            </a:r>
          </a:p>
          <a:p>
            <a:pPr marL="171450" indent="-171450">
              <a:buFont typeface="Arial" panose="020B0604020202020204" pitchFamily="34" charset="0"/>
              <a:buChar char="•"/>
            </a:pPr>
            <a:r>
              <a:rPr lang="en-US"/>
              <a:t>”Yes” means that the support is available for the indicated test</a:t>
            </a:r>
          </a:p>
          <a:p>
            <a:pPr marL="628650" lvl="1" indent="-171450">
              <a:buFont typeface="Arial" panose="020B0604020202020204" pitchFamily="34" charset="0"/>
              <a:buChar char="•"/>
            </a:pPr>
            <a:r>
              <a:rPr lang="en-US"/>
              <a:t>ELPAC -CBA column refers to resources available for Summative ELPAC</a:t>
            </a:r>
          </a:p>
          <a:p>
            <a:pPr marL="628650" lvl="1" indent="-171450">
              <a:buFont typeface="Arial" panose="020B0604020202020204" pitchFamily="34" charset="0"/>
              <a:buChar char="•"/>
            </a:pPr>
            <a:r>
              <a:rPr lang="en-US"/>
              <a:t>ELPAC –A refers to resources available to Alternate ELPAC</a:t>
            </a:r>
          </a:p>
          <a:p>
            <a:pPr marL="171450" indent="-171450">
              <a:buFont typeface="Arial" panose="020B0604020202020204" pitchFamily="34" charset="0"/>
              <a:buChar char="•"/>
            </a:pPr>
            <a:r>
              <a:rPr lang="en-US"/>
              <a:t>Embedded supports are available through the testing platform and nonembedded supports are provided by the school outside of the testing platform</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91</a:t>
            </a:fld>
            <a:endParaRPr lang="en-US"/>
          </a:p>
        </p:txBody>
      </p:sp>
    </p:spTree>
    <p:extLst>
      <p:ext uri="{BB962C8B-B14F-4D97-AF65-F5344CB8AC3E}">
        <p14:creationId xmlns:p14="http://schemas.microsoft.com/office/powerpoint/2010/main" val="2495605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Additional paperwork is not required for students to use Universal Tools</a:t>
            </a:r>
          </a:p>
        </p:txBody>
      </p:sp>
      <p:sp>
        <p:nvSpPr>
          <p:cNvPr id="4" name="Slide Number Placeholder 3"/>
          <p:cNvSpPr>
            <a:spLocks noGrp="1"/>
          </p:cNvSpPr>
          <p:nvPr>
            <p:ph type="sldNum" sz="quarter" idx="5"/>
          </p:nvPr>
        </p:nvSpPr>
        <p:spPr/>
        <p:txBody>
          <a:bodyPr/>
          <a:lstStyle/>
          <a:p>
            <a:fld id="{CE9AE2DE-B0BF-A043-A27D-DBBB8CDAA36A}" type="slidenum">
              <a:rPr lang="en-US" smtClean="0"/>
              <a:t>92</a:t>
            </a:fld>
            <a:endParaRPr lang="en-US"/>
          </a:p>
        </p:txBody>
      </p:sp>
    </p:spTree>
    <p:extLst>
      <p:ext uri="{BB962C8B-B14F-4D97-AF65-F5344CB8AC3E}">
        <p14:creationId xmlns:p14="http://schemas.microsoft.com/office/powerpoint/2010/main" val="18410750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Attachment A is required for students to use Designated Supports</a:t>
            </a:r>
          </a:p>
          <a:p>
            <a:pPr marL="171450" indent="-171450">
              <a:buFont typeface="Arial" panose="020B0604020202020204" pitchFamily="34" charset="0"/>
              <a:buChar char="•"/>
            </a:pPr>
            <a:r>
              <a:rPr lang="en-US">
                <a:cs typeface="Arial" panose="020B0604020202020204" pitchFamily="34" charset="0"/>
              </a:rPr>
              <a:t>Students with IEPs/504 Plans may have designated supports listed on the IEP, if not, ATT A may be used</a:t>
            </a:r>
          </a:p>
        </p:txBody>
      </p:sp>
      <p:sp>
        <p:nvSpPr>
          <p:cNvPr id="4" name="Slide Number Placeholder 3"/>
          <p:cNvSpPr>
            <a:spLocks noGrp="1"/>
          </p:cNvSpPr>
          <p:nvPr>
            <p:ph type="sldNum" sz="quarter" idx="5"/>
          </p:nvPr>
        </p:nvSpPr>
        <p:spPr/>
        <p:txBody>
          <a:bodyPr/>
          <a:lstStyle/>
          <a:p>
            <a:fld id="{CE9AE2DE-B0BF-A043-A27D-DBBB8CDAA36A}" type="slidenum">
              <a:rPr lang="en-US" smtClean="0"/>
              <a:t>93</a:t>
            </a:fld>
            <a:endParaRPr lang="en-US"/>
          </a:p>
        </p:txBody>
      </p:sp>
    </p:spTree>
    <p:extLst>
      <p:ext uri="{BB962C8B-B14F-4D97-AF65-F5344CB8AC3E}">
        <p14:creationId xmlns:p14="http://schemas.microsoft.com/office/powerpoint/2010/main" val="25103234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Accommodations and Unlisted Resources may only be used by students who have an IEP or Section 504 Plan indicated in TOMS</a:t>
            </a:r>
          </a:p>
          <a:p>
            <a:pPr marL="171450" indent="-171450">
              <a:buFont typeface="Arial" panose="020B0604020202020204" pitchFamily="34" charset="0"/>
              <a:buChar char="•"/>
            </a:pPr>
            <a:r>
              <a:rPr lang="en-US"/>
              <a:t>The ELPAC Coordinator will enter the accommodations indicated on the IEP or Section 504 Plan in TOMS</a:t>
            </a: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94</a:t>
            </a:fld>
            <a:endParaRPr lang="en-US"/>
          </a:p>
        </p:txBody>
      </p:sp>
    </p:spTree>
    <p:extLst>
      <p:ext uri="{BB962C8B-B14F-4D97-AF65-F5344CB8AC3E}">
        <p14:creationId xmlns:p14="http://schemas.microsoft.com/office/powerpoint/2010/main" val="3454917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Note that Part 4 of the matrix has an additional section to address supports that are available for Alternate ELPAC through the online testing interface.  Some students may need additional supports that are used during daily instruction. Please share the Alternate ELPAC Accessibility Guidelines document with your special education teachers.</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95</a:t>
            </a:fld>
            <a:endParaRPr lang="en-US"/>
          </a:p>
        </p:txBody>
      </p:sp>
    </p:spTree>
    <p:extLst>
      <p:ext uri="{BB962C8B-B14F-4D97-AF65-F5344CB8AC3E}">
        <p14:creationId xmlns:p14="http://schemas.microsoft.com/office/powerpoint/2010/main" val="35089621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Arial" panose="020B0604020202020204" pitchFamily="34" charset="0"/>
              </a:rPr>
              <a:t>Teachers, </a:t>
            </a:r>
            <a:r>
              <a:rPr lang="en-US" err="1">
                <a:ea typeface="Calibri"/>
                <a:cs typeface="Arial" panose="020B0604020202020204" pitchFamily="34" charset="0"/>
              </a:rPr>
              <a:t>SpEd</a:t>
            </a:r>
            <a:r>
              <a:rPr lang="en-US">
                <a:ea typeface="Calibri"/>
                <a:cs typeface="Arial" panose="020B0604020202020204" pitchFamily="34" charset="0"/>
              </a:rPr>
              <a:t> staff, and students will benefit from viewing the demonstration videos.</a:t>
            </a:r>
          </a:p>
          <a:p>
            <a:pPr marL="171450" indent="-171450">
              <a:buFont typeface="Arial" panose="020B0604020202020204" pitchFamily="34" charset="0"/>
              <a:buChar char="•"/>
            </a:pP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96</a:t>
            </a:fld>
            <a:endParaRPr lang="en-US"/>
          </a:p>
        </p:txBody>
      </p:sp>
    </p:spTree>
    <p:extLst>
      <p:ext uri="{BB962C8B-B14F-4D97-AF65-F5344CB8AC3E}">
        <p14:creationId xmlns:p14="http://schemas.microsoft.com/office/powerpoint/2010/main" val="37531504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Start training regarding accessibility resources now to prepare for Summative ELPAC.</a:t>
            </a:r>
          </a:p>
          <a:p>
            <a:pPr marL="171450" indent="-171450">
              <a:spcBef>
                <a:spcPts val="700"/>
              </a:spcBef>
              <a:spcAft>
                <a:spcPts val="600"/>
              </a:spcAft>
              <a:buFont typeface="Arial" panose="020B0604020202020204" pitchFamily="34" charset="0"/>
              <a:buChar char="•"/>
            </a:pPr>
            <a:r>
              <a:rPr lang="en-US">
                <a:ea typeface="Calibri"/>
                <a:cs typeface="Arial" panose="020B0604020202020204" pitchFamily="34" charset="0"/>
              </a:rPr>
              <a:t>The </a:t>
            </a:r>
            <a:r>
              <a:rPr lang="en-US"/>
              <a:t>Accessibility Resources Virtual Training Series will help teachers and </a:t>
            </a:r>
            <a:r>
              <a:rPr lang="en-US" err="1"/>
              <a:t>SpEd</a:t>
            </a:r>
            <a:r>
              <a:rPr lang="en-US"/>
              <a:t> staff to see the connection between instruction and accessibility resources.</a:t>
            </a:r>
            <a:endParaRPr lang="en-US">
              <a:ea typeface="Calibri"/>
              <a:cs typeface="Arial" panose="020B0604020202020204" pitchFamily="34" charset="0"/>
            </a:endParaRPr>
          </a:p>
          <a:p>
            <a:pPr marL="171450" indent="-171450">
              <a:buFont typeface="Arial" panose="020B0604020202020204" pitchFamily="34" charset="0"/>
              <a:buChar char="•"/>
            </a:pP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97</a:t>
            </a:fld>
            <a:endParaRPr lang="en-US"/>
          </a:p>
        </p:txBody>
      </p:sp>
    </p:spTree>
    <p:extLst>
      <p:ext uri="{BB962C8B-B14F-4D97-AF65-F5344CB8AC3E}">
        <p14:creationId xmlns:p14="http://schemas.microsoft.com/office/powerpoint/2010/main" val="3777322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Summative ELPAC Coordinator Checklist is a useful tool that will help you organize key tasks in a timely manner. </a:t>
            </a:r>
          </a:p>
          <a:p>
            <a:r>
              <a:rPr lang="en-US"/>
              <a:t>Located in Coordinator Resources</a:t>
            </a:r>
          </a:p>
          <a:p>
            <a:endParaRPr lang="en-US"/>
          </a:p>
        </p:txBody>
      </p:sp>
    </p:spTree>
    <p:extLst>
      <p:ext uri="{BB962C8B-B14F-4D97-AF65-F5344CB8AC3E}">
        <p14:creationId xmlns:p14="http://schemas.microsoft.com/office/powerpoint/2010/main" val="2828020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98</a:t>
            </a:fld>
            <a:endParaRPr lang="en-US"/>
          </a:p>
        </p:txBody>
      </p:sp>
    </p:spTree>
    <p:extLst>
      <p:ext uri="{BB962C8B-B14F-4D97-AF65-F5344CB8AC3E}">
        <p14:creationId xmlns:p14="http://schemas.microsoft.com/office/powerpoint/2010/main" val="6093109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Supports should be entered at least 2-3 days prior to testing the student. It is imperative that you manage your time to collect the signed attachments and the Section K pages from the case carrier or administrator over Special Education.</a:t>
            </a:r>
          </a:p>
        </p:txBody>
      </p:sp>
      <p:sp>
        <p:nvSpPr>
          <p:cNvPr id="4" name="Slide Number Placeholder 3"/>
          <p:cNvSpPr>
            <a:spLocks noGrp="1"/>
          </p:cNvSpPr>
          <p:nvPr>
            <p:ph type="sldNum" sz="quarter" idx="5"/>
          </p:nvPr>
        </p:nvSpPr>
        <p:spPr/>
        <p:txBody>
          <a:bodyPr/>
          <a:lstStyle/>
          <a:p>
            <a:fld id="{CE9AE2DE-B0BF-A043-A27D-DBBB8CDAA36A}" type="slidenum">
              <a:rPr lang="en-US" smtClean="0"/>
              <a:t>100</a:t>
            </a:fld>
            <a:endParaRPr lang="en-US"/>
          </a:p>
        </p:txBody>
      </p:sp>
    </p:spTree>
    <p:extLst>
      <p:ext uri="{BB962C8B-B14F-4D97-AF65-F5344CB8AC3E}">
        <p14:creationId xmlns:p14="http://schemas.microsoft.com/office/powerpoint/2010/main" val="1371747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Entering the designated supports and accommodations in TOMS is a task that can only be done by the ELPAC Coordinator. This requires using the documentation (IEP, 504 Plan, designated support attachments) and accessibility guidelines in tandem to enter the supports in TOMS. This screenshot of the student's test settings page calls out the three radio buttons you will use to access the student's profile pages one by one.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101</a:t>
            </a:fld>
            <a:endParaRPr lang="en-US"/>
          </a:p>
        </p:txBody>
      </p:sp>
    </p:spTree>
    <p:extLst>
      <p:ext uri="{BB962C8B-B14F-4D97-AF65-F5344CB8AC3E}">
        <p14:creationId xmlns:p14="http://schemas.microsoft.com/office/powerpoint/2010/main" val="36681418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These screenshots outline steps 4 and 5 where you will use the magnifying glass to get to the student's profile page and access the test settings section.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102</a:t>
            </a:fld>
            <a:endParaRPr lang="en-US"/>
          </a:p>
        </p:txBody>
      </p:sp>
    </p:spTree>
    <p:extLst>
      <p:ext uri="{BB962C8B-B14F-4D97-AF65-F5344CB8AC3E}">
        <p14:creationId xmlns:p14="http://schemas.microsoft.com/office/powerpoint/2010/main" val="38754176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Note that the test settings page will indicate YES  that the students is in the special education program. The accommodations section check boxes can only be clicked for students if there is a YES indicator on that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103</a:t>
            </a:fld>
            <a:endParaRPr lang="en-US"/>
          </a:p>
        </p:txBody>
      </p:sp>
    </p:spTree>
    <p:extLst>
      <p:ext uri="{BB962C8B-B14F-4D97-AF65-F5344CB8AC3E}">
        <p14:creationId xmlns:p14="http://schemas.microsoft.com/office/powerpoint/2010/main" val="39292941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is a screenshot of the Accommodations section, there is a section for both non-embedded and embedded resources.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104</a:t>
            </a:fld>
            <a:endParaRPr lang="en-US"/>
          </a:p>
        </p:txBody>
      </p:sp>
    </p:spTree>
    <p:extLst>
      <p:ext uri="{BB962C8B-B14F-4D97-AF65-F5344CB8AC3E}">
        <p14:creationId xmlns:p14="http://schemas.microsoft.com/office/powerpoint/2010/main" val="12332459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a screenshot of the Designated Supports section, there is a section for both non-embedded and embedded resources.</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105</a:t>
            </a:fld>
            <a:endParaRPr lang="en-US"/>
          </a:p>
        </p:txBody>
      </p:sp>
    </p:spTree>
    <p:extLst>
      <p:ext uri="{BB962C8B-B14F-4D97-AF65-F5344CB8AC3E}">
        <p14:creationId xmlns:p14="http://schemas.microsoft.com/office/powerpoint/2010/main" val="21781594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Contact STB for support if the student requires unlisted resources. These are nonembedded resources that may change the construct being measured. IEP Teams should make decisions based on the needs of students but note that unlisted resources that do change the construct of what is being tested causes the student to receive the lowest obtainable scale score (LOSS) for the affected domain.</a:t>
            </a:r>
          </a:p>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106</a:t>
            </a:fld>
            <a:endParaRPr lang="en-US"/>
          </a:p>
        </p:txBody>
      </p:sp>
    </p:spTree>
    <p:extLst>
      <p:ext uri="{BB962C8B-B14F-4D97-AF65-F5344CB8AC3E}">
        <p14:creationId xmlns:p14="http://schemas.microsoft.com/office/powerpoint/2010/main" val="41991649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There is only one exception to students not being administered an ELPAC domain and that is </a:t>
            </a:r>
            <a:r>
              <a:rPr lang="en-US"/>
              <a:t>when a student’s IEP or Section 504 plan specifies that the student has a disability for which there are </a:t>
            </a:r>
            <a:r>
              <a:rPr lang="en-US" u="sng"/>
              <a:t>no appropriate accommodations</a:t>
            </a:r>
            <a:r>
              <a:rPr lang="en-US"/>
              <a:t> for assessment in one or more domains. It is important to note that domain exemptions are allowable only if there are no available resources or unlisted resources that provide the student access to THAT domain. You will not be able select two domain exemptions that are part of the same composite score. Selection one domain exemption in a composite score automatically grays out the other domain so you can not select it for exemption.</a:t>
            </a:r>
            <a:endParaRPr lang="en-US">
              <a:cs typeface="Arial" panose="020B0604020202020204" pitchFamily="34" charset="0"/>
            </a:endParaRPr>
          </a:p>
          <a:p>
            <a:endParaRPr lang="en-US">
              <a:cs typeface="Arial" panose="020B0604020202020204" pitchFamily="34" charset="0"/>
            </a:endParaRPr>
          </a:p>
          <a:p>
            <a:r>
              <a:rPr lang="en-US">
                <a:cs typeface="Arial" panose="020B0604020202020204" pitchFamily="34" charset="0"/>
              </a:rPr>
              <a:t>Oral Language Composite=Listening and Speaking</a:t>
            </a:r>
          </a:p>
          <a:p>
            <a:r>
              <a:rPr lang="en-US">
                <a:cs typeface="Arial" panose="020B0604020202020204" pitchFamily="34" charset="0"/>
              </a:rPr>
              <a:t>Written Language Composite=Reading and Writing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107</a:t>
            </a:fld>
            <a:endParaRPr lang="en-US"/>
          </a:p>
        </p:txBody>
      </p:sp>
    </p:spTree>
    <p:extLst>
      <p:ext uri="{BB962C8B-B14F-4D97-AF65-F5344CB8AC3E}">
        <p14:creationId xmlns:p14="http://schemas.microsoft.com/office/powerpoint/2010/main" val="38106886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Test Examiners must know what supports and accommodations each student is required to have for testing</a:t>
            </a:r>
          </a:p>
          <a:p>
            <a:pPr marL="171450" indent="-171450">
              <a:buFont typeface="Arial" panose="020B0604020202020204" pitchFamily="34" charset="0"/>
              <a:buChar char="•"/>
            </a:pPr>
            <a:r>
              <a:rPr lang="en-US"/>
              <a:t>Develop a process for sharing this information with your Special Education team</a:t>
            </a:r>
          </a:p>
        </p:txBody>
      </p:sp>
      <p:sp>
        <p:nvSpPr>
          <p:cNvPr id="4" name="Slide Number Placeholder 3"/>
          <p:cNvSpPr>
            <a:spLocks noGrp="1"/>
          </p:cNvSpPr>
          <p:nvPr>
            <p:ph type="sldNum" sz="quarter" idx="5"/>
          </p:nvPr>
        </p:nvSpPr>
        <p:spPr/>
        <p:txBody>
          <a:bodyPr/>
          <a:lstStyle/>
          <a:p>
            <a:fld id="{CE9AE2DE-B0BF-A043-A27D-DBBB8CDAA36A}" type="slidenum">
              <a:rPr lang="en-US" smtClean="0"/>
              <a:t>108</a:t>
            </a:fld>
            <a:endParaRPr lang="en-US"/>
          </a:p>
        </p:txBody>
      </p:sp>
    </p:spTree>
    <p:extLst>
      <p:ext uri="{BB962C8B-B14F-4D97-AF65-F5344CB8AC3E}">
        <p14:creationId xmlns:p14="http://schemas.microsoft.com/office/powerpoint/2010/main" val="2446714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chieve.lausd.net/testin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9 - Pencil Title" userDrawn="1">
  <p:cSld name="TITLE">
    <p:bg>
      <p:bgPr>
        <a:solidFill>
          <a:srgbClr val="002870"/>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0FA01EB8-FF02-BFA3-E531-0AC3FEA6F9F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588F91FD-87DA-1C6C-11E5-94CABB95A651}"/>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AD09548D-B26F-3741-976C-EAB8D5B4408E}"/>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84F52ED6-976B-4003-6CB9-502B8B8BEF9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Content Placeholder 7">
            <a:extLst>
              <a:ext uri="{FF2B5EF4-FFF2-40B4-BE49-F238E27FC236}">
                <a16:creationId xmlns:a16="http://schemas.microsoft.com/office/drawing/2014/main" id="{EBA0CEDB-C3DB-D054-A93D-20CB6025252D}"/>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9" name="TextBox 8">
            <a:extLst>
              <a:ext uri="{FF2B5EF4-FFF2-40B4-BE49-F238E27FC236}">
                <a16:creationId xmlns:a16="http://schemas.microsoft.com/office/drawing/2014/main" id="{4A87FCCB-95EE-13A5-A375-7983D2FBBD77}"/>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6C78B24F-5C5B-1BEA-1627-B1AD2253037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8B97E111-AEBD-3EB1-4D19-D5780976FF06}"/>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64550949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63EE5E0C-4D99-5F30-29F6-0B58A833B32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8" name="TextBox 7">
            <a:extLst>
              <a:ext uri="{FF2B5EF4-FFF2-40B4-BE49-F238E27FC236}">
                <a16:creationId xmlns:a16="http://schemas.microsoft.com/office/drawing/2014/main" id="{8A2C4FD6-8274-5858-60C6-417601147B91}"/>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759AA128-7990-B14A-AFF5-F555B509F21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FC407256-F31B-1BE0-F50C-DC71A7CB35CE}"/>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195364063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526A8938-8344-7114-F611-DC7A9324F2C0}"/>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Content Placeholder 7">
            <a:extLst>
              <a:ext uri="{FF2B5EF4-FFF2-40B4-BE49-F238E27FC236}">
                <a16:creationId xmlns:a16="http://schemas.microsoft.com/office/drawing/2014/main" id="{CFDE3CE3-09A8-7581-E56C-57FBF9A6168C}"/>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9" name="TextBox 8">
            <a:extLst>
              <a:ext uri="{FF2B5EF4-FFF2-40B4-BE49-F238E27FC236}">
                <a16:creationId xmlns:a16="http://schemas.microsoft.com/office/drawing/2014/main" id="{030C2473-5EE3-0570-FCA1-CF9AE826D904}"/>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F08AD0F-84B6-1936-733B-DDFE06624F7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4" name="Rectangle 5">
            <a:extLst>
              <a:ext uri="{FF2B5EF4-FFF2-40B4-BE49-F238E27FC236}">
                <a16:creationId xmlns:a16="http://schemas.microsoft.com/office/drawing/2014/main" id="{AC165A02-C5F4-12AC-481F-7F0516A3690D}"/>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18482453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Pr>
        <a:solidFill>
          <a:srgbClr val="002870"/>
        </a:solidFill>
        <a:effectLst/>
      </p:bgPr>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4EA10DA6-C7A8-D550-39CD-39E181E8F8FA}"/>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2"/>
            <a:endParaRPr lang="en-US"/>
          </a:p>
        </p:txBody>
      </p:sp>
      <p:sp>
        <p:nvSpPr>
          <p:cNvPr id="5" name="Content Placeholder 7">
            <a:extLst>
              <a:ext uri="{FF2B5EF4-FFF2-40B4-BE49-F238E27FC236}">
                <a16:creationId xmlns:a16="http://schemas.microsoft.com/office/drawing/2014/main" id="{397B0DB7-51F8-77C8-60F2-F0F60387BE5F}"/>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64F6DD37-8DFC-A3AD-B953-8D2589C32A4C}"/>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E109CD04-D2EF-213E-DA2E-CC1AC7CAFCA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7B72A873-5011-7ECD-391E-C44D086B066B}"/>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333123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Pr>
        <a:solidFill>
          <a:srgbClr val="002870"/>
        </a:solidFill>
        <a:effectLst/>
      </p:bgPr>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2EEE1B5D-3F7D-32B5-9479-0A7C1F9705C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2"/>
            <a:endParaRPr lang="en-US"/>
          </a:p>
        </p:txBody>
      </p:sp>
      <p:sp>
        <p:nvSpPr>
          <p:cNvPr id="5" name="Content Placeholder 7">
            <a:extLst>
              <a:ext uri="{FF2B5EF4-FFF2-40B4-BE49-F238E27FC236}">
                <a16:creationId xmlns:a16="http://schemas.microsoft.com/office/drawing/2014/main" id="{4C88707F-29B1-DE33-2727-ADCA2AABD0DA}"/>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27B12076-E5BF-B67C-A432-E7EA73F2987A}"/>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
        <p:nvSpPr>
          <p:cNvPr id="9" name="TextBox 8">
            <a:extLst>
              <a:ext uri="{FF2B5EF4-FFF2-40B4-BE49-F238E27FC236}">
                <a16:creationId xmlns:a16="http://schemas.microsoft.com/office/drawing/2014/main" id="{4291EA57-00AB-BA81-E176-A8265DB201F5}"/>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82AFA771-0E2A-2698-8091-C0F23F3B84E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5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Pr>
        <a:solidFill>
          <a:srgbClr val="002870"/>
        </a:solidFill>
        <a:effectLst/>
      </p:bgPr>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2" name="Google Shape;79;p19">
            <a:extLst>
              <a:ext uri="{FF2B5EF4-FFF2-40B4-BE49-F238E27FC236}">
                <a16:creationId xmlns:a16="http://schemas.microsoft.com/office/drawing/2014/main" id="{5CE49BBB-C985-6679-C250-E6E40F48523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797050" lvl="3" indent="-285750" rtl="0">
              <a:spcBef>
                <a:spcPts val="0"/>
              </a:spcBef>
              <a:spcAft>
                <a:spcPts val="0"/>
              </a:spcAft>
              <a:buSzPts val="1400"/>
              <a:buFont typeface="Arial" panose="020B0604020202020204" pitchFamily="34" charset="0"/>
              <a:buChar char="•"/>
              <a:defRPr>
                <a:solidFill>
                  <a:schemeClr val="bg1"/>
                </a:solidFill>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1"/>
            <a:endParaRPr lang="en-US"/>
          </a:p>
          <a:p>
            <a:pPr lvl="2"/>
            <a:endParaRPr lang="en-US"/>
          </a:p>
        </p:txBody>
      </p:sp>
      <p:sp>
        <p:nvSpPr>
          <p:cNvPr id="4" name="Picture Placeholder 3">
            <a:extLst>
              <a:ext uri="{FF2B5EF4-FFF2-40B4-BE49-F238E27FC236}">
                <a16:creationId xmlns:a16="http://schemas.microsoft.com/office/drawing/2014/main" id="{E1D9399C-F3C1-D2BB-89F8-355E2AEDBF64}"/>
              </a:ext>
            </a:extLst>
          </p:cNvPr>
          <p:cNvSpPr>
            <a:spLocks noGrp="1"/>
          </p:cNvSpPr>
          <p:nvPr>
            <p:ph type="pic" sz="quarter" idx="13"/>
          </p:nvPr>
        </p:nvSpPr>
        <p:spPr>
          <a:xfrm>
            <a:off x="5448300" y="952500"/>
            <a:ext cx="3611563" cy="3768725"/>
          </a:xfrm>
          <a:prstGeom prst="rect">
            <a:avLst/>
          </a:prstGeom>
        </p:spPr>
        <p:txBody>
          <a:bodyPr/>
          <a:lstStyle>
            <a:lvl1pPr>
              <a:defRPr>
                <a:solidFill>
                  <a:schemeClr val="bg1"/>
                </a:solidFill>
              </a:defRPr>
            </a:lvl1pPr>
          </a:lstStyle>
          <a:p>
            <a:endParaRPr lang="en-US"/>
          </a:p>
        </p:txBody>
      </p:sp>
      <p:sp>
        <p:nvSpPr>
          <p:cNvPr id="9" name="TextBox 8">
            <a:extLst>
              <a:ext uri="{FF2B5EF4-FFF2-40B4-BE49-F238E27FC236}">
                <a16:creationId xmlns:a16="http://schemas.microsoft.com/office/drawing/2014/main" id="{25483494-13C6-61AA-D9B0-BF24E0ECDDBB}"/>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DA62AFC1-6157-8DFE-2918-29690B4F5CAC}"/>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B5D703EB-81FD-0635-4711-9B64F481EC58}"/>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11538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 Double Dark Blue" preserve="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77975" y="-18776"/>
            <a:ext cx="9180600" cy="12552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7" name="TextBox 6">
            <a:extLst>
              <a:ext uri="{FF2B5EF4-FFF2-40B4-BE49-F238E27FC236}">
                <a16:creationId xmlns:a16="http://schemas.microsoft.com/office/drawing/2014/main" id="{EEEBCC27-0CE6-C8FC-933F-AD96965B999A}"/>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9CB42714-90FA-4674-0D47-124B8FC64EB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F48EE7BA-31C2-E625-9F7E-6197F8B69BB6}"/>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95064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 - Double Light Blue" userDrawn="1">
  <p:cSld name="TITLE_1_1">
    <p:bg>
      <p:bgPr>
        <a:solidFill>
          <a:srgbClr val="002870"/>
        </a:solidFill>
        <a:effectLst/>
      </p:bgPr>
    </p:bg>
    <p:spTree>
      <p:nvGrpSpPr>
        <p:cNvPr id="1" name="Shape 22"/>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 name="Google Shape;25;p7"/>
          <p:cNvSpPr/>
          <p:nvPr/>
        </p:nvSpPr>
        <p:spPr>
          <a:xfrm rot="10800000" flipH="1">
            <a:off x="-47511" y="-47350"/>
            <a:ext cx="9180600" cy="12552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7" name="TextBox 6">
            <a:extLst>
              <a:ext uri="{FF2B5EF4-FFF2-40B4-BE49-F238E27FC236}">
                <a16:creationId xmlns:a16="http://schemas.microsoft.com/office/drawing/2014/main" id="{11491399-0021-152A-1031-E2CD9EEE54C9}"/>
              </a:ext>
            </a:extLst>
          </p:cNvPr>
          <p:cNvSpPr txBox="1"/>
          <p:nvPr userDrawn="1"/>
        </p:nvSpPr>
        <p:spPr>
          <a:xfrm>
            <a:off x="311700" y="480747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DF9BED49-3E09-BB02-F877-B9622292B31F}"/>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428E502E-DAEC-8C6F-69E3-1911818685D5}"/>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rgbClr val="1C4587"/>
        </a:solidFill>
        <a:effectLst/>
      </p:bgPr>
    </p:bg>
    <p:spTree>
      <p:nvGrpSpPr>
        <p:cNvPr id="1" name="Shape 75"/>
        <p:cNvGrpSpPr/>
        <p:nvPr/>
      </p:nvGrpSpPr>
      <p:grpSpPr>
        <a:xfrm>
          <a:off x="0" y="0"/>
          <a:ext cx="0" cy="0"/>
          <a:chOff x="0" y="0"/>
          <a:chExt cx="0" cy="0"/>
        </a:xfrm>
      </p:grpSpPr>
      <p:sp>
        <p:nvSpPr>
          <p:cNvPr id="7" name="TextBox 6">
            <a:extLst>
              <a:ext uri="{FF2B5EF4-FFF2-40B4-BE49-F238E27FC236}">
                <a16:creationId xmlns:a16="http://schemas.microsoft.com/office/drawing/2014/main" id="{5B18391F-343F-EB64-1717-493BAE9352A0}"/>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5D6A54CD-60DA-A2ED-3DB8-D8339B5D3119}"/>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AF46FAB0-3BBF-6451-EB7F-77992E6B506D}"/>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 - Blank Black">
  <p:cSld name="CUSTOM_2">
    <p:bg>
      <p:bgPr>
        <a:solidFill>
          <a:schemeClr val="dk1"/>
        </a:solidFill>
        <a:effectLst/>
      </p:bgPr>
    </p:bg>
    <p:spTree>
      <p:nvGrpSpPr>
        <p:cNvPr id="1" name="Shape 15"/>
        <p:cNvGrpSpPr/>
        <p:nvPr/>
      </p:nvGrpSpPr>
      <p:grpSpPr>
        <a:xfrm>
          <a:off x="0" y="0"/>
          <a:ext cx="0" cy="0"/>
          <a:chOff x="0" y="0"/>
          <a:chExt cx="0" cy="0"/>
        </a:xfrm>
      </p:grpSpPr>
      <p:sp>
        <p:nvSpPr>
          <p:cNvPr id="9" name="TextBox 8">
            <a:extLst>
              <a:ext uri="{FF2B5EF4-FFF2-40B4-BE49-F238E27FC236}">
                <a16:creationId xmlns:a16="http://schemas.microsoft.com/office/drawing/2014/main" id="{AC3668E3-0CD1-1C42-FE9B-AC4425B185A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354BBD62-0DFC-4FDA-E9E3-35CB1B0A282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fld id="{00000000-1234-1234-1234-123412341234}" type="slidenum">
              <a:rPr lang="en" sz="1000" smtClean="0">
                <a:solidFill>
                  <a:schemeClr val="bg1"/>
                </a:solidFill>
                <a:latin typeface="Arial" panose="020B0604020202020204" pitchFamily="34" charset="0"/>
                <a:cs typeface="Arial" panose="020B0604020202020204" pitchFamily="34" charset="0"/>
              </a:rPr>
              <a:pPr/>
              <a:t>‹#›</a:t>
            </a:fld>
            <a:endParaRPr lang="en" sz="1000">
              <a:solidFill>
                <a:schemeClr val="bg1"/>
              </a:solidFill>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39AC3894-8CB4-281E-E336-6003603EF0F0}"/>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99F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7A578744-2629-0E7B-9CF8-DADE38BD669C}"/>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9" name="Google Shape;19;p6">
            <a:extLst>
              <a:ext uri="{FF2B5EF4-FFF2-40B4-BE49-F238E27FC236}">
                <a16:creationId xmlns:a16="http://schemas.microsoft.com/office/drawing/2014/main" id="{760D2A43-52B7-8B9C-3142-06CBC13E2D4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94F8D16E-8ABA-7C5B-6CA4-7A6C7150F5F0}"/>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93885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9" name="TextBox 8">
            <a:extLst>
              <a:ext uri="{FF2B5EF4-FFF2-40B4-BE49-F238E27FC236}">
                <a16:creationId xmlns:a16="http://schemas.microsoft.com/office/drawing/2014/main" id="{2BF596FF-45EA-7E63-9649-65854D70E201}"/>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tx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C5D08BA-B2FF-2B0A-023D-7B5CD3F88500}"/>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tx1"/>
                </a:solidFill>
                <a:latin typeface="Arial" panose="020B0604020202020204" pitchFamily="34" charset="0"/>
                <a:cs typeface="Arial" panose="020B0604020202020204" pitchFamily="34" charset="0"/>
              </a:rPr>
              <a:pPr algn="r"/>
              <a:t>‹#›</a:t>
            </a:fld>
            <a:endParaRPr lang="en" sz="1000">
              <a:solidFill>
                <a:schemeClr val="tx1"/>
              </a:solidFill>
              <a:latin typeface="Arial" panose="020B0604020202020204" pitchFamily="34" charset="0"/>
              <a:cs typeface="Arial" panose="020B0604020202020204" pitchFamily="34" charset="0"/>
            </a:endParaRPr>
          </a:p>
        </p:txBody>
      </p:sp>
      <p:sp>
        <p:nvSpPr>
          <p:cNvPr id="2" name="Rectangle 5">
            <a:extLst>
              <a:ext uri="{FF2B5EF4-FFF2-40B4-BE49-F238E27FC236}">
                <a16:creationId xmlns:a16="http://schemas.microsoft.com/office/drawing/2014/main" id="{2436CB7A-86D7-7337-9C88-4D91F7272FA4}"/>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3062078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18" name="Right Triangle 17"/>
          <p:cNvSpPr/>
          <p:nvPr/>
        </p:nvSpPr>
        <p:spPr>
          <a:xfrm>
            <a:off x="0" y="4389120"/>
            <a:ext cx="1005840" cy="754380"/>
          </a:xfrm>
          <a:prstGeom prst="rtTriangle">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1050"/>
          </a:p>
        </p:txBody>
      </p:sp>
      <p:sp>
        <p:nvSpPr>
          <p:cNvPr id="19" name="Rectangle 18"/>
          <p:cNvSpPr/>
          <p:nvPr/>
        </p:nvSpPr>
        <p:spPr>
          <a:xfrm>
            <a:off x="457200" y="685800"/>
            <a:ext cx="8229600" cy="5715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sz="1050"/>
          </a:p>
        </p:txBody>
      </p:sp>
      <p:sp>
        <p:nvSpPr>
          <p:cNvPr id="25" name="Pentagon 24"/>
          <p:cNvSpPr/>
          <p:nvPr/>
        </p:nvSpPr>
        <p:spPr>
          <a:xfrm>
            <a:off x="457200" y="685800"/>
            <a:ext cx="1676400" cy="57150"/>
          </a:xfrm>
          <a:prstGeom prst="homePlate">
            <a:avLst/>
          </a:prstGeom>
          <a:solidFill>
            <a:schemeClr val="bg1"/>
          </a:solidFill>
          <a:ln>
            <a:solidFill>
              <a:schemeClr val="bg1"/>
            </a:solid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a:p>
        </p:txBody>
      </p:sp>
      <p:sp>
        <p:nvSpPr>
          <p:cNvPr id="5" name="Flowchart: Process 4"/>
          <p:cNvSpPr/>
          <p:nvPr/>
        </p:nvSpPr>
        <p:spPr>
          <a:xfrm>
            <a:off x="1371601" y="4652010"/>
            <a:ext cx="7772401" cy="491490"/>
          </a:xfrm>
          <a:prstGeom prst="flowChartProcess">
            <a:avLst/>
          </a:prstGeom>
          <a:ln>
            <a:noFill/>
          </a:ln>
        </p:spPr>
        <p:style>
          <a:lnRef idx="2">
            <a:schemeClr val="accent6">
              <a:shade val="50000"/>
            </a:schemeClr>
          </a:lnRef>
          <a:fillRef idx="1002">
            <a:schemeClr val="lt2"/>
          </a:fillRef>
          <a:effectRef idx="0">
            <a:schemeClr val="accent6"/>
          </a:effectRef>
          <a:fontRef idx="minor">
            <a:schemeClr val="lt1"/>
          </a:fontRef>
        </p:style>
        <p:txBody>
          <a:bodyPr rtlCol="0" anchor="ctr"/>
          <a:lstStyle/>
          <a:p>
            <a:pPr algn="ctr"/>
            <a:endParaRPr lang="en-US" sz="1050"/>
          </a:p>
        </p:txBody>
      </p:sp>
      <p:sp>
        <p:nvSpPr>
          <p:cNvPr id="4" name="Snip Diagonal Corner Rectangle 3"/>
          <p:cNvSpPr/>
          <p:nvPr/>
        </p:nvSpPr>
        <p:spPr>
          <a:xfrm>
            <a:off x="914400" y="4743450"/>
            <a:ext cx="8229600" cy="400050"/>
          </a:xfrm>
          <a:prstGeom prst="snip2DiagRect">
            <a:avLst>
              <a:gd name="adj1" fmla="val 0"/>
              <a:gd name="adj2" fmla="val 50000"/>
            </a:avLst>
          </a:prstGeom>
          <a:ln w="3175" cap="flat" cmpd="sng" algn="ctr">
            <a:solidFill>
              <a:schemeClr val="bg2">
                <a:lumMod val="90000"/>
              </a:schemeClr>
            </a:solidFill>
            <a:prstDash val="solid"/>
            <a:round/>
            <a:headEnd type="none" w="med" len="med"/>
            <a:tailEnd type="none" w="med" len="med"/>
          </a:ln>
        </p:spPr>
        <p:style>
          <a:lnRef idx="0">
            <a:scrgbClr r="0" g="0" b="0"/>
          </a:lnRef>
          <a:fillRef idx="1003">
            <a:schemeClr val="lt1"/>
          </a:fillRef>
          <a:effectRef idx="0">
            <a:scrgbClr r="0" g="0" b="0"/>
          </a:effectRef>
          <a:fontRef idx="minor">
            <a:schemeClr val="accent5"/>
          </a:fontRef>
        </p:style>
        <p:txBody>
          <a:bodyPr rtlCol="0" anchor="ctr"/>
          <a:lstStyle/>
          <a:p>
            <a:pPr algn="ctr"/>
            <a:endParaRPr lang="en-US" sz="1050"/>
          </a:p>
        </p:txBody>
      </p:sp>
      <p:sp>
        <p:nvSpPr>
          <p:cNvPr id="24" name="Rectangle 2"/>
          <p:cNvSpPr>
            <a:spLocks noGrp="1"/>
          </p:cNvSpPr>
          <p:nvPr>
            <p:ph type="title"/>
          </p:nvPr>
        </p:nvSpPr>
        <p:spPr>
          <a:xfrm>
            <a:off x="457200" y="171450"/>
            <a:ext cx="8229600" cy="457200"/>
          </a:xfrm>
          <a:prstGeom prst="rect">
            <a:avLst/>
          </a:prstGeom>
        </p:spPr>
        <p:txBody>
          <a:bodyPr anchor="b">
            <a:normAutofit/>
          </a:bodyPr>
          <a:lstStyle>
            <a:lvl1pPr>
              <a:defRPr sz="2700" b="1"/>
            </a:lvl1pPr>
          </a:lstStyle>
          <a:p>
            <a:r>
              <a:rPr lang="en-US" noProof="1"/>
              <a:t>Click to edit Master title style</a:t>
            </a:r>
            <a:endParaRPr lang="en-US"/>
          </a:p>
        </p:txBody>
      </p:sp>
      <p:sp>
        <p:nvSpPr>
          <p:cNvPr id="12" name="Rectangle 3"/>
          <p:cNvSpPr>
            <a:spLocks noGrp="1"/>
          </p:cNvSpPr>
          <p:nvPr>
            <p:ph type="body" idx="1" hasCustomPrompt="1"/>
          </p:nvPr>
        </p:nvSpPr>
        <p:spPr>
          <a:xfrm>
            <a:off x="457200" y="857251"/>
            <a:ext cx="8229600" cy="3680460"/>
          </a:xfrm>
          <a:prstGeom prst="rect">
            <a:avLst/>
          </a:prstGeom>
        </p:spPr>
        <p:txBody>
          <a:bodyPr/>
          <a:lstStyle>
            <a:lvl1pPr marL="345281" indent="-345281">
              <a:spcAft>
                <a:spcPts val="450"/>
              </a:spcAft>
              <a:buClr>
                <a:schemeClr val="accent1">
                  <a:lumMod val="50000"/>
                </a:schemeClr>
              </a:buClr>
              <a:buSzPct val="80000"/>
              <a:buFont typeface="+mj-lt"/>
              <a:buAutoNum type="arabicPeriod"/>
              <a:defRPr sz="1950">
                <a:solidFill>
                  <a:schemeClr val="tx1"/>
                </a:solidFill>
              </a:defRPr>
            </a:lvl1pPr>
            <a:lvl2pPr marL="685800" indent="-340519">
              <a:spcAft>
                <a:spcPts val="450"/>
              </a:spcAft>
              <a:buClr>
                <a:schemeClr val="accent1">
                  <a:lumMod val="75000"/>
                </a:schemeClr>
              </a:buClr>
              <a:buSzPct val="80000"/>
              <a:buFont typeface="+mj-lt"/>
              <a:buAutoNum type="alphaLcPeriod"/>
              <a:defRPr sz="1800"/>
            </a:lvl2pPr>
            <a:lvl3pPr marL="1031081" indent="-303610">
              <a:spcAft>
                <a:spcPts val="450"/>
              </a:spcAft>
              <a:buClr>
                <a:schemeClr val="accent1">
                  <a:lumMod val="60000"/>
                  <a:lumOff val="40000"/>
                </a:schemeClr>
              </a:buClr>
              <a:buSzPct val="80000"/>
              <a:buFont typeface="+mj-lt"/>
              <a:buAutoNum type="romanLcPeriod"/>
              <a:defRPr sz="1500"/>
            </a:lvl3pPr>
            <a:lvl4pPr marL="1371600" indent="-257175">
              <a:spcAft>
                <a:spcPts val="450"/>
              </a:spcAft>
              <a:buClr>
                <a:schemeClr val="accent1">
                  <a:lumMod val="40000"/>
                  <a:lumOff val="60000"/>
                </a:schemeClr>
              </a:buClr>
              <a:buSzPct val="80000"/>
              <a:buFont typeface="+mj-lt"/>
              <a:buAutoNum type="arabicPeriod"/>
              <a:defRPr sz="1350"/>
            </a:lvl4pPr>
            <a:lvl5pPr marL="1716881" indent="-258366">
              <a:spcAft>
                <a:spcPts val="450"/>
              </a:spcAft>
              <a:buClr>
                <a:schemeClr val="accent1"/>
              </a:buClr>
              <a:buSzPct val="80000"/>
              <a:buFont typeface="+mj-lt"/>
              <a:buAutoNum type="alphaLcPeriod"/>
              <a:defRPr sz="1200"/>
            </a:lvl5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0" name="Rectangle 6">
            <a:extLst>
              <a:ext uri="{FF2B5EF4-FFF2-40B4-BE49-F238E27FC236}">
                <a16:creationId xmlns:a16="http://schemas.microsoft.com/office/drawing/2014/main" id="{1BC27AAC-A09B-4726-96CD-434A50D37F23}"/>
              </a:ext>
            </a:extLst>
          </p:cNvPr>
          <p:cNvSpPr txBox="1">
            <a:spLocks/>
          </p:cNvSpPr>
          <p:nvPr/>
        </p:nvSpPr>
        <p:spPr>
          <a:xfrm>
            <a:off x="8382000" y="4811806"/>
            <a:ext cx="533400" cy="273844"/>
          </a:xfrm>
          <a:prstGeom prst="rect">
            <a:avLst/>
          </a:prstGeom>
        </p:spPr>
        <p:txBody>
          <a:bodyPr vert="horz" anchor="ctr" anchorCtr="0">
            <a:normAutofit/>
          </a:bodyPr>
          <a:lstStyle>
            <a:defPPr>
              <a:defRPr lang="en-US"/>
            </a:defPPr>
            <a:lvl1pPr marL="0" algn="ctr" defTabSz="914400" rtl="0" latinLnBrk="0">
              <a:defRPr sz="1400" b="1"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fld id="{50935222-B196-4F9B-9AEC-1292459A754A}" type="slidenum">
              <a:rPr lang="en-US" sz="1050" b="0" smtClean="0">
                <a:solidFill>
                  <a:schemeClr val="accent1">
                    <a:lumMod val="50000"/>
                  </a:schemeClr>
                </a:solidFill>
                <a:latin typeface="+mn-lt"/>
              </a:rPr>
              <a:pPr/>
              <a:t>‹#›</a:t>
            </a:fld>
            <a:endParaRPr lang="en-US" sz="1050" b="0">
              <a:solidFill>
                <a:schemeClr val="accent1">
                  <a:lumMod val="50000"/>
                </a:schemeClr>
              </a:solidFill>
              <a:latin typeface="+mn-lt"/>
            </a:endParaRPr>
          </a:p>
        </p:txBody>
      </p:sp>
      <p:sp>
        <p:nvSpPr>
          <p:cNvPr id="21" name="Pentagon 20"/>
          <p:cNvSpPr/>
          <p:nvPr/>
        </p:nvSpPr>
        <p:spPr>
          <a:xfrm>
            <a:off x="457200" y="685800"/>
            <a:ext cx="1600200" cy="57150"/>
          </a:xfrm>
          <a:prstGeom prst="homePlate">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a:p>
        </p:txBody>
      </p:sp>
      <p:sp>
        <p:nvSpPr>
          <p:cNvPr id="15" name="Rectangle 4">
            <a:extLst>
              <a:ext uri="{FF2B5EF4-FFF2-40B4-BE49-F238E27FC236}">
                <a16:creationId xmlns:a16="http://schemas.microsoft.com/office/drawing/2014/main" id="{41BE2C2E-9614-414F-A326-C0724B5491B1}"/>
              </a:ext>
            </a:extLst>
          </p:cNvPr>
          <p:cNvSpPr>
            <a:spLocks noGrp="1"/>
          </p:cNvSpPr>
          <p:nvPr>
            <p:ph type="dt" sz="half" idx="10"/>
          </p:nvPr>
        </p:nvSpPr>
        <p:spPr>
          <a:xfrm>
            <a:off x="1790698" y="4812507"/>
            <a:ext cx="1181102" cy="273844"/>
          </a:xfrm>
          <a:prstGeom prst="rect">
            <a:avLst/>
          </a:prstGeom>
        </p:spPr>
        <p:txBody>
          <a:bodyPr/>
          <a:lstStyle>
            <a:lvl1pPr algn="ctr">
              <a:defRPr sz="1050"/>
            </a:lvl1pPr>
          </a:lstStyle>
          <a:p>
            <a:pPr algn="l"/>
            <a:fld id="{81316BE4-C108-45B9-9351-E3E87250B9B3}" type="datetime1">
              <a:rPr lang="en-US" smtClean="0"/>
              <a:pPr algn="l"/>
              <a:t>1/19/2024</a:t>
            </a:fld>
            <a:endParaRPr lang="en-US"/>
          </a:p>
        </p:txBody>
      </p:sp>
      <p:sp>
        <p:nvSpPr>
          <p:cNvPr id="16" name="Rectangle 5">
            <a:extLst>
              <a:ext uri="{FF2B5EF4-FFF2-40B4-BE49-F238E27FC236}">
                <a16:creationId xmlns:a16="http://schemas.microsoft.com/office/drawing/2014/main" id="{53C70E0E-71FB-409B-831E-07A55E971560}"/>
              </a:ext>
            </a:extLst>
          </p:cNvPr>
          <p:cNvSpPr>
            <a:spLocks noGrp="1"/>
          </p:cNvSpPr>
          <p:nvPr>
            <p:ph type="ftr" sz="quarter" idx="11"/>
          </p:nvPr>
        </p:nvSpPr>
        <p:spPr>
          <a:xfrm>
            <a:off x="3124200" y="4812507"/>
            <a:ext cx="5105400" cy="273844"/>
          </a:xfrm>
          <a:prstGeom prst="rect">
            <a:avLst/>
          </a:prstGeom>
        </p:spPr>
        <p:txBody>
          <a:bodyPr/>
          <a:lstStyle>
            <a:lvl1pPr algn="ctr">
              <a:defRPr sz="1050" b="0" i="0" cap="none" spc="0">
                <a:ln w="0"/>
                <a:solidFill>
                  <a:schemeClr val="accent1">
                    <a:lumMod val="50000"/>
                  </a:schemeClr>
                </a:solidFill>
                <a:effectLst/>
                <a:latin typeface="+mj-lt"/>
              </a:defRPr>
            </a:lvl1pPr>
          </a:lstStyle>
          <a:p>
            <a:endParaRPr lang="en-US"/>
          </a:p>
        </p:txBody>
      </p:sp>
      <p:pic>
        <p:nvPicPr>
          <p:cNvPr id="17" name="Picture 16">
            <a:hlinkClick r:id="rId2"/>
            <a:extLst>
              <a:ext uri="{FF2B5EF4-FFF2-40B4-BE49-F238E27FC236}">
                <a16:creationId xmlns:a16="http://schemas.microsoft.com/office/drawing/2014/main" id="{A5D89F46-0271-4147-9FC6-D3A698418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4606290"/>
            <a:ext cx="675085" cy="480060"/>
          </a:xfrm>
          <a:prstGeom prst="rect">
            <a:avLst/>
          </a:prstGeom>
          <a:effectLst>
            <a:outerShdw blurRad="63500" sx="102000" sy="102000" algn="ctr" rotWithShape="0">
              <a:prstClr val="black">
                <a:alpha val="40000"/>
              </a:prstClr>
            </a:outerShdw>
          </a:effectLst>
        </p:spPr>
      </p:pic>
      <p:sp>
        <p:nvSpPr>
          <p:cNvPr id="28" name="Rectangle 6">
            <a:extLst>
              <a:ext uri="{FF2B5EF4-FFF2-40B4-BE49-F238E27FC236}">
                <a16:creationId xmlns:a16="http://schemas.microsoft.com/office/drawing/2014/main" id="{1BC27AAC-A09B-4726-96CD-434A50D37F23}"/>
              </a:ext>
            </a:extLst>
          </p:cNvPr>
          <p:cNvSpPr txBox="1">
            <a:spLocks/>
          </p:cNvSpPr>
          <p:nvPr userDrawn="1"/>
        </p:nvSpPr>
        <p:spPr>
          <a:xfrm>
            <a:off x="8382000" y="4811806"/>
            <a:ext cx="533400" cy="273844"/>
          </a:xfrm>
          <a:prstGeom prst="rect">
            <a:avLst/>
          </a:prstGeom>
        </p:spPr>
        <p:txBody>
          <a:bodyPr vert="horz" anchor="ctr" anchorCtr="0">
            <a:normAutofit/>
          </a:bodyPr>
          <a:lstStyle>
            <a:defPPr>
              <a:defRPr lang="en-US"/>
            </a:defPPr>
            <a:lvl1pPr marL="0" algn="ctr" defTabSz="914400" rtl="0" latinLnBrk="0">
              <a:defRPr sz="1400" b="1"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fld id="{50935222-B196-4F9B-9AEC-1292459A754A}" type="slidenum">
              <a:rPr lang="en-US" sz="1050" b="0" smtClean="0">
                <a:solidFill>
                  <a:schemeClr val="accent1">
                    <a:lumMod val="50000"/>
                  </a:schemeClr>
                </a:solidFill>
                <a:latin typeface="+mn-lt"/>
              </a:rPr>
              <a:pPr/>
              <a:t>‹#›</a:t>
            </a:fld>
            <a:endParaRPr lang="en-US" sz="1050" b="0">
              <a:solidFill>
                <a:schemeClr val="accent1">
                  <a:lumMod val="50000"/>
                </a:schemeClr>
              </a:solidFill>
              <a:latin typeface="+mn-lt"/>
            </a:endParaRPr>
          </a:p>
        </p:txBody>
      </p:sp>
    </p:spTree>
    <p:extLst>
      <p:ext uri="{BB962C8B-B14F-4D97-AF65-F5344CB8AC3E}">
        <p14:creationId xmlns:p14="http://schemas.microsoft.com/office/powerpoint/2010/main" val="9568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80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42236022-0392-35CD-64E2-4F79B43B1DA4}"/>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84C74991-61B8-971F-CE10-754538669D43}"/>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5" name="TextBox 14">
            <a:extLst>
              <a:ext uri="{FF2B5EF4-FFF2-40B4-BE49-F238E27FC236}">
                <a16:creationId xmlns:a16="http://schemas.microsoft.com/office/drawing/2014/main" id="{E4A2B334-C715-E8CF-0482-6CCA67E2C59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C7987BC-D111-3E7B-2C54-9921A667FBFE}"/>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4" name="Rectangle 5">
            <a:extLst>
              <a:ext uri="{FF2B5EF4-FFF2-40B4-BE49-F238E27FC236}">
                <a16:creationId xmlns:a16="http://schemas.microsoft.com/office/drawing/2014/main" id="{DF8CA5A5-B12F-4B30-AE20-4D7FE05FB3BC}"/>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404692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FF99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6D47FBA4-EB72-1D9E-7D4A-EE24BBC36BC7}"/>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BA763C9A-BEDC-C7B1-1B4E-2C71D53CCA1C}"/>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5" name="TextBox 14">
            <a:extLst>
              <a:ext uri="{FF2B5EF4-FFF2-40B4-BE49-F238E27FC236}">
                <a16:creationId xmlns:a16="http://schemas.microsoft.com/office/drawing/2014/main" id="{D35E0683-8E06-2DEA-9B25-CF3BB98FC36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89F2546-B043-C26F-E87D-16A57F57C74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
        <p:nvSpPr>
          <p:cNvPr id="4" name="Rectangle 5">
            <a:extLst>
              <a:ext uri="{FF2B5EF4-FFF2-40B4-BE49-F238E27FC236}">
                <a16:creationId xmlns:a16="http://schemas.microsoft.com/office/drawing/2014/main" id="{65CFCA31-F461-7C47-B92D-540B31F8F1BB}"/>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357088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E0189ADD-32B0-5022-4D76-8FBFE88B4D8E}"/>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Google Shape;19;p6">
            <a:extLst>
              <a:ext uri="{FF2B5EF4-FFF2-40B4-BE49-F238E27FC236}">
                <a16:creationId xmlns:a16="http://schemas.microsoft.com/office/drawing/2014/main" id="{7A6537F9-FF7C-2CC9-5655-5BB13284592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64721F7-F39F-515F-C6D8-7DCD578492A4}"/>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Arial" panose="020B0604020202020204" pitchFamily="34" charset="0"/>
                <a:cs typeface="Arial" panose="020B0604020202020204" pitchFamily="34" charset="0"/>
              </a:rPr>
              <a:t>Student Testing Branch</a:t>
            </a:r>
          </a:p>
        </p:txBody>
      </p:sp>
      <p:sp>
        <p:nvSpPr>
          <p:cNvPr id="8" name="Rectangle 5">
            <a:extLst>
              <a:ext uri="{FF2B5EF4-FFF2-40B4-BE49-F238E27FC236}">
                <a16:creationId xmlns:a16="http://schemas.microsoft.com/office/drawing/2014/main" id="{F141D795-E540-524B-8E77-33E23E0BD60D}"/>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335213365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D4D06306-7001-5B02-6E8B-46772F5DC8C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8" name="Content Placeholder 7">
            <a:extLst>
              <a:ext uri="{FF2B5EF4-FFF2-40B4-BE49-F238E27FC236}">
                <a16:creationId xmlns:a16="http://schemas.microsoft.com/office/drawing/2014/main" id="{820CD228-4A3E-7852-1A97-852C83DAEC93}"/>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12" name="TextBox 11">
            <a:extLst>
              <a:ext uri="{FF2B5EF4-FFF2-40B4-BE49-F238E27FC236}">
                <a16:creationId xmlns:a16="http://schemas.microsoft.com/office/drawing/2014/main" id="{E31A9A39-F55A-6DEC-91AF-C6A7A604C213}"/>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786F4EC6-8D7E-C719-0A2F-C8B94AFB063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38B73D43-9189-A973-A689-9D8387AEC78F}"/>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6887721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2" name="Google Shape;79;p19">
            <a:extLst>
              <a:ext uri="{FF2B5EF4-FFF2-40B4-BE49-F238E27FC236}">
                <a16:creationId xmlns:a16="http://schemas.microsoft.com/office/drawing/2014/main" id="{41AE05F8-85E7-C5C0-E26C-432819831AF1}"/>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10" name="TextBox 9">
            <a:extLst>
              <a:ext uri="{FF2B5EF4-FFF2-40B4-BE49-F238E27FC236}">
                <a16:creationId xmlns:a16="http://schemas.microsoft.com/office/drawing/2014/main" id="{AB86C76B-626F-806E-FA65-E2119EB6F21C}"/>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Arial" panose="020B0604020202020204" pitchFamily="34" charset="0"/>
                <a:cs typeface="Arial" panose="020B0604020202020204" pitchFamily="34" charset="0"/>
              </a:rPr>
              <a:t>Student Testing Branch</a:t>
            </a:r>
          </a:p>
        </p:txBody>
      </p:sp>
      <p:sp>
        <p:nvSpPr>
          <p:cNvPr id="11" name="Google Shape;19;p6">
            <a:extLst>
              <a:ext uri="{FF2B5EF4-FFF2-40B4-BE49-F238E27FC236}">
                <a16:creationId xmlns:a16="http://schemas.microsoft.com/office/drawing/2014/main" id="{1294641C-4896-5B8F-9AFF-0F84014ACC5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6447CE0F-122D-B3D3-B8B3-2722F24F827C}"/>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220872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5" name="Google Shape;79;p19">
            <a:extLst>
              <a:ext uri="{FF2B5EF4-FFF2-40B4-BE49-F238E27FC236}">
                <a16:creationId xmlns:a16="http://schemas.microsoft.com/office/drawing/2014/main" id="{393F1039-8066-918A-4A4D-A968B9596756}"/>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Content Placeholder 7">
            <a:extLst>
              <a:ext uri="{FF2B5EF4-FFF2-40B4-BE49-F238E27FC236}">
                <a16:creationId xmlns:a16="http://schemas.microsoft.com/office/drawing/2014/main" id="{DCDD298F-B189-0F20-B0BC-EF0D2E6F9E7E}"/>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9" name="TextBox 8">
            <a:extLst>
              <a:ext uri="{FF2B5EF4-FFF2-40B4-BE49-F238E27FC236}">
                <a16:creationId xmlns:a16="http://schemas.microsoft.com/office/drawing/2014/main" id="{EF7D05D0-7B33-EEFB-D9EC-6E8179642D6D}"/>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AAADAB2D-CE04-D9C2-CCEF-49777D1387B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FDAAB371-B66E-900A-A9A4-02FDBDB2144A}"/>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65734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AB75B476-579A-9B87-C62B-A52D3E884D6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8" name="TextBox 7">
            <a:extLst>
              <a:ext uri="{FF2B5EF4-FFF2-40B4-BE49-F238E27FC236}">
                <a16:creationId xmlns:a16="http://schemas.microsoft.com/office/drawing/2014/main" id="{86DA847D-8D80-A37E-4ABB-7AAB41135C7D}"/>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FB741851-A53D-637F-6C3C-7D40B5D25AC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42B318D8-EB3C-08B3-10C2-BE7D2B28EBED}"/>
              </a:ext>
            </a:extLst>
          </p:cNvPr>
          <p:cNvSpPr>
            <a:spLocks noGrp="1"/>
          </p:cNvSpPr>
          <p:nvPr>
            <p:ph type="ftr" sz="quarter" idx="11"/>
          </p:nvPr>
        </p:nvSpPr>
        <p:spPr>
          <a:xfrm>
            <a:off x="1917290" y="4799303"/>
            <a:ext cx="5751871" cy="246221"/>
          </a:xfrm>
          <a:prstGeom prst="rect">
            <a:avLst/>
          </a:prstGeom>
        </p:spPr>
        <p:txBody>
          <a:bodyPr/>
          <a:lstStyle>
            <a:lvl1pPr algn="l">
              <a:defRPr sz="1000" b="0" i="1" cap="none" spc="0">
                <a:ln w="0"/>
                <a:solidFill>
                  <a:srgbClr val="002060"/>
                </a:solidFill>
                <a:effectLst/>
                <a:latin typeface="+mj-lt"/>
                <a:cs typeface="Arial" panose="020B0604020202020204" pitchFamily="34" charset="0"/>
              </a:defRPr>
            </a:lvl1pPr>
          </a:lstStyle>
          <a:p>
            <a:r>
              <a:rPr lang="en-US"/>
              <a:t>2023-24 Summative ELPAC and Summative Alternate ELPAC Administration Coordinator Training</a:t>
            </a:r>
          </a:p>
        </p:txBody>
      </p:sp>
    </p:spTree>
    <p:extLst>
      <p:ext uri="{BB962C8B-B14F-4D97-AF65-F5344CB8AC3E}">
        <p14:creationId xmlns:p14="http://schemas.microsoft.com/office/powerpoint/2010/main" val="21313023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01058" y="4739417"/>
            <a:ext cx="548700" cy="393600"/>
          </a:xfrm>
          <a:prstGeom prst="rect">
            <a:avLst/>
          </a:prstGeom>
          <a:noFill/>
          <a:ln>
            <a:noFill/>
          </a:ln>
        </p:spPr>
        <p:txBody>
          <a:bodyPr spcFirstLastPara="1" wrap="square" lIns="91425" tIns="91425" rIns="91425" bIns="91425" anchor="ctr" anchorCtr="0">
            <a:noAutofit/>
          </a:bodyPr>
          <a:lstStyle>
            <a:lvl1pPr lvl="0" rtl="0">
              <a:buNone/>
              <a:defRPr sz="900">
                <a:solidFill>
                  <a:schemeClr val="dk2"/>
                </a:solidFill>
                <a:latin typeface="Arial" panose="020B0604020202020204" pitchFamily="34" charset="0"/>
                <a:ea typeface="Arial" panose="020B0604020202020204" pitchFamily="34" charset="0"/>
                <a:cs typeface="Arial" panose="020B0604020202020204" pitchFamily="34" charset="0"/>
                <a:sym typeface="Poppins"/>
              </a:defRPr>
            </a:lvl1pPr>
            <a:lvl2pPr lvl="1" rtl="0">
              <a:buNone/>
              <a:defRPr sz="900">
                <a:solidFill>
                  <a:schemeClr val="dk2"/>
                </a:solidFill>
                <a:latin typeface="Poppins"/>
                <a:ea typeface="Poppins"/>
                <a:cs typeface="Poppins"/>
                <a:sym typeface="Poppins"/>
              </a:defRPr>
            </a:lvl2pPr>
            <a:lvl3pPr lvl="2" rtl="0">
              <a:buNone/>
              <a:defRPr sz="900">
                <a:solidFill>
                  <a:schemeClr val="dk2"/>
                </a:solidFill>
                <a:latin typeface="Poppins"/>
                <a:ea typeface="Poppins"/>
                <a:cs typeface="Poppins"/>
                <a:sym typeface="Poppins"/>
              </a:defRPr>
            </a:lvl3pPr>
            <a:lvl4pPr lvl="3" rtl="0">
              <a:buNone/>
              <a:defRPr sz="900">
                <a:solidFill>
                  <a:schemeClr val="dk2"/>
                </a:solidFill>
                <a:latin typeface="Poppins"/>
                <a:ea typeface="Poppins"/>
                <a:cs typeface="Poppins"/>
                <a:sym typeface="Poppins"/>
              </a:defRPr>
            </a:lvl4pPr>
            <a:lvl5pPr lvl="4" rtl="0">
              <a:buNone/>
              <a:defRPr sz="900">
                <a:solidFill>
                  <a:schemeClr val="dk2"/>
                </a:solidFill>
                <a:latin typeface="Poppins"/>
                <a:ea typeface="Poppins"/>
                <a:cs typeface="Poppins"/>
                <a:sym typeface="Poppins"/>
              </a:defRPr>
            </a:lvl5pPr>
            <a:lvl6pPr lvl="5" rtl="0">
              <a:buNone/>
              <a:defRPr sz="900">
                <a:solidFill>
                  <a:schemeClr val="dk2"/>
                </a:solidFill>
                <a:latin typeface="Poppins"/>
                <a:ea typeface="Poppins"/>
                <a:cs typeface="Poppins"/>
                <a:sym typeface="Poppins"/>
              </a:defRPr>
            </a:lvl6pPr>
            <a:lvl7pPr lvl="6" rtl="0">
              <a:buNone/>
              <a:defRPr sz="900">
                <a:solidFill>
                  <a:schemeClr val="dk2"/>
                </a:solidFill>
                <a:latin typeface="Poppins"/>
                <a:ea typeface="Poppins"/>
                <a:cs typeface="Poppins"/>
                <a:sym typeface="Poppins"/>
              </a:defRPr>
            </a:lvl7pPr>
            <a:lvl8pPr lvl="7" rtl="0">
              <a:buNone/>
              <a:defRPr sz="900">
                <a:solidFill>
                  <a:schemeClr val="dk2"/>
                </a:solidFill>
                <a:latin typeface="Poppins"/>
                <a:ea typeface="Poppins"/>
                <a:cs typeface="Poppins"/>
                <a:sym typeface="Poppins"/>
              </a:defRPr>
            </a:lvl8pPr>
            <a:lvl9pPr lvl="8" rtl="0">
              <a:buNone/>
              <a:defRPr sz="900">
                <a:solidFill>
                  <a:schemeClr val="dk2"/>
                </a:solidFill>
                <a:latin typeface="Poppins"/>
                <a:ea typeface="Poppins"/>
                <a:cs typeface="Poppins"/>
                <a:sym typeface="Poppins"/>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710" r:id="rId2"/>
    <p:sldLayoutId id="2147483705" r:id="rId3"/>
    <p:sldLayoutId id="2147483706" r:id="rId4"/>
    <p:sldLayoutId id="2147483691" r:id="rId5"/>
    <p:sldLayoutId id="2147483696" r:id="rId6"/>
    <p:sldLayoutId id="2147483711" r:id="rId7"/>
    <p:sldLayoutId id="2147483694" r:id="rId8"/>
    <p:sldLayoutId id="2147483690" r:id="rId9"/>
    <p:sldLayoutId id="2147483698" r:id="rId10"/>
    <p:sldLayoutId id="2147483695" r:id="rId11"/>
    <p:sldLayoutId id="2147483697" r:id="rId12"/>
    <p:sldLayoutId id="2147483693" r:id="rId13"/>
    <p:sldLayoutId id="2147483692" r:id="rId14"/>
    <p:sldLayoutId id="2147483688" r:id="rId15"/>
    <p:sldLayoutId id="2147483689" r:id="rId16"/>
    <p:sldLayoutId id="2147483653" r:id="rId17"/>
    <p:sldLayoutId id="2147483664" r:id="rId18"/>
    <p:sldLayoutId id="2147483651" r:id="rId19"/>
    <p:sldLayoutId id="2147483707" r:id="rId20"/>
    <p:sldLayoutId id="2147483712" r:id="rId21"/>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hyperlink" Target="https://www.lausd.org/testing"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11.xml"/><Relationship Id="rId5" Type="http://schemas.openxmlformats.org/officeDocument/2006/relationships/image" Target="../media/image102.png"/><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lausd.org/cms/lib/CA01000043/Centricity/Domain/411/2023-24%20Summative%20ELPAC%20Coordinator%20Checklist.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ca.portal.cambiumast.com/" TargetMode="External"/><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hyperlink" Target="https://ca.portal.cambiumast.com/" TargetMode="Externa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hyperlink" Target="https://docs.google.com/spreadsheets/d/1az5lLCck5blEj1NqQy4bp7kfhyr1yvtNvTN24dtjBF4/edit#gid=0" TargetMode="External"/><Relationship Id="rId2" Type="http://schemas.openxmlformats.org/officeDocument/2006/relationships/hyperlink" Target="https://lausd-myit.onbmc.com/dwp/app/#/catalog" TargetMode="Externa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hyperlink" Target="https://ca-toms-help.ets.org/tech-specs-and-config/system-requirements/secure-browsers-student-testing/" TargetMode="External"/><Relationship Id="rId2" Type="http://schemas.openxmlformats.org/officeDocument/2006/relationships/notesSlide" Target="../notesSlides/notesSlide104.xml"/><Relationship Id="rId1" Type="http://schemas.openxmlformats.org/officeDocument/2006/relationships/slideLayout" Target="../slideLayouts/slideLayout11.xml"/><Relationship Id="rId4" Type="http://schemas.openxmlformats.org/officeDocument/2006/relationships/hyperlink" Target="https://ca-toms-help.ets.org/tech-specs-and-config/system-requirements/supported-opsys-student-testing/"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hyperlink" Target="https://www.elpac.org/s/pdf/ELPAC--TNA-DIA-Use-Scenarios.2019-20.pdf"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elpac.org/test-administration/summative/summative-elpac-forms-assignment/"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hyperlink" Target="https://oneaccess.lausd.net/"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hyperlink" Target="https://achieve.lausd.net/Page/7019"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hyperlink" Target="https://www.elpac.org/s/pdf/ELPACSA.PFA.GradeK-2.2023-24.pdf" TargetMode="External"/><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hyperlink" Target="https://www.elpac.org/s/pdf/ELPACSA.PFA.Grade3-12.2023-24.pdf"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www.elpac.org/test-administration/sa-estimated-test-time/" TargetMode="External"/><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hyperlink" Target="https://ca-toms-help.ets.org/summ-elpac-otam/test-security/overview/" TargetMode="External"/><Relationship Id="rId2" Type="http://schemas.openxmlformats.org/officeDocument/2006/relationships/notesSlide" Target="../notesSlides/notesSlide121.xml"/><Relationship Id="rId1" Type="http://schemas.openxmlformats.org/officeDocument/2006/relationships/slideLayout" Target="../slideLayouts/slideLayout5.xml"/><Relationship Id="rId5" Type="http://schemas.openxmlformats.org/officeDocument/2006/relationships/hyperlink" Target="https://www.caaspp.org/rsc/pdfs/calif-tac-unauthorized-electronic-devices-sign.pdf" TargetMode="External"/><Relationship Id="rId4" Type="http://schemas.openxmlformats.org/officeDocument/2006/relationships/hyperlink" Target="https://www.caaspp.org/rsc/pdfs/calif-tac-do-not-disturb-sign.pdf"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hyperlink" Target="https://ca-toms-help.ets.org/s/pdf/How-to-Start-an-ELPAC-Test-Session.pdf" TargetMode="External"/><Relationship Id="rId2" Type="http://schemas.openxmlformats.org/officeDocument/2006/relationships/notesSlide" Target="../notesSlides/notesSlide124.xml"/><Relationship Id="rId1" Type="http://schemas.openxmlformats.org/officeDocument/2006/relationships/slideLayout" Target="../slideLayouts/slideLayout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hyperlink" Target="https://ca-toms-help.ets.org/s/pdf/How-to-Start-an-Alternate-ELPAC-Test-Session.pdf"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7.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129.png"/><Relationship Id="rId4" Type="http://schemas.openxmlformats.org/officeDocument/2006/relationships/image" Target="../media/image128.png"/></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3.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5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6.xml"/><Relationship Id="rId1" Type="http://schemas.openxmlformats.org/officeDocument/2006/relationships/slideLayout" Target="../slideLayouts/slideLayout6.xml"/><Relationship Id="rId4" Type="http://schemas.openxmlformats.org/officeDocument/2006/relationships/hyperlink" Target="https://www.caaspp.org/rsc/pdfs/CAASPP-ELPAC-Pause-Rules.pdf"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chieve.lausd.net/Page/180"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2.xml"/><Relationship Id="rId1" Type="http://schemas.openxmlformats.org/officeDocument/2006/relationships/slideLayout" Target="../slideLayouts/slideLayout5.xml"/><Relationship Id="rId5" Type="http://schemas.openxmlformats.org/officeDocument/2006/relationships/image" Target="../media/image146.png"/><Relationship Id="rId4" Type="http://schemas.openxmlformats.org/officeDocument/2006/relationships/image" Target="../media/image145.emf"/></Relationships>
</file>

<file path=ppt/slides/_rels/slide174.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3.xml"/><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hyperlink" Target="https://ca-toms-help.ets.org/alt-elpac-tam/support/" TargetMode="External"/><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hyperlink" Target="https://www.elpac.org/test-administration/alternate/alt-elpac-estimated-test-time/" TargetMode="External"/><Relationship Id="rId2" Type="http://schemas.openxmlformats.org/officeDocument/2006/relationships/notesSlide" Target="../notesSlides/notesSlide148.xml"/><Relationship Id="rId1" Type="http://schemas.openxmlformats.org/officeDocument/2006/relationships/slideLayout" Target="../slideLayouts/slideLayout6.xml"/><Relationship Id="rId4" Type="http://schemas.openxmlformats.org/officeDocument/2006/relationships/image" Target="../media/image151.png"/></Relationships>
</file>

<file path=ppt/slides/_rels/slide182.xml.rels><?xml version="1.0" encoding="UTF-8" standalone="yes"?>
<Relationships xmlns="http://schemas.openxmlformats.org/package/2006/relationships"><Relationship Id="rId3" Type="http://schemas.openxmlformats.org/officeDocument/2006/relationships/hyperlink" Target="https://www.elpac.org/test-administration/alternate/alt-elpac-forms-assignment/" TargetMode="External"/><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hyperlink" Target="https://www.elpac.org/s/pdf/Summative-Alt-ELPAC-PFA.2023-24.pdf" TargetMode="External"/><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hyperlink" Target="https://www.elpac.org/test-administration/alternate/alt-elpac-second-scoring-assignment" TargetMode="External"/><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hyperlink" Target="https://www.elpac.org/s/pdf/ALT-ELPAC-Second-Scoring-Handout.2020-21.pdf" TargetMode="External"/><Relationship Id="rId2" Type="http://schemas.openxmlformats.org/officeDocument/2006/relationships/notesSlide" Target="../notesSlides/notesSlide154.xml"/><Relationship Id="rId1" Type="http://schemas.openxmlformats.org/officeDocument/2006/relationships/slideLayout" Target="../slideLayouts/slideLayout6.xml"/><Relationship Id="rId4" Type="http://schemas.openxmlformats.org/officeDocument/2006/relationships/hyperlink" Target="https://www.youtube.com/watch?v=dTMLOyzEB_k"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3.xml"/><Relationship Id="rId1" Type="http://schemas.openxmlformats.org/officeDocument/2006/relationships/slideLayout" Target="../slideLayouts/slideLayout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5.xml"/><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6.xml"/><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9.xml"/><Relationship Id="rId1" Type="http://schemas.openxmlformats.org/officeDocument/2006/relationships/slideLayout" Target="../slideLayouts/slideLayout8.xml"/><Relationship Id="rId4" Type="http://schemas.openxmlformats.org/officeDocument/2006/relationships/image" Target="../media/image159.png"/></Relationships>
</file>

<file path=ppt/slides/_rels/slide21.xml.rels><?xml version="1.0" encoding="UTF-8" standalone="yes"?>
<Relationships xmlns="http://schemas.openxmlformats.org/package/2006/relationships"><Relationship Id="rId3" Type="http://schemas.openxmlformats.org/officeDocument/2006/relationships/hyperlink" Target="https://www.cde.ca.gov/ta/tg/ca/documents/altassessmentdecision.pdf"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www.cde.ca.gov/ta/tg/ca/caaiepteamrev.asp"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notesSlide" Target="../notesSlides/notesSlide170.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8" Type="http://schemas.openxmlformats.org/officeDocument/2006/relationships/hyperlink" Target="https://www.elpac.org/test-administration/alternate/" TargetMode="External"/><Relationship Id="rId3" Type="http://schemas.openxmlformats.org/officeDocument/2006/relationships/hyperlink" Target="https://www.elpac.org/s/pdf/Alt-ELPAC-Accessibility-Guidelines.docx" TargetMode="External"/><Relationship Id="rId7" Type="http://schemas.openxmlformats.org/officeDocument/2006/relationships/hyperlink" Target="https://nam11.safelinks.protection.outlook.com/?url=https://www.cde.ca.gov/ta/tg/ep/documents/altelpacpartscoring.pdf&amp;data=05|01|aml3230@lausd.net|ec9a05684fb34341797b08da5930b3a5|042a40a1b1284ac48648016ffa121487|0|0|637920362948473888|Unknown|TWFpbGZsb3d8eyJWIjoiMC4wLjAwMDAiLCJQIjoiV2luMzIiLCJBTiI6Ik1haWwiLCJXVCI6Mn0%3D|3000|||&amp;sdata=D0ILd05mId1qmqKD9ArGVT6J%2BoHBhrdgsecziRpsrAQ%3D&amp;reserved=0" TargetMode="External"/><Relationship Id="rId2" Type="http://schemas.openxmlformats.org/officeDocument/2006/relationships/notesSlide" Target="../notesSlides/notesSlide171.xml"/><Relationship Id="rId1" Type="http://schemas.openxmlformats.org/officeDocument/2006/relationships/slideLayout" Target="../slideLayouts/slideLayout14.xml"/><Relationship Id="rId6" Type="http://schemas.openxmlformats.org/officeDocument/2006/relationships/hyperlink" Target="https://nam11.safelinks.protection.outlook.com/?url=https://www.cde.ca.gov/ta/tg/ep/documents/altelpacpgtu.pdf&amp;data=05|01|aml3230@lausd.net|ec9a05684fb34341797b08da5930b3a5|042a40a1b1284ac48648016ffa121487|0|0|637920362948473888|Unknown|TWFpbGZsb3d8eyJWIjoiMC4wLjAwMDAiLCJQIjoiV2luMzIiLCJBTiI6Ik1haWwiLCJXVCI6Mn0%3D|3000|||&amp;sdata=S%2BeJw/IN6E7iuTg/zQ3UoUYl4DgorVj%2BS9WA06UEAA8%3D&amp;reserved=0" TargetMode="External"/><Relationship Id="rId5" Type="http://schemas.openxmlformats.org/officeDocument/2006/relationships/hyperlink" Target="https://www.cde.ca.gov/ta/tg/ca/caaiepteamrev.asp" TargetMode="External"/><Relationship Id="rId10" Type="http://schemas.openxmlformats.org/officeDocument/2006/relationships/hyperlink" Target="https://www.cde.ca.gov/ta/tg/ep/alternateelpac.asp" TargetMode="External"/><Relationship Id="rId4" Type="http://schemas.openxmlformats.org/officeDocument/2006/relationships/hyperlink" Target="https://www.cde.ca.gov/ta/tg/ca/documents/altassessmentdecision.pdf" TargetMode="External"/><Relationship Id="rId9" Type="http://schemas.openxmlformats.org/officeDocument/2006/relationships/hyperlink" Target="https://www.elpac.org/resources/alt-elpac-resources/" TargetMode="External"/></Relationships>
</file>

<file path=ppt/slides/_rels/slide213.xml.rels><?xml version="1.0" encoding="UTF-8" standalone="yes"?>
<Relationships xmlns="http://schemas.openxmlformats.org/package/2006/relationships"><Relationship Id="rId8" Type="http://schemas.openxmlformats.org/officeDocument/2006/relationships/hyperlink" Target="https://www.elpac.org/test-administration/summative/" TargetMode="External"/><Relationship Id="rId3" Type="http://schemas.openxmlformats.org/officeDocument/2006/relationships/hyperlink" Target="https://elpac.org/" TargetMode="External"/><Relationship Id="rId7" Type="http://schemas.openxmlformats.org/officeDocument/2006/relationships/hyperlink" Target="https://www.elpac.org/resources/parent-resources/" TargetMode="External"/><Relationship Id="rId2" Type="http://schemas.openxmlformats.org/officeDocument/2006/relationships/notesSlide" Target="../notesSlides/notesSlide172.xml"/><Relationship Id="rId1" Type="http://schemas.openxmlformats.org/officeDocument/2006/relationships/slideLayout" Target="../slideLayouts/slideLayout14.xml"/><Relationship Id="rId6" Type="http://schemas.openxmlformats.org/officeDocument/2006/relationships/hyperlink" Target="http://achieve.lausd.net/sped" TargetMode="External"/><Relationship Id="rId11" Type="http://schemas.openxmlformats.org/officeDocument/2006/relationships/hyperlink" Target="https://www.elpac.org/test-administration/instructions/" TargetMode="External"/><Relationship Id="rId5" Type="http://schemas.openxmlformats.org/officeDocument/2006/relationships/hyperlink" Target="https://achieve.lausd.net/mmed#spn-content" TargetMode="External"/><Relationship Id="rId10" Type="http://schemas.openxmlformats.org/officeDocument/2006/relationships/hyperlink" Target="https://www.elpac.org/test-administration/qrgs-and-videos/" TargetMode="External"/><Relationship Id="rId4" Type="http://schemas.openxmlformats.org/officeDocument/2006/relationships/hyperlink" Target="https://achieve.lausd.net/testing" TargetMode="External"/><Relationship Id="rId9" Type="http://schemas.openxmlformats.org/officeDocument/2006/relationships/hyperlink" Target="https://www.elpac.org/resources/faq/"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4.xml"/><Relationship Id="rId1" Type="http://schemas.openxmlformats.org/officeDocument/2006/relationships/slideLayout" Target="../slideLayouts/slideLayout14.xml"/><Relationship Id="rId5" Type="http://schemas.openxmlformats.org/officeDocument/2006/relationships/image" Target="../media/image164.png"/><Relationship Id="rId4" Type="http://schemas.openxmlformats.org/officeDocument/2006/relationships/image" Target="../media/image163.png"/></Relationships>
</file>

<file path=ppt/slides/_rels/slide21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nam11.safelinks.protection.outlook.com/?url=https://www.youtube.com/watch?v%3Dh6pWKWTTCkA&amp;data=05|01|aml3230@lausd.net|5999b31adf234bb15e9d08da6a5e20c4|042a40a1b1284ac48648016ffa121487|0|0|637939249754770379|Unknown|TWFpbGZsb3d8eyJWIjoiMC4wLjAwMDAiLCJQIjoiV2luMzIiLCJBTiI6Ik1haWwiLCJXVCI6Mn0%3D|3000|||&amp;sdata=aIAjAluGHP2w01qnEImC3im4Gl0rWs8%2BUFhErhgX2to%3D&amp;reserved=0"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mailto:james.overturf@lausd.net"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lausd.org/testing"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hyperlink" Target="https://moodle.caaspp-elpac.org/" TargetMode="External"/><Relationship Id="rId4" Type="http://schemas.openxmlformats.org/officeDocument/2006/relationships/hyperlink" Target="https://www.elpac.or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lausd.org/testing"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moodlesupport@scoe.net" TargetMode="External"/><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hyperlink" Target="https://www.lausd.org/cms/lib/CA01000043/Centricity/Domain/411/Enrolling%20in%20ELPAC%20Moodle%20Calibration%20Trainings%20.pdf"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hyperlink" Target="mailto:moodlesupport@scoe.net"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7"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hyperlink" Target="https://moodle.caaspp-elpac.org/" TargetMode="External"/><Relationship Id="rId7"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3.png"/><Relationship Id="rId7"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achieve.lausd.net/tes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hyperlink" Target="https://www.lausd.org/cms/lib/CA01000043/Centricity/Domain/411/Enrolling%20in%20ELPAC%20Moodle%20Calibration%20Trainings%20.pdf"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image" Target="../media/image78.png"/><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7.xml"/><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hyperlink" Target="https://www.elpac.org/resources/accessibility-resources/" TargetMode="External"/><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hyperlink" Target="https://www.cde.ca.gov/ta/tg/ca/accessibilityresources.asp" TargetMode="External"/><Relationship Id="rId2" Type="http://schemas.openxmlformats.org/officeDocument/2006/relationships/notesSlide" Target="../notesSlides/notesSlide82.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hyperlink" Target="https://www.elpac.org/resources/alt-elpac-resources/" TargetMode="External"/><Relationship Id="rId2" Type="http://schemas.openxmlformats.org/officeDocument/2006/relationships/notesSlide" Target="../notesSlides/notesSlide87.xml"/><Relationship Id="rId1" Type="http://schemas.openxmlformats.org/officeDocument/2006/relationships/slideLayout" Target="../slideLayouts/slideLayout11.xml"/><Relationship Id="rId5" Type="http://schemas.openxmlformats.org/officeDocument/2006/relationships/image" Target="../media/image90.png"/><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hyperlink" Target="https://www.elpac.org/training/uaag/" TargetMode="External"/><Relationship Id="rId2" Type="http://schemas.openxmlformats.org/officeDocument/2006/relationships/notesSlide" Target="../notesSlides/notesSlide88.xml"/><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3" Type="http://schemas.openxmlformats.org/officeDocument/2006/relationships/hyperlink" Target="https://www.elpac.org/training/ar-training-series/" TargetMode="External"/><Relationship Id="rId2" Type="http://schemas.openxmlformats.org/officeDocument/2006/relationships/notesSlide" Target="../notesSlides/notesSlide89.xml"/><Relationship Id="rId1" Type="http://schemas.openxmlformats.org/officeDocument/2006/relationships/slideLayout" Target="../slideLayouts/slideLayout11.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a:extLst>
              <a:ext uri="{FF2B5EF4-FFF2-40B4-BE49-F238E27FC236}">
                <a16:creationId xmlns:a16="http://schemas.microsoft.com/office/drawing/2014/main" id="{9ABB544C-F810-C8D2-6A99-F54B4345FFDB}"/>
              </a:ext>
            </a:extLst>
          </p:cNvPr>
          <p:cNvPicPr>
            <a:picLocks noChangeAspect="1"/>
          </p:cNvPicPr>
          <p:nvPr/>
        </p:nvPicPr>
        <p:blipFill>
          <a:blip r:embed="rId3"/>
          <a:stretch>
            <a:fillRect/>
          </a:stretch>
        </p:blipFill>
        <p:spPr>
          <a:xfrm>
            <a:off x="0" y="3065458"/>
            <a:ext cx="9144000" cy="2066742"/>
          </a:xfrm>
          <a:prstGeom prst="rect">
            <a:avLst/>
          </a:prstGeom>
        </p:spPr>
      </p:pic>
      <p:sp>
        <p:nvSpPr>
          <p:cNvPr id="228" name="Google Shape;228;p41"/>
          <p:cNvSpPr/>
          <p:nvPr/>
        </p:nvSpPr>
        <p:spPr>
          <a:xfrm>
            <a:off x="3675" y="-23160"/>
            <a:ext cx="9144000" cy="5143800"/>
          </a:xfrm>
          <a:prstGeom prst="rect">
            <a:avLst/>
          </a:prstGeom>
          <a:solidFill>
            <a:srgbClr val="0B2943">
              <a:alpha val="6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1"/>
          <p:cNvSpPr/>
          <p:nvPr/>
        </p:nvSpPr>
        <p:spPr>
          <a:xfrm>
            <a:off x="2209800" y="3562350"/>
            <a:ext cx="6934200" cy="1590675"/>
          </a:xfrm>
          <a:custGeom>
            <a:avLst/>
            <a:gdLst/>
            <a:ahLst/>
            <a:cxnLst/>
            <a:rect l="l" t="t" r="r" b="b"/>
            <a:pathLst>
              <a:path w="277368" h="63627" extrusionOk="0">
                <a:moveTo>
                  <a:pt x="88392" y="206121"/>
                </a:moveTo>
                <a:lnTo>
                  <a:pt x="160022" y="205740"/>
                </a:lnTo>
                <a:lnTo>
                  <a:pt x="365760" y="205740"/>
                </a:lnTo>
                <a:lnTo>
                  <a:pt x="365379" y="142494"/>
                </a:lnTo>
                <a:close/>
              </a:path>
            </a:pathLst>
          </a:custGeom>
          <a:solidFill>
            <a:srgbClr val="2E8DB2">
              <a:alpha val="77220"/>
            </a:srgbClr>
          </a:solidFill>
          <a:ln>
            <a:noFill/>
          </a:ln>
        </p:spPr>
        <p:txBody>
          <a:bodyPr/>
          <a:lstStyle/>
          <a:p>
            <a:endParaRPr lang="en-US"/>
          </a:p>
        </p:txBody>
      </p:sp>
      <p:sp>
        <p:nvSpPr>
          <p:cNvPr id="230" name="Google Shape;230;p41"/>
          <p:cNvSpPr txBox="1"/>
          <p:nvPr/>
        </p:nvSpPr>
        <p:spPr>
          <a:xfrm>
            <a:off x="180975" y="1871337"/>
            <a:ext cx="8713200" cy="100140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800" b="1">
                <a:solidFill>
                  <a:srgbClr val="FFFFFF"/>
                </a:solidFill>
                <a:latin typeface="+mj-lt"/>
                <a:ea typeface="Poppins"/>
                <a:sym typeface="Poppins"/>
              </a:rPr>
              <a:t>2023-2024 Summative ELPAC and Summative Alternate ELPAC Administration Coordinator Training</a:t>
            </a:r>
            <a:endParaRPr sz="2800">
              <a:solidFill>
                <a:srgbClr val="FFFFFF"/>
              </a:solidFill>
              <a:latin typeface="+mj-lt"/>
              <a:ea typeface="Poppins"/>
              <a:sym typeface="Poppins"/>
            </a:endParaRPr>
          </a:p>
        </p:txBody>
      </p:sp>
      <p:cxnSp>
        <p:nvCxnSpPr>
          <p:cNvPr id="231" name="Google Shape;231;p41"/>
          <p:cNvCxnSpPr/>
          <p:nvPr/>
        </p:nvCxnSpPr>
        <p:spPr>
          <a:xfrm>
            <a:off x="241863" y="3206516"/>
            <a:ext cx="1828800" cy="0"/>
          </a:xfrm>
          <a:prstGeom prst="straightConnector1">
            <a:avLst/>
          </a:prstGeom>
          <a:noFill/>
          <a:ln w="19050" cap="flat" cmpd="sng">
            <a:solidFill>
              <a:srgbClr val="FFCD00"/>
            </a:solidFill>
            <a:prstDash val="solid"/>
            <a:round/>
            <a:headEnd type="none" w="med" len="med"/>
            <a:tailEnd type="none" w="med" len="med"/>
          </a:ln>
        </p:spPr>
      </p:cxnSp>
      <p:pic>
        <p:nvPicPr>
          <p:cNvPr id="232" name="Google Shape;232;p41"/>
          <p:cNvPicPr preferRelativeResize="0"/>
          <p:nvPr/>
        </p:nvPicPr>
        <p:blipFill>
          <a:blip r:embed="rId4">
            <a:alphaModFix/>
          </a:blip>
          <a:stretch>
            <a:fillRect/>
          </a:stretch>
        </p:blipFill>
        <p:spPr>
          <a:xfrm>
            <a:off x="241863" y="131649"/>
            <a:ext cx="2400476" cy="698575"/>
          </a:xfrm>
          <a:prstGeom prst="rect">
            <a:avLst/>
          </a:prstGeom>
          <a:noFill/>
          <a:ln>
            <a:noFill/>
          </a:ln>
        </p:spPr>
      </p:pic>
      <p:cxnSp>
        <p:nvCxnSpPr>
          <p:cNvPr id="233" name="Google Shape;233;p41"/>
          <p:cNvCxnSpPr/>
          <p:nvPr/>
        </p:nvCxnSpPr>
        <p:spPr>
          <a:xfrm>
            <a:off x="260877" y="1832610"/>
            <a:ext cx="1828800" cy="0"/>
          </a:xfrm>
          <a:prstGeom prst="straightConnector1">
            <a:avLst/>
          </a:prstGeom>
          <a:noFill/>
          <a:ln w="19050" cap="flat" cmpd="sng">
            <a:solidFill>
              <a:srgbClr val="FFCD00"/>
            </a:solidFill>
            <a:prstDash val="solid"/>
            <a:round/>
            <a:headEnd type="none" w="med" len="med"/>
            <a:tailEnd type="none" w="med" len="med"/>
          </a:ln>
        </p:spPr>
      </p:cxnSp>
      <p:sp>
        <p:nvSpPr>
          <p:cNvPr id="4" name="Google Shape;240;p42">
            <a:extLst>
              <a:ext uri="{FF2B5EF4-FFF2-40B4-BE49-F238E27FC236}">
                <a16:creationId xmlns:a16="http://schemas.microsoft.com/office/drawing/2014/main" id="{59389816-B053-E05D-F8E3-56DEC350DBF2}"/>
              </a:ext>
            </a:extLst>
          </p:cNvPr>
          <p:cNvSpPr txBox="1"/>
          <p:nvPr/>
        </p:nvSpPr>
        <p:spPr>
          <a:xfrm>
            <a:off x="248950" y="3863340"/>
            <a:ext cx="8430230" cy="953960"/>
          </a:xfrm>
          <a:prstGeom prst="rect">
            <a:avLst/>
          </a:prstGeom>
          <a:noFill/>
          <a:ln>
            <a:noFill/>
          </a:ln>
        </p:spPr>
        <p:txBody>
          <a:bodyPr spcFirstLastPara="1" wrap="square" lIns="91425" tIns="91425" rIns="91425" bIns="91425" anchor="t" anchorCtr="0">
            <a:noAutofit/>
          </a:bodyPr>
          <a:lstStyle/>
          <a:p>
            <a:pPr marL="285750" indent="-285750">
              <a:lnSpc>
                <a:spcPct val="75000"/>
              </a:lnSpc>
              <a:spcAft>
                <a:spcPts val="600"/>
              </a:spcAft>
              <a:buClr>
                <a:schemeClr val="bg1"/>
              </a:buClr>
              <a:buFont typeface="Arial" panose="020B0604020202020204" pitchFamily="34" charset="0"/>
              <a:buChar char="•"/>
            </a:pPr>
            <a:r>
              <a:rPr lang="en-US" sz="1600">
                <a:solidFill>
                  <a:schemeClr val="bg1"/>
                </a:solidFill>
                <a:latin typeface="+mn-lt"/>
                <a:ea typeface="Poppins Light"/>
                <a:cs typeface="Arial" panose="020B0604020202020204" pitchFamily="34" charset="0"/>
                <a:sym typeface="Poppins Light"/>
              </a:rPr>
              <a:t>This PowerPoint is available on the Student Testing Branch Website in Coordinator Resources </a:t>
            </a:r>
            <a:r>
              <a:rPr lang="en-US" sz="1600">
                <a:solidFill>
                  <a:schemeClr val="bg1"/>
                </a:solidFill>
                <a:latin typeface="+mn-lt"/>
                <a:ea typeface="Poppins Light"/>
                <a:cs typeface="Arial" panose="020B0604020202020204" pitchFamily="34" charset="0"/>
                <a:sym typeface="Poppins Light"/>
                <a:hlinkClick r:id="rId5">
                  <a:extLst>
                    <a:ext uri="{A12FA001-AC4F-418D-AE19-62706E023703}">
                      <ahyp:hlinkClr xmlns:ahyp="http://schemas.microsoft.com/office/drawing/2018/hyperlinkcolor" val="tx"/>
                    </a:ext>
                  </a:extLst>
                </a:hlinkClick>
              </a:rPr>
              <a:t>https://www.lausd.org/testing</a:t>
            </a:r>
            <a:r>
              <a:rPr lang="en-US" sz="1600">
                <a:solidFill>
                  <a:schemeClr val="bg1"/>
                </a:solidFill>
                <a:latin typeface="+mn-lt"/>
                <a:ea typeface="Poppins Light"/>
                <a:cs typeface="Arial" panose="020B0604020202020204" pitchFamily="34" charset="0"/>
                <a:sym typeface="Poppins Light"/>
              </a:rPr>
              <a:t>  </a:t>
            </a:r>
            <a:endParaRPr lang="en-US" sz="1600">
              <a:solidFill>
                <a:schemeClr val="bg1"/>
              </a:solidFill>
              <a:latin typeface="+mn-lt"/>
              <a:ea typeface="Poppins Light"/>
              <a:cs typeface="Arial" panose="020B0604020202020204" pitchFamily="34" charset="0"/>
            </a:endParaRPr>
          </a:p>
          <a:p>
            <a:pPr marL="285750" lvl="0" indent="-285750" algn="l" rtl="0">
              <a:lnSpc>
                <a:spcPct val="75000"/>
              </a:lnSpc>
              <a:spcBef>
                <a:spcPts val="0"/>
              </a:spcBef>
              <a:spcAft>
                <a:spcPts val="600"/>
              </a:spcAft>
              <a:buClr>
                <a:schemeClr val="bg1"/>
              </a:buClr>
              <a:buFont typeface="Arial" panose="020B0604020202020204" pitchFamily="34" charset="0"/>
              <a:buChar char="•"/>
            </a:pPr>
            <a:r>
              <a:rPr lang="en-US" sz="1600">
                <a:solidFill>
                  <a:schemeClr val="bg1"/>
                </a:solidFill>
                <a:latin typeface="+mn-lt"/>
                <a:ea typeface="Poppins Light"/>
                <a:cs typeface="Arial" panose="020B0604020202020204" pitchFamily="34" charset="0"/>
                <a:sym typeface="Poppins Light"/>
              </a:rPr>
              <a:t>This presentation will be used to facilitate your school-based training.</a:t>
            </a:r>
            <a:endParaRPr lang="en-US" sz="1600">
              <a:solidFill>
                <a:schemeClr val="bg1"/>
              </a:solidFill>
              <a:latin typeface="+mn-lt"/>
              <a:ea typeface="Poppins Light"/>
              <a:cs typeface="Arial" panose="020B0604020202020204" pitchFamily="34" charset="0"/>
            </a:endParaRPr>
          </a:p>
        </p:txBody>
      </p:sp>
      <p:sp>
        <p:nvSpPr>
          <p:cNvPr id="5" name="Footer Placeholder 4">
            <a:extLst>
              <a:ext uri="{FF2B5EF4-FFF2-40B4-BE49-F238E27FC236}">
                <a16:creationId xmlns:a16="http://schemas.microsoft.com/office/drawing/2014/main" id="{6CE428FC-8042-5B14-0643-3E66B7CE4139}"/>
              </a:ext>
            </a:extLst>
          </p:cNvPr>
          <p:cNvSpPr>
            <a:spLocks noGrp="1"/>
          </p:cNvSpPr>
          <p:nvPr>
            <p:ph type="ftr" sz="quarter" idx="11"/>
          </p:nvPr>
        </p:nvSpPr>
        <p:spPr>
          <a:xfrm>
            <a:off x="1845838" y="4799303"/>
            <a:ext cx="5819655" cy="246221"/>
          </a:xfrm>
          <a:prstGeom prst="rect">
            <a:avLst/>
          </a:prstGeom>
        </p:spPr>
        <p:txBody>
          <a:bodyPr lIns="91440" tIns="45720" rIns="91440" bIns="45720" anchor="t"/>
          <a:lstStyle/>
          <a:p>
            <a:r>
              <a:rPr lang="en-US">
                <a:solidFill>
                  <a:schemeClr val="bg1"/>
                </a:solidFill>
                <a:latin typeface="Arial" panose="020B0604020202020204" pitchFamily="34" charset="0"/>
              </a:rPr>
              <a:t>2023-24 Summative ELPAC and Summative Alternate ELPAC Administration Coordinator Training</a:t>
            </a:r>
          </a:p>
        </p:txBody>
      </p:sp>
      <p:sp>
        <p:nvSpPr>
          <p:cNvPr id="2" name="TextBox 1">
            <a:extLst>
              <a:ext uri="{FF2B5EF4-FFF2-40B4-BE49-F238E27FC236}">
                <a16:creationId xmlns:a16="http://schemas.microsoft.com/office/drawing/2014/main" id="{1B5FAC0D-C603-411B-772B-B07098E33F74}"/>
              </a:ext>
            </a:extLst>
          </p:cNvPr>
          <p:cNvSpPr txBox="1"/>
          <p:nvPr/>
        </p:nvSpPr>
        <p:spPr>
          <a:xfrm>
            <a:off x="7065375" y="131649"/>
            <a:ext cx="1828800" cy="307777"/>
          </a:xfrm>
          <a:prstGeom prst="rect">
            <a:avLst/>
          </a:prstGeom>
          <a:noFill/>
        </p:spPr>
        <p:txBody>
          <a:bodyPr wrap="square" rtlCol="0">
            <a:spAutoFit/>
          </a:bodyPr>
          <a:lstStyle/>
          <a:p>
            <a:r>
              <a:rPr lang="en-US" b="1" dirty="0">
                <a:solidFill>
                  <a:srgbClr val="FF0000"/>
                </a:solidFill>
                <a:highlight>
                  <a:srgbClr val="FFFF00"/>
                </a:highlight>
              </a:rPr>
              <a:t>Updated 12/1/2023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E5E00-0C86-1AD6-8F55-1DC798424AC7}"/>
              </a:ext>
            </a:extLst>
          </p:cNvPr>
          <p:cNvSpPr>
            <a:spLocks noGrp="1"/>
          </p:cNvSpPr>
          <p:nvPr>
            <p:ph type="title"/>
          </p:nvPr>
        </p:nvSpPr>
        <p:spPr/>
        <p:txBody>
          <a:bodyPr/>
          <a:lstStyle/>
          <a:p>
            <a:r>
              <a:rPr lang="en-US">
                <a:latin typeface="+mj-lt"/>
              </a:rPr>
              <a:t>STB Updates</a:t>
            </a:r>
          </a:p>
        </p:txBody>
      </p:sp>
      <p:sp>
        <p:nvSpPr>
          <p:cNvPr id="4" name="Text Placeholder 3">
            <a:extLst>
              <a:ext uri="{FF2B5EF4-FFF2-40B4-BE49-F238E27FC236}">
                <a16:creationId xmlns:a16="http://schemas.microsoft.com/office/drawing/2014/main" id="{3384905D-F295-CBE1-FC9E-1065F0EE1E53}"/>
              </a:ext>
            </a:extLst>
          </p:cNvPr>
          <p:cNvSpPr>
            <a:spLocks noGrp="1"/>
          </p:cNvSpPr>
          <p:nvPr>
            <p:ph type="body" idx="1"/>
          </p:nvPr>
        </p:nvSpPr>
        <p:spPr>
          <a:prstGeom prst="rect">
            <a:avLst/>
          </a:prstGeom>
        </p:spPr>
        <p:txBody>
          <a:bodyPr/>
          <a:lstStyle/>
          <a:p>
            <a:r>
              <a:rPr lang="en-US" sz="1600">
                <a:cs typeface="Arial"/>
              </a:rPr>
              <a:t>Provides Coordinators with instructions, reminders, and new information.</a:t>
            </a:r>
          </a:p>
          <a:p>
            <a:r>
              <a:rPr lang="en-US" sz="1600">
                <a:cs typeface="Arial"/>
              </a:rPr>
              <a:t>Weekly STB Update is automatically emailed to Testing Coordinators designated in the Principal's Portal. </a:t>
            </a:r>
          </a:p>
          <a:p>
            <a:pPr lvl="1"/>
            <a:r>
              <a:rPr lang="en-US" sz="1400">
                <a:cs typeface="Arial"/>
              </a:rPr>
              <a:t>The Testing Point of Contact Training can be completed in </a:t>
            </a:r>
            <a:r>
              <a:rPr lang="en-US" sz="1400" err="1">
                <a:cs typeface="Arial"/>
              </a:rPr>
              <a:t>MyPLN</a:t>
            </a:r>
            <a:r>
              <a:rPr lang="en-US" sz="1400">
                <a:cs typeface="Arial"/>
              </a:rPr>
              <a:t> for individuals who wish to be placed on the distribution list for the remainder of the school year</a:t>
            </a:r>
          </a:p>
          <a:p>
            <a:pPr lvl="1"/>
            <a:r>
              <a:rPr lang="en-US" sz="1400">
                <a:cs typeface="Arial"/>
              </a:rPr>
              <a:t>STB Updates can also be accessed through the Coordinator Resources page on the STB Website.</a:t>
            </a:r>
            <a:endParaRPr lang="en-US"/>
          </a:p>
          <a:p>
            <a:endParaRPr lang="en-US" sz="1600"/>
          </a:p>
          <a:p>
            <a:endParaRPr lang="en-US" sz="1800"/>
          </a:p>
        </p:txBody>
      </p:sp>
      <p:pic>
        <p:nvPicPr>
          <p:cNvPr id="7" name="Picture 6">
            <a:extLst>
              <a:ext uri="{FF2B5EF4-FFF2-40B4-BE49-F238E27FC236}">
                <a16:creationId xmlns:a16="http://schemas.microsoft.com/office/drawing/2014/main" id="{136D3681-CAD4-64D5-79A8-587A6F92F89E}"/>
              </a:ext>
            </a:extLst>
          </p:cNvPr>
          <p:cNvPicPr>
            <a:picLocks noChangeAspect="1"/>
          </p:cNvPicPr>
          <p:nvPr/>
        </p:nvPicPr>
        <p:blipFill rotWithShape="1">
          <a:blip r:embed="rId3">
            <a:extLst>
              <a:ext uri="{28A0092B-C50C-407E-A947-70E740481C1C}">
                <a14:useLocalDpi xmlns:a14="http://schemas.microsoft.com/office/drawing/2010/main" val="0"/>
              </a:ext>
            </a:extLst>
          </a:blip>
          <a:srcRect b="33407"/>
          <a:stretch/>
        </p:blipFill>
        <p:spPr>
          <a:xfrm>
            <a:off x="6079545" y="950549"/>
            <a:ext cx="1902807" cy="506340"/>
          </a:xfrm>
          <a:prstGeom prst="rect">
            <a:avLst/>
          </a:prstGeom>
          <a:ln w="19050">
            <a:solidFill>
              <a:schemeClr val="tx1"/>
            </a:solidFill>
          </a:ln>
        </p:spPr>
      </p:pic>
      <p:pic>
        <p:nvPicPr>
          <p:cNvPr id="2" name="Picture 1" descr="A close-up of a document&#10;&#10;Description automatically generated">
            <a:extLst>
              <a:ext uri="{FF2B5EF4-FFF2-40B4-BE49-F238E27FC236}">
                <a16:creationId xmlns:a16="http://schemas.microsoft.com/office/drawing/2014/main" id="{6DB927C2-4F43-DCD3-E9AA-0EBF1F23AAD8}"/>
              </a:ext>
            </a:extLst>
          </p:cNvPr>
          <p:cNvPicPr>
            <a:picLocks noChangeAspect="1"/>
          </p:cNvPicPr>
          <p:nvPr/>
        </p:nvPicPr>
        <p:blipFill>
          <a:blip r:embed="rId4"/>
          <a:stretch>
            <a:fillRect/>
          </a:stretch>
        </p:blipFill>
        <p:spPr>
          <a:xfrm>
            <a:off x="5826011" y="1585160"/>
            <a:ext cx="2349728" cy="3086100"/>
          </a:xfrm>
          <a:prstGeom prst="rect">
            <a:avLst/>
          </a:prstGeom>
          <a:ln>
            <a:solidFill>
              <a:schemeClr val="tx1"/>
            </a:solidFill>
          </a:ln>
        </p:spPr>
      </p:pic>
      <p:sp>
        <p:nvSpPr>
          <p:cNvPr id="10" name="Footer Placeholder 5">
            <a:extLst>
              <a:ext uri="{FF2B5EF4-FFF2-40B4-BE49-F238E27FC236}">
                <a16:creationId xmlns:a16="http://schemas.microsoft.com/office/drawing/2014/main" id="{6F630737-CD32-36C3-522E-5ED265439D1E}"/>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8237606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t>Preparing to Enter Supports &amp; Accommodations </a:t>
            </a:r>
          </a:p>
        </p:txBody>
      </p:sp>
      <p:sp>
        <p:nvSpPr>
          <p:cNvPr id="3" name="Text Placeholder 2">
            <a:extLst>
              <a:ext uri="{FF2B5EF4-FFF2-40B4-BE49-F238E27FC236}">
                <a16:creationId xmlns:a16="http://schemas.microsoft.com/office/drawing/2014/main" id="{0DFA6562-E725-F3BE-2939-3B43B5709CD0}"/>
              </a:ext>
            </a:extLst>
          </p:cNvPr>
          <p:cNvSpPr>
            <a:spLocks noGrp="1"/>
          </p:cNvSpPr>
          <p:nvPr>
            <p:ph type="body" idx="13"/>
          </p:nvPr>
        </p:nvSpPr>
        <p:spPr/>
        <p:txBody>
          <a:bodyPr spcFirstLastPara="1" wrap="square" lIns="68580" tIns="34290" rIns="68580" bIns="34290" anchor="t" anchorCtr="0">
            <a:noAutofit/>
          </a:bodyPr>
          <a:lstStyle/>
          <a:p>
            <a:pPr marL="139700" indent="0">
              <a:spcAft>
                <a:spcPts val="600"/>
              </a:spcAft>
              <a:buNone/>
            </a:pPr>
            <a:r>
              <a:rPr lang="en-US" sz="1800" b="1">
                <a:ea typeface="Tahoma"/>
                <a:cs typeface="Arial" panose="020B0604020202020204" pitchFamily="34" charset="0"/>
              </a:rPr>
              <a:t>Supports must be entered in TOMS by the ELPAC Coordinator at least </a:t>
            </a:r>
            <a:r>
              <a:rPr lang="en-US" sz="1800" b="1">
                <a:solidFill>
                  <a:srgbClr val="FF0000"/>
                </a:solidFill>
                <a:ea typeface="Tahoma"/>
                <a:cs typeface="Arial" panose="020B0604020202020204" pitchFamily="34" charset="0"/>
              </a:rPr>
              <a:t>2-3 days</a:t>
            </a:r>
            <a:r>
              <a:rPr lang="en-US" sz="1800" b="1">
                <a:ea typeface="Tahoma"/>
                <a:cs typeface="Arial" panose="020B0604020202020204" pitchFamily="34" charset="0"/>
              </a:rPr>
              <a:t> before the student logs into a domain.</a:t>
            </a:r>
          </a:p>
          <a:p>
            <a:pPr marL="482600" indent="-342900">
              <a:spcAft>
                <a:spcPts val="600"/>
              </a:spcAft>
              <a:buFont typeface="+mj-lt"/>
              <a:buAutoNum type="arabicPeriod"/>
            </a:pPr>
            <a:r>
              <a:rPr lang="en-US" sz="1600">
                <a:ea typeface="Tahoma"/>
                <a:cs typeface="Arial" panose="020B0604020202020204" pitchFamily="34" charset="0"/>
              </a:rPr>
              <a:t>Obtain the following reports from Elementary APEIS, Special Education Administrator/Designee, or Section 504 Plan Designee:</a:t>
            </a:r>
          </a:p>
          <a:p>
            <a:pPr marL="954405" lvl="1" indent="-342900">
              <a:spcAft>
                <a:spcPts val="600"/>
              </a:spcAft>
            </a:pPr>
            <a:r>
              <a:rPr lang="en-US" sz="1400" err="1">
                <a:ea typeface="Tahoma"/>
                <a:cs typeface="Arial" panose="020B0604020202020204" pitchFamily="34" charset="0"/>
              </a:rPr>
              <a:t>Welligent</a:t>
            </a:r>
            <a:r>
              <a:rPr lang="en-US" sz="1400">
                <a:ea typeface="Tahoma"/>
                <a:cs typeface="Arial" panose="020B0604020202020204" pitchFamily="34" charset="0"/>
              </a:rPr>
              <a:t> Section K Report for Summative and Alternate ELPAC </a:t>
            </a:r>
          </a:p>
          <a:p>
            <a:pPr marL="1379855" lvl="2" indent="-342900">
              <a:spcAft>
                <a:spcPts val="600"/>
              </a:spcAft>
            </a:pPr>
            <a:r>
              <a:rPr lang="en-US" sz="1200">
                <a:ea typeface="Tahoma"/>
                <a:cs typeface="Arial" panose="020B0604020202020204" pitchFamily="34" charset="0"/>
              </a:rPr>
              <a:t>Indicates required Accessibility Resources listed in IEP.</a:t>
            </a:r>
          </a:p>
          <a:p>
            <a:pPr marL="954405" lvl="1" indent="-342900">
              <a:spcAft>
                <a:spcPts val="600"/>
              </a:spcAft>
            </a:pPr>
            <a:r>
              <a:rPr lang="en-US" sz="1400" err="1">
                <a:ea typeface="Tahoma"/>
                <a:cs typeface="Arial" panose="020B0604020202020204" pitchFamily="34" charset="0"/>
              </a:rPr>
              <a:t>Welligent</a:t>
            </a:r>
            <a:r>
              <a:rPr lang="en-US" sz="1400">
                <a:ea typeface="Tahoma"/>
                <a:cs typeface="Arial" panose="020B0604020202020204" pitchFamily="34" charset="0"/>
              </a:rPr>
              <a:t> Section </a:t>
            </a:r>
            <a:r>
              <a:rPr lang="en-US" sz="1400">
                <a:ea typeface="Tahoma"/>
              </a:rPr>
              <a:t>504 Plan </a:t>
            </a:r>
            <a:r>
              <a:rPr lang="en-US" sz="1400">
                <a:ea typeface="Tahoma"/>
                <a:cs typeface="Arial" panose="020B0604020202020204" pitchFamily="34" charset="0"/>
              </a:rPr>
              <a:t>Report for ELPAC</a:t>
            </a:r>
          </a:p>
          <a:p>
            <a:pPr marL="497205" indent="-342900">
              <a:spcAft>
                <a:spcPts val="600"/>
              </a:spcAft>
              <a:buFont typeface="+mj-lt"/>
              <a:buAutoNum type="arabicPeriod"/>
            </a:pPr>
            <a:r>
              <a:rPr lang="en-US" sz="1600">
                <a:ea typeface="Tahoma"/>
                <a:cs typeface="Arial" panose="020B0604020202020204" pitchFamily="34" charset="0"/>
              </a:rPr>
              <a:t>Collect the designated supports Attachment A.</a:t>
            </a:r>
          </a:p>
          <a:p>
            <a:pPr marL="154305" indent="0">
              <a:buNone/>
            </a:pPr>
            <a:endParaRPr lang="en-US" sz="1800">
              <a:ea typeface="Tahoma"/>
              <a:cs typeface="Arial" panose="020B0604020202020204" pitchFamily="34" charset="0"/>
            </a:endParaRPr>
          </a:p>
          <a:p>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6" name="Picture 5" descr="A calendar with a note&#10;&#10;Description automatically generated">
            <a:extLst>
              <a:ext uri="{FF2B5EF4-FFF2-40B4-BE49-F238E27FC236}">
                <a16:creationId xmlns:a16="http://schemas.microsoft.com/office/drawing/2014/main" id="{D17EE81E-9F65-6F69-2E67-42834A5C5512}"/>
              </a:ext>
            </a:extLst>
          </p:cNvPr>
          <p:cNvPicPr>
            <a:picLocks noChangeAspect="1"/>
          </p:cNvPicPr>
          <p:nvPr/>
        </p:nvPicPr>
        <p:blipFill>
          <a:blip r:embed="rId3"/>
          <a:stretch>
            <a:fillRect/>
          </a:stretch>
        </p:blipFill>
        <p:spPr>
          <a:xfrm>
            <a:off x="1720535" y="3357392"/>
            <a:ext cx="5317080" cy="1347580"/>
          </a:xfrm>
          <a:prstGeom prst="rect">
            <a:avLst/>
          </a:prstGeom>
          <a:ln>
            <a:solidFill>
              <a:schemeClr val="tx1"/>
            </a:solidFill>
          </a:ln>
        </p:spPr>
      </p:pic>
    </p:spTree>
    <p:extLst>
      <p:ext uri="{BB962C8B-B14F-4D97-AF65-F5344CB8AC3E}">
        <p14:creationId xmlns:p14="http://schemas.microsoft.com/office/powerpoint/2010/main" val="14123112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84D5C53-A782-754C-A2EB-5DF64628EB6F}"/>
              </a:ext>
            </a:extLst>
          </p:cNvPr>
          <p:cNvPicPr>
            <a:picLocks noChangeAspect="1"/>
          </p:cNvPicPr>
          <p:nvPr/>
        </p:nvPicPr>
        <p:blipFill rotWithShape="1">
          <a:blip r:embed="rId3"/>
          <a:srcRect/>
          <a:stretch/>
        </p:blipFill>
        <p:spPr>
          <a:xfrm>
            <a:off x="2563544" y="923256"/>
            <a:ext cx="5760720" cy="3744781"/>
          </a:xfrm>
          <a:prstGeom prst="rect">
            <a:avLst/>
          </a:prstGeom>
          <a:ln>
            <a:solidFill>
              <a:schemeClr val="tx1"/>
            </a:solidFill>
          </a:ln>
        </p:spPr>
      </p:pic>
      <p:sp>
        <p:nvSpPr>
          <p:cNvPr id="6" name="Speech Bubble: Rectangle 7">
            <a:extLst>
              <a:ext uri="{FF2B5EF4-FFF2-40B4-BE49-F238E27FC236}">
                <a16:creationId xmlns:a16="http://schemas.microsoft.com/office/drawing/2014/main" id="{BAA30756-3770-D544-A38D-045FBBAF955E}"/>
              </a:ext>
            </a:extLst>
          </p:cNvPr>
          <p:cNvSpPr/>
          <p:nvPr/>
        </p:nvSpPr>
        <p:spPr>
          <a:xfrm>
            <a:off x="4341946" y="1271617"/>
            <a:ext cx="300038" cy="214313"/>
          </a:xfrm>
          <a:prstGeom prst="wedgeRectCallout">
            <a:avLst>
              <a:gd name="adj1" fmla="val -170348"/>
              <a:gd name="adj2" fmla="val -1121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a:solidFill>
                  <a:schemeClr val="tx1"/>
                </a:solidFill>
                <a:cs typeface="Arial" panose="020B0604020202020204" pitchFamily="34" charset="0"/>
              </a:rPr>
              <a:t>1</a:t>
            </a:r>
          </a:p>
        </p:txBody>
      </p:sp>
      <p:sp>
        <p:nvSpPr>
          <p:cNvPr id="7" name="Speech Bubble: Rectangle 8">
            <a:extLst>
              <a:ext uri="{FF2B5EF4-FFF2-40B4-BE49-F238E27FC236}">
                <a16:creationId xmlns:a16="http://schemas.microsoft.com/office/drawing/2014/main" id="{346A2D57-6D78-144A-A0F7-DDABE75ACCA8}"/>
              </a:ext>
            </a:extLst>
          </p:cNvPr>
          <p:cNvSpPr/>
          <p:nvPr/>
        </p:nvSpPr>
        <p:spPr>
          <a:xfrm>
            <a:off x="3118146" y="2044774"/>
            <a:ext cx="1029349" cy="178595"/>
          </a:xfrm>
          <a:prstGeom prst="wedgeRectCallout">
            <a:avLst>
              <a:gd name="adj1" fmla="val -23360"/>
              <a:gd name="adj2" fmla="val 2861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pPr>
            <a:r>
              <a:rPr lang="en-US" sz="1100">
                <a:solidFill>
                  <a:schemeClr val="tx1"/>
                </a:solidFill>
                <a:cs typeface="Arial" panose="020B0604020202020204" pitchFamily="34" charset="0"/>
              </a:rPr>
              <a:t>2. Enter SSID</a:t>
            </a:r>
          </a:p>
        </p:txBody>
      </p:sp>
      <p:sp>
        <p:nvSpPr>
          <p:cNvPr id="8" name="Speech Bubble: Rectangle 8">
            <a:extLst>
              <a:ext uri="{FF2B5EF4-FFF2-40B4-BE49-F238E27FC236}">
                <a16:creationId xmlns:a16="http://schemas.microsoft.com/office/drawing/2014/main" id="{6C0CC85F-A646-B24F-9C79-047D5DA2CC62}"/>
              </a:ext>
            </a:extLst>
          </p:cNvPr>
          <p:cNvSpPr/>
          <p:nvPr/>
        </p:nvSpPr>
        <p:spPr>
          <a:xfrm>
            <a:off x="2219339" y="4312463"/>
            <a:ext cx="300038" cy="214313"/>
          </a:xfrm>
          <a:prstGeom prst="wedgeRectCallout">
            <a:avLst>
              <a:gd name="adj1" fmla="val 139950"/>
              <a:gd name="adj2" fmla="val 98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a:solidFill>
                  <a:schemeClr val="tx1"/>
                </a:solidFill>
                <a:cs typeface="Arial" panose="020B0604020202020204" pitchFamily="34" charset="0"/>
              </a:rPr>
              <a:t>3</a:t>
            </a:r>
          </a:p>
        </p:txBody>
      </p:sp>
      <p:sp>
        <p:nvSpPr>
          <p:cNvPr id="2" name="Title 1">
            <a:extLst>
              <a:ext uri="{FF2B5EF4-FFF2-40B4-BE49-F238E27FC236}">
                <a16:creationId xmlns:a16="http://schemas.microsoft.com/office/drawing/2014/main" id="{FB08ECD2-BB55-46BF-054D-91350796313F}"/>
              </a:ext>
            </a:extLst>
          </p:cNvPr>
          <p:cNvSpPr>
            <a:spLocks noGrp="1"/>
          </p:cNvSpPr>
          <p:nvPr>
            <p:ph type="title"/>
          </p:nvPr>
        </p:nvSpPr>
        <p:spPr/>
        <p:txBody>
          <a:bodyPr>
            <a:normAutofit/>
          </a:bodyPr>
          <a:lstStyle/>
          <a:p>
            <a:r>
              <a:rPr lang="en-US"/>
              <a:t>Entering Supports and Accommodations</a:t>
            </a:r>
          </a:p>
        </p:txBody>
      </p:sp>
      <p:sp>
        <p:nvSpPr>
          <p:cNvPr id="9" name="Footer Placeholder 8">
            <a:extLst>
              <a:ext uri="{FF2B5EF4-FFF2-40B4-BE49-F238E27FC236}">
                <a16:creationId xmlns:a16="http://schemas.microsoft.com/office/drawing/2014/main" id="{4E650776-06CE-51FD-9455-78EE4C2F1A6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3" name="Picture 2">
            <a:extLst>
              <a:ext uri="{FF2B5EF4-FFF2-40B4-BE49-F238E27FC236}">
                <a16:creationId xmlns:a16="http://schemas.microsoft.com/office/drawing/2014/main" id="{6AB6FD82-BCBB-D293-699C-5FA3C2701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873" y="1034584"/>
            <a:ext cx="618990" cy="618990"/>
          </a:xfrm>
          <a:prstGeom prst="rect">
            <a:avLst/>
          </a:prstGeom>
        </p:spPr>
      </p:pic>
      <p:sp>
        <p:nvSpPr>
          <p:cNvPr id="4" name="TextBox 2">
            <a:extLst>
              <a:ext uri="{FF2B5EF4-FFF2-40B4-BE49-F238E27FC236}">
                <a16:creationId xmlns:a16="http://schemas.microsoft.com/office/drawing/2014/main" id="{05104CD9-6F4F-1A19-B643-673C48F2DD51}"/>
              </a:ext>
            </a:extLst>
          </p:cNvPr>
          <p:cNvSpPr txBox="1"/>
          <p:nvPr/>
        </p:nvSpPr>
        <p:spPr>
          <a:xfrm>
            <a:off x="257681" y="2000505"/>
            <a:ext cx="1979916" cy="73866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rgbClr val="FF0000"/>
                </a:solidFill>
                <a:latin typeface="+mn-lt"/>
                <a:cs typeface="Arial" panose="020B0604020202020204" pitchFamily="34" charset="0"/>
              </a:rPr>
              <a:t>Do you have the IEP documentation and Attachments?</a:t>
            </a:r>
          </a:p>
        </p:txBody>
      </p:sp>
    </p:spTree>
    <p:extLst>
      <p:ext uri="{BB962C8B-B14F-4D97-AF65-F5344CB8AC3E}">
        <p14:creationId xmlns:p14="http://schemas.microsoft.com/office/powerpoint/2010/main" val="23669114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2BA712-2F61-1C4F-AF86-BCF29CDB3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41" y="902384"/>
            <a:ext cx="5760719" cy="1061499"/>
          </a:xfrm>
          <a:prstGeom prst="rect">
            <a:avLst/>
          </a:prstGeom>
          <a:ln>
            <a:solidFill>
              <a:schemeClr val="tx1"/>
            </a:solidFill>
          </a:ln>
        </p:spPr>
      </p:pic>
      <p:sp>
        <p:nvSpPr>
          <p:cNvPr id="7" name="Speech Bubble: Rectangle 7">
            <a:extLst>
              <a:ext uri="{FF2B5EF4-FFF2-40B4-BE49-F238E27FC236}">
                <a16:creationId xmlns:a16="http://schemas.microsoft.com/office/drawing/2014/main" id="{64EFB077-0572-6844-95CB-E883898E1EF7}"/>
              </a:ext>
            </a:extLst>
          </p:cNvPr>
          <p:cNvSpPr/>
          <p:nvPr/>
        </p:nvSpPr>
        <p:spPr>
          <a:xfrm>
            <a:off x="6181881" y="1535588"/>
            <a:ext cx="443932" cy="275990"/>
          </a:xfrm>
          <a:prstGeom prst="wedgeRectCallout">
            <a:avLst>
              <a:gd name="adj1" fmla="val -182370"/>
              <a:gd name="adj2" fmla="val -14207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4</a:t>
            </a:r>
          </a:p>
        </p:txBody>
      </p:sp>
      <p:sp>
        <p:nvSpPr>
          <p:cNvPr id="3" name="TextBox 2"/>
          <p:cNvSpPr txBox="1"/>
          <p:nvPr/>
        </p:nvSpPr>
        <p:spPr>
          <a:xfrm>
            <a:off x="1967347" y="3567545"/>
            <a:ext cx="900545" cy="253916"/>
          </a:xfrm>
          <a:prstGeom prst="rect">
            <a:avLst/>
          </a:prstGeom>
          <a:solidFill>
            <a:schemeClr val="bg1"/>
          </a:solidFill>
        </p:spPr>
        <p:txBody>
          <a:bodyPr wrap="square" rtlCol="0">
            <a:spAutoFit/>
          </a:bodyPr>
          <a:lstStyle/>
          <a:p>
            <a:endParaRPr lang="en-US" sz="1050"/>
          </a:p>
        </p:txBody>
      </p:sp>
      <p:pic>
        <p:nvPicPr>
          <p:cNvPr id="5" name="Picture 4">
            <a:extLst>
              <a:ext uri="{FF2B5EF4-FFF2-40B4-BE49-F238E27FC236}">
                <a16:creationId xmlns:a16="http://schemas.microsoft.com/office/drawing/2014/main" id="{49074E0D-301F-6B42-9DF7-44116C7A6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40" y="2202768"/>
            <a:ext cx="5760720" cy="1700915"/>
          </a:xfrm>
          <a:prstGeom prst="rect">
            <a:avLst/>
          </a:prstGeom>
          <a:ln>
            <a:solidFill>
              <a:schemeClr val="tx1"/>
            </a:solidFill>
          </a:ln>
        </p:spPr>
      </p:pic>
      <p:sp>
        <p:nvSpPr>
          <p:cNvPr id="11" name="Speech Bubble: Rectangle 8">
            <a:extLst>
              <a:ext uri="{FF2B5EF4-FFF2-40B4-BE49-F238E27FC236}">
                <a16:creationId xmlns:a16="http://schemas.microsoft.com/office/drawing/2014/main" id="{803DB7CC-2DF1-484D-A9FA-7D074CB77620}"/>
              </a:ext>
            </a:extLst>
          </p:cNvPr>
          <p:cNvSpPr/>
          <p:nvPr/>
        </p:nvSpPr>
        <p:spPr>
          <a:xfrm>
            <a:off x="3088907" y="4136480"/>
            <a:ext cx="1304282" cy="254559"/>
          </a:xfrm>
          <a:prstGeom prst="wedgeRectCallout">
            <a:avLst>
              <a:gd name="adj1" fmla="val 42817"/>
              <a:gd name="adj2" fmla="val -29417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100">
                <a:solidFill>
                  <a:srgbClr val="000000"/>
                </a:solidFill>
                <a:cs typeface="Arial" panose="020B0604020202020204" pitchFamily="34" charset="0"/>
              </a:rPr>
              <a:t>5. Test Settings</a:t>
            </a:r>
          </a:p>
        </p:txBody>
      </p:sp>
      <p:sp>
        <p:nvSpPr>
          <p:cNvPr id="2" name="Title 1">
            <a:extLst>
              <a:ext uri="{FF2B5EF4-FFF2-40B4-BE49-F238E27FC236}">
                <a16:creationId xmlns:a16="http://schemas.microsoft.com/office/drawing/2014/main" id="{82C849B9-AAE7-4D47-0A35-AA4F2BCB1731}"/>
              </a:ext>
            </a:extLst>
          </p:cNvPr>
          <p:cNvSpPr>
            <a:spLocks noGrp="1"/>
          </p:cNvSpPr>
          <p:nvPr>
            <p:ph type="title"/>
          </p:nvPr>
        </p:nvSpPr>
        <p:spPr/>
        <p:txBody>
          <a:bodyPr>
            <a:normAutofit/>
          </a:bodyPr>
          <a:lstStyle/>
          <a:p>
            <a:r>
              <a:rPr lang="en-US"/>
              <a:t>Entering Supports and Accommodations</a:t>
            </a:r>
          </a:p>
        </p:txBody>
      </p:sp>
      <p:sp>
        <p:nvSpPr>
          <p:cNvPr id="8" name="Footer Placeholder 7">
            <a:extLst>
              <a:ext uri="{FF2B5EF4-FFF2-40B4-BE49-F238E27FC236}">
                <a16:creationId xmlns:a16="http://schemas.microsoft.com/office/drawing/2014/main" id="{CA929E4D-53B1-2930-2AFF-8BD311C5C7D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299088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 screen&#10;&#10;Description automatically generated">
            <a:extLst>
              <a:ext uri="{FF2B5EF4-FFF2-40B4-BE49-F238E27FC236}">
                <a16:creationId xmlns:a16="http://schemas.microsoft.com/office/drawing/2014/main" id="{4F62A6CF-D2A3-6509-4163-3566BAB59694}"/>
              </a:ext>
            </a:extLst>
          </p:cNvPr>
          <p:cNvPicPr>
            <a:picLocks noChangeAspect="1"/>
          </p:cNvPicPr>
          <p:nvPr/>
        </p:nvPicPr>
        <p:blipFill>
          <a:blip r:embed="rId3"/>
          <a:stretch>
            <a:fillRect/>
          </a:stretch>
        </p:blipFill>
        <p:spPr>
          <a:xfrm>
            <a:off x="2867234" y="2217259"/>
            <a:ext cx="5092027" cy="2334109"/>
          </a:xfrm>
          <a:prstGeom prst="rect">
            <a:avLst/>
          </a:prstGeom>
          <a:ln>
            <a:solidFill>
              <a:schemeClr val="tx1"/>
            </a:solidFill>
          </a:ln>
        </p:spPr>
      </p:pic>
      <p:pic>
        <p:nvPicPr>
          <p:cNvPr id="6" name="Picture 5" descr="A screenshot of a computer&#10;&#10;Description automatically generated">
            <a:extLst>
              <a:ext uri="{FF2B5EF4-FFF2-40B4-BE49-F238E27FC236}">
                <a16:creationId xmlns:a16="http://schemas.microsoft.com/office/drawing/2014/main" id="{373627DB-3F96-65AE-4591-A4441095FFF7}"/>
              </a:ext>
            </a:extLst>
          </p:cNvPr>
          <p:cNvPicPr>
            <a:picLocks noChangeAspect="1"/>
          </p:cNvPicPr>
          <p:nvPr/>
        </p:nvPicPr>
        <p:blipFill>
          <a:blip r:embed="rId4"/>
          <a:stretch>
            <a:fillRect/>
          </a:stretch>
        </p:blipFill>
        <p:spPr>
          <a:xfrm>
            <a:off x="2517499" y="864600"/>
            <a:ext cx="5791498" cy="1301817"/>
          </a:xfrm>
          <a:prstGeom prst="rect">
            <a:avLst/>
          </a:prstGeom>
        </p:spPr>
      </p:pic>
      <p:sp>
        <p:nvSpPr>
          <p:cNvPr id="7" name="Rectangle 6"/>
          <p:cNvSpPr/>
          <p:nvPr/>
        </p:nvSpPr>
        <p:spPr>
          <a:xfrm>
            <a:off x="2715306" y="1840117"/>
            <a:ext cx="1703075" cy="156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Speech Bubble: Rectangle 7">
            <a:extLst>
              <a:ext uri="{FF2B5EF4-FFF2-40B4-BE49-F238E27FC236}">
                <a16:creationId xmlns:a16="http://schemas.microsoft.com/office/drawing/2014/main" id="{00D62FCA-C3F6-E943-BF2B-FE74CC53EB23}"/>
              </a:ext>
            </a:extLst>
          </p:cNvPr>
          <p:cNvSpPr/>
          <p:nvPr/>
        </p:nvSpPr>
        <p:spPr>
          <a:xfrm>
            <a:off x="257772" y="1372323"/>
            <a:ext cx="1954415" cy="818091"/>
          </a:xfrm>
          <a:prstGeom prst="wedgeRectCallout">
            <a:avLst>
              <a:gd name="adj1" fmla="val 67376"/>
              <a:gd name="adj2" fmla="val 1948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To enter Accommodations, Special Education Indicator must be “YES”</a:t>
            </a:r>
          </a:p>
        </p:txBody>
      </p:sp>
      <p:sp>
        <p:nvSpPr>
          <p:cNvPr id="10" name="Speech Bubble: Rectangle 7">
            <a:extLst>
              <a:ext uri="{FF2B5EF4-FFF2-40B4-BE49-F238E27FC236}">
                <a16:creationId xmlns:a16="http://schemas.microsoft.com/office/drawing/2014/main" id="{1520A991-6775-0C4F-9460-682C1596B9A0}"/>
              </a:ext>
            </a:extLst>
          </p:cNvPr>
          <p:cNvSpPr/>
          <p:nvPr/>
        </p:nvSpPr>
        <p:spPr>
          <a:xfrm>
            <a:off x="6541785" y="3990034"/>
            <a:ext cx="1279525" cy="561334"/>
          </a:xfrm>
          <a:prstGeom prst="wedgeRectCallout">
            <a:avLst>
              <a:gd name="adj1" fmla="val -71618"/>
              <a:gd name="adj2" fmla="val 141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Open the dropdown menu to select.</a:t>
            </a:r>
          </a:p>
        </p:txBody>
      </p:sp>
      <p:sp>
        <p:nvSpPr>
          <p:cNvPr id="11" name="Speech Bubble: Rectangle 7">
            <a:extLst>
              <a:ext uri="{FF2B5EF4-FFF2-40B4-BE49-F238E27FC236}">
                <a16:creationId xmlns:a16="http://schemas.microsoft.com/office/drawing/2014/main" id="{1520A991-6775-0C4F-9460-682C1596B9A0}"/>
              </a:ext>
            </a:extLst>
          </p:cNvPr>
          <p:cNvSpPr/>
          <p:nvPr/>
        </p:nvSpPr>
        <p:spPr>
          <a:xfrm>
            <a:off x="6355312" y="2877223"/>
            <a:ext cx="1198928" cy="240791"/>
          </a:xfrm>
          <a:prstGeom prst="wedgeRectCallout">
            <a:avLst>
              <a:gd name="adj1" fmla="val -85996"/>
              <a:gd name="adj2" fmla="val -2920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a:solidFill>
                  <a:srgbClr val="000000"/>
                </a:solidFill>
                <a:cs typeface="Arial" panose="020B0604020202020204" pitchFamily="34" charset="0"/>
              </a:rPr>
              <a:t>Click to select.</a:t>
            </a:r>
          </a:p>
        </p:txBody>
      </p:sp>
      <p:sp>
        <p:nvSpPr>
          <p:cNvPr id="3" name="Title 2">
            <a:extLst>
              <a:ext uri="{FF2B5EF4-FFF2-40B4-BE49-F238E27FC236}">
                <a16:creationId xmlns:a16="http://schemas.microsoft.com/office/drawing/2014/main" id="{93D5078C-BC7A-5546-DE68-E3A4DE0AEF96}"/>
              </a:ext>
            </a:extLst>
          </p:cNvPr>
          <p:cNvSpPr>
            <a:spLocks noGrp="1"/>
          </p:cNvSpPr>
          <p:nvPr>
            <p:ph type="title"/>
          </p:nvPr>
        </p:nvSpPr>
        <p:spPr/>
        <p:txBody>
          <a:bodyPr>
            <a:normAutofit/>
          </a:bodyPr>
          <a:lstStyle/>
          <a:p>
            <a:r>
              <a:rPr lang="en-US"/>
              <a:t>Entering Accommodations</a:t>
            </a:r>
          </a:p>
        </p:txBody>
      </p:sp>
      <p:sp>
        <p:nvSpPr>
          <p:cNvPr id="8" name="Footer Placeholder 7">
            <a:extLst>
              <a:ext uri="{FF2B5EF4-FFF2-40B4-BE49-F238E27FC236}">
                <a16:creationId xmlns:a16="http://schemas.microsoft.com/office/drawing/2014/main" id="{17967E0B-A2BA-EADB-8456-026CADD34EF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9685866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a:stretch/>
        </p:blipFill>
        <p:spPr>
          <a:xfrm>
            <a:off x="2408999" y="1005592"/>
            <a:ext cx="4494117" cy="3479135"/>
          </a:xfrm>
          <a:prstGeom prst="rect">
            <a:avLst/>
          </a:prstGeom>
          <a:ln>
            <a:solidFill>
              <a:schemeClr val="tx1"/>
            </a:solidFill>
          </a:ln>
        </p:spPr>
      </p:pic>
      <p:sp>
        <p:nvSpPr>
          <p:cNvPr id="2" name="Title 1">
            <a:extLst>
              <a:ext uri="{FF2B5EF4-FFF2-40B4-BE49-F238E27FC236}">
                <a16:creationId xmlns:a16="http://schemas.microsoft.com/office/drawing/2014/main" id="{74A35338-D08E-652B-77F9-F97B240695BF}"/>
              </a:ext>
            </a:extLst>
          </p:cNvPr>
          <p:cNvSpPr>
            <a:spLocks noGrp="1"/>
          </p:cNvSpPr>
          <p:nvPr>
            <p:ph type="title"/>
          </p:nvPr>
        </p:nvSpPr>
        <p:spPr/>
        <p:txBody>
          <a:bodyPr>
            <a:normAutofit/>
          </a:bodyPr>
          <a:lstStyle/>
          <a:p>
            <a:r>
              <a:rPr lang="en-US"/>
              <a:t>Entering Accommodations</a:t>
            </a:r>
          </a:p>
        </p:txBody>
      </p:sp>
      <p:sp>
        <p:nvSpPr>
          <p:cNvPr id="5" name="Footer Placeholder 4">
            <a:extLst>
              <a:ext uri="{FF2B5EF4-FFF2-40B4-BE49-F238E27FC236}">
                <a16:creationId xmlns:a16="http://schemas.microsoft.com/office/drawing/2014/main" id="{05B777A9-F83D-B44A-C599-D42DCF89FDB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2692203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5538" r="90943" b="-2615"/>
          <a:stretch/>
        </p:blipFill>
        <p:spPr>
          <a:xfrm>
            <a:off x="4387997" y="4150805"/>
            <a:ext cx="643552" cy="411460"/>
          </a:xfrm>
          <a:prstGeom prst="rect">
            <a:avLst/>
          </a:prstGeom>
        </p:spPr>
      </p:pic>
      <p:pic>
        <p:nvPicPr>
          <p:cNvPr id="4" name="Picture 3"/>
          <p:cNvPicPr>
            <a:picLocks noChangeAspect="1"/>
          </p:cNvPicPr>
          <p:nvPr/>
        </p:nvPicPr>
        <p:blipFill>
          <a:blip r:embed="rId4"/>
          <a:srcRect/>
          <a:stretch/>
        </p:blipFill>
        <p:spPr>
          <a:xfrm>
            <a:off x="158398" y="1333465"/>
            <a:ext cx="4723521" cy="2205083"/>
          </a:xfrm>
          <a:prstGeom prst="rect">
            <a:avLst/>
          </a:prstGeom>
          <a:ln>
            <a:solidFill>
              <a:schemeClr val="tx1"/>
            </a:solidFill>
          </a:ln>
        </p:spPr>
      </p:pic>
      <p:sp>
        <p:nvSpPr>
          <p:cNvPr id="3" name="Title 2">
            <a:extLst>
              <a:ext uri="{FF2B5EF4-FFF2-40B4-BE49-F238E27FC236}">
                <a16:creationId xmlns:a16="http://schemas.microsoft.com/office/drawing/2014/main" id="{B6DEDE79-09F8-5E4D-6DAC-A8E5E70D5406}"/>
              </a:ext>
            </a:extLst>
          </p:cNvPr>
          <p:cNvSpPr>
            <a:spLocks noGrp="1"/>
          </p:cNvSpPr>
          <p:nvPr>
            <p:ph type="title"/>
          </p:nvPr>
        </p:nvSpPr>
        <p:spPr/>
        <p:txBody>
          <a:bodyPr>
            <a:normAutofit/>
          </a:bodyPr>
          <a:lstStyle/>
          <a:p>
            <a:r>
              <a:rPr lang="en-US"/>
              <a:t>Entering Designated Supports</a:t>
            </a:r>
          </a:p>
        </p:txBody>
      </p:sp>
      <p:sp>
        <p:nvSpPr>
          <p:cNvPr id="9" name="Footer Placeholder 8">
            <a:extLst>
              <a:ext uri="{FF2B5EF4-FFF2-40B4-BE49-F238E27FC236}">
                <a16:creationId xmlns:a16="http://schemas.microsoft.com/office/drawing/2014/main" id="{D8359BD0-ED99-0EA8-6F80-091F34C5741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8" name="Speech Bubble: Rectangle 7">
            <a:extLst>
              <a:ext uri="{FF2B5EF4-FFF2-40B4-BE49-F238E27FC236}">
                <a16:creationId xmlns:a16="http://schemas.microsoft.com/office/drawing/2014/main" id="{FBEEA521-07A6-4745-A402-1D452B339C1A}"/>
              </a:ext>
            </a:extLst>
          </p:cNvPr>
          <p:cNvSpPr/>
          <p:nvPr/>
        </p:nvSpPr>
        <p:spPr>
          <a:xfrm>
            <a:off x="1213503" y="4015882"/>
            <a:ext cx="2420071" cy="429353"/>
          </a:xfrm>
          <a:prstGeom prst="wedgeRectCallout">
            <a:avLst>
              <a:gd name="adj1" fmla="val 79911"/>
              <a:gd name="adj2" fmla="val 2459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chemeClr val="tx1"/>
                </a:solidFill>
                <a:cs typeface="Arial" panose="020B0604020202020204" pitchFamily="34" charset="0"/>
              </a:rPr>
              <a:t>Don’t forget to click UPDATE or your entries will not be saved!</a:t>
            </a:r>
          </a:p>
        </p:txBody>
      </p:sp>
      <p:pic>
        <p:nvPicPr>
          <p:cNvPr id="7" name="Picture 6" descr="A screenshot of a survey&#10;&#10;Description automatically generated">
            <a:extLst>
              <a:ext uri="{FF2B5EF4-FFF2-40B4-BE49-F238E27FC236}">
                <a16:creationId xmlns:a16="http://schemas.microsoft.com/office/drawing/2014/main" id="{BD0DB042-9AED-F1E4-38AE-535BB38D7E55}"/>
              </a:ext>
            </a:extLst>
          </p:cNvPr>
          <p:cNvPicPr>
            <a:picLocks noChangeAspect="1"/>
          </p:cNvPicPr>
          <p:nvPr/>
        </p:nvPicPr>
        <p:blipFill>
          <a:blip r:embed="rId5"/>
          <a:stretch>
            <a:fillRect/>
          </a:stretch>
        </p:blipFill>
        <p:spPr>
          <a:xfrm>
            <a:off x="5097413" y="1311397"/>
            <a:ext cx="3888189" cy="2738971"/>
          </a:xfrm>
          <a:prstGeom prst="rect">
            <a:avLst/>
          </a:prstGeom>
          <a:ln>
            <a:solidFill>
              <a:schemeClr val="tx1"/>
            </a:solidFill>
          </a:ln>
        </p:spPr>
      </p:pic>
    </p:spTree>
    <p:extLst>
      <p:ext uri="{BB962C8B-B14F-4D97-AF65-F5344CB8AC3E}">
        <p14:creationId xmlns:p14="http://schemas.microsoft.com/office/powerpoint/2010/main" val="4057801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A0A5-FBDC-3FF3-4488-CF6EEC1D10A1}"/>
              </a:ext>
            </a:extLst>
          </p:cNvPr>
          <p:cNvSpPr>
            <a:spLocks noGrp="1"/>
          </p:cNvSpPr>
          <p:nvPr>
            <p:ph type="title"/>
          </p:nvPr>
        </p:nvSpPr>
        <p:spPr/>
        <p:txBody>
          <a:bodyPr>
            <a:normAutofit/>
          </a:bodyPr>
          <a:lstStyle/>
          <a:p>
            <a:r>
              <a:rPr lang="en-US"/>
              <a:t>Entering Unlisted Resources</a:t>
            </a:r>
          </a:p>
        </p:txBody>
      </p:sp>
      <p:sp>
        <p:nvSpPr>
          <p:cNvPr id="4" name="TextBox 3">
            <a:extLst>
              <a:ext uri="{FF2B5EF4-FFF2-40B4-BE49-F238E27FC236}">
                <a16:creationId xmlns:a16="http://schemas.microsoft.com/office/drawing/2014/main" id="{1EBF6D80-983A-C57A-EB12-0E6C66E5B294}"/>
              </a:ext>
            </a:extLst>
          </p:cNvPr>
          <p:cNvSpPr txBox="1"/>
          <p:nvPr/>
        </p:nvSpPr>
        <p:spPr>
          <a:xfrm>
            <a:off x="1278498" y="876192"/>
            <a:ext cx="6587003" cy="261610"/>
          </a:xfrm>
          <a:prstGeom prst="rect">
            <a:avLst/>
          </a:prstGeom>
          <a:solidFill>
            <a:srgbClr val="FFFF00"/>
          </a:solidFill>
          <a:ln>
            <a:solidFill>
              <a:schemeClr val="tx1"/>
            </a:solidFill>
          </a:ln>
        </p:spPr>
        <p:txBody>
          <a:bodyPr wrap="square" lIns="91440" tIns="45720" rIns="91440" bIns="45720" rtlCol="0" anchor="ctr">
            <a:spAutoFit/>
          </a:bodyPr>
          <a:lstStyle/>
          <a:p>
            <a:pPr algn="ctr"/>
            <a:r>
              <a:rPr lang="en-US" sz="1100">
                <a:latin typeface="+mn-lt"/>
              </a:rPr>
              <a:t>To add any Unlisted Resources, please refer to the slides in the Resources Section of this presentation.</a:t>
            </a:r>
          </a:p>
        </p:txBody>
      </p:sp>
      <p:sp>
        <p:nvSpPr>
          <p:cNvPr id="6" name="Footer Placeholder 5">
            <a:extLst>
              <a:ext uri="{FF2B5EF4-FFF2-40B4-BE49-F238E27FC236}">
                <a16:creationId xmlns:a16="http://schemas.microsoft.com/office/drawing/2014/main" id="{247A071D-E3D6-A473-D78C-75CB076FD5A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5" name="Picture 4" descr="A screenshot of a computer screen&#10;&#10;Description automatically generated">
            <a:extLst>
              <a:ext uri="{FF2B5EF4-FFF2-40B4-BE49-F238E27FC236}">
                <a16:creationId xmlns:a16="http://schemas.microsoft.com/office/drawing/2014/main" id="{1F087BA2-2049-E59E-CEBF-34D9DAB2D1BC}"/>
              </a:ext>
            </a:extLst>
          </p:cNvPr>
          <p:cNvPicPr>
            <a:picLocks noChangeAspect="1"/>
          </p:cNvPicPr>
          <p:nvPr/>
        </p:nvPicPr>
        <p:blipFill>
          <a:blip r:embed="rId3"/>
          <a:stretch>
            <a:fillRect/>
          </a:stretch>
        </p:blipFill>
        <p:spPr>
          <a:xfrm>
            <a:off x="2577996" y="1226658"/>
            <a:ext cx="3988005" cy="3333921"/>
          </a:xfrm>
          <a:prstGeom prst="rect">
            <a:avLst/>
          </a:prstGeom>
          <a:ln>
            <a:solidFill>
              <a:schemeClr val="tx1"/>
            </a:solidFill>
          </a:ln>
        </p:spPr>
      </p:pic>
      <p:sp>
        <p:nvSpPr>
          <p:cNvPr id="7" name="Rectangle 6">
            <a:extLst>
              <a:ext uri="{FF2B5EF4-FFF2-40B4-BE49-F238E27FC236}">
                <a16:creationId xmlns:a16="http://schemas.microsoft.com/office/drawing/2014/main" id="{2117DC16-5C90-312E-4463-A4F7FEC23A43}"/>
              </a:ext>
            </a:extLst>
          </p:cNvPr>
          <p:cNvSpPr/>
          <p:nvPr/>
        </p:nvSpPr>
        <p:spPr>
          <a:xfrm>
            <a:off x="2577996" y="3847909"/>
            <a:ext cx="3988005" cy="329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883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D57E84C9-986C-D616-0876-C08473ECF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00" y="935062"/>
            <a:ext cx="5378824" cy="2975520"/>
          </a:xfrm>
          <a:prstGeom prst="rect">
            <a:avLst/>
          </a:prstGeom>
          <a:ln>
            <a:solidFill>
              <a:schemeClr val="tx1"/>
            </a:solidFill>
          </a:ln>
        </p:spPr>
      </p:pic>
      <p:sp>
        <p:nvSpPr>
          <p:cNvPr id="7" name="Speech Bubble: Rectangle 7">
            <a:extLst>
              <a:ext uri="{FF2B5EF4-FFF2-40B4-BE49-F238E27FC236}">
                <a16:creationId xmlns:a16="http://schemas.microsoft.com/office/drawing/2014/main" id="{74E2A557-9A8A-7845-929A-2B12202A6039}"/>
              </a:ext>
            </a:extLst>
          </p:cNvPr>
          <p:cNvSpPr/>
          <p:nvPr/>
        </p:nvSpPr>
        <p:spPr>
          <a:xfrm>
            <a:off x="5375678" y="1426724"/>
            <a:ext cx="2879672" cy="365117"/>
          </a:xfrm>
          <a:prstGeom prst="wedgeRectCallout">
            <a:avLst>
              <a:gd name="adj1" fmla="val -58711"/>
              <a:gd name="adj2" fmla="val 10422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100">
                <a:solidFill>
                  <a:srgbClr val="000000"/>
                </a:solidFill>
                <a:cs typeface="Arial" panose="020B0604020202020204" pitchFamily="34" charset="0"/>
              </a:rPr>
              <a:t>1. Search for the student in TOMS and select Test Assignments.</a:t>
            </a:r>
            <a:endParaRPr lang="en-US" sz="1100"/>
          </a:p>
        </p:txBody>
      </p:sp>
      <p:sp>
        <p:nvSpPr>
          <p:cNvPr id="8" name="TextBox 7">
            <a:extLst>
              <a:ext uri="{FF2B5EF4-FFF2-40B4-BE49-F238E27FC236}">
                <a16:creationId xmlns:a16="http://schemas.microsoft.com/office/drawing/2014/main" id="{F7BB52EA-6DDA-5D43-9704-61057E011AE9}"/>
              </a:ext>
            </a:extLst>
          </p:cNvPr>
          <p:cNvSpPr txBox="1"/>
          <p:nvPr/>
        </p:nvSpPr>
        <p:spPr>
          <a:xfrm>
            <a:off x="314099" y="3522236"/>
            <a:ext cx="3002788" cy="577081"/>
          </a:xfrm>
          <a:prstGeom prst="rect">
            <a:avLst/>
          </a:prstGeom>
          <a:solidFill>
            <a:srgbClr val="FFFF00"/>
          </a:solidFill>
          <a:ln w="12700">
            <a:solidFill>
              <a:schemeClr val="tx1"/>
            </a:solidFill>
          </a:ln>
        </p:spPr>
        <p:txBody>
          <a:bodyPr wrap="square" lIns="68580" tIns="34290" rIns="68580" bIns="34290" rtlCol="0" anchor="t">
            <a:spAutoFit/>
          </a:bodyPr>
          <a:lstStyle/>
          <a:p>
            <a:pPr algn="ctr"/>
            <a:r>
              <a:rPr lang="en-US" sz="1100">
                <a:latin typeface="+mn-lt"/>
              </a:rPr>
              <a:t>Domain exemptions must be entered for the domains in which the student cannot test per the IEP or Section 504 Plan.</a:t>
            </a:r>
          </a:p>
        </p:txBody>
      </p:sp>
      <p:sp>
        <p:nvSpPr>
          <p:cNvPr id="9" name="Speech Bubble: Rectangle 7">
            <a:extLst>
              <a:ext uri="{FF2B5EF4-FFF2-40B4-BE49-F238E27FC236}">
                <a16:creationId xmlns:a16="http://schemas.microsoft.com/office/drawing/2014/main" id="{DE63369F-0CB1-D448-8D2E-9DE062DC0101}"/>
              </a:ext>
            </a:extLst>
          </p:cNvPr>
          <p:cNvSpPr/>
          <p:nvPr/>
        </p:nvSpPr>
        <p:spPr>
          <a:xfrm>
            <a:off x="6357257" y="1918775"/>
            <a:ext cx="2445370" cy="377251"/>
          </a:xfrm>
          <a:prstGeom prst="wedgeRectCallout">
            <a:avLst>
              <a:gd name="adj1" fmla="val -18291"/>
              <a:gd name="adj2" fmla="val 9065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a:solidFill>
                  <a:srgbClr val="000000"/>
                </a:solidFill>
                <a:cs typeface="Arial" panose="020B0604020202020204" pitchFamily="34" charset="0"/>
              </a:rPr>
              <a:t>2. Enter the  Domain Exemptions </a:t>
            </a:r>
          </a:p>
          <a:p>
            <a:pPr algn="ctr" defTabSz="514350" fontAlgn="base">
              <a:spcBef>
                <a:spcPct val="0"/>
              </a:spcBef>
              <a:spcAft>
                <a:spcPct val="0"/>
              </a:spcAft>
            </a:pPr>
            <a:r>
              <a:rPr lang="en-US" sz="1100">
                <a:solidFill>
                  <a:srgbClr val="000000"/>
                </a:solidFill>
                <a:cs typeface="Arial" panose="020B0604020202020204" pitchFamily="34" charset="0"/>
              </a:rPr>
              <a:t> indicated on the IEP.</a:t>
            </a:r>
          </a:p>
        </p:txBody>
      </p:sp>
      <p:sp>
        <p:nvSpPr>
          <p:cNvPr id="11" name="Speech Bubble: Rectangle 7">
            <a:extLst>
              <a:ext uri="{FF2B5EF4-FFF2-40B4-BE49-F238E27FC236}">
                <a16:creationId xmlns:a16="http://schemas.microsoft.com/office/drawing/2014/main" id="{E7DE8EAD-CEC3-0D03-5BA0-B7ED11F22A66}"/>
              </a:ext>
            </a:extLst>
          </p:cNvPr>
          <p:cNvSpPr/>
          <p:nvPr/>
        </p:nvSpPr>
        <p:spPr>
          <a:xfrm flipH="1">
            <a:off x="7579942" y="3720226"/>
            <a:ext cx="701069" cy="205845"/>
          </a:xfrm>
          <a:prstGeom prst="wedgeRectCallout">
            <a:avLst>
              <a:gd name="adj1" fmla="val -86409"/>
              <a:gd name="adj2" fmla="val -2028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r>
              <a:rPr lang="en-US" sz="1100">
                <a:solidFill>
                  <a:srgbClr val="000000"/>
                </a:solidFill>
                <a:cs typeface="Arial" panose="020B0604020202020204" pitchFamily="34" charset="0"/>
              </a:rPr>
              <a:t>3. Save</a:t>
            </a:r>
          </a:p>
        </p:txBody>
      </p:sp>
      <p:sp>
        <p:nvSpPr>
          <p:cNvPr id="4" name="Rectangle 3"/>
          <p:cNvSpPr/>
          <p:nvPr/>
        </p:nvSpPr>
        <p:spPr>
          <a:xfrm>
            <a:off x="6499700" y="2422960"/>
            <a:ext cx="2507674" cy="418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37A56DE-BBEA-3682-4C60-E6887571AB5C}"/>
              </a:ext>
            </a:extLst>
          </p:cNvPr>
          <p:cNvSpPr>
            <a:spLocks noGrp="1"/>
          </p:cNvSpPr>
          <p:nvPr>
            <p:ph type="title"/>
          </p:nvPr>
        </p:nvSpPr>
        <p:spPr/>
        <p:txBody>
          <a:bodyPr>
            <a:normAutofit/>
          </a:bodyPr>
          <a:lstStyle/>
          <a:p>
            <a:r>
              <a:rPr lang="en-US"/>
              <a:t>Entering Domain Exemptions</a:t>
            </a:r>
          </a:p>
        </p:txBody>
      </p:sp>
      <p:sp>
        <p:nvSpPr>
          <p:cNvPr id="6" name="Text Placeholder 5">
            <a:extLst>
              <a:ext uri="{FF2B5EF4-FFF2-40B4-BE49-F238E27FC236}">
                <a16:creationId xmlns:a16="http://schemas.microsoft.com/office/drawing/2014/main" id="{B83C956E-A17A-02E9-381B-925270E8BB41}"/>
              </a:ext>
            </a:extLst>
          </p:cNvPr>
          <p:cNvSpPr>
            <a:spLocks noGrp="1"/>
          </p:cNvSpPr>
          <p:nvPr>
            <p:ph type="body" idx="1"/>
          </p:nvPr>
        </p:nvSpPr>
        <p:spPr>
          <a:xfrm>
            <a:off x="311700" y="932794"/>
            <a:ext cx="2673547" cy="3798181"/>
          </a:xfrm>
        </p:spPr>
        <p:txBody>
          <a:bodyPr>
            <a:normAutofit/>
          </a:bodyPr>
          <a:lstStyle/>
          <a:p>
            <a:pPr marL="0" indent="0">
              <a:buNone/>
            </a:pPr>
            <a:r>
              <a:rPr lang="en-US" sz="1800"/>
              <a:t>Used when a student’s IEP or Section 504 plan specifies that the student has a disability for which there are no appropriate accommodations for assessment in one or more domains.</a:t>
            </a:r>
          </a:p>
          <a:p>
            <a:endParaRPr lang="en-US"/>
          </a:p>
        </p:txBody>
      </p:sp>
      <p:sp>
        <p:nvSpPr>
          <p:cNvPr id="12" name="Footer Placeholder 11">
            <a:extLst>
              <a:ext uri="{FF2B5EF4-FFF2-40B4-BE49-F238E27FC236}">
                <a16:creationId xmlns:a16="http://schemas.microsoft.com/office/drawing/2014/main" id="{9E79587D-F900-CB81-0BDA-2E030653A37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1033224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Settings Report</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r>
              <a:rPr lang="en-US" sz="1800">
                <a:ea typeface="Tahoma"/>
                <a:cs typeface="Arial" panose="020B0604020202020204" pitchFamily="34" charset="0"/>
              </a:rPr>
              <a:t>Download the </a:t>
            </a:r>
            <a:r>
              <a:rPr lang="en-US" sz="1800" i="1">
                <a:ea typeface="Tahoma"/>
                <a:cs typeface="Arial" panose="020B0604020202020204" pitchFamily="34" charset="0"/>
              </a:rPr>
              <a:t>ELPAC School Level Student Test Settings Report</a:t>
            </a:r>
            <a:r>
              <a:rPr lang="en-US" sz="1800">
                <a:ea typeface="Tahoma"/>
                <a:cs typeface="Arial" panose="020B0604020202020204" pitchFamily="34" charset="0"/>
              </a:rPr>
              <a:t> to verify that test settings have been entered.</a:t>
            </a:r>
          </a:p>
          <a:p>
            <a:pPr lvl="1"/>
            <a:r>
              <a:rPr lang="en-US" sz="1650"/>
              <a:t>TOMS Reports &gt; Site Reports</a:t>
            </a:r>
          </a:p>
        </p:txBody>
      </p:sp>
      <p:pic>
        <p:nvPicPr>
          <p:cNvPr id="7" name="Picture 6" descr="Graphical user interface, text, application, Word&#10;&#10;Description automatically generated">
            <a:extLst>
              <a:ext uri="{FF2B5EF4-FFF2-40B4-BE49-F238E27FC236}">
                <a16:creationId xmlns:a16="http://schemas.microsoft.com/office/drawing/2014/main" id="{4E597E96-6258-6709-2652-A773587E7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053" y="2011469"/>
            <a:ext cx="3645152" cy="2574389"/>
          </a:xfrm>
          <a:prstGeom prst="rect">
            <a:avLst/>
          </a:prstGeom>
          <a:ln>
            <a:solidFill>
              <a:schemeClr val="tx1"/>
            </a:solidFill>
          </a:ln>
        </p:spPr>
      </p:pic>
      <p:sp>
        <p:nvSpPr>
          <p:cNvPr id="6" name="Footer Placeholder 5">
            <a:extLst>
              <a:ext uri="{FF2B5EF4-FFF2-40B4-BE49-F238E27FC236}">
                <a16:creationId xmlns:a16="http://schemas.microsoft.com/office/drawing/2014/main" id="{E50CD5BE-8B71-7794-C745-C30F4CF2BE5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02031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5E7FCD6C-17C2-1B3D-83AE-9D1DD02F04F9}"/>
              </a:ext>
            </a:extLst>
          </p:cNvPr>
          <p:cNvSpPr txBox="1">
            <a:spLocks/>
          </p:cNvSpPr>
          <p:nvPr/>
        </p:nvSpPr>
        <p:spPr>
          <a:xfrm>
            <a:off x="439492" y="857251"/>
            <a:ext cx="833746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buFont typeface="Tw Cen MT"/>
              <a:buAutoNum type="arabicPeriod"/>
            </a:pPr>
            <a:r>
              <a:rPr lang="en-US" sz="1800">
                <a:latin typeface="+mn-lt"/>
                <a:ea typeface="Tahoma"/>
                <a:cs typeface="Arial" panose="020B0604020202020204" pitchFamily="34" charset="0"/>
              </a:rPr>
              <a:t>Before entering accommodations, confirm that “YES” is  indicated on the </a:t>
            </a:r>
            <a:r>
              <a:rPr lang="en-US" sz="1800" err="1">
                <a:latin typeface="+mn-lt"/>
                <a:ea typeface="Tahoma"/>
                <a:cs typeface="Arial" panose="020B0604020202020204" pitchFamily="34" charset="0"/>
              </a:rPr>
              <a:t>SpEd</a:t>
            </a:r>
            <a:r>
              <a:rPr lang="en-US" sz="1800">
                <a:latin typeface="+mn-lt"/>
                <a:ea typeface="Tahoma"/>
                <a:cs typeface="Arial" panose="020B0604020202020204" pitchFamily="34" charset="0"/>
              </a:rPr>
              <a:t> flag identifier on the student's demographic page in TOMS.</a:t>
            </a:r>
            <a:endParaRPr lang="en-US" sz="1800">
              <a:latin typeface="+mn-lt"/>
              <a:cs typeface="Arial" panose="020B0604020202020204" pitchFamily="34" charset="0"/>
            </a:endParaRPr>
          </a:p>
          <a:p>
            <a:pPr marL="257175" indent="-257175">
              <a:buClr>
                <a:srgbClr val="203864"/>
              </a:buClr>
            </a:pPr>
            <a:r>
              <a:rPr lang="en-US" sz="1800">
                <a:latin typeface="+mn-lt"/>
                <a:ea typeface="Tahoma"/>
                <a:cs typeface="Arial"/>
              </a:rPr>
              <a:t>Enter supports and accommodations based on the most current SIGNED IEP. </a:t>
            </a:r>
            <a:endParaRPr lang="en-US" sz="1800">
              <a:latin typeface="+mn-lt"/>
              <a:cs typeface="Arial"/>
            </a:endParaRPr>
          </a:p>
          <a:p>
            <a:pPr marL="257175" indent="-257175">
              <a:buClr>
                <a:srgbClr val="203864"/>
              </a:buClr>
            </a:pPr>
            <a:r>
              <a:rPr lang="en-US" sz="1800">
                <a:latin typeface="+mn-lt"/>
                <a:ea typeface="Tahoma"/>
                <a:cs typeface="Arial" panose="020B0604020202020204" pitchFamily="34" charset="0"/>
              </a:rPr>
              <a:t>Collect the completed Attachment A then enter the designated supports into TOMS.</a:t>
            </a:r>
            <a:endParaRPr lang="en-US" sz="1800">
              <a:latin typeface="+mn-lt"/>
              <a:cs typeface="Arial" panose="020B0604020202020204" pitchFamily="34" charset="0"/>
            </a:endParaRPr>
          </a:p>
          <a:p>
            <a:pPr marL="257175" indent="-257175">
              <a:buClr>
                <a:srgbClr val="203864"/>
              </a:buClr>
            </a:pPr>
            <a:r>
              <a:rPr lang="en-US" sz="1800">
                <a:latin typeface="+mn-lt"/>
                <a:ea typeface="Tahoma"/>
                <a:cs typeface="Arial" panose="020B0604020202020204" pitchFamily="34" charset="0"/>
              </a:rPr>
              <a:t>Generate the </a:t>
            </a:r>
            <a:r>
              <a:rPr lang="en-US" sz="1800" i="1">
                <a:latin typeface="+mn-lt"/>
                <a:ea typeface="Tahoma"/>
                <a:cs typeface="Arial" panose="020B0604020202020204" pitchFamily="34" charset="0"/>
              </a:rPr>
              <a:t>ELPAC School Level Student Test Settings Report</a:t>
            </a:r>
            <a:r>
              <a:rPr lang="en-US" sz="1800">
                <a:latin typeface="+mn-lt"/>
                <a:ea typeface="Tahoma"/>
                <a:cs typeface="Arial" panose="020B0604020202020204" pitchFamily="34" charset="0"/>
              </a:rPr>
              <a:t> to verify that test settings have been entered.</a:t>
            </a:r>
          </a:p>
          <a:p>
            <a:pPr>
              <a:buClr>
                <a:srgbClr val="203864"/>
              </a:buClr>
              <a:buFont typeface="Tw Cen MT"/>
              <a:buAutoNum type="arabicPeriod"/>
            </a:pPr>
            <a:endParaRPr lang="en-US" sz="1350">
              <a:latin typeface="+mn-lt"/>
              <a:cs typeface="Arial" panose="020B0604020202020204" pitchFamily="34" charset="0"/>
            </a:endParaRPr>
          </a:p>
          <a:p>
            <a:pPr>
              <a:buClr>
                <a:srgbClr val="203864"/>
              </a:buClr>
              <a:buFont typeface="Tw Cen MT"/>
              <a:buAutoNum type="arabicPeriod"/>
            </a:pPr>
            <a:endParaRPr lang="en-US" sz="135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C8093D8C-ED65-FA99-0AD5-AED848B89C5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17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841BCD-01FA-EC4A-149D-7937E9418CCB}"/>
              </a:ext>
            </a:extLst>
          </p:cNvPr>
          <p:cNvSpPr>
            <a:spLocks noGrp="1"/>
          </p:cNvSpPr>
          <p:nvPr>
            <p:ph type="title"/>
          </p:nvPr>
        </p:nvSpPr>
        <p:spPr/>
        <p:txBody>
          <a:bodyPr/>
          <a:lstStyle/>
          <a:p>
            <a:r>
              <a:rPr lang="en-US" dirty="0">
                <a:latin typeface="+mj-lt"/>
                <a:cs typeface="Arial"/>
              </a:rPr>
              <a:t>Summative ELPAC Coordinator Checklist</a:t>
            </a:r>
          </a:p>
        </p:txBody>
      </p:sp>
      <p:sp>
        <p:nvSpPr>
          <p:cNvPr id="4" name="Text Placeholder 3">
            <a:extLst>
              <a:ext uri="{FF2B5EF4-FFF2-40B4-BE49-F238E27FC236}">
                <a16:creationId xmlns:a16="http://schemas.microsoft.com/office/drawing/2014/main" id="{DEEAEE11-05BD-CB86-16BD-B85786AD4D08}"/>
              </a:ext>
            </a:extLst>
          </p:cNvPr>
          <p:cNvSpPr>
            <a:spLocks noGrp="1"/>
          </p:cNvSpPr>
          <p:nvPr>
            <p:ph type="body" idx="13"/>
          </p:nvPr>
        </p:nvSpPr>
        <p:spPr/>
        <p:txBody>
          <a:bodyPr/>
          <a:lstStyle/>
          <a:p>
            <a:r>
              <a:rPr lang="en-US" sz="2400">
                <a:cs typeface="Arial"/>
              </a:rPr>
              <a:t>Review the </a:t>
            </a:r>
            <a:r>
              <a:rPr lang="en-US" sz="2400">
                <a:cs typeface="Arial"/>
                <a:hlinkClick r:id="rId3"/>
              </a:rPr>
              <a:t>Summative ELPAC Coordinator Checklist</a:t>
            </a:r>
            <a:r>
              <a:rPr lang="en-US" sz="2400">
                <a:cs typeface="Arial"/>
              </a:rPr>
              <a:t> to identify key tasks to be completed before, during, and after testing.</a:t>
            </a:r>
          </a:p>
          <a:p>
            <a:pPr lvl="1"/>
            <a:r>
              <a:rPr lang="en-US" sz="2200" dirty="0"/>
              <a:t>Available in Coordinator Resources</a:t>
            </a:r>
          </a:p>
          <a:p>
            <a:endParaRPr lang="en-US" dirty="0"/>
          </a:p>
        </p:txBody>
      </p:sp>
      <p:sp>
        <p:nvSpPr>
          <p:cNvPr id="5" name="Footer Placeholder 5">
            <a:extLst>
              <a:ext uri="{FF2B5EF4-FFF2-40B4-BE49-F238E27FC236}">
                <a16:creationId xmlns:a16="http://schemas.microsoft.com/office/drawing/2014/main" id="{5EE2855D-51E7-1C0F-2B2E-42887593CEF6}"/>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972089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t>Technology</a:t>
            </a:r>
          </a:p>
        </p:txBody>
      </p:sp>
      <p:sp>
        <p:nvSpPr>
          <p:cNvPr id="6" name="Footer Placeholder 5">
            <a:extLst>
              <a:ext uri="{FF2B5EF4-FFF2-40B4-BE49-F238E27FC236}">
                <a16:creationId xmlns:a16="http://schemas.microsoft.com/office/drawing/2014/main" id="{29B7E178-24F4-D033-6D51-BA283D270B4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054467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FA18-F39F-57D5-C015-5291C5C73913}"/>
              </a:ext>
            </a:extLst>
          </p:cNvPr>
          <p:cNvSpPr>
            <a:spLocks noGrp="1"/>
          </p:cNvSpPr>
          <p:nvPr>
            <p:ph type="title"/>
          </p:nvPr>
        </p:nvSpPr>
        <p:spPr/>
        <p:txBody>
          <a:bodyPr>
            <a:normAutofit/>
          </a:bodyPr>
          <a:lstStyle/>
          <a:p>
            <a:r>
              <a:rPr lang="en-US"/>
              <a:t>Systems Needed for Summative ELPAC</a:t>
            </a:r>
          </a:p>
        </p:txBody>
      </p:sp>
      <p:sp>
        <p:nvSpPr>
          <p:cNvPr id="3" name="Text Placeholder 2">
            <a:extLst>
              <a:ext uri="{FF2B5EF4-FFF2-40B4-BE49-F238E27FC236}">
                <a16:creationId xmlns:a16="http://schemas.microsoft.com/office/drawing/2014/main" id="{03878D16-F144-5A9E-5AD0-90161548D084}"/>
              </a:ext>
            </a:extLst>
          </p:cNvPr>
          <p:cNvSpPr>
            <a:spLocks noGrp="1"/>
          </p:cNvSpPr>
          <p:nvPr>
            <p:ph type="body" idx="13"/>
          </p:nvPr>
        </p:nvSpPr>
        <p:spPr/>
        <p:txBody>
          <a:bodyPr spcFirstLastPara="1" wrap="square" lIns="68580" tIns="34290" rIns="68580" bIns="34290" anchor="t" anchorCtr="0">
            <a:normAutofit fontScale="92500" lnSpcReduction="20000"/>
          </a:bodyPr>
          <a:lstStyle/>
          <a:p>
            <a:pPr marL="482600" indent="-342900">
              <a:spcAft>
                <a:spcPts val="300"/>
              </a:spcAft>
              <a:buFont typeface="+mj-lt"/>
              <a:buAutoNum type="arabicPeriod"/>
            </a:pPr>
            <a:r>
              <a:rPr lang="en-US" sz="1800" b="1">
                <a:ea typeface="Tahoma"/>
                <a:cs typeface="Arial" panose="020B0604020202020204" pitchFamily="34" charset="0"/>
              </a:rPr>
              <a:t>Test Operations Management System (TOMS)</a:t>
            </a:r>
          </a:p>
          <a:p>
            <a:pPr lvl="1">
              <a:spcAft>
                <a:spcPts val="300"/>
              </a:spcAft>
              <a:buFont typeface="Arial" panose="020B0604020202020204" pitchFamily="34" charset="0"/>
              <a:buChar char="•"/>
            </a:pPr>
            <a:r>
              <a:rPr lang="en-US" sz="1600">
                <a:ea typeface="Tahoma"/>
                <a:cs typeface="Arial" panose="020B0604020202020204" pitchFamily="34" charset="0"/>
              </a:rPr>
              <a:t>The Coordinator confirms student registrations, assigns student test settings, and accesses Student Score Reports (SSRs).</a:t>
            </a:r>
          </a:p>
          <a:p>
            <a:pPr marL="482600" indent="-342900">
              <a:spcAft>
                <a:spcPts val="300"/>
              </a:spcAft>
              <a:buFont typeface="+mj-lt"/>
              <a:buAutoNum type="arabicPeriod"/>
            </a:pPr>
            <a:r>
              <a:rPr lang="en-US" sz="1800" b="1">
                <a:ea typeface="Tahoma"/>
                <a:cs typeface="Arial" panose="020B0604020202020204" pitchFamily="34" charset="0"/>
              </a:rPr>
              <a:t>Test Administrator (TA) Interface</a:t>
            </a:r>
          </a:p>
          <a:p>
            <a:pPr lvl="1">
              <a:buFont typeface="Arial" panose="020B0604020202020204" pitchFamily="34" charset="0"/>
              <a:buChar char="•"/>
            </a:pPr>
            <a:r>
              <a:rPr lang="en-US" sz="1600">
                <a:ea typeface="Tahoma"/>
                <a:cs typeface="Arial" panose="020B0604020202020204" pitchFamily="34" charset="0"/>
              </a:rPr>
              <a:t>The Test Examiner logs on to the TA Interface to initiate, approve, and monitor student testing.</a:t>
            </a:r>
          </a:p>
          <a:p>
            <a:pPr marL="482600" indent="-342900">
              <a:buFont typeface="+mj-lt"/>
              <a:buAutoNum type="arabicPeriod"/>
            </a:pPr>
            <a:r>
              <a:rPr lang="en-US" sz="1800" b="1">
                <a:ea typeface="Tahoma"/>
                <a:cs typeface="Arial" panose="020B0604020202020204" pitchFamily="34" charset="0"/>
              </a:rPr>
              <a:t>Data Entry Interface (DEI)</a:t>
            </a:r>
          </a:p>
          <a:p>
            <a:pPr lvl="1">
              <a:buFont typeface="Arial" panose="020B0604020202020204" pitchFamily="34" charset="0"/>
              <a:buChar char="•"/>
            </a:pPr>
            <a:r>
              <a:rPr lang="en-US" sz="1600">
                <a:ea typeface="Tahoma"/>
                <a:cs typeface="Arial" panose="020B0604020202020204" pitchFamily="34" charset="0"/>
              </a:rPr>
              <a:t>Speaking scores are transferred from the Student Score Sheet into the DEI immediately after test is submitted.</a:t>
            </a:r>
          </a:p>
          <a:p>
            <a:pPr lvl="1">
              <a:buFont typeface="Arial" panose="020B0604020202020204" pitchFamily="34" charset="0"/>
              <a:buChar char="•"/>
            </a:pPr>
            <a:r>
              <a:rPr lang="en-US" sz="1600">
                <a:ea typeface="Tahoma"/>
                <a:cs typeface="Arial" panose="020B0604020202020204" pitchFamily="34" charset="0"/>
              </a:rPr>
              <a:t>For more information, refer to the Data Entry Interface training video in Moodle.</a:t>
            </a:r>
          </a:p>
          <a:p>
            <a:pPr marL="482600" indent="-342900">
              <a:spcAft>
                <a:spcPts val="300"/>
              </a:spcAft>
              <a:buFont typeface="+mj-lt"/>
              <a:buAutoNum type="arabicPeriod" startAt="4"/>
            </a:pPr>
            <a:r>
              <a:rPr lang="en-US" sz="1800" b="1">
                <a:ea typeface="Tahoma"/>
                <a:cs typeface="Arial" panose="020B0604020202020204" pitchFamily="34" charset="0"/>
              </a:rPr>
              <a:t>Secure Browser</a:t>
            </a:r>
          </a:p>
          <a:p>
            <a:pPr lvl="1">
              <a:spcAft>
                <a:spcPts val="300"/>
              </a:spcAft>
              <a:buFont typeface="Arial" panose="020B0604020202020204" pitchFamily="34" charset="0"/>
              <a:buChar char="•"/>
            </a:pPr>
            <a:r>
              <a:rPr lang="en-US" sz="1600"/>
              <a:t>A secure online testing environment in which a device is restricted from accessing prohibited computer applications, copying, or otherwise sharing test data.</a:t>
            </a:r>
          </a:p>
          <a:p>
            <a:pPr lvl="1">
              <a:spcAft>
                <a:spcPts val="300"/>
              </a:spcAft>
              <a:buFont typeface="Arial" panose="020B0604020202020204" pitchFamily="34" charset="0"/>
              <a:buChar char="•"/>
            </a:pPr>
            <a:r>
              <a:rPr lang="en-US" sz="1600">
                <a:ea typeface="Tahoma"/>
              </a:rPr>
              <a:t>LAUSD managed devices will be updated by ITS</a:t>
            </a:r>
          </a:p>
          <a:p>
            <a:pPr lvl="1">
              <a:spcAft>
                <a:spcPts val="300"/>
              </a:spcAft>
              <a:buFont typeface="Arial" panose="020B0604020202020204" pitchFamily="34" charset="0"/>
              <a:buChar char="•"/>
            </a:pPr>
            <a:r>
              <a:rPr lang="en-US" sz="1600">
                <a:ea typeface="Tahoma"/>
              </a:rPr>
              <a:t>Access </a:t>
            </a:r>
            <a:r>
              <a:rPr lang="en-US" sz="1600">
                <a:ea typeface="Tahoma"/>
                <a:hlinkClick r:id="rId3">
                  <a:extLst>
                    <a:ext uri="{A12FA001-AC4F-418D-AE19-62706E023703}">
                      <ahyp:hlinkClr xmlns:ahyp="http://schemas.microsoft.com/office/drawing/2018/hyperlinkcolor" val="tx"/>
                    </a:ext>
                  </a:extLst>
                </a:hlinkClick>
              </a:rPr>
              <a:t>https://ca.portal.cambiumast.com/</a:t>
            </a:r>
            <a:r>
              <a:rPr lang="en-US" sz="1600">
                <a:ea typeface="Tahoma"/>
              </a:rPr>
              <a:t> to update non LAUSD managed devices school purchased devices (except Chromebooks)</a:t>
            </a:r>
          </a:p>
          <a:p>
            <a:pPr lvl="2" indent="-302895"/>
            <a:endParaRPr lang="en-US" sz="1100"/>
          </a:p>
          <a:p>
            <a:endParaRPr lang="en-US" sz="1400"/>
          </a:p>
          <a:p>
            <a:endParaRPr lang="en-US" sz="1400"/>
          </a:p>
          <a:p>
            <a:endParaRPr lang="en-US" sz="1400"/>
          </a:p>
        </p:txBody>
      </p:sp>
      <p:sp>
        <p:nvSpPr>
          <p:cNvPr id="6" name="Footer Placeholder 5">
            <a:extLst>
              <a:ext uri="{FF2B5EF4-FFF2-40B4-BE49-F238E27FC236}">
                <a16:creationId xmlns:a16="http://schemas.microsoft.com/office/drawing/2014/main" id="{A2E537CF-7995-5C8F-B675-6ED7922B4A0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249940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04;geb026420e5_0_116">
            <a:extLst>
              <a:ext uri="{FF2B5EF4-FFF2-40B4-BE49-F238E27FC236}">
                <a16:creationId xmlns:a16="http://schemas.microsoft.com/office/drawing/2014/main" id="{23186032-6AE3-8643-A8A4-E7AF869A1B60}"/>
              </a:ext>
            </a:extLst>
          </p:cNvPr>
          <p:cNvSpPr txBox="1"/>
          <p:nvPr/>
        </p:nvSpPr>
        <p:spPr>
          <a:xfrm>
            <a:off x="1411567" y="3964434"/>
            <a:ext cx="6538586" cy="568794"/>
          </a:xfrm>
          <a:prstGeom prst="rect">
            <a:avLst/>
          </a:prstGeom>
          <a:noFill/>
          <a:ln>
            <a:noFill/>
          </a:ln>
        </p:spPr>
        <p:txBody>
          <a:bodyPr spcFirstLastPara="1" wrap="square" lIns="51427" tIns="51427" rIns="51427" bIns="51427" anchor="t" anchorCtr="0">
            <a:spAutoFit/>
          </a:bodyPr>
          <a:lstStyle/>
          <a:p>
            <a:pPr algn="ctr">
              <a:spcBef>
                <a:spcPts val="344"/>
              </a:spcBef>
            </a:pPr>
            <a:endParaRPr sz="1238" b="1">
              <a:solidFill>
                <a:schemeClr val="dk1"/>
              </a:solidFill>
              <a:latin typeface="Arial" panose="020B0604020202020204" pitchFamily="34" charset="0"/>
              <a:ea typeface="Calibri"/>
              <a:cs typeface="Arial" panose="020B0604020202020204" pitchFamily="34" charset="0"/>
              <a:sym typeface="Calibri"/>
            </a:endParaRPr>
          </a:p>
          <a:p>
            <a:pPr algn="ctr">
              <a:spcBef>
                <a:spcPts val="406"/>
              </a:spcBef>
            </a:pPr>
            <a:r>
              <a:rPr lang="en-US" sz="1200" b="1">
                <a:solidFill>
                  <a:schemeClr val="dk1"/>
                </a:solidFill>
                <a:latin typeface="Arial" panose="020B0604020202020204" pitchFamily="34" charset="0"/>
                <a:ea typeface="Calibri"/>
                <a:cs typeface="Arial" panose="020B0604020202020204" pitchFamily="34" charset="0"/>
                <a:sym typeface="Calibri"/>
              </a:rPr>
              <a:t>Check </a:t>
            </a:r>
            <a:r>
              <a:rPr lang="en-US" sz="1200" b="1" u="sng">
                <a:solidFill>
                  <a:srgbClr val="0000FF"/>
                </a:solidFill>
                <a:latin typeface="Arial" panose="020B0604020202020204" pitchFamily="34" charset="0"/>
                <a:ea typeface="Calibri"/>
                <a:cs typeface="Arial" panose="020B0604020202020204" pitchFamily="34" charset="0"/>
                <a:sym typeface="Calibri"/>
                <a:hlinkClick r:id="rId2">
                  <a:extLst>
                    <a:ext uri="{A12FA001-AC4F-418D-AE19-62706E023703}">
                      <ahyp:hlinkClr xmlns:ahyp="http://schemas.microsoft.com/office/drawing/2018/hyperlinkcolor" val="tx"/>
                    </a:ext>
                  </a:extLst>
                </a:hlinkClick>
              </a:rPr>
              <a:t>ca.portal.cambiumast.com</a:t>
            </a:r>
            <a:r>
              <a:rPr lang="en-US" sz="1200" b="1">
                <a:solidFill>
                  <a:schemeClr val="dk1"/>
                </a:solidFill>
                <a:latin typeface="Arial" panose="020B0604020202020204" pitchFamily="34" charset="0"/>
                <a:ea typeface="Calibri"/>
                <a:cs typeface="Arial" panose="020B0604020202020204" pitchFamily="34" charset="0"/>
                <a:sym typeface="Calibri"/>
              </a:rPr>
              <a:t> for the latest updates</a:t>
            </a:r>
            <a:endParaRPr sz="1200">
              <a:solidFill>
                <a:schemeClr val="dk1"/>
              </a:solidFill>
              <a:latin typeface="Arial" panose="020B0604020202020204" pitchFamily="34" charset="0"/>
            </a:endParaRPr>
          </a:p>
        </p:txBody>
      </p:sp>
      <p:graphicFrame>
        <p:nvGraphicFramePr>
          <p:cNvPr id="3" name="Table 2">
            <a:extLst>
              <a:ext uri="{FF2B5EF4-FFF2-40B4-BE49-F238E27FC236}">
                <a16:creationId xmlns:a16="http://schemas.microsoft.com/office/drawing/2014/main" id="{5C6AD4EE-6A14-B7ED-3BEB-CC34AB80360A}"/>
              </a:ext>
            </a:extLst>
          </p:cNvPr>
          <p:cNvGraphicFramePr>
            <a:graphicFrameLocks noGrp="1"/>
          </p:cNvGraphicFramePr>
          <p:nvPr>
            <p:extLst>
              <p:ext uri="{D42A27DB-BD31-4B8C-83A1-F6EECF244321}">
                <p14:modId xmlns:p14="http://schemas.microsoft.com/office/powerpoint/2010/main" val="2098334231"/>
              </p:ext>
            </p:extLst>
          </p:nvPr>
        </p:nvGraphicFramePr>
        <p:xfrm>
          <a:off x="218072" y="932448"/>
          <a:ext cx="8714312" cy="3032760"/>
        </p:xfrm>
        <a:graphic>
          <a:graphicData uri="http://schemas.openxmlformats.org/drawingml/2006/table">
            <a:tbl>
              <a:tblPr firstRow="1" bandRow="1">
                <a:tableStyleId>{5C22544A-7EE6-4342-B048-85BDC9FD1C3A}</a:tableStyleId>
              </a:tblPr>
              <a:tblGrid>
                <a:gridCol w="2172194">
                  <a:extLst>
                    <a:ext uri="{9D8B030D-6E8A-4147-A177-3AD203B41FA5}">
                      <a16:colId xmlns:a16="http://schemas.microsoft.com/office/drawing/2014/main" val="3621558830"/>
                    </a:ext>
                  </a:extLst>
                </a:gridCol>
                <a:gridCol w="2064659">
                  <a:extLst>
                    <a:ext uri="{9D8B030D-6E8A-4147-A177-3AD203B41FA5}">
                      <a16:colId xmlns:a16="http://schemas.microsoft.com/office/drawing/2014/main" val="240120992"/>
                    </a:ext>
                  </a:extLst>
                </a:gridCol>
                <a:gridCol w="2279728">
                  <a:extLst>
                    <a:ext uri="{9D8B030D-6E8A-4147-A177-3AD203B41FA5}">
                      <a16:colId xmlns:a16="http://schemas.microsoft.com/office/drawing/2014/main" val="1803680536"/>
                    </a:ext>
                  </a:extLst>
                </a:gridCol>
                <a:gridCol w="2197731">
                  <a:extLst>
                    <a:ext uri="{9D8B030D-6E8A-4147-A177-3AD203B41FA5}">
                      <a16:colId xmlns:a16="http://schemas.microsoft.com/office/drawing/2014/main" val="2752195142"/>
                    </a:ext>
                  </a:extLst>
                </a:gridCol>
              </a:tblGrid>
              <a:tr h="241151">
                <a:tc>
                  <a:txBody>
                    <a:bodyPr/>
                    <a:lstStyle/>
                    <a:p>
                      <a:pPr algn="ctr" fontAlgn="base"/>
                      <a:r>
                        <a:rPr lang="en-US" sz="1400">
                          <a:effectLst/>
                          <a:latin typeface="+mn-lt"/>
                        </a:rPr>
                        <a:t>MacOS​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iOS​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Chrome OS​</a:t>
                      </a:r>
                      <a:endParaRPr lang="en-US">
                        <a:latin typeface="+mn-lt"/>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mn-lt"/>
                        </a:rPr>
                        <a:t>Windows​</a:t>
                      </a:r>
                      <a:endParaRPr lang="en-US">
                        <a:latin typeface="+mn-lt"/>
                      </a:endParaRPr>
                    </a:p>
                  </a:txBody>
                  <a:tcPr marL="68580" marR="68580" marT="34290" marB="34290">
                    <a:lnB w="12700">
                      <a:solidFill>
                        <a:schemeClr val="tx1"/>
                      </a:solidFill>
                    </a:lnB>
                    <a:solidFill>
                      <a:schemeClr val="tx1"/>
                    </a:solidFill>
                  </a:tcPr>
                </a:tc>
                <a:extLst>
                  <a:ext uri="{0D108BD9-81ED-4DB2-BD59-A6C34878D82A}">
                    <a16:rowId xmlns:a16="http://schemas.microsoft.com/office/drawing/2014/main" val="4119935935"/>
                  </a:ext>
                </a:extLst>
              </a:tr>
              <a:tr h="2608243">
                <a:tc>
                  <a:txBody>
                    <a:bodyPr/>
                    <a:lstStyle/>
                    <a:p>
                      <a:pPr marL="285750" lvl="0" indent="-285750" algn="l">
                        <a:lnSpc>
                          <a:spcPct val="100000"/>
                        </a:lnSpc>
                        <a:spcBef>
                          <a:spcPts val="0"/>
                        </a:spcBef>
                        <a:spcAft>
                          <a:spcPts val="0"/>
                        </a:spcAft>
                        <a:buFont typeface="Arial"/>
                        <a:buChar char="•"/>
                      </a:pPr>
                      <a:r>
                        <a:rPr lang="en-US" sz="1100" b="0" i="0" u="none" strike="noStrike" noProof="0">
                          <a:effectLst/>
                          <a:latin typeface="Arial"/>
                        </a:rPr>
                        <a:t>macOS 13 builds and sub-versions released in May 2023 and later</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All macOS 12.6 builds and sub-versions released in May 2023 and later</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All macOS 11.6 builds and sub-versions released in May 2023 and later</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macOS 14, released in September 2023</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Desktop secure browser v16</a:t>
                      </a:r>
                      <a:endParaRPr lang="en-US" sz="1100" b="1">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a:effectLst/>
                          <a:latin typeface="Arial"/>
                        </a:rPr>
                        <a:t>Desktop secure browser v16.5 for macOS 14</a:t>
                      </a:r>
                      <a:endParaRPr lang="en-US"/>
                    </a:p>
                    <a:p>
                      <a:pPr algn="l" fontAlgn="base"/>
                      <a:r>
                        <a:rPr lang="en-US" sz="1100" b="1">
                          <a:effectLst/>
                          <a:latin typeface="+mn-l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285750" lvl="0" indent="-285750" algn="l">
                        <a:lnSpc>
                          <a:spcPct val="100000"/>
                        </a:lnSpc>
                        <a:spcBef>
                          <a:spcPts val="0"/>
                        </a:spcBef>
                        <a:spcAft>
                          <a:spcPts val="0"/>
                        </a:spcAft>
                        <a:buFont typeface="Arial"/>
                        <a:buChar char="•"/>
                      </a:pPr>
                      <a:r>
                        <a:rPr lang="en-US" sz="1100" b="0" i="0" u="none" strike="noStrike" noProof="0">
                          <a:effectLst/>
                          <a:latin typeface="Arial"/>
                        </a:rPr>
                        <a:t>iPadOS 17 (upon release and acceptance)</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iPadOS 16 builds and sub-versions released May 2023 and later</a:t>
                      </a:r>
                      <a:endParaRPr lang="en-US" sz="1100" b="1">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a:effectLst/>
                          <a:latin typeface="Arial"/>
                        </a:rPr>
                        <a:t>iPadOS 15 builds and sub-versions released in May 2023 and later</a:t>
                      </a:r>
                      <a:endParaRPr lang="en-US"/>
                    </a:p>
                    <a:p>
                      <a:pPr lvl="0" algn="l">
                        <a:buNone/>
                      </a:pPr>
                      <a:endParaRPr lang="en-US" sz="1100" b="1">
                        <a:effectLst/>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285750" lvl="0" indent="-285750" algn="l">
                        <a:lnSpc>
                          <a:spcPct val="100000"/>
                        </a:lnSpc>
                        <a:spcBef>
                          <a:spcPts val="0"/>
                        </a:spcBef>
                        <a:spcAft>
                          <a:spcPts val="0"/>
                        </a:spcAft>
                        <a:buFont typeface="Arial"/>
                        <a:buChar char="•"/>
                      </a:pPr>
                      <a:r>
                        <a:rPr lang="en-US" sz="1100" b="0" i="0" u="none" strike="noStrike" noProof="0">
                          <a:effectLst/>
                          <a:latin typeface="Arial"/>
                        </a:rPr>
                        <a:t>Long-term support candidate (LTC) ChromeOS version 114 and above</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Long-term support (LTS) ChromeOS version 108 and above</a:t>
                      </a:r>
                      <a:endParaRPr lang="en-US" sz="1100" b="1">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a:effectLst/>
                          <a:latin typeface="Arial"/>
                        </a:rPr>
                        <a:t>ChromeOS version 113 (stable) and above</a:t>
                      </a:r>
                      <a:endParaRPr lang="en-US"/>
                    </a:p>
                    <a:p>
                      <a:pPr lvl="0" algn="l">
                        <a:buNone/>
                      </a:pPr>
                      <a:endParaRPr lang="en-US" sz="1100" b="1">
                        <a:effectLst/>
                        <a:latin typeface="+mn-lt"/>
                      </a:endParaRP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285750" lvl="0" indent="-285750" algn="l">
                        <a:lnSpc>
                          <a:spcPct val="100000"/>
                        </a:lnSpc>
                        <a:spcBef>
                          <a:spcPts val="0"/>
                        </a:spcBef>
                        <a:spcAft>
                          <a:spcPts val="0"/>
                        </a:spcAft>
                        <a:buFont typeface="Arial"/>
                        <a:buChar char="•"/>
                      </a:pPr>
                      <a:r>
                        <a:rPr lang="en-US" sz="1100" b="0" i="0" u="none" strike="noStrike" noProof="0">
                          <a:effectLst/>
                          <a:latin typeface="Arial"/>
                        </a:rPr>
                        <a:t>Windows 10 builds and sub-versions released in May 2023 and later</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Windows 11 builds and sub-versions released in May 2023 and later</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Presumed new version to be released in September 2023</a:t>
                      </a:r>
                      <a:endParaRPr lang="en-US"/>
                    </a:p>
                    <a:p>
                      <a:pPr marL="285750" lvl="0" indent="-285750" algn="l">
                        <a:lnSpc>
                          <a:spcPct val="100000"/>
                        </a:lnSpc>
                        <a:spcBef>
                          <a:spcPts val="0"/>
                        </a:spcBef>
                        <a:spcAft>
                          <a:spcPts val="0"/>
                        </a:spcAft>
                        <a:buFont typeface="Arial"/>
                        <a:buChar char="•"/>
                      </a:pPr>
                      <a:r>
                        <a:rPr lang="en-US" sz="1100" b="0" i="0" u="none" strike="noStrike" noProof="0">
                          <a:effectLst/>
                          <a:latin typeface="Arial"/>
                        </a:rPr>
                        <a:t>Job Access With Speech (JAWS®) versions 2021, 2022, and 2023</a:t>
                      </a:r>
                      <a:endParaRPr lang="en-US" sz="1100" b="1">
                        <a:effectLst/>
                        <a:latin typeface="+mn-lt"/>
                      </a:endParaRPr>
                    </a:p>
                    <a:p>
                      <a:pPr marL="285750" lvl="0" indent="-285750" algn="l">
                        <a:lnSpc>
                          <a:spcPct val="100000"/>
                        </a:lnSpc>
                        <a:spcBef>
                          <a:spcPts val="0"/>
                        </a:spcBef>
                        <a:spcAft>
                          <a:spcPts val="0"/>
                        </a:spcAft>
                        <a:buFont typeface="Arial"/>
                        <a:buChar char="•"/>
                      </a:pPr>
                      <a:r>
                        <a:rPr lang="en-US" sz="1100" b="0" i="0" u="none" strike="noStrike" noProof="0">
                          <a:effectLst/>
                          <a:latin typeface="Arial"/>
                        </a:rPr>
                        <a:t>Desktop secure browser v16</a:t>
                      </a:r>
                      <a:endParaRPr lang="en-US"/>
                    </a:p>
                    <a:p>
                      <a:pPr lvl="0" algn="l">
                        <a:buNone/>
                      </a:pPr>
                      <a:endParaRPr lang="en-US" sz="1100" b="1">
                        <a:effectLst/>
                        <a:latin typeface="+mn-lt"/>
                      </a:endParaRPr>
                    </a:p>
                    <a:p>
                      <a:pPr algn="l" fontAlgn="base"/>
                      <a:r>
                        <a:rPr lang="en-US" sz="1100" b="1">
                          <a:effectLst/>
                          <a:latin typeface="+mn-lt"/>
                        </a:rPr>
                        <a:t>​</a:t>
                      </a:r>
                      <a:endParaRPr lang="en-US" b="1">
                        <a:latin typeface="+mn-lt"/>
                      </a:endParaRPr>
                    </a:p>
                    <a:p>
                      <a:pPr algn="l" fontAlgn="base"/>
                      <a:r>
                        <a:rPr lang="en-US" sz="1100" b="1">
                          <a:effectLst/>
                          <a:latin typeface="+mn-l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1009636"/>
                  </a:ext>
                </a:extLst>
              </a:tr>
            </a:tbl>
          </a:graphicData>
        </a:graphic>
      </p:graphicFrame>
      <p:sp>
        <p:nvSpPr>
          <p:cNvPr id="2" name="Title 1">
            <a:extLst>
              <a:ext uri="{FF2B5EF4-FFF2-40B4-BE49-F238E27FC236}">
                <a16:creationId xmlns:a16="http://schemas.microsoft.com/office/drawing/2014/main" id="{D2CDD365-4E5E-60A3-4894-730D7F051D59}"/>
              </a:ext>
            </a:extLst>
          </p:cNvPr>
          <p:cNvSpPr>
            <a:spLocks noGrp="1"/>
          </p:cNvSpPr>
          <p:nvPr>
            <p:ph type="title"/>
          </p:nvPr>
        </p:nvSpPr>
        <p:spPr>
          <a:xfrm>
            <a:off x="33326" y="150"/>
            <a:ext cx="8189700" cy="773400"/>
          </a:xfrm>
        </p:spPr>
        <p:txBody>
          <a:bodyPr/>
          <a:lstStyle/>
          <a:p>
            <a:r>
              <a:rPr lang="en-US"/>
              <a:t>Operating Systems and Secure Browsers</a:t>
            </a:r>
          </a:p>
        </p:txBody>
      </p:sp>
      <p:sp>
        <p:nvSpPr>
          <p:cNvPr id="8" name="Footer Placeholder 7">
            <a:extLst>
              <a:ext uri="{FF2B5EF4-FFF2-40B4-BE49-F238E27FC236}">
                <a16:creationId xmlns:a16="http://schemas.microsoft.com/office/drawing/2014/main" id="{B311DC2D-D2E9-6C5A-334D-96A0340D2E8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796647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F761-92DE-804F-2402-672929086108}"/>
              </a:ext>
            </a:extLst>
          </p:cNvPr>
          <p:cNvSpPr>
            <a:spLocks noGrp="1"/>
          </p:cNvSpPr>
          <p:nvPr>
            <p:ph type="title"/>
          </p:nvPr>
        </p:nvSpPr>
        <p:spPr>
          <a:noFill/>
        </p:spPr>
        <p:txBody>
          <a:bodyPr>
            <a:normAutofit/>
          </a:bodyPr>
          <a:lstStyle/>
          <a:p>
            <a:r>
              <a:rPr lang="en-US"/>
              <a:t>ITS Support Plan</a:t>
            </a:r>
          </a:p>
        </p:txBody>
      </p:sp>
      <p:sp>
        <p:nvSpPr>
          <p:cNvPr id="4" name="Content Placeholder 3">
            <a:extLst>
              <a:ext uri="{FF2B5EF4-FFF2-40B4-BE49-F238E27FC236}">
                <a16:creationId xmlns:a16="http://schemas.microsoft.com/office/drawing/2014/main" id="{673BEC5C-2E73-120B-86F8-5F3E53A1EF62}"/>
              </a:ext>
            </a:extLst>
          </p:cNvPr>
          <p:cNvSpPr>
            <a:spLocks noGrp="1"/>
          </p:cNvSpPr>
          <p:nvPr>
            <p:ph type="body" idx="1"/>
          </p:nvPr>
        </p:nvSpPr>
        <p:spPr>
          <a:xfrm>
            <a:off x="4649101" y="1558403"/>
            <a:ext cx="4147289" cy="3205171"/>
          </a:xfrm>
          <a:ln>
            <a:solidFill>
              <a:schemeClr val="tx1"/>
            </a:solidFill>
          </a:ln>
        </p:spPr>
        <p:txBody>
          <a:bodyPr lIns="68580" tIns="34290" rIns="68580" bIns="34290" anchor="t">
            <a:noAutofit/>
          </a:bodyPr>
          <a:lstStyle/>
          <a:p>
            <a:pPr>
              <a:lnSpc>
                <a:spcPct val="120000"/>
              </a:lnSpc>
            </a:pPr>
            <a:r>
              <a:rPr lang="en-US" sz="1200" b="1" dirty="0"/>
              <a:t>Create Ticket with ITS</a:t>
            </a:r>
          </a:p>
          <a:p>
            <a:pPr marL="866140" lvl="1" indent="-285750">
              <a:lnSpc>
                <a:spcPct val="120000"/>
              </a:lnSpc>
            </a:pPr>
            <a:r>
              <a:rPr lang="en-US" sz="1100" dirty="0"/>
              <a:t>Testing device(s) not working</a:t>
            </a:r>
          </a:p>
          <a:p>
            <a:pPr marL="866140" lvl="1" indent="-285750">
              <a:lnSpc>
                <a:spcPct val="120000"/>
              </a:lnSpc>
            </a:pPr>
            <a:r>
              <a:rPr lang="en-US" sz="1100" dirty="0"/>
              <a:t>Secure Browser not working </a:t>
            </a:r>
          </a:p>
          <a:p>
            <a:pPr marL="866140" lvl="1" indent="-285750">
              <a:lnSpc>
                <a:spcPct val="120000"/>
              </a:lnSpc>
            </a:pPr>
            <a:r>
              <a:rPr lang="en-US" sz="1100" dirty="0"/>
              <a:t>Testing devices losing connectivity</a:t>
            </a:r>
          </a:p>
          <a:p>
            <a:pPr marL="866140" lvl="1" indent="-285750">
              <a:lnSpc>
                <a:spcPct val="120000"/>
              </a:lnSpc>
            </a:pPr>
            <a:r>
              <a:rPr lang="en-US" sz="1100" dirty="0"/>
              <a:t>Need help getting devices ready</a:t>
            </a:r>
          </a:p>
          <a:p>
            <a:pPr>
              <a:lnSpc>
                <a:spcPct val="120000"/>
              </a:lnSpc>
            </a:pPr>
            <a:r>
              <a:rPr lang="en-US" sz="1200" dirty="0"/>
              <a:t>URL: </a:t>
            </a:r>
            <a:r>
              <a:rPr lang="en-US" sz="1200" dirty="0">
                <a:hlinkClick r:id="rId2"/>
              </a:rPr>
              <a:t>css.lausd.net</a:t>
            </a:r>
            <a:r>
              <a:rPr lang="en-US" sz="1200" dirty="0"/>
              <a:t> or Call 213-241-5200</a:t>
            </a:r>
          </a:p>
          <a:p>
            <a:pPr>
              <a:lnSpc>
                <a:spcPct val="120000"/>
              </a:lnSpc>
            </a:pPr>
            <a:r>
              <a:rPr lang="en-US" sz="1200" dirty="0">
                <a:solidFill>
                  <a:srgbClr val="FF0000"/>
                </a:solidFill>
              </a:rPr>
              <a:t>To escalate urgent technical device issues, contact your IT Support Supervisor. For other IT related escalations, please contact your IT Liaison. </a:t>
            </a:r>
          </a:p>
          <a:p>
            <a:pPr marL="628650" lvl="1" indent="-285750">
              <a:lnSpc>
                <a:spcPct val="120000"/>
              </a:lnSpc>
            </a:pPr>
            <a:r>
              <a:rPr lang="en-US" sz="1100" b="1">
                <a:cs typeface="Arial"/>
              </a:rPr>
              <a:t>IT Points of Contact </a:t>
            </a:r>
            <a:r>
              <a:rPr lang="en-US" sz="1100">
                <a:cs typeface="Arial"/>
                <a:hlinkClick r:id="rId3"/>
              </a:rPr>
              <a:t>https://docs.google.com/spreadsheets/d/1az5lLCck5blEj1NqQy4bp7kfhyr1yvtNvTN24dtjBF4/edit#gid=0</a:t>
            </a:r>
            <a:r>
              <a:rPr lang="en-US" sz="1100">
                <a:cs typeface="Arial"/>
              </a:rPr>
              <a:t> </a:t>
            </a:r>
          </a:p>
        </p:txBody>
      </p:sp>
      <p:sp>
        <p:nvSpPr>
          <p:cNvPr id="3" name="Content Placeholder 2">
            <a:extLst>
              <a:ext uri="{FF2B5EF4-FFF2-40B4-BE49-F238E27FC236}">
                <a16:creationId xmlns:a16="http://schemas.microsoft.com/office/drawing/2014/main" id="{846AEC23-C35E-8431-4C3A-F0C293C9891E}"/>
              </a:ext>
            </a:extLst>
          </p:cNvPr>
          <p:cNvSpPr>
            <a:spLocks noGrp="1"/>
          </p:cNvSpPr>
          <p:nvPr>
            <p:ph sz="quarter" idx="14"/>
          </p:nvPr>
        </p:nvSpPr>
        <p:spPr>
          <a:xfrm>
            <a:off x="200891" y="1550416"/>
            <a:ext cx="4109037" cy="3213158"/>
          </a:xfrm>
          <a:prstGeom prst="rect">
            <a:avLst/>
          </a:prstGeom>
          <a:ln>
            <a:solidFill>
              <a:schemeClr val="tx1"/>
            </a:solidFill>
          </a:ln>
        </p:spPr>
        <p:txBody>
          <a:bodyPr lIns="68580" tIns="34290" rIns="68580" bIns="34290" anchor="t">
            <a:normAutofit/>
          </a:bodyPr>
          <a:lstStyle/>
          <a:p>
            <a:pPr marL="342900" indent="-342900">
              <a:buChar char="•"/>
            </a:pPr>
            <a:r>
              <a:rPr lang="en-US" sz="1600">
                <a:latin typeface="+mn-lt"/>
                <a:cs typeface="Arial" panose="020B0604020202020204" pitchFamily="34" charset="0"/>
              </a:rPr>
              <a:t>Teachers/students unable to access the test</a:t>
            </a:r>
            <a:endParaRPr lang="en-US" sz="1600">
              <a:latin typeface="+mn-lt"/>
            </a:endParaRPr>
          </a:p>
          <a:p>
            <a:pPr marL="342900" indent="-342900">
              <a:buChar char="•"/>
            </a:pPr>
            <a:r>
              <a:rPr lang="en-US" sz="1600">
                <a:latin typeface="+mn-lt"/>
                <a:cs typeface="Arial" panose="020B0604020202020204" pitchFamily="34" charset="0"/>
              </a:rPr>
              <a:t>Test expiration</a:t>
            </a:r>
          </a:p>
          <a:p>
            <a:pPr marL="342900" indent="-342900">
              <a:buChar char="•"/>
            </a:pPr>
            <a:r>
              <a:rPr lang="en-US" sz="1600">
                <a:latin typeface="+mn-lt"/>
                <a:cs typeface="Arial" panose="020B0604020202020204" pitchFamily="34" charset="0"/>
              </a:rPr>
              <a:t>Potential testing irregularity</a:t>
            </a:r>
          </a:p>
          <a:p>
            <a:pPr marL="342900" indent="-342900">
              <a:buChar char="•"/>
            </a:pPr>
            <a:r>
              <a:rPr lang="en-US" sz="1600">
                <a:latin typeface="+mn-lt"/>
                <a:cs typeface="Arial" panose="020B0604020202020204" pitchFamily="34" charset="0"/>
              </a:rPr>
              <a:t>Issues with proctoring test</a:t>
            </a:r>
          </a:p>
          <a:p>
            <a:pPr marL="0" indent="0" algn="ctr">
              <a:buNone/>
            </a:pPr>
            <a:endParaRPr lang="en-US" sz="1600" b="1">
              <a:latin typeface="+mn-lt"/>
              <a:cs typeface="Arial" panose="020B0604020202020204" pitchFamily="34" charset="0"/>
            </a:endParaRPr>
          </a:p>
          <a:p>
            <a:pPr marL="0" indent="0" algn="ctr">
              <a:buNone/>
            </a:pPr>
            <a:r>
              <a:rPr lang="en-US" sz="1600" b="1">
                <a:latin typeface="+mn-lt"/>
                <a:cs typeface="Arial" panose="020B0604020202020204" pitchFamily="34" charset="0"/>
              </a:rPr>
              <a:t>Student Testing Branch Help Desk </a:t>
            </a:r>
          </a:p>
          <a:p>
            <a:pPr marL="0" indent="0" algn="ctr">
              <a:buNone/>
            </a:pPr>
            <a:r>
              <a:rPr lang="en-US" sz="1600" b="1">
                <a:latin typeface="+mn-lt"/>
                <a:cs typeface="Arial" panose="020B0604020202020204" pitchFamily="34" charset="0"/>
              </a:rPr>
              <a:t>213-241-4104</a:t>
            </a:r>
          </a:p>
          <a:p>
            <a:endParaRPr lang="en-US">
              <a:latin typeface="+mn-lt"/>
            </a:endParaRPr>
          </a:p>
        </p:txBody>
      </p:sp>
      <p:sp>
        <p:nvSpPr>
          <p:cNvPr id="5" name="TextBox 4">
            <a:extLst>
              <a:ext uri="{FF2B5EF4-FFF2-40B4-BE49-F238E27FC236}">
                <a16:creationId xmlns:a16="http://schemas.microsoft.com/office/drawing/2014/main" id="{4CD12341-59D9-83FC-11ED-42D6416D817A}"/>
              </a:ext>
            </a:extLst>
          </p:cNvPr>
          <p:cNvSpPr txBox="1"/>
          <p:nvPr/>
        </p:nvSpPr>
        <p:spPr>
          <a:xfrm>
            <a:off x="5077195" y="943272"/>
            <a:ext cx="3410383" cy="461665"/>
          </a:xfrm>
          <a:prstGeom prst="rect">
            <a:avLst/>
          </a:prstGeom>
          <a:solidFill>
            <a:schemeClr val="tx1"/>
          </a:solidFill>
          <a:ln w="50800">
            <a:solidFill>
              <a:srgbClr val="0070C0"/>
            </a:solidFill>
          </a:ln>
        </p:spPr>
        <p:txBody>
          <a:bodyPr wrap="square" rtlCol="0">
            <a:spAutoFit/>
          </a:bodyPr>
          <a:lstStyle/>
          <a:p>
            <a:pPr algn="ctr"/>
            <a:r>
              <a:rPr lang="en-US" sz="2400" b="1">
                <a:solidFill>
                  <a:schemeClr val="bg1"/>
                </a:solidFill>
                <a:latin typeface="+mn-lt"/>
                <a:cs typeface="Arial" panose="020B0604020202020204" pitchFamily="34" charset="0"/>
              </a:rPr>
              <a:t>Technical Issues</a:t>
            </a:r>
          </a:p>
        </p:txBody>
      </p:sp>
      <p:sp>
        <p:nvSpPr>
          <p:cNvPr id="6" name="TextBox 5">
            <a:extLst>
              <a:ext uri="{FF2B5EF4-FFF2-40B4-BE49-F238E27FC236}">
                <a16:creationId xmlns:a16="http://schemas.microsoft.com/office/drawing/2014/main" id="{F05296E0-716C-3AE8-B2EC-8EDD87443176}"/>
              </a:ext>
            </a:extLst>
          </p:cNvPr>
          <p:cNvSpPr txBox="1"/>
          <p:nvPr/>
        </p:nvSpPr>
        <p:spPr>
          <a:xfrm>
            <a:off x="968851" y="945792"/>
            <a:ext cx="2674620" cy="461665"/>
          </a:xfrm>
          <a:prstGeom prst="rect">
            <a:avLst/>
          </a:prstGeom>
          <a:solidFill>
            <a:schemeClr val="tx1"/>
          </a:solidFill>
          <a:ln w="50800">
            <a:solidFill>
              <a:srgbClr val="0070C0"/>
            </a:solidFill>
          </a:ln>
        </p:spPr>
        <p:txBody>
          <a:bodyPr wrap="square" rtlCol="0">
            <a:spAutoFit/>
          </a:bodyPr>
          <a:lstStyle/>
          <a:p>
            <a:pPr algn="ctr"/>
            <a:r>
              <a:rPr lang="en-US" sz="2400" b="1">
                <a:solidFill>
                  <a:schemeClr val="bg1"/>
                </a:solidFill>
                <a:latin typeface="+mn-lt"/>
                <a:cs typeface="Arial" panose="020B0604020202020204" pitchFamily="34" charset="0"/>
              </a:rPr>
              <a:t>Testing Issues</a:t>
            </a:r>
          </a:p>
        </p:txBody>
      </p:sp>
      <p:sp>
        <p:nvSpPr>
          <p:cNvPr id="9" name="Footer Placeholder 8">
            <a:extLst>
              <a:ext uri="{FF2B5EF4-FFF2-40B4-BE49-F238E27FC236}">
                <a16:creationId xmlns:a16="http://schemas.microsoft.com/office/drawing/2014/main" id="{78CDC505-2766-225C-3212-24FACDDE1CC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7126303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F4007F-E327-434F-960F-940BDE42DA9D}"/>
              </a:ext>
            </a:extLst>
          </p:cNvPr>
          <p:cNvSpPr txBox="1"/>
          <p:nvPr/>
        </p:nvSpPr>
        <p:spPr>
          <a:xfrm>
            <a:off x="1090526" y="4277753"/>
            <a:ext cx="6743148" cy="261610"/>
          </a:xfrm>
          <a:prstGeom prst="rect">
            <a:avLst/>
          </a:prstGeom>
          <a:solidFill>
            <a:srgbClr val="FFFF00"/>
          </a:solidFill>
          <a:ln>
            <a:solidFill>
              <a:schemeClr val="tx1"/>
            </a:solidFill>
          </a:ln>
        </p:spPr>
        <p:txBody>
          <a:bodyPr wrap="square" lIns="91440" tIns="45720" rIns="91440" bIns="45720" rtlCol="0" anchor="t">
            <a:spAutoFit/>
          </a:bodyPr>
          <a:lstStyle/>
          <a:p>
            <a:pPr algn="ctr" defTabSz="514350" fontAlgn="base">
              <a:spcBef>
                <a:spcPct val="0"/>
              </a:spcBef>
              <a:spcAft>
                <a:spcPct val="0"/>
              </a:spcAft>
            </a:pPr>
            <a:r>
              <a:rPr lang="en-US" sz="1100">
                <a:latin typeface="+mn-lt"/>
              </a:rPr>
              <a:t>Once the test session has started, adjusting the audio volume will require the student to logout of the test.</a:t>
            </a:r>
            <a:endParaRPr lang="en-US">
              <a:latin typeface="+mn-lt"/>
            </a:endParaRPr>
          </a:p>
        </p:txBody>
      </p:sp>
      <p:sp>
        <p:nvSpPr>
          <p:cNvPr id="7" name="Title 6">
            <a:extLst>
              <a:ext uri="{FF2B5EF4-FFF2-40B4-BE49-F238E27FC236}">
                <a16:creationId xmlns:a16="http://schemas.microsoft.com/office/drawing/2014/main" id="{580F5AF7-743E-4D7A-5B32-22D60783EADD}"/>
              </a:ext>
            </a:extLst>
          </p:cNvPr>
          <p:cNvSpPr>
            <a:spLocks noGrp="1"/>
          </p:cNvSpPr>
          <p:nvPr>
            <p:ph type="title"/>
          </p:nvPr>
        </p:nvSpPr>
        <p:spPr/>
        <p:txBody>
          <a:bodyPr>
            <a:normAutofit/>
          </a:bodyPr>
          <a:lstStyle/>
          <a:p>
            <a:r>
              <a:rPr lang="en-US"/>
              <a:t>Testing Device Requirements</a:t>
            </a:r>
          </a:p>
        </p:txBody>
      </p:sp>
      <p:sp>
        <p:nvSpPr>
          <p:cNvPr id="3" name="Text Placeholder 2">
            <a:extLst>
              <a:ext uri="{FF2B5EF4-FFF2-40B4-BE49-F238E27FC236}">
                <a16:creationId xmlns:a16="http://schemas.microsoft.com/office/drawing/2014/main" id="{A1886647-F559-0CC2-8A0C-6E2F3C9C6CAC}"/>
              </a:ext>
            </a:extLst>
          </p:cNvPr>
          <p:cNvSpPr>
            <a:spLocks noGrp="1"/>
          </p:cNvSpPr>
          <p:nvPr>
            <p:ph type="body" idx="13"/>
          </p:nvPr>
        </p:nvSpPr>
        <p:spPr>
          <a:xfrm>
            <a:off x="311700" y="952500"/>
            <a:ext cx="8520600" cy="3325253"/>
          </a:xfrm>
        </p:spPr>
        <p:txBody>
          <a:bodyPr spcFirstLastPara="1" wrap="square" lIns="68580" tIns="34290" rIns="68580" bIns="34290" anchor="t" anchorCtr="0">
            <a:normAutofit/>
          </a:bodyPr>
          <a:lstStyle/>
          <a:p>
            <a:r>
              <a:rPr lang="en-US" b="1">
                <a:ea typeface="Tahoma"/>
                <a:cs typeface="Arial" panose="020B0604020202020204" pitchFamily="34" charset="0"/>
              </a:rPr>
              <a:t>Audio Requirements</a:t>
            </a:r>
          </a:p>
          <a:p>
            <a:pPr lvl="1"/>
            <a:r>
              <a:rPr lang="en-US">
                <a:ea typeface="Tahoma"/>
                <a:cs typeface="Arial" panose="020B0604020202020204" pitchFamily="34" charset="0"/>
              </a:rPr>
              <a:t>Devices must have built-in speakers or external speakers.</a:t>
            </a:r>
          </a:p>
          <a:p>
            <a:pPr lvl="2" indent="-302895"/>
            <a:r>
              <a:rPr lang="en-US">
                <a:ea typeface="Tahoma"/>
                <a:cs typeface="Arial" panose="020B0604020202020204" pitchFamily="34" charset="0"/>
              </a:rPr>
              <a:t>Sound output must be adjustable.</a:t>
            </a:r>
          </a:p>
          <a:p>
            <a:pPr lvl="1"/>
            <a:r>
              <a:rPr lang="en-US">
                <a:ea typeface="Tahoma"/>
                <a:cs typeface="Arial" panose="020B0604020202020204" pitchFamily="34" charset="0"/>
              </a:rPr>
              <a:t>One-on-one administrations (K-2 all domains and K-12 Speaking)</a:t>
            </a:r>
          </a:p>
          <a:p>
            <a:pPr lvl="2" indent="-302895"/>
            <a:r>
              <a:rPr lang="en-US">
                <a:ea typeface="Tahoma"/>
                <a:cs typeface="Arial" panose="020B0604020202020204" pitchFamily="34" charset="0"/>
              </a:rPr>
              <a:t>Test Examiner listens along with the student.</a:t>
            </a:r>
          </a:p>
          <a:p>
            <a:pPr lvl="1"/>
            <a:r>
              <a:rPr lang="en-US">
                <a:ea typeface="Tahoma"/>
                <a:cs typeface="Arial" panose="020B0604020202020204" pitchFamily="34" charset="0"/>
              </a:rPr>
              <a:t>Group administrations (grades 3-12 except Speaking)</a:t>
            </a:r>
          </a:p>
          <a:p>
            <a:pPr lvl="2" indent="-302895"/>
            <a:r>
              <a:rPr lang="en-US">
                <a:ea typeface="Tahoma"/>
                <a:cs typeface="Arial" panose="020B0604020202020204" pitchFamily="34" charset="0"/>
              </a:rPr>
              <a:t>Headphones or headsets are required for students.</a:t>
            </a:r>
          </a:p>
          <a:p>
            <a:r>
              <a:rPr lang="en-US" b="1">
                <a:ea typeface="Tahoma"/>
                <a:cs typeface="Arial" panose="020B0604020202020204" pitchFamily="34" charset="0"/>
              </a:rPr>
              <a:t>Recording Requirements</a:t>
            </a:r>
          </a:p>
          <a:p>
            <a:pPr lvl="1"/>
            <a:r>
              <a:rPr lang="en-US">
                <a:ea typeface="Tahoma"/>
                <a:cs typeface="Arial" panose="020B0604020202020204" pitchFamily="34" charset="0"/>
              </a:rPr>
              <a:t>Use devices with built-in recording or microphone capabilities.</a:t>
            </a:r>
          </a:p>
        </p:txBody>
      </p:sp>
      <p:sp>
        <p:nvSpPr>
          <p:cNvPr id="5" name="Footer Placeholder 4">
            <a:extLst>
              <a:ext uri="{FF2B5EF4-FFF2-40B4-BE49-F238E27FC236}">
                <a16:creationId xmlns:a16="http://schemas.microsoft.com/office/drawing/2014/main" id="{13713D88-3C1E-8D27-4F73-057F6DA9D8F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1714566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Technology For Test Administration</a:t>
            </a:r>
          </a:p>
        </p:txBody>
      </p:sp>
      <p:sp>
        <p:nvSpPr>
          <p:cNvPr id="4" name="Text Placeholder 2">
            <a:extLst>
              <a:ext uri="{FF2B5EF4-FFF2-40B4-BE49-F238E27FC236}">
                <a16:creationId xmlns:a16="http://schemas.microsoft.com/office/drawing/2014/main" id="{792F75C3-3F39-1C46-B5A9-1A6196466F8B}"/>
              </a:ext>
            </a:extLst>
          </p:cNvPr>
          <p:cNvSpPr txBox="1">
            <a:spLocks/>
          </p:cNvSpPr>
          <p:nvPr/>
        </p:nvSpPr>
        <p:spPr>
          <a:xfrm>
            <a:off x="4743450" y="1033529"/>
            <a:ext cx="4109605" cy="3654613"/>
          </a:xfrm>
          <a:prstGeom prst="rect">
            <a:avLst/>
          </a:prstGeom>
          <a:ln>
            <a:solidFill>
              <a:schemeClr val="tx1"/>
            </a:solidFill>
          </a:ln>
        </p:spPr>
        <p:txBody>
          <a:bodyPr lIns="68580" tIns="34290" rIns="68580" bIns="3429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r>
              <a:rPr lang="en-US" sz="2100" b="1">
                <a:cs typeface="Arial" panose="020B0604020202020204" pitchFamily="34" charset="0"/>
              </a:rPr>
              <a:t>Student Device</a:t>
            </a:r>
          </a:p>
          <a:p>
            <a:pPr>
              <a:lnSpc>
                <a:spcPct val="120000"/>
              </a:lnSpc>
              <a:spcBef>
                <a:spcPts val="0"/>
              </a:spcBef>
              <a:buClrTx/>
              <a:buSzPct val="100000"/>
              <a:buFont typeface="Arial" panose="020B0604020202020204" pitchFamily="34" charset="0"/>
              <a:buChar char="•"/>
            </a:pPr>
            <a:r>
              <a:rPr lang="en-US" sz="1950">
                <a:cs typeface="Arial" panose="020B0604020202020204" pitchFamily="34" charset="0"/>
              </a:rPr>
              <a:t>A computer or tablet with a microphone.</a:t>
            </a:r>
          </a:p>
          <a:p>
            <a:pPr lvl="1">
              <a:lnSpc>
                <a:spcPct val="120000"/>
              </a:lnSpc>
              <a:spcBef>
                <a:spcPts val="0"/>
              </a:spcBef>
              <a:buClrTx/>
              <a:buSzPct val="100000"/>
            </a:pPr>
            <a:r>
              <a:rPr lang="en-US" sz="1800">
                <a:cs typeface="Arial" panose="020B0604020202020204" pitchFamily="34" charset="0"/>
              </a:rPr>
              <a:t>Requires a mouse, touchpad, or touch screen.</a:t>
            </a:r>
            <a:endParaRPr lang="en-US" sz="1950">
              <a:cs typeface="Arial" panose="020B0604020202020204" pitchFamily="34" charset="0"/>
            </a:endParaRPr>
          </a:p>
          <a:p>
            <a:pPr lvl="1">
              <a:lnSpc>
                <a:spcPct val="120000"/>
              </a:lnSpc>
              <a:spcBef>
                <a:spcPts val="0"/>
              </a:spcBef>
              <a:buClrTx/>
              <a:buSzPct val="100000"/>
            </a:pPr>
            <a:r>
              <a:rPr lang="en-US" sz="1800">
                <a:cs typeface="Arial" panose="020B0604020202020204" pitchFamily="34" charset="0"/>
              </a:rPr>
              <a:t>Tablet must have an external keyboard. </a:t>
            </a:r>
          </a:p>
          <a:p>
            <a:pPr lvl="1">
              <a:lnSpc>
                <a:spcPct val="120000"/>
              </a:lnSpc>
              <a:spcBef>
                <a:spcPts val="0"/>
              </a:spcBef>
              <a:buClrTx/>
              <a:buSzPct val="100000"/>
            </a:pPr>
            <a:r>
              <a:rPr lang="en-US" sz="1800">
                <a:cs typeface="Arial" panose="020B0604020202020204" pitchFamily="34" charset="0"/>
              </a:rPr>
              <a:t>Secure Browser must be installed on the device.</a:t>
            </a:r>
          </a:p>
          <a:p>
            <a:pPr marL="0" indent="0">
              <a:buNone/>
            </a:pPr>
            <a:endParaRPr lang="en-US" sz="1950">
              <a:cs typeface="Arial" panose="020B0604020202020204" pitchFamily="34" charset="0"/>
            </a:endParaRPr>
          </a:p>
          <a:p>
            <a:pPr marL="10160" lvl="2" indent="0"/>
            <a:endParaRPr lang="en-US" sz="1500">
              <a:cs typeface="Arial"/>
            </a:endParaRPr>
          </a:p>
        </p:txBody>
      </p:sp>
      <p:sp>
        <p:nvSpPr>
          <p:cNvPr id="5" name="Text Placeholder 2">
            <a:extLst>
              <a:ext uri="{FF2B5EF4-FFF2-40B4-BE49-F238E27FC236}">
                <a16:creationId xmlns:a16="http://schemas.microsoft.com/office/drawing/2014/main" id="{AA3AA957-318D-1842-B4CA-BBAC86A0F4E3}"/>
              </a:ext>
            </a:extLst>
          </p:cNvPr>
          <p:cNvSpPr txBox="1">
            <a:spLocks/>
          </p:cNvSpPr>
          <p:nvPr/>
        </p:nvSpPr>
        <p:spPr>
          <a:xfrm>
            <a:off x="221674" y="1033529"/>
            <a:ext cx="4346552" cy="3654613"/>
          </a:xfrm>
          <a:prstGeom prst="rect">
            <a:avLst/>
          </a:prstGeom>
          <a:ln>
            <a:solidFill>
              <a:schemeClr val="tx1"/>
            </a:solidFill>
          </a:ln>
        </p:spPr>
        <p:txBody>
          <a:bodyPr lIns="91440" tIns="45720" rIns="91440" bIns="45720" anchor="t">
            <a:normAutofit/>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nSpc>
                <a:spcPct val="120000"/>
              </a:lnSpc>
              <a:spcBef>
                <a:spcPts val="0"/>
              </a:spcBef>
              <a:buNone/>
            </a:pPr>
            <a:r>
              <a:rPr lang="en-US" sz="2100" b="1">
                <a:cs typeface="Arial" panose="020B0604020202020204" pitchFamily="34" charset="0"/>
              </a:rPr>
              <a:t>TE Device</a:t>
            </a:r>
          </a:p>
          <a:p>
            <a:pPr>
              <a:lnSpc>
                <a:spcPct val="120000"/>
              </a:lnSpc>
              <a:spcBef>
                <a:spcPts val="0"/>
              </a:spcBef>
              <a:buClrTx/>
              <a:buSzPct val="100000"/>
              <a:buFont typeface="Arial" panose="020B0604020202020204" pitchFamily="34" charset="0"/>
              <a:buChar char="•"/>
            </a:pPr>
            <a:r>
              <a:rPr lang="en-US" sz="1850">
                <a:cs typeface="Arial" panose="020B0604020202020204" pitchFamily="34" charset="0"/>
              </a:rPr>
              <a:t>A computer with a microphone. </a:t>
            </a:r>
          </a:p>
          <a:p>
            <a:pPr lvl="1">
              <a:buClrTx/>
              <a:buSzPct val="100000"/>
            </a:pPr>
            <a:r>
              <a:rPr lang="en-US" sz="1700">
                <a:cs typeface="Arial" panose="020B0604020202020204" pitchFamily="34" charset="0"/>
              </a:rPr>
              <a:t>Requires a mouse, touchpad, or touch screen.</a:t>
            </a:r>
          </a:p>
          <a:p>
            <a:pPr lvl="1">
              <a:buClrTx/>
              <a:buSzPct val="100000"/>
            </a:pPr>
            <a:r>
              <a:rPr lang="en-US" sz="1700">
                <a:cs typeface="Arial" panose="020B0604020202020204" pitchFamily="34" charset="0"/>
              </a:rPr>
              <a:t>A current version of one of the following web browsers:</a:t>
            </a:r>
          </a:p>
          <a:p>
            <a:pPr lvl="2" indent="-404495">
              <a:buClrTx/>
              <a:buSzPct val="100000"/>
            </a:pPr>
            <a:r>
              <a:rPr lang="en-US" sz="1600">
                <a:cs typeface="Arial" panose="020B0604020202020204" pitchFamily="34" charset="0"/>
              </a:rPr>
              <a:t>Chrome </a:t>
            </a:r>
          </a:p>
          <a:p>
            <a:pPr lvl="2" indent="-404495">
              <a:buClrTx/>
              <a:buSzPct val="100000"/>
            </a:pPr>
            <a:r>
              <a:rPr lang="en-US" sz="1600">
                <a:cs typeface="Arial" panose="020B0604020202020204" pitchFamily="34" charset="0"/>
              </a:rPr>
              <a:t>Firefox</a:t>
            </a:r>
          </a:p>
        </p:txBody>
      </p:sp>
      <p:sp>
        <p:nvSpPr>
          <p:cNvPr id="7" name="Footer Placeholder 6">
            <a:extLst>
              <a:ext uri="{FF2B5EF4-FFF2-40B4-BE49-F238E27FC236}">
                <a16:creationId xmlns:a16="http://schemas.microsoft.com/office/drawing/2014/main" id="{9144E035-A0C3-7D03-251D-B1DE60A4531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9252769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4DF9B3AC-47C9-66D3-83D2-FECDEC850602}"/>
              </a:ext>
            </a:extLst>
          </p:cNvPr>
          <p:cNvSpPr txBox="1">
            <a:spLocks/>
          </p:cNvSpPr>
          <p:nvPr/>
        </p:nvSpPr>
        <p:spPr>
          <a:xfrm>
            <a:off x="463640" y="857251"/>
            <a:ext cx="8160375"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buClr>
                <a:srgbClr val="203864"/>
              </a:buClr>
            </a:pPr>
            <a:r>
              <a:rPr lang="en-US" sz="1800">
                <a:latin typeface="+mn-lt"/>
                <a:ea typeface="Tahoma"/>
                <a:cs typeface="Arial" panose="020B0604020202020204" pitchFamily="34" charset="0"/>
              </a:rPr>
              <a:t>Confirm that all student devices have Secure Browser downloaded according to the </a:t>
            </a:r>
            <a:r>
              <a:rPr lang="en-US" sz="1800">
                <a:latin typeface="+mn-lt"/>
                <a:ea typeface="Tahoma"/>
                <a:cs typeface="Arial" panose="020B0604020202020204" pitchFamily="34" charset="0"/>
                <a:hlinkClick r:id="rId3"/>
              </a:rPr>
              <a:t>Supported Secure Browser Versions for Student Testing</a:t>
            </a:r>
            <a:r>
              <a:rPr lang="en-US" sz="1800">
                <a:latin typeface="+mn-lt"/>
                <a:ea typeface="Tahoma"/>
                <a:cs typeface="Arial" panose="020B0604020202020204" pitchFamily="34" charset="0"/>
              </a:rPr>
              <a:t> page.</a:t>
            </a:r>
            <a:endParaRPr lang="en-US" sz="1800">
              <a:latin typeface="+mn-lt"/>
              <a:cs typeface="Arial" panose="020B0604020202020204" pitchFamily="34" charset="0"/>
            </a:endParaRPr>
          </a:p>
          <a:p>
            <a:pPr>
              <a:buClr>
                <a:srgbClr val="203864"/>
              </a:buClr>
            </a:pPr>
            <a:r>
              <a:rPr lang="en-US" sz="1800">
                <a:latin typeface="+mn-lt"/>
                <a:ea typeface="Tahoma"/>
                <a:cs typeface="Arial" panose="020B0604020202020204" pitchFamily="34" charset="0"/>
              </a:rPr>
              <a:t>Ensure TE web browsers (Chrome or Firefox) are updated according to </a:t>
            </a:r>
            <a:r>
              <a:rPr lang="en-US" sz="1800">
                <a:solidFill>
                  <a:srgbClr val="0563C1"/>
                </a:solidFill>
                <a:latin typeface="+mn-lt"/>
                <a:ea typeface="Tahoma"/>
                <a:cs typeface="Arial"/>
                <a:hlinkClick r:id="rId4"/>
              </a:rPr>
              <a:t>Operating Systems and Permitted Browsers</a:t>
            </a:r>
            <a:r>
              <a:rPr lang="en-US" sz="1800">
                <a:solidFill>
                  <a:srgbClr val="0563C1"/>
                </a:solidFill>
                <a:latin typeface="+mn-lt"/>
                <a:ea typeface="Tahoma"/>
                <a:cs typeface="Arial"/>
              </a:rPr>
              <a:t> </a:t>
            </a:r>
            <a:r>
              <a:rPr lang="en-US" sz="1800">
                <a:latin typeface="+mn-lt"/>
                <a:ea typeface="Tahoma"/>
                <a:cs typeface="Arial"/>
              </a:rPr>
              <a:t>page </a:t>
            </a:r>
            <a:r>
              <a:rPr lang="en-US" sz="1800">
                <a:solidFill>
                  <a:srgbClr val="000000"/>
                </a:solidFill>
                <a:latin typeface="+mn-lt"/>
                <a:ea typeface="Tahoma"/>
                <a:cs typeface="Arial"/>
              </a:rPr>
              <a:t>and </a:t>
            </a:r>
            <a:r>
              <a:rPr lang="en-US" sz="1800">
                <a:solidFill>
                  <a:srgbClr val="000000"/>
                </a:solidFill>
                <a:latin typeface="+mn-lt"/>
                <a:ea typeface="Tahoma"/>
                <a:cs typeface="Arial" panose="020B0604020202020204" pitchFamily="34" charset="0"/>
              </a:rPr>
              <a:t>type of device being used.</a:t>
            </a:r>
            <a:endParaRPr lang="en-US" sz="1800">
              <a:latin typeface="+mn-lt"/>
              <a:cs typeface="Arial" panose="020B0604020202020204" pitchFamily="34" charset="0"/>
            </a:endParaRPr>
          </a:p>
          <a:p>
            <a:pPr lvl="1"/>
            <a:r>
              <a:rPr lang="en-US" sz="1600">
                <a:latin typeface="+mn-lt"/>
                <a:ea typeface="Tahoma"/>
                <a:cs typeface="Arial" panose="020B0604020202020204" pitchFamily="34" charset="0"/>
              </a:rPr>
              <a:t>Clear web cache and cookies.</a:t>
            </a:r>
          </a:p>
          <a:p>
            <a:pPr marL="347345" indent="-342900">
              <a:buClr>
                <a:srgbClr val="2F5597"/>
              </a:buClr>
            </a:pPr>
            <a:r>
              <a:rPr lang="en-US" sz="1800">
                <a:latin typeface="+mn-lt"/>
                <a:ea typeface="Tahoma"/>
                <a:cs typeface="Arial" panose="020B0604020202020204" pitchFamily="34" charset="0"/>
              </a:rPr>
              <a:t>For further technical support, contact ITS (213) 241-5200.</a:t>
            </a:r>
          </a:p>
          <a:p>
            <a:pPr>
              <a:buClr>
                <a:srgbClr val="203864"/>
              </a:buClr>
            </a:pPr>
            <a:endParaRPr lang="en-US" sz="1500">
              <a:latin typeface="+mn-lt"/>
              <a:cs typeface="Arial" panose="020B0604020202020204" pitchFamily="34" charset="0"/>
            </a:endParaRPr>
          </a:p>
          <a:p>
            <a:pPr lvl="1">
              <a:buClr>
                <a:srgbClr val="2F5597"/>
              </a:buClr>
            </a:pPr>
            <a:endParaRPr lang="en-US" sz="135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A62714BA-3584-CB77-7448-6FEC74A1DEF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9587695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t>Monitoring Test Completion</a:t>
            </a:r>
          </a:p>
        </p:txBody>
      </p:sp>
      <p:sp>
        <p:nvSpPr>
          <p:cNvPr id="6" name="Footer Placeholder 5">
            <a:extLst>
              <a:ext uri="{FF2B5EF4-FFF2-40B4-BE49-F238E27FC236}">
                <a16:creationId xmlns:a16="http://schemas.microsoft.com/office/drawing/2014/main" id="{4E0F40A4-3D98-6ED9-8177-0266C6B19C6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094865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4B8B59-5F90-9C4E-9156-9FEE072232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9492" y="954737"/>
            <a:ext cx="4985017" cy="3314700"/>
          </a:xfrm>
          <a:prstGeom prst="rect">
            <a:avLst/>
          </a:prstGeom>
          <a:ln>
            <a:solidFill>
              <a:schemeClr val="tx1"/>
            </a:solidFill>
          </a:ln>
        </p:spPr>
      </p:pic>
      <p:sp>
        <p:nvSpPr>
          <p:cNvPr id="15" name="Rectangle 14">
            <a:extLst>
              <a:ext uri="{FF2B5EF4-FFF2-40B4-BE49-F238E27FC236}">
                <a16:creationId xmlns:a16="http://schemas.microsoft.com/office/drawing/2014/main" id="{0118047D-6357-1643-8721-43B6F665C9F6}"/>
              </a:ext>
            </a:extLst>
          </p:cNvPr>
          <p:cNvSpPr/>
          <p:nvPr/>
        </p:nvSpPr>
        <p:spPr>
          <a:xfrm>
            <a:off x="3545848" y="3132354"/>
            <a:ext cx="2914650" cy="808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a:cs typeface="Arial" panose="020B0604020202020204" pitchFamily="34" charset="0"/>
              </a:rPr>
              <a:t>Completion Status</a:t>
            </a:r>
          </a:p>
          <a:p>
            <a:pPr marL="214313" indent="-214313">
              <a:buFontTx/>
              <a:buChar char="-"/>
            </a:pPr>
            <a:r>
              <a:rPr lang="en-US" sz="1050">
                <a:cs typeface="Arial" panose="020B0604020202020204" pitchFamily="34" charset="0"/>
              </a:rPr>
              <a:t>Monitor test completion status for ELPAC domains </a:t>
            </a:r>
          </a:p>
          <a:p>
            <a:pPr marL="214313" indent="-214313">
              <a:buFontTx/>
              <a:buChar char="-"/>
            </a:pPr>
            <a:r>
              <a:rPr lang="en-US" sz="1050">
                <a:cs typeface="Arial" panose="020B0604020202020204" pitchFamily="34" charset="0"/>
              </a:rPr>
              <a:t>Run Reports several times per week</a:t>
            </a:r>
          </a:p>
        </p:txBody>
      </p:sp>
      <p:sp>
        <p:nvSpPr>
          <p:cNvPr id="16" name="Right Arrow 15">
            <a:extLst>
              <a:ext uri="{FF2B5EF4-FFF2-40B4-BE49-F238E27FC236}">
                <a16:creationId xmlns:a16="http://schemas.microsoft.com/office/drawing/2014/main" id="{B1AF0C7C-36D5-D14A-8E3F-7F3DF2893133}"/>
              </a:ext>
            </a:extLst>
          </p:cNvPr>
          <p:cNvSpPr/>
          <p:nvPr/>
        </p:nvSpPr>
        <p:spPr>
          <a:xfrm>
            <a:off x="1700213" y="2571750"/>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6A90624D-CFC7-2D4F-B73E-D9804936A345}"/>
              </a:ext>
            </a:extLst>
          </p:cNvPr>
          <p:cNvSpPr/>
          <p:nvPr/>
        </p:nvSpPr>
        <p:spPr>
          <a:xfrm>
            <a:off x="2235420" y="4383922"/>
            <a:ext cx="4665212" cy="24610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Arial" panose="020B0604020202020204" pitchFamily="34" charset="0"/>
              </a:rPr>
              <a:t>This portal will provide the most accurate completion reports!</a:t>
            </a:r>
          </a:p>
        </p:txBody>
      </p:sp>
      <p:sp>
        <p:nvSpPr>
          <p:cNvPr id="2" name="Title 1">
            <a:extLst>
              <a:ext uri="{FF2B5EF4-FFF2-40B4-BE49-F238E27FC236}">
                <a16:creationId xmlns:a16="http://schemas.microsoft.com/office/drawing/2014/main" id="{A92E5DF2-22DB-34D2-50A4-44F414D8844F}"/>
              </a:ext>
            </a:extLst>
          </p:cNvPr>
          <p:cNvSpPr>
            <a:spLocks noGrp="1"/>
          </p:cNvSpPr>
          <p:nvPr>
            <p:ph type="title"/>
          </p:nvPr>
        </p:nvSpPr>
        <p:spPr/>
        <p:txBody>
          <a:bodyPr>
            <a:normAutofit/>
          </a:bodyPr>
          <a:lstStyle/>
          <a:p>
            <a:r>
              <a:rPr lang="en-US"/>
              <a:t>ELPAC Website </a:t>
            </a:r>
          </a:p>
        </p:txBody>
      </p:sp>
      <p:sp>
        <p:nvSpPr>
          <p:cNvPr id="5" name="Footer Placeholder 4">
            <a:extLst>
              <a:ext uri="{FF2B5EF4-FFF2-40B4-BE49-F238E27FC236}">
                <a16:creationId xmlns:a16="http://schemas.microsoft.com/office/drawing/2014/main" id="{E5D868F2-E115-CA02-4153-F5DB7465E31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4" name="TextBox 3">
            <a:extLst>
              <a:ext uri="{FF2B5EF4-FFF2-40B4-BE49-F238E27FC236}">
                <a16:creationId xmlns:a16="http://schemas.microsoft.com/office/drawing/2014/main" id="{8125C252-D126-D857-D87E-EFD1B6C405DF}"/>
              </a:ext>
            </a:extLst>
          </p:cNvPr>
          <p:cNvSpPr txBox="1"/>
          <p:nvPr/>
        </p:nvSpPr>
        <p:spPr>
          <a:xfrm>
            <a:off x="2140046" y="2684312"/>
            <a:ext cx="980825" cy="201525"/>
          </a:xfrm>
          <a:prstGeom prst="rect">
            <a:avLst/>
          </a:prstGeom>
          <a:noFill/>
          <a:ln w="50800">
            <a:solidFill>
              <a:srgbClr val="FF0000"/>
            </a:solidFill>
          </a:ln>
        </p:spPr>
        <p:txBody>
          <a:bodyPr wrap="square" lIns="68580" tIns="34290" rIns="68580" bIns="34290" rtlCol="0" anchor="t">
            <a:spAutoFit/>
          </a:bodyPr>
          <a:lstStyle/>
          <a:p>
            <a:endParaRPr lang="en-US" sz="1050"/>
          </a:p>
        </p:txBody>
      </p:sp>
    </p:spTree>
    <p:extLst>
      <p:ext uri="{BB962C8B-B14F-4D97-AF65-F5344CB8AC3E}">
        <p14:creationId xmlns:p14="http://schemas.microsoft.com/office/powerpoint/2010/main" val="9098217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06A96-202C-2B4B-9A77-B111647BEA64}"/>
              </a:ext>
            </a:extLst>
          </p:cNvPr>
          <p:cNvSpPr>
            <a:spLocks noGrp="1"/>
          </p:cNvSpPr>
          <p:nvPr>
            <p:ph type="title"/>
          </p:nvPr>
        </p:nvSpPr>
        <p:spPr/>
        <p:txBody>
          <a:bodyPr>
            <a:normAutofit/>
          </a:bodyPr>
          <a:lstStyle/>
          <a:p>
            <a:r>
              <a:rPr lang="en-US"/>
              <a:t>Plan and Manage Testing Report</a:t>
            </a:r>
          </a:p>
        </p:txBody>
      </p:sp>
      <p:pic>
        <p:nvPicPr>
          <p:cNvPr id="12" name="Picture 11">
            <a:extLst>
              <a:ext uri="{FF2B5EF4-FFF2-40B4-BE49-F238E27FC236}">
                <a16:creationId xmlns:a16="http://schemas.microsoft.com/office/drawing/2014/main" id="{355226E0-F2F3-C841-A5D8-B5AC0B15D82B}"/>
              </a:ext>
            </a:extLst>
          </p:cNvPr>
          <p:cNvPicPr/>
          <p:nvPr/>
        </p:nvPicPr>
        <p:blipFill>
          <a:blip r:embed="rId3">
            <a:extLst>
              <a:ext uri="{28A0092B-C50C-407E-A947-70E740481C1C}">
                <a14:useLocalDpi xmlns:a14="http://schemas.microsoft.com/office/drawing/2010/main" val="0"/>
              </a:ext>
            </a:extLst>
          </a:blip>
          <a:stretch>
            <a:fillRect/>
          </a:stretch>
        </p:blipFill>
        <p:spPr>
          <a:xfrm>
            <a:off x="1462731" y="934589"/>
            <a:ext cx="2780824" cy="1995488"/>
          </a:xfrm>
          <a:prstGeom prst="rect">
            <a:avLst/>
          </a:prstGeom>
        </p:spPr>
      </p:pic>
      <p:pic>
        <p:nvPicPr>
          <p:cNvPr id="13" name="Picture 12">
            <a:extLst>
              <a:ext uri="{FF2B5EF4-FFF2-40B4-BE49-F238E27FC236}">
                <a16:creationId xmlns:a16="http://schemas.microsoft.com/office/drawing/2014/main" id="{1786F94A-12E0-484B-9C1C-DB071C39E561}"/>
              </a:ext>
            </a:extLst>
          </p:cNvPr>
          <p:cNvPicPr/>
          <p:nvPr/>
        </p:nvPicPr>
        <p:blipFill>
          <a:blip r:embed="rId4">
            <a:extLst>
              <a:ext uri="{28A0092B-C50C-407E-A947-70E740481C1C}">
                <a14:useLocalDpi xmlns:a14="http://schemas.microsoft.com/office/drawing/2010/main" val="0"/>
              </a:ext>
            </a:extLst>
          </a:blip>
          <a:stretch>
            <a:fillRect/>
          </a:stretch>
        </p:blipFill>
        <p:spPr>
          <a:xfrm>
            <a:off x="4572001" y="898301"/>
            <a:ext cx="3067565" cy="2047875"/>
          </a:xfrm>
          <a:prstGeom prst="rect">
            <a:avLst/>
          </a:prstGeom>
        </p:spPr>
      </p:pic>
      <p:pic>
        <p:nvPicPr>
          <p:cNvPr id="14" name="Picture 13">
            <a:extLst>
              <a:ext uri="{FF2B5EF4-FFF2-40B4-BE49-F238E27FC236}">
                <a16:creationId xmlns:a16="http://schemas.microsoft.com/office/drawing/2014/main" id="{5ADE7F4F-DB20-FF48-8BEE-326EBC7648A3}"/>
              </a:ext>
            </a:extLst>
          </p:cNvPr>
          <p:cNvPicPr/>
          <p:nvPr/>
        </p:nvPicPr>
        <p:blipFill>
          <a:blip r:embed="rId5">
            <a:extLst>
              <a:ext uri="{28A0092B-C50C-407E-A947-70E740481C1C}">
                <a14:useLocalDpi xmlns:a14="http://schemas.microsoft.com/office/drawing/2010/main" val="0"/>
              </a:ext>
            </a:extLst>
          </a:blip>
          <a:stretch>
            <a:fillRect/>
          </a:stretch>
        </p:blipFill>
        <p:spPr>
          <a:xfrm>
            <a:off x="2339340" y="3112863"/>
            <a:ext cx="3996143" cy="1671638"/>
          </a:xfrm>
          <a:prstGeom prst="rect">
            <a:avLst/>
          </a:prstGeom>
          <a:ln>
            <a:solidFill>
              <a:schemeClr val="tx1"/>
            </a:solidFill>
          </a:ln>
        </p:spPr>
      </p:pic>
      <p:sp>
        <p:nvSpPr>
          <p:cNvPr id="2" name="TextBox 1">
            <a:extLst>
              <a:ext uri="{FF2B5EF4-FFF2-40B4-BE49-F238E27FC236}">
                <a16:creationId xmlns:a16="http://schemas.microsoft.com/office/drawing/2014/main" id="{D7440CB0-C1C6-1047-8A49-5AA8CF5214C2}"/>
              </a:ext>
            </a:extLst>
          </p:cNvPr>
          <p:cNvSpPr txBox="1"/>
          <p:nvPr/>
        </p:nvSpPr>
        <p:spPr>
          <a:xfrm>
            <a:off x="1600200" y="1053652"/>
            <a:ext cx="260008"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1</a:t>
            </a:r>
          </a:p>
        </p:txBody>
      </p:sp>
      <p:sp>
        <p:nvSpPr>
          <p:cNvPr id="15" name="TextBox 14">
            <a:extLst>
              <a:ext uri="{FF2B5EF4-FFF2-40B4-BE49-F238E27FC236}">
                <a16:creationId xmlns:a16="http://schemas.microsoft.com/office/drawing/2014/main" id="{DCB44D02-0F9C-8F44-B13F-F103DE058969}"/>
              </a:ext>
            </a:extLst>
          </p:cNvPr>
          <p:cNvSpPr txBox="1"/>
          <p:nvPr/>
        </p:nvSpPr>
        <p:spPr>
          <a:xfrm>
            <a:off x="2300146" y="3184301"/>
            <a:ext cx="263214"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3</a:t>
            </a:r>
          </a:p>
        </p:txBody>
      </p:sp>
      <p:sp>
        <p:nvSpPr>
          <p:cNvPr id="16" name="TextBox 15">
            <a:extLst>
              <a:ext uri="{FF2B5EF4-FFF2-40B4-BE49-F238E27FC236}">
                <a16:creationId xmlns:a16="http://schemas.microsoft.com/office/drawing/2014/main" id="{7FD0886F-AB35-8C4C-A8DC-5670E51222C7}"/>
              </a:ext>
            </a:extLst>
          </p:cNvPr>
          <p:cNvSpPr txBox="1"/>
          <p:nvPr/>
        </p:nvSpPr>
        <p:spPr>
          <a:xfrm>
            <a:off x="4686300" y="1051893"/>
            <a:ext cx="242149" cy="253916"/>
          </a:xfrm>
          <a:prstGeom prst="rect">
            <a:avLst/>
          </a:prstGeom>
          <a:noFill/>
          <a:ln w="50800">
            <a:solidFill>
              <a:srgbClr val="FF0000"/>
            </a:solidFill>
          </a:ln>
        </p:spPr>
        <p:txBody>
          <a:bodyPr wrap="square" lIns="91440" tIns="45720" rIns="91440" bIns="45720" rtlCol="0" anchor="t">
            <a:spAutoFit/>
          </a:bodyPr>
          <a:lstStyle/>
          <a:p>
            <a:r>
              <a:rPr lang="en-US" sz="1050" b="1">
                <a:latin typeface="+mn-lt"/>
              </a:rPr>
              <a:t>2</a:t>
            </a:r>
          </a:p>
        </p:txBody>
      </p:sp>
      <p:sp>
        <p:nvSpPr>
          <p:cNvPr id="9" name="Right Arrow 8">
            <a:extLst>
              <a:ext uri="{FF2B5EF4-FFF2-40B4-BE49-F238E27FC236}">
                <a16:creationId xmlns:a16="http://schemas.microsoft.com/office/drawing/2014/main" id="{B1AF0C7C-36D5-D14A-8E3F-7F3DF2893133}"/>
              </a:ext>
            </a:extLst>
          </p:cNvPr>
          <p:cNvSpPr/>
          <p:nvPr/>
        </p:nvSpPr>
        <p:spPr>
          <a:xfrm>
            <a:off x="2190724" y="3719024"/>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C5F9C50E-58A6-CBC1-F77A-4767BBDD76CF}"/>
              </a:ext>
            </a:extLst>
          </p:cNvPr>
          <p:cNvSpPr txBox="1"/>
          <p:nvPr/>
        </p:nvSpPr>
        <p:spPr>
          <a:xfrm>
            <a:off x="2682239" y="3805331"/>
            <a:ext cx="3471978" cy="230832"/>
          </a:xfrm>
          <a:prstGeom prst="rect">
            <a:avLst/>
          </a:prstGeom>
          <a:noFill/>
          <a:ln w="50800">
            <a:solidFill>
              <a:srgbClr val="FF0000"/>
            </a:solidFill>
          </a:ln>
        </p:spPr>
        <p:txBody>
          <a:bodyPr wrap="square" lIns="68580" tIns="34290" rIns="68580" bIns="34290" rtlCol="0" anchor="t">
            <a:spAutoFit/>
          </a:bodyPr>
          <a:lstStyle/>
          <a:p>
            <a:endParaRPr lang="en-US" sz="1050"/>
          </a:p>
        </p:txBody>
      </p:sp>
      <p:sp>
        <p:nvSpPr>
          <p:cNvPr id="6" name="Footer Placeholder 5">
            <a:extLst>
              <a:ext uri="{FF2B5EF4-FFF2-40B4-BE49-F238E27FC236}">
                <a16:creationId xmlns:a16="http://schemas.microsoft.com/office/drawing/2014/main" id="{9BC3F101-A033-0838-EAEE-4E68EC32BB9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14094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dirty="0">
                <a:latin typeface="+mj-lt"/>
              </a:rPr>
              <a:t>Key Dates: Grades K-2</a:t>
            </a:r>
          </a:p>
        </p:txBody>
      </p:sp>
      <p:graphicFrame>
        <p:nvGraphicFramePr>
          <p:cNvPr id="2" name="Content Placeholder 3">
            <a:extLst>
              <a:ext uri="{FF2B5EF4-FFF2-40B4-BE49-F238E27FC236}">
                <a16:creationId xmlns:a16="http://schemas.microsoft.com/office/drawing/2014/main" id="{99954AA9-BF41-4BE3-EDAA-18A6DCBCE4E2}"/>
              </a:ext>
            </a:extLst>
          </p:cNvPr>
          <p:cNvGraphicFramePr>
            <a:graphicFrameLocks/>
          </p:cNvGraphicFramePr>
          <p:nvPr>
            <p:extLst>
              <p:ext uri="{D42A27DB-BD31-4B8C-83A1-F6EECF244321}">
                <p14:modId xmlns:p14="http://schemas.microsoft.com/office/powerpoint/2010/main" val="4120721363"/>
              </p:ext>
            </p:extLst>
          </p:nvPr>
        </p:nvGraphicFramePr>
        <p:xfrm>
          <a:off x="121060" y="888273"/>
          <a:ext cx="8901879" cy="3810000"/>
        </p:xfrm>
        <a:graphic>
          <a:graphicData uri="http://schemas.openxmlformats.org/drawingml/2006/table">
            <a:tbl>
              <a:tblPr firstRow="1" bandRow="1">
                <a:tableStyleId>{7DF18680-E054-41AD-8BC1-D1AEF772440D}</a:tableStyleId>
              </a:tblPr>
              <a:tblGrid>
                <a:gridCol w="2967293">
                  <a:extLst>
                    <a:ext uri="{9D8B030D-6E8A-4147-A177-3AD203B41FA5}">
                      <a16:colId xmlns:a16="http://schemas.microsoft.com/office/drawing/2014/main" val="3430088434"/>
                    </a:ext>
                  </a:extLst>
                </a:gridCol>
                <a:gridCol w="2967293">
                  <a:extLst>
                    <a:ext uri="{9D8B030D-6E8A-4147-A177-3AD203B41FA5}">
                      <a16:colId xmlns:a16="http://schemas.microsoft.com/office/drawing/2014/main" val="2309137974"/>
                    </a:ext>
                  </a:extLst>
                </a:gridCol>
                <a:gridCol w="2967293">
                  <a:extLst>
                    <a:ext uri="{9D8B030D-6E8A-4147-A177-3AD203B41FA5}">
                      <a16:colId xmlns:a16="http://schemas.microsoft.com/office/drawing/2014/main" val="4244510956"/>
                    </a:ext>
                  </a:extLst>
                </a:gridCol>
              </a:tblGrid>
              <a:tr h="490815">
                <a:tc>
                  <a:txBody>
                    <a:bodyPr/>
                    <a:lstStyle/>
                    <a:p>
                      <a:pPr algn="ctr"/>
                      <a:r>
                        <a:rPr lang="en-US" sz="1400" dirty="0">
                          <a:latin typeface="+mn-lt"/>
                          <a:cs typeface="Calibri"/>
                        </a:rPr>
                        <a:t>K-2 District-Wide Testing Window</a:t>
                      </a:r>
                      <a:endParaRPr lang="en-US" sz="1400" b="0" dirty="0">
                        <a:latin typeface="+mn-lt"/>
                        <a:cs typeface="Calibri"/>
                      </a:endParaRPr>
                    </a:p>
                  </a:txBody>
                  <a:tcPr>
                    <a:solidFill>
                      <a:schemeClr val="tx1"/>
                    </a:solidFill>
                  </a:tcPr>
                </a:tc>
                <a:tc>
                  <a:txBody>
                    <a:bodyPr/>
                    <a:lstStyle/>
                    <a:p>
                      <a:pPr algn="ctr"/>
                      <a:r>
                        <a:rPr lang="en-US" sz="1400" dirty="0">
                          <a:latin typeface="+mn-lt"/>
                          <a:cs typeface="Calibri"/>
                        </a:rPr>
                        <a:t>Delivery of Test Materials to</a:t>
                      </a:r>
                      <a:r>
                        <a:rPr lang="en-US" sz="1400" baseline="0" dirty="0">
                          <a:latin typeface="+mn-lt"/>
                          <a:cs typeface="Calibri"/>
                        </a:rPr>
                        <a:t> Schools</a:t>
                      </a:r>
                    </a:p>
                  </a:txBody>
                  <a:tcPr>
                    <a:solidFill>
                      <a:schemeClr val="tx1"/>
                    </a:solidFill>
                  </a:tcPr>
                </a:tc>
                <a:tc>
                  <a:txBody>
                    <a:bodyPr/>
                    <a:lstStyle/>
                    <a:p>
                      <a:pPr algn="ctr"/>
                      <a:r>
                        <a:rPr lang="en-US" sz="1400" dirty="0">
                          <a:latin typeface="+mn-lt"/>
                          <a:cs typeface="Calibri"/>
                        </a:rPr>
                        <a:t>Materials Due to Testing Center </a:t>
                      </a:r>
                      <a:endParaRPr lang="en-US" sz="1400" dirty="0">
                        <a:latin typeface="+mn-lt"/>
                        <a:cs typeface="Calibri" panose="020F0502020204030204" pitchFamily="34" charset="0"/>
                      </a:endParaRPr>
                    </a:p>
                  </a:txBody>
                  <a:tcPr>
                    <a:solidFill>
                      <a:schemeClr val="tx1"/>
                    </a:solidFill>
                  </a:tcPr>
                </a:tc>
                <a:extLst>
                  <a:ext uri="{0D108BD9-81ED-4DB2-BD59-A6C34878D82A}">
                    <a16:rowId xmlns:a16="http://schemas.microsoft.com/office/drawing/2014/main" val="3575146865"/>
                  </a:ext>
                </a:extLst>
              </a:tr>
              <a:tr h="3112742">
                <a:tc>
                  <a:txBody>
                    <a:bodyPr/>
                    <a:lstStyle/>
                    <a:p>
                      <a:pPr marL="0" lvl="0" indent="0" algn="ctr">
                        <a:spcAft>
                          <a:spcPts val="0"/>
                        </a:spcAft>
                        <a:buFont typeface="Arial" panose="020B0604020202020204" pitchFamily="34" charset="0"/>
                        <a:buNone/>
                      </a:pPr>
                      <a:r>
                        <a:rPr lang="en-US" sz="2000" b="1" dirty="0">
                          <a:solidFill>
                            <a:srgbClr val="FF0000"/>
                          </a:solidFill>
                          <a:latin typeface="+mn-lt"/>
                          <a:cs typeface="Calibri"/>
                        </a:rPr>
                        <a:t>April 2 - May 3</a:t>
                      </a:r>
                    </a:p>
                    <a:p>
                      <a:pPr marL="0" lvl="0" indent="0" algn="l">
                        <a:spcAft>
                          <a:spcPts val="0"/>
                        </a:spcAft>
                        <a:buFont typeface="Arial" panose="020B0604020202020204" pitchFamily="34" charset="0"/>
                        <a:buNone/>
                      </a:pPr>
                      <a:endParaRPr lang="en-US" sz="1200" dirty="0">
                        <a:latin typeface="+mn-lt"/>
                      </a:endParaRPr>
                    </a:p>
                    <a:p>
                      <a:pPr marL="171450" lvl="0" indent="-171450" algn="l">
                        <a:spcAft>
                          <a:spcPts val="600"/>
                        </a:spcAft>
                        <a:buFont typeface="Arial"/>
                        <a:buChar char="•"/>
                      </a:pPr>
                      <a:r>
                        <a:rPr lang="en-US" sz="1400" b="0" i="0" u="none" strike="noStrike" noProof="0" dirty="0">
                          <a:solidFill>
                            <a:srgbClr val="000000"/>
                          </a:solidFill>
                          <a:latin typeface="Arial"/>
                        </a:rPr>
                        <a:t>A school may choose to assess K-2 students prior to this date based on school needs to meet the May 3, 2024 deadline. (See REF-139909.1)</a:t>
                      </a:r>
                      <a:endParaRPr lang="en-US" sz="1400" dirty="0"/>
                    </a:p>
                    <a:p>
                      <a:pPr marL="0" lvl="0" indent="0" algn="l">
                        <a:spcAft>
                          <a:spcPts val="600"/>
                        </a:spcAft>
                        <a:buFont typeface="Arial" panose="020B0604020202020204" pitchFamily="34" charset="0"/>
                        <a:buNone/>
                      </a:pPr>
                      <a:r>
                        <a:rPr lang="en-US" sz="1400" b="1" dirty="0">
                          <a:solidFill>
                            <a:schemeClr val="tx1"/>
                          </a:solidFill>
                          <a:latin typeface="+mn-lt"/>
                          <a:cs typeface="Calibri"/>
                        </a:rPr>
                        <a:t>Eligible students enrolled after May 3, 2024 must be tested by May 30, 2024.</a:t>
                      </a:r>
                      <a:endParaRPr lang="en-US" sz="1400" dirty="0"/>
                    </a:p>
                    <a:p>
                      <a:pPr marL="228600" indent="-228600" algn="l">
                        <a:spcAft>
                          <a:spcPts val="600"/>
                        </a:spcAft>
                        <a:buFont typeface="Arial" panose="020B0604020202020204" pitchFamily="34" charset="0"/>
                        <a:buChar char="•"/>
                      </a:pPr>
                      <a:r>
                        <a:rPr lang="en-US" sz="1400" b="0" dirty="0">
                          <a:solidFill>
                            <a:schemeClr val="tx1"/>
                          </a:solidFill>
                          <a:latin typeface="+mn-lt"/>
                          <a:cs typeface="Calibri"/>
                        </a:rPr>
                        <a:t>All domains must be administered, and Speaking scores entered</a:t>
                      </a:r>
                      <a:r>
                        <a:rPr lang="en-US" sz="1400" b="0" dirty="0">
                          <a:solidFill>
                            <a:schemeClr val="tx1"/>
                          </a:solidFill>
                          <a:latin typeface="+mn-lt"/>
                          <a:ea typeface="+mn-ea"/>
                          <a:cs typeface="Calibri"/>
                        </a:rPr>
                        <a:t> </a:t>
                      </a:r>
                      <a:r>
                        <a:rPr lang="en-US" sz="1400" b="0" dirty="0">
                          <a:latin typeface="+mn-lt"/>
                          <a:ea typeface="+mn-lt"/>
                          <a:cs typeface="Calibri"/>
                        </a:rPr>
                        <a:t>in the DEI </a:t>
                      </a:r>
                      <a:r>
                        <a:rPr lang="en-US" sz="1400" b="0" dirty="0">
                          <a:latin typeface="+mn-lt"/>
                          <a:ea typeface="+mn-lt"/>
                          <a:cs typeface="+mn-lt"/>
                        </a:rPr>
                        <a:t>by </a:t>
                      </a:r>
                      <a:r>
                        <a:rPr lang="en-US" sz="1400" b="1" dirty="0">
                          <a:solidFill>
                            <a:srgbClr val="FF0000"/>
                          </a:solidFill>
                          <a:latin typeface="+mn-lt"/>
                          <a:ea typeface="+mn-lt"/>
                          <a:cs typeface="+mn-lt"/>
                        </a:rPr>
                        <a:t>May 30, 2024</a:t>
                      </a:r>
                      <a:r>
                        <a:rPr lang="en-US" sz="1400" b="0" dirty="0">
                          <a:latin typeface="+mn-lt"/>
                          <a:ea typeface="+mn-lt"/>
                          <a:cs typeface="+mn-lt"/>
                        </a:rPr>
                        <a:t>.</a:t>
                      </a:r>
                      <a:endParaRPr lang="en-US" sz="1400" b="0" dirty="0">
                        <a:solidFill>
                          <a:schemeClr val="tx1"/>
                        </a:solidFill>
                        <a:latin typeface="+mn-lt"/>
                        <a:cs typeface="Calibri"/>
                      </a:endParaRPr>
                    </a:p>
                  </a:txBody>
                  <a:tcPr/>
                </a:tc>
                <a:tc>
                  <a:txBody>
                    <a:bodyPr/>
                    <a:lstStyle/>
                    <a:p>
                      <a:pPr marL="0" indent="0">
                        <a:spcAft>
                          <a:spcPts val="600"/>
                        </a:spcAft>
                        <a:buFont typeface="Arial" panose="020B0604020202020204" pitchFamily="34" charset="0"/>
                        <a:buNone/>
                      </a:pPr>
                      <a:r>
                        <a:rPr lang="en-US" sz="1200" b="1" baseline="0" dirty="0">
                          <a:latin typeface="+mn-lt"/>
                          <a:cs typeface="Calibri"/>
                        </a:rPr>
                        <a:t>K-2 Summative Writing Answer Books</a:t>
                      </a:r>
                    </a:p>
                    <a:p>
                      <a:pPr marL="285750" indent="-285750">
                        <a:spcAft>
                          <a:spcPts val="600"/>
                        </a:spcAft>
                        <a:buClr>
                          <a:srgbClr val="000000"/>
                        </a:buClr>
                        <a:buFont typeface="Arial,Sans-Serif" panose="020B0604020202020204" pitchFamily="34" charset="0"/>
                        <a:buChar char="•"/>
                      </a:pPr>
                      <a:r>
                        <a:rPr lang="en-US" sz="1100" b="0" i="0" u="none" strike="noStrike" baseline="0" noProof="0" dirty="0">
                          <a:solidFill>
                            <a:srgbClr val="000000"/>
                          </a:solidFill>
                          <a:latin typeface="Arial"/>
                        </a:rPr>
                        <a:t>Deliveries start the week of </a:t>
                      </a:r>
                      <a:r>
                        <a:rPr lang="en-US" sz="1100" b="0" i="0" u="none" strike="noStrike" baseline="0" noProof="0" dirty="0">
                          <a:solidFill>
                            <a:srgbClr val="FF0000"/>
                          </a:solidFill>
                          <a:latin typeface="Arial"/>
                        </a:rPr>
                        <a:t>1/15/2024</a:t>
                      </a:r>
                    </a:p>
                    <a:p>
                      <a:pPr marL="285750" lvl="0" indent="-285750">
                        <a:spcAft>
                          <a:spcPts val="600"/>
                        </a:spcAft>
                        <a:buFont typeface="Arial" panose="020B0604020202020204" pitchFamily="34" charset="0"/>
                        <a:buChar char="•"/>
                      </a:pPr>
                      <a:r>
                        <a:rPr lang="en-US" sz="1100" baseline="0" dirty="0">
                          <a:latin typeface="+mn-lt"/>
                          <a:cs typeface="Calibri"/>
                        </a:rPr>
                        <a:t>Materials will be delivered to schools whose Principal and Coordinator have completed </a:t>
                      </a:r>
                      <a:r>
                        <a:rPr lang="en-US" sz="1100" b="1" baseline="0" dirty="0">
                          <a:solidFill>
                            <a:srgbClr val="FF0000"/>
                          </a:solidFill>
                          <a:latin typeface="+mn-lt"/>
                          <a:cs typeface="Calibri"/>
                        </a:rPr>
                        <a:t>all </a:t>
                      </a:r>
                      <a:r>
                        <a:rPr lang="en-US" sz="1100" baseline="0" dirty="0">
                          <a:latin typeface="+mn-lt"/>
                          <a:cs typeface="Calibri"/>
                        </a:rPr>
                        <a:t>ELPAC requirements.</a:t>
                      </a:r>
                    </a:p>
                    <a:p>
                      <a:pPr marL="285750" indent="-285750">
                        <a:spcAft>
                          <a:spcPts val="600"/>
                        </a:spcAft>
                        <a:buFont typeface="Arial" panose="020B0604020202020204" pitchFamily="34" charset="0"/>
                        <a:buChar char="•"/>
                      </a:pPr>
                      <a:r>
                        <a:rPr lang="en-US" sz="1100" baseline="0" dirty="0">
                          <a:latin typeface="+mn-lt"/>
                          <a:cs typeface="Calibri"/>
                        </a:rPr>
                        <a:t>Inventory and securely store upon receipt.</a:t>
                      </a:r>
                    </a:p>
                    <a:p>
                      <a:pPr marL="285750" indent="-285750">
                        <a:spcAft>
                          <a:spcPts val="600"/>
                        </a:spcAft>
                        <a:buFont typeface="Arial" panose="020B0604020202020204" pitchFamily="34" charset="0"/>
                        <a:buChar char="•"/>
                      </a:pPr>
                      <a:r>
                        <a:rPr lang="en-US" sz="1100" baseline="0" dirty="0">
                          <a:latin typeface="+mn-lt"/>
                          <a:cs typeface="Calibri"/>
                        </a:rPr>
                        <a:t>Additional books can be ordered through the STB Portal.</a:t>
                      </a:r>
                    </a:p>
                    <a:p>
                      <a:pPr marL="0" indent="0">
                        <a:spcAft>
                          <a:spcPts val="0"/>
                        </a:spcAft>
                        <a:buFont typeface="Arial" panose="020B0604020202020204" pitchFamily="34" charset="0"/>
                        <a:buNone/>
                      </a:pPr>
                      <a:endParaRPr lang="en-US" sz="1200" baseline="0" dirty="0">
                        <a:latin typeface="+mn-lt"/>
                        <a:cs typeface="Calibri" panose="020F0502020204030204" pitchFamily="34" charset="0"/>
                      </a:endParaRPr>
                    </a:p>
                    <a:p>
                      <a:pPr marL="0" indent="0">
                        <a:spcAft>
                          <a:spcPts val="600"/>
                        </a:spcAft>
                        <a:buFont typeface="Arial" panose="020B0604020202020204" pitchFamily="34" charset="0"/>
                        <a:buNone/>
                      </a:pPr>
                      <a:r>
                        <a:rPr lang="en-US" sz="1200" b="1" baseline="0" dirty="0">
                          <a:latin typeface="+mn-lt"/>
                          <a:cs typeface="Calibri"/>
                        </a:rPr>
                        <a:t>K-2 Summative Writing Answer Books Pre-ID </a:t>
                      </a:r>
                      <a:r>
                        <a:rPr lang="en-US" sz="1200" b="1" u="sng" baseline="0" dirty="0">
                          <a:latin typeface="+mn-lt"/>
                          <a:cs typeface="Calibri"/>
                        </a:rPr>
                        <a:t>Labels</a:t>
                      </a:r>
                    </a:p>
                    <a:p>
                      <a:pPr marL="285750" indent="-285750">
                        <a:spcAft>
                          <a:spcPts val="600"/>
                        </a:spcAft>
                        <a:buFont typeface="Arial" panose="020B0604020202020204" pitchFamily="34" charset="0"/>
                        <a:buChar char="•"/>
                      </a:pPr>
                      <a:r>
                        <a:rPr lang="en-US" sz="1100" b="0" baseline="0" dirty="0">
                          <a:solidFill>
                            <a:schemeClr val="tx1"/>
                          </a:solidFill>
                          <a:latin typeface="+mn-lt"/>
                          <a:cs typeface="Calibri"/>
                        </a:rPr>
                        <a:t>Schools will receive pre-ID labels prior to the first turn-in date.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1" u="none" dirty="0">
                          <a:latin typeface="+mn-lt"/>
                          <a:cs typeface="Calibri"/>
                        </a:rPr>
                        <a:t>K-2 Summative Writing Answer Books Collection</a:t>
                      </a:r>
                      <a:endParaRPr lang="en-US" sz="1200" b="0" u="sng" dirty="0">
                        <a:latin typeface="+mn-lt"/>
                        <a:cs typeface="Calibri" panose="020F0502020204030204" pitchFamily="34" charset="0"/>
                      </a:endParaRPr>
                    </a:p>
                    <a:p>
                      <a:pPr marL="285750" indent="-285750">
                        <a:spcAft>
                          <a:spcPts val="600"/>
                        </a:spcAft>
                        <a:buFont typeface="Arial" panose="020B0604020202020204" pitchFamily="34" charset="0"/>
                        <a:buChar char="•"/>
                      </a:pPr>
                      <a:r>
                        <a:rPr lang="en-US" sz="1200" b="0" dirty="0">
                          <a:latin typeface="+mn-lt"/>
                          <a:cs typeface="Calibri"/>
                        </a:rPr>
                        <a:t>April 22-23</a:t>
                      </a:r>
                    </a:p>
                    <a:p>
                      <a:pPr marL="285750" indent="-285750">
                        <a:spcAft>
                          <a:spcPts val="600"/>
                        </a:spcAft>
                        <a:buFont typeface="Arial" panose="020B0604020202020204" pitchFamily="34" charset="0"/>
                        <a:buChar char="•"/>
                      </a:pPr>
                      <a:r>
                        <a:rPr lang="en-US" sz="1200" b="0" u="none" dirty="0">
                          <a:solidFill>
                            <a:schemeClr val="tx1"/>
                          </a:solidFill>
                          <a:latin typeface="+mn-lt"/>
                          <a:cs typeface="Calibri"/>
                        </a:rPr>
                        <a:t>May 6-7</a:t>
                      </a:r>
                    </a:p>
                    <a:p>
                      <a:pPr marL="285750" indent="-285750">
                        <a:spcAft>
                          <a:spcPts val="600"/>
                        </a:spcAft>
                        <a:buFont typeface="Arial" panose="020B0604020202020204" pitchFamily="34" charset="0"/>
                        <a:buChar char="•"/>
                      </a:pPr>
                      <a:r>
                        <a:rPr lang="en-US" sz="1200" b="0" u="none" dirty="0">
                          <a:solidFill>
                            <a:schemeClr val="tx1"/>
                          </a:solidFill>
                          <a:latin typeface="+mn-lt"/>
                          <a:cs typeface="Calibri"/>
                        </a:rPr>
                        <a:t>June 3-4, 2024 (for newly enrolled students)</a:t>
                      </a:r>
                      <a:endParaRPr lang="en-US" sz="1200" b="0" u="none" dirty="0">
                        <a:solidFill>
                          <a:schemeClr val="tx1"/>
                        </a:solidFill>
                        <a:latin typeface="+mn-lt"/>
                        <a:cs typeface="Calibri" panose="020F0502020204030204" pitchFamily="34" charset="0"/>
                      </a:endParaRPr>
                    </a:p>
                    <a:p>
                      <a:pPr marL="0" indent="0" algn="ctr">
                        <a:spcAft>
                          <a:spcPts val="0"/>
                        </a:spcAft>
                        <a:buFont typeface="Arial" panose="020B0604020202020204" pitchFamily="34" charset="0"/>
                        <a:buNone/>
                      </a:pPr>
                      <a:r>
                        <a:rPr lang="en-US" sz="1200" b="1" dirty="0">
                          <a:latin typeface="+mn-lt"/>
                          <a:cs typeface="Calibri"/>
                        </a:rPr>
                        <a:t>------------------------------------------------------</a:t>
                      </a:r>
                    </a:p>
                    <a:p>
                      <a:pPr marL="0" indent="0" algn="l">
                        <a:spcBef>
                          <a:spcPts val="600"/>
                        </a:spcBef>
                        <a:spcAft>
                          <a:spcPts val="0"/>
                        </a:spcAft>
                        <a:buFont typeface="Arial" panose="020B0604020202020204" pitchFamily="34" charset="0"/>
                        <a:buNone/>
                      </a:pPr>
                      <a:r>
                        <a:rPr lang="en-US" sz="1200" b="1" dirty="0">
                          <a:latin typeface="+mn-lt"/>
                          <a:cs typeface="Calibri"/>
                        </a:rPr>
                        <a:t>FINAL ELPAC Collection</a:t>
                      </a:r>
                    </a:p>
                    <a:p>
                      <a:pPr marL="171450" indent="-171450" algn="l">
                        <a:spcBef>
                          <a:spcPts val="600"/>
                        </a:spcBef>
                        <a:spcAft>
                          <a:spcPts val="600"/>
                        </a:spcAft>
                        <a:buFont typeface="Arial" panose="020B0604020202020204" pitchFamily="34" charset="0"/>
                        <a:buChar char="•"/>
                      </a:pPr>
                      <a:r>
                        <a:rPr lang="en-US" sz="1200" b="0" dirty="0">
                          <a:latin typeface="+mn-lt"/>
                          <a:cs typeface="Calibri"/>
                        </a:rPr>
                        <a:t>June 3-4, 2024</a:t>
                      </a:r>
                      <a:endParaRPr lang="en-US" sz="1200" b="1" dirty="0">
                        <a:latin typeface="+mn-lt"/>
                        <a:cs typeface="Calibri"/>
                      </a:endParaRPr>
                    </a:p>
                    <a:p>
                      <a:pPr marL="520700" lvl="0" indent="-283845">
                        <a:spcBef>
                          <a:spcPts val="0"/>
                        </a:spcBef>
                        <a:spcAft>
                          <a:spcPts val="600"/>
                        </a:spcAft>
                        <a:buFont typeface="+mj-lt"/>
                        <a:buAutoNum type="arabicPeriod"/>
                      </a:pPr>
                      <a:r>
                        <a:rPr lang="en-US" sz="1100" b="0" dirty="0">
                          <a:latin typeface="+mn-lt"/>
                          <a:cs typeface="Calibri"/>
                        </a:rPr>
                        <a:t>Turn in completed Summative K-2 Writing Books for students enrolled </a:t>
                      </a:r>
                      <a:r>
                        <a:rPr lang="en-US" sz="1100" b="1" dirty="0">
                          <a:solidFill>
                            <a:schemeClr val="tx1"/>
                          </a:solidFill>
                          <a:latin typeface="+mn-lt"/>
                          <a:cs typeface="Calibri"/>
                        </a:rPr>
                        <a:t>AFTER </a:t>
                      </a:r>
                      <a:r>
                        <a:rPr lang="en-US" sz="1100" b="0" dirty="0">
                          <a:solidFill>
                            <a:schemeClr val="tx1"/>
                          </a:solidFill>
                          <a:latin typeface="+mn-lt"/>
                          <a:cs typeface="Calibri"/>
                        </a:rPr>
                        <a:t>May 3, 2024</a:t>
                      </a:r>
                    </a:p>
                    <a:p>
                      <a:pPr marL="520700" lvl="0" indent="-283845">
                        <a:spcBef>
                          <a:spcPts val="0"/>
                        </a:spcBef>
                        <a:spcAft>
                          <a:spcPts val="600"/>
                        </a:spcAft>
                        <a:buFont typeface="+mj-lt"/>
                        <a:buAutoNum type="arabicPeriod"/>
                        <a:tabLst/>
                      </a:pPr>
                      <a:r>
                        <a:rPr lang="en-US" sz="1100" b="0" dirty="0">
                          <a:latin typeface="+mn-lt"/>
                          <a:cs typeface="Calibri"/>
                        </a:rPr>
                        <a:t>Turn in ALL Initial and Summative Non-</a:t>
                      </a:r>
                      <a:r>
                        <a:rPr lang="en-US" sz="1100" b="0" dirty="0" err="1">
                          <a:latin typeface="+mn-lt"/>
                          <a:cs typeface="Calibri"/>
                        </a:rPr>
                        <a:t>Scoreables</a:t>
                      </a:r>
                      <a:endParaRPr lang="en-US" sz="1100" b="0" dirty="0">
                        <a:latin typeface="+mn-lt"/>
                        <a:cs typeface="Calibri" panose="020F0502020204030204" pitchFamily="34" charset="0"/>
                      </a:endParaRPr>
                    </a:p>
                  </a:txBody>
                  <a:tcPr/>
                </a:tc>
                <a:extLst>
                  <a:ext uri="{0D108BD9-81ED-4DB2-BD59-A6C34878D82A}">
                    <a16:rowId xmlns:a16="http://schemas.microsoft.com/office/drawing/2014/main" val="1946543286"/>
                  </a:ext>
                </a:extLst>
              </a:tr>
            </a:tbl>
          </a:graphicData>
        </a:graphic>
      </p:graphicFrame>
      <p:sp>
        <p:nvSpPr>
          <p:cNvPr id="4" name="Footer Placeholder 5">
            <a:extLst>
              <a:ext uri="{FF2B5EF4-FFF2-40B4-BE49-F238E27FC236}">
                <a16:creationId xmlns:a16="http://schemas.microsoft.com/office/drawing/2014/main" id="{683207D2-DA41-ACCC-D31B-BCC53208A653}"/>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1769119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3F55F-45D4-B046-B92E-ECB311B98520}"/>
              </a:ext>
            </a:extLst>
          </p:cNvPr>
          <p:cNvSpPr>
            <a:spLocks noGrp="1"/>
          </p:cNvSpPr>
          <p:nvPr>
            <p:ph type="title"/>
          </p:nvPr>
        </p:nvSpPr>
        <p:spPr>
          <a:noFill/>
        </p:spPr>
        <p:txBody>
          <a:bodyPr>
            <a:normAutofit/>
          </a:bodyPr>
          <a:lstStyle/>
          <a:p>
            <a:r>
              <a:rPr lang="en-US"/>
              <a:t>Plan and Manage Testing Report</a:t>
            </a:r>
          </a:p>
        </p:txBody>
      </p:sp>
      <p:pic>
        <p:nvPicPr>
          <p:cNvPr id="7" name="Picture 6">
            <a:extLst>
              <a:ext uri="{FF2B5EF4-FFF2-40B4-BE49-F238E27FC236}">
                <a16:creationId xmlns:a16="http://schemas.microsoft.com/office/drawing/2014/main" id="{40AFE07E-0C79-64CD-A430-C9BA57ACB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328" y="948601"/>
            <a:ext cx="4095524" cy="3773121"/>
          </a:xfrm>
          <a:prstGeom prst="rect">
            <a:avLst/>
          </a:prstGeom>
          <a:ln>
            <a:solidFill>
              <a:schemeClr val="tx1"/>
            </a:solidFill>
          </a:ln>
        </p:spPr>
      </p:pic>
      <p:sp>
        <p:nvSpPr>
          <p:cNvPr id="9" name="TextBox 8">
            <a:extLst>
              <a:ext uri="{FF2B5EF4-FFF2-40B4-BE49-F238E27FC236}">
                <a16:creationId xmlns:a16="http://schemas.microsoft.com/office/drawing/2014/main" id="{81B67910-D724-DB2E-F2E7-403F136F8EAD}"/>
              </a:ext>
            </a:extLst>
          </p:cNvPr>
          <p:cNvSpPr txBox="1"/>
          <p:nvPr/>
        </p:nvSpPr>
        <p:spPr>
          <a:xfrm>
            <a:off x="3314183" y="1684123"/>
            <a:ext cx="1148350" cy="407804"/>
          </a:xfrm>
          <a:prstGeom prst="rect">
            <a:avLst/>
          </a:prstGeom>
          <a:solidFill>
            <a:srgbClr val="00B0F0"/>
          </a:solidFill>
          <a:ln>
            <a:solidFill>
              <a:schemeClr val="tx1"/>
            </a:solidFill>
          </a:ln>
        </p:spPr>
        <p:txBody>
          <a:bodyPr wrap="square" lIns="68580" tIns="34290" rIns="68580" bIns="34290" rtlCol="0" anchor="t">
            <a:spAutoFit/>
          </a:bodyPr>
          <a:lstStyle/>
          <a:p>
            <a:pPr algn="ctr"/>
            <a:r>
              <a:rPr lang="en-US" sz="1100">
                <a:latin typeface="+mn-lt"/>
              </a:rPr>
              <a:t>Your school populates</a:t>
            </a:r>
          </a:p>
        </p:txBody>
      </p:sp>
      <p:sp>
        <p:nvSpPr>
          <p:cNvPr id="10" name="Speech Bubble: Rectangle 7">
            <a:extLst>
              <a:ext uri="{FF2B5EF4-FFF2-40B4-BE49-F238E27FC236}">
                <a16:creationId xmlns:a16="http://schemas.microsoft.com/office/drawing/2014/main" id="{FBEEA521-07A6-4745-A402-1D452B339C1A}"/>
              </a:ext>
            </a:extLst>
          </p:cNvPr>
          <p:cNvSpPr/>
          <p:nvPr/>
        </p:nvSpPr>
        <p:spPr>
          <a:xfrm>
            <a:off x="963756" y="2971555"/>
            <a:ext cx="1272137" cy="226196"/>
          </a:xfrm>
          <a:prstGeom prst="wedgeRectCallout">
            <a:avLst>
              <a:gd name="adj1" fmla="val 67057"/>
              <a:gd name="adj2" fmla="val 4753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2. Select Filters</a:t>
            </a:r>
          </a:p>
        </p:txBody>
      </p:sp>
      <p:sp>
        <p:nvSpPr>
          <p:cNvPr id="16" name="Speech Bubble: Rectangle 7">
            <a:extLst>
              <a:ext uri="{FF2B5EF4-FFF2-40B4-BE49-F238E27FC236}">
                <a16:creationId xmlns:a16="http://schemas.microsoft.com/office/drawing/2014/main" id="{FBEEA521-07A6-4745-A402-1D452B339C1A}"/>
              </a:ext>
            </a:extLst>
          </p:cNvPr>
          <p:cNvSpPr/>
          <p:nvPr/>
        </p:nvSpPr>
        <p:spPr>
          <a:xfrm>
            <a:off x="5336057" y="4254405"/>
            <a:ext cx="1501789" cy="445263"/>
          </a:xfrm>
          <a:prstGeom prst="wedgeRectCallout">
            <a:avLst>
              <a:gd name="adj1" fmla="val -67056"/>
              <a:gd name="adj2" fmla="val 2230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3. Generate (View) or Export Report</a:t>
            </a:r>
          </a:p>
        </p:txBody>
      </p:sp>
      <p:sp>
        <p:nvSpPr>
          <p:cNvPr id="5" name="Footer Placeholder 4">
            <a:extLst>
              <a:ext uri="{FF2B5EF4-FFF2-40B4-BE49-F238E27FC236}">
                <a16:creationId xmlns:a16="http://schemas.microsoft.com/office/drawing/2014/main" id="{539B5AE3-51C1-1A6B-88D9-AAAE564F90E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2" name="TextBox 1">
            <a:extLst>
              <a:ext uri="{FF2B5EF4-FFF2-40B4-BE49-F238E27FC236}">
                <a16:creationId xmlns:a16="http://schemas.microsoft.com/office/drawing/2014/main" id="{9DB6FC3A-8620-CB3C-6DA7-EDC6F52A9A46}"/>
              </a:ext>
            </a:extLst>
          </p:cNvPr>
          <p:cNvSpPr txBox="1"/>
          <p:nvPr/>
        </p:nvSpPr>
        <p:spPr>
          <a:xfrm>
            <a:off x="3314183" y="2733028"/>
            <a:ext cx="1148350" cy="238527"/>
          </a:xfrm>
          <a:prstGeom prst="rect">
            <a:avLst/>
          </a:prstGeom>
          <a:solidFill>
            <a:srgbClr val="FFFF00"/>
          </a:solidFill>
          <a:ln>
            <a:solidFill>
              <a:schemeClr val="tx1"/>
            </a:solidFill>
          </a:ln>
        </p:spPr>
        <p:txBody>
          <a:bodyPr wrap="square" lIns="68580" tIns="34290" rIns="68580" bIns="34290" rtlCol="0" anchor="t">
            <a:spAutoFit/>
          </a:bodyPr>
          <a:lstStyle/>
          <a:p>
            <a:pPr algn="ctr"/>
            <a:r>
              <a:rPr lang="en-US" sz="1100">
                <a:latin typeface="+mn-lt"/>
              </a:rPr>
              <a:t>1. Select test</a:t>
            </a:r>
          </a:p>
        </p:txBody>
      </p:sp>
    </p:spTree>
    <p:extLst>
      <p:ext uri="{BB962C8B-B14F-4D97-AF65-F5344CB8AC3E}">
        <p14:creationId xmlns:p14="http://schemas.microsoft.com/office/powerpoint/2010/main" val="4603257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37079D-D417-5D10-C240-A8EE963862D1}"/>
              </a:ext>
            </a:extLst>
          </p:cNvPr>
          <p:cNvPicPr>
            <a:picLocks noChangeAspect="1"/>
          </p:cNvPicPr>
          <p:nvPr/>
        </p:nvPicPr>
        <p:blipFill>
          <a:blip r:embed="rId3"/>
          <a:stretch>
            <a:fillRect/>
          </a:stretch>
        </p:blipFill>
        <p:spPr>
          <a:xfrm>
            <a:off x="17522" y="1361867"/>
            <a:ext cx="9144000" cy="2016066"/>
          </a:xfrm>
          <a:prstGeom prst="rect">
            <a:avLst/>
          </a:prstGeom>
          <a:ln>
            <a:solidFill>
              <a:schemeClr val="tx1"/>
            </a:solidFill>
          </a:ln>
        </p:spPr>
      </p:pic>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a:noFill/>
        </p:spPr>
        <p:txBody>
          <a:bodyPr>
            <a:normAutofit/>
          </a:bodyPr>
          <a:lstStyle/>
          <a:p>
            <a:r>
              <a:rPr lang="en-US"/>
              <a:t>Plan and Manage Testing Report</a:t>
            </a:r>
          </a:p>
        </p:txBody>
      </p:sp>
      <p:sp>
        <p:nvSpPr>
          <p:cNvPr id="3" name="Frame 2">
            <a:extLst>
              <a:ext uri="{FF2B5EF4-FFF2-40B4-BE49-F238E27FC236}">
                <a16:creationId xmlns:a16="http://schemas.microsoft.com/office/drawing/2014/main" id="{F1293A35-7F2D-774B-B918-1E2098475483}"/>
              </a:ext>
            </a:extLst>
          </p:cNvPr>
          <p:cNvSpPr/>
          <p:nvPr/>
        </p:nvSpPr>
        <p:spPr>
          <a:xfrm>
            <a:off x="5331321" y="1342077"/>
            <a:ext cx="486772" cy="2025961"/>
          </a:xfrm>
          <a:prstGeom prst="frame">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Speech Bubble: Rectangle 7">
            <a:extLst>
              <a:ext uri="{FF2B5EF4-FFF2-40B4-BE49-F238E27FC236}">
                <a16:creationId xmlns:a16="http://schemas.microsoft.com/office/drawing/2014/main" id="{400F077E-76F5-2347-8E50-8C5FD289350F}"/>
              </a:ext>
            </a:extLst>
          </p:cNvPr>
          <p:cNvSpPr/>
          <p:nvPr/>
        </p:nvSpPr>
        <p:spPr>
          <a:xfrm>
            <a:off x="2458739" y="3809060"/>
            <a:ext cx="6544387" cy="314379"/>
          </a:xfrm>
          <a:prstGeom prst="wedgeRectCallout">
            <a:avLst>
              <a:gd name="adj1" fmla="val 43175"/>
              <a:gd name="adj2" fmla="val -9887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rgbClr val="FF0000"/>
                </a:solidFill>
                <a:cs typeface="Arial" panose="020B0604020202020204" pitchFamily="34" charset="0"/>
              </a:rPr>
              <a:t>If the </a:t>
            </a:r>
            <a:r>
              <a:rPr lang="en-US" sz="1100" i="1">
                <a:solidFill>
                  <a:srgbClr val="FF0000"/>
                </a:solidFill>
                <a:cs typeface="Arial" panose="020B0604020202020204" pitchFamily="34" charset="0"/>
              </a:rPr>
              <a:t>Expiration Date </a:t>
            </a:r>
            <a:r>
              <a:rPr lang="en-US" sz="1100">
                <a:solidFill>
                  <a:srgbClr val="FF0000"/>
                </a:solidFill>
                <a:cs typeface="Arial" panose="020B0604020202020204" pitchFamily="34" charset="0"/>
              </a:rPr>
              <a:t> column indicates a date</a:t>
            </a:r>
            <a:r>
              <a:rPr lang="en-US" sz="1100" i="1">
                <a:solidFill>
                  <a:srgbClr val="FF0000"/>
                </a:solidFill>
                <a:cs typeface="Arial" panose="020B0604020202020204" pitchFamily="34" charset="0"/>
              </a:rPr>
              <a:t>, </a:t>
            </a:r>
            <a:r>
              <a:rPr lang="en-US" sz="1100">
                <a:solidFill>
                  <a:srgbClr val="FF0000"/>
                </a:solidFill>
                <a:cs typeface="Arial" panose="020B0604020202020204" pitchFamily="34" charset="0"/>
              </a:rPr>
              <a:t>a STAIRS needs to be completed to REOPEN the test.</a:t>
            </a:r>
          </a:p>
        </p:txBody>
      </p:sp>
      <p:sp>
        <p:nvSpPr>
          <p:cNvPr id="8" name="Frame 7">
            <a:extLst>
              <a:ext uri="{FF2B5EF4-FFF2-40B4-BE49-F238E27FC236}">
                <a16:creationId xmlns:a16="http://schemas.microsoft.com/office/drawing/2014/main" id="{D2D39073-E6C9-694B-BA8C-6E0FAB09F579}"/>
              </a:ext>
            </a:extLst>
          </p:cNvPr>
          <p:cNvSpPr/>
          <p:nvPr/>
        </p:nvSpPr>
        <p:spPr>
          <a:xfrm>
            <a:off x="8334082" y="1342077"/>
            <a:ext cx="486772" cy="2035856"/>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Speech Bubble: Rectangle 7">
            <a:extLst>
              <a:ext uri="{FF2B5EF4-FFF2-40B4-BE49-F238E27FC236}">
                <a16:creationId xmlns:a16="http://schemas.microsoft.com/office/drawing/2014/main" id="{EA70595B-A2B6-494C-98C9-19AA0E46756A}"/>
              </a:ext>
            </a:extLst>
          </p:cNvPr>
          <p:cNvSpPr/>
          <p:nvPr/>
        </p:nvSpPr>
        <p:spPr>
          <a:xfrm>
            <a:off x="3196656" y="828845"/>
            <a:ext cx="1886901" cy="239423"/>
          </a:xfrm>
          <a:prstGeom prst="wedgeRectCallout">
            <a:avLst>
              <a:gd name="adj1" fmla="val 65293"/>
              <a:gd name="adj2" fmla="val 1267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a:solidFill>
                  <a:srgbClr val="00B050"/>
                </a:solidFill>
                <a:cs typeface="Arial" panose="020B0604020202020204" pitchFamily="34" charset="0"/>
              </a:rPr>
              <a:t>Check the status of the test.</a:t>
            </a:r>
          </a:p>
        </p:txBody>
      </p:sp>
      <p:sp>
        <p:nvSpPr>
          <p:cNvPr id="6" name="Footer Placeholder 5">
            <a:extLst>
              <a:ext uri="{FF2B5EF4-FFF2-40B4-BE49-F238E27FC236}">
                <a16:creationId xmlns:a16="http://schemas.microsoft.com/office/drawing/2014/main" id="{1853395B-2EDE-F10C-FCA4-CFDB7213854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7835930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p:txBody>
          <a:bodyPr>
            <a:normAutofit/>
          </a:bodyPr>
          <a:lstStyle/>
          <a:p>
            <a:r>
              <a:rPr lang="en-US"/>
              <a:t>Plan and Manage Testing Report</a:t>
            </a:r>
          </a:p>
        </p:txBody>
      </p:sp>
      <p:sp>
        <p:nvSpPr>
          <p:cNvPr id="4" name="Text Placeholder 3">
            <a:extLst>
              <a:ext uri="{FF2B5EF4-FFF2-40B4-BE49-F238E27FC236}">
                <a16:creationId xmlns:a16="http://schemas.microsoft.com/office/drawing/2014/main" id="{855709B1-4923-7A8A-D701-3D93B481D9BC}"/>
              </a:ext>
            </a:extLst>
          </p:cNvPr>
          <p:cNvSpPr>
            <a:spLocks noGrp="1"/>
          </p:cNvSpPr>
          <p:nvPr>
            <p:ph type="body" idx="13"/>
          </p:nvPr>
        </p:nvSpPr>
        <p:spPr/>
        <p:txBody>
          <a:bodyPr/>
          <a:lstStyle/>
          <a:p>
            <a:endParaRPr lang="en-US"/>
          </a:p>
        </p:txBody>
      </p:sp>
      <p:graphicFrame>
        <p:nvGraphicFramePr>
          <p:cNvPr id="2" name="Table 2">
            <a:extLst>
              <a:ext uri="{FF2B5EF4-FFF2-40B4-BE49-F238E27FC236}">
                <a16:creationId xmlns:a16="http://schemas.microsoft.com/office/drawing/2014/main" id="{2364A51C-6549-6F4B-A816-00E6D02FF597}"/>
              </a:ext>
            </a:extLst>
          </p:cNvPr>
          <p:cNvGraphicFramePr>
            <a:graphicFrameLocks noGrp="1"/>
          </p:cNvGraphicFramePr>
          <p:nvPr>
            <p:extLst>
              <p:ext uri="{D42A27DB-BD31-4B8C-83A1-F6EECF244321}">
                <p14:modId xmlns:p14="http://schemas.microsoft.com/office/powerpoint/2010/main" val="414683481"/>
              </p:ext>
            </p:extLst>
          </p:nvPr>
        </p:nvGraphicFramePr>
        <p:xfrm>
          <a:off x="330021" y="982015"/>
          <a:ext cx="8490385" cy="3743184"/>
        </p:xfrm>
        <a:graphic>
          <a:graphicData uri="http://schemas.openxmlformats.org/drawingml/2006/table">
            <a:tbl>
              <a:tblPr firstRow="1" bandRow="1">
                <a:tableStyleId>{B301B821-A1FF-4177-AEE7-76D212191A09}</a:tableStyleId>
              </a:tblPr>
              <a:tblGrid>
                <a:gridCol w="3074831">
                  <a:extLst>
                    <a:ext uri="{9D8B030D-6E8A-4147-A177-3AD203B41FA5}">
                      <a16:colId xmlns:a16="http://schemas.microsoft.com/office/drawing/2014/main" val="1217415188"/>
                    </a:ext>
                  </a:extLst>
                </a:gridCol>
                <a:gridCol w="3144050">
                  <a:extLst>
                    <a:ext uri="{9D8B030D-6E8A-4147-A177-3AD203B41FA5}">
                      <a16:colId xmlns:a16="http://schemas.microsoft.com/office/drawing/2014/main" val="38101132"/>
                    </a:ext>
                  </a:extLst>
                </a:gridCol>
                <a:gridCol w="2271504">
                  <a:extLst>
                    <a:ext uri="{9D8B030D-6E8A-4147-A177-3AD203B41FA5}">
                      <a16:colId xmlns:a16="http://schemas.microsoft.com/office/drawing/2014/main" val="2708097597"/>
                    </a:ext>
                  </a:extLst>
                </a:gridCol>
              </a:tblGrid>
              <a:tr h="521703">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500" b="1">
                          <a:solidFill>
                            <a:schemeClr val="tx1"/>
                          </a:solidFill>
                          <a:latin typeface="+mn-lt"/>
                          <a:ea typeface="Calibri"/>
                          <a:cs typeface="Arial" panose="020B0604020202020204" pitchFamily="34" charset="0"/>
                        </a:rPr>
                        <a:t>Summative ELPAC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latin typeface="Calibri"/>
                        <a:cs typeface="Calibri"/>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mn-lt"/>
                          <a:ea typeface="Calibri"/>
                          <a:cs typeface="Arial" panose="020B0604020202020204" pitchFamily="34" charset="0"/>
                        </a:rPr>
                        <a:t>Summative Alternate ELPAC</a:t>
                      </a:r>
                      <a:endParaRPr lang="en-US">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95473940"/>
                  </a:ext>
                </a:extLst>
              </a:tr>
              <a:tr h="2972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cs typeface="Arial" panose="020B0604020202020204" pitchFamily="34" charset="0"/>
                        </a:rPr>
                        <a:t>Grades K-2</a:t>
                      </a:r>
                      <a:endParaRPr lang="en-US">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ea typeface="Calibri"/>
                          <a:cs typeface="Arial" panose="020B0604020202020204" pitchFamily="34" charset="0"/>
                        </a:rPr>
                        <a:t>Grades 3-12</a:t>
                      </a:r>
                      <a:endParaRPr lang="en-US">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mn-lt"/>
                          <a:cs typeface="Arial" panose="020B0604020202020204" pitchFamily="34" charset="0"/>
                        </a:rPr>
                        <a:t>All Grades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15829058"/>
                  </a:ext>
                </a:extLst>
              </a:tr>
              <a:tr h="2920185">
                <a:tc>
                  <a:txBody>
                    <a:bodyPr/>
                    <a:lstStyle/>
                    <a:p>
                      <a:pPr marL="342900" indent="-342900">
                        <a:buClrTx/>
                        <a:buFont typeface="+mj-lt"/>
                        <a:buAutoNum type="arabicPeriod"/>
                      </a:pPr>
                      <a:r>
                        <a:rPr lang="en-US" sz="1350" b="0">
                          <a:latin typeface="+mn-lt"/>
                          <a:cs typeface="Arial" panose="020B0604020202020204" pitchFamily="34" charset="0"/>
                        </a:rPr>
                        <a:t>Speaking Test</a:t>
                      </a:r>
                      <a:endParaRPr lang="en-US" sz="1350" b="0">
                        <a:latin typeface="+mn-lt"/>
                      </a:endParaRPr>
                    </a:p>
                    <a:p>
                      <a:pPr marL="342900" indent="-342900">
                        <a:buClrTx/>
                        <a:buAutoNum type="arabicPeriod"/>
                      </a:pPr>
                      <a:r>
                        <a:rPr lang="en-US" sz="1350" b="0">
                          <a:latin typeface="+mn-lt"/>
                          <a:cs typeface="Arial" panose="020B0604020202020204" pitchFamily="34" charset="0"/>
                        </a:rPr>
                        <a:t>Speaking Online DEI</a:t>
                      </a:r>
                    </a:p>
                    <a:p>
                      <a:pPr marL="342900" indent="-342900">
                        <a:buClrTx/>
                        <a:buAutoNum type="arabicPeriod"/>
                      </a:pPr>
                      <a:r>
                        <a:rPr lang="en-US" sz="1350" b="0">
                          <a:latin typeface="+mn-lt"/>
                          <a:cs typeface="Arial" panose="020B0604020202020204" pitchFamily="34" charset="0"/>
                        </a:rPr>
                        <a:t>Reading Test</a:t>
                      </a:r>
                    </a:p>
                    <a:p>
                      <a:pPr marL="342900" indent="-342900">
                        <a:buClrTx/>
                        <a:buAutoNum type="arabicPeriod"/>
                      </a:pPr>
                      <a:r>
                        <a:rPr lang="en-US" sz="1350" b="0">
                          <a:latin typeface="+mn-lt"/>
                          <a:cs typeface="Arial" panose="020B0604020202020204" pitchFamily="34" charset="0"/>
                        </a:rPr>
                        <a:t>Listening Test</a:t>
                      </a:r>
                    </a:p>
                    <a:p>
                      <a:pPr marL="342900" indent="-342900">
                        <a:buClr>
                          <a:srgbClr val="0070C0"/>
                        </a:buClr>
                        <a:buFont typeface="+mj-lt"/>
                        <a:buAutoNum type="arabicPeriod"/>
                      </a:pPr>
                      <a:endParaRPr lang="en-US" sz="1350" b="0">
                        <a:latin typeface="+mn-lt"/>
                      </a:endParaRPr>
                    </a:p>
                    <a:p>
                      <a:pPr marL="0" indent="0" algn="ctr">
                        <a:buClr>
                          <a:srgbClr val="0070C0"/>
                        </a:buClr>
                        <a:buFont typeface="+mj-lt"/>
                        <a:buNone/>
                      </a:pPr>
                      <a:r>
                        <a:rPr lang="en-US" sz="1350" b="0">
                          <a:solidFill>
                            <a:srgbClr val="FF0000"/>
                          </a:solidFill>
                          <a:latin typeface="+mn-lt"/>
                          <a:cs typeface="Arial" panose="020B0604020202020204" pitchFamily="34" charset="0"/>
                        </a:rPr>
                        <a:t>The Writing test will not be indicated because it is not a computer-based test.</a:t>
                      </a:r>
                    </a:p>
                    <a:p>
                      <a:endParaRPr lang="en-US" sz="1350" b="0">
                        <a:solidFill>
                          <a:srgbClr val="FF0000"/>
                        </a:solidFill>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ClrTx/>
                        <a:buFont typeface="+mj-lt"/>
                        <a:buAutoNum type="arabicPeriod"/>
                      </a:pPr>
                      <a:r>
                        <a:rPr lang="en-US" sz="1350" b="0">
                          <a:latin typeface="+mn-lt"/>
                          <a:cs typeface="Arial" panose="020B0604020202020204" pitchFamily="34" charset="0"/>
                        </a:rPr>
                        <a:t>Speaking Test</a:t>
                      </a:r>
                      <a:endParaRPr lang="en-US" sz="1350" b="0">
                        <a:latin typeface="+mn-lt"/>
                      </a:endParaRPr>
                    </a:p>
                    <a:p>
                      <a:pPr marL="342900" indent="-342900">
                        <a:buClrTx/>
                        <a:buAutoNum type="arabicPeriod"/>
                      </a:pPr>
                      <a:r>
                        <a:rPr lang="en-US" sz="1350" b="0">
                          <a:latin typeface="+mn-lt"/>
                          <a:cs typeface="Arial" panose="020B0604020202020204" pitchFamily="34" charset="0"/>
                        </a:rPr>
                        <a:t>Speaking Online DEI</a:t>
                      </a:r>
                    </a:p>
                    <a:p>
                      <a:pPr marL="342900" indent="-342900">
                        <a:buClrTx/>
                        <a:buFont typeface="+mj-lt"/>
                        <a:buAutoNum type="arabicPeriod"/>
                      </a:pPr>
                      <a:r>
                        <a:rPr lang="en-US" sz="1350" b="0">
                          <a:latin typeface="+mn-lt"/>
                          <a:cs typeface="Arial" panose="020B0604020202020204" pitchFamily="34" charset="0"/>
                        </a:rPr>
                        <a:t>Reading Test</a:t>
                      </a:r>
                    </a:p>
                    <a:p>
                      <a:pPr marL="342900" indent="-342900">
                        <a:buClrTx/>
                        <a:buAutoNum type="arabicPeriod"/>
                      </a:pPr>
                      <a:r>
                        <a:rPr lang="en-US" sz="1350" b="0">
                          <a:latin typeface="+mn-lt"/>
                          <a:cs typeface="Arial" panose="020B0604020202020204" pitchFamily="34" charset="0"/>
                        </a:rPr>
                        <a:t>Listening Test</a:t>
                      </a:r>
                    </a:p>
                    <a:p>
                      <a:pPr marL="342900" indent="-342900">
                        <a:buClrTx/>
                        <a:buAutoNum type="arabicPeriod"/>
                      </a:pPr>
                      <a:r>
                        <a:rPr lang="en-US" sz="1350" b="0">
                          <a:latin typeface="+mn-lt"/>
                          <a:cs typeface="Arial" panose="020B0604020202020204" pitchFamily="34" charset="0"/>
                        </a:rPr>
                        <a:t>Writing Test</a:t>
                      </a:r>
                    </a:p>
                    <a:p>
                      <a:pPr marL="342900" indent="-342900">
                        <a:buClr>
                          <a:srgbClr val="0070C0"/>
                        </a:buClr>
                        <a:buAutoNum type="arabicPeriod"/>
                      </a:pPr>
                      <a:endParaRPr lang="en-US" sz="1350" b="0">
                        <a:latin typeface="+mn-lt"/>
                        <a:cs typeface="Arial" panose="020B0604020202020204" pitchFamily="34" charset="0"/>
                      </a:endParaRPr>
                    </a:p>
                    <a:p>
                      <a:pPr marL="0" indent="0" algn="ctr">
                        <a:buClr>
                          <a:srgbClr val="0070C0"/>
                        </a:buClr>
                        <a:buNone/>
                      </a:pPr>
                      <a:endParaRPr lang="en-US" sz="1350" b="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350" b="0">
                          <a:latin typeface="+mn-lt"/>
                          <a:ea typeface="Calibri"/>
                          <a:cs typeface="Arial" panose="020B0604020202020204" pitchFamily="34" charset="0"/>
                        </a:rPr>
                        <a:t>Summative Alternate ELPAC</a:t>
                      </a:r>
                    </a:p>
                    <a:p>
                      <a:endParaRPr lang="en-US" sz="1350" b="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831232"/>
                  </a:ext>
                </a:extLst>
              </a:tr>
            </a:tbl>
          </a:graphicData>
        </a:graphic>
      </p:graphicFrame>
      <p:sp>
        <p:nvSpPr>
          <p:cNvPr id="7" name="Footer Placeholder 6">
            <a:extLst>
              <a:ext uri="{FF2B5EF4-FFF2-40B4-BE49-F238E27FC236}">
                <a16:creationId xmlns:a16="http://schemas.microsoft.com/office/drawing/2014/main" id="{A2008F00-BCF4-320C-8B42-A01F7C5693B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988242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Action Items</a:t>
            </a:r>
          </a:p>
        </p:txBody>
      </p:sp>
      <p:sp>
        <p:nvSpPr>
          <p:cNvPr id="4" name="Text Placeholder 2">
            <a:extLst>
              <a:ext uri="{FF2B5EF4-FFF2-40B4-BE49-F238E27FC236}">
                <a16:creationId xmlns:a16="http://schemas.microsoft.com/office/drawing/2014/main" id="{55B4E190-BCA5-694D-3B32-A771E393D062}"/>
              </a:ext>
            </a:extLst>
          </p:cNvPr>
          <p:cNvSpPr txBox="1">
            <a:spLocks/>
          </p:cNvSpPr>
          <p:nvPr/>
        </p:nvSpPr>
        <p:spPr>
          <a:xfrm>
            <a:off x="310704" y="954651"/>
            <a:ext cx="8522593" cy="3624115"/>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r>
              <a:rPr lang="en-US" sz="1800">
                <a:latin typeface="+mn-lt"/>
                <a:ea typeface="Tahoma"/>
                <a:cs typeface="Arial" panose="020B0604020202020204" pitchFamily="34" charset="0"/>
              </a:rPr>
              <a:t>Review the steps for generating the Completion Status from the ELPAC website with TEs.</a:t>
            </a:r>
          </a:p>
          <a:p>
            <a:pPr lvl="1"/>
            <a:r>
              <a:rPr lang="en-US" sz="1600">
                <a:latin typeface="+mn-lt"/>
                <a:ea typeface="Tahoma"/>
                <a:cs typeface="Arial"/>
              </a:rPr>
              <a:t>Most common reports generated:</a:t>
            </a:r>
          </a:p>
          <a:p>
            <a:pPr lvl="2" indent="-302895">
              <a:buClr>
                <a:srgbClr val="8FAADC"/>
              </a:buClr>
            </a:pPr>
            <a:r>
              <a:rPr lang="en-US" sz="1400">
                <a:latin typeface="+mn-lt"/>
                <a:ea typeface="Tahoma"/>
                <a:cs typeface="Arial"/>
              </a:rPr>
              <a:t>Have not completed an assessment.</a:t>
            </a:r>
          </a:p>
          <a:p>
            <a:pPr lvl="2" indent="-302895">
              <a:buClr>
                <a:srgbClr val="8FAADC"/>
              </a:buClr>
            </a:pPr>
            <a:r>
              <a:rPr lang="en-US" sz="1400">
                <a:latin typeface="+mn-lt"/>
                <a:ea typeface="Tahoma"/>
                <a:cs typeface="Arial"/>
              </a:rPr>
              <a:t>Completed and students in progress.</a:t>
            </a:r>
          </a:p>
          <a:p>
            <a:pPr lvl="2" indent="-302895">
              <a:buClr>
                <a:srgbClr val="8FAADC"/>
              </a:buClr>
            </a:pPr>
            <a:r>
              <a:rPr lang="en-US" sz="1400">
                <a:latin typeface="+mn-lt"/>
                <a:ea typeface="Tahoma"/>
                <a:cs typeface="Arial"/>
              </a:rPr>
              <a:t>Student testing information only for the SSID entered</a:t>
            </a:r>
            <a:endParaRPr lang="en-US">
              <a:latin typeface="+mn-lt"/>
              <a:cs typeface="Arial" panose="020B0604020202020204" pitchFamily="34" charset="0"/>
            </a:endParaRPr>
          </a:p>
          <a:p>
            <a:pPr marL="460375" lvl="1" indent="0">
              <a:buNone/>
            </a:pPr>
            <a:endParaRPr lang="en-US" sz="1600">
              <a:latin typeface="+mn-lt"/>
              <a:cs typeface="Arial" panose="020B0604020202020204" pitchFamily="34" charset="0"/>
            </a:endParaRPr>
          </a:p>
          <a:p>
            <a:pPr marL="460375" lvl="1" indent="0">
              <a:buClr>
                <a:srgbClr val="2F5597"/>
              </a:buClr>
              <a:buNone/>
            </a:pPr>
            <a:endParaRPr lang="en-US" sz="1400" b="1">
              <a:latin typeface="+mn-lt"/>
              <a:ea typeface="Tahoma"/>
              <a:cs typeface="Arial" panose="020B0604020202020204" pitchFamily="34" charset="0"/>
            </a:endParaRPr>
          </a:p>
          <a:p>
            <a:pPr marL="460375">
              <a:buClr>
                <a:srgbClr val="4472C4">
                  <a:lumMod val="50000"/>
                </a:srgbClr>
              </a:buClr>
              <a:buFont typeface="Arial"/>
              <a:buAutoNum type="arabicPeriod"/>
            </a:pPr>
            <a:endParaRPr lang="en-US" sz="1400">
              <a:latin typeface="+mn-lt"/>
              <a:cs typeface="Arial" panose="020B0604020202020204" pitchFamily="34" charset="0"/>
            </a:endParaRPr>
          </a:p>
          <a:p>
            <a:pPr lvl="1">
              <a:buClr>
                <a:srgbClr val="2F5597"/>
              </a:buClr>
            </a:pPr>
            <a:endParaRPr lang="en-US" sz="1050">
              <a:latin typeface="+mn-lt"/>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128D10D6-41C5-F979-1A8B-674E663BE3B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7919061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Preparing for Test Administration</a:t>
            </a:r>
          </a:p>
        </p:txBody>
      </p:sp>
      <p:sp>
        <p:nvSpPr>
          <p:cNvPr id="6" name="Footer Placeholder 5">
            <a:extLst>
              <a:ext uri="{FF2B5EF4-FFF2-40B4-BE49-F238E27FC236}">
                <a16:creationId xmlns:a16="http://schemas.microsoft.com/office/drawing/2014/main" id="{6B30CA77-7B03-47C2-2A9D-DCA077B0930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5625677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E2C09-20F2-42AA-C185-78966B7DB544}"/>
              </a:ext>
            </a:extLst>
          </p:cNvPr>
          <p:cNvSpPr>
            <a:spLocks noGrp="1"/>
          </p:cNvSpPr>
          <p:nvPr>
            <p:ph type="title"/>
          </p:nvPr>
        </p:nvSpPr>
        <p:spPr/>
        <p:txBody>
          <a:bodyPr>
            <a:normAutofit/>
          </a:bodyPr>
          <a:lstStyle/>
          <a:p>
            <a:r>
              <a:rPr lang="en-US"/>
              <a:t>Accessing Practice and Training Tests</a:t>
            </a:r>
          </a:p>
        </p:txBody>
      </p:sp>
      <p:pic>
        <p:nvPicPr>
          <p:cNvPr id="7" name="Picture 7" descr="A screenshot of a computer screen&#10;&#10;Description automatically generated">
            <a:extLst>
              <a:ext uri="{FF2B5EF4-FFF2-40B4-BE49-F238E27FC236}">
                <a16:creationId xmlns:a16="http://schemas.microsoft.com/office/drawing/2014/main" id="{18A839AA-8AD2-3236-EE52-21E1C1FA6689}"/>
              </a:ext>
            </a:extLst>
          </p:cNvPr>
          <p:cNvPicPr>
            <a:picLocks noChangeAspect="1"/>
          </p:cNvPicPr>
          <p:nvPr/>
        </p:nvPicPr>
        <p:blipFill>
          <a:blip r:embed="rId3"/>
          <a:stretch>
            <a:fillRect/>
          </a:stretch>
        </p:blipFill>
        <p:spPr>
          <a:xfrm>
            <a:off x="4829033" y="2341140"/>
            <a:ext cx="3871366" cy="2015150"/>
          </a:xfrm>
          <a:prstGeom prst="rect">
            <a:avLst/>
          </a:prstGeom>
          <a:ln>
            <a:solidFill>
              <a:schemeClr val="tx1"/>
            </a:solidFill>
          </a:ln>
        </p:spPr>
      </p:pic>
      <p:sp>
        <p:nvSpPr>
          <p:cNvPr id="8" name="Footer Placeholder 7">
            <a:extLst>
              <a:ext uri="{FF2B5EF4-FFF2-40B4-BE49-F238E27FC236}">
                <a16:creationId xmlns:a16="http://schemas.microsoft.com/office/drawing/2014/main" id="{583F6222-9B55-C244-DE9A-14653F92DF1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2" name="Text Placeholder 2">
            <a:extLst>
              <a:ext uri="{FF2B5EF4-FFF2-40B4-BE49-F238E27FC236}">
                <a16:creationId xmlns:a16="http://schemas.microsoft.com/office/drawing/2014/main" id="{AB2FA873-284B-515D-39B3-30D8F931FAC1}"/>
              </a:ext>
            </a:extLst>
          </p:cNvPr>
          <p:cNvSpPr>
            <a:spLocks noGrp="1"/>
          </p:cNvSpPr>
          <p:nvPr>
            <p:ph type="body" idx="13"/>
          </p:nvPr>
        </p:nvSpPr>
        <p:spPr>
          <a:xfrm>
            <a:off x="338529" y="943208"/>
            <a:ext cx="4151828" cy="2014447"/>
          </a:xfrm>
        </p:spPr>
        <p:txBody>
          <a:bodyPr/>
          <a:lstStyle/>
          <a:p>
            <a:pPr marL="139700" indent="0">
              <a:buNone/>
            </a:pPr>
            <a:r>
              <a:rPr lang="en-US" sz="1800"/>
              <a:t>Test Examiners should use Practice Tests with students before administering the test.</a:t>
            </a:r>
          </a:p>
          <a:p>
            <a:r>
              <a:rPr lang="en-US" sz="1600"/>
              <a:t>Available through ELPAC website.</a:t>
            </a:r>
          </a:p>
          <a:p>
            <a:r>
              <a:rPr lang="en-US" sz="1600"/>
              <a:t>Practice navigating through the test (TEs and students).</a:t>
            </a:r>
          </a:p>
          <a:p>
            <a:r>
              <a:rPr lang="en-US" sz="1600"/>
              <a:t>Identify accessibility supports for individual students.</a:t>
            </a:r>
          </a:p>
          <a:p>
            <a:r>
              <a:rPr lang="en-US" sz="1600"/>
              <a:t>Identify student technical skills challenges.</a:t>
            </a:r>
          </a:p>
          <a:p>
            <a:pPr lvl="1"/>
            <a:r>
              <a:rPr lang="en-US" sz="1400"/>
              <a:t>Student may need a </a:t>
            </a:r>
            <a:r>
              <a:rPr lang="en-US" sz="1400">
                <a:hlinkClick r:id="rId4"/>
              </a:rPr>
              <a:t>Designated Interface Assistant or a Test Navigation Assistant</a:t>
            </a:r>
            <a:endParaRPr lang="en-US" sz="1400"/>
          </a:p>
          <a:p>
            <a:pPr marL="1054100" lvl="2" indent="0">
              <a:buNone/>
            </a:pPr>
            <a:endParaRPr lang="en-US" sz="1400"/>
          </a:p>
          <a:p>
            <a:endParaRPr lang="en-US"/>
          </a:p>
        </p:txBody>
      </p:sp>
      <p:pic>
        <p:nvPicPr>
          <p:cNvPr id="9" name="Picture 8" descr="A blue sign with white text&#10;&#10;Description automatically generated">
            <a:extLst>
              <a:ext uri="{FF2B5EF4-FFF2-40B4-BE49-F238E27FC236}">
                <a16:creationId xmlns:a16="http://schemas.microsoft.com/office/drawing/2014/main" id="{849ED2C5-874A-0476-88E2-9F19C7292476}"/>
              </a:ext>
            </a:extLst>
          </p:cNvPr>
          <p:cNvPicPr>
            <a:picLocks noChangeAspect="1"/>
          </p:cNvPicPr>
          <p:nvPr/>
        </p:nvPicPr>
        <p:blipFill>
          <a:blip r:embed="rId5"/>
          <a:stretch>
            <a:fillRect/>
          </a:stretch>
        </p:blipFill>
        <p:spPr>
          <a:xfrm>
            <a:off x="5321678" y="1053604"/>
            <a:ext cx="2886075" cy="733425"/>
          </a:xfrm>
          <a:prstGeom prst="rect">
            <a:avLst/>
          </a:prstGeom>
        </p:spPr>
      </p:pic>
    </p:spTree>
    <p:extLst>
      <p:ext uri="{BB962C8B-B14F-4D97-AF65-F5344CB8AC3E}">
        <p14:creationId xmlns:p14="http://schemas.microsoft.com/office/powerpoint/2010/main" val="39815315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Form Numbers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342900" indent="-342900">
              <a:buClr>
                <a:schemeClr val="accent1">
                  <a:lumMod val="50000"/>
                </a:schemeClr>
              </a:buClr>
            </a:pPr>
            <a:r>
              <a:rPr lang="en-US">
                <a:latin typeface="Arial" panose="020B0604020202020204" pitchFamily="34" charset="0"/>
              </a:rPr>
              <a:t>There are </a:t>
            </a:r>
            <a:r>
              <a:rPr lang="en-US" b="1">
                <a:latin typeface="Arial" panose="020B0604020202020204" pitchFamily="34" charset="0"/>
              </a:rPr>
              <a:t>ten</a:t>
            </a:r>
            <a:r>
              <a:rPr lang="en-US">
                <a:latin typeface="Arial" panose="020B0604020202020204" pitchFamily="34" charset="0"/>
              </a:rPr>
              <a:t> different test forms for the Summative ELPAC </a:t>
            </a:r>
          </a:p>
          <a:p>
            <a:pPr marL="342900" indent="-342900">
              <a:buClr>
                <a:schemeClr val="accent1">
                  <a:lumMod val="50000"/>
                </a:schemeClr>
              </a:buClr>
            </a:pPr>
            <a:r>
              <a:rPr lang="en-US">
                <a:latin typeface="Arial" panose="020B0604020202020204" pitchFamily="34" charset="0"/>
              </a:rPr>
              <a:t>TEs will need the school’s form number to download DFA from TOMS</a:t>
            </a:r>
          </a:p>
          <a:p>
            <a:pPr marL="342900" indent="-342900">
              <a:buClr>
                <a:schemeClr val="accent1">
                  <a:lumMod val="50000"/>
                </a:schemeClr>
              </a:buClr>
            </a:pPr>
            <a:r>
              <a:rPr lang="en-US">
                <a:latin typeface="Arial" panose="020B0604020202020204" pitchFamily="34" charset="0"/>
                <a:hlinkClick r:id="rId3"/>
              </a:rPr>
              <a:t>Use the lookup tool</a:t>
            </a:r>
            <a:r>
              <a:rPr lang="en-US">
                <a:latin typeface="Arial" panose="020B0604020202020204" pitchFamily="34" charset="0"/>
              </a:rPr>
              <a:t> to view the assigned test form for the Summative ELPAC 2023-24 administration.</a:t>
            </a:r>
          </a:p>
          <a:p>
            <a:pPr marL="800100" lvl="1" indent="-342900">
              <a:buClr>
                <a:schemeClr val="accent1">
                  <a:lumMod val="75000"/>
                </a:schemeClr>
              </a:buClr>
              <a:buFont typeface="Arial" panose="020B0604020202020204" pitchFamily="34" charset="0"/>
              <a:buChar char="•"/>
            </a:pPr>
            <a:r>
              <a:rPr lang="en-US" sz="2000">
                <a:latin typeface="Arial" panose="020B0604020202020204" pitchFamily="34" charset="0"/>
              </a:rPr>
              <a:t>Enter your school’s name and ensure that it is an LAUSD school</a:t>
            </a:r>
            <a:endParaRPr lang="en-US">
              <a:latin typeface="Arial" panose="020B0604020202020204" pitchFamily="34" charset="0"/>
            </a:endParaRPr>
          </a:p>
        </p:txBody>
      </p:sp>
      <p:sp>
        <p:nvSpPr>
          <p:cNvPr id="6" name="Footer Placeholder 5">
            <a:extLst>
              <a:ext uri="{FF2B5EF4-FFF2-40B4-BE49-F238E27FC236}">
                <a16:creationId xmlns:a16="http://schemas.microsoft.com/office/drawing/2014/main" id="{14FE1149-F285-21E4-55EE-F2758BEEB89D}"/>
              </a:ext>
            </a:extLst>
          </p:cNvPr>
          <p:cNvSpPr>
            <a:spLocks noGrp="1"/>
          </p:cNvSpPr>
          <p:nvPr>
            <p:ph type="ftr" sz="quarter" idx="11"/>
          </p:nvPr>
        </p:nvSpPr>
        <p:spPr>
          <a:xfrm>
            <a:off x="4829034" y="4911321"/>
            <a:ext cx="2836458" cy="111861"/>
          </a:xfrm>
          <a:prstGeom prst="rect">
            <a:avLst/>
          </a:prstGeom>
        </p:spPr>
        <p:txBody>
          <a:bodyPr/>
          <a:lstStyle/>
          <a:p>
            <a:r>
              <a:rPr lang="en-US"/>
              <a:t>2023-24 Summative ELPAC and Summative Alternate ELPAC Administration Coordinator Training</a:t>
            </a:r>
          </a:p>
        </p:txBody>
      </p:sp>
      <p:pic>
        <p:nvPicPr>
          <p:cNvPr id="4" name="Picture 4" descr="A picture containing graphical user interface&#10;&#10;Description automatically generated">
            <a:extLst>
              <a:ext uri="{FF2B5EF4-FFF2-40B4-BE49-F238E27FC236}">
                <a16:creationId xmlns:a16="http://schemas.microsoft.com/office/drawing/2014/main" id="{B419A9B7-7C4D-3796-0F2D-EC9266168E88}"/>
              </a:ext>
            </a:extLst>
          </p:cNvPr>
          <p:cNvPicPr>
            <a:picLocks noChangeAspect="1"/>
          </p:cNvPicPr>
          <p:nvPr/>
        </p:nvPicPr>
        <p:blipFill>
          <a:blip r:embed="rId4"/>
          <a:stretch>
            <a:fillRect/>
          </a:stretch>
        </p:blipFill>
        <p:spPr>
          <a:xfrm>
            <a:off x="874625" y="2836811"/>
            <a:ext cx="3954408" cy="1464803"/>
          </a:xfrm>
          <a:prstGeom prst="rect">
            <a:avLst/>
          </a:prstGeom>
          <a:ln>
            <a:solidFill>
              <a:schemeClr val="tx1"/>
            </a:solidFill>
          </a:ln>
        </p:spPr>
      </p:pic>
      <p:sp>
        <p:nvSpPr>
          <p:cNvPr id="5" name="Text Placeholder 2">
            <a:extLst>
              <a:ext uri="{FF2B5EF4-FFF2-40B4-BE49-F238E27FC236}">
                <a16:creationId xmlns:a16="http://schemas.microsoft.com/office/drawing/2014/main" id="{CCFADA2D-683F-8450-5764-F585D05087C5}"/>
              </a:ext>
            </a:extLst>
          </p:cNvPr>
          <p:cNvSpPr txBox="1">
            <a:spLocks/>
          </p:cNvSpPr>
          <p:nvPr/>
        </p:nvSpPr>
        <p:spPr>
          <a:xfrm>
            <a:off x="5336067" y="2834280"/>
            <a:ext cx="3496233" cy="1356720"/>
          </a:xfrm>
          <a:prstGeom prst="rect">
            <a:avLst/>
          </a:prstGeom>
          <a:solidFill>
            <a:srgbClr val="FFFF00"/>
          </a:solidFill>
          <a:ln>
            <a:solidFill>
              <a:schemeClr val="tx1"/>
            </a:solidFill>
          </a:ln>
        </p:spPr>
        <p:txBody>
          <a:bodyPr lIns="91440" tIns="45720" rIns="91440" bIns="4572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If a new student enrolls with a paused domain and their previous school has a different form number, use the previous school’s form number to complete the paused domain.</a:t>
            </a:r>
          </a:p>
          <a:p>
            <a:pPr marL="285750" indent="-285750">
              <a:buFont typeface="Arial" panose="020B0604020202020204" pitchFamily="34" charset="0"/>
              <a:buChar char="•"/>
            </a:pPr>
            <a:r>
              <a:rPr lang="en-US"/>
              <a:t>Contact STB for the DFA</a:t>
            </a:r>
          </a:p>
        </p:txBody>
      </p:sp>
    </p:spTree>
    <p:extLst>
      <p:ext uri="{BB962C8B-B14F-4D97-AF65-F5344CB8AC3E}">
        <p14:creationId xmlns:p14="http://schemas.microsoft.com/office/powerpoint/2010/main" val="10920697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Logon Credentials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139700" indent="0">
              <a:buNone/>
            </a:pPr>
            <a:r>
              <a:rPr lang="en-US" sz="2200">
                <a:ea typeface="Tahoma"/>
              </a:rPr>
              <a:t>Student logon credentials include personally identifiable information (PII), which is secure and is protected by federal privacy laws. </a:t>
            </a:r>
            <a:endParaRPr lang="en-US" sz="2200"/>
          </a:p>
          <a:p>
            <a:r>
              <a:rPr lang="en-US">
                <a:ea typeface="Tahoma"/>
                <a:cs typeface="Arial" panose="020B0604020202020204" pitchFamily="34" charset="0"/>
              </a:rPr>
              <a:t>Student’s First Name</a:t>
            </a:r>
          </a:p>
          <a:p>
            <a:pPr lvl="1" indent="-302895"/>
            <a:r>
              <a:rPr lang="en-US">
                <a:ea typeface="Tahoma"/>
                <a:cs typeface="Arial" panose="020B0604020202020204" pitchFamily="34" charset="0"/>
              </a:rPr>
              <a:t>The name must be typed exactly as it appears in TOMS</a:t>
            </a:r>
          </a:p>
          <a:p>
            <a:pPr lvl="1" indent="-302895"/>
            <a:r>
              <a:rPr lang="en-US">
                <a:ea typeface="Tahoma"/>
                <a:cs typeface="Arial" panose="020B0604020202020204" pitchFamily="34" charset="0"/>
              </a:rPr>
              <a:t>TOMS will indicate a Preferred Name if one was entered in </a:t>
            </a:r>
            <a:r>
              <a:rPr lang="en-US" err="1">
                <a:ea typeface="Tahoma"/>
                <a:cs typeface="Arial" panose="020B0604020202020204" pitchFamily="34" charset="0"/>
              </a:rPr>
              <a:t>MiSiS</a:t>
            </a:r>
            <a:endParaRPr lang="en-US">
              <a:ea typeface="Tahoma"/>
              <a:cs typeface="Arial" panose="020B0604020202020204" pitchFamily="34" charset="0"/>
            </a:endParaRPr>
          </a:p>
          <a:p>
            <a:r>
              <a:rPr lang="en-US">
                <a:ea typeface="Tahoma"/>
                <a:cs typeface="Arial" panose="020B0604020202020204" pitchFamily="34" charset="0"/>
              </a:rPr>
              <a:t>Student’s SSID</a:t>
            </a:r>
          </a:p>
        </p:txBody>
      </p:sp>
      <p:sp>
        <p:nvSpPr>
          <p:cNvPr id="6" name="Footer Placeholder 5">
            <a:extLst>
              <a:ext uri="{FF2B5EF4-FFF2-40B4-BE49-F238E27FC236}">
                <a16:creationId xmlns:a16="http://schemas.microsoft.com/office/drawing/2014/main" id="{14FE1149-F285-21E4-55EE-F2758BEEB89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4173494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err="1"/>
              <a:t>MiSiS</a:t>
            </a:r>
            <a:r>
              <a:rPr lang="en-US"/>
              <a:t> Smarter Balanced Label &amp; Student Rosters</a:t>
            </a:r>
          </a:p>
        </p:txBody>
      </p:sp>
      <p:pic>
        <p:nvPicPr>
          <p:cNvPr id="10" name="Picture 9" descr="A screenshot of a computer&#10;&#10;Description automatically generated">
            <a:extLst>
              <a:ext uri="{FF2B5EF4-FFF2-40B4-BE49-F238E27FC236}">
                <a16:creationId xmlns:a16="http://schemas.microsoft.com/office/drawing/2014/main" id="{35305D68-A873-0448-9FAF-C0D994FC9FDC}"/>
              </a:ext>
            </a:extLst>
          </p:cNvPr>
          <p:cNvPicPr>
            <a:picLocks noChangeAspect="1"/>
          </p:cNvPicPr>
          <p:nvPr/>
        </p:nvPicPr>
        <p:blipFill>
          <a:blip r:embed="rId3"/>
          <a:stretch>
            <a:fillRect/>
          </a:stretch>
        </p:blipFill>
        <p:spPr>
          <a:xfrm>
            <a:off x="2490698" y="962127"/>
            <a:ext cx="5450790" cy="3668978"/>
          </a:xfrm>
          <a:prstGeom prst="rect">
            <a:avLst/>
          </a:prstGeom>
          <a:ln>
            <a:solidFill>
              <a:schemeClr val="tx1"/>
            </a:solidFill>
          </a:ln>
        </p:spPr>
      </p:pic>
      <p:sp>
        <p:nvSpPr>
          <p:cNvPr id="8" name="Speech Bubble: Rectangle 7">
            <a:extLst>
              <a:ext uri="{FF2B5EF4-FFF2-40B4-BE49-F238E27FC236}">
                <a16:creationId xmlns:a16="http://schemas.microsoft.com/office/drawing/2014/main" id="{17E4FB31-4C0A-46E7-A734-B7E7CECF14F4}"/>
              </a:ext>
            </a:extLst>
          </p:cNvPr>
          <p:cNvSpPr/>
          <p:nvPr/>
        </p:nvSpPr>
        <p:spPr>
          <a:xfrm>
            <a:off x="3252778" y="1377346"/>
            <a:ext cx="891157" cy="285750"/>
          </a:xfrm>
          <a:prstGeom prst="wedgeRectCallout">
            <a:avLst>
              <a:gd name="adj1" fmla="val 113371"/>
              <a:gd name="adj2" fmla="val -10023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1. Reports</a:t>
            </a:r>
          </a:p>
        </p:txBody>
      </p:sp>
      <p:sp>
        <p:nvSpPr>
          <p:cNvPr id="9" name="Speech Bubble: Rectangle 7">
            <a:extLst>
              <a:ext uri="{FF2B5EF4-FFF2-40B4-BE49-F238E27FC236}">
                <a16:creationId xmlns:a16="http://schemas.microsoft.com/office/drawing/2014/main" id="{17E4FB31-4C0A-46E7-A734-B7E7CECF14F4}"/>
              </a:ext>
            </a:extLst>
          </p:cNvPr>
          <p:cNvSpPr/>
          <p:nvPr/>
        </p:nvSpPr>
        <p:spPr>
          <a:xfrm>
            <a:off x="4292296" y="3856843"/>
            <a:ext cx="3490034" cy="287432"/>
          </a:xfrm>
          <a:prstGeom prst="wedgeRectCallout">
            <a:avLst>
              <a:gd name="adj1" fmla="val -59553"/>
              <a:gd name="adj2" fmla="val 1923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050">
                <a:solidFill>
                  <a:schemeClr val="tx1"/>
                </a:solidFill>
                <a:cs typeface="Arial" panose="020B0604020202020204" pitchFamily="34" charset="0"/>
              </a:rPr>
              <a:t>2. Testing &gt; Student Testing Label/State Testing Roster</a:t>
            </a:r>
          </a:p>
        </p:txBody>
      </p:sp>
      <p:sp>
        <p:nvSpPr>
          <p:cNvPr id="11" name="Speech Bubble: Rectangle 7">
            <a:extLst>
              <a:ext uri="{FF2B5EF4-FFF2-40B4-BE49-F238E27FC236}">
                <a16:creationId xmlns:a16="http://schemas.microsoft.com/office/drawing/2014/main" id="{D7FD5924-FFFB-2D46-8D41-48B464DCA6FF}"/>
              </a:ext>
            </a:extLst>
          </p:cNvPr>
          <p:cNvSpPr/>
          <p:nvPr/>
        </p:nvSpPr>
        <p:spPr>
          <a:xfrm>
            <a:off x="7305673" y="2393799"/>
            <a:ext cx="1200150" cy="285750"/>
          </a:xfrm>
          <a:prstGeom prst="wedgeRectCallout">
            <a:avLst>
              <a:gd name="adj1" fmla="val -13975"/>
              <a:gd name="adj2" fmla="val -1631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4. View Report</a:t>
            </a:r>
          </a:p>
        </p:txBody>
      </p:sp>
      <p:sp>
        <p:nvSpPr>
          <p:cNvPr id="7" name="Speech Bubble: Rectangle 7">
            <a:extLst>
              <a:ext uri="{FF2B5EF4-FFF2-40B4-BE49-F238E27FC236}">
                <a16:creationId xmlns:a16="http://schemas.microsoft.com/office/drawing/2014/main" id="{CD3E4C3D-4F42-784A-81BE-3D83C4C94944}"/>
              </a:ext>
            </a:extLst>
          </p:cNvPr>
          <p:cNvSpPr/>
          <p:nvPr/>
        </p:nvSpPr>
        <p:spPr>
          <a:xfrm>
            <a:off x="5886447" y="1072344"/>
            <a:ext cx="1028700" cy="428625"/>
          </a:xfrm>
          <a:prstGeom prst="wedgeRectCallout">
            <a:avLst>
              <a:gd name="adj1" fmla="val -109720"/>
              <a:gd name="adj2" fmla="val 11201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3. Complete Fields</a:t>
            </a:r>
          </a:p>
        </p:txBody>
      </p:sp>
      <p:sp>
        <p:nvSpPr>
          <p:cNvPr id="13" name="TextBox 12">
            <a:extLst>
              <a:ext uri="{FF2B5EF4-FFF2-40B4-BE49-F238E27FC236}">
                <a16:creationId xmlns:a16="http://schemas.microsoft.com/office/drawing/2014/main" id="{571046B6-8897-B747-A8F8-FADEA93D93B0}"/>
              </a:ext>
            </a:extLst>
          </p:cNvPr>
          <p:cNvSpPr txBox="1"/>
          <p:nvPr/>
        </p:nvSpPr>
        <p:spPr>
          <a:xfrm>
            <a:off x="538532" y="1806613"/>
            <a:ext cx="1411099" cy="1523494"/>
          </a:xfrm>
          <a:prstGeom prst="rect">
            <a:avLst/>
          </a:prstGeom>
          <a:solidFill>
            <a:schemeClr val="bg1"/>
          </a:solidFill>
          <a:ln>
            <a:solidFill>
              <a:schemeClr val="tx1"/>
            </a:solidFill>
          </a:ln>
        </p:spPr>
        <p:txBody>
          <a:bodyPr wrap="square" lIns="68580" tIns="34290" rIns="68580" bIns="34290" rtlCol="0" anchor="t">
            <a:spAutoFit/>
          </a:bodyPr>
          <a:lstStyle/>
          <a:p>
            <a:pPr algn="ctr" defTabSz="514350" fontAlgn="base">
              <a:spcBef>
                <a:spcPct val="0"/>
              </a:spcBef>
              <a:spcAft>
                <a:spcPct val="0"/>
              </a:spcAft>
            </a:pPr>
            <a:r>
              <a:rPr lang="en-US" sz="1050" b="1">
                <a:solidFill>
                  <a:srgbClr val="FF0000"/>
                </a:solidFill>
                <a:latin typeface="+mn-lt"/>
              </a:rPr>
              <a:t>Coordinators will use their Categorical Coordinator Role to access labels and rosters. Request access from your Principal through </a:t>
            </a:r>
            <a:r>
              <a:rPr lang="en-US" sz="1050" b="1" err="1">
                <a:solidFill>
                  <a:srgbClr val="FF0000"/>
                </a:solidFill>
                <a:latin typeface="+mn-lt"/>
                <a:hlinkClick r:id="rId4"/>
              </a:rPr>
              <a:t>oneAccess</a:t>
            </a:r>
            <a:r>
              <a:rPr lang="en-US" sz="1050" b="1">
                <a:solidFill>
                  <a:srgbClr val="FF0000"/>
                </a:solidFill>
                <a:latin typeface="+mn-lt"/>
              </a:rPr>
              <a:t>.</a:t>
            </a:r>
          </a:p>
        </p:txBody>
      </p:sp>
      <p:sp>
        <p:nvSpPr>
          <p:cNvPr id="5" name="Footer Placeholder 4">
            <a:extLst>
              <a:ext uri="{FF2B5EF4-FFF2-40B4-BE49-F238E27FC236}">
                <a16:creationId xmlns:a16="http://schemas.microsoft.com/office/drawing/2014/main" id="{EA6BDE5B-5201-0F1F-0DF1-303DEB857D4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0747642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t>MiSiS</a:t>
            </a:r>
            <a:r>
              <a:rPr lang="en-US"/>
              <a:t> Student Rosters</a:t>
            </a:r>
          </a:p>
        </p:txBody>
      </p:sp>
      <p:sp>
        <p:nvSpPr>
          <p:cNvPr id="3" name="Text Placeholder 2"/>
          <p:cNvSpPr>
            <a:spLocks noGrp="1"/>
          </p:cNvSpPr>
          <p:nvPr>
            <p:ph type="body" idx="13"/>
          </p:nvPr>
        </p:nvSpPr>
        <p:spPr>
          <a:xfrm>
            <a:off x="311700" y="952500"/>
            <a:ext cx="8520600" cy="2484978"/>
          </a:xfrm>
        </p:spPr>
        <p:txBody>
          <a:bodyPr>
            <a:normAutofit fontScale="85000" lnSpcReduction="20000"/>
          </a:bodyPr>
          <a:lstStyle/>
          <a:p>
            <a:pPr>
              <a:lnSpc>
                <a:spcPct val="120000"/>
              </a:lnSpc>
            </a:pPr>
            <a:r>
              <a:rPr lang="en-US"/>
              <a:t>ELPAC Coordinators should generate a roster for each teacher administering ELPAC.</a:t>
            </a:r>
          </a:p>
          <a:p>
            <a:pPr lvl="1">
              <a:lnSpc>
                <a:spcPct val="120000"/>
              </a:lnSpc>
            </a:pPr>
            <a:r>
              <a:rPr lang="en-US"/>
              <a:t>Column B: Preferred Name- Preferred names must be used when reading names out loud and when students log in.</a:t>
            </a:r>
          </a:p>
          <a:p>
            <a:pPr lvl="1">
              <a:lnSpc>
                <a:spcPct val="120000"/>
              </a:lnSpc>
            </a:pPr>
            <a:r>
              <a:rPr lang="en-US"/>
              <a:t>Columns D and E: Logon Credentials- First Name (Legal or Preferred Name) and SSID</a:t>
            </a:r>
          </a:p>
          <a:p>
            <a:pPr lvl="1">
              <a:lnSpc>
                <a:spcPct val="120000"/>
              </a:lnSpc>
            </a:pPr>
            <a:r>
              <a:rPr lang="en-US"/>
              <a:t>Column J: Same (*) First Name- A “Y” for any student indicates that there are two or more students with the same first name enrolled in the class</a:t>
            </a:r>
          </a:p>
          <a:p>
            <a:pPr>
              <a:lnSpc>
                <a:spcPct val="120000"/>
              </a:lnSpc>
            </a:pPr>
            <a:r>
              <a:rPr lang="en-US"/>
              <a:t>If a student cannot sign-in, verify the data in TOMS</a:t>
            </a:r>
          </a:p>
          <a:p>
            <a:pPr lvl="1">
              <a:lnSpc>
                <a:spcPct val="120000"/>
              </a:lnSpc>
            </a:pPr>
            <a:endParaRPr lang="en-US"/>
          </a:p>
          <a:p>
            <a:endParaRPr lang="en-US"/>
          </a:p>
        </p:txBody>
      </p:sp>
      <p:graphicFrame>
        <p:nvGraphicFramePr>
          <p:cNvPr id="6" name="Content Placeholder 6">
            <a:extLst>
              <a:ext uri="{FF2B5EF4-FFF2-40B4-BE49-F238E27FC236}">
                <a16:creationId xmlns:a16="http://schemas.microsoft.com/office/drawing/2014/main" id="{0535C553-76A2-EF43-871B-7DADFE7BC14A}"/>
              </a:ext>
            </a:extLst>
          </p:cNvPr>
          <p:cNvGraphicFramePr>
            <a:graphicFrameLocks/>
          </p:cNvGraphicFramePr>
          <p:nvPr>
            <p:extLst>
              <p:ext uri="{D42A27DB-BD31-4B8C-83A1-F6EECF244321}">
                <p14:modId xmlns:p14="http://schemas.microsoft.com/office/powerpoint/2010/main" val="437472046"/>
              </p:ext>
            </p:extLst>
          </p:nvPr>
        </p:nvGraphicFramePr>
        <p:xfrm>
          <a:off x="1334046" y="3278649"/>
          <a:ext cx="6475910" cy="1457539"/>
        </p:xfrm>
        <a:graphic>
          <a:graphicData uri="http://schemas.openxmlformats.org/drawingml/2006/table">
            <a:tbl>
              <a:tblPr firstRow="1" firstCol="1" bandRow="1">
                <a:tableStyleId>{5C22544A-7EE6-4342-B048-85BDC9FD1C3A}</a:tableStyleId>
              </a:tblPr>
              <a:tblGrid>
                <a:gridCol w="580799">
                  <a:extLst>
                    <a:ext uri="{9D8B030D-6E8A-4147-A177-3AD203B41FA5}">
                      <a16:colId xmlns:a16="http://schemas.microsoft.com/office/drawing/2014/main" val="20000"/>
                    </a:ext>
                  </a:extLst>
                </a:gridCol>
                <a:gridCol w="638879">
                  <a:extLst>
                    <a:ext uri="{9D8B030D-6E8A-4147-A177-3AD203B41FA5}">
                      <a16:colId xmlns:a16="http://schemas.microsoft.com/office/drawing/2014/main" val="20001"/>
                    </a:ext>
                  </a:extLst>
                </a:gridCol>
                <a:gridCol w="552716">
                  <a:extLst>
                    <a:ext uri="{9D8B030D-6E8A-4147-A177-3AD203B41FA5}">
                      <a16:colId xmlns:a16="http://schemas.microsoft.com/office/drawing/2014/main" val="20002"/>
                    </a:ext>
                  </a:extLst>
                </a:gridCol>
                <a:gridCol w="783123">
                  <a:extLst>
                    <a:ext uri="{9D8B030D-6E8A-4147-A177-3AD203B41FA5}">
                      <a16:colId xmlns:a16="http://schemas.microsoft.com/office/drawing/2014/main" val="20003"/>
                    </a:ext>
                  </a:extLst>
                </a:gridCol>
                <a:gridCol w="564213">
                  <a:extLst>
                    <a:ext uri="{9D8B030D-6E8A-4147-A177-3AD203B41FA5}">
                      <a16:colId xmlns:a16="http://schemas.microsoft.com/office/drawing/2014/main" val="20004"/>
                    </a:ext>
                  </a:extLst>
                </a:gridCol>
                <a:gridCol w="481224">
                  <a:extLst>
                    <a:ext uri="{9D8B030D-6E8A-4147-A177-3AD203B41FA5}">
                      <a16:colId xmlns:a16="http://schemas.microsoft.com/office/drawing/2014/main" val="20005"/>
                    </a:ext>
                  </a:extLst>
                </a:gridCol>
                <a:gridCol w="638879">
                  <a:extLst>
                    <a:ext uri="{9D8B030D-6E8A-4147-A177-3AD203B41FA5}">
                      <a16:colId xmlns:a16="http://schemas.microsoft.com/office/drawing/2014/main" val="20006"/>
                    </a:ext>
                  </a:extLst>
                </a:gridCol>
                <a:gridCol w="522719">
                  <a:extLst>
                    <a:ext uri="{9D8B030D-6E8A-4147-A177-3AD203B41FA5}">
                      <a16:colId xmlns:a16="http://schemas.microsoft.com/office/drawing/2014/main" val="20007"/>
                    </a:ext>
                  </a:extLst>
                </a:gridCol>
                <a:gridCol w="696959">
                  <a:extLst>
                    <a:ext uri="{9D8B030D-6E8A-4147-A177-3AD203B41FA5}">
                      <a16:colId xmlns:a16="http://schemas.microsoft.com/office/drawing/2014/main" val="20008"/>
                    </a:ext>
                  </a:extLst>
                </a:gridCol>
                <a:gridCol w="1016399">
                  <a:extLst>
                    <a:ext uri="{9D8B030D-6E8A-4147-A177-3AD203B41FA5}">
                      <a16:colId xmlns:a16="http://schemas.microsoft.com/office/drawing/2014/main" val="20009"/>
                    </a:ext>
                  </a:extLst>
                </a:gridCol>
              </a:tblGrid>
              <a:tr h="182880">
                <a:tc>
                  <a:txBody>
                    <a:bodyPr/>
                    <a:lstStyle/>
                    <a:p>
                      <a:pPr marL="0" marR="0" algn="ctr">
                        <a:spcBef>
                          <a:spcPts val="0"/>
                        </a:spcBef>
                        <a:spcAft>
                          <a:spcPts val="0"/>
                        </a:spcAft>
                      </a:pPr>
                      <a:r>
                        <a:rPr lang="en-US" sz="1200" b="1">
                          <a:solidFill>
                            <a:schemeClr val="tx1"/>
                          </a:solidFill>
                        </a:rPr>
                        <a:t>A</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B</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C</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200" b="1">
                          <a:solidFill>
                            <a:schemeClr val="tx1"/>
                          </a:solidFill>
                        </a:rPr>
                        <a:t>D             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a:spcBef>
                          <a:spcPts val="0"/>
                        </a:spcBef>
                        <a:spcAft>
                          <a:spcPts val="0"/>
                        </a:spcAft>
                      </a:pPr>
                      <a:r>
                        <a:rPr lang="en-US" sz="1200" b="1">
                          <a:solidFill>
                            <a:schemeClr val="tx1"/>
                          </a:solidFill>
                        </a:rPr>
                        <a:t>F</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G</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H</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ts val="1800"/>
                        </a:lnSpc>
                        <a:spcBef>
                          <a:spcPts val="300"/>
                        </a:spcBef>
                        <a:spcAft>
                          <a:spcPts val="300"/>
                        </a:spcAft>
                      </a:pPr>
                      <a:r>
                        <a:rPr lang="en-US" sz="1200" b="1">
                          <a:solidFill>
                            <a:schemeClr val="tx1"/>
                          </a:solidFill>
                        </a:rPr>
                        <a:t>J</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6142">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endParaRPr lang="en-US" sz="900" b="1">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4320">
                <a:tc rowSpan="2">
                  <a:txBody>
                    <a:bodyPr/>
                    <a:lstStyle/>
                    <a:p>
                      <a:pPr marL="0" marR="0">
                        <a:spcBef>
                          <a:spcPts val="0"/>
                        </a:spcBef>
                        <a:spcAft>
                          <a:spcPts val="0"/>
                        </a:spcAft>
                      </a:pPr>
                      <a:r>
                        <a:rPr lang="en-US" sz="900" b="0">
                          <a:solidFill>
                            <a:schemeClr val="tx1"/>
                          </a:solidFill>
                        </a:rPr>
                        <a:t>Last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highlight>
                            <a:srgbClr val="FFFF00"/>
                          </a:highlight>
                        </a:rPr>
                        <a:t>Preferred Name (P)</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Middle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lang="en-US" sz="900" b="1">
                          <a:solidFill>
                            <a:schemeClr val="tx1"/>
                          </a:solidFill>
                          <a:highlight>
                            <a:srgbClr val="00FF00"/>
                          </a:highlight>
                        </a:rPr>
                        <a:t>Smarter Balanced</a:t>
                      </a:r>
                    </a:p>
                    <a:p>
                      <a:pPr marL="0" marR="0" algn="ctr">
                        <a:spcBef>
                          <a:spcPts val="0"/>
                        </a:spcBef>
                        <a:spcAft>
                          <a:spcPts val="0"/>
                        </a:spcAft>
                      </a:pPr>
                      <a:r>
                        <a:rPr lang="en-US" sz="900" b="1">
                          <a:solidFill>
                            <a:schemeClr val="tx1"/>
                          </a:solidFill>
                          <a:highlight>
                            <a:srgbClr val="00FF00"/>
                          </a:highlight>
                        </a:rPr>
                        <a:t>Logon Credentials</a:t>
                      </a:r>
                      <a:endParaRPr lang="en-US"/>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Grade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Teacher</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Period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District ID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ts val="1800"/>
                        </a:lnSpc>
                        <a:spcBef>
                          <a:spcPts val="300"/>
                        </a:spcBef>
                        <a:spcAft>
                          <a:spcPts val="300"/>
                        </a:spcAft>
                      </a:pPr>
                      <a:r>
                        <a:rPr lang="en-US" sz="900" b="0">
                          <a:solidFill>
                            <a:schemeClr val="tx1"/>
                          </a:solidFill>
                          <a:highlight>
                            <a:srgbClr val="00FF00"/>
                          </a:highlight>
                        </a:rPr>
                        <a:t>Same (*) First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1480">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First Name</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SSID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nSpc>
                          <a:spcPts val="1800"/>
                        </a:lnSpc>
                        <a:spcBef>
                          <a:spcPts val="300"/>
                        </a:spcBef>
                        <a:spcAft>
                          <a:spcPts val="30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8132">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Footer Placeholder 6">
            <a:extLst>
              <a:ext uri="{FF2B5EF4-FFF2-40B4-BE49-F238E27FC236}">
                <a16:creationId xmlns:a16="http://schemas.microsoft.com/office/drawing/2014/main" id="{B29F60D9-0AC1-8710-C882-9D70ECF516B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875762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dirty="0">
                <a:latin typeface="+mj-lt"/>
              </a:rPr>
              <a:t>Key Dates: Grades 3-12</a:t>
            </a:r>
          </a:p>
        </p:txBody>
      </p:sp>
      <p:sp>
        <p:nvSpPr>
          <p:cNvPr id="7" name="Footer Placeholder 6">
            <a:extLst>
              <a:ext uri="{FF2B5EF4-FFF2-40B4-BE49-F238E27FC236}">
                <a16:creationId xmlns:a16="http://schemas.microsoft.com/office/drawing/2014/main" id="{A1086BC4-E201-9B61-CF92-6E8DF17833E8}"/>
              </a:ext>
            </a:extLst>
          </p:cNvPr>
          <p:cNvSpPr>
            <a:spLocks noGrp="1"/>
          </p:cNvSpPr>
          <p:nvPr>
            <p:ph type="ftr" sz="quarter" idx="11"/>
          </p:nvPr>
        </p:nvSpPr>
        <p:spPr>
          <a:xfrm>
            <a:off x="1992574" y="4799303"/>
            <a:ext cx="5725749" cy="246221"/>
          </a:xfrm>
          <a:prstGeom prst="rect">
            <a:avLst/>
          </a:prstGeom>
        </p:spPr>
        <p:txBody>
          <a:bodyPr/>
          <a:lstStyle/>
          <a:p>
            <a:r>
              <a:rPr lang="en-US"/>
              <a:t>2023-24 Summative ELPAC and Summative Alternate ELPAC Administration Coordinator Training</a:t>
            </a:r>
          </a:p>
        </p:txBody>
      </p:sp>
      <p:graphicFrame>
        <p:nvGraphicFramePr>
          <p:cNvPr id="3" name="Content Placeholder 3">
            <a:extLst>
              <a:ext uri="{FF2B5EF4-FFF2-40B4-BE49-F238E27FC236}">
                <a16:creationId xmlns:a16="http://schemas.microsoft.com/office/drawing/2014/main" id="{5FF587A8-B460-8115-135D-1685B4CF5627}"/>
              </a:ext>
            </a:extLst>
          </p:cNvPr>
          <p:cNvGraphicFramePr>
            <a:graphicFrameLocks/>
          </p:cNvGraphicFramePr>
          <p:nvPr>
            <p:extLst>
              <p:ext uri="{D42A27DB-BD31-4B8C-83A1-F6EECF244321}">
                <p14:modId xmlns:p14="http://schemas.microsoft.com/office/powerpoint/2010/main" val="3768091552"/>
              </p:ext>
            </p:extLst>
          </p:nvPr>
        </p:nvGraphicFramePr>
        <p:xfrm>
          <a:off x="127819" y="953728"/>
          <a:ext cx="8858866" cy="3451123"/>
        </p:xfrm>
        <a:graphic>
          <a:graphicData uri="http://schemas.openxmlformats.org/drawingml/2006/table">
            <a:tbl>
              <a:tblPr firstRow="1" bandRow="1">
                <a:tableStyleId>{7DF18680-E054-41AD-8BC1-D1AEF772440D}</a:tableStyleId>
              </a:tblPr>
              <a:tblGrid>
                <a:gridCol w="4429433">
                  <a:extLst>
                    <a:ext uri="{9D8B030D-6E8A-4147-A177-3AD203B41FA5}">
                      <a16:colId xmlns:a16="http://schemas.microsoft.com/office/drawing/2014/main" val="3430088434"/>
                    </a:ext>
                  </a:extLst>
                </a:gridCol>
                <a:gridCol w="4429433">
                  <a:extLst>
                    <a:ext uri="{9D8B030D-6E8A-4147-A177-3AD203B41FA5}">
                      <a16:colId xmlns:a16="http://schemas.microsoft.com/office/drawing/2014/main" val="2309137974"/>
                    </a:ext>
                  </a:extLst>
                </a:gridCol>
              </a:tblGrid>
              <a:tr h="562521">
                <a:tc>
                  <a:txBody>
                    <a:bodyPr/>
                    <a:lstStyle/>
                    <a:p>
                      <a:pPr algn="ctr"/>
                      <a:r>
                        <a:rPr lang="en-US" sz="1800" dirty="0">
                          <a:latin typeface="Calibri"/>
                          <a:cs typeface="Calibri"/>
                        </a:rPr>
                        <a:t>Grades 3-12 District-Wide Testing Window</a:t>
                      </a:r>
                      <a:endParaRPr lang="en-US" sz="1800" b="0" dirty="0">
                        <a:latin typeface="Calibri"/>
                        <a:cs typeface="Calibri"/>
                      </a:endParaRPr>
                    </a:p>
                  </a:txBody>
                  <a:tcPr>
                    <a:solidFill>
                      <a:schemeClr val="tx1"/>
                    </a:solidFill>
                  </a:tcPr>
                </a:tc>
                <a:tc>
                  <a:txBody>
                    <a:bodyPr/>
                    <a:lstStyle/>
                    <a:p>
                      <a:pPr algn="ctr"/>
                      <a:r>
                        <a:rPr lang="en-US" sz="1800" dirty="0">
                          <a:latin typeface="Calibri"/>
                          <a:cs typeface="Calibri"/>
                        </a:rPr>
                        <a:t>Delivery of Test Materials to</a:t>
                      </a:r>
                      <a:r>
                        <a:rPr lang="en-US" sz="1800" baseline="0" dirty="0">
                          <a:latin typeface="Calibri"/>
                          <a:cs typeface="Calibri"/>
                        </a:rPr>
                        <a:t> Schools</a:t>
                      </a:r>
                    </a:p>
                  </a:txBody>
                  <a:tcPr>
                    <a:solidFill>
                      <a:schemeClr val="tx1"/>
                    </a:solidFill>
                  </a:tcPr>
                </a:tc>
                <a:extLst>
                  <a:ext uri="{0D108BD9-81ED-4DB2-BD59-A6C34878D82A}">
                    <a16:rowId xmlns:a16="http://schemas.microsoft.com/office/drawing/2014/main" val="3575146865"/>
                  </a:ext>
                </a:extLst>
              </a:tr>
              <a:tr h="2888602">
                <a:tc>
                  <a:txBody>
                    <a:bodyPr/>
                    <a:lstStyle/>
                    <a:p>
                      <a:pPr marL="0" indent="0" algn="ctr">
                        <a:spcAft>
                          <a:spcPts val="600"/>
                        </a:spcAft>
                        <a:buFont typeface="Arial" panose="020B0604020202020204" pitchFamily="34" charset="0"/>
                        <a:buNone/>
                      </a:pPr>
                      <a:r>
                        <a:rPr lang="en-US" sz="2000" b="1" dirty="0">
                          <a:solidFill>
                            <a:srgbClr val="FF0000"/>
                          </a:solidFill>
                          <a:latin typeface="+mn-lt"/>
                          <a:cs typeface="Calibri"/>
                        </a:rPr>
                        <a:t>February 1 – March 22, 2024</a:t>
                      </a:r>
                    </a:p>
                    <a:p>
                      <a:pPr marL="285750" indent="-285750" algn="l">
                        <a:spcAft>
                          <a:spcPts val="600"/>
                        </a:spcAft>
                        <a:buFont typeface="Arial" panose="020B0604020202020204" pitchFamily="34" charset="0"/>
                        <a:buChar char="•"/>
                      </a:pPr>
                      <a:r>
                        <a:rPr lang="en-US" sz="1600" b="0" dirty="0">
                          <a:solidFill>
                            <a:schemeClr val="tx1"/>
                          </a:solidFill>
                          <a:latin typeface="+mn-lt"/>
                          <a:cs typeface="Calibri"/>
                        </a:rPr>
                        <a:t>ALL eligible students in grades 3-12 must be tested by March 22.</a:t>
                      </a:r>
                    </a:p>
                    <a:p>
                      <a:pPr marL="0" lvl="0" indent="0" algn="l">
                        <a:spcAft>
                          <a:spcPts val="600"/>
                        </a:spcAft>
                        <a:buNone/>
                      </a:pPr>
                      <a:endParaRPr lang="en-US" sz="1600" b="1" i="0" u="none" strike="noStrike" noProof="0" dirty="0">
                        <a:solidFill>
                          <a:schemeClr val="tx1"/>
                        </a:solidFill>
                        <a:latin typeface="Arial"/>
                      </a:endParaRPr>
                    </a:p>
                    <a:p>
                      <a:pPr marL="0" lvl="0" indent="0" algn="l">
                        <a:spcAft>
                          <a:spcPts val="600"/>
                        </a:spcAft>
                        <a:buNone/>
                      </a:pPr>
                      <a:r>
                        <a:rPr lang="en-US" sz="1600" b="1" i="0" u="none" strike="noStrike" noProof="0" dirty="0">
                          <a:solidFill>
                            <a:schemeClr val="tx1"/>
                          </a:solidFill>
                          <a:latin typeface="Arial"/>
                        </a:rPr>
                        <a:t>Eligible students enrolled after March 22 must be tested by May 30, 2024</a:t>
                      </a:r>
                      <a:endParaRPr lang="en-US" sz="1600" dirty="0"/>
                    </a:p>
                    <a:p>
                      <a:pPr marL="285750" indent="-285750" algn="l">
                        <a:spcAft>
                          <a:spcPts val="600"/>
                        </a:spcAft>
                        <a:buFont typeface="Arial" panose="020B0604020202020204" pitchFamily="34" charset="0"/>
                        <a:buChar char="•"/>
                      </a:pPr>
                      <a:r>
                        <a:rPr lang="en-US" sz="1600" b="0" dirty="0">
                          <a:solidFill>
                            <a:schemeClr val="tx1"/>
                          </a:solidFill>
                          <a:latin typeface="+mn-lt"/>
                          <a:cs typeface="Calibri"/>
                        </a:rPr>
                        <a:t>All domains must be administered, and Speaking scores entered</a:t>
                      </a:r>
                      <a:r>
                        <a:rPr lang="en-US" sz="1600" b="0" dirty="0">
                          <a:solidFill>
                            <a:schemeClr val="tx1"/>
                          </a:solidFill>
                          <a:latin typeface="+mn-lt"/>
                          <a:ea typeface="+mn-ea"/>
                          <a:cs typeface="Calibri"/>
                        </a:rPr>
                        <a:t> </a:t>
                      </a:r>
                      <a:r>
                        <a:rPr lang="en-US" sz="1600" b="0" dirty="0">
                          <a:latin typeface="+mn-lt"/>
                          <a:ea typeface="+mn-lt"/>
                          <a:cs typeface="Calibri"/>
                        </a:rPr>
                        <a:t>in the DEI </a:t>
                      </a:r>
                      <a:r>
                        <a:rPr lang="en-US" sz="1600" b="0" dirty="0">
                          <a:latin typeface="+mn-lt"/>
                          <a:ea typeface="+mn-lt"/>
                          <a:cs typeface="+mn-lt"/>
                        </a:rPr>
                        <a:t>by </a:t>
                      </a:r>
                      <a:r>
                        <a:rPr lang="en-US" sz="1600" b="1" dirty="0">
                          <a:solidFill>
                            <a:srgbClr val="FF0000"/>
                          </a:solidFill>
                          <a:latin typeface="+mn-lt"/>
                          <a:ea typeface="+mn-lt"/>
                          <a:cs typeface="+mn-lt"/>
                        </a:rPr>
                        <a:t>May 30, 2024</a:t>
                      </a:r>
                      <a:r>
                        <a:rPr lang="en-US" sz="1600" b="0" dirty="0">
                          <a:latin typeface="+mn-lt"/>
                          <a:ea typeface="+mn-lt"/>
                          <a:cs typeface="+mn-lt"/>
                        </a:rPr>
                        <a:t>.</a:t>
                      </a:r>
                      <a:endParaRPr lang="en-US" sz="1600" b="0" dirty="0">
                        <a:solidFill>
                          <a:schemeClr val="tx1"/>
                        </a:solidFill>
                        <a:latin typeface="+mn-lt"/>
                        <a:cs typeface="Calibri"/>
                      </a:endParaRPr>
                    </a:p>
                  </a:txBody>
                  <a:tcPr/>
                </a:tc>
                <a:tc>
                  <a:txBody>
                    <a:bodyPr/>
                    <a:lstStyle/>
                    <a:p>
                      <a:pPr marL="0" indent="0">
                        <a:spcAft>
                          <a:spcPts val="600"/>
                        </a:spcAft>
                        <a:buFont typeface="Arial" panose="020B0604020202020204" pitchFamily="34" charset="0"/>
                        <a:buNone/>
                      </a:pPr>
                      <a:r>
                        <a:rPr lang="en-US" sz="1600" b="1" baseline="0" dirty="0">
                          <a:latin typeface="+mn-lt"/>
                          <a:cs typeface="Calibri"/>
                        </a:rPr>
                        <a:t>Earbuds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1500" baseline="0" dirty="0">
                          <a:latin typeface="+mn-lt"/>
                          <a:cs typeface="Calibri"/>
                        </a:rPr>
                        <a:t>Deliveries start the week of </a:t>
                      </a:r>
                      <a:r>
                        <a:rPr lang="en-US" sz="1500" b="0" baseline="0" dirty="0">
                          <a:solidFill>
                            <a:srgbClr val="FF0000"/>
                          </a:solidFill>
                          <a:latin typeface="+mn-lt"/>
                          <a:cs typeface="Calibri"/>
                        </a:rPr>
                        <a:t>1/8/2024.</a:t>
                      </a:r>
                    </a:p>
                    <a:p>
                      <a:pPr marL="285750" indent="-285750">
                        <a:spcAft>
                          <a:spcPts val="600"/>
                        </a:spcAft>
                        <a:buFont typeface="Arial" panose="020B0604020202020204" pitchFamily="34" charset="0"/>
                        <a:buChar char="•"/>
                      </a:pPr>
                      <a:r>
                        <a:rPr lang="en-US" sz="1500" baseline="0" dirty="0">
                          <a:latin typeface="+mn-lt"/>
                          <a:cs typeface="Calibri"/>
                        </a:rPr>
                        <a:t>Earbuds will be used for ELPAC and CAASPP Summative Assessments.</a:t>
                      </a:r>
                    </a:p>
                    <a:p>
                      <a:pPr marL="285750" lvl="0" indent="-285750">
                        <a:spcAft>
                          <a:spcPts val="600"/>
                        </a:spcAft>
                        <a:buFont typeface="Arial" panose="020B0604020202020204" pitchFamily="34" charset="0"/>
                        <a:buChar char="•"/>
                      </a:pPr>
                      <a:r>
                        <a:rPr lang="en-US" sz="1500" baseline="0" dirty="0">
                          <a:latin typeface="+mn-lt"/>
                          <a:cs typeface="Calibri"/>
                        </a:rPr>
                        <a:t>ELs in grades 3-12 will only receive 1 set of earbuds to use for both assessments.</a:t>
                      </a:r>
                    </a:p>
                  </a:txBody>
                  <a:tcPr/>
                </a:tc>
                <a:extLst>
                  <a:ext uri="{0D108BD9-81ED-4DB2-BD59-A6C34878D82A}">
                    <a16:rowId xmlns:a16="http://schemas.microsoft.com/office/drawing/2014/main" val="1946543286"/>
                  </a:ext>
                </a:extLst>
              </a:tr>
            </a:tbl>
          </a:graphicData>
        </a:graphic>
      </p:graphicFrame>
    </p:spTree>
    <p:extLst>
      <p:ext uri="{BB962C8B-B14F-4D97-AF65-F5344CB8AC3E}">
        <p14:creationId xmlns:p14="http://schemas.microsoft.com/office/powerpoint/2010/main" val="40877360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B415B-1915-8744-A888-0BFB4105C461}"/>
              </a:ext>
            </a:extLst>
          </p:cNvPr>
          <p:cNvPicPr>
            <a:picLocks noChangeAspect="1"/>
          </p:cNvPicPr>
          <p:nvPr/>
        </p:nvPicPr>
        <p:blipFill>
          <a:blip r:embed="rId3"/>
          <a:stretch>
            <a:fillRect/>
          </a:stretch>
        </p:blipFill>
        <p:spPr>
          <a:xfrm>
            <a:off x="2783766" y="1835747"/>
            <a:ext cx="3152517" cy="1388264"/>
          </a:xfrm>
          <a:prstGeom prst="rect">
            <a:avLst/>
          </a:prstGeom>
        </p:spPr>
      </p:pic>
      <p:sp>
        <p:nvSpPr>
          <p:cNvPr id="2" name="Title 1"/>
          <p:cNvSpPr>
            <a:spLocks noGrp="1"/>
          </p:cNvSpPr>
          <p:nvPr>
            <p:ph type="title"/>
          </p:nvPr>
        </p:nvSpPr>
        <p:spPr/>
        <p:txBody>
          <a:bodyPr>
            <a:normAutofit/>
          </a:bodyPr>
          <a:lstStyle/>
          <a:p>
            <a:r>
              <a:rPr lang="en-US" err="1"/>
              <a:t>MiSiS</a:t>
            </a:r>
            <a:r>
              <a:rPr lang="en-US"/>
              <a:t> Labels – Student Logon Credentials</a:t>
            </a:r>
          </a:p>
        </p:txBody>
      </p:sp>
      <p:sp>
        <p:nvSpPr>
          <p:cNvPr id="10" name="Rounded Rectangular Callout 9"/>
          <p:cNvSpPr/>
          <p:nvPr/>
        </p:nvSpPr>
        <p:spPr>
          <a:xfrm>
            <a:off x="6407888" y="1381253"/>
            <a:ext cx="1554480" cy="755208"/>
          </a:xfrm>
          <a:prstGeom prst="wedgeRoundRectCallout">
            <a:avLst>
              <a:gd name="adj1" fmla="val -83613"/>
              <a:gd name="adj2" fmla="val 101391"/>
              <a:gd name="adj3" fmla="val 16667"/>
            </a:avLst>
          </a:prstGeom>
          <a:solidFill>
            <a:schemeClr val="accent6">
              <a:lumMod val="20000"/>
              <a:lumOff val="80000"/>
            </a:schemeClr>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050" b="1">
                <a:solidFill>
                  <a:schemeClr val="tx1"/>
                </a:solidFill>
                <a:cs typeface="Arial" panose="020B0604020202020204" pitchFamily="34" charset="0"/>
              </a:rPr>
              <a:t>There are two or more students with the same name in the class.</a:t>
            </a:r>
          </a:p>
        </p:txBody>
      </p:sp>
      <p:sp>
        <p:nvSpPr>
          <p:cNvPr id="9" name="Rounded Rectangular Callout 8"/>
          <p:cNvSpPr/>
          <p:nvPr/>
        </p:nvSpPr>
        <p:spPr>
          <a:xfrm>
            <a:off x="678711" y="1381253"/>
            <a:ext cx="1554480" cy="755208"/>
          </a:xfrm>
          <a:prstGeom prst="wedgeRoundRectCallout">
            <a:avLst>
              <a:gd name="adj1" fmla="val 89123"/>
              <a:gd name="adj2" fmla="val 31422"/>
              <a:gd name="adj3" fmla="val 16667"/>
            </a:avLst>
          </a:pr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US" sz="1050" b="1">
                <a:solidFill>
                  <a:schemeClr val="tx1"/>
                </a:solidFill>
                <a:cs typeface="Arial" panose="020B0604020202020204" pitchFamily="34" charset="0"/>
              </a:rPr>
              <a:t>Logon Credentials:</a:t>
            </a:r>
          </a:p>
          <a:p>
            <a:pPr marL="213995" indent="-213995">
              <a:buFont typeface="Arial" panose="020B0604020202020204" pitchFamily="34" charset="0"/>
              <a:buChar char="•"/>
            </a:pPr>
            <a:r>
              <a:rPr lang="en-US" sz="1050" b="1">
                <a:solidFill>
                  <a:schemeClr val="tx1"/>
                </a:solidFill>
                <a:cs typeface="Arial" panose="020B0604020202020204" pitchFamily="34" charset="0"/>
              </a:rPr>
              <a:t>First Name or Preferred Name</a:t>
            </a:r>
          </a:p>
          <a:p>
            <a:pPr marL="213995" indent="-213995">
              <a:buFont typeface="Arial" panose="020B0604020202020204" pitchFamily="34" charset="0"/>
              <a:buChar char="•"/>
            </a:pPr>
            <a:r>
              <a:rPr lang="en-US" sz="1050" b="1">
                <a:solidFill>
                  <a:schemeClr val="tx1"/>
                </a:solidFill>
                <a:cs typeface="Arial" panose="020B0604020202020204" pitchFamily="34" charset="0"/>
              </a:rPr>
              <a:t>SSID Number</a:t>
            </a:r>
          </a:p>
        </p:txBody>
      </p:sp>
      <p:sp>
        <p:nvSpPr>
          <p:cNvPr id="12" name="Rounded Rectangular Callout 11"/>
          <p:cNvSpPr/>
          <p:nvPr/>
        </p:nvSpPr>
        <p:spPr>
          <a:xfrm>
            <a:off x="4512976" y="3711753"/>
            <a:ext cx="3152517" cy="1021556"/>
          </a:xfrm>
          <a:prstGeom prst="wedgeRoundRectCallout">
            <a:avLst>
              <a:gd name="adj1" fmla="val -26451"/>
              <a:gd name="adj2" fmla="val -132727"/>
              <a:gd name="adj3" fmla="val 16667"/>
            </a:avLst>
          </a:prstGeom>
          <a:solidFill>
            <a:srgbClr val="FAFF6E"/>
          </a:solidFill>
          <a:ln>
            <a:solidFill>
              <a:srgbClr val="FFDE34"/>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marL="171450" indent="-171450">
              <a:buFont typeface="Arial" panose="020B0604020202020204" pitchFamily="34" charset="0"/>
              <a:buChar char="•"/>
            </a:pPr>
            <a:r>
              <a:rPr lang="en-US" sz="1050" b="1">
                <a:solidFill>
                  <a:schemeClr val="tx1"/>
                </a:solidFill>
                <a:ea typeface="Calibri"/>
                <a:cs typeface="Arial" panose="020B0604020202020204" pitchFamily="34" charset="0"/>
              </a:rPr>
              <a:t>Student’s Last Name</a:t>
            </a:r>
          </a:p>
          <a:p>
            <a:pPr marL="171450" indent="-171450">
              <a:buFont typeface="Arial" panose="020B0604020202020204" pitchFamily="34" charset="0"/>
              <a:buChar char="•"/>
            </a:pPr>
            <a:r>
              <a:rPr lang="en-US" sz="1050" b="1">
                <a:solidFill>
                  <a:schemeClr val="tx1"/>
                </a:solidFill>
                <a:ea typeface="Calibri"/>
                <a:cs typeface="Arial" panose="020B0604020202020204" pitchFamily="34" charset="0"/>
              </a:rPr>
              <a:t>Preferred Name:</a:t>
            </a:r>
          </a:p>
          <a:p>
            <a:pPr marL="128270" lvl="1" indent="-128270">
              <a:buFont typeface="Arial" panose="020B0604020202020204" pitchFamily="34" charset="0"/>
              <a:buChar char="•"/>
            </a:pPr>
            <a:r>
              <a:rPr lang="en-US" sz="1050" b="1">
                <a:solidFill>
                  <a:schemeClr val="tx1"/>
                </a:solidFill>
                <a:ea typeface="Calibri"/>
                <a:cs typeface="Arial" panose="020B0604020202020204" pitchFamily="34" charset="0"/>
              </a:rPr>
              <a:t>If preferred name exists, it is bold, and followed by (P).</a:t>
            </a:r>
          </a:p>
          <a:p>
            <a:pPr marL="128270" lvl="1" indent="-128270">
              <a:buFont typeface="Arial" panose="020B0604020202020204" pitchFamily="34" charset="0"/>
              <a:buChar char="•"/>
            </a:pPr>
            <a:r>
              <a:rPr lang="en-US" sz="1050" b="1">
                <a:solidFill>
                  <a:schemeClr val="tx1"/>
                </a:solidFill>
                <a:ea typeface="Calibri"/>
                <a:cs typeface="Arial" panose="020B0604020202020204" pitchFamily="34" charset="0"/>
              </a:rPr>
              <a:t>If preferred name does not exist, only last name and Middle Initial are displayed.</a:t>
            </a:r>
          </a:p>
        </p:txBody>
      </p:sp>
      <p:sp>
        <p:nvSpPr>
          <p:cNvPr id="11" name="Rounded Rectangular Callout 10"/>
          <p:cNvSpPr/>
          <p:nvPr/>
        </p:nvSpPr>
        <p:spPr>
          <a:xfrm>
            <a:off x="2276734" y="3660341"/>
            <a:ext cx="1600200" cy="914400"/>
          </a:xfrm>
          <a:prstGeom prst="wedgeRoundRectCallout">
            <a:avLst>
              <a:gd name="adj1" fmla="val 43228"/>
              <a:gd name="adj2" fmla="val -112156"/>
              <a:gd name="adj3" fmla="val 16667"/>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13995" indent="-213995">
              <a:buFont typeface="Arial" panose="020B0604020202020204" pitchFamily="34" charset="0"/>
              <a:buChar char="•"/>
            </a:pPr>
            <a:r>
              <a:rPr lang="en-US" sz="1050" b="1">
                <a:solidFill>
                  <a:schemeClr val="tx1"/>
                </a:solidFill>
                <a:cs typeface="Arial" panose="020B0604020202020204" pitchFamily="34" charset="0"/>
              </a:rPr>
              <a:t>Grade</a:t>
            </a:r>
          </a:p>
          <a:p>
            <a:pPr marL="213995" indent="-213995">
              <a:buFont typeface="Arial" panose="020B0604020202020204" pitchFamily="34" charset="0"/>
              <a:buChar char="•"/>
            </a:pPr>
            <a:r>
              <a:rPr lang="en-US" sz="1050" b="1">
                <a:solidFill>
                  <a:schemeClr val="tx1"/>
                </a:solidFill>
                <a:cs typeface="Arial" panose="020B0604020202020204" pitchFamily="34" charset="0"/>
              </a:rPr>
              <a:t>Period</a:t>
            </a:r>
          </a:p>
          <a:p>
            <a:pPr marL="213995" indent="-213995">
              <a:buFont typeface="Arial" panose="020B0604020202020204" pitchFamily="34" charset="0"/>
              <a:buChar char="•"/>
            </a:pPr>
            <a:r>
              <a:rPr lang="en-US" sz="1050" b="1">
                <a:solidFill>
                  <a:schemeClr val="tx1"/>
                </a:solidFill>
                <a:cs typeface="Arial" panose="020B0604020202020204" pitchFamily="34" charset="0"/>
              </a:rPr>
              <a:t>LAUSD ID #</a:t>
            </a:r>
          </a:p>
          <a:p>
            <a:pPr marL="213995" indent="-213995">
              <a:buFont typeface="Arial" panose="020B0604020202020204" pitchFamily="34" charset="0"/>
              <a:buChar char="•"/>
            </a:pPr>
            <a:r>
              <a:rPr lang="en-US" sz="1050" b="1">
                <a:solidFill>
                  <a:schemeClr val="tx1"/>
                </a:solidFill>
                <a:cs typeface="Arial" panose="020B0604020202020204" pitchFamily="34" charset="0"/>
              </a:rPr>
              <a:t>Teacher Name</a:t>
            </a:r>
          </a:p>
        </p:txBody>
      </p:sp>
      <p:sp>
        <p:nvSpPr>
          <p:cNvPr id="14" name="TextBox 13">
            <a:extLst>
              <a:ext uri="{FF2B5EF4-FFF2-40B4-BE49-F238E27FC236}">
                <a16:creationId xmlns:a16="http://schemas.microsoft.com/office/drawing/2014/main" id="{B2A92D9F-989D-5546-B738-D4A047A3DA6E}"/>
              </a:ext>
            </a:extLst>
          </p:cNvPr>
          <p:cNvSpPr txBox="1"/>
          <p:nvPr/>
        </p:nvSpPr>
        <p:spPr>
          <a:xfrm>
            <a:off x="2523791" y="910163"/>
            <a:ext cx="3672465" cy="530915"/>
          </a:xfrm>
          <a:prstGeom prst="rect">
            <a:avLst/>
          </a:prstGeom>
          <a:noFill/>
          <a:ln>
            <a:solidFill>
              <a:srgbClr val="FF0000"/>
            </a:solidFill>
          </a:ln>
        </p:spPr>
        <p:txBody>
          <a:bodyPr wrap="square" lIns="68580" tIns="34290" rIns="68580" bIns="34290" rtlCol="0" anchor="t">
            <a:spAutoFit/>
          </a:bodyPr>
          <a:lstStyle/>
          <a:p>
            <a:pPr marL="257175" indent="-257175">
              <a:buClr>
                <a:srgbClr val="FF0000"/>
              </a:buClr>
              <a:buFont typeface="Arial" panose="020B0604020202020204" pitchFamily="34" charset="0"/>
              <a:buChar char="•"/>
            </a:pPr>
            <a:r>
              <a:rPr lang="en-US" sz="1500" b="1">
                <a:solidFill>
                  <a:srgbClr val="FF0000"/>
                </a:solidFill>
                <a:latin typeface="+mn-lt"/>
                <a:cs typeface="Arial" panose="020B0604020202020204" pitchFamily="34" charset="0"/>
              </a:rPr>
              <a:t>Securely Stored by the Coordinator</a:t>
            </a:r>
          </a:p>
          <a:p>
            <a:pPr marL="257175" indent="-257175">
              <a:buClr>
                <a:srgbClr val="FF0000"/>
              </a:buClr>
              <a:buFont typeface="Arial" panose="020B0604020202020204" pitchFamily="34" charset="0"/>
              <a:buChar char="•"/>
            </a:pPr>
            <a:r>
              <a:rPr lang="en-US" sz="1500" b="1">
                <a:solidFill>
                  <a:srgbClr val="FF0000"/>
                </a:solidFill>
                <a:latin typeface="+mn-lt"/>
                <a:cs typeface="Arial" panose="020B0604020202020204" pitchFamily="34" charset="0"/>
              </a:rPr>
              <a:t>TEs sign out/in daily</a:t>
            </a:r>
          </a:p>
        </p:txBody>
      </p:sp>
      <p:sp>
        <p:nvSpPr>
          <p:cNvPr id="6" name="Footer Placeholder 5">
            <a:extLst>
              <a:ext uri="{FF2B5EF4-FFF2-40B4-BE49-F238E27FC236}">
                <a16:creationId xmlns:a16="http://schemas.microsoft.com/office/drawing/2014/main" id="{63ADCDEC-5F08-68AA-36FD-9BE3B1ACD3C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6879367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MiSiS: Labels – Student Logon Credentials</a:t>
            </a:r>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777" y="952500"/>
            <a:ext cx="4153183" cy="3775434"/>
          </a:xfrm>
          <a:prstGeom prst="rect">
            <a:avLst/>
          </a:prstGeom>
        </p:spPr>
      </p:pic>
      <p:sp>
        <p:nvSpPr>
          <p:cNvPr id="8" name="TextBox 7">
            <a:extLst>
              <a:ext uri="{FF2B5EF4-FFF2-40B4-BE49-F238E27FC236}">
                <a16:creationId xmlns:a16="http://schemas.microsoft.com/office/drawing/2014/main" id="{D4C2C197-D419-5B49-8DB7-ED988EBD2402}"/>
              </a:ext>
            </a:extLst>
          </p:cNvPr>
          <p:cNvSpPr txBox="1"/>
          <p:nvPr/>
        </p:nvSpPr>
        <p:spPr>
          <a:xfrm>
            <a:off x="5636649" y="952500"/>
            <a:ext cx="2384804" cy="29931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spcAft>
                <a:spcPts val="1200"/>
              </a:spcAft>
            </a:pPr>
            <a:r>
              <a:rPr lang="en-US" sz="1050">
                <a:latin typeface="+mn-lt"/>
              </a:rPr>
              <a:t>Label Details</a:t>
            </a:r>
          </a:p>
          <a:p>
            <a:pPr marL="213995" indent="-213995">
              <a:spcAft>
                <a:spcPts val="1200"/>
              </a:spcAft>
              <a:buFont typeface="Arial" panose="020B0604020202020204" pitchFamily="34" charset="0"/>
              <a:buChar char="•"/>
            </a:pPr>
            <a:r>
              <a:rPr lang="en-US" sz="1200">
                <a:latin typeface="+mn-lt"/>
              </a:rPr>
              <a:t>30 labels per page</a:t>
            </a:r>
          </a:p>
          <a:p>
            <a:pPr marL="213995" indent="-213995">
              <a:spcAft>
                <a:spcPts val="1200"/>
              </a:spcAft>
              <a:buFont typeface="Arial" panose="020B0604020202020204" pitchFamily="34" charset="0"/>
              <a:buChar char="•"/>
            </a:pPr>
            <a:r>
              <a:rPr lang="en-US" sz="1200">
                <a:latin typeface="+mn-lt"/>
              </a:rPr>
              <a:t>AVERY 5160, MACO 3000 or equivalent </a:t>
            </a:r>
          </a:p>
          <a:p>
            <a:pPr marL="213995" indent="-213995">
              <a:spcAft>
                <a:spcPts val="1200"/>
              </a:spcAft>
              <a:buFont typeface="Arial" panose="020B0604020202020204" pitchFamily="34" charset="0"/>
              <a:buChar char="•"/>
            </a:pPr>
            <a:r>
              <a:rPr lang="en-US" sz="1200">
                <a:latin typeface="+mn-lt"/>
              </a:rPr>
              <a:t>Type:         Address Label</a:t>
            </a:r>
          </a:p>
          <a:p>
            <a:pPr marL="217805" lvl="1">
              <a:spcAft>
                <a:spcPts val="1200"/>
              </a:spcAft>
            </a:pPr>
            <a:r>
              <a:rPr lang="en-US" sz="1200">
                <a:latin typeface="+mn-lt"/>
              </a:rPr>
              <a:t>Height:      1”</a:t>
            </a:r>
          </a:p>
          <a:p>
            <a:pPr marL="217805" lvl="1">
              <a:spcAft>
                <a:spcPts val="1200"/>
              </a:spcAft>
            </a:pPr>
            <a:r>
              <a:rPr lang="en-US" sz="1200">
                <a:latin typeface="+mn-lt"/>
              </a:rPr>
              <a:t>Width:        2.63”</a:t>
            </a:r>
          </a:p>
          <a:p>
            <a:pPr marL="213995" indent="-213995">
              <a:spcAft>
                <a:spcPts val="1200"/>
              </a:spcAft>
              <a:buFont typeface="Arial" panose="020B0604020202020204" pitchFamily="34" charset="0"/>
              <a:buChar char="•"/>
            </a:pPr>
            <a:r>
              <a:rPr lang="en-US" sz="1200">
                <a:latin typeface="+mn-lt"/>
              </a:rPr>
              <a:t>Page size: 8.5” x 11”</a:t>
            </a:r>
          </a:p>
          <a:p>
            <a:pPr marL="213995" indent="-213995">
              <a:spcAft>
                <a:spcPts val="1200"/>
              </a:spcAft>
              <a:buFont typeface="Arial" panose="020B0604020202020204" pitchFamily="34" charset="0"/>
              <a:buChar char="•"/>
            </a:pPr>
            <a:r>
              <a:rPr lang="en-US" sz="1200">
                <a:latin typeface="+mn-lt"/>
                <a:hlinkClick r:id="rId4"/>
              </a:rPr>
              <a:t>Smarter Balanced Labels Job Aid</a:t>
            </a:r>
            <a:endParaRPr lang="en-US" sz="1200">
              <a:latin typeface="+mn-lt"/>
            </a:endParaRPr>
          </a:p>
        </p:txBody>
      </p:sp>
      <p:sp>
        <p:nvSpPr>
          <p:cNvPr id="5" name="Footer Placeholder 4">
            <a:extLst>
              <a:ext uri="{FF2B5EF4-FFF2-40B4-BE49-F238E27FC236}">
                <a16:creationId xmlns:a16="http://schemas.microsoft.com/office/drawing/2014/main" id="{B8D86A99-C298-C8E0-92D9-1F36B888CB1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200956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a:t> ELPAC Daily Inventory Control Form</a:t>
            </a:r>
          </a:p>
        </p:txBody>
      </p:sp>
      <p:sp>
        <p:nvSpPr>
          <p:cNvPr id="3" name="Text Placeholder 2"/>
          <p:cNvSpPr>
            <a:spLocks noGrp="1"/>
          </p:cNvSpPr>
          <p:nvPr>
            <p:ph type="body" idx="1"/>
          </p:nvPr>
        </p:nvSpPr>
        <p:spPr>
          <a:xfrm>
            <a:off x="311701" y="952500"/>
            <a:ext cx="4618518" cy="3768622"/>
          </a:xfrm>
        </p:spPr>
        <p:txBody>
          <a:bodyPr spcFirstLastPara="1" wrap="square" lIns="68580" tIns="34290" rIns="68580" bIns="34290" anchor="t" anchorCtr="0">
            <a:normAutofit/>
          </a:bodyPr>
          <a:lstStyle/>
          <a:p>
            <a:pPr marL="139700" indent="0">
              <a:buNone/>
            </a:pPr>
            <a:r>
              <a:rPr lang="en-US" sz="1800">
                <a:ea typeface="Tahoma"/>
                <a:cs typeface="Arial" panose="020B0604020202020204" pitchFamily="34" charset="0"/>
              </a:rPr>
              <a:t>TEs and ELPAC Coordinators will check out/in the following materials each day of testing using the Daily Inventory Control Form:</a:t>
            </a:r>
          </a:p>
          <a:p>
            <a:r>
              <a:rPr lang="en-US" sz="1600">
                <a:ea typeface="Tahoma"/>
              </a:rPr>
              <a:t>Student Logon Credentials</a:t>
            </a:r>
          </a:p>
          <a:p>
            <a:r>
              <a:rPr lang="en-US" sz="1600">
                <a:ea typeface="Tahoma"/>
              </a:rPr>
              <a:t>DFA (if not using electronic version)</a:t>
            </a:r>
          </a:p>
          <a:p>
            <a:r>
              <a:rPr lang="en-US" sz="1600">
                <a:ea typeface="Tahoma"/>
              </a:rPr>
              <a:t>Scratch paper</a:t>
            </a:r>
          </a:p>
          <a:p>
            <a:r>
              <a:rPr lang="en-US" sz="1600">
                <a:ea typeface="Tahoma"/>
              </a:rPr>
              <a:t>K-2 Writing Answer Books* </a:t>
            </a:r>
            <a:endParaRPr lang="en-US" sz="1600"/>
          </a:p>
          <a:p>
            <a:r>
              <a:rPr lang="en-US" sz="1600">
                <a:ea typeface="Tahoma"/>
              </a:rPr>
              <a:t>Student Score Sheet for Speaking*</a:t>
            </a:r>
          </a:p>
          <a:p>
            <a:pPr lvl="1"/>
            <a:endParaRPr lang="en-US" sz="1600">
              <a:ea typeface="Tahoma"/>
              <a:cs typeface="Arial" panose="020B0604020202020204" pitchFamily="34" charset="0"/>
            </a:endParaRPr>
          </a:p>
          <a:p>
            <a:pPr marL="344805" lvl="1" indent="0">
              <a:buNone/>
            </a:pPr>
            <a:r>
              <a:rPr lang="en-US" sz="1600">
                <a:ea typeface="Tahoma"/>
                <a:cs typeface="Arial" panose="020B0604020202020204" pitchFamily="34" charset="0"/>
              </a:rPr>
              <a:t>*Not applicable for Alternate ELPAC</a:t>
            </a:r>
          </a:p>
          <a:p>
            <a:pPr lvl="1"/>
            <a:endParaRPr lang="en-US"/>
          </a:p>
          <a:p>
            <a:endParaRPr lang="en-US"/>
          </a:p>
          <a:p>
            <a:endParaRPr lang="en-US"/>
          </a:p>
          <a:p>
            <a:endParaRPr lang="en-US"/>
          </a:p>
          <a:p>
            <a:endParaRPr lang="en-US"/>
          </a:p>
        </p:txBody>
      </p:sp>
      <p:sp>
        <p:nvSpPr>
          <p:cNvPr id="4" name="TextBox 3">
            <a:extLst>
              <a:ext uri="{FF2B5EF4-FFF2-40B4-BE49-F238E27FC236}">
                <a16:creationId xmlns:a16="http://schemas.microsoft.com/office/drawing/2014/main" id="{015B921E-84DD-B046-8D92-786D8B5366BB}"/>
              </a:ext>
            </a:extLst>
          </p:cNvPr>
          <p:cNvSpPr txBox="1"/>
          <p:nvPr/>
        </p:nvSpPr>
        <p:spPr>
          <a:xfrm>
            <a:off x="1166326" y="4231089"/>
            <a:ext cx="2526667"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mn-lt"/>
                <a:cs typeface="Arial" panose="020B0604020202020204" pitchFamily="34" charset="0"/>
              </a:rPr>
              <a:t>Located in Coordinator Resources.</a:t>
            </a:r>
          </a:p>
        </p:txBody>
      </p:sp>
      <p:pic>
        <p:nvPicPr>
          <p:cNvPr id="10" name="Picture 9">
            <a:extLst>
              <a:ext uri="{FF2B5EF4-FFF2-40B4-BE49-F238E27FC236}">
                <a16:creationId xmlns:a16="http://schemas.microsoft.com/office/drawing/2014/main" id="{B2C6CE35-5CC7-8904-3DBE-91F2891918A9}"/>
              </a:ext>
            </a:extLst>
          </p:cNvPr>
          <p:cNvPicPr>
            <a:picLocks noChangeAspect="1"/>
          </p:cNvPicPr>
          <p:nvPr/>
        </p:nvPicPr>
        <p:blipFill>
          <a:blip r:embed="rId3"/>
          <a:stretch>
            <a:fillRect/>
          </a:stretch>
        </p:blipFill>
        <p:spPr>
          <a:xfrm>
            <a:off x="5612743" y="947687"/>
            <a:ext cx="2926080" cy="3500017"/>
          </a:xfrm>
          <a:prstGeom prst="rect">
            <a:avLst/>
          </a:prstGeom>
          <a:ln>
            <a:solidFill>
              <a:schemeClr val="tx1"/>
            </a:solidFill>
          </a:ln>
        </p:spPr>
      </p:pic>
      <p:sp>
        <p:nvSpPr>
          <p:cNvPr id="7" name="Footer Placeholder 6">
            <a:extLst>
              <a:ext uri="{FF2B5EF4-FFF2-40B4-BE49-F238E27FC236}">
                <a16:creationId xmlns:a16="http://schemas.microsoft.com/office/drawing/2014/main" id="{01BFFB4E-DAD1-DCB1-1CEB-E425C21A87E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5834866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729-2FD9-BC70-6154-63B8E06602FF}"/>
              </a:ext>
            </a:extLst>
          </p:cNvPr>
          <p:cNvSpPr>
            <a:spLocks noGrp="1"/>
          </p:cNvSpPr>
          <p:nvPr>
            <p:ph type="title"/>
          </p:nvPr>
        </p:nvSpPr>
        <p:spPr>
          <a:noFill/>
        </p:spPr>
        <p:txBody>
          <a:bodyPr spcFirstLastPara="1" wrap="square" lIns="68580" tIns="34290" rIns="68580" bIns="34290" anchor="ctr" anchorCtr="0">
            <a:normAutofit/>
          </a:bodyPr>
          <a:lstStyle/>
          <a:p>
            <a:r>
              <a:rPr lang="en-US"/>
              <a:t>ELPAC Preparing for Test Administration (PFA)</a:t>
            </a:r>
          </a:p>
        </p:txBody>
      </p:sp>
      <p:sp>
        <p:nvSpPr>
          <p:cNvPr id="4" name="Text Placeholder 3">
            <a:extLst>
              <a:ext uri="{FF2B5EF4-FFF2-40B4-BE49-F238E27FC236}">
                <a16:creationId xmlns:a16="http://schemas.microsoft.com/office/drawing/2014/main" id="{C39179F8-97BD-1F9F-C11B-6B590FB8A632}"/>
              </a:ext>
            </a:extLst>
          </p:cNvPr>
          <p:cNvSpPr>
            <a:spLocks noGrp="1"/>
          </p:cNvSpPr>
          <p:nvPr>
            <p:ph type="body" idx="13"/>
          </p:nvPr>
        </p:nvSpPr>
        <p:spPr/>
        <p:txBody>
          <a:bodyPr>
            <a:normAutofit lnSpcReduction="10000"/>
          </a:bodyPr>
          <a:lstStyle/>
          <a:p>
            <a:pPr>
              <a:lnSpc>
                <a:spcPct val="120000"/>
              </a:lnSpc>
            </a:pPr>
            <a:r>
              <a:rPr lang="en-US"/>
              <a:t>The Preparing for Administration (PFA) document is a nonsecure document and should be used </a:t>
            </a:r>
            <a:r>
              <a:rPr lang="en-US" b="1"/>
              <a:t>PRIOR</a:t>
            </a:r>
            <a:r>
              <a:rPr lang="en-US"/>
              <a:t> to test administration.</a:t>
            </a:r>
          </a:p>
          <a:p>
            <a:pPr lvl="1">
              <a:lnSpc>
                <a:spcPct val="120000"/>
              </a:lnSpc>
            </a:pPr>
            <a:r>
              <a:rPr lang="en-US"/>
              <a:t>Prepares TEs for test administration and allows them to become familiar with testing guidelines. </a:t>
            </a:r>
          </a:p>
          <a:p>
            <a:pPr lvl="1">
              <a:lnSpc>
                <a:spcPct val="120000"/>
              </a:lnSpc>
            </a:pPr>
            <a:r>
              <a:rPr lang="en-US"/>
              <a:t>Contains the planning and preparation content previously found in the DFA.</a:t>
            </a:r>
          </a:p>
          <a:p>
            <a:pPr>
              <a:lnSpc>
                <a:spcPct val="120000"/>
              </a:lnSpc>
            </a:pPr>
            <a:r>
              <a:rPr lang="en-US"/>
              <a:t>PFAs are posted in the Manuals and Instructions web page on the ELPAC website. </a:t>
            </a:r>
          </a:p>
          <a:p>
            <a:pPr lvl="1">
              <a:lnSpc>
                <a:spcPct val="120000"/>
              </a:lnSpc>
            </a:pPr>
            <a:r>
              <a:rPr lang="en-US">
                <a:cs typeface="Arial"/>
                <a:hlinkClick r:id="rId3"/>
              </a:rPr>
              <a:t>PFA for K-2</a:t>
            </a:r>
            <a:endParaRPr lang="en-US">
              <a:cs typeface="Arial"/>
            </a:endParaRPr>
          </a:p>
          <a:p>
            <a:pPr lvl="1">
              <a:lnSpc>
                <a:spcPct val="120000"/>
              </a:lnSpc>
            </a:pPr>
            <a:r>
              <a:rPr lang="en-US">
                <a:cs typeface="Arial"/>
                <a:hlinkClick r:id="rId4"/>
              </a:rPr>
              <a:t>PFA for grades 3-12</a:t>
            </a:r>
          </a:p>
          <a:p>
            <a:endParaRPr lang="en-US"/>
          </a:p>
        </p:txBody>
      </p:sp>
      <p:sp>
        <p:nvSpPr>
          <p:cNvPr id="6" name="Footer Placeholder 5">
            <a:extLst>
              <a:ext uri="{FF2B5EF4-FFF2-40B4-BE49-F238E27FC236}">
                <a16:creationId xmlns:a16="http://schemas.microsoft.com/office/drawing/2014/main" id="{9EDE0568-CA85-5393-B5D7-58256F8EAFE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1405372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9E6B-E828-EC6D-3C24-B95F630D9AE6}"/>
              </a:ext>
            </a:extLst>
          </p:cNvPr>
          <p:cNvSpPr>
            <a:spLocks noGrp="1"/>
          </p:cNvSpPr>
          <p:nvPr>
            <p:ph type="title"/>
          </p:nvPr>
        </p:nvSpPr>
        <p:spPr/>
        <p:txBody>
          <a:bodyPr>
            <a:normAutofit/>
          </a:bodyPr>
          <a:lstStyle/>
          <a:p>
            <a:r>
              <a:rPr lang="en-US"/>
              <a:t>Summative ELPAC Estimated Testing Times</a:t>
            </a:r>
          </a:p>
        </p:txBody>
      </p:sp>
      <p:sp>
        <p:nvSpPr>
          <p:cNvPr id="3" name="Text Placeholder 2">
            <a:extLst>
              <a:ext uri="{FF2B5EF4-FFF2-40B4-BE49-F238E27FC236}">
                <a16:creationId xmlns:a16="http://schemas.microsoft.com/office/drawing/2014/main" id="{C10140AC-461E-058D-E9C9-3F1C9582BF14}"/>
              </a:ext>
            </a:extLst>
          </p:cNvPr>
          <p:cNvSpPr>
            <a:spLocks noGrp="1"/>
          </p:cNvSpPr>
          <p:nvPr>
            <p:ph type="body" idx="13"/>
          </p:nvPr>
        </p:nvSpPr>
        <p:spPr/>
        <p:txBody>
          <a:bodyPr spcFirstLastPara="1" wrap="square" lIns="68580" tIns="34290" rIns="68580" bIns="34290" anchor="t" anchorCtr="0">
            <a:noAutofit/>
          </a:bodyPr>
          <a:lstStyle/>
          <a:p>
            <a:r>
              <a:rPr lang="en-US">
                <a:ea typeface="Tahoma"/>
                <a:cs typeface="Arial" panose="020B0604020202020204" pitchFamily="34" charset="0"/>
              </a:rPr>
              <a:t>The Summative ELPAC is an untimed test. </a:t>
            </a:r>
            <a:endParaRPr lang="en-US"/>
          </a:p>
          <a:p>
            <a:pPr lvl="1"/>
            <a:r>
              <a:rPr lang="en-US">
                <a:ea typeface="Tahoma"/>
                <a:cs typeface="Arial" panose="020B0604020202020204" pitchFamily="34" charset="0"/>
              </a:rPr>
              <a:t>Students are allowed as much time as they need to complete their responses in each domain.</a:t>
            </a:r>
          </a:p>
          <a:p>
            <a:r>
              <a:rPr lang="en-US">
                <a:ea typeface="Tahoma"/>
              </a:rPr>
              <a:t>The test should be administered over the course of several days.</a:t>
            </a:r>
          </a:p>
          <a:p>
            <a:r>
              <a:rPr lang="en-US">
                <a:ea typeface="Tahoma"/>
                <a:cs typeface="Arial"/>
              </a:rPr>
              <a:t>The estimated minutes on the ELPAC website are provided as a basis for planning. </a:t>
            </a:r>
          </a:p>
          <a:p>
            <a:pPr lvl="1"/>
            <a:r>
              <a:rPr lang="en-US">
                <a:ea typeface="Tahoma"/>
                <a:cs typeface="Arial"/>
                <a:hlinkClick r:id="rId3"/>
              </a:rPr>
              <a:t>https://www.elpac.org/test-administration/sa-estimated-test-time/</a:t>
            </a:r>
            <a:endParaRPr lang="en-US">
              <a:cs typeface="Arial"/>
            </a:endParaRPr>
          </a:p>
          <a:p>
            <a:pPr lvl="1"/>
            <a:r>
              <a:rPr lang="en-US">
                <a:ea typeface="Tahoma"/>
                <a:cs typeface="Arial" panose="020B0604020202020204" pitchFamily="34" charset="0"/>
              </a:rPr>
              <a:t>Actual testing times may be longer or shorter.</a:t>
            </a:r>
          </a:p>
          <a:p>
            <a:pPr marL="139700" indent="0">
              <a:buNone/>
            </a:pPr>
            <a:endParaRPr lang="en-US"/>
          </a:p>
        </p:txBody>
      </p:sp>
      <p:sp>
        <p:nvSpPr>
          <p:cNvPr id="6" name="Footer Placeholder 5">
            <a:extLst>
              <a:ext uri="{FF2B5EF4-FFF2-40B4-BE49-F238E27FC236}">
                <a16:creationId xmlns:a16="http://schemas.microsoft.com/office/drawing/2014/main" id="{9F935BDD-9B20-4DE4-0FA2-F3F0B583F18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9607283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CF19-8314-9159-E1F0-F74FBD03CA53}"/>
              </a:ext>
            </a:extLst>
          </p:cNvPr>
          <p:cNvSpPr>
            <a:spLocks noGrp="1"/>
          </p:cNvSpPr>
          <p:nvPr>
            <p:ph type="title"/>
          </p:nvPr>
        </p:nvSpPr>
        <p:spPr/>
        <p:txBody>
          <a:bodyPr spcFirstLastPara="1" wrap="square" lIns="68580" tIns="34290" rIns="68580" bIns="34290" anchor="ctr" anchorCtr="0">
            <a:normAutofit/>
          </a:bodyPr>
          <a:lstStyle/>
          <a:p>
            <a:r>
              <a:rPr lang="en-US">
                <a:cs typeface="Arial"/>
              </a:rPr>
              <a:t>Test Security </a:t>
            </a:r>
            <a:endParaRPr lang="en-US">
              <a:highlight>
                <a:srgbClr val="FFFF00"/>
              </a:highlight>
            </a:endParaRPr>
          </a:p>
        </p:txBody>
      </p:sp>
      <p:sp>
        <p:nvSpPr>
          <p:cNvPr id="3" name="Text Placeholder 2">
            <a:extLst>
              <a:ext uri="{FF2B5EF4-FFF2-40B4-BE49-F238E27FC236}">
                <a16:creationId xmlns:a16="http://schemas.microsoft.com/office/drawing/2014/main" id="{D08E5E9B-09C3-880C-F8D1-113402D3C3A3}"/>
              </a:ext>
            </a:extLst>
          </p:cNvPr>
          <p:cNvSpPr>
            <a:spLocks noGrp="1"/>
          </p:cNvSpPr>
          <p:nvPr>
            <p:ph type="body" idx="13"/>
          </p:nvPr>
        </p:nvSpPr>
        <p:spPr>
          <a:xfrm>
            <a:off x="311700" y="952500"/>
            <a:ext cx="8444373" cy="3768622"/>
          </a:xfrm>
        </p:spPr>
        <p:txBody>
          <a:bodyPr/>
          <a:lstStyle/>
          <a:p>
            <a:r>
              <a:rPr lang="en-US" sz="1800"/>
              <a:t>Click on the link to review the Summative ELPAC security requirements:</a:t>
            </a:r>
          </a:p>
          <a:p>
            <a:pPr lvl="1"/>
            <a:r>
              <a:rPr lang="en-US" sz="1650">
                <a:cs typeface="Arial"/>
                <a:hlinkClick r:id="rId3"/>
              </a:rPr>
              <a:t>Tables 1- 4</a:t>
            </a:r>
            <a:r>
              <a:rPr lang="en-US" sz="1650">
                <a:cs typeface="Arial"/>
              </a:rPr>
              <a:t> describe security requirements for the test environment during various stages of testing. </a:t>
            </a:r>
          </a:p>
          <a:p>
            <a:pPr lvl="2"/>
            <a:r>
              <a:rPr lang="en-US" sz="1450"/>
              <a:t>The test environment refers to all aspects of the testing situation while students are testing.</a:t>
            </a:r>
          </a:p>
          <a:p>
            <a:r>
              <a:rPr lang="en-US" sz="1800"/>
              <a:t>Prepare the following signage for TEs:</a:t>
            </a:r>
          </a:p>
          <a:p>
            <a:pPr lvl="1"/>
            <a:r>
              <a:rPr lang="en-US" sz="1650">
                <a:hlinkClick r:id="rId4"/>
              </a:rPr>
              <a:t>Testing - Do Not Disturb</a:t>
            </a:r>
            <a:endParaRPr lang="en-US" sz="1650"/>
          </a:p>
          <a:p>
            <a:pPr lvl="1"/>
            <a:r>
              <a:rPr lang="en-US" sz="1650">
                <a:hlinkClick r:id="rId5"/>
              </a:rPr>
              <a:t>Unauthorized Electronic Devices May Not Be Used At Any Time During the Testing Session</a:t>
            </a:r>
            <a:endParaRPr lang="en-US" sz="1650"/>
          </a:p>
          <a:p>
            <a:r>
              <a:rPr lang="en-US" sz="1800">
                <a:cs typeface="Calibri" panose="020F0502020204030204" pitchFamily="34" charset="0"/>
              </a:rPr>
              <a:t>Ensure that students and adults do not have access to digital, electronic, or manual devices (e.g., cellphones, smart watches) during testing</a:t>
            </a:r>
          </a:p>
          <a:p>
            <a:endParaRPr lang="en-US" sz="1850"/>
          </a:p>
        </p:txBody>
      </p:sp>
      <p:sp>
        <p:nvSpPr>
          <p:cNvPr id="6" name="Footer Placeholder 5">
            <a:extLst>
              <a:ext uri="{FF2B5EF4-FFF2-40B4-BE49-F238E27FC236}">
                <a16:creationId xmlns:a16="http://schemas.microsoft.com/office/drawing/2014/main" id="{E35E6498-773C-7CFA-67E2-1E3C5F8627E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0513651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50"/>
              <a:t>Summative ELPAC Directions for Administration (DFAs)</a:t>
            </a:r>
          </a:p>
        </p:txBody>
      </p:sp>
      <p:sp>
        <p:nvSpPr>
          <p:cNvPr id="3" name="Text Placeholder 2"/>
          <p:cNvSpPr>
            <a:spLocks noGrp="1"/>
          </p:cNvSpPr>
          <p:nvPr>
            <p:ph type="body" idx="1"/>
          </p:nvPr>
        </p:nvSpPr>
        <p:spPr>
          <a:xfrm>
            <a:off x="311700" y="952500"/>
            <a:ext cx="8562592" cy="3768622"/>
          </a:xfrm>
        </p:spPr>
        <p:txBody>
          <a:bodyPr spcFirstLastPara="1" wrap="square" lIns="68580" tIns="34290" rIns="68580" bIns="34290" anchor="t" anchorCtr="0">
            <a:noAutofit/>
          </a:bodyPr>
          <a:lstStyle/>
          <a:p>
            <a:r>
              <a:rPr lang="en-US" sz="1500"/>
              <a:t>The </a:t>
            </a:r>
            <a:r>
              <a:rPr lang="en-US" sz="1500" i="1"/>
              <a:t>DFAs</a:t>
            </a:r>
            <a:r>
              <a:rPr lang="en-US" sz="1500"/>
              <a:t> for the Summative ELPAC include test day instructions and must be used by the ELPAC TE to administer tests to students. </a:t>
            </a:r>
          </a:p>
          <a:p>
            <a:r>
              <a:rPr lang="en-US" sz="1500">
                <a:ea typeface="Tahoma"/>
                <a:cs typeface="Arial" panose="020B0604020202020204" pitchFamily="34" charset="0"/>
              </a:rPr>
              <a:t>Download from TOMS &gt; Resources.</a:t>
            </a:r>
            <a:endParaRPr lang="en-US" sz="1500"/>
          </a:p>
          <a:p>
            <a:r>
              <a:rPr lang="en-US" sz="1500">
                <a:ea typeface="Tahoma"/>
                <a:cs typeface="Arial" panose="020B0604020202020204" pitchFamily="34" charset="0"/>
              </a:rPr>
              <a:t>Contains test administration scripts.</a:t>
            </a:r>
          </a:p>
          <a:p>
            <a:r>
              <a:rPr lang="en-US" sz="1500">
                <a:highlight>
                  <a:srgbClr val="00FFFF"/>
                </a:highlight>
                <a:ea typeface="Tahoma"/>
                <a:cs typeface="Arial" panose="020B0604020202020204" pitchFamily="34" charset="0"/>
              </a:rPr>
              <a:t>DFAs are SECURE MATERIALS</a:t>
            </a:r>
          </a:p>
          <a:p>
            <a:pPr lvl="1"/>
            <a:r>
              <a:rPr lang="en-US" sz="1350">
                <a:ea typeface="Tahoma"/>
                <a:cs typeface="Arial" panose="020B0604020202020204" pitchFamily="34" charset="0"/>
              </a:rPr>
              <a:t>Hard copies must be checked out/in each day of testing.</a:t>
            </a:r>
          </a:p>
          <a:p>
            <a:pPr lvl="1"/>
            <a:endParaRPr lang="en-US" sz="1500" b="1"/>
          </a:p>
          <a:p>
            <a:endParaRPr lang="en-US" b="1"/>
          </a:p>
          <a:p>
            <a:endParaRPr lang="en-US"/>
          </a:p>
        </p:txBody>
      </p:sp>
      <p:pic>
        <p:nvPicPr>
          <p:cNvPr id="9" name="Picture 8">
            <a:extLst>
              <a:ext uri="{FF2B5EF4-FFF2-40B4-BE49-F238E27FC236}">
                <a16:creationId xmlns:a16="http://schemas.microsoft.com/office/drawing/2014/main" id="{569781A2-F47D-B547-B503-E1A3279F7949}"/>
              </a:ext>
            </a:extLst>
          </p:cNvPr>
          <p:cNvPicPr>
            <a:picLocks noChangeAspect="1"/>
          </p:cNvPicPr>
          <p:nvPr/>
        </p:nvPicPr>
        <p:blipFill rotWithShape="1">
          <a:blip r:embed="rId3">
            <a:extLst>
              <a:ext uri="{28A0092B-C50C-407E-A947-70E740481C1C}">
                <a14:useLocalDpi xmlns:a14="http://schemas.microsoft.com/office/drawing/2010/main" val="0"/>
              </a:ext>
            </a:extLst>
          </a:blip>
          <a:srcRect l="100" t="-602" r="251" b="54918"/>
          <a:stretch/>
        </p:blipFill>
        <p:spPr>
          <a:xfrm>
            <a:off x="549504" y="2772277"/>
            <a:ext cx="5595628" cy="1560786"/>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30FE4C38-6B74-854F-B453-0B167627ECF2}"/>
              </a:ext>
            </a:extLst>
          </p:cNvPr>
          <p:cNvSpPr txBox="1"/>
          <p:nvPr/>
        </p:nvSpPr>
        <p:spPr>
          <a:xfrm>
            <a:off x="6975471" y="2772115"/>
            <a:ext cx="1553273" cy="977191"/>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a:latin typeface="+mn-lt"/>
              </a:rPr>
              <a:t>DFAs must not be emailed nor shared</a:t>
            </a:r>
            <a:r>
              <a:rPr lang="en-US" sz="1500">
                <a:latin typeface="+mn-lt"/>
              </a:rPr>
              <a:t> </a:t>
            </a:r>
            <a:r>
              <a:rPr lang="en-US">
                <a:latin typeface="+mn-lt"/>
              </a:rPr>
              <a:t>electronically</a:t>
            </a:r>
            <a:r>
              <a:rPr lang="en-US" sz="1600">
                <a:latin typeface="+mn-lt"/>
              </a:rPr>
              <a:t>. </a:t>
            </a:r>
          </a:p>
        </p:txBody>
      </p:sp>
      <p:sp>
        <p:nvSpPr>
          <p:cNvPr id="11" name="Footer Placeholder 10">
            <a:extLst>
              <a:ext uri="{FF2B5EF4-FFF2-40B4-BE49-F238E27FC236}">
                <a16:creationId xmlns:a16="http://schemas.microsoft.com/office/drawing/2014/main" id="{2DE63727-A6AF-CB7E-CEEE-91D668F8DEF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224948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0F6A3C-184B-9FAA-C0AC-61CD7A60C6EC}"/>
              </a:ext>
            </a:extLst>
          </p:cNvPr>
          <p:cNvSpPr>
            <a:spLocks noGrp="1"/>
          </p:cNvSpPr>
          <p:nvPr>
            <p:ph type="title"/>
          </p:nvPr>
        </p:nvSpPr>
        <p:spPr/>
        <p:txBody>
          <a:bodyPr spcFirstLastPara="1" wrap="square" lIns="68580" tIns="34290" rIns="68580" bIns="34290" anchor="ctr" anchorCtr="0">
            <a:normAutofit/>
          </a:bodyPr>
          <a:lstStyle/>
          <a:p>
            <a:r>
              <a:rPr lang="en-US"/>
              <a:t>Summative ELPAC DFAs</a:t>
            </a:r>
          </a:p>
        </p:txBody>
      </p:sp>
      <p:sp>
        <p:nvSpPr>
          <p:cNvPr id="3" name="Text Placeholder 2"/>
          <p:cNvSpPr>
            <a:spLocks noGrp="1"/>
          </p:cNvSpPr>
          <p:nvPr>
            <p:ph type="body" idx="13"/>
          </p:nvPr>
        </p:nvSpPr>
        <p:spPr/>
        <p:txBody>
          <a:bodyPr/>
          <a:lstStyle/>
          <a:p>
            <a:r>
              <a:rPr lang="en-US"/>
              <a:t>DFAs are organized by grade level</a:t>
            </a:r>
          </a:p>
          <a:p>
            <a:pPr lvl="1"/>
            <a:r>
              <a:rPr lang="en-US"/>
              <a:t>K-2</a:t>
            </a:r>
          </a:p>
          <a:p>
            <a:pPr lvl="2"/>
            <a:r>
              <a:rPr lang="en-US"/>
              <a:t>Individual DFAs for each grade level</a:t>
            </a:r>
          </a:p>
          <a:p>
            <a:pPr lvl="3"/>
            <a:r>
              <a:rPr lang="en-US"/>
              <a:t>Kindergarten</a:t>
            </a:r>
          </a:p>
          <a:p>
            <a:pPr lvl="3"/>
            <a:r>
              <a:rPr lang="en-US"/>
              <a:t>1</a:t>
            </a:r>
            <a:r>
              <a:rPr lang="en-US" baseline="30000"/>
              <a:t>st</a:t>
            </a:r>
            <a:r>
              <a:rPr lang="en-US"/>
              <a:t> grade</a:t>
            </a:r>
          </a:p>
          <a:p>
            <a:pPr lvl="3"/>
            <a:r>
              <a:rPr lang="en-US"/>
              <a:t>2</a:t>
            </a:r>
            <a:r>
              <a:rPr lang="en-US" baseline="30000"/>
              <a:t>nd</a:t>
            </a:r>
            <a:r>
              <a:rPr lang="en-US"/>
              <a:t> grade</a:t>
            </a:r>
          </a:p>
          <a:p>
            <a:pPr lvl="1"/>
            <a:r>
              <a:rPr lang="en-US"/>
              <a:t>3-12</a:t>
            </a:r>
          </a:p>
          <a:p>
            <a:pPr lvl="2"/>
            <a:r>
              <a:rPr lang="en-US"/>
              <a:t>DFAs by grade span </a:t>
            </a:r>
          </a:p>
          <a:p>
            <a:pPr lvl="3"/>
            <a:r>
              <a:rPr lang="en-US"/>
              <a:t>3rd -5th </a:t>
            </a:r>
          </a:p>
          <a:p>
            <a:pPr lvl="3"/>
            <a:r>
              <a:rPr lang="en-US"/>
              <a:t>6th -8th </a:t>
            </a:r>
          </a:p>
          <a:p>
            <a:pPr lvl="3"/>
            <a:r>
              <a:rPr lang="en-US"/>
              <a:t>9th -12th </a:t>
            </a:r>
          </a:p>
          <a:p>
            <a:endParaRPr lang="en-US"/>
          </a:p>
        </p:txBody>
      </p:sp>
      <p:sp>
        <p:nvSpPr>
          <p:cNvPr id="4" name="TextBox 3">
            <a:extLst>
              <a:ext uri="{FF2B5EF4-FFF2-40B4-BE49-F238E27FC236}">
                <a16:creationId xmlns:a16="http://schemas.microsoft.com/office/drawing/2014/main" id="{15163E3E-0D72-4249-A990-35F154F86423}"/>
              </a:ext>
            </a:extLst>
          </p:cNvPr>
          <p:cNvSpPr txBox="1"/>
          <p:nvPr/>
        </p:nvSpPr>
        <p:spPr>
          <a:xfrm>
            <a:off x="6318994" y="1033640"/>
            <a:ext cx="1987560" cy="931024"/>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a:solidFill>
                  <a:schemeClr val="tx1"/>
                </a:solidFill>
                <a:latin typeface="+mn-lt"/>
              </a:rPr>
              <a:t>DFAs must be used EVERY TIME a domain is administered!</a:t>
            </a:r>
          </a:p>
        </p:txBody>
      </p:sp>
      <p:sp>
        <p:nvSpPr>
          <p:cNvPr id="8" name="Footer Placeholder 7">
            <a:extLst>
              <a:ext uri="{FF2B5EF4-FFF2-40B4-BE49-F238E27FC236}">
                <a16:creationId xmlns:a16="http://schemas.microsoft.com/office/drawing/2014/main" id="{DA304ED7-7CD6-18F4-1035-82C009762F9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9447530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FD47A-56DF-DC82-B0AD-3E5342D19F16}"/>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C13966FF-1502-99DD-748D-020F67AB6752}"/>
              </a:ext>
            </a:extLst>
          </p:cNvPr>
          <p:cNvSpPr>
            <a:spLocks noGrp="1"/>
          </p:cNvSpPr>
          <p:nvPr>
            <p:ph type="body" idx="13"/>
          </p:nvPr>
        </p:nvSpPr>
        <p:spPr/>
        <p:txBody>
          <a:bodyPr/>
          <a:lstStyle/>
          <a:p>
            <a:pPr marL="596900" indent="-457200">
              <a:buFont typeface="+mj-lt"/>
              <a:buAutoNum type="arabicPeriod"/>
            </a:pPr>
            <a:r>
              <a:rPr lang="en-US"/>
              <a:t>Generate and securely store student logon credentials.</a:t>
            </a:r>
          </a:p>
          <a:p>
            <a:pPr marL="1054100" lvl="1" indent="-457200">
              <a:buFont typeface="+mj-lt"/>
              <a:buAutoNum type="alphaLcPeriod"/>
            </a:pPr>
            <a:r>
              <a:rPr lang="en-US"/>
              <a:t>Must have </a:t>
            </a:r>
            <a:r>
              <a:rPr lang="en-US" err="1"/>
              <a:t>MiSiS</a:t>
            </a:r>
            <a:r>
              <a:rPr lang="en-US"/>
              <a:t> role: Categorical Coordinator.</a:t>
            </a:r>
          </a:p>
          <a:p>
            <a:pPr marL="596900" indent="-457200">
              <a:buFont typeface="+mj-lt"/>
              <a:buAutoNum type="arabicPeriod"/>
            </a:pPr>
            <a:r>
              <a:rPr lang="en-US"/>
              <a:t>Encourage TE(s) to utilize practice/training tests.</a:t>
            </a:r>
          </a:p>
          <a:p>
            <a:pPr marL="596900" indent="-457200">
              <a:buFont typeface="+mj-lt"/>
              <a:buAutoNum type="arabicPeriod"/>
            </a:pPr>
            <a:r>
              <a:rPr lang="en-US"/>
              <a:t>Review PFA.</a:t>
            </a:r>
          </a:p>
          <a:p>
            <a:pPr marL="596900" indent="-457200">
              <a:buFont typeface="+mj-lt"/>
              <a:buAutoNum type="arabicPeriod"/>
            </a:pPr>
            <a:r>
              <a:rPr lang="en-US"/>
              <a:t>Prepare K-2 Writing Answer Books.</a:t>
            </a:r>
          </a:p>
          <a:p>
            <a:pPr marL="596900" indent="-457200">
              <a:buFont typeface="+mj-lt"/>
              <a:buAutoNum type="arabicPeriod"/>
            </a:pPr>
            <a:r>
              <a:rPr lang="en-US"/>
              <a:t>Prepare rooms for testing and distribute signage.</a:t>
            </a:r>
          </a:p>
          <a:p>
            <a:pPr marL="596900" indent="-457200">
              <a:buFont typeface="+mj-lt"/>
              <a:buAutoNum type="arabicPeriod"/>
            </a:pPr>
            <a:r>
              <a:rPr lang="en-US"/>
              <a:t>Download, print, and/or guide TE(s) to the DFA(s).</a:t>
            </a:r>
          </a:p>
          <a:p>
            <a:pPr marL="596900" indent="-457200">
              <a:buFont typeface="+mj-lt"/>
              <a:buAutoNum type="arabicPeriod"/>
            </a:pPr>
            <a:r>
              <a:rPr lang="en-US"/>
              <a:t>Prepare Inventory Control Forms for TEs to check out/in testing materials.</a:t>
            </a:r>
          </a:p>
          <a:p>
            <a:pPr marL="596900" indent="-457200">
              <a:buFont typeface="+mj-lt"/>
              <a:buAutoNum type="arabicPeriod"/>
            </a:pPr>
            <a:endParaRPr lang="en-US"/>
          </a:p>
        </p:txBody>
      </p:sp>
      <p:sp>
        <p:nvSpPr>
          <p:cNvPr id="6" name="Footer Placeholder 5">
            <a:extLst>
              <a:ext uri="{FF2B5EF4-FFF2-40B4-BE49-F238E27FC236}">
                <a16:creationId xmlns:a16="http://schemas.microsoft.com/office/drawing/2014/main" id="{3FBE7108-1E01-B9AA-0E69-AF8242E359D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2267688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Creating a Test Session</a:t>
            </a:r>
          </a:p>
        </p:txBody>
      </p:sp>
      <p:sp>
        <p:nvSpPr>
          <p:cNvPr id="6" name="Footer Placeholder 5">
            <a:extLst>
              <a:ext uri="{FF2B5EF4-FFF2-40B4-BE49-F238E27FC236}">
                <a16:creationId xmlns:a16="http://schemas.microsoft.com/office/drawing/2014/main" id="{B48A8C88-DB15-0DCD-8634-924BA49CD2B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26409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AFC07A-A6CC-40B3-ACFC-3B00AF354E10}"/>
              </a:ext>
            </a:extLst>
          </p:cNvPr>
          <p:cNvSpPr>
            <a:spLocks noGrp="1"/>
          </p:cNvSpPr>
          <p:nvPr>
            <p:ph type="title"/>
          </p:nvPr>
        </p:nvSpPr>
        <p:spPr>
          <a:noFill/>
        </p:spPr>
        <p:txBody>
          <a:bodyPr spcFirstLastPara="1" wrap="square" lIns="68580" tIns="34290" rIns="68580" bIns="34290" anchor="ctr" anchorCtr="0">
            <a:normAutofit/>
          </a:bodyPr>
          <a:lstStyle/>
          <a:p>
            <a:r>
              <a:rPr lang="en-US">
                <a:cs typeface="Arial"/>
              </a:rPr>
              <a:t>ELPAC Timeline</a:t>
            </a:r>
            <a:endParaRPr lang="en-US">
              <a:latin typeface="+mj-lt"/>
            </a:endParaRPr>
          </a:p>
        </p:txBody>
      </p:sp>
      <p:sp>
        <p:nvSpPr>
          <p:cNvPr id="7" name="Footer Placeholder 6">
            <a:extLst>
              <a:ext uri="{FF2B5EF4-FFF2-40B4-BE49-F238E27FC236}">
                <a16:creationId xmlns:a16="http://schemas.microsoft.com/office/drawing/2014/main" id="{A1086BC4-E201-9B61-CF92-6E8DF17833E8}"/>
              </a:ext>
            </a:extLst>
          </p:cNvPr>
          <p:cNvSpPr>
            <a:spLocks noGrp="1"/>
          </p:cNvSpPr>
          <p:nvPr>
            <p:ph type="ftr" sz="quarter" idx="11"/>
          </p:nvPr>
        </p:nvSpPr>
        <p:spPr>
          <a:xfrm>
            <a:off x="1992574" y="4799303"/>
            <a:ext cx="5725749" cy="246221"/>
          </a:xfrm>
          <a:prstGeom prst="rect">
            <a:avLst/>
          </a:prstGeom>
        </p:spPr>
        <p:txBody>
          <a:bodyPr/>
          <a:lstStyle/>
          <a:p>
            <a:r>
              <a:rPr lang="en-US"/>
              <a:t>2023-24 Summative ELPAC and Summative Alternate ELPAC Administration Coordinator Training</a:t>
            </a:r>
          </a:p>
        </p:txBody>
      </p:sp>
      <p:sp>
        <p:nvSpPr>
          <p:cNvPr id="4" name="Text Placeholder 2">
            <a:extLst>
              <a:ext uri="{FF2B5EF4-FFF2-40B4-BE49-F238E27FC236}">
                <a16:creationId xmlns:a16="http://schemas.microsoft.com/office/drawing/2014/main" id="{D431B8F0-96C3-B80F-36BF-02FC69171A05}"/>
              </a:ext>
            </a:extLst>
          </p:cNvPr>
          <p:cNvSpPr txBox="1">
            <a:spLocks/>
          </p:cNvSpPr>
          <p:nvPr/>
        </p:nvSpPr>
        <p:spPr>
          <a:xfrm>
            <a:off x="1291997" y="-261379"/>
            <a:ext cx="6566017" cy="4759614"/>
          </a:xfrm>
          <a:prstGeom prst="rect">
            <a:avLst/>
          </a:prstGeom>
        </p:spPr>
        <p:txBody>
          <a:bodyPr lIns="68580" tIns="34290" rIns="68580" bIns="3429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a:p>
            <a:endParaRPr lang="en-US" dirty="0"/>
          </a:p>
          <a:p>
            <a:endParaRPr lang="en-US" dirty="0"/>
          </a:p>
          <a:p>
            <a:endParaRPr lang="en-US" dirty="0"/>
          </a:p>
          <a:p>
            <a:endParaRPr lang="en-US" dirty="0">
              <a:latin typeface="Calibri" panose="020F0502020204030204" pitchFamily="34" charset="0"/>
              <a:cs typeface="Calibri" panose="020F0502020204030204" pitchFamily="34" charset="0"/>
            </a:endParaRPr>
          </a:p>
          <a:p>
            <a:endParaRPr lang="en-US" sz="600" dirty="0">
              <a:latin typeface="Calibri" panose="020F0502020204030204" pitchFamily="34" charset="0"/>
              <a:cs typeface="Calibri" panose="020F0502020204030204" pitchFamily="34" charset="0"/>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latin typeface="Calibri"/>
              <a:cs typeface="Calibri"/>
            </a:endParaRPr>
          </a:p>
          <a:p>
            <a:r>
              <a:rPr lang="en-US" dirty="0">
                <a:latin typeface="Calibri"/>
                <a:cs typeface="Calibri"/>
              </a:rPr>
              <a:t>Dec                Jan                Feb                March                April                May             Jun</a:t>
            </a:r>
            <a:endParaRPr lang="en-US" dirty="0"/>
          </a:p>
        </p:txBody>
      </p:sp>
      <p:cxnSp>
        <p:nvCxnSpPr>
          <p:cNvPr id="8" name="Straight Arrow Connector 7">
            <a:extLst>
              <a:ext uri="{FF2B5EF4-FFF2-40B4-BE49-F238E27FC236}">
                <a16:creationId xmlns:a16="http://schemas.microsoft.com/office/drawing/2014/main" id="{8ABA8C11-5D2B-D914-A7CE-6D13A0E4CB31}"/>
              </a:ext>
            </a:extLst>
          </p:cNvPr>
          <p:cNvCxnSpPr>
            <a:cxnSpLocks/>
          </p:cNvCxnSpPr>
          <p:nvPr/>
        </p:nvCxnSpPr>
        <p:spPr>
          <a:xfrm>
            <a:off x="1258441" y="4186131"/>
            <a:ext cx="6629400" cy="0"/>
          </a:xfrm>
          <a:prstGeom prst="straightConnector1">
            <a:avLst/>
          </a:prstGeom>
          <a:ln w="76200">
            <a:headEnd type="triangle"/>
            <a:tailEnd type="triangle"/>
          </a:ln>
        </p:spPr>
        <p:style>
          <a:lnRef idx="3">
            <a:schemeClr val="accent5"/>
          </a:lnRef>
          <a:fillRef idx="0">
            <a:schemeClr val="accent5"/>
          </a:fillRef>
          <a:effectRef idx="2">
            <a:schemeClr val="accent5"/>
          </a:effectRef>
          <a:fontRef idx="minor">
            <a:schemeClr val="tx1"/>
          </a:fontRef>
        </p:style>
      </p:cxnSp>
      <p:sp>
        <p:nvSpPr>
          <p:cNvPr id="10" name="Line Callout 1 16">
            <a:extLst>
              <a:ext uri="{FF2B5EF4-FFF2-40B4-BE49-F238E27FC236}">
                <a16:creationId xmlns:a16="http://schemas.microsoft.com/office/drawing/2014/main" id="{BDBAED25-C9AD-07AD-BD40-05C816A970AB}"/>
              </a:ext>
            </a:extLst>
          </p:cNvPr>
          <p:cNvSpPr/>
          <p:nvPr/>
        </p:nvSpPr>
        <p:spPr>
          <a:xfrm>
            <a:off x="4468662" y="2920069"/>
            <a:ext cx="2283364" cy="445997"/>
          </a:xfrm>
          <a:prstGeom prst="borderCallout1">
            <a:avLst>
              <a:gd name="adj1" fmla="val 97535"/>
              <a:gd name="adj2" fmla="val 48572"/>
              <a:gd name="adj3" fmla="val 102744"/>
              <a:gd name="adj4" fmla="val 51249"/>
            </a:avLst>
          </a:prstGeom>
          <a:solidFill>
            <a:schemeClr val="accent1">
              <a:lumMod val="60000"/>
              <a:lumOff val="40000"/>
            </a:schemeClr>
          </a:solidFill>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r>
              <a:rPr lang="en-US" sz="1050" b="1">
                <a:solidFill>
                  <a:schemeClr val="tx1"/>
                </a:solidFill>
                <a:latin typeface="Arial Narrow"/>
              </a:rPr>
              <a:t>CAASPP: </a:t>
            </a:r>
            <a:r>
              <a:rPr lang="en-US" sz="1050">
                <a:solidFill>
                  <a:schemeClr val="tx1"/>
                </a:solidFill>
                <a:latin typeface="Arial Narrow"/>
              </a:rPr>
              <a:t>March 5– May 24</a:t>
            </a:r>
          </a:p>
        </p:txBody>
      </p:sp>
      <p:sp>
        <p:nvSpPr>
          <p:cNvPr id="12" name="Line Callout 1 20">
            <a:extLst>
              <a:ext uri="{FF2B5EF4-FFF2-40B4-BE49-F238E27FC236}">
                <a16:creationId xmlns:a16="http://schemas.microsoft.com/office/drawing/2014/main" id="{D4BD4FB4-33A7-35BD-4C0B-3FA2C95136AB}"/>
              </a:ext>
            </a:extLst>
          </p:cNvPr>
          <p:cNvSpPr/>
          <p:nvPr/>
        </p:nvSpPr>
        <p:spPr>
          <a:xfrm>
            <a:off x="1389043" y="935153"/>
            <a:ext cx="6498797" cy="457199"/>
          </a:xfrm>
          <a:prstGeom prst="borderCallout1">
            <a:avLst>
              <a:gd name="adj1" fmla="val 84238"/>
              <a:gd name="adj2" fmla="val 49343"/>
              <a:gd name="adj3" fmla="val 94179"/>
              <a:gd name="adj4" fmla="val 49889"/>
            </a:avLst>
          </a:prstGeom>
          <a:solidFill>
            <a:schemeClr val="accent4">
              <a:lumMod val="40000"/>
              <a:lumOff val="60000"/>
            </a:schemeClr>
          </a:solidFill>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US" b="1">
                <a:solidFill>
                  <a:schemeClr val="tx1"/>
                </a:solidFill>
                <a:latin typeface="Arial Narrow"/>
              </a:rPr>
              <a:t>Initial ELPAC</a:t>
            </a:r>
            <a:r>
              <a:rPr lang="en-US">
                <a:solidFill>
                  <a:schemeClr val="tx1"/>
                </a:solidFill>
                <a:latin typeface="Arial Narrow"/>
              </a:rPr>
              <a:t>: Continue to administer to eligible students (ends June 11)</a:t>
            </a:r>
          </a:p>
        </p:txBody>
      </p:sp>
      <p:sp>
        <p:nvSpPr>
          <p:cNvPr id="14" name="Line Callout 1 22">
            <a:extLst>
              <a:ext uri="{FF2B5EF4-FFF2-40B4-BE49-F238E27FC236}">
                <a16:creationId xmlns:a16="http://schemas.microsoft.com/office/drawing/2014/main" id="{7C8FA621-3CC8-C26D-5436-249026A9ED55}"/>
              </a:ext>
            </a:extLst>
          </p:cNvPr>
          <p:cNvSpPr/>
          <p:nvPr/>
        </p:nvSpPr>
        <p:spPr>
          <a:xfrm>
            <a:off x="3332617" y="1552904"/>
            <a:ext cx="1702006" cy="1256513"/>
          </a:xfrm>
          <a:prstGeom prst="borderCallout1">
            <a:avLst>
              <a:gd name="adj1" fmla="val 98829"/>
              <a:gd name="adj2" fmla="val 39174"/>
              <a:gd name="adj3" fmla="val 99849"/>
              <a:gd name="adj4" fmla="val 45201"/>
            </a:avLst>
          </a:prstGeom>
          <a:solidFill>
            <a:srgbClr val="92D050"/>
          </a:solidFill>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r>
              <a:rPr lang="en-US" sz="1050" b="1">
                <a:solidFill>
                  <a:schemeClr val="tx1"/>
                </a:solidFill>
                <a:latin typeface="Arial Narrow"/>
              </a:rPr>
              <a:t>Summative and Summative Alternate ELPAC </a:t>
            </a:r>
            <a:endParaRPr lang="en-US" sz="1050" b="1">
              <a:solidFill>
                <a:schemeClr val="tx1"/>
              </a:solidFill>
              <a:latin typeface="Arial Narrow" panose="020B0606020202030204" pitchFamily="34" charset="0"/>
            </a:endParaRPr>
          </a:p>
          <a:p>
            <a:pPr algn="ctr"/>
            <a:r>
              <a:rPr lang="en-US" sz="1050">
                <a:solidFill>
                  <a:schemeClr val="tx1"/>
                </a:solidFill>
                <a:latin typeface="Arial Narrow"/>
              </a:rPr>
              <a:t>February 1 –  March 22 </a:t>
            </a:r>
          </a:p>
          <a:p>
            <a:pPr algn="ctr"/>
            <a:r>
              <a:rPr lang="en-US" sz="1050" b="1">
                <a:solidFill>
                  <a:schemeClr val="tx1"/>
                </a:solidFill>
                <a:latin typeface="Arial Narrow"/>
              </a:rPr>
              <a:t>(Grades 3-12)</a:t>
            </a:r>
            <a:endParaRPr lang="en-US" sz="1050" b="1">
              <a:solidFill>
                <a:schemeClr val="tx1"/>
              </a:solidFill>
              <a:latin typeface="Arial Narrow" panose="020B0606020202030204" pitchFamily="34" charset="0"/>
            </a:endParaRPr>
          </a:p>
          <a:p>
            <a:pPr algn="ctr"/>
            <a:r>
              <a:rPr lang="en-US" sz="1050">
                <a:solidFill>
                  <a:schemeClr val="tx1"/>
                </a:solidFill>
                <a:latin typeface="Arial Narrow"/>
              </a:rPr>
              <a:t>Newly Enrolled students must  be tested by May 30.</a:t>
            </a:r>
          </a:p>
        </p:txBody>
      </p:sp>
      <p:sp>
        <p:nvSpPr>
          <p:cNvPr id="16" name="Line Callout 1 10">
            <a:extLst>
              <a:ext uri="{FF2B5EF4-FFF2-40B4-BE49-F238E27FC236}">
                <a16:creationId xmlns:a16="http://schemas.microsoft.com/office/drawing/2014/main" id="{47A68A6A-8D3D-FA8B-231E-8B7CAF034208}"/>
              </a:ext>
            </a:extLst>
          </p:cNvPr>
          <p:cNvSpPr/>
          <p:nvPr/>
        </p:nvSpPr>
        <p:spPr>
          <a:xfrm>
            <a:off x="3410768" y="3576869"/>
            <a:ext cx="1584176" cy="445997"/>
          </a:xfrm>
          <a:prstGeom prst="borderCallout1">
            <a:avLst>
              <a:gd name="adj1" fmla="val 97535"/>
              <a:gd name="adj2" fmla="val 48572"/>
              <a:gd name="adj3" fmla="val 102744"/>
              <a:gd name="adj4" fmla="val 51249"/>
            </a:avLst>
          </a:prstGeom>
          <a:solidFill>
            <a:schemeClr val="accent3">
              <a:lumMod val="40000"/>
              <a:lumOff val="60000"/>
            </a:schemeClr>
          </a:solidFill>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r>
              <a:rPr lang="en-US" sz="1050" b="1" err="1">
                <a:solidFill>
                  <a:schemeClr val="tx1"/>
                </a:solidFill>
                <a:latin typeface="Arial Narrow"/>
              </a:rPr>
              <a:t>Fitnessgram</a:t>
            </a:r>
            <a:endParaRPr lang="en-US" sz="1050" b="1">
              <a:solidFill>
                <a:schemeClr val="tx1"/>
              </a:solidFill>
              <a:latin typeface="Arial Narrow"/>
            </a:endParaRPr>
          </a:p>
          <a:p>
            <a:pPr algn="ctr"/>
            <a:r>
              <a:rPr lang="en-US" sz="1050" b="1">
                <a:solidFill>
                  <a:schemeClr val="tx1"/>
                </a:solidFill>
                <a:latin typeface="Arial Narrow"/>
              </a:rPr>
              <a:t> </a:t>
            </a:r>
            <a:r>
              <a:rPr lang="en-US" sz="1050">
                <a:solidFill>
                  <a:schemeClr val="tx1"/>
                </a:solidFill>
                <a:latin typeface="Arial Narrow"/>
              </a:rPr>
              <a:t>February 1 – March 17</a:t>
            </a:r>
            <a:endParaRPr lang="en-US" sz="1050">
              <a:solidFill>
                <a:schemeClr val="tx1"/>
              </a:solidFill>
              <a:latin typeface="Arial Narrow" panose="020B0606020202030204" pitchFamily="34" charset="0"/>
            </a:endParaRPr>
          </a:p>
        </p:txBody>
      </p:sp>
      <p:sp>
        <p:nvSpPr>
          <p:cNvPr id="18" name="Line Callout 1 22">
            <a:extLst>
              <a:ext uri="{FF2B5EF4-FFF2-40B4-BE49-F238E27FC236}">
                <a16:creationId xmlns:a16="http://schemas.microsoft.com/office/drawing/2014/main" id="{59B24C06-838E-57EC-C2E9-984C95BAA605}"/>
              </a:ext>
            </a:extLst>
          </p:cNvPr>
          <p:cNvSpPr/>
          <p:nvPr/>
        </p:nvSpPr>
        <p:spPr>
          <a:xfrm>
            <a:off x="5341701" y="1549708"/>
            <a:ext cx="1540314" cy="1256516"/>
          </a:xfrm>
          <a:prstGeom prst="borderCallout1">
            <a:avLst>
              <a:gd name="adj1" fmla="val 98829"/>
              <a:gd name="adj2" fmla="val 39174"/>
              <a:gd name="adj3" fmla="val 111616"/>
              <a:gd name="adj4" fmla="val 39408"/>
            </a:avLst>
          </a:prstGeom>
          <a:solidFill>
            <a:srgbClr val="92D050"/>
          </a:solidFill>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r>
              <a:rPr lang="en-US" sz="1050" b="1">
                <a:solidFill>
                  <a:schemeClr val="tx1"/>
                </a:solidFill>
                <a:latin typeface="Arial Narrow"/>
              </a:rPr>
              <a:t>Summative and Summative Alternate ELPAC </a:t>
            </a:r>
            <a:endParaRPr lang="en-US" sz="1050" b="1">
              <a:solidFill>
                <a:schemeClr val="tx1"/>
              </a:solidFill>
              <a:latin typeface="Arial Narrow" panose="020B0606020202030204" pitchFamily="34" charset="0"/>
            </a:endParaRPr>
          </a:p>
          <a:p>
            <a:pPr algn="ctr"/>
            <a:r>
              <a:rPr lang="en-US" sz="1050">
                <a:solidFill>
                  <a:schemeClr val="tx1"/>
                </a:solidFill>
                <a:latin typeface="Arial Narrow"/>
              </a:rPr>
              <a:t>April 2–  May 3</a:t>
            </a:r>
          </a:p>
          <a:p>
            <a:pPr algn="ctr"/>
            <a:r>
              <a:rPr lang="en-US" sz="1050" b="1">
                <a:solidFill>
                  <a:schemeClr val="tx1"/>
                </a:solidFill>
                <a:latin typeface="Arial Narrow"/>
              </a:rPr>
              <a:t>(Grades K-2)</a:t>
            </a:r>
            <a:endParaRPr lang="en-US" sz="1050" b="1">
              <a:solidFill>
                <a:schemeClr val="tx1"/>
              </a:solidFill>
              <a:latin typeface="Arial Narrow" panose="020B0606020202030204" pitchFamily="34" charset="0"/>
            </a:endParaRPr>
          </a:p>
          <a:p>
            <a:pPr algn="ctr"/>
            <a:r>
              <a:rPr lang="en-US" sz="1050">
                <a:solidFill>
                  <a:schemeClr val="tx1"/>
                </a:solidFill>
                <a:latin typeface="Arial Narrow"/>
              </a:rPr>
              <a:t>Newly Enrolled students must  be tested by May 30.</a:t>
            </a:r>
          </a:p>
        </p:txBody>
      </p:sp>
      <p:sp>
        <p:nvSpPr>
          <p:cNvPr id="2" name="TextBox 1">
            <a:extLst>
              <a:ext uri="{FF2B5EF4-FFF2-40B4-BE49-F238E27FC236}">
                <a16:creationId xmlns:a16="http://schemas.microsoft.com/office/drawing/2014/main" id="{AE824FFE-ED52-3602-43C2-D1A4C15A9235}"/>
              </a:ext>
            </a:extLst>
          </p:cNvPr>
          <p:cNvSpPr txBox="1"/>
          <p:nvPr/>
        </p:nvSpPr>
        <p:spPr>
          <a:xfrm>
            <a:off x="284922" y="1871042"/>
            <a:ext cx="1939787" cy="938719"/>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 school may choose to assess K-2 students prior to this date based on school needs to meet the May 3, 2024 deadline.</a:t>
            </a:r>
            <a:endParaRPr lang="en-US"/>
          </a:p>
        </p:txBody>
      </p:sp>
    </p:spTree>
    <p:extLst>
      <p:ext uri="{BB962C8B-B14F-4D97-AF65-F5344CB8AC3E}">
        <p14:creationId xmlns:p14="http://schemas.microsoft.com/office/powerpoint/2010/main" val="25849247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F729-2FD9-BC70-6154-63B8E06602FF}"/>
              </a:ext>
            </a:extLst>
          </p:cNvPr>
          <p:cNvSpPr>
            <a:spLocks noGrp="1"/>
          </p:cNvSpPr>
          <p:nvPr>
            <p:ph type="title"/>
          </p:nvPr>
        </p:nvSpPr>
        <p:spPr>
          <a:noFill/>
        </p:spPr>
        <p:txBody>
          <a:bodyPr spcFirstLastPara="1" wrap="square" lIns="68580" tIns="34290" rIns="68580" bIns="34290" anchor="ctr" anchorCtr="0">
            <a:normAutofit/>
          </a:bodyPr>
          <a:lstStyle/>
          <a:p>
            <a:r>
              <a:rPr lang="en-US"/>
              <a:t>How To Start an ELPAC Test Session</a:t>
            </a:r>
          </a:p>
        </p:txBody>
      </p:sp>
      <p:sp>
        <p:nvSpPr>
          <p:cNvPr id="4" name="Text Placeholder 3">
            <a:extLst>
              <a:ext uri="{FF2B5EF4-FFF2-40B4-BE49-F238E27FC236}">
                <a16:creationId xmlns:a16="http://schemas.microsoft.com/office/drawing/2014/main" id="{C7C09DBF-FD6D-FA6A-32A7-97D3EE28BB03}"/>
              </a:ext>
            </a:extLst>
          </p:cNvPr>
          <p:cNvSpPr>
            <a:spLocks noGrp="1"/>
          </p:cNvSpPr>
          <p:nvPr>
            <p:ph type="body" idx="13"/>
          </p:nvPr>
        </p:nvSpPr>
        <p:spPr>
          <a:xfrm>
            <a:off x="311700" y="952500"/>
            <a:ext cx="4294936" cy="3768622"/>
          </a:xfrm>
        </p:spPr>
        <p:txBody>
          <a:bodyPr/>
          <a:lstStyle/>
          <a:p>
            <a:pPr marL="139700" indent="0">
              <a:buNone/>
            </a:pPr>
            <a:r>
              <a:rPr lang="en-US"/>
              <a:t>Printable </a:t>
            </a:r>
            <a:r>
              <a:rPr lang="en-US" i="1"/>
              <a:t>How to Start an ELPAC Test Session </a:t>
            </a:r>
            <a:r>
              <a:rPr lang="en-US"/>
              <a:t>documents are available. </a:t>
            </a:r>
          </a:p>
          <a:p>
            <a:r>
              <a:rPr lang="en-US" sz="1800"/>
              <a:t>Non-secure</a:t>
            </a:r>
          </a:p>
          <a:p>
            <a:r>
              <a:rPr lang="en-US" sz="1800"/>
              <a:t>2 versions</a:t>
            </a:r>
          </a:p>
          <a:p>
            <a:pPr lvl="1"/>
            <a:r>
              <a:rPr lang="en-US" sz="1600">
                <a:cs typeface="Arial"/>
                <a:hlinkClick r:id="rId3"/>
              </a:rPr>
              <a:t>Initial/Summative ELPAC</a:t>
            </a:r>
            <a:endParaRPr lang="en-US" sz="1600">
              <a:cs typeface="Arial"/>
            </a:endParaRPr>
          </a:p>
          <a:p>
            <a:pPr lvl="1"/>
            <a:r>
              <a:rPr lang="en-US" sz="1600">
                <a:cs typeface="Arial"/>
                <a:hlinkClick r:id="rId4"/>
              </a:rPr>
              <a:t>Initial/Summative Alternate ELPAC</a:t>
            </a:r>
            <a:endParaRPr lang="en-US" sz="1600">
              <a:cs typeface="Arial"/>
            </a:endParaRPr>
          </a:p>
          <a:p>
            <a:endParaRPr lang="en-US"/>
          </a:p>
        </p:txBody>
      </p:sp>
      <p:sp>
        <p:nvSpPr>
          <p:cNvPr id="6" name="Footer Placeholder 5">
            <a:extLst>
              <a:ext uri="{FF2B5EF4-FFF2-40B4-BE49-F238E27FC236}">
                <a16:creationId xmlns:a16="http://schemas.microsoft.com/office/drawing/2014/main" id="{6EF500AE-3EE1-7074-45D9-AB864689A55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033" y="1142862"/>
            <a:ext cx="1827867" cy="2365664"/>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72" y="1142862"/>
            <a:ext cx="1827503" cy="2365664"/>
          </a:xfrm>
          <a:prstGeom prst="rect">
            <a:avLst/>
          </a:prstGeom>
          <a:ln>
            <a:solidFill>
              <a:schemeClr val="tx1"/>
            </a:solidFill>
          </a:ln>
        </p:spPr>
      </p:pic>
    </p:spTree>
    <p:extLst>
      <p:ext uri="{BB962C8B-B14F-4D97-AF65-F5344CB8AC3E}">
        <p14:creationId xmlns:p14="http://schemas.microsoft.com/office/powerpoint/2010/main" val="13425400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F2D5E8-54BD-AAF8-420C-C58F539578CF}"/>
              </a:ext>
            </a:extLst>
          </p:cNvPr>
          <p:cNvSpPr>
            <a:spLocks noGrp="1"/>
          </p:cNvSpPr>
          <p:nvPr>
            <p:ph type="body" idx="1"/>
          </p:nvPr>
        </p:nvSpPr>
        <p:spPr>
          <a:xfrm>
            <a:off x="311700" y="952500"/>
            <a:ext cx="2937191" cy="3768622"/>
          </a:xfrm>
        </p:spPr>
        <p:txBody>
          <a:bodyPr/>
          <a:lstStyle/>
          <a:p>
            <a:pPr marL="139700" indent="0">
              <a:buNone/>
            </a:pPr>
            <a:r>
              <a:rPr lang="en-US" b="1"/>
              <a:t>Test Administrator Interface</a:t>
            </a:r>
            <a:r>
              <a:rPr lang="en-US"/>
              <a:t>. </a:t>
            </a:r>
          </a:p>
          <a:p>
            <a:r>
              <a:rPr lang="en-US" sz="1800"/>
              <a:t>Test Examiners create ELPAC testing sessions and monitor testing. </a:t>
            </a:r>
          </a:p>
          <a:p>
            <a:pPr lvl="1"/>
            <a:r>
              <a:rPr lang="en-US" sz="1600"/>
              <a:t>A test session is created for all domains except K-2 Writing.</a:t>
            </a:r>
          </a:p>
        </p:txBody>
      </p:sp>
      <p:pic>
        <p:nvPicPr>
          <p:cNvPr id="7" name="Picture 6">
            <a:extLst>
              <a:ext uri="{FF2B5EF4-FFF2-40B4-BE49-F238E27FC236}">
                <a16:creationId xmlns:a16="http://schemas.microsoft.com/office/drawing/2014/main" id="{C59FE17F-CFE1-F748-A844-14A3C669623C}"/>
              </a:ext>
            </a:extLst>
          </p:cNvPr>
          <p:cNvPicPr>
            <a:picLocks noChangeAspect="1"/>
          </p:cNvPicPr>
          <p:nvPr/>
        </p:nvPicPr>
        <p:blipFill rotWithShape="1">
          <a:blip r:embed="rId3">
            <a:extLst>
              <a:ext uri="{28A0092B-C50C-407E-A947-70E740481C1C}">
                <a14:useLocalDpi xmlns:a14="http://schemas.microsoft.com/office/drawing/2010/main" val="0"/>
              </a:ext>
            </a:extLst>
          </a:blip>
          <a:srcRect t="35555"/>
          <a:stretch/>
        </p:blipFill>
        <p:spPr>
          <a:xfrm>
            <a:off x="3517796" y="1019646"/>
            <a:ext cx="5314165" cy="3533561"/>
          </a:xfrm>
          <a:prstGeom prst="rect">
            <a:avLst/>
          </a:prstGeom>
          <a:ln>
            <a:solidFill>
              <a:schemeClr val="tx1"/>
            </a:solidFill>
          </a:ln>
        </p:spPr>
      </p:pic>
      <p:sp>
        <p:nvSpPr>
          <p:cNvPr id="15" name="Right Arrow 14">
            <a:extLst>
              <a:ext uri="{FF2B5EF4-FFF2-40B4-BE49-F238E27FC236}">
                <a16:creationId xmlns:a16="http://schemas.microsoft.com/office/drawing/2014/main" id="{B99AB1EA-6652-FC41-91D0-A7954BAE9019}"/>
              </a:ext>
            </a:extLst>
          </p:cNvPr>
          <p:cNvSpPr/>
          <p:nvPr/>
        </p:nvSpPr>
        <p:spPr>
          <a:xfrm rot="10800000">
            <a:off x="4829885" y="2162216"/>
            <a:ext cx="342900" cy="48006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itle 1">
            <a:extLst>
              <a:ext uri="{FF2B5EF4-FFF2-40B4-BE49-F238E27FC236}">
                <a16:creationId xmlns:a16="http://schemas.microsoft.com/office/drawing/2014/main" id="{32242FAD-5EB4-1749-8680-5878469F917B}"/>
              </a:ext>
            </a:extLst>
          </p:cNvPr>
          <p:cNvSpPr>
            <a:spLocks noGrp="1"/>
          </p:cNvSpPr>
          <p:nvPr>
            <p:ph type="title"/>
          </p:nvPr>
        </p:nvSpPr>
        <p:spPr/>
        <p:txBody>
          <a:bodyPr>
            <a:normAutofit/>
          </a:bodyPr>
          <a:lstStyle/>
          <a:p>
            <a:r>
              <a:rPr lang="en-US"/>
              <a:t>Creating a Test Session</a:t>
            </a:r>
          </a:p>
        </p:txBody>
      </p:sp>
      <p:sp>
        <p:nvSpPr>
          <p:cNvPr id="4" name="Rectangle 3">
            <a:extLst>
              <a:ext uri="{FF2B5EF4-FFF2-40B4-BE49-F238E27FC236}">
                <a16:creationId xmlns:a16="http://schemas.microsoft.com/office/drawing/2014/main" id="{AB28A51F-6E02-E74D-7562-06890F6457D6}"/>
              </a:ext>
            </a:extLst>
          </p:cNvPr>
          <p:cNvSpPr/>
          <p:nvPr/>
        </p:nvSpPr>
        <p:spPr>
          <a:xfrm>
            <a:off x="3556483" y="2262185"/>
            <a:ext cx="1084790" cy="2801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DA8029A0-9C35-BCE9-04A6-7E2F4965848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977441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Test Session </a:t>
            </a:r>
          </a:p>
        </p:txBody>
      </p:sp>
      <p:sp>
        <p:nvSpPr>
          <p:cNvPr id="3" name="Text Placeholder 2"/>
          <p:cNvSpPr>
            <a:spLocks noGrp="1"/>
          </p:cNvSpPr>
          <p:nvPr>
            <p:ph type="body" idx="1"/>
          </p:nvPr>
        </p:nvSpPr>
        <p:spPr>
          <a:xfrm>
            <a:off x="311700" y="952500"/>
            <a:ext cx="2311184" cy="3768622"/>
          </a:xfrm>
        </p:spPr>
        <p:txBody>
          <a:bodyPr>
            <a:normAutofit/>
          </a:bodyPr>
          <a:lstStyle/>
          <a:p>
            <a:pPr marL="342900" indent="-342900"/>
            <a:r>
              <a:rPr lang="en-US"/>
              <a:t>Start a NEW Test Session that students will immediately join. </a:t>
            </a:r>
          </a:p>
          <a:p>
            <a:pPr marL="342900" indent="-342900"/>
            <a:r>
              <a:rPr lang="en-US"/>
              <a:t>Do NOT preschedule sessions.</a:t>
            </a:r>
          </a:p>
          <a:p>
            <a:pPr lvl="1"/>
            <a:endParaRPr lang="en-US"/>
          </a:p>
        </p:txBody>
      </p:sp>
      <p:pic>
        <p:nvPicPr>
          <p:cNvPr id="6" name="Picture 5">
            <a:extLst>
              <a:ext uri="{FF2B5EF4-FFF2-40B4-BE49-F238E27FC236}">
                <a16:creationId xmlns:a16="http://schemas.microsoft.com/office/drawing/2014/main" id="{52838172-0196-DB40-B73A-FBF9DFD9C00B}"/>
              </a:ext>
            </a:extLst>
          </p:cNvPr>
          <p:cNvPicPr>
            <a:picLocks noChangeAspect="1"/>
          </p:cNvPicPr>
          <p:nvPr/>
        </p:nvPicPr>
        <p:blipFill>
          <a:blip r:embed="rId3"/>
          <a:stretch>
            <a:fillRect/>
          </a:stretch>
        </p:blipFill>
        <p:spPr>
          <a:xfrm>
            <a:off x="3005956" y="954219"/>
            <a:ext cx="5788657" cy="2855885"/>
          </a:xfrm>
          <a:prstGeom prst="rect">
            <a:avLst/>
          </a:prstGeom>
          <a:ln>
            <a:solidFill>
              <a:schemeClr val="tx1"/>
            </a:solidFill>
          </a:ln>
        </p:spPr>
      </p:pic>
      <p:sp>
        <p:nvSpPr>
          <p:cNvPr id="5" name="Speech Bubble: Rectangle 7">
            <a:extLst>
              <a:ext uri="{FF2B5EF4-FFF2-40B4-BE49-F238E27FC236}">
                <a16:creationId xmlns:a16="http://schemas.microsoft.com/office/drawing/2014/main" id="{F23891D2-3035-ED4F-B9D6-C911823FA09B}"/>
              </a:ext>
            </a:extLst>
          </p:cNvPr>
          <p:cNvSpPr/>
          <p:nvPr/>
        </p:nvSpPr>
        <p:spPr>
          <a:xfrm>
            <a:off x="6727037" y="1190846"/>
            <a:ext cx="1300829" cy="555963"/>
          </a:xfrm>
          <a:prstGeom prst="wedgeRectCallout">
            <a:avLst>
              <a:gd name="adj1" fmla="val -185003"/>
              <a:gd name="adj2" fmla="val -102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Do not pre-preschedule sessions.</a:t>
            </a:r>
          </a:p>
        </p:txBody>
      </p:sp>
      <p:sp>
        <p:nvSpPr>
          <p:cNvPr id="4" name="TextBox 3"/>
          <p:cNvSpPr txBox="1"/>
          <p:nvPr/>
        </p:nvSpPr>
        <p:spPr>
          <a:xfrm>
            <a:off x="4088332" y="668469"/>
            <a:ext cx="694670" cy="1246495"/>
          </a:xfrm>
          <a:prstGeom prst="rect">
            <a:avLst/>
          </a:prstGeom>
          <a:noFill/>
        </p:spPr>
        <p:txBody>
          <a:bodyPr wrap="square" lIns="91440" tIns="45720" rIns="91440" bIns="45720" rtlCol="0" anchor="t">
            <a:spAutoFit/>
          </a:bodyPr>
          <a:lstStyle/>
          <a:p>
            <a:r>
              <a:rPr lang="en-US" sz="7500">
                <a:solidFill>
                  <a:srgbClr val="FF0000"/>
                </a:solidFill>
              </a:rPr>
              <a:t>x</a:t>
            </a:r>
          </a:p>
        </p:txBody>
      </p:sp>
      <p:sp>
        <p:nvSpPr>
          <p:cNvPr id="7" name="Speech Bubble: Rectangle 7">
            <a:extLst>
              <a:ext uri="{FF2B5EF4-FFF2-40B4-BE49-F238E27FC236}">
                <a16:creationId xmlns:a16="http://schemas.microsoft.com/office/drawing/2014/main" id="{F23891D2-3035-ED4F-B9D6-C911823FA09B}"/>
              </a:ext>
            </a:extLst>
          </p:cNvPr>
          <p:cNvSpPr/>
          <p:nvPr/>
        </p:nvSpPr>
        <p:spPr>
          <a:xfrm>
            <a:off x="5900283" y="2915510"/>
            <a:ext cx="1300829" cy="555963"/>
          </a:xfrm>
          <a:prstGeom prst="wedgeRectCallout">
            <a:avLst>
              <a:gd name="adj1" fmla="val 100998"/>
              <a:gd name="adj2" fmla="val 443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Click here to start a  NEW test session.</a:t>
            </a:r>
          </a:p>
        </p:txBody>
      </p:sp>
      <p:sp>
        <p:nvSpPr>
          <p:cNvPr id="10" name="Footer Placeholder 9">
            <a:extLst>
              <a:ext uri="{FF2B5EF4-FFF2-40B4-BE49-F238E27FC236}">
                <a16:creationId xmlns:a16="http://schemas.microsoft.com/office/drawing/2014/main" id="{B2BF9F5F-DEF6-76AE-8BA8-221237CA0F2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2376880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620" y="956993"/>
            <a:ext cx="5778230" cy="3783484"/>
          </a:xfrm>
          <a:prstGeom prst="rect">
            <a:avLst/>
          </a:prstGeom>
          <a:ln>
            <a:solidFill>
              <a:schemeClr val="tx1"/>
            </a:solidFill>
          </a:ln>
        </p:spPr>
      </p:pic>
      <p:sp>
        <p:nvSpPr>
          <p:cNvPr id="2" name="Title 1"/>
          <p:cNvSpPr>
            <a:spLocks noGrp="1"/>
          </p:cNvSpPr>
          <p:nvPr>
            <p:ph type="title"/>
          </p:nvPr>
        </p:nvSpPr>
        <p:spPr>
          <a:xfrm>
            <a:off x="78973" y="150"/>
            <a:ext cx="8599702" cy="773400"/>
          </a:xfrm>
        </p:spPr>
        <p:txBody>
          <a:bodyPr>
            <a:normAutofit/>
          </a:bodyPr>
          <a:lstStyle/>
          <a:p>
            <a:r>
              <a:rPr lang="en-US">
                <a:cs typeface="Arial"/>
              </a:rPr>
              <a:t>Creating a Test Session </a:t>
            </a:r>
          </a:p>
        </p:txBody>
      </p:sp>
      <p:sp>
        <p:nvSpPr>
          <p:cNvPr id="9" name="Rectangle 8"/>
          <p:cNvSpPr/>
          <p:nvPr/>
        </p:nvSpPr>
        <p:spPr>
          <a:xfrm flipV="1">
            <a:off x="1815555" y="1335558"/>
            <a:ext cx="1290836" cy="3988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Speech Bubble: Rectangle 7">
            <a:extLst>
              <a:ext uri="{FF2B5EF4-FFF2-40B4-BE49-F238E27FC236}">
                <a16:creationId xmlns:a16="http://schemas.microsoft.com/office/drawing/2014/main" id="{F23891D2-3035-ED4F-B9D6-C911823FA09B}"/>
              </a:ext>
            </a:extLst>
          </p:cNvPr>
          <p:cNvSpPr/>
          <p:nvPr/>
        </p:nvSpPr>
        <p:spPr>
          <a:xfrm>
            <a:off x="588469" y="1367515"/>
            <a:ext cx="958603" cy="274277"/>
          </a:xfrm>
          <a:prstGeom prst="wedgeRectCallout">
            <a:avLst>
              <a:gd name="adj1" fmla="val 69629"/>
              <a:gd name="adj2" fmla="val 57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Session ID</a:t>
            </a:r>
          </a:p>
        </p:txBody>
      </p:sp>
      <p:sp>
        <p:nvSpPr>
          <p:cNvPr id="12" name="Speech Bubble: Rectangle 7">
            <a:extLst>
              <a:ext uri="{FF2B5EF4-FFF2-40B4-BE49-F238E27FC236}">
                <a16:creationId xmlns:a16="http://schemas.microsoft.com/office/drawing/2014/main" id="{F23891D2-3035-ED4F-B9D6-C911823FA09B}"/>
              </a:ext>
            </a:extLst>
          </p:cNvPr>
          <p:cNvSpPr/>
          <p:nvPr/>
        </p:nvSpPr>
        <p:spPr>
          <a:xfrm>
            <a:off x="709463" y="3295525"/>
            <a:ext cx="788939" cy="398834"/>
          </a:xfrm>
          <a:prstGeom prst="wedgeRectCallout">
            <a:avLst>
              <a:gd name="adj1" fmla="val 69629"/>
              <a:gd name="adj2" fmla="val 57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Select Test</a:t>
            </a:r>
          </a:p>
        </p:txBody>
      </p:sp>
      <p:sp>
        <p:nvSpPr>
          <p:cNvPr id="13" name="Rectangle 12">
            <a:extLst>
              <a:ext uri="{FF2B5EF4-FFF2-40B4-BE49-F238E27FC236}">
                <a16:creationId xmlns:a16="http://schemas.microsoft.com/office/drawing/2014/main" id="{DB8869ED-401D-5D92-68FC-A91ED1EB69FC}"/>
              </a:ext>
            </a:extLst>
          </p:cNvPr>
          <p:cNvSpPr/>
          <p:nvPr/>
        </p:nvSpPr>
        <p:spPr>
          <a:xfrm>
            <a:off x="6631083" y="1002194"/>
            <a:ext cx="799618" cy="36589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750" b="1">
                <a:solidFill>
                  <a:srgbClr val="000000"/>
                </a:solidFill>
                <a:cs typeface="Arial" panose="020B0604020202020204" pitchFamily="34" charset="0"/>
              </a:rPr>
              <a:t>TE’s name indicated here.</a:t>
            </a:r>
            <a:endParaRPr lang="en-US" sz="750">
              <a:cs typeface="Arial" panose="020B0604020202020204" pitchFamily="34" charset="0"/>
            </a:endParaRPr>
          </a:p>
        </p:txBody>
      </p:sp>
      <p:sp>
        <p:nvSpPr>
          <p:cNvPr id="6" name="Footer Placeholder 5">
            <a:extLst>
              <a:ext uri="{FF2B5EF4-FFF2-40B4-BE49-F238E27FC236}">
                <a16:creationId xmlns:a16="http://schemas.microsoft.com/office/drawing/2014/main" id="{462229CC-158C-44A0-A7F6-DDB7C11ACAF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11" name="TextBox 10">
            <a:extLst>
              <a:ext uri="{FF2B5EF4-FFF2-40B4-BE49-F238E27FC236}">
                <a16:creationId xmlns:a16="http://schemas.microsoft.com/office/drawing/2014/main" id="{5D97B8B0-5EBF-4D3E-E424-33FBDB038A3B}"/>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4747A7C0-4739-B3DA-F012-9C0E93A24AF4}"/>
              </a:ext>
            </a:extLst>
          </p:cNvPr>
          <p:cNvPicPr>
            <a:picLocks noChangeAspect="1"/>
          </p:cNvPicPr>
          <p:nvPr/>
        </p:nvPicPr>
        <p:blipFill>
          <a:blip r:embed="rId4"/>
          <a:stretch>
            <a:fillRect/>
          </a:stretch>
        </p:blipFill>
        <p:spPr>
          <a:xfrm>
            <a:off x="1759870" y="2494046"/>
            <a:ext cx="3744327" cy="1696954"/>
          </a:xfrm>
          <a:prstGeom prst="rect">
            <a:avLst/>
          </a:prstGeom>
        </p:spPr>
      </p:pic>
      <p:sp>
        <p:nvSpPr>
          <p:cNvPr id="7" name="Rectangle 6"/>
          <p:cNvSpPr/>
          <p:nvPr/>
        </p:nvSpPr>
        <p:spPr>
          <a:xfrm>
            <a:off x="1812260" y="3436796"/>
            <a:ext cx="3654403" cy="3850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765977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FDA4D683-21ED-C6BA-9F31-AB79845C33FF}"/>
              </a:ext>
            </a:extLst>
          </p:cNvPr>
          <p:cNvPicPr>
            <a:picLocks noChangeAspect="1"/>
          </p:cNvPicPr>
          <p:nvPr/>
        </p:nvPicPr>
        <p:blipFill>
          <a:blip r:embed="rId3"/>
          <a:stretch>
            <a:fillRect/>
          </a:stretch>
        </p:blipFill>
        <p:spPr>
          <a:xfrm>
            <a:off x="1725738" y="810628"/>
            <a:ext cx="5271419" cy="3777915"/>
          </a:xfrm>
          <a:prstGeom prst="rect">
            <a:avLst/>
          </a:prstGeom>
        </p:spPr>
      </p:pic>
      <p:sp>
        <p:nvSpPr>
          <p:cNvPr id="2" name="Title 1"/>
          <p:cNvSpPr>
            <a:spLocks noGrp="1"/>
          </p:cNvSpPr>
          <p:nvPr>
            <p:ph type="title"/>
          </p:nvPr>
        </p:nvSpPr>
        <p:spPr/>
        <p:txBody>
          <a:bodyPr>
            <a:normAutofit/>
          </a:bodyPr>
          <a:lstStyle/>
          <a:p>
            <a:r>
              <a:rPr lang="en-US"/>
              <a:t>Creating a Summative ELPAC Test Session </a:t>
            </a:r>
          </a:p>
        </p:txBody>
      </p:sp>
      <p:sp>
        <p:nvSpPr>
          <p:cNvPr id="5" name="Speech Bubble: Rectangle 7">
            <a:extLst>
              <a:ext uri="{FF2B5EF4-FFF2-40B4-BE49-F238E27FC236}">
                <a16:creationId xmlns:a16="http://schemas.microsoft.com/office/drawing/2014/main" id="{50468756-EC0A-754E-8495-33F4820CF44D}"/>
              </a:ext>
            </a:extLst>
          </p:cNvPr>
          <p:cNvSpPr/>
          <p:nvPr/>
        </p:nvSpPr>
        <p:spPr>
          <a:xfrm>
            <a:off x="5139140" y="3741020"/>
            <a:ext cx="1448146" cy="258858"/>
          </a:xfrm>
          <a:prstGeom prst="wedgeRectCallout">
            <a:avLst>
              <a:gd name="adj1" fmla="val -18757"/>
              <a:gd name="adj2" fmla="val 11163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Arial" panose="020B0604020202020204" pitchFamily="34" charset="0"/>
              </a:rPr>
              <a:t>3. DO NOT change.</a:t>
            </a:r>
          </a:p>
        </p:txBody>
      </p:sp>
      <p:sp>
        <p:nvSpPr>
          <p:cNvPr id="6" name="Speech Bubble: Rectangle 7">
            <a:extLst>
              <a:ext uri="{FF2B5EF4-FFF2-40B4-BE49-F238E27FC236}">
                <a16:creationId xmlns:a16="http://schemas.microsoft.com/office/drawing/2014/main" id="{BF135C77-92D7-1140-9127-27ED1C77A8AB}"/>
              </a:ext>
            </a:extLst>
          </p:cNvPr>
          <p:cNvSpPr/>
          <p:nvPr/>
        </p:nvSpPr>
        <p:spPr>
          <a:xfrm>
            <a:off x="2219541" y="4229721"/>
            <a:ext cx="2743657" cy="271680"/>
          </a:xfrm>
          <a:prstGeom prst="wedgeRectCallout">
            <a:avLst>
              <a:gd name="adj1" fmla="val 28513"/>
              <a:gd name="adj2" fmla="val -9058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cs typeface="Arial" panose="020B0604020202020204" pitchFamily="34" charset="0"/>
              </a:rPr>
              <a:t>4. Click “Start Operational Session.”</a:t>
            </a:r>
          </a:p>
        </p:txBody>
      </p:sp>
      <p:sp>
        <p:nvSpPr>
          <p:cNvPr id="8" name="Speech Bubble: Rectangle 7">
            <a:extLst>
              <a:ext uri="{FF2B5EF4-FFF2-40B4-BE49-F238E27FC236}">
                <a16:creationId xmlns:a16="http://schemas.microsoft.com/office/drawing/2014/main" id="{EE161384-6D97-7D43-AE83-B403D2DF611F}"/>
              </a:ext>
            </a:extLst>
          </p:cNvPr>
          <p:cNvSpPr/>
          <p:nvPr/>
        </p:nvSpPr>
        <p:spPr>
          <a:xfrm>
            <a:off x="167416" y="2429671"/>
            <a:ext cx="1362492" cy="1102368"/>
          </a:xfrm>
          <a:prstGeom prst="wedgeRectCallout">
            <a:avLst>
              <a:gd name="adj1" fmla="val 76409"/>
              <a:gd name="adj2" fmla="val -2589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cs typeface="Arial" panose="020B0604020202020204" pitchFamily="34" charset="0"/>
              </a:rPr>
              <a:t>1. Select the grade level and domains you will administer during the test session. </a:t>
            </a:r>
          </a:p>
        </p:txBody>
      </p:sp>
      <p:sp>
        <p:nvSpPr>
          <p:cNvPr id="9" name="Speech Bubble: Rectangle 7">
            <a:extLst>
              <a:ext uri="{FF2B5EF4-FFF2-40B4-BE49-F238E27FC236}">
                <a16:creationId xmlns:a16="http://schemas.microsoft.com/office/drawing/2014/main" id="{4EBD7C6A-D577-4E42-8205-8593090B48A3}"/>
              </a:ext>
            </a:extLst>
          </p:cNvPr>
          <p:cNvSpPr/>
          <p:nvPr/>
        </p:nvSpPr>
        <p:spPr>
          <a:xfrm>
            <a:off x="7203306" y="1202417"/>
            <a:ext cx="1085455" cy="628917"/>
          </a:xfrm>
          <a:prstGeom prst="wedgeRectCallout">
            <a:avLst>
              <a:gd name="adj1" fmla="val -73029"/>
              <a:gd name="adj2" fmla="val 866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2. Verify the tests you selected.</a:t>
            </a:r>
          </a:p>
        </p:txBody>
      </p:sp>
      <p:sp>
        <p:nvSpPr>
          <p:cNvPr id="11" name="Footer Placeholder 10">
            <a:extLst>
              <a:ext uri="{FF2B5EF4-FFF2-40B4-BE49-F238E27FC236}">
                <a16:creationId xmlns:a16="http://schemas.microsoft.com/office/drawing/2014/main" id="{75B87B64-DB94-4E8B-6E68-4F1E2D466FA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5222785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C219B0-44BF-2642-B0A7-06645B496828}"/>
              </a:ext>
            </a:extLst>
          </p:cNvPr>
          <p:cNvSpPr>
            <a:spLocks noGrp="1"/>
          </p:cNvSpPr>
          <p:nvPr>
            <p:ph type="title"/>
          </p:nvPr>
        </p:nvSpPr>
        <p:spPr/>
        <p:txBody>
          <a:bodyPr/>
          <a:lstStyle/>
          <a:p>
            <a:r>
              <a:rPr lang="en-US"/>
              <a:t>Reminders</a:t>
            </a:r>
          </a:p>
        </p:txBody>
      </p:sp>
      <p:sp>
        <p:nvSpPr>
          <p:cNvPr id="4" name="Text Placeholder 3">
            <a:extLst>
              <a:ext uri="{FF2B5EF4-FFF2-40B4-BE49-F238E27FC236}">
                <a16:creationId xmlns:a16="http://schemas.microsoft.com/office/drawing/2014/main" id="{2D284350-D270-083D-089B-E37D0604FF5D}"/>
              </a:ext>
            </a:extLst>
          </p:cNvPr>
          <p:cNvSpPr>
            <a:spLocks noGrp="1"/>
          </p:cNvSpPr>
          <p:nvPr>
            <p:ph type="body" idx="13"/>
          </p:nvPr>
        </p:nvSpPr>
        <p:spPr/>
        <p:txBody>
          <a:bodyPr/>
          <a:lstStyle/>
          <a:p>
            <a:pPr>
              <a:spcAft>
                <a:spcPts val="600"/>
              </a:spcAft>
            </a:pPr>
            <a:r>
              <a:rPr lang="en-US">
                <a:solidFill>
                  <a:srgbClr val="FF0000"/>
                </a:solidFill>
              </a:rPr>
              <a:t>Students in grades 3-12 should not be given the Speaking test as an option to select since they DO NOT navigate it for themselves.</a:t>
            </a:r>
          </a:p>
          <a:p>
            <a:pPr lvl="1">
              <a:spcAft>
                <a:spcPts val="600"/>
              </a:spcAft>
            </a:pPr>
            <a:r>
              <a:rPr lang="en-US"/>
              <a:t>TEs log into the Secure Browser for all Speaking administrations</a:t>
            </a:r>
          </a:p>
          <a:p>
            <a:pPr>
              <a:spcAft>
                <a:spcPts val="600"/>
              </a:spcAft>
            </a:pPr>
            <a:r>
              <a:rPr lang="en-US"/>
              <a:t>After starting the operational session, write down the generated Session ID Number and share with students in grades 3-12 who are taking Summative ELPAC domains (except Speaking). </a:t>
            </a:r>
          </a:p>
          <a:p>
            <a:pPr lvl="1">
              <a:spcAft>
                <a:spcPts val="600"/>
              </a:spcAft>
            </a:pPr>
            <a:r>
              <a:rPr lang="en-US"/>
              <a:t>Write the Session ID on the board so it is visible to students.</a:t>
            </a:r>
          </a:p>
          <a:p>
            <a:pPr>
              <a:spcAft>
                <a:spcPts val="600"/>
              </a:spcAft>
            </a:pPr>
            <a:r>
              <a:rPr lang="en-US"/>
              <a:t>TEs should document all Session IDs for their records.</a:t>
            </a:r>
          </a:p>
          <a:p>
            <a:endParaRPr lang="en-US"/>
          </a:p>
        </p:txBody>
      </p:sp>
      <p:sp>
        <p:nvSpPr>
          <p:cNvPr id="6" name="Footer Placeholder 5">
            <a:extLst>
              <a:ext uri="{FF2B5EF4-FFF2-40B4-BE49-F238E27FC236}">
                <a16:creationId xmlns:a16="http://schemas.microsoft.com/office/drawing/2014/main" id="{7AB2B712-BD87-4FDC-7612-F343F3B6F6C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138331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1A1393-8A09-0C46-B204-3EC553D661CD}"/>
              </a:ext>
            </a:extLst>
          </p:cNvPr>
          <p:cNvPicPr/>
          <p:nvPr/>
        </p:nvPicPr>
        <p:blipFill rotWithShape="1">
          <a:blip r:embed="rId3" cstate="print">
            <a:extLst>
              <a:ext uri="{28A0092B-C50C-407E-A947-70E740481C1C}">
                <a14:useLocalDpi xmlns:a14="http://schemas.microsoft.com/office/drawing/2010/main" val="0"/>
              </a:ext>
            </a:extLst>
          </a:blip>
          <a:srcRect l="9773" t="46769" r="26637" b="5119"/>
          <a:stretch/>
        </p:blipFill>
        <p:spPr bwMode="auto">
          <a:xfrm>
            <a:off x="2561254" y="1262484"/>
            <a:ext cx="2400300" cy="1347470"/>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9C5A3969-05E3-3349-A7A1-8A5C882015CB}"/>
              </a:ext>
            </a:extLst>
          </p:cNvPr>
          <p:cNvSpPr>
            <a:spLocks noGrp="1"/>
          </p:cNvSpPr>
          <p:nvPr>
            <p:ph type="title"/>
          </p:nvPr>
        </p:nvSpPr>
        <p:spPr/>
        <p:txBody>
          <a:bodyPr>
            <a:normAutofit/>
          </a:bodyPr>
          <a:lstStyle/>
          <a:p>
            <a:r>
              <a:rPr lang="en-US"/>
              <a:t>Log in to Test Session Using Secure Browser</a:t>
            </a:r>
          </a:p>
        </p:txBody>
      </p:sp>
      <p:pic>
        <p:nvPicPr>
          <p:cNvPr id="6" name="Picture 5">
            <a:extLst>
              <a:ext uri="{FF2B5EF4-FFF2-40B4-BE49-F238E27FC236}">
                <a16:creationId xmlns:a16="http://schemas.microsoft.com/office/drawing/2014/main" id="{F2417411-D4F7-A34D-A314-9DD40B6194D5}"/>
              </a:ext>
            </a:extLst>
          </p:cNvPr>
          <p:cNvPicPr>
            <a:picLocks noChangeAspect="1"/>
          </p:cNvPicPr>
          <p:nvPr/>
        </p:nvPicPr>
        <p:blipFill>
          <a:blip r:embed="rId4"/>
          <a:stretch>
            <a:fillRect/>
          </a:stretch>
        </p:blipFill>
        <p:spPr>
          <a:xfrm>
            <a:off x="5389988" y="1469736"/>
            <a:ext cx="1657350" cy="1200150"/>
          </a:xfrm>
          <a:prstGeom prst="rect">
            <a:avLst/>
          </a:prstGeom>
        </p:spPr>
      </p:pic>
      <p:pic>
        <p:nvPicPr>
          <p:cNvPr id="12" name="Picture 11">
            <a:extLst>
              <a:ext uri="{FF2B5EF4-FFF2-40B4-BE49-F238E27FC236}">
                <a16:creationId xmlns:a16="http://schemas.microsoft.com/office/drawing/2014/main" id="{58C4BC2F-3C55-C54A-9DA3-4DB729E69F8F}"/>
              </a:ext>
            </a:extLst>
          </p:cNvPr>
          <p:cNvPicPr>
            <a:picLocks noChangeAspect="1"/>
          </p:cNvPicPr>
          <p:nvPr/>
        </p:nvPicPr>
        <p:blipFill>
          <a:blip r:embed="rId5"/>
          <a:stretch>
            <a:fillRect/>
          </a:stretch>
        </p:blipFill>
        <p:spPr>
          <a:xfrm>
            <a:off x="7561053" y="1492348"/>
            <a:ext cx="904195" cy="1106615"/>
          </a:xfrm>
          <a:prstGeom prst="rect">
            <a:avLst/>
          </a:prstGeom>
        </p:spPr>
      </p:pic>
      <p:sp>
        <p:nvSpPr>
          <p:cNvPr id="2" name="Frame 1">
            <a:extLst>
              <a:ext uri="{FF2B5EF4-FFF2-40B4-BE49-F238E27FC236}">
                <a16:creationId xmlns:a16="http://schemas.microsoft.com/office/drawing/2014/main" id="{82EA27DE-61AA-6E49-A7BA-C1D4918CBEBA}"/>
              </a:ext>
            </a:extLst>
          </p:cNvPr>
          <p:cNvSpPr/>
          <p:nvPr/>
        </p:nvSpPr>
        <p:spPr>
          <a:xfrm>
            <a:off x="3288376" y="1419026"/>
            <a:ext cx="1574800" cy="15240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EAB44E25-E28E-A34E-883F-DC7F6C7F0F61}"/>
              </a:ext>
            </a:extLst>
          </p:cNvPr>
          <p:cNvSpPr/>
          <p:nvPr/>
        </p:nvSpPr>
        <p:spPr>
          <a:xfrm>
            <a:off x="3336832" y="2311606"/>
            <a:ext cx="577683" cy="25879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5" name="Rectangle 4">
            <a:extLst>
              <a:ext uri="{FF2B5EF4-FFF2-40B4-BE49-F238E27FC236}">
                <a16:creationId xmlns:a16="http://schemas.microsoft.com/office/drawing/2014/main" id="{5A0E9B7E-5027-0482-1F57-11BB118252A2}"/>
              </a:ext>
            </a:extLst>
          </p:cNvPr>
          <p:cNvSpPr/>
          <p:nvPr/>
        </p:nvSpPr>
        <p:spPr>
          <a:xfrm>
            <a:off x="410199" y="1401530"/>
            <a:ext cx="1910177" cy="120015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a:solidFill>
                  <a:srgbClr val="000000"/>
                </a:solidFill>
                <a:cs typeface="Arial" panose="020B0604020202020204" pitchFamily="34" charset="0"/>
              </a:rPr>
              <a:t>Chromebooks</a:t>
            </a:r>
            <a:endParaRPr lang="en-US" sz="1100">
              <a:solidFill>
                <a:srgbClr val="FFFFFF"/>
              </a:solidFill>
              <a:cs typeface="Arial" panose="020B0604020202020204" pitchFamily="34" charset="0"/>
            </a:endParaRPr>
          </a:p>
          <a:p>
            <a:pPr marL="257175" indent="-257175">
              <a:buAutoNum type="arabicPeriod"/>
            </a:pPr>
            <a:r>
              <a:rPr lang="en-US" sz="1100">
                <a:solidFill>
                  <a:srgbClr val="000000"/>
                </a:solidFill>
                <a:ea typeface="Arial"/>
                <a:cs typeface="Arial"/>
              </a:rPr>
              <a:t>Access Secure Browser BEFORE logging into Chromebook</a:t>
            </a:r>
            <a:r>
              <a:rPr lang="en-US" sz="1100">
                <a:ea typeface="Arial"/>
                <a:cs typeface="Arial"/>
              </a:rPr>
              <a:t>​</a:t>
            </a:r>
            <a:endParaRPr lang="en-US" sz="1100">
              <a:cs typeface="Arial" panose="020B0604020202020204" pitchFamily="34" charset="0"/>
            </a:endParaRPr>
          </a:p>
          <a:p>
            <a:pPr marL="257175" indent="-257175">
              <a:buAutoNum type="arabicPeriod"/>
            </a:pPr>
            <a:r>
              <a:rPr lang="en-US" sz="1100">
                <a:solidFill>
                  <a:srgbClr val="000000"/>
                </a:solidFill>
                <a:ea typeface="Arial"/>
                <a:cs typeface="Arial"/>
              </a:rPr>
              <a:t>Click on “Apps”</a:t>
            </a:r>
            <a:r>
              <a:rPr lang="en-US" sz="1100">
                <a:ea typeface="Arial"/>
                <a:cs typeface="Arial"/>
              </a:rPr>
              <a:t>​</a:t>
            </a:r>
          </a:p>
          <a:p>
            <a:pPr marL="257175" indent="-257175">
              <a:buAutoNum type="arabicPeriod"/>
            </a:pPr>
            <a:r>
              <a:rPr lang="en-US" sz="1100">
                <a:solidFill>
                  <a:srgbClr val="000000"/>
                </a:solidFill>
                <a:ea typeface="Arial"/>
                <a:cs typeface="Arial"/>
              </a:rPr>
              <a:t>Select “Secure Test Browser”</a:t>
            </a:r>
            <a:r>
              <a:rPr lang="en-US" sz="1100">
                <a:ea typeface="Arial"/>
                <a:cs typeface="Arial"/>
              </a:rPr>
              <a:t>​</a:t>
            </a:r>
          </a:p>
        </p:txBody>
      </p:sp>
      <p:sp>
        <p:nvSpPr>
          <p:cNvPr id="7" name="Rectangle 6">
            <a:extLst>
              <a:ext uri="{FF2B5EF4-FFF2-40B4-BE49-F238E27FC236}">
                <a16:creationId xmlns:a16="http://schemas.microsoft.com/office/drawing/2014/main" id="{DB8869ED-401D-5D92-68FC-A91ED1EB69FC}"/>
              </a:ext>
            </a:extLst>
          </p:cNvPr>
          <p:cNvSpPr/>
          <p:nvPr/>
        </p:nvSpPr>
        <p:spPr>
          <a:xfrm>
            <a:off x="5699162" y="1123140"/>
            <a:ext cx="1039002" cy="32867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rgbClr val="000000"/>
                </a:solidFill>
                <a:cs typeface="Arial" panose="020B0604020202020204" pitchFamily="34" charset="0"/>
              </a:rPr>
              <a:t>Windows/Mac</a:t>
            </a:r>
            <a:endParaRPr lang="en-US" sz="1100">
              <a:cs typeface="Arial" panose="020B0604020202020204" pitchFamily="34" charset="0"/>
            </a:endParaRPr>
          </a:p>
        </p:txBody>
      </p:sp>
      <p:sp>
        <p:nvSpPr>
          <p:cNvPr id="8" name="Rectangle 7">
            <a:extLst>
              <a:ext uri="{FF2B5EF4-FFF2-40B4-BE49-F238E27FC236}">
                <a16:creationId xmlns:a16="http://schemas.microsoft.com/office/drawing/2014/main" id="{FC03B1FB-7DE6-968D-4D2E-51248B2FFB3B}"/>
              </a:ext>
            </a:extLst>
          </p:cNvPr>
          <p:cNvSpPr/>
          <p:nvPr/>
        </p:nvSpPr>
        <p:spPr>
          <a:xfrm>
            <a:off x="7557768" y="1136295"/>
            <a:ext cx="909470" cy="32867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rgbClr val="000000"/>
                </a:solidFill>
                <a:cs typeface="Arial" panose="020B0604020202020204" pitchFamily="34" charset="0"/>
              </a:rPr>
              <a:t>iPad</a:t>
            </a:r>
            <a:endParaRPr lang="en-US" sz="1100">
              <a:cs typeface="Arial" panose="020B0604020202020204" pitchFamily="34" charset="0"/>
            </a:endParaRPr>
          </a:p>
        </p:txBody>
      </p:sp>
      <p:sp>
        <p:nvSpPr>
          <p:cNvPr id="14" name="Footer Placeholder 13">
            <a:extLst>
              <a:ext uri="{FF2B5EF4-FFF2-40B4-BE49-F238E27FC236}">
                <a16:creationId xmlns:a16="http://schemas.microsoft.com/office/drawing/2014/main" id="{A34AF3DA-0A2D-735E-F501-C902A183C19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558727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Signing Into a Test Session</a:t>
            </a:r>
          </a:p>
        </p:txBody>
      </p:sp>
      <p:sp>
        <p:nvSpPr>
          <p:cNvPr id="3" name="Text Placeholder 2"/>
          <p:cNvSpPr>
            <a:spLocks noGrp="1"/>
          </p:cNvSpPr>
          <p:nvPr>
            <p:ph type="body" idx="1"/>
          </p:nvPr>
        </p:nvSpPr>
        <p:spPr>
          <a:xfrm>
            <a:off x="311700" y="952500"/>
            <a:ext cx="4703062" cy="3768622"/>
          </a:xfrm>
        </p:spPr>
        <p:txBody>
          <a:bodyPr>
            <a:normAutofit/>
          </a:bodyPr>
          <a:lstStyle/>
          <a:p>
            <a:pPr marL="0" indent="0">
              <a:buNone/>
            </a:pPr>
            <a:r>
              <a:rPr lang="en-US" b="1"/>
              <a:t>Information needed to log into a Test Session</a:t>
            </a:r>
          </a:p>
          <a:p>
            <a:pPr marL="596900" indent="-457200">
              <a:buFont typeface="+mj-lt"/>
              <a:buAutoNum type="arabicPeriod"/>
            </a:pPr>
            <a:r>
              <a:rPr lang="en-US"/>
              <a:t>First Name as it appears in TOMS</a:t>
            </a:r>
          </a:p>
          <a:p>
            <a:pPr lvl="1"/>
            <a:r>
              <a:rPr lang="en-US"/>
              <a:t>Student may have a Preferred Name</a:t>
            </a:r>
          </a:p>
          <a:p>
            <a:pPr marL="596900" indent="-457200">
              <a:buFont typeface="+mj-lt"/>
              <a:buAutoNum type="arabicPeriod"/>
            </a:pPr>
            <a:r>
              <a:rPr lang="en-US"/>
              <a:t>SSID</a:t>
            </a:r>
          </a:p>
          <a:p>
            <a:pPr marL="596900" indent="-457200">
              <a:buFont typeface="+mj-lt"/>
              <a:buAutoNum type="arabicPeriod"/>
            </a:pPr>
            <a:r>
              <a:rPr lang="en-US"/>
              <a:t>Session ID </a:t>
            </a:r>
          </a:p>
          <a:p>
            <a:pPr lvl="1"/>
            <a:endParaRPr lang="en-US"/>
          </a:p>
          <a:p>
            <a:endParaRPr lang="en-US"/>
          </a:p>
        </p:txBody>
      </p:sp>
      <p:pic>
        <p:nvPicPr>
          <p:cNvPr id="4" name="Picture 3" descr="Student Testing Site Student Sign-In page"/>
          <p:cNvPicPr/>
          <p:nvPr/>
        </p:nvPicPr>
        <p:blipFill rotWithShape="1">
          <a:blip r:embed="rId3">
            <a:extLst>
              <a:ext uri="{28A0092B-C50C-407E-A947-70E740481C1C}">
                <a14:useLocalDpi xmlns:a14="http://schemas.microsoft.com/office/drawing/2010/main"/>
              </a:ext>
            </a:extLst>
          </a:blip>
          <a:srcRect r="25235"/>
          <a:stretch/>
        </p:blipFill>
        <p:spPr>
          <a:xfrm>
            <a:off x="5122303" y="949258"/>
            <a:ext cx="3657599" cy="3436853"/>
          </a:xfrm>
          <a:prstGeom prst="rect">
            <a:avLst/>
          </a:prstGeom>
          <a:ln>
            <a:solidFill>
              <a:schemeClr val="tx1"/>
            </a:solidFill>
          </a:ln>
        </p:spPr>
      </p:pic>
      <p:sp>
        <p:nvSpPr>
          <p:cNvPr id="5" name="Left Arrow 4"/>
          <p:cNvSpPr/>
          <p:nvPr/>
        </p:nvSpPr>
        <p:spPr>
          <a:xfrm>
            <a:off x="8191699" y="2112251"/>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Left Arrow 5"/>
          <p:cNvSpPr/>
          <p:nvPr/>
        </p:nvSpPr>
        <p:spPr>
          <a:xfrm>
            <a:off x="8191699" y="3371850"/>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Left Arrow 8">
            <a:extLst>
              <a:ext uri="{FF2B5EF4-FFF2-40B4-BE49-F238E27FC236}">
                <a16:creationId xmlns:a16="http://schemas.microsoft.com/office/drawing/2014/main" id="{8C988903-2D44-D643-8EEF-A761EFD4D817}"/>
              </a:ext>
            </a:extLst>
          </p:cNvPr>
          <p:cNvSpPr/>
          <p:nvPr/>
        </p:nvSpPr>
        <p:spPr>
          <a:xfrm>
            <a:off x="8191699" y="2647780"/>
            <a:ext cx="342900" cy="40005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Footer Placeholder 10">
            <a:extLst>
              <a:ext uri="{FF2B5EF4-FFF2-40B4-BE49-F238E27FC236}">
                <a16:creationId xmlns:a16="http://schemas.microsoft.com/office/drawing/2014/main" id="{7632702F-C9AF-0836-EEBB-1F28C84BACB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940873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Signing Into a Test Session</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a:spcAft>
                <a:spcPts val="600"/>
              </a:spcAft>
            </a:pPr>
            <a:r>
              <a:rPr lang="en-US" b="1" dirty="0">
                <a:cs typeface="Arial"/>
              </a:rPr>
              <a:t>Summative ELPAC</a:t>
            </a:r>
          </a:p>
          <a:p>
            <a:pPr marL="939800" lvl="1" indent="-342900">
              <a:spcAft>
                <a:spcPts val="600"/>
              </a:spcAft>
              <a:buFont typeface="+mj-lt"/>
              <a:buAutoNum type="arabicPeriod"/>
            </a:pPr>
            <a:r>
              <a:rPr lang="en-US" dirty="0"/>
              <a:t>TEs log into all domains for K-2 students and the Speaking domain for students in grades 3-12.</a:t>
            </a:r>
          </a:p>
          <a:p>
            <a:pPr marL="1365250" lvl="2" indent="-342900">
              <a:spcAft>
                <a:spcPts val="600"/>
              </a:spcAft>
            </a:pPr>
            <a:r>
              <a:rPr lang="en-US" dirty="0">
                <a:ea typeface="Calibri"/>
                <a:cs typeface="Arial" panose="020B0604020202020204" pitchFamily="34" charset="0"/>
              </a:rPr>
              <a:t>TEs are only allowed to log in for a student when the student is physically present and ready to begin testing.</a:t>
            </a:r>
          </a:p>
          <a:p>
            <a:pPr marL="1365250" lvl="2" indent="-342900">
              <a:spcAft>
                <a:spcPts val="600"/>
              </a:spcAft>
            </a:pPr>
            <a:r>
              <a:rPr lang="en-US" sz="1800" dirty="0">
                <a:highlight>
                  <a:srgbClr val="00FFFF"/>
                </a:highlight>
                <a:ea typeface="Calibri"/>
                <a:cs typeface="Arial" panose="020B0604020202020204" pitchFamily="34" charset="0"/>
              </a:rPr>
              <a:t>VERIFY that the correct SSID is being used to log in for the student!</a:t>
            </a:r>
            <a:endParaRPr lang="en-US" sz="1800" dirty="0"/>
          </a:p>
          <a:p>
            <a:pPr marL="939800" lvl="1" indent="-342900">
              <a:spcAft>
                <a:spcPts val="600"/>
              </a:spcAft>
              <a:buFont typeface="+mj-lt"/>
              <a:buAutoNum type="arabicPeriod"/>
            </a:pPr>
            <a:r>
              <a:rPr lang="en-US" dirty="0"/>
              <a:t>Students in grades 3-12 log in for themselves (for Listening, Reading, and Writing unless they have </a:t>
            </a:r>
            <a:r>
              <a:rPr lang="en-US" dirty="0">
                <a:ea typeface="Tahoma"/>
                <a:cs typeface="Arial" panose="020B0604020202020204" pitchFamily="34" charset="0"/>
              </a:rPr>
              <a:t>been assigned the Designated Interface Assistant in TOMS.</a:t>
            </a:r>
            <a:endParaRPr lang="en-US" dirty="0"/>
          </a:p>
          <a:p>
            <a:pPr>
              <a:spcAft>
                <a:spcPts val="600"/>
              </a:spcAft>
            </a:pPr>
            <a:r>
              <a:rPr lang="en-US" b="1" dirty="0"/>
              <a:t>Summative Alternate ELPAC</a:t>
            </a:r>
          </a:p>
          <a:p>
            <a:pPr marL="939800" lvl="1" indent="-342900">
              <a:spcAft>
                <a:spcPts val="600"/>
              </a:spcAft>
              <a:buFont typeface="+mj-lt"/>
              <a:buAutoNum type="arabicPeriod"/>
            </a:pPr>
            <a:r>
              <a:rPr lang="en-US" dirty="0"/>
              <a:t>TEs log in for all students. </a:t>
            </a:r>
            <a:endParaRPr lang="en-US" sz="2000" dirty="0">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937A5982-528F-2A1D-AD4E-0D0B38E1493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9580430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3E7408-0EA8-A54A-B638-790E23F91444}"/>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36402"/>
            <a:ext cx="4239423" cy="3792769"/>
          </a:xfrm>
        </p:spPr>
        <p:txBody>
          <a:bodyPr/>
          <a:lstStyle/>
          <a:p>
            <a:pPr marL="596900" indent="-457200">
              <a:buFont typeface="+mj-lt"/>
              <a:buAutoNum type="arabicPeriod"/>
            </a:pPr>
            <a:r>
              <a:rPr lang="en-US" sz="1800">
                <a:cs typeface="Calibri" panose="020F0502020204030204" pitchFamily="34" charset="0"/>
              </a:rPr>
              <a:t>If the information is correct, select the </a:t>
            </a:r>
            <a:r>
              <a:rPr lang="en-US" sz="1800" b="1">
                <a:cs typeface="Calibri" panose="020F0502020204030204" pitchFamily="34" charset="0"/>
              </a:rPr>
              <a:t>[Yes] </a:t>
            </a:r>
            <a:r>
              <a:rPr lang="en-US" sz="1800">
                <a:cs typeface="Calibri" panose="020F0502020204030204" pitchFamily="34" charset="0"/>
              </a:rPr>
              <a:t>button to move on. </a:t>
            </a:r>
          </a:p>
          <a:p>
            <a:endParaRPr lang="en-US"/>
          </a:p>
        </p:txBody>
      </p:sp>
      <p:sp>
        <p:nvSpPr>
          <p:cNvPr id="8" name="Footer Placeholder 7">
            <a:extLst>
              <a:ext uri="{FF2B5EF4-FFF2-40B4-BE49-F238E27FC236}">
                <a16:creationId xmlns:a16="http://schemas.microsoft.com/office/drawing/2014/main" id="{6A922FDF-27EA-A2B0-6929-3426CF94D56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descr="Is This You? Page in the Student Testing Site">
            <a:extLst>
              <a:ext uri="{FF2B5EF4-FFF2-40B4-BE49-F238E27FC236}">
                <a16:creationId xmlns:a16="http://schemas.microsoft.com/office/drawing/2014/main" id="{1ECCA79C-5E21-339E-EA9D-3A8AD15974ED}"/>
              </a:ext>
            </a:extLst>
          </p:cNvPr>
          <p:cNvPicPr/>
          <p:nvPr/>
        </p:nvPicPr>
        <p:blipFill>
          <a:blip r:embed="rId3">
            <a:extLst>
              <a:ext uri="{28A0092B-C50C-407E-A947-70E740481C1C}">
                <a14:useLocalDpi xmlns:a14="http://schemas.microsoft.com/office/drawing/2010/main" val="0"/>
              </a:ext>
            </a:extLst>
          </a:blip>
          <a:stretch>
            <a:fillRect/>
          </a:stretch>
        </p:blipFill>
        <p:spPr>
          <a:xfrm>
            <a:off x="5091796" y="961628"/>
            <a:ext cx="3203118" cy="1027227"/>
          </a:xfrm>
          <a:prstGeom prst="rect">
            <a:avLst/>
          </a:prstGeom>
          <a:ln>
            <a:solidFill>
              <a:schemeClr val="tx1"/>
            </a:solidFill>
          </a:ln>
        </p:spPr>
      </p:pic>
      <p:pic>
        <p:nvPicPr>
          <p:cNvPr id="5" name="Picture 4">
            <a:extLst>
              <a:ext uri="{FF2B5EF4-FFF2-40B4-BE49-F238E27FC236}">
                <a16:creationId xmlns:a16="http://schemas.microsoft.com/office/drawing/2014/main" id="{F4521F51-60ED-3F8E-82C5-275BA927C341}"/>
              </a:ext>
            </a:extLst>
          </p:cNvPr>
          <p:cNvPicPr>
            <a:picLocks noChangeAspect="1"/>
          </p:cNvPicPr>
          <p:nvPr/>
        </p:nvPicPr>
        <p:blipFill rotWithShape="1">
          <a:blip r:embed="rId4"/>
          <a:srcRect t="1746"/>
          <a:stretch/>
        </p:blipFill>
        <p:spPr>
          <a:xfrm>
            <a:off x="4829033" y="2220885"/>
            <a:ext cx="3673234" cy="1200613"/>
          </a:xfrm>
          <a:prstGeom prst="rect">
            <a:avLst/>
          </a:prstGeom>
        </p:spPr>
      </p:pic>
      <p:pic>
        <p:nvPicPr>
          <p:cNvPr id="9" name="Picture 8">
            <a:extLst>
              <a:ext uri="{FF2B5EF4-FFF2-40B4-BE49-F238E27FC236}">
                <a16:creationId xmlns:a16="http://schemas.microsoft.com/office/drawing/2014/main" id="{49F23D5D-BB55-6F96-A9B5-F51B019097BD}"/>
              </a:ext>
            </a:extLst>
          </p:cNvPr>
          <p:cNvPicPr>
            <a:picLocks noChangeAspect="1"/>
          </p:cNvPicPr>
          <p:nvPr/>
        </p:nvPicPr>
        <p:blipFill>
          <a:blip r:embed="rId5"/>
          <a:stretch>
            <a:fillRect/>
          </a:stretch>
        </p:blipFill>
        <p:spPr>
          <a:xfrm>
            <a:off x="4784561" y="3535811"/>
            <a:ext cx="3780941" cy="1149179"/>
          </a:xfrm>
          <a:prstGeom prst="rect">
            <a:avLst/>
          </a:prstGeom>
        </p:spPr>
      </p:pic>
      <p:sp>
        <p:nvSpPr>
          <p:cNvPr id="10" name="Rectangle 9">
            <a:extLst>
              <a:ext uri="{FF2B5EF4-FFF2-40B4-BE49-F238E27FC236}">
                <a16:creationId xmlns:a16="http://schemas.microsoft.com/office/drawing/2014/main" id="{60CF60DD-F139-8BD0-D242-9E30EC5ABBA5}"/>
              </a:ext>
            </a:extLst>
          </p:cNvPr>
          <p:cNvSpPr/>
          <p:nvPr/>
        </p:nvSpPr>
        <p:spPr>
          <a:xfrm>
            <a:off x="448901" y="2220885"/>
            <a:ext cx="3965020" cy="646331"/>
          </a:xfrm>
          <a:prstGeom prst="rect">
            <a:avLst/>
          </a:prstGeom>
        </p:spPr>
        <p:txBody>
          <a:bodyPr wrap="square">
            <a:spAutoFit/>
          </a:bodyPr>
          <a:lstStyle/>
          <a:p>
            <a:pPr marL="457200" indent="-457200">
              <a:buFont typeface="+mj-lt"/>
              <a:buAutoNum type="arabicPeriod" startAt="2"/>
            </a:pPr>
            <a:r>
              <a:rPr lang="en-US" sz="1800">
                <a:latin typeface="Arial" panose="020B0604020202020204" pitchFamily="34" charset="0"/>
                <a:cs typeface="Arial" panose="020B0604020202020204" pitchFamily="34" charset="0"/>
              </a:rPr>
              <a:t>Choose the test on the </a:t>
            </a:r>
            <a:r>
              <a:rPr lang="en-US" sz="1800" i="1">
                <a:latin typeface="Arial" panose="020B0604020202020204" pitchFamily="34" charset="0"/>
                <a:cs typeface="Arial" panose="020B0604020202020204" pitchFamily="34" charset="0"/>
              </a:rPr>
              <a:t>Your Tests </a:t>
            </a:r>
            <a:r>
              <a:rPr lang="en-US" sz="1800">
                <a:latin typeface="Arial" panose="020B0604020202020204" pitchFamily="34" charset="0"/>
                <a:cs typeface="Arial" panose="020B0604020202020204" pitchFamily="34" charset="0"/>
              </a:rPr>
              <a:t>screen.</a:t>
            </a:r>
          </a:p>
        </p:txBody>
      </p:sp>
      <p:sp>
        <p:nvSpPr>
          <p:cNvPr id="12" name="Rectangle 11">
            <a:extLst>
              <a:ext uri="{FF2B5EF4-FFF2-40B4-BE49-F238E27FC236}">
                <a16:creationId xmlns:a16="http://schemas.microsoft.com/office/drawing/2014/main" id="{307FE5A4-982A-FCD6-7542-C9E5A2398CBB}"/>
              </a:ext>
            </a:extLst>
          </p:cNvPr>
          <p:cNvSpPr/>
          <p:nvPr/>
        </p:nvSpPr>
        <p:spPr>
          <a:xfrm>
            <a:off x="448901" y="3484661"/>
            <a:ext cx="3861069" cy="1200329"/>
          </a:xfrm>
          <a:prstGeom prst="rect">
            <a:avLst/>
          </a:prstGeom>
        </p:spPr>
        <p:txBody>
          <a:bodyPr wrap="square">
            <a:spAutoFit/>
          </a:bodyPr>
          <a:lstStyle/>
          <a:p>
            <a:pPr marL="457200" indent="-457200">
              <a:buFont typeface="+mj-lt"/>
              <a:buAutoNum type="arabicPeriod" startAt="3"/>
            </a:pPr>
            <a:r>
              <a:rPr lang="en-US" sz="1800">
                <a:ea typeface="Tahoma"/>
                <a:cs typeface="Arial" panose="020B0604020202020204" pitchFamily="34" charset="0"/>
              </a:rPr>
              <a:t>A student request is sent to the TA Interface and the student is taken to the </a:t>
            </a:r>
            <a:r>
              <a:rPr lang="en-US" sz="1800" i="1">
                <a:ea typeface="Tahoma"/>
                <a:cs typeface="Arial" panose="020B0604020202020204" pitchFamily="34" charset="0"/>
              </a:rPr>
              <a:t>Waiting for Approval </a:t>
            </a:r>
            <a:r>
              <a:rPr lang="en-US" sz="1800">
                <a:ea typeface="Tahoma"/>
                <a:cs typeface="Arial" panose="020B0604020202020204" pitchFamily="34" charset="0"/>
              </a:rPr>
              <a:t>screen. </a:t>
            </a:r>
            <a:endParaRPr lang="en-US" sz="1800"/>
          </a:p>
        </p:txBody>
      </p:sp>
    </p:spTree>
    <p:extLst>
      <p:ext uri="{BB962C8B-B14F-4D97-AF65-F5344CB8AC3E}">
        <p14:creationId xmlns:p14="http://schemas.microsoft.com/office/powerpoint/2010/main" val="253015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latin typeface="+mj-lt"/>
              </a:rPr>
              <a:t>Summative ELPAC Testing Schedule</a:t>
            </a:r>
          </a:p>
        </p:txBody>
      </p:sp>
      <p:sp>
        <p:nvSpPr>
          <p:cNvPr id="3" name="Text Placeholder 2"/>
          <p:cNvSpPr>
            <a:spLocks noGrp="1"/>
          </p:cNvSpPr>
          <p:nvPr>
            <p:ph type="body" idx="13"/>
          </p:nvPr>
        </p:nvSpPr>
        <p:spPr>
          <a:xfrm>
            <a:off x="311700" y="952500"/>
            <a:ext cx="8504054" cy="3768622"/>
          </a:xfrm>
          <a:noFill/>
        </p:spPr>
        <p:txBody>
          <a:bodyPr spcFirstLastPara="1" wrap="square" lIns="68580" tIns="34290" rIns="68580" bIns="34290" anchor="t" anchorCtr="0">
            <a:normAutofit/>
          </a:bodyPr>
          <a:lstStyle/>
          <a:p>
            <a:pPr marL="342900" indent="-342900">
              <a:spcAft>
                <a:spcPts val="600"/>
              </a:spcAft>
              <a:buClr>
                <a:schemeClr val="accent1">
                  <a:lumMod val="50000"/>
                </a:schemeClr>
              </a:buClr>
            </a:pPr>
            <a:r>
              <a:rPr lang="en-US" dirty="0">
                <a:cs typeface="Calibri"/>
              </a:rPr>
              <a:t>Schedule must follow District-wide testing windows.</a:t>
            </a:r>
          </a:p>
          <a:p>
            <a:pPr marL="800100" lvl="1" indent="-342900">
              <a:spcAft>
                <a:spcPts val="600"/>
              </a:spcAft>
            </a:pPr>
            <a:r>
              <a:rPr lang="en-US" sz="2000" b="1" dirty="0">
                <a:cs typeface="Calibri"/>
              </a:rPr>
              <a:t>K-2: </a:t>
            </a:r>
            <a:r>
              <a:rPr lang="en-US" sz="2000" dirty="0">
                <a:latin typeface="+mn-lt"/>
                <a:cs typeface="Calibri"/>
              </a:rPr>
              <a:t>April 2 - May 3</a:t>
            </a:r>
          </a:p>
          <a:p>
            <a:pPr marL="800100" lvl="1" indent="-342900">
              <a:spcAft>
                <a:spcPts val="600"/>
              </a:spcAft>
            </a:pPr>
            <a:r>
              <a:rPr lang="en-US" sz="2000" b="1" dirty="0">
                <a:cs typeface="Calibri"/>
              </a:rPr>
              <a:t>3-12:</a:t>
            </a:r>
            <a:r>
              <a:rPr lang="en-US" sz="2000" dirty="0">
                <a:cs typeface="Calibri"/>
              </a:rPr>
              <a:t> </a:t>
            </a:r>
            <a:r>
              <a:rPr lang="en-US" sz="2000" dirty="0">
                <a:latin typeface="+mn-lt"/>
                <a:cs typeface="Calibri"/>
              </a:rPr>
              <a:t>February 1 – March 22, 2024</a:t>
            </a:r>
          </a:p>
          <a:p>
            <a:pPr marL="342900" indent="-342900">
              <a:spcAft>
                <a:spcPts val="600"/>
              </a:spcAft>
              <a:buClr>
                <a:schemeClr val="accent1">
                  <a:lumMod val="50000"/>
                </a:schemeClr>
              </a:buClr>
            </a:pPr>
            <a:r>
              <a:rPr lang="en-US" dirty="0">
                <a:cs typeface="Arial"/>
              </a:rPr>
              <a:t>K-2 schools that wish to start testing earlier, should enter the actual test dates in the calendar.</a:t>
            </a:r>
          </a:p>
          <a:p>
            <a:pPr marL="342900" indent="-342900">
              <a:spcAft>
                <a:spcPts val="600"/>
              </a:spcAft>
              <a:buClr>
                <a:srgbClr val="203864"/>
              </a:buClr>
            </a:pPr>
            <a:r>
              <a:rPr lang="en-US" dirty="0">
                <a:cs typeface="Arial"/>
              </a:rPr>
              <a:t>The ELPAC Coordinator will submit the school’s testing schedule </a:t>
            </a:r>
            <a:r>
              <a:rPr lang="en-US" dirty="0">
                <a:cs typeface="Calibri"/>
              </a:rPr>
              <a:t>through the STB Portal by January 19, 2024. </a:t>
            </a:r>
            <a:endParaRPr lang="en-US" dirty="0"/>
          </a:p>
          <a:p>
            <a:pPr marL="342900" indent="-342900">
              <a:spcAft>
                <a:spcPts val="600"/>
              </a:spcAft>
              <a:buClr>
                <a:schemeClr val="tx1"/>
              </a:buClr>
            </a:pPr>
            <a:r>
              <a:rPr lang="en-US" sz="2200" dirty="0">
                <a:cs typeface="Calibri"/>
              </a:rPr>
              <a:t>Share with staff and parents.</a:t>
            </a:r>
            <a:endParaRPr lang="en-US" sz="1350" dirty="0">
              <a:ea typeface="Tahoma"/>
              <a:cs typeface="Arial" panose="020B0604020202020204" pitchFamily="34" charset="0"/>
            </a:endParaRPr>
          </a:p>
        </p:txBody>
      </p:sp>
      <p:sp>
        <p:nvSpPr>
          <p:cNvPr id="4" name="TextBox 3">
            <a:extLst>
              <a:ext uri="{FF2B5EF4-FFF2-40B4-BE49-F238E27FC236}">
                <a16:creationId xmlns:a16="http://schemas.microsoft.com/office/drawing/2014/main" id="{D86A8C1E-88AB-B039-E714-317EB958794A}"/>
              </a:ext>
            </a:extLst>
          </p:cNvPr>
          <p:cNvSpPr txBox="1"/>
          <p:nvPr/>
        </p:nvSpPr>
        <p:spPr>
          <a:xfrm>
            <a:off x="7016261" y="659423"/>
            <a:ext cx="16705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p>
        </p:txBody>
      </p:sp>
      <p:sp>
        <p:nvSpPr>
          <p:cNvPr id="7" name="Footer Placeholder 6">
            <a:extLst>
              <a:ext uri="{FF2B5EF4-FFF2-40B4-BE49-F238E27FC236}">
                <a16:creationId xmlns:a16="http://schemas.microsoft.com/office/drawing/2014/main" id="{79F2261E-342F-5FF6-EEC6-6B1D09D61DF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a:extLst>
              <a:ext uri="{FF2B5EF4-FFF2-40B4-BE49-F238E27FC236}">
                <a16:creationId xmlns:a16="http://schemas.microsoft.com/office/drawing/2014/main" id="{3A2EB1BD-0F00-177B-4741-5A9E6D554CFE}"/>
              </a:ext>
            </a:extLst>
          </p:cNvPr>
          <p:cNvPicPr>
            <a:picLocks noChangeAspect="1"/>
          </p:cNvPicPr>
          <p:nvPr/>
        </p:nvPicPr>
        <p:blipFill>
          <a:blip r:embed="rId3"/>
          <a:stretch>
            <a:fillRect/>
          </a:stretch>
        </p:blipFill>
        <p:spPr>
          <a:xfrm>
            <a:off x="6457176" y="3486473"/>
            <a:ext cx="1452277" cy="1088713"/>
          </a:xfrm>
          <a:prstGeom prst="rect">
            <a:avLst/>
          </a:prstGeom>
        </p:spPr>
      </p:pic>
    </p:spTree>
    <p:extLst>
      <p:ext uri="{BB962C8B-B14F-4D97-AF65-F5344CB8AC3E}">
        <p14:creationId xmlns:p14="http://schemas.microsoft.com/office/powerpoint/2010/main" val="42111116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F01D95-657A-5387-D4AD-A47C8357DFA7}"/>
              </a:ext>
            </a:extLst>
          </p:cNvPr>
          <p:cNvPicPr>
            <a:picLocks noChangeAspect="1"/>
          </p:cNvPicPr>
          <p:nvPr/>
        </p:nvPicPr>
        <p:blipFill>
          <a:blip r:embed="rId3"/>
          <a:stretch>
            <a:fillRect/>
          </a:stretch>
        </p:blipFill>
        <p:spPr>
          <a:xfrm>
            <a:off x="3253266" y="1065382"/>
            <a:ext cx="5425409" cy="2054649"/>
          </a:xfrm>
          <a:prstGeom prst="rect">
            <a:avLst/>
          </a:prstGeom>
          <a:ln>
            <a:solidFill>
              <a:schemeClr val="tx1"/>
            </a:solidFill>
          </a:ln>
        </p:spPr>
      </p:pic>
      <p:sp>
        <p:nvSpPr>
          <p:cNvPr id="7" name="Title 1">
            <a:extLst>
              <a:ext uri="{FF2B5EF4-FFF2-40B4-BE49-F238E27FC236}">
                <a16:creationId xmlns:a16="http://schemas.microsoft.com/office/drawing/2014/main" id="{873BA447-EE2A-4A4D-8A38-F0CEADA2B097}"/>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44451"/>
            <a:ext cx="2279226" cy="3784720"/>
          </a:xfrm>
        </p:spPr>
        <p:txBody>
          <a:bodyPr spcFirstLastPara="1" wrap="square" lIns="68580" tIns="34290" rIns="68580" bIns="34290" anchor="t" anchorCtr="0">
            <a:normAutofit/>
          </a:bodyPr>
          <a:lstStyle/>
          <a:p>
            <a:pPr marL="482600" indent="-342900">
              <a:buFont typeface="+mj-lt"/>
              <a:buAutoNum type="arabicPeriod"/>
            </a:pPr>
            <a:r>
              <a:rPr lang="en-US" sz="1800"/>
              <a:t>TE must verify that the student selected the correct test.</a:t>
            </a:r>
          </a:p>
          <a:p>
            <a:pPr marL="482600" indent="-342900">
              <a:buFont typeface="+mj-lt"/>
              <a:buAutoNum type="arabicPeriod"/>
            </a:pPr>
            <a:r>
              <a:rPr lang="en-US" sz="1800"/>
              <a:t>TE must verify that the student’s Test Settings are correct by selecting the eyeball icon.</a:t>
            </a:r>
          </a:p>
        </p:txBody>
      </p:sp>
      <p:sp>
        <p:nvSpPr>
          <p:cNvPr id="9" name="Frame 8">
            <a:extLst>
              <a:ext uri="{FF2B5EF4-FFF2-40B4-BE49-F238E27FC236}">
                <a16:creationId xmlns:a16="http://schemas.microsoft.com/office/drawing/2014/main" id="{B6BFFEF6-A535-274E-AB12-FCF4E9A21952}"/>
              </a:ext>
            </a:extLst>
          </p:cNvPr>
          <p:cNvSpPr/>
          <p:nvPr/>
        </p:nvSpPr>
        <p:spPr>
          <a:xfrm>
            <a:off x="3367262" y="2092706"/>
            <a:ext cx="2361734" cy="360116"/>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Speech Bubble: Rectangle 7">
            <a:extLst>
              <a:ext uri="{FF2B5EF4-FFF2-40B4-BE49-F238E27FC236}">
                <a16:creationId xmlns:a16="http://schemas.microsoft.com/office/drawing/2014/main" id="{782CF407-D5FC-2615-7F27-F7E3E1469741}"/>
              </a:ext>
            </a:extLst>
          </p:cNvPr>
          <p:cNvSpPr/>
          <p:nvPr/>
        </p:nvSpPr>
        <p:spPr>
          <a:xfrm>
            <a:off x="7014474" y="3467675"/>
            <a:ext cx="2026889" cy="773400"/>
          </a:xfrm>
          <a:prstGeom prst="wedgeRectCallout">
            <a:avLst>
              <a:gd name="adj1" fmla="val -6247"/>
              <a:gd name="adj2" fmla="val -1135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cs typeface="Arial" panose="020B0604020202020204" pitchFamily="34" charset="0"/>
              </a:rPr>
              <a:t>Click the checkmark if the student does not have any assigned designated supports or accommodations.</a:t>
            </a:r>
          </a:p>
        </p:txBody>
      </p:sp>
      <p:sp>
        <p:nvSpPr>
          <p:cNvPr id="2" name="Speech Bubble: Rectangle 7">
            <a:extLst>
              <a:ext uri="{FF2B5EF4-FFF2-40B4-BE49-F238E27FC236}">
                <a16:creationId xmlns:a16="http://schemas.microsoft.com/office/drawing/2014/main" id="{6EA93BB5-E5C3-F892-2118-17DEB627B954}"/>
              </a:ext>
            </a:extLst>
          </p:cNvPr>
          <p:cNvSpPr/>
          <p:nvPr/>
        </p:nvSpPr>
        <p:spPr>
          <a:xfrm>
            <a:off x="2590926" y="1754745"/>
            <a:ext cx="1000787" cy="217963"/>
          </a:xfrm>
          <a:prstGeom prst="wedgeRectCallout">
            <a:avLst>
              <a:gd name="adj1" fmla="val 69364"/>
              <a:gd name="adj2" fmla="val 528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cs typeface="Arial" panose="020B0604020202020204" pitchFamily="34" charset="0"/>
              </a:rPr>
              <a:t>Verify Test</a:t>
            </a:r>
          </a:p>
        </p:txBody>
      </p:sp>
      <p:sp>
        <p:nvSpPr>
          <p:cNvPr id="5" name="Speech Bubble: Rectangle 7">
            <a:extLst>
              <a:ext uri="{FF2B5EF4-FFF2-40B4-BE49-F238E27FC236}">
                <a16:creationId xmlns:a16="http://schemas.microsoft.com/office/drawing/2014/main" id="{B9DB862B-21AC-80F0-2772-0C6693D6E008}"/>
              </a:ext>
            </a:extLst>
          </p:cNvPr>
          <p:cNvSpPr/>
          <p:nvPr/>
        </p:nvSpPr>
        <p:spPr>
          <a:xfrm>
            <a:off x="5460128" y="3073787"/>
            <a:ext cx="1408923" cy="604472"/>
          </a:xfrm>
          <a:prstGeom prst="wedgeRectCallout">
            <a:avLst>
              <a:gd name="adj1" fmla="val 80297"/>
              <a:gd name="adj2" fmla="val -7975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cs typeface="Arial" panose="020B0604020202020204" pitchFamily="34" charset="0"/>
              </a:rPr>
              <a:t>Click the eyeball icon  to verify Test Settings</a:t>
            </a:r>
          </a:p>
        </p:txBody>
      </p:sp>
      <p:sp>
        <p:nvSpPr>
          <p:cNvPr id="12" name="Footer Placeholder 11">
            <a:extLst>
              <a:ext uri="{FF2B5EF4-FFF2-40B4-BE49-F238E27FC236}">
                <a16:creationId xmlns:a16="http://schemas.microsoft.com/office/drawing/2014/main" id="{356FBE5C-09A0-20D0-5AFE-904473AD429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1680172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E06AB-FF41-EA72-E288-A9934D37FA69}"/>
              </a:ext>
            </a:extLst>
          </p:cNvPr>
          <p:cNvPicPr>
            <a:picLocks noChangeAspect="1"/>
          </p:cNvPicPr>
          <p:nvPr/>
        </p:nvPicPr>
        <p:blipFill>
          <a:blip r:embed="rId3"/>
          <a:stretch>
            <a:fillRect/>
          </a:stretch>
        </p:blipFill>
        <p:spPr>
          <a:xfrm>
            <a:off x="4311277" y="914236"/>
            <a:ext cx="4659094" cy="1764439"/>
          </a:xfrm>
          <a:prstGeom prst="rect">
            <a:avLst/>
          </a:prstGeom>
          <a:ln>
            <a:solidFill>
              <a:schemeClr val="tx1"/>
            </a:solidFill>
          </a:ln>
        </p:spPr>
      </p:pic>
      <p:sp>
        <p:nvSpPr>
          <p:cNvPr id="7" name="Title 1">
            <a:extLst>
              <a:ext uri="{FF2B5EF4-FFF2-40B4-BE49-F238E27FC236}">
                <a16:creationId xmlns:a16="http://schemas.microsoft.com/office/drawing/2014/main" id="{873BA447-EE2A-4A4D-8A38-F0CEADA2B097}"/>
              </a:ext>
            </a:extLst>
          </p:cNvPr>
          <p:cNvSpPr>
            <a:spLocks noGrp="1"/>
          </p:cNvSpPr>
          <p:nvPr>
            <p:ph type="title"/>
          </p:nvPr>
        </p:nvSpPr>
        <p:spPr/>
        <p:txBody>
          <a:bodyPr>
            <a:normAutofit/>
          </a:bodyPr>
          <a:lstStyle/>
          <a:p>
            <a:r>
              <a:rPr lang="en-US"/>
              <a:t>Logon to Test Session</a:t>
            </a:r>
          </a:p>
        </p:txBody>
      </p:sp>
      <p:pic>
        <p:nvPicPr>
          <p:cNvPr id="5" name="Picture 4">
            <a:extLst>
              <a:ext uri="{FF2B5EF4-FFF2-40B4-BE49-F238E27FC236}">
                <a16:creationId xmlns:a16="http://schemas.microsoft.com/office/drawing/2014/main" id="{DD20571F-5044-3B40-B0A4-95F8230EB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99" y="1628540"/>
            <a:ext cx="3612940" cy="2973917"/>
          </a:xfrm>
          <a:prstGeom prst="rect">
            <a:avLst/>
          </a:prstGeom>
          <a:ln>
            <a:solidFill>
              <a:schemeClr val="tx1"/>
            </a:solidFill>
          </a:ln>
        </p:spPr>
      </p:pic>
      <p:sp>
        <p:nvSpPr>
          <p:cNvPr id="9" name="Frame 8">
            <a:extLst>
              <a:ext uri="{FF2B5EF4-FFF2-40B4-BE49-F238E27FC236}">
                <a16:creationId xmlns:a16="http://schemas.microsoft.com/office/drawing/2014/main" id="{B6BFFEF6-A535-274E-AB12-FCF4E9A21952}"/>
              </a:ext>
            </a:extLst>
          </p:cNvPr>
          <p:cNvSpPr/>
          <p:nvPr/>
        </p:nvSpPr>
        <p:spPr>
          <a:xfrm>
            <a:off x="8165572" y="2320429"/>
            <a:ext cx="674759" cy="310665"/>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Footer Placeholder 9">
            <a:extLst>
              <a:ext uri="{FF2B5EF4-FFF2-40B4-BE49-F238E27FC236}">
                <a16:creationId xmlns:a16="http://schemas.microsoft.com/office/drawing/2014/main" id="{EAE52F75-58C9-FAC4-5E79-C02F7648F0F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11" name="Speech Bubble: Rectangle 7">
            <a:extLst>
              <a:ext uri="{FF2B5EF4-FFF2-40B4-BE49-F238E27FC236}">
                <a16:creationId xmlns:a16="http://schemas.microsoft.com/office/drawing/2014/main" id="{3B918F50-896C-9A4A-A592-3B2040BFBC53}"/>
              </a:ext>
            </a:extLst>
          </p:cNvPr>
          <p:cNvSpPr/>
          <p:nvPr/>
        </p:nvSpPr>
        <p:spPr>
          <a:xfrm>
            <a:off x="518399" y="914236"/>
            <a:ext cx="3361299" cy="430840"/>
          </a:xfrm>
          <a:prstGeom prst="wedgeRectCallout">
            <a:avLst>
              <a:gd name="adj1" fmla="val -6564"/>
              <a:gd name="adj2" fmla="val 1083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cs typeface="Arial" panose="020B0604020202020204" pitchFamily="34" charset="0"/>
              </a:rPr>
              <a:t>Verify that the designated supports and accommodations are correct</a:t>
            </a:r>
            <a:r>
              <a:rPr lang="en-US" sz="1100">
                <a:solidFill>
                  <a:schemeClr val="tx1"/>
                </a:solidFill>
                <a:cs typeface="Arial" panose="020B0604020202020204" pitchFamily="34" charset="0"/>
              </a:rPr>
              <a:t>.</a:t>
            </a:r>
          </a:p>
        </p:txBody>
      </p:sp>
      <p:sp>
        <p:nvSpPr>
          <p:cNvPr id="12" name="Speech Bubble: Rectangle 7">
            <a:extLst>
              <a:ext uri="{FF2B5EF4-FFF2-40B4-BE49-F238E27FC236}">
                <a16:creationId xmlns:a16="http://schemas.microsoft.com/office/drawing/2014/main" id="{3B918F50-896C-9A4A-A592-3B2040BFBC53}"/>
              </a:ext>
            </a:extLst>
          </p:cNvPr>
          <p:cNvSpPr/>
          <p:nvPr/>
        </p:nvSpPr>
        <p:spPr>
          <a:xfrm>
            <a:off x="4635162" y="3060441"/>
            <a:ext cx="4011324" cy="835806"/>
          </a:xfrm>
          <a:prstGeom prst="wedgeRectCallout">
            <a:avLst>
              <a:gd name="adj1" fmla="val 42978"/>
              <a:gd name="adj2" fmla="val -9579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buFont typeface="Arial" panose="020B0604020202020204" pitchFamily="34" charset="0"/>
              <a:buChar char="•"/>
            </a:pPr>
            <a:r>
              <a:rPr lang="en-US" sz="1200">
                <a:solidFill>
                  <a:schemeClr val="tx1"/>
                </a:solidFill>
              </a:rPr>
              <a:t>If settings are correct, click the green checkmark to approve the student.</a:t>
            </a:r>
          </a:p>
          <a:p>
            <a:pPr marL="171450" indent="-171450">
              <a:buFont typeface="Arial" panose="020B0604020202020204" pitchFamily="34" charset="0"/>
              <a:buChar char="•"/>
            </a:pPr>
            <a:r>
              <a:rPr lang="en-US" sz="1200">
                <a:solidFill>
                  <a:schemeClr val="tx1"/>
                </a:solidFill>
              </a:rPr>
              <a:t>If test settings are not correct, do not allow the student to test (click the red X).</a:t>
            </a:r>
          </a:p>
        </p:txBody>
      </p:sp>
    </p:spTree>
    <p:extLst>
      <p:ext uri="{BB962C8B-B14F-4D97-AF65-F5344CB8AC3E}">
        <p14:creationId xmlns:p14="http://schemas.microsoft.com/office/powerpoint/2010/main" val="21782407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E1598D-78CD-6947-B8C2-27703CB6B748}"/>
              </a:ext>
            </a:extLst>
          </p:cNvPr>
          <p:cNvSpPr>
            <a:spLocks noGrp="1"/>
          </p:cNvSpPr>
          <p:nvPr>
            <p:ph type="title"/>
          </p:nvPr>
        </p:nvSpPr>
        <p:spPr/>
        <p:txBody>
          <a:bodyPr>
            <a:normAutofit/>
          </a:bodyPr>
          <a:lstStyle/>
          <a:p>
            <a:r>
              <a:rPr lang="en-US"/>
              <a:t>Logon to Test Session</a:t>
            </a:r>
          </a:p>
        </p:txBody>
      </p:sp>
      <p:sp>
        <p:nvSpPr>
          <p:cNvPr id="3" name="Text Placeholder 2"/>
          <p:cNvSpPr>
            <a:spLocks noGrp="1"/>
          </p:cNvSpPr>
          <p:nvPr>
            <p:ph type="body" idx="1"/>
          </p:nvPr>
        </p:nvSpPr>
        <p:spPr>
          <a:xfrm>
            <a:off x="311700" y="936402"/>
            <a:ext cx="3917638" cy="3792769"/>
          </a:xfrm>
        </p:spPr>
        <p:txBody>
          <a:bodyPr spcFirstLastPara="1" wrap="square" lIns="68580" tIns="34290" rIns="68580" bIns="34290" anchor="t" anchorCtr="0">
            <a:noAutofit/>
          </a:bodyPr>
          <a:lstStyle/>
          <a:p>
            <a:pPr marL="0" indent="0">
              <a:buNone/>
            </a:pPr>
            <a:r>
              <a:rPr lang="en-US"/>
              <a:t>Once the teacher gives approval, the Instructions and Help screen appears. </a:t>
            </a:r>
          </a:p>
          <a:p>
            <a:pPr marL="342900" indent="-342900"/>
            <a:r>
              <a:rPr lang="en-US"/>
              <a:t>Select the [Begin Test Now] button. </a:t>
            </a:r>
          </a:p>
          <a:p>
            <a:pPr marL="342900" indent="-342900"/>
            <a:r>
              <a:rPr lang="en-US"/>
              <a:t>TEs will monitor progress</a:t>
            </a:r>
          </a:p>
          <a:p>
            <a:pPr lvl="1"/>
            <a:r>
              <a:rPr lang="en-US"/>
              <a:t>TA Interface </a:t>
            </a:r>
          </a:p>
          <a:p>
            <a:pPr lvl="1"/>
            <a:r>
              <a:rPr lang="en-US"/>
              <a:t>Walking around the testing room</a:t>
            </a:r>
          </a:p>
          <a:p>
            <a:pPr marL="342900" indent="-342900"/>
            <a:endParaRPr lang="en-US"/>
          </a:p>
        </p:txBody>
      </p:sp>
      <p:pic>
        <p:nvPicPr>
          <p:cNvPr id="4" name="Picture 3" descr="Instructions and Help page in Student Testing Site"/>
          <p:cNvPicPr/>
          <p:nvPr/>
        </p:nvPicPr>
        <p:blipFill rotWithShape="1">
          <a:blip r:embed="rId2" cstate="screen">
            <a:extLst>
              <a:ext uri="{28A0092B-C50C-407E-A947-70E740481C1C}">
                <a14:useLocalDpi xmlns:a14="http://schemas.microsoft.com/office/drawing/2010/main"/>
              </a:ext>
            </a:extLst>
          </a:blip>
          <a:srcRect r="5748"/>
          <a:stretch/>
        </p:blipFill>
        <p:spPr>
          <a:xfrm>
            <a:off x="5028248" y="952500"/>
            <a:ext cx="3749040" cy="2674620"/>
          </a:xfrm>
          <a:prstGeom prst="rect">
            <a:avLst/>
          </a:prstGeom>
          <a:ln>
            <a:solidFill>
              <a:schemeClr val="tx1"/>
            </a:solidFill>
          </a:ln>
        </p:spPr>
      </p:pic>
      <p:sp>
        <p:nvSpPr>
          <p:cNvPr id="6" name="Frame 5">
            <a:extLst>
              <a:ext uri="{FF2B5EF4-FFF2-40B4-BE49-F238E27FC236}">
                <a16:creationId xmlns:a16="http://schemas.microsoft.com/office/drawing/2014/main" id="{35A4F512-586B-71CF-33E6-4F576CA2F868}"/>
              </a:ext>
            </a:extLst>
          </p:cNvPr>
          <p:cNvSpPr/>
          <p:nvPr/>
        </p:nvSpPr>
        <p:spPr>
          <a:xfrm>
            <a:off x="6486031" y="3349707"/>
            <a:ext cx="510022" cy="214544"/>
          </a:xfrm>
          <a:prstGeom prst="frame">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5E85AC6C-33C9-1AB6-9AE2-8EC90FA8180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2653616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1D921C-3FFF-4E3A-EA8E-CAB55AD7EFE1}"/>
              </a:ext>
            </a:extLst>
          </p:cNvPr>
          <p:cNvSpPr>
            <a:spLocks noGrp="1"/>
          </p:cNvSpPr>
          <p:nvPr>
            <p:ph type="title"/>
          </p:nvPr>
        </p:nvSpPr>
        <p:spPr/>
        <p:txBody>
          <a:bodyPr/>
          <a:lstStyle/>
          <a:p>
            <a:r>
              <a:rPr lang="en-US"/>
              <a:t>Logon to Test Session</a:t>
            </a:r>
          </a:p>
        </p:txBody>
      </p:sp>
      <p:pic>
        <p:nvPicPr>
          <p:cNvPr id="5" name="Picture 4">
            <a:extLst>
              <a:ext uri="{FF2B5EF4-FFF2-40B4-BE49-F238E27FC236}">
                <a16:creationId xmlns:a16="http://schemas.microsoft.com/office/drawing/2014/main" id="{83A45A76-554D-545A-07B7-06DBBDFC1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321" y="2473384"/>
            <a:ext cx="2247979" cy="2103120"/>
          </a:xfrm>
          <a:prstGeom prst="rect">
            <a:avLst/>
          </a:prstGeom>
          <a:ln>
            <a:solidFill>
              <a:schemeClr val="tx1"/>
            </a:solidFill>
          </a:ln>
        </p:spPr>
      </p:pic>
      <p:pic>
        <p:nvPicPr>
          <p:cNvPr id="6" name="Picture 5">
            <a:extLst>
              <a:ext uri="{FF2B5EF4-FFF2-40B4-BE49-F238E27FC236}">
                <a16:creationId xmlns:a16="http://schemas.microsoft.com/office/drawing/2014/main" id="{DE887FD8-33BE-15F6-1679-5F9A155C2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2473384"/>
            <a:ext cx="2997707" cy="1920240"/>
          </a:xfrm>
          <a:prstGeom prst="rect">
            <a:avLst/>
          </a:prstGeom>
          <a:ln>
            <a:solidFill>
              <a:schemeClr val="tx1"/>
            </a:solidFill>
          </a:ln>
        </p:spPr>
      </p:pic>
      <p:pic>
        <p:nvPicPr>
          <p:cNvPr id="7" name="Picture 6">
            <a:extLst>
              <a:ext uri="{FF2B5EF4-FFF2-40B4-BE49-F238E27FC236}">
                <a16:creationId xmlns:a16="http://schemas.microsoft.com/office/drawing/2014/main" id="{E5109123-5671-1BCA-4226-528F10CD3E9C}"/>
              </a:ext>
            </a:extLst>
          </p:cNvPr>
          <p:cNvPicPr>
            <a:picLocks noChangeAspect="1"/>
          </p:cNvPicPr>
          <p:nvPr/>
        </p:nvPicPr>
        <p:blipFill>
          <a:blip r:embed="rId4"/>
          <a:stretch>
            <a:fillRect/>
          </a:stretch>
        </p:blipFill>
        <p:spPr>
          <a:xfrm>
            <a:off x="3658757" y="2473384"/>
            <a:ext cx="2539869" cy="2103120"/>
          </a:xfrm>
          <a:prstGeom prst="rect">
            <a:avLst/>
          </a:prstGeom>
          <a:ln>
            <a:solidFill>
              <a:schemeClr val="tx1"/>
            </a:solidFill>
          </a:ln>
        </p:spPr>
      </p:pic>
      <p:sp>
        <p:nvSpPr>
          <p:cNvPr id="8" name="TextBox 7">
            <a:extLst>
              <a:ext uri="{FF2B5EF4-FFF2-40B4-BE49-F238E27FC236}">
                <a16:creationId xmlns:a16="http://schemas.microsoft.com/office/drawing/2014/main" id="{AA84C87B-99AF-5D09-DD88-9E53E9F067A9}"/>
              </a:ext>
            </a:extLst>
          </p:cNvPr>
          <p:cNvSpPr txBox="1"/>
          <p:nvPr/>
        </p:nvSpPr>
        <p:spPr>
          <a:xfrm>
            <a:off x="188006" y="976989"/>
            <a:ext cx="8644294" cy="1384995"/>
          </a:xfrm>
          <a:prstGeom prst="rect">
            <a:avLst/>
          </a:prstGeom>
          <a:noFill/>
        </p:spPr>
        <p:txBody>
          <a:bodyPr wrap="square" lIns="91440" tIns="45720" rIns="91440" bIns="45720" rtlCol="0" anchor="t">
            <a:spAutoFit/>
          </a:bodyPr>
          <a:lstStyle/>
          <a:p>
            <a:r>
              <a:rPr lang="en-US" sz="1800">
                <a:latin typeface="+mn-lt"/>
              </a:rPr>
              <a:t>Depending on the domain being administered and/or the student’s assigned accessibility resources, the following checks will be completed:</a:t>
            </a:r>
          </a:p>
          <a:p>
            <a:pPr marL="285750" indent="-285750">
              <a:buFont typeface="Arial" panose="020B0604020202020204" pitchFamily="34" charset="0"/>
              <a:buChar char="•"/>
            </a:pPr>
            <a:r>
              <a:rPr lang="en-US" sz="1600">
                <a:latin typeface="+mn-lt"/>
              </a:rPr>
              <a:t>Audio/Video Check</a:t>
            </a:r>
          </a:p>
          <a:p>
            <a:pPr marL="285750" indent="-285750">
              <a:buFont typeface="Arial" panose="020B0604020202020204" pitchFamily="34" charset="0"/>
              <a:buChar char="•"/>
            </a:pPr>
            <a:r>
              <a:rPr lang="en-US" sz="1600">
                <a:latin typeface="+mn-lt"/>
              </a:rPr>
              <a:t>Text-to-Speech Sound Check</a:t>
            </a:r>
          </a:p>
          <a:p>
            <a:pPr marL="285750" indent="-285750">
              <a:buFont typeface="Arial" panose="020B0604020202020204" pitchFamily="34" charset="0"/>
              <a:buChar char="•"/>
            </a:pPr>
            <a:r>
              <a:rPr lang="en-US" sz="1600">
                <a:latin typeface="+mn-lt"/>
              </a:rPr>
              <a:t>Audio Video and Recording Device Check</a:t>
            </a:r>
          </a:p>
        </p:txBody>
      </p:sp>
      <p:sp>
        <p:nvSpPr>
          <p:cNvPr id="11" name="Footer Placeholder 10">
            <a:extLst>
              <a:ext uri="{FF2B5EF4-FFF2-40B4-BE49-F238E27FC236}">
                <a16:creationId xmlns:a16="http://schemas.microsoft.com/office/drawing/2014/main" id="{6944D251-5925-671F-E682-D3AB93F9888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057914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28DE6-474F-6124-5456-831F90697923}"/>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6A116528-9919-F31E-A794-B2570FA8E463}"/>
              </a:ext>
            </a:extLst>
          </p:cNvPr>
          <p:cNvSpPr>
            <a:spLocks noGrp="1"/>
          </p:cNvSpPr>
          <p:nvPr>
            <p:ph type="body" idx="13"/>
          </p:nvPr>
        </p:nvSpPr>
        <p:spPr/>
        <p:txBody>
          <a:bodyPr/>
          <a:lstStyle/>
          <a:p>
            <a:r>
              <a:rPr lang="en-US"/>
              <a:t>Verify that students have the correct test assigned in TOMS before beginning a test session.</a:t>
            </a:r>
          </a:p>
          <a:p>
            <a:r>
              <a:rPr lang="en-US"/>
              <a:t>Remind TEs to check the eyeball icon to verify accommodations and designated supports have been made available before approving students into the test session.</a:t>
            </a:r>
          </a:p>
          <a:p>
            <a:endParaRPr lang="en-US"/>
          </a:p>
        </p:txBody>
      </p:sp>
      <p:sp>
        <p:nvSpPr>
          <p:cNvPr id="6" name="Footer Placeholder 5">
            <a:extLst>
              <a:ext uri="{FF2B5EF4-FFF2-40B4-BE49-F238E27FC236}">
                <a16:creationId xmlns:a16="http://schemas.microsoft.com/office/drawing/2014/main" id="{914F37AC-0CCF-0237-5251-7976D48695B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945787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Test Administration</a:t>
            </a:r>
          </a:p>
        </p:txBody>
      </p:sp>
      <p:sp>
        <p:nvSpPr>
          <p:cNvPr id="6" name="Footer Placeholder 5">
            <a:extLst>
              <a:ext uri="{FF2B5EF4-FFF2-40B4-BE49-F238E27FC236}">
                <a16:creationId xmlns:a16="http://schemas.microsoft.com/office/drawing/2014/main" id="{D2BE1D37-0235-7C88-F078-7DB7030BF35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5499758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Pause Rules - Listening and Reading Only</a:t>
            </a:r>
          </a:p>
        </p:txBody>
      </p:sp>
      <p:sp>
        <p:nvSpPr>
          <p:cNvPr id="3" name="Text Placeholder 2"/>
          <p:cNvSpPr>
            <a:spLocks noGrp="1"/>
          </p:cNvSpPr>
          <p:nvPr>
            <p:ph type="body" idx="1"/>
          </p:nvPr>
        </p:nvSpPr>
        <p:spPr>
          <a:xfrm>
            <a:off x="311700" y="952500"/>
            <a:ext cx="3666872" cy="3035507"/>
          </a:xfrm>
        </p:spPr>
        <p:txBody>
          <a:bodyPr spcFirstLastPara="1" wrap="square" lIns="68580" tIns="34290" rIns="68580" bIns="34290" anchor="t" anchorCtr="0">
            <a:normAutofit/>
          </a:bodyPr>
          <a:lstStyle/>
          <a:p>
            <a:pPr marL="0" indent="0">
              <a:spcAft>
                <a:spcPts val="300"/>
              </a:spcAft>
              <a:buNone/>
            </a:pPr>
            <a:r>
              <a:rPr lang="en-US" sz="1500">
                <a:ea typeface="Tahoma"/>
                <a:cs typeface="Arial" panose="020B0604020202020204" pitchFamily="34" charset="0"/>
              </a:rPr>
              <a:t>When can a test be paused?</a:t>
            </a:r>
          </a:p>
          <a:p>
            <a:pPr>
              <a:spcAft>
                <a:spcPts val="300"/>
              </a:spcAft>
            </a:pPr>
            <a:r>
              <a:rPr lang="en-US" sz="1500">
                <a:ea typeface="Tahoma"/>
                <a:cs typeface="Arial" panose="020B0604020202020204" pitchFamily="34" charset="0"/>
              </a:rPr>
              <a:t>If the student does not finish the assessment by the end of the testing session</a:t>
            </a:r>
          </a:p>
          <a:p>
            <a:pPr>
              <a:spcAft>
                <a:spcPts val="300"/>
              </a:spcAft>
            </a:pPr>
            <a:r>
              <a:rPr lang="en-US" sz="1500">
                <a:ea typeface="Tahoma"/>
                <a:cs typeface="Arial" panose="020B0604020202020204" pitchFamily="34" charset="0"/>
              </a:rPr>
              <a:t>If the student needs a break</a:t>
            </a:r>
          </a:p>
          <a:p>
            <a:pPr>
              <a:spcAft>
                <a:spcPts val="300"/>
              </a:spcAft>
            </a:pPr>
            <a:r>
              <a:rPr lang="en-US" sz="1500">
                <a:ea typeface="Tahoma"/>
                <a:cs typeface="Arial" panose="020B0604020202020204" pitchFamily="34" charset="0"/>
              </a:rPr>
              <a:t>Test inactivity</a:t>
            </a:r>
          </a:p>
          <a:p>
            <a:pPr>
              <a:spcAft>
                <a:spcPts val="300"/>
              </a:spcAft>
            </a:pPr>
            <a:r>
              <a:rPr lang="en-US" sz="1500">
                <a:ea typeface="Tahoma"/>
                <a:cs typeface="Arial" panose="020B0604020202020204" pitchFamily="34" charset="0"/>
              </a:rPr>
              <a:t>Technical issues such as a power outage </a:t>
            </a:r>
          </a:p>
          <a:p>
            <a:pPr>
              <a:spcAft>
                <a:spcPts val="300"/>
              </a:spcAft>
            </a:pPr>
            <a:r>
              <a:rPr lang="en-US" sz="1500">
                <a:ea typeface="Tahoma"/>
                <a:cs typeface="Arial" panose="020B0604020202020204" pitchFamily="34" charset="0"/>
              </a:rPr>
              <a:t>A student’s camera is not working (Remote Administration only)</a:t>
            </a:r>
            <a:endParaRPr lang="en-US" sz="1500"/>
          </a:p>
        </p:txBody>
      </p:sp>
      <p:pic>
        <p:nvPicPr>
          <p:cNvPr id="5" name="Picture 4" descr="Graphical user interface, text, application&#10;&#10;Description automatically generated">
            <a:extLst>
              <a:ext uri="{FF2B5EF4-FFF2-40B4-BE49-F238E27FC236}">
                <a16:creationId xmlns:a16="http://schemas.microsoft.com/office/drawing/2014/main" id="{D78D798D-77DA-4691-C706-BFEBB607D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792" y="954523"/>
            <a:ext cx="4366686" cy="2786966"/>
          </a:xfrm>
          <a:prstGeom prst="rect">
            <a:avLst/>
          </a:prstGeom>
          <a:ln>
            <a:solidFill>
              <a:schemeClr val="tx1"/>
            </a:solidFill>
          </a:ln>
        </p:spPr>
      </p:pic>
      <p:sp>
        <p:nvSpPr>
          <p:cNvPr id="4" name="Rectangle 3">
            <a:extLst>
              <a:ext uri="{FF2B5EF4-FFF2-40B4-BE49-F238E27FC236}">
                <a16:creationId xmlns:a16="http://schemas.microsoft.com/office/drawing/2014/main" id="{401ED6BC-DDEC-402B-B35A-8567ABE35A4B}"/>
              </a:ext>
            </a:extLst>
          </p:cNvPr>
          <p:cNvSpPr/>
          <p:nvPr/>
        </p:nvSpPr>
        <p:spPr>
          <a:xfrm>
            <a:off x="1998478" y="4478848"/>
            <a:ext cx="4937761" cy="261610"/>
          </a:xfrm>
          <a:prstGeom prst="rect">
            <a:avLst/>
          </a:prstGeom>
          <a:solidFill>
            <a:srgbClr val="FFFF00"/>
          </a:solidFill>
          <a:ln>
            <a:solidFill>
              <a:schemeClr val="tx1"/>
            </a:solidFill>
          </a:ln>
        </p:spPr>
        <p:txBody>
          <a:bodyPr wrap="square" lIns="91440" tIns="45720" rIns="91440" bIns="45720" anchor="t">
            <a:spAutoFit/>
          </a:bodyPr>
          <a:lstStyle/>
          <a:p>
            <a:pPr algn="ctr"/>
            <a:r>
              <a:rPr lang="en-US" sz="1100">
                <a:latin typeface="+mn-lt"/>
                <a:cs typeface="Arial" panose="020B0604020202020204" pitchFamily="34" charset="0"/>
                <a:hlinkClick r:id="rId4"/>
              </a:rPr>
              <a:t>https://www.caaspp.org/rsc/pdfs/CAASPP-ELPAC-Pause-Rules.pdf</a:t>
            </a:r>
            <a:endParaRPr lang="en-US" sz="1100">
              <a:latin typeface="+mn-lt"/>
              <a:cs typeface="Arial" panose="020B0604020202020204" pitchFamily="34" charset="0"/>
            </a:endParaRPr>
          </a:p>
        </p:txBody>
      </p:sp>
      <p:sp>
        <p:nvSpPr>
          <p:cNvPr id="8" name="Footer Placeholder 7">
            <a:extLst>
              <a:ext uri="{FF2B5EF4-FFF2-40B4-BE49-F238E27FC236}">
                <a16:creationId xmlns:a16="http://schemas.microsoft.com/office/drawing/2014/main" id="{D2621182-0BAD-BD31-5D43-530CE430DBF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541674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Expiration</a:t>
            </a:r>
          </a:p>
        </p:txBody>
      </p:sp>
      <p:sp>
        <p:nvSpPr>
          <p:cNvPr id="3" name="Text Placeholder 2">
            <a:extLst>
              <a:ext uri="{FF2B5EF4-FFF2-40B4-BE49-F238E27FC236}">
                <a16:creationId xmlns:a16="http://schemas.microsoft.com/office/drawing/2014/main" id="{D8C5FD64-9D4C-0173-FA6E-F3A848F2BD7C}"/>
              </a:ext>
            </a:extLst>
          </p:cNvPr>
          <p:cNvSpPr>
            <a:spLocks noGrp="1"/>
          </p:cNvSpPr>
          <p:nvPr>
            <p:ph type="body" idx="13"/>
          </p:nvPr>
        </p:nvSpPr>
        <p:spPr/>
        <p:txBody>
          <a:bodyPr/>
          <a:lstStyle/>
          <a:p>
            <a:r>
              <a:rPr lang="en-US" sz="1800"/>
              <a:t>Once a test opportunity expires, the student cannot complete nor review the test unless a Re-open Appeal is submitted through STAIRS by the site ELPAC Coordinator.</a:t>
            </a:r>
          </a:p>
          <a:p>
            <a:r>
              <a:rPr lang="en-US" sz="1800"/>
              <a:t>The state will eventually score the ELPAC, but the results may not be accurate if any domain(s) expired. </a:t>
            </a:r>
          </a:p>
          <a:p>
            <a:endParaRPr lang="en-US"/>
          </a:p>
        </p:txBody>
      </p:sp>
      <p:graphicFrame>
        <p:nvGraphicFramePr>
          <p:cNvPr id="5" name="Table 2">
            <a:extLst>
              <a:ext uri="{FF2B5EF4-FFF2-40B4-BE49-F238E27FC236}">
                <a16:creationId xmlns:a16="http://schemas.microsoft.com/office/drawing/2014/main" id="{1F30D54A-710A-5C11-0113-7D62C680ACAA}"/>
              </a:ext>
            </a:extLst>
          </p:cNvPr>
          <p:cNvGraphicFramePr>
            <a:graphicFrameLocks noGrp="1"/>
          </p:cNvGraphicFramePr>
          <p:nvPr>
            <p:extLst>
              <p:ext uri="{D42A27DB-BD31-4B8C-83A1-F6EECF244321}">
                <p14:modId xmlns:p14="http://schemas.microsoft.com/office/powerpoint/2010/main" val="1193322784"/>
              </p:ext>
            </p:extLst>
          </p:nvPr>
        </p:nvGraphicFramePr>
        <p:xfrm>
          <a:off x="675686" y="2836811"/>
          <a:ext cx="7792628" cy="1585899"/>
        </p:xfrm>
        <a:graphic>
          <a:graphicData uri="http://schemas.openxmlformats.org/drawingml/2006/table">
            <a:tbl>
              <a:tblPr firstRow="1" bandRow="1">
                <a:tableStyleId>{B301B821-A1FF-4177-AEE7-76D212191A09}</a:tableStyleId>
              </a:tblPr>
              <a:tblGrid>
                <a:gridCol w="1948157">
                  <a:extLst>
                    <a:ext uri="{9D8B030D-6E8A-4147-A177-3AD203B41FA5}">
                      <a16:colId xmlns:a16="http://schemas.microsoft.com/office/drawing/2014/main" val="1217415188"/>
                    </a:ext>
                  </a:extLst>
                </a:gridCol>
                <a:gridCol w="1948157">
                  <a:extLst>
                    <a:ext uri="{9D8B030D-6E8A-4147-A177-3AD203B41FA5}">
                      <a16:colId xmlns:a16="http://schemas.microsoft.com/office/drawing/2014/main" val="3312949422"/>
                    </a:ext>
                  </a:extLst>
                </a:gridCol>
                <a:gridCol w="3896314">
                  <a:extLst>
                    <a:ext uri="{9D8B030D-6E8A-4147-A177-3AD203B41FA5}">
                      <a16:colId xmlns:a16="http://schemas.microsoft.com/office/drawing/2014/main" val="2708097597"/>
                    </a:ext>
                  </a:extLst>
                </a:gridCol>
              </a:tblGrid>
              <a:tr h="297180">
                <a:tc gridSpan="2">
                  <a:txBody>
                    <a:bodyPr/>
                    <a:lstStyle/>
                    <a:p>
                      <a:pPr marL="0" marR="0" lvl="0" indent="0" algn="ctr" rtl="0" eaLnBrk="1" fontAlgn="auto" latinLnBrk="0" hangingPunct="1">
                        <a:lnSpc>
                          <a:spcPct val="100000"/>
                        </a:lnSpc>
                        <a:spcBef>
                          <a:spcPts val="0"/>
                        </a:spcBef>
                        <a:spcAft>
                          <a:spcPts val="0"/>
                        </a:spcAft>
                        <a:buClrTx/>
                        <a:buSzTx/>
                        <a:buFontTx/>
                        <a:buNone/>
                      </a:pPr>
                      <a:r>
                        <a:rPr lang="en-US" sz="1500" b="1">
                          <a:solidFill>
                            <a:schemeClr val="tx1"/>
                          </a:solidFill>
                          <a:latin typeface="Arial" panose="020B0604020202020204" pitchFamily="34" charset="0"/>
                          <a:ea typeface="Calibri"/>
                          <a:cs typeface="Arial" panose="020B0604020202020204" pitchFamily="34" charset="0"/>
                        </a:rPr>
                        <a:t>Summative ELPAC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latin typeface="Arial" panose="020B0604020202020204" pitchFamily="34" charset="0"/>
                          <a:ea typeface="Calibri"/>
                          <a:cs typeface="Arial" panose="020B0604020202020204" pitchFamily="34" charset="0"/>
                        </a:rPr>
                        <a:t>Summative Alternate ELPAC</a:t>
                      </a:r>
                      <a:endParaRPr lang="en-US">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895473940"/>
                  </a:ext>
                </a:extLst>
              </a:tr>
              <a:tr h="336997">
                <a:tc>
                  <a:txBody>
                    <a:bodyPr/>
                    <a:lstStyle/>
                    <a:p>
                      <a:pPr marL="0" marR="0" indent="0" algn="l">
                        <a:lnSpc>
                          <a:spcPct val="100000"/>
                        </a:lnSpc>
                        <a:spcBef>
                          <a:spcPts val="700"/>
                        </a:spcBef>
                        <a:spcAft>
                          <a:spcPts val="600"/>
                        </a:spcAft>
                        <a:buClr>
                          <a:srgbClr val="000000"/>
                        </a:buClr>
                        <a:buFont typeface="Arial" panose="020B0604020202020204" pitchFamily="34" charset="0"/>
                        <a:buNone/>
                      </a:pPr>
                      <a:r>
                        <a:rPr lang="en-US" sz="1400" b="0" i="0" u="none" strike="noStrike" noProof="0">
                          <a:latin typeface="Arial" panose="020B0604020202020204" pitchFamily="34" charset="0"/>
                        </a:rPr>
                        <a:t>Speaking and Writing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700"/>
                        </a:spcBef>
                        <a:spcAft>
                          <a:spcPts val="600"/>
                        </a:spcAft>
                        <a:buClr>
                          <a:srgbClr val="000000"/>
                        </a:buClr>
                        <a:buSzTx/>
                        <a:buFont typeface="Arial" panose="020B0604020202020204" pitchFamily="34" charset="0"/>
                        <a:buNone/>
                        <a:tabLst/>
                        <a:defRPr/>
                      </a:pPr>
                      <a:r>
                        <a:rPr lang="en-US" sz="1400" b="0" i="0" u="none" strike="noStrike" noProof="0">
                          <a:latin typeface="Arial" panose="020B0604020202020204" pitchFamily="34" charset="0"/>
                        </a:rPr>
                        <a:t>Listening and Reading</a:t>
                      </a:r>
                      <a:endParaRPr lang="en-US">
                        <a:latin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285750" marR="0" lvl="0" indent="-285750" algn="l" rtl="0" eaLnBrk="1" fontAlgn="auto" latinLnBrk="0" hangingPunct="1">
                        <a:lnSpc>
                          <a:spcPct val="100000"/>
                        </a:lnSpc>
                        <a:spcBef>
                          <a:spcPts val="700"/>
                        </a:spcBef>
                        <a:spcAft>
                          <a:spcPts val="600"/>
                        </a:spcAft>
                        <a:buClr>
                          <a:srgbClr val="000000"/>
                        </a:buClr>
                        <a:buSzTx/>
                        <a:buFont typeface="Arial" panose="020B0604020202020204" pitchFamily="34" charset="0"/>
                        <a:buChar char="•"/>
                      </a:pPr>
                      <a:r>
                        <a:rPr lang="en-US" sz="1400" b="0" i="0" u="none" strike="noStrike" noProof="0">
                          <a:latin typeface="Arial"/>
                        </a:rPr>
                        <a:t>Ongoing Availability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831232"/>
                  </a:ext>
                </a:extLst>
              </a:tr>
              <a:tr h="951722">
                <a:tc>
                  <a:txBody>
                    <a:bodyPr/>
                    <a:lstStyle/>
                    <a:p>
                      <a:r>
                        <a:rPr lang="en-US" sz="1400" b="0" i="0" u="none" strike="noStrike" noProof="0">
                          <a:latin typeface="Arial" panose="020B0604020202020204" pitchFamily="34" charset="0"/>
                        </a:rPr>
                        <a:t>Expires </a:t>
                      </a:r>
                      <a:r>
                        <a:rPr lang="en-US" sz="1400" b="1" i="0" u="none" strike="noStrike" noProof="0">
                          <a:latin typeface="Arial" panose="020B0604020202020204" pitchFamily="34" charset="0"/>
                        </a:rPr>
                        <a:t>20 calendar days </a:t>
                      </a:r>
                      <a:r>
                        <a:rPr lang="en-US" sz="1400" b="0" i="0" u="none" strike="noStrike" noProof="0">
                          <a:latin typeface="Arial" panose="020B0604020202020204" pitchFamily="34" charset="0"/>
                        </a:rPr>
                        <a:t>after the student first logs on to the domain.</a:t>
                      </a:r>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700"/>
                        </a:spcBef>
                        <a:spcAft>
                          <a:spcPts val="600"/>
                        </a:spcAft>
                        <a:buClr>
                          <a:srgbClr val="000000"/>
                        </a:buClr>
                        <a:buSzTx/>
                        <a:buFont typeface="Arial" panose="020B0604020202020204" pitchFamily="34" charset="0"/>
                        <a:buNone/>
                        <a:tabLst/>
                        <a:defRPr/>
                      </a:pPr>
                      <a:r>
                        <a:rPr lang="en-US" sz="1400" b="0" i="0" u="none" strike="noStrike" noProof="0">
                          <a:latin typeface="Arial"/>
                        </a:rPr>
                        <a:t>Expires </a:t>
                      </a:r>
                      <a:r>
                        <a:rPr lang="en-US" sz="1400" b="1" i="0" u="none" strike="noStrike" noProof="0">
                          <a:latin typeface="Arial"/>
                        </a:rPr>
                        <a:t>45 calendar days </a:t>
                      </a:r>
                      <a:r>
                        <a:rPr lang="en-US" sz="1400" b="0" i="0" u="none" strike="noStrike" noProof="0">
                          <a:latin typeface="Arial"/>
                        </a:rPr>
                        <a:t>after the student first logs on to the domain.</a:t>
                      </a:r>
                      <a:endParaRPr lang="en-US">
                        <a:latin typeface="Aria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702889928"/>
                  </a:ext>
                </a:extLst>
              </a:tr>
            </a:tbl>
          </a:graphicData>
        </a:graphic>
      </p:graphicFrame>
      <p:sp>
        <p:nvSpPr>
          <p:cNvPr id="7" name="Footer Placeholder 6">
            <a:extLst>
              <a:ext uri="{FF2B5EF4-FFF2-40B4-BE49-F238E27FC236}">
                <a16:creationId xmlns:a16="http://schemas.microsoft.com/office/drawing/2014/main" id="{447C5AB0-EFD3-4D19-2437-B2739BE44FF1}"/>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0355814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Score Sheets for Grades K-12</a:t>
            </a:r>
          </a:p>
        </p:txBody>
      </p:sp>
      <p:sp>
        <p:nvSpPr>
          <p:cNvPr id="6" name="Text Placeholder 5">
            <a:extLst>
              <a:ext uri="{FF2B5EF4-FFF2-40B4-BE49-F238E27FC236}">
                <a16:creationId xmlns:a16="http://schemas.microsoft.com/office/drawing/2014/main" id="{EAEEF331-B9A0-1705-5F6D-14573454BF6D}"/>
              </a:ext>
            </a:extLst>
          </p:cNvPr>
          <p:cNvSpPr>
            <a:spLocks noGrp="1"/>
          </p:cNvSpPr>
          <p:nvPr>
            <p:ph type="body" idx="1"/>
          </p:nvPr>
        </p:nvSpPr>
        <p:spPr>
          <a:xfrm>
            <a:off x="311700" y="952500"/>
            <a:ext cx="4315959" cy="3768622"/>
          </a:xfrm>
        </p:spPr>
        <p:txBody>
          <a:bodyPr spcFirstLastPara="1" wrap="square" lIns="68580" tIns="34290" rIns="68580" bIns="34290" anchor="t" anchorCtr="0">
            <a:normAutofit/>
          </a:bodyPr>
          <a:lstStyle/>
          <a:p>
            <a:pPr>
              <a:spcAft>
                <a:spcPts val="600"/>
              </a:spcAft>
            </a:pPr>
            <a:r>
              <a:rPr lang="en-US" sz="1600">
                <a:ea typeface="Tahoma"/>
                <a:cs typeface="Arial"/>
              </a:rPr>
              <a:t>Speaking scores must be documented on the Student Score Sheet for </a:t>
            </a:r>
            <a:r>
              <a:rPr lang="en-US" sz="1600" b="1">
                <a:ea typeface="Tahoma"/>
                <a:cs typeface="Arial"/>
              </a:rPr>
              <a:t>EVERY STUDENT</a:t>
            </a:r>
            <a:r>
              <a:rPr lang="en-US" sz="1600">
                <a:ea typeface="Tahoma"/>
                <a:cs typeface="Arial"/>
              </a:rPr>
              <a:t> and are to be entered immediately into the DEI after testing the student.</a:t>
            </a:r>
          </a:p>
          <a:p>
            <a:pPr lvl="1">
              <a:spcAft>
                <a:spcPts val="600"/>
              </a:spcAft>
            </a:pPr>
            <a:r>
              <a:rPr lang="en-US" sz="1400">
                <a:solidFill>
                  <a:srgbClr val="FF0000"/>
                </a:solidFill>
                <a:ea typeface="Tahoma"/>
              </a:rPr>
              <a:t>DO NOT </a:t>
            </a:r>
            <a:r>
              <a:rPr lang="en-US" sz="1400">
                <a:ea typeface="Tahoma"/>
              </a:rPr>
              <a:t>simultaneously enter the scores into the DEI while testing students.</a:t>
            </a:r>
          </a:p>
          <a:p>
            <a:pPr>
              <a:spcAft>
                <a:spcPts val="600"/>
              </a:spcAft>
            </a:pPr>
            <a:r>
              <a:rPr lang="en-US" sz="1600">
                <a:ea typeface="Tahoma"/>
              </a:rPr>
              <a:t>All student information must be completed, including the date the scores were entered in the DEI.</a:t>
            </a:r>
          </a:p>
          <a:p>
            <a:pPr>
              <a:spcAft>
                <a:spcPts val="600"/>
              </a:spcAft>
            </a:pPr>
            <a:r>
              <a:rPr lang="en-US" sz="1600"/>
              <a:t>The ELPAC Coordinator must securely store Student Score Sheets until the student receives Summative ELPAC scores.</a:t>
            </a:r>
          </a:p>
          <a:p>
            <a:endParaRPr lang="en-US">
              <a:ea typeface="Tahoma"/>
              <a:cs typeface="Arial" panose="020B0604020202020204" pitchFamily="34" charset="0"/>
            </a:endParaRPr>
          </a:p>
          <a:p>
            <a:endParaRPr lang="en-US"/>
          </a:p>
        </p:txBody>
      </p:sp>
      <p:sp>
        <p:nvSpPr>
          <p:cNvPr id="4" name="Rectangle 3">
            <a:extLst>
              <a:ext uri="{FF2B5EF4-FFF2-40B4-BE49-F238E27FC236}">
                <a16:creationId xmlns:a16="http://schemas.microsoft.com/office/drawing/2014/main" id="{95FE5B85-A180-DBC2-B113-72A40CB948BA}"/>
              </a:ext>
            </a:extLst>
          </p:cNvPr>
          <p:cNvSpPr/>
          <p:nvPr/>
        </p:nvSpPr>
        <p:spPr>
          <a:xfrm>
            <a:off x="5852794" y="1036586"/>
            <a:ext cx="2546361" cy="27794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92710" lvl="2" algn="ctr">
              <a:spcAft>
                <a:spcPts val="225"/>
              </a:spcAft>
              <a:buClr>
                <a:schemeClr val="accent1"/>
              </a:buClr>
              <a:buSzPct val="100000"/>
            </a:pPr>
            <a:r>
              <a:rPr lang="en-US" sz="1100">
                <a:solidFill>
                  <a:schemeClr val="tx1"/>
                </a:solidFill>
                <a:cs typeface="Arial" panose="020B0604020202020204" pitchFamily="34" charset="0"/>
              </a:rPr>
              <a:t>Score Sheets are in the DFAs!</a:t>
            </a:r>
          </a:p>
        </p:txBody>
      </p:sp>
      <p:sp>
        <p:nvSpPr>
          <p:cNvPr id="7" name="Footer Placeholder 6">
            <a:extLst>
              <a:ext uri="{FF2B5EF4-FFF2-40B4-BE49-F238E27FC236}">
                <a16:creationId xmlns:a16="http://schemas.microsoft.com/office/drawing/2014/main" id="{735C7C0C-6D27-A950-6A80-A18B61BDBC9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3" name="Picture 2">
            <a:extLst>
              <a:ext uri="{FF2B5EF4-FFF2-40B4-BE49-F238E27FC236}">
                <a16:creationId xmlns:a16="http://schemas.microsoft.com/office/drawing/2014/main" id="{7EACB74E-5D1D-5B91-84CA-13554D2D3C7B}"/>
              </a:ext>
            </a:extLst>
          </p:cNvPr>
          <p:cNvPicPr>
            <a:picLocks noChangeAspect="1"/>
          </p:cNvPicPr>
          <p:nvPr/>
        </p:nvPicPr>
        <p:blipFill>
          <a:blip r:embed="rId3"/>
          <a:srcRect/>
          <a:stretch/>
        </p:blipFill>
        <p:spPr>
          <a:xfrm>
            <a:off x="5156928" y="1676552"/>
            <a:ext cx="3875322" cy="1600676"/>
          </a:xfrm>
          <a:prstGeom prst="rect">
            <a:avLst/>
          </a:prstGeom>
        </p:spPr>
      </p:pic>
    </p:spTree>
    <p:extLst>
      <p:ext uri="{BB962C8B-B14F-4D97-AF65-F5344CB8AC3E}">
        <p14:creationId xmlns:p14="http://schemas.microsoft.com/office/powerpoint/2010/main" val="30715277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99988D-F576-F991-E271-E1C6E7331091}"/>
              </a:ext>
            </a:extLst>
          </p:cNvPr>
          <p:cNvSpPr>
            <a:spLocks noGrp="1"/>
          </p:cNvSpPr>
          <p:nvPr>
            <p:ph type="title"/>
          </p:nvPr>
        </p:nvSpPr>
        <p:spPr/>
        <p:txBody>
          <a:bodyPr/>
          <a:lstStyle/>
          <a:p>
            <a:r>
              <a:rPr lang="en-US"/>
              <a:t>Stopping Markers</a:t>
            </a:r>
          </a:p>
        </p:txBody>
      </p:sp>
      <p:sp>
        <p:nvSpPr>
          <p:cNvPr id="4" name="Text Placeholder 3">
            <a:extLst>
              <a:ext uri="{FF2B5EF4-FFF2-40B4-BE49-F238E27FC236}">
                <a16:creationId xmlns:a16="http://schemas.microsoft.com/office/drawing/2014/main" id="{2F2A7D88-28B7-DB71-CEF4-451B13EF981B}"/>
              </a:ext>
            </a:extLst>
          </p:cNvPr>
          <p:cNvSpPr>
            <a:spLocks noGrp="1"/>
          </p:cNvSpPr>
          <p:nvPr>
            <p:ph type="body" idx="13"/>
          </p:nvPr>
        </p:nvSpPr>
        <p:spPr/>
        <p:txBody>
          <a:bodyPr/>
          <a:lstStyle/>
          <a:p>
            <a:r>
              <a:rPr lang="en-US" sz="1800"/>
              <a:t>Follow instructions in the DFA!</a:t>
            </a:r>
          </a:p>
          <a:p>
            <a:r>
              <a:rPr lang="en-US" sz="1800"/>
              <a:t>Used in the following situations:</a:t>
            </a:r>
          </a:p>
          <a:p>
            <a:pPr lvl="1"/>
            <a:r>
              <a:rPr lang="en-US" sz="1600"/>
              <a:t>When the student has not provided any responses up to the stopping marker.</a:t>
            </a:r>
          </a:p>
          <a:p>
            <a:pPr lvl="1"/>
            <a:r>
              <a:rPr lang="en-US" sz="1600"/>
              <a:t>When the student has not provided any correct responses up to the stopping marker.</a:t>
            </a:r>
          </a:p>
          <a:p>
            <a:endParaRPr lang="en-US"/>
          </a:p>
        </p:txBody>
      </p:sp>
      <p:pic>
        <p:nvPicPr>
          <p:cNvPr id="5" name="Picture 4">
            <a:extLst>
              <a:ext uri="{FF2B5EF4-FFF2-40B4-BE49-F238E27FC236}">
                <a16:creationId xmlns:a16="http://schemas.microsoft.com/office/drawing/2014/main" id="{653F5132-6294-9FB5-838C-B5EDF4DCC4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3763" y="999152"/>
            <a:ext cx="2384792" cy="634636"/>
          </a:xfrm>
          <a:prstGeom prst="rect">
            <a:avLst/>
          </a:prstGeom>
          <a:ln w="50800">
            <a:solidFill>
              <a:srgbClr val="FF0000"/>
            </a:solidFill>
          </a:ln>
        </p:spPr>
      </p:pic>
      <p:sp>
        <p:nvSpPr>
          <p:cNvPr id="7" name="Footer Placeholder 6">
            <a:extLst>
              <a:ext uri="{FF2B5EF4-FFF2-40B4-BE49-F238E27FC236}">
                <a16:creationId xmlns:a16="http://schemas.microsoft.com/office/drawing/2014/main" id="{5111ECD2-EA62-86CB-73EF-EC43AB7BF54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descr="Calendar&#10;&#10;Description automatically generated with low confidence">
            <a:extLst>
              <a:ext uri="{FF2B5EF4-FFF2-40B4-BE49-F238E27FC236}">
                <a16:creationId xmlns:a16="http://schemas.microsoft.com/office/drawing/2014/main" id="{23186947-56AA-BA29-6742-ABAD2692A3DE}"/>
              </a:ext>
            </a:extLst>
          </p:cNvPr>
          <p:cNvPicPr>
            <a:picLocks noChangeAspect="1"/>
          </p:cNvPicPr>
          <p:nvPr/>
        </p:nvPicPr>
        <p:blipFill>
          <a:blip r:embed="rId3"/>
          <a:stretch>
            <a:fillRect/>
          </a:stretch>
        </p:blipFill>
        <p:spPr>
          <a:xfrm>
            <a:off x="1076958" y="2571750"/>
            <a:ext cx="7163292" cy="1987662"/>
          </a:xfrm>
          <a:prstGeom prst="rect">
            <a:avLst/>
          </a:prstGeom>
        </p:spPr>
      </p:pic>
    </p:spTree>
    <p:extLst>
      <p:ext uri="{BB962C8B-B14F-4D97-AF65-F5344CB8AC3E}">
        <p14:creationId xmlns:p14="http://schemas.microsoft.com/office/powerpoint/2010/main" val="4125822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latin typeface="+mj-lt"/>
              </a:rPr>
              <a:t>How to Submit the Testing Schedule</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marL="1036955" lvl="2" indent="0">
              <a:buClr>
                <a:schemeClr val="accent1"/>
              </a:buClr>
              <a:buNone/>
            </a:pPr>
            <a:endParaRPr lang="en-US" sz="1350">
              <a:ea typeface="Tahoma"/>
              <a:cs typeface="Arial" panose="020B0604020202020204" pitchFamily="34" charset="0"/>
            </a:endParaRPr>
          </a:p>
        </p:txBody>
      </p:sp>
      <p:sp>
        <p:nvSpPr>
          <p:cNvPr id="4" name="TextBox 3">
            <a:extLst>
              <a:ext uri="{FF2B5EF4-FFF2-40B4-BE49-F238E27FC236}">
                <a16:creationId xmlns:a16="http://schemas.microsoft.com/office/drawing/2014/main" id="{D86A8C1E-88AB-B039-E714-317EB958794A}"/>
              </a:ext>
            </a:extLst>
          </p:cNvPr>
          <p:cNvSpPr txBox="1"/>
          <p:nvPr/>
        </p:nvSpPr>
        <p:spPr>
          <a:xfrm>
            <a:off x="7016261" y="659423"/>
            <a:ext cx="16705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p>
        </p:txBody>
      </p:sp>
      <p:sp>
        <p:nvSpPr>
          <p:cNvPr id="7" name="Footer Placeholder 6">
            <a:extLst>
              <a:ext uri="{FF2B5EF4-FFF2-40B4-BE49-F238E27FC236}">
                <a16:creationId xmlns:a16="http://schemas.microsoft.com/office/drawing/2014/main" id="{79F2261E-342F-5FF6-EEC6-6B1D09D61DF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5" name="Picture 4" descr="A white person wearing a hard hat using a computer&#10;&#10;Description automatically generated">
            <a:extLst>
              <a:ext uri="{FF2B5EF4-FFF2-40B4-BE49-F238E27FC236}">
                <a16:creationId xmlns:a16="http://schemas.microsoft.com/office/drawing/2014/main" id="{6F6A77D1-7929-0EE9-EA99-94F6599E7352}"/>
              </a:ext>
            </a:extLst>
          </p:cNvPr>
          <p:cNvPicPr>
            <a:picLocks noChangeAspect="1"/>
          </p:cNvPicPr>
          <p:nvPr/>
        </p:nvPicPr>
        <p:blipFill>
          <a:blip r:embed="rId3"/>
          <a:stretch>
            <a:fillRect/>
          </a:stretch>
        </p:blipFill>
        <p:spPr>
          <a:xfrm>
            <a:off x="1790700" y="1719262"/>
            <a:ext cx="4943475" cy="2471738"/>
          </a:xfrm>
          <a:prstGeom prst="rect">
            <a:avLst/>
          </a:prstGeom>
        </p:spPr>
      </p:pic>
    </p:spTree>
    <p:extLst>
      <p:ext uri="{BB962C8B-B14F-4D97-AF65-F5344CB8AC3E}">
        <p14:creationId xmlns:p14="http://schemas.microsoft.com/office/powerpoint/2010/main" val="15537131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0EEE0-4267-C1B3-584D-34C100C3A86F}"/>
              </a:ext>
            </a:extLst>
          </p:cNvPr>
          <p:cNvSpPr>
            <a:spLocks noGrp="1"/>
          </p:cNvSpPr>
          <p:nvPr>
            <p:ph type="title"/>
          </p:nvPr>
        </p:nvSpPr>
        <p:spPr/>
        <p:txBody>
          <a:bodyPr/>
          <a:lstStyle/>
          <a:p>
            <a:r>
              <a:rPr lang="en-US"/>
              <a:t>Scratch Paper</a:t>
            </a:r>
          </a:p>
        </p:txBody>
      </p:sp>
      <p:sp>
        <p:nvSpPr>
          <p:cNvPr id="4" name="Text Placeholder 3">
            <a:extLst>
              <a:ext uri="{FF2B5EF4-FFF2-40B4-BE49-F238E27FC236}">
                <a16:creationId xmlns:a16="http://schemas.microsoft.com/office/drawing/2014/main" id="{43C0DCAE-7075-D905-49F3-70794AF577AE}"/>
              </a:ext>
            </a:extLst>
          </p:cNvPr>
          <p:cNvSpPr>
            <a:spLocks noGrp="1"/>
          </p:cNvSpPr>
          <p:nvPr>
            <p:ph type="body" idx="13"/>
          </p:nvPr>
        </p:nvSpPr>
        <p:spPr/>
        <p:txBody>
          <a:bodyPr/>
          <a:lstStyle/>
          <a:p>
            <a:r>
              <a:rPr lang="en-US">
                <a:ea typeface="Nirmala UI" panose="020B0502040204020203" pitchFamily="34" charset="0"/>
                <a:cs typeface="Nirmala UI" panose="020B0502040204020203" pitchFamily="34" charset="0"/>
              </a:rPr>
              <a:t>A student can use blank scratch paper to make notes, record responses, or create graphic organizers. </a:t>
            </a:r>
          </a:p>
          <a:p>
            <a:r>
              <a:rPr lang="en-US">
                <a:ea typeface="Nirmala UI" panose="020B0502040204020203" pitchFamily="34" charset="0"/>
                <a:cs typeface="Nirmala UI" panose="020B0502040204020203" pitchFamily="34" charset="0"/>
              </a:rPr>
              <a:t>Only plain paper or lined paper is appropriate for ELPAC. </a:t>
            </a:r>
          </a:p>
          <a:p>
            <a:r>
              <a:rPr lang="en-US">
                <a:ea typeface="Nirmala UI" panose="020B0502040204020203" pitchFamily="34" charset="0"/>
                <a:cs typeface="Nirmala UI" panose="020B0502040204020203" pitchFamily="34" charset="0"/>
              </a:rPr>
              <a:t>A student can use a whiteboard with marker. </a:t>
            </a:r>
          </a:p>
          <a:p>
            <a:r>
              <a:rPr lang="en-US">
                <a:ea typeface="Nirmala UI" panose="020B0502040204020203" pitchFamily="34" charset="0"/>
                <a:cs typeface="Nirmala UI" panose="020B0502040204020203" pitchFamily="34" charset="0"/>
              </a:rPr>
              <a:t>Scratch paper is to be immediately destroyed after each test session if the student's test will be paused more than 20 minutes.</a:t>
            </a:r>
          </a:p>
          <a:p>
            <a:endParaRPr lang="en-US">
              <a:ea typeface="Nirmala UI" panose="020B0502040204020203" pitchFamily="34" charset="0"/>
              <a:cs typeface="Nirmala UI" panose="020B0502040204020203" pitchFamily="34" charset="0"/>
            </a:endParaRPr>
          </a:p>
        </p:txBody>
      </p:sp>
      <p:sp>
        <p:nvSpPr>
          <p:cNvPr id="6" name="Footer Placeholder 5">
            <a:extLst>
              <a:ext uri="{FF2B5EF4-FFF2-40B4-BE49-F238E27FC236}">
                <a16:creationId xmlns:a16="http://schemas.microsoft.com/office/drawing/2014/main" id="{76C093EA-D444-CA19-E4DA-280C642B37D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7788278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517F-977E-5B3C-34F7-40F8624C90A8}"/>
              </a:ext>
            </a:extLst>
          </p:cNvPr>
          <p:cNvSpPr>
            <a:spLocks noGrp="1"/>
          </p:cNvSpPr>
          <p:nvPr>
            <p:ph type="title"/>
          </p:nvPr>
        </p:nvSpPr>
        <p:spPr/>
        <p:txBody>
          <a:bodyPr/>
          <a:lstStyle/>
          <a:p>
            <a:r>
              <a:rPr lang="en-US"/>
              <a:t>Action Items</a:t>
            </a:r>
          </a:p>
        </p:txBody>
      </p:sp>
      <p:sp>
        <p:nvSpPr>
          <p:cNvPr id="4" name="Text Placeholder 3">
            <a:extLst>
              <a:ext uri="{FF2B5EF4-FFF2-40B4-BE49-F238E27FC236}">
                <a16:creationId xmlns:a16="http://schemas.microsoft.com/office/drawing/2014/main" id="{6F7F4DB8-46F4-71D1-D54E-3868AF4D36CE}"/>
              </a:ext>
            </a:extLst>
          </p:cNvPr>
          <p:cNvSpPr>
            <a:spLocks noGrp="1"/>
          </p:cNvSpPr>
          <p:nvPr>
            <p:ph type="body" idx="13"/>
          </p:nvPr>
        </p:nvSpPr>
        <p:spPr/>
        <p:txBody>
          <a:bodyPr/>
          <a:lstStyle/>
          <a:p>
            <a:pPr marL="596900" indent="-457200">
              <a:buFont typeface="+mj-lt"/>
              <a:buAutoNum type="arabicPeriod"/>
            </a:pPr>
            <a:r>
              <a:rPr lang="en-US"/>
              <a:t>Print out Pause Rules for TE(s).</a:t>
            </a:r>
          </a:p>
          <a:p>
            <a:pPr marL="596900" indent="-457200">
              <a:buFont typeface="+mj-lt"/>
              <a:buAutoNum type="arabicPeriod"/>
            </a:pPr>
            <a:r>
              <a:rPr lang="en-US"/>
              <a:t>Make sure TEs use DFAs for every administration.</a:t>
            </a:r>
          </a:p>
          <a:p>
            <a:pPr marL="1054100" lvl="1" indent="-457200">
              <a:buFont typeface="+mj-lt"/>
              <a:buAutoNum type="alphaLcPeriod"/>
            </a:pPr>
            <a:r>
              <a:rPr lang="en-US"/>
              <a:t>Provide hard copies if needed (must be checked out/in each day of testing)</a:t>
            </a:r>
          </a:p>
          <a:p>
            <a:pPr marL="596900" indent="-457200">
              <a:buFont typeface="+mj-lt"/>
              <a:buAutoNum type="arabicPeriod"/>
            </a:pPr>
            <a:r>
              <a:rPr lang="en-US"/>
              <a:t>Remind TEs to adhere to the Stopping Marker Guidance in the DFA when applicable.</a:t>
            </a:r>
          </a:p>
          <a:p>
            <a:pPr marL="596900" indent="-457200">
              <a:buFont typeface="+mj-lt"/>
              <a:buAutoNum type="arabicPeriod"/>
            </a:pPr>
            <a:r>
              <a:rPr lang="en-US">
                <a:cs typeface="Arial"/>
              </a:rPr>
              <a:t>Provide Student Score Sheets to TEs for Speaking.</a:t>
            </a:r>
          </a:p>
          <a:p>
            <a:pPr marL="596900" indent="-457200">
              <a:buFont typeface="+mj-lt"/>
              <a:buAutoNum type="arabicPeriod"/>
            </a:pPr>
            <a:endParaRPr lang="en-US"/>
          </a:p>
        </p:txBody>
      </p:sp>
      <p:sp>
        <p:nvSpPr>
          <p:cNvPr id="6" name="Footer Placeholder 5">
            <a:extLst>
              <a:ext uri="{FF2B5EF4-FFF2-40B4-BE49-F238E27FC236}">
                <a16:creationId xmlns:a16="http://schemas.microsoft.com/office/drawing/2014/main" id="{4E1E71B8-DD26-4589-23AE-578B1A8A9A1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1663064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K-2 Reading, Listening, and Writing</a:t>
            </a:r>
          </a:p>
        </p:txBody>
      </p:sp>
      <p:sp>
        <p:nvSpPr>
          <p:cNvPr id="6" name="Footer Placeholder 5">
            <a:extLst>
              <a:ext uri="{FF2B5EF4-FFF2-40B4-BE49-F238E27FC236}">
                <a16:creationId xmlns:a16="http://schemas.microsoft.com/office/drawing/2014/main" id="{FA66B570-D4D5-5CB3-501B-7866B1EEC9C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2464393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K-2 Reading and Listening</a:t>
            </a:r>
          </a:p>
        </p:txBody>
      </p:sp>
      <p:sp>
        <p:nvSpPr>
          <p:cNvPr id="3" name="Text Placeholder 2">
            <a:extLst>
              <a:ext uri="{FF2B5EF4-FFF2-40B4-BE49-F238E27FC236}">
                <a16:creationId xmlns:a16="http://schemas.microsoft.com/office/drawing/2014/main" id="{478EB013-EE52-4F04-5D70-8BE083C57008}"/>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C0CBCA2E-41AE-6349-9AD1-AD4808CC9C8E}"/>
              </a:ext>
            </a:extLst>
          </p:cNvPr>
          <p:cNvGraphicFramePr>
            <a:graphicFrameLocks noGrp="1"/>
          </p:cNvGraphicFramePr>
          <p:nvPr>
            <p:extLst>
              <p:ext uri="{D42A27DB-BD31-4B8C-83A1-F6EECF244321}">
                <p14:modId xmlns:p14="http://schemas.microsoft.com/office/powerpoint/2010/main" val="1391318807"/>
              </p:ext>
            </p:extLst>
          </p:nvPr>
        </p:nvGraphicFramePr>
        <p:xfrm>
          <a:off x="311700" y="952500"/>
          <a:ext cx="8520600" cy="3768622"/>
        </p:xfrm>
        <a:graphic>
          <a:graphicData uri="http://schemas.openxmlformats.org/drawingml/2006/table">
            <a:tbl>
              <a:tblPr firstRow="1" firstCol="1" bandRow="1"/>
              <a:tblGrid>
                <a:gridCol w="850480">
                  <a:extLst>
                    <a:ext uri="{9D8B030D-6E8A-4147-A177-3AD203B41FA5}">
                      <a16:colId xmlns:a16="http://schemas.microsoft.com/office/drawing/2014/main" val="2268554783"/>
                    </a:ext>
                  </a:extLst>
                </a:gridCol>
                <a:gridCol w="1023421">
                  <a:extLst>
                    <a:ext uri="{9D8B030D-6E8A-4147-A177-3AD203B41FA5}">
                      <a16:colId xmlns:a16="http://schemas.microsoft.com/office/drawing/2014/main" val="176128004"/>
                    </a:ext>
                  </a:extLst>
                </a:gridCol>
                <a:gridCol w="3594603">
                  <a:extLst>
                    <a:ext uri="{9D8B030D-6E8A-4147-A177-3AD203B41FA5}">
                      <a16:colId xmlns:a16="http://schemas.microsoft.com/office/drawing/2014/main" val="557605197"/>
                    </a:ext>
                  </a:extLst>
                </a:gridCol>
                <a:gridCol w="3052096">
                  <a:extLst>
                    <a:ext uri="{9D8B030D-6E8A-4147-A177-3AD203B41FA5}">
                      <a16:colId xmlns:a16="http://schemas.microsoft.com/office/drawing/2014/main" val="112006576"/>
                    </a:ext>
                  </a:extLst>
                </a:gridCol>
              </a:tblGrid>
              <a:tr h="642204">
                <a:tc gridSpan="4">
                  <a:txBody>
                    <a:bodyPr/>
                    <a:lstStyle/>
                    <a:p>
                      <a:pPr marL="0" marR="0" algn="ctr">
                        <a:spcBef>
                          <a:spcPts val="0"/>
                        </a:spcBef>
                        <a:spcAft>
                          <a:spcPts val="0"/>
                        </a:spcAft>
                      </a:pPr>
                      <a:r>
                        <a:rPr lang="en-US" sz="1800" b="1">
                          <a:effectLst/>
                          <a:latin typeface="+mn-lt"/>
                          <a:ea typeface="Calibri"/>
                          <a:cs typeface="Times New Roman"/>
                        </a:rPr>
                        <a:t>K-2 </a:t>
                      </a:r>
                      <a:r>
                        <a:rPr lang="en-US" sz="1800" b="1" i="0" u="none" strike="noStrike" noProof="0">
                          <a:solidFill>
                            <a:srgbClr val="000000"/>
                          </a:solidFill>
                          <a:effectLst/>
                          <a:latin typeface="+mn-lt"/>
                        </a:rPr>
                        <a:t>Administration</a:t>
                      </a:r>
                      <a:endParaRPr lang="en-US" b="1">
                        <a:latin typeface="+mn-lt"/>
                      </a:endParaRPr>
                    </a:p>
                    <a:p>
                      <a:pPr marL="0" marR="0" algn="ctr">
                        <a:spcBef>
                          <a:spcPts val="0"/>
                        </a:spcBef>
                        <a:spcAft>
                          <a:spcPts val="0"/>
                        </a:spcAft>
                      </a:pPr>
                      <a:r>
                        <a:rPr lang="en-US" sz="1700" b="1">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0674699"/>
                  </a:ext>
                </a:extLst>
              </a:tr>
              <a:tr h="479512">
                <a:tc>
                  <a:txBody>
                    <a:bodyPr/>
                    <a:lstStyle/>
                    <a:p>
                      <a:pPr marL="0" marR="0" algn="ctr">
                        <a:spcBef>
                          <a:spcPts val="0"/>
                        </a:spcBef>
                        <a:spcAft>
                          <a:spcPts val="0"/>
                        </a:spcAft>
                      </a:pPr>
                      <a:r>
                        <a:rPr lang="en-US" sz="1400" b="1">
                          <a:solidFill>
                            <a:srgbClr val="000000"/>
                          </a:solidFill>
                          <a:effectLst/>
                          <a:latin typeface="+mn-lt"/>
                          <a:ea typeface="Calibri"/>
                          <a:cs typeface="Times New Roman"/>
                        </a:rPr>
                        <a:t>Grade</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Domain</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Test Examiner</a:t>
                      </a:r>
                      <a:endParaRPr lang="en-US" b="1">
                        <a:latin typeface="+mn-lt"/>
                      </a:endParaRPr>
                    </a:p>
                    <a:p>
                      <a:pPr marL="0" marR="0" algn="ctr">
                        <a:spcBef>
                          <a:spcPts val="0"/>
                        </a:spcBef>
                        <a:spcAft>
                          <a:spcPts val="0"/>
                        </a:spcAft>
                      </a:pPr>
                      <a:r>
                        <a:rPr lang="en-US" sz="1400" b="1">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Student</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210887899"/>
                  </a:ext>
                </a:extLst>
              </a:tr>
              <a:tr h="2646906">
                <a:tc>
                  <a:txBody>
                    <a:bodyPr/>
                    <a:lstStyle/>
                    <a:p>
                      <a:pPr marL="0" marR="0">
                        <a:spcBef>
                          <a:spcPts val="0"/>
                        </a:spcBef>
                        <a:spcAft>
                          <a:spcPts val="0"/>
                        </a:spcAft>
                      </a:pPr>
                      <a:r>
                        <a:rPr lang="en-US" sz="1400" b="0">
                          <a:effectLst/>
                          <a:latin typeface="+mn-lt"/>
                          <a:ea typeface="Calibri"/>
                          <a:cs typeface="Times New Roman"/>
                        </a:rPr>
                        <a:t>K-2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a:effectLst/>
                          <a:latin typeface="+mn-lt"/>
                          <a:ea typeface="Calibri"/>
                          <a:cs typeface="Times New Roman"/>
                        </a:rPr>
                        <a:t>Reading</a:t>
                      </a:r>
                    </a:p>
                    <a:p>
                      <a:pPr marL="0" marR="0">
                        <a:spcBef>
                          <a:spcPts val="0"/>
                        </a:spcBef>
                        <a:spcAft>
                          <a:spcPts val="0"/>
                        </a:spcAft>
                      </a:pPr>
                      <a:r>
                        <a:rPr lang="en-US" sz="1400" b="0">
                          <a:effectLst/>
                          <a:latin typeface="+mn-lt"/>
                          <a:ea typeface="Calibri"/>
                          <a:cs typeface="Times New Roman"/>
                        </a:rPr>
                        <a:t>Listening</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creates an In-Person session in the TA Interface on one device.</a:t>
                      </a: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logs into the SECURE BROWSER for the student on another device.</a:t>
                      </a:r>
                      <a:endParaRPr lang="en-US" b="0">
                        <a:latin typeface="+mn-lt"/>
                      </a:endParaRP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administers the test using the DFA.</a:t>
                      </a:r>
                      <a:endParaRPr lang="en-US" b="0">
                        <a:latin typeface="+mn-lt"/>
                      </a:endParaRP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navigates the test for the student and enters responses.</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 views Test Examiner’s screen. </a:t>
                      </a:r>
                      <a:endParaRPr lang="en-US" b="0">
                        <a:latin typeface="+mn-lt"/>
                      </a:endParaRP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 provides responses.</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297374"/>
                  </a:ext>
                </a:extLst>
              </a:tr>
            </a:tbl>
          </a:graphicData>
        </a:graphic>
      </p:graphicFrame>
      <p:sp>
        <p:nvSpPr>
          <p:cNvPr id="7" name="Footer Placeholder 6">
            <a:extLst>
              <a:ext uri="{FF2B5EF4-FFF2-40B4-BE49-F238E27FC236}">
                <a16:creationId xmlns:a16="http://schemas.microsoft.com/office/drawing/2014/main" id="{BD61FF87-BA3F-8FB2-649E-D370167239A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5585878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K-2 Writing Domain</a:t>
            </a:r>
          </a:p>
        </p:txBody>
      </p:sp>
      <p:sp>
        <p:nvSpPr>
          <p:cNvPr id="3" name="Text Placeholder 2">
            <a:extLst>
              <a:ext uri="{FF2B5EF4-FFF2-40B4-BE49-F238E27FC236}">
                <a16:creationId xmlns:a16="http://schemas.microsoft.com/office/drawing/2014/main" id="{F21E76B5-20F0-9938-913C-3519C58EACD3}"/>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A980EA98-3776-C644-9AB1-20D2C1A75B2C}"/>
              </a:ext>
            </a:extLst>
          </p:cNvPr>
          <p:cNvGraphicFramePr>
            <a:graphicFrameLocks noGrp="1"/>
          </p:cNvGraphicFramePr>
          <p:nvPr>
            <p:extLst>
              <p:ext uri="{D42A27DB-BD31-4B8C-83A1-F6EECF244321}">
                <p14:modId xmlns:p14="http://schemas.microsoft.com/office/powerpoint/2010/main" val="989530920"/>
              </p:ext>
            </p:extLst>
          </p:nvPr>
        </p:nvGraphicFramePr>
        <p:xfrm>
          <a:off x="311700" y="952501"/>
          <a:ext cx="8520600" cy="3697837"/>
        </p:xfrm>
        <a:graphic>
          <a:graphicData uri="http://schemas.openxmlformats.org/drawingml/2006/table">
            <a:tbl>
              <a:tblPr firstRow="1" firstCol="1" bandRow="1"/>
              <a:tblGrid>
                <a:gridCol w="850480">
                  <a:extLst>
                    <a:ext uri="{9D8B030D-6E8A-4147-A177-3AD203B41FA5}">
                      <a16:colId xmlns:a16="http://schemas.microsoft.com/office/drawing/2014/main" val="792692450"/>
                    </a:ext>
                  </a:extLst>
                </a:gridCol>
                <a:gridCol w="1023421">
                  <a:extLst>
                    <a:ext uri="{9D8B030D-6E8A-4147-A177-3AD203B41FA5}">
                      <a16:colId xmlns:a16="http://schemas.microsoft.com/office/drawing/2014/main" val="2102486654"/>
                    </a:ext>
                  </a:extLst>
                </a:gridCol>
                <a:gridCol w="3944563">
                  <a:extLst>
                    <a:ext uri="{9D8B030D-6E8A-4147-A177-3AD203B41FA5}">
                      <a16:colId xmlns:a16="http://schemas.microsoft.com/office/drawing/2014/main" val="3021660691"/>
                    </a:ext>
                  </a:extLst>
                </a:gridCol>
                <a:gridCol w="2702136">
                  <a:extLst>
                    <a:ext uri="{9D8B030D-6E8A-4147-A177-3AD203B41FA5}">
                      <a16:colId xmlns:a16="http://schemas.microsoft.com/office/drawing/2014/main" val="345074125"/>
                    </a:ext>
                  </a:extLst>
                </a:gridCol>
              </a:tblGrid>
              <a:tr h="742135">
                <a:tc gridSpan="4">
                  <a:txBody>
                    <a:bodyPr/>
                    <a:lstStyle/>
                    <a:p>
                      <a:pPr marL="0" marR="0" algn="ctr">
                        <a:spcBef>
                          <a:spcPts val="0"/>
                        </a:spcBef>
                        <a:spcAft>
                          <a:spcPts val="0"/>
                        </a:spcAft>
                      </a:pPr>
                      <a:r>
                        <a:rPr lang="en-US" sz="1800" b="1">
                          <a:effectLst/>
                          <a:latin typeface="+mn-lt"/>
                          <a:ea typeface="Calibri"/>
                          <a:cs typeface="Times New Roman"/>
                        </a:rPr>
                        <a:t>K-2</a:t>
                      </a:r>
                      <a:r>
                        <a:rPr lang="en-US" sz="1800" b="1">
                          <a:solidFill>
                            <a:srgbClr val="000000"/>
                          </a:solidFill>
                          <a:effectLst/>
                          <a:latin typeface="+mn-lt"/>
                          <a:ea typeface="Calibri"/>
                          <a:cs typeface="Times New Roman"/>
                        </a:rPr>
                        <a:t> </a:t>
                      </a:r>
                      <a:r>
                        <a:rPr lang="en-US" sz="1800" b="1" i="0" u="none" strike="noStrike" noProof="0">
                          <a:solidFill>
                            <a:srgbClr val="000000"/>
                          </a:solidFill>
                          <a:effectLst/>
                          <a:latin typeface="+mn-lt"/>
                        </a:rPr>
                        <a:t>Administration</a:t>
                      </a:r>
                      <a:endParaRPr lang="en-US" b="1">
                        <a:latin typeface="+mn-lt"/>
                      </a:endParaRPr>
                    </a:p>
                    <a:p>
                      <a:pPr marL="0" marR="0" algn="ctr">
                        <a:spcBef>
                          <a:spcPts val="0"/>
                        </a:spcBef>
                        <a:spcAft>
                          <a:spcPts val="0"/>
                        </a:spcAft>
                      </a:pPr>
                      <a:r>
                        <a:rPr lang="en-US" sz="1700" b="1">
                          <a:solidFill>
                            <a:srgbClr val="000000"/>
                          </a:solidFill>
                          <a:effectLst/>
                          <a:latin typeface="+mn-lt"/>
                          <a:ea typeface="Calibri"/>
                          <a:cs typeface="Times New Roman"/>
                        </a:rPr>
                        <a:t>K-1: Individual Administration</a:t>
                      </a:r>
                    </a:p>
                    <a:p>
                      <a:pPr marL="0" marR="0" algn="ctr">
                        <a:spcBef>
                          <a:spcPts val="0"/>
                        </a:spcBef>
                        <a:spcAft>
                          <a:spcPts val="0"/>
                        </a:spcAft>
                      </a:pPr>
                      <a:r>
                        <a:rPr lang="en-US" sz="1700" b="1">
                          <a:solidFill>
                            <a:srgbClr val="000000"/>
                          </a:solidFill>
                          <a:effectLst/>
                          <a:latin typeface="+mn-lt"/>
                          <a:ea typeface="Calibri"/>
                          <a:cs typeface="Times New Roman"/>
                        </a:rPr>
                        <a:t>2</a:t>
                      </a:r>
                      <a:r>
                        <a:rPr lang="en-US" sz="1700" b="1" baseline="30000">
                          <a:solidFill>
                            <a:srgbClr val="000000"/>
                          </a:solidFill>
                          <a:effectLst/>
                          <a:latin typeface="+mn-lt"/>
                          <a:ea typeface="Calibri"/>
                          <a:cs typeface="Times New Roman"/>
                        </a:rPr>
                        <a:t>nd</a:t>
                      </a:r>
                      <a:r>
                        <a:rPr lang="en-US" sz="1700" b="1">
                          <a:solidFill>
                            <a:srgbClr val="000000"/>
                          </a:solidFill>
                          <a:effectLst/>
                          <a:latin typeface="+mn-lt"/>
                          <a:ea typeface="Calibri"/>
                          <a:cs typeface="Times New Roman"/>
                        </a:rPr>
                        <a:t> Grade: No more than 10 students or else a proctor is required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6321788"/>
                  </a:ext>
                </a:extLst>
              </a:tr>
              <a:tr h="499079">
                <a:tc>
                  <a:txBody>
                    <a:bodyPr/>
                    <a:lstStyle/>
                    <a:p>
                      <a:pPr marL="0" marR="0" algn="ctr">
                        <a:spcBef>
                          <a:spcPts val="0"/>
                        </a:spcBef>
                        <a:spcAft>
                          <a:spcPts val="0"/>
                        </a:spcAft>
                      </a:pPr>
                      <a:r>
                        <a:rPr lang="en-US" sz="1400" b="1">
                          <a:solidFill>
                            <a:srgbClr val="000000"/>
                          </a:solidFill>
                          <a:effectLst/>
                          <a:latin typeface="+mn-lt"/>
                          <a:ea typeface="Calibri"/>
                          <a:cs typeface="Times New Roman"/>
                        </a:rPr>
                        <a:t>Grade</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Domain</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Test Examiner</a:t>
                      </a:r>
                      <a:endParaRPr lang="en-US" b="1">
                        <a:latin typeface="+mn-lt"/>
                      </a:endParaRPr>
                    </a:p>
                    <a:p>
                      <a:pPr marL="0" marR="0" algn="ctr">
                        <a:spcBef>
                          <a:spcPts val="0"/>
                        </a:spcBef>
                        <a:spcAft>
                          <a:spcPts val="0"/>
                        </a:spcAft>
                      </a:pPr>
                      <a:r>
                        <a:rPr lang="en-US" sz="1400" b="1">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Student</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938081955"/>
                  </a:ext>
                </a:extLst>
              </a:tr>
              <a:tr h="2406278">
                <a:tc>
                  <a:txBody>
                    <a:bodyPr/>
                    <a:lstStyle/>
                    <a:p>
                      <a:pPr marL="0" marR="0">
                        <a:spcBef>
                          <a:spcPts val="0"/>
                        </a:spcBef>
                        <a:spcAft>
                          <a:spcPts val="0"/>
                        </a:spcAft>
                      </a:pPr>
                      <a:r>
                        <a:rPr lang="en-US" sz="1400" b="0">
                          <a:effectLst/>
                          <a:latin typeface="+mn-lt"/>
                          <a:ea typeface="Calibri"/>
                          <a:cs typeface="Times New Roman"/>
                        </a:rPr>
                        <a:t>K-2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a:effectLst/>
                          <a:latin typeface="+mn-lt"/>
                          <a:ea typeface="Calibri"/>
                          <a:cs typeface="Times New Roman"/>
                        </a:rPr>
                        <a:t>Writing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must ensure they distribute the correct Writing Answer Book to the student.</a:t>
                      </a: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administers the test using the DFA and monitors student.</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 writes responses directly in Writing Answer Book.</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832337"/>
                  </a:ext>
                </a:extLst>
              </a:tr>
            </a:tbl>
          </a:graphicData>
        </a:graphic>
      </p:graphicFrame>
      <p:sp>
        <p:nvSpPr>
          <p:cNvPr id="7" name="Footer Placeholder 6">
            <a:extLst>
              <a:ext uri="{FF2B5EF4-FFF2-40B4-BE49-F238E27FC236}">
                <a16:creationId xmlns:a16="http://schemas.microsoft.com/office/drawing/2014/main" id="{A60929A4-C710-95DB-2759-B09D7E2FBA5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2812561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K-12 Speaking</a:t>
            </a:r>
          </a:p>
        </p:txBody>
      </p:sp>
      <p:sp>
        <p:nvSpPr>
          <p:cNvPr id="6" name="Footer Placeholder 5">
            <a:extLst>
              <a:ext uri="{FF2B5EF4-FFF2-40B4-BE49-F238E27FC236}">
                <a16:creationId xmlns:a16="http://schemas.microsoft.com/office/drawing/2014/main" id="{54A1C15A-DB5D-914D-3DE4-A744014E876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8871884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sp>
        <p:nvSpPr>
          <p:cNvPr id="3" name="Text Placeholder 2">
            <a:extLst>
              <a:ext uri="{FF2B5EF4-FFF2-40B4-BE49-F238E27FC236}">
                <a16:creationId xmlns:a16="http://schemas.microsoft.com/office/drawing/2014/main" id="{5F7294D3-25C8-51C0-8521-9B7FB3036536}"/>
              </a:ext>
            </a:extLst>
          </p:cNvPr>
          <p:cNvSpPr>
            <a:spLocks noGrp="1"/>
          </p:cNvSpPr>
          <p:nvPr>
            <p:ph type="body" idx="13"/>
          </p:nvPr>
        </p:nvSpPr>
        <p:spPr/>
        <p:txBody>
          <a:bodyPr/>
          <a:lstStyle/>
          <a:p>
            <a:endParaRPr lang="en-US"/>
          </a:p>
        </p:txBody>
      </p:sp>
      <p:graphicFrame>
        <p:nvGraphicFramePr>
          <p:cNvPr id="6" name="Table 5">
            <a:extLst>
              <a:ext uri="{FF2B5EF4-FFF2-40B4-BE49-F238E27FC236}">
                <a16:creationId xmlns:a16="http://schemas.microsoft.com/office/drawing/2014/main" id="{F2CD22A8-C82C-1E4D-9452-1C73E02BE406}"/>
              </a:ext>
            </a:extLst>
          </p:cNvPr>
          <p:cNvGraphicFramePr>
            <a:graphicFrameLocks noGrp="1"/>
          </p:cNvGraphicFramePr>
          <p:nvPr>
            <p:extLst>
              <p:ext uri="{D42A27DB-BD31-4B8C-83A1-F6EECF244321}">
                <p14:modId xmlns:p14="http://schemas.microsoft.com/office/powerpoint/2010/main" val="1056317186"/>
              </p:ext>
            </p:extLst>
          </p:nvPr>
        </p:nvGraphicFramePr>
        <p:xfrm>
          <a:off x="311700" y="952499"/>
          <a:ext cx="8520599" cy="3768620"/>
        </p:xfrm>
        <a:graphic>
          <a:graphicData uri="http://schemas.openxmlformats.org/drawingml/2006/table">
            <a:tbl>
              <a:tblPr firstRow="1" firstCol="1" bandRow="1"/>
              <a:tblGrid>
                <a:gridCol w="850479">
                  <a:extLst>
                    <a:ext uri="{9D8B030D-6E8A-4147-A177-3AD203B41FA5}">
                      <a16:colId xmlns:a16="http://schemas.microsoft.com/office/drawing/2014/main" val="4280601075"/>
                    </a:ext>
                  </a:extLst>
                </a:gridCol>
                <a:gridCol w="1023420">
                  <a:extLst>
                    <a:ext uri="{9D8B030D-6E8A-4147-A177-3AD203B41FA5}">
                      <a16:colId xmlns:a16="http://schemas.microsoft.com/office/drawing/2014/main" val="3614641887"/>
                    </a:ext>
                  </a:extLst>
                </a:gridCol>
                <a:gridCol w="4149967">
                  <a:extLst>
                    <a:ext uri="{9D8B030D-6E8A-4147-A177-3AD203B41FA5}">
                      <a16:colId xmlns:a16="http://schemas.microsoft.com/office/drawing/2014/main" val="2481425788"/>
                    </a:ext>
                  </a:extLst>
                </a:gridCol>
                <a:gridCol w="2496733">
                  <a:extLst>
                    <a:ext uri="{9D8B030D-6E8A-4147-A177-3AD203B41FA5}">
                      <a16:colId xmlns:a16="http://schemas.microsoft.com/office/drawing/2014/main" val="1788503605"/>
                    </a:ext>
                  </a:extLst>
                </a:gridCol>
              </a:tblGrid>
              <a:tr h="586230">
                <a:tc gridSpan="4">
                  <a:txBody>
                    <a:bodyPr/>
                    <a:lstStyle/>
                    <a:p>
                      <a:pPr marL="0" marR="0" algn="ctr">
                        <a:spcBef>
                          <a:spcPts val="0"/>
                        </a:spcBef>
                        <a:spcAft>
                          <a:spcPts val="0"/>
                        </a:spcAft>
                      </a:pPr>
                      <a:r>
                        <a:rPr lang="en-US" sz="1800" b="1">
                          <a:effectLst/>
                          <a:latin typeface="+mn-lt"/>
                          <a:ea typeface="Calibri"/>
                          <a:cs typeface="Times New Roman"/>
                        </a:rPr>
                        <a:t>K-12 </a:t>
                      </a:r>
                      <a:r>
                        <a:rPr lang="en-US" sz="1800" b="1" i="0" u="none" strike="noStrike" noProof="0">
                          <a:solidFill>
                            <a:srgbClr val="000000"/>
                          </a:solidFill>
                          <a:effectLst/>
                          <a:latin typeface="+mn-lt"/>
                        </a:rPr>
                        <a:t>Administration</a:t>
                      </a:r>
                      <a:endParaRPr lang="en-US" b="1">
                        <a:latin typeface="+mn-lt"/>
                      </a:endParaRPr>
                    </a:p>
                    <a:p>
                      <a:pPr marL="0" marR="0" algn="ctr">
                        <a:spcBef>
                          <a:spcPts val="0"/>
                        </a:spcBef>
                        <a:spcAft>
                          <a:spcPts val="0"/>
                        </a:spcAft>
                      </a:pPr>
                      <a:r>
                        <a:rPr lang="en-US" sz="1700" b="1">
                          <a:solidFill>
                            <a:srgbClr val="000000"/>
                          </a:solidFill>
                          <a:effectLst/>
                          <a:latin typeface="+mn-lt"/>
                          <a:ea typeface="Calibri"/>
                          <a:cs typeface="Times New Roman"/>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030488"/>
                  </a:ext>
                </a:extLst>
              </a:tr>
              <a:tr h="468983">
                <a:tc>
                  <a:txBody>
                    <a:bodyPr/>
                    <a:lstStyle/>
                    <a:p>
                      <a:pPr marL="0" marR="0" algn="ctr">
                        <a:spcBef>
                          <a:spcPts val="0"/>
                        </a:spcBef>
                        <a:spcAft>
                          <a:spcPts val="0"/>
                        </a:spcAft>
                      </a:pPr>
                      <a:r>
                        <a:rPr lang="en-US" sz="1400" b="1">
                          <a:solidFill>
                            <a:srgbClr val="000000"/>
                          </a:solidFill>
                          <a:effectLst/>
                          <a:latin typeface="+mn-lt"/>
                          <a:ea typeface="Calibri"/>
                          <a:cs typeface="Times New Roman"/>
                        </a:rPr>
                        <a:t>Grade</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Domain</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Test Examiner</a:t>
                      </a:r>
                      <a:endParaRPr lang="en-US" b="1">
                        <a:latin typeface="+mn-lt"/>
                      </a:endParaRPr>
                    </a:p>
                    <a:p>
                      <a:pPr marL="0" marR="0" algn="ctr">
                        <a:spcBef>
                          <a:spcPts val="0"/>
                        </a:spcBef>
                        <a:spcAft>
                          <a:spcPts val="0"/>
                        </a:spcAft>
                      </a:pPr>
                      <a:r>
                        <a:rPr lang="en-US" sz="1400" b="1">
                          <a:solidFill>
                            <a:srgbClr val="000000"/>
                          </a:solidFill>
                          <a:effectLst/>
                          <a:latin typeface="+mn-lt"/>
                          <a:ea typeface="Calibri"/>
                          <a:cs typeface="Times New Roman"/>
                        </a:rPr>
                        <a:t>Use In-Person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Student</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482338131"/>
                  </a:ext>
                </a:extLst>
              </a:tr>
              <a:tr h="2713407">
                <a:tc>
                  <a:txBody>
                    <a:bodyPr/>
                    <a:lstStyle/>
                    <a:p>
                      <a:pPr marL="0" marR="0">
                        <a:spcBef>
                          <a:spcPts val="0"/>
                        </a:spcBef>
                        <a:spcAft>
                          <a:spcPts val="0"/>
                        </a:spcAft>
                      </a:pPr>
                      <a:r>
                        <a:rPr lang="en-US" sz="1400" b="0">
                          <a:effectLst/>
                          <a:latin typeface="+mn-lt"/>
                          <a:ea typeface="Calibri"/>
                          <a:cs typeface="Times New Roman"/>
                        </a:rPr>
                        <a:t>K-12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a:effectLst/>
                          <a:latin typeface="+mn-lt"/>
                          <a:ea typeface="Calibri"/>
                          <a:cs typeface="Times New Roman"/>
                        </a:rPr>
                        <a:t>Speaking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creates an In-Person test session in the TA Interface.</a:t>
                      </a: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logs into the SECURE BROWSER for the student on another device.</a:t>
                      </a:r>
                      <a:endParaRPr lang="en-US" b="0">
                        <a:latin typeface="+mn-lt"/>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400" b="0">
                          <a:effectLst/>
                          <a:latin typeface="+mn-lt"/>
                          <a:ea typeface="Calibri"/>
                          <a:cs typeface="Times New Roman"/>
                        </a:rPr>
                        <a:t>TE administers the test using the DFA</a:t>
                      </a:r>
                      <a:endParaRPr lang="en-US" b="0">
                        <a:latin typeface="+mn-lt"/>
                      </a:endParaRPr>
                    </a:p>
                    <a:p>
                      <a:pPr marL="342900" marR="0" lvl="0" indent="-342900" algn="l" rtl="0" eaLnBrk="1" fontAlgn="auto" latinLnBrk="0" hangingPunct="1">
                        <a:lnSpc>
                          <a:spcPct val="100000"/>
                        </a:lnSpc>
                        <a:spcBef>
                          <a:spcPts val="0"/>
                        </a:spcBef>
                        <a:spcAft>
                          <a:spcPts val="0"/>
                        </a:spcAft>
                        <a:buClrTx/>
                        <a:buSzTx/>
                        <a:buFont typeface="Symbol" pitchFamily="2" charset="2"/>
                        <a:buChar char=""/>
                      </a:pPr>
                      <a:r>
                        <a:rPr lang="en-US" sz="1400" b="0">
                          <a:effectLst/>
                          <a:latin typeface="+mn-lt"/>
                          <a:ea typeface="Calibri"/>
                          <a:cs typeface="Times New Roman"/>
                        </a:rPr>
                        <a:t>TE records prompt and the student’s responses. </a:t>
                      </a:r>
                      <a:endParaRPr lang="en-US" b="0">
                        <a:latin typeface="+mn-lt"/>
                      </a:endParaRPr>
                    </a:p>
                    <a:p>
                      <a:pPr marL="342900" marR="0" lvl="0" indent="-342900">
                        <a:spcBef>
                          <a:spcPts val="0"/>
                        </a:spcBef>
                        <a:spcAft>
                          <a:spcPts val="0"/>
                        </a:spcAft>
                        <a:buFont typeface="Symbol" pitchFamily="2" charset="2"/>
                        <a:buChar char=""/>
                      </a:pPr>
                      <a:r>
                        <a:rPr lang="en-US" sz="1400" b="0">
                          <a:solidFill>
                            <a:srgbClr val="FF0000"/>
                          </a:solidFill>
                          <a:effectLst/>
                          <a:latin typeface="+mn-lt"/>
                          <a:ea typeface="Calibri"/>
                          <a:cs typeface="Times New Roman"/>
                        </a:rPr>
                        <a:t>TE scores in the moment and documents scores on Student Score Sheet.</a:t>
                      </a:r>
                      <a:endParaRPr lang="en-US" b="0">
                        <a:latin typeface="+mn-lt"/>
                      </a:endParaRPr>
                    </a:p>
                    <a:p>
                      <a:pPr marL="342900" marR="0" lvl="0" indent="-342900">
                        <a:spcBef>
                          <a:spcPts val="0"/>
                        </a:spcBef>
                        <a:spcAft>
                          <a:spcPts val="0"/>
                        </a:spcAft>
                        <a:buFont typeface="Symbol" pitchFamily="2" charset="2"/>
                        <a:buChar char=""/>
                      </a:pPr>
                      <a:r>
                        <a:rPr lang="en-US" sz="1400" b="0">
                          <a:solidFill>
                            <a:srgbClr val="FF0000"/>
                          </a:solidFill>
                          <a:effectLst/>
                          <a:latin typeface="+mn-lt"/>
                          <a:ea typeface="Calibri"/>
                          <a:cs typeface="Times New Roman"/>
                        </a:rPr>
                        <a:t>TE enters Speaking scores in the DEI immediately after testing.</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 views TE’s screen.</a:t>
                      </a: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 provides responses.</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732843"/>
                  </a:ext>
                </a:extLst>
              </a:tr>
            </a:tbl>
          </a:graphicData>
        </a:graphic>
      </p:graphicFrame>
      <p:sp>
        <p:nvSpPr>
          <p:cNvPr id="5" name="Rectangle 4">
            <a:extLst>
              <a:ext uri="{FF2B5EF4-FFF2-40B4-BE49-F238E27FC236}">
                <a16:creationId xmlns:a16="http://schemas.microsoft.com/office/drawing/2014/main" id="{B6E437AE-5990-6A45-9AC6-EFEA8F0E1917}"/>
              </a:ext>
            </a:extLst>
          </p:cNvPr>
          <p:cNvSpPr/>
          <p:nvPr/>
        </p:nvSpPr>
        <p:spPr>
          <a:xfrm>
            <a:off x="6500896" y="3594680"/>
            <a:ext cx="2201760" cy="7251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The student </a:t>
            </a:r>
            <a:r>
              <a:rPr lang="en-US" sz="1100">
                <a:solidFill>
                  <a:srgbClr val="FF0000"/>
                </a:solidFill>
                <a:cs typeface="Arial" panose="020B0604020202020204" pitchFamily="34" charset="0"/>
              </a:rPr>
              <a:t>DOES NOT </a:t>
            </a:r>
            <a:r>
              <a:rPr lang="en-US" sz="1100">
                <a:solidFill>
                  <a:schemeClr val="tx1"/>
                </a:solidFill>
                <a:cs typeface="Arial" panose="020B0604020202020204" pitchFamily="34" charset="0"/>
              </a:rPr>
              <a:t>log in or navigate through the test for the SPEAKING Domain!</a:t>
            </a:r>
          </a:p>
        </p:txBody>
      </p:sp>
      <p:sp>
        <p:nvSpPr>
          <p:cNvPr id="8" name="Footer Placeholder 7">
            <a:extLst>
              <a:ext uri="{FF2B5EF4-FFF2-40B4-BE49-F238E27FC236}">
                <a16:creationId xmlns:a16="http://schemas.microsoft.com/office/drawing/2014/main" id="{D71996AB-E713-EC74-DCDB-D74E9957C6C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2137150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EFD226-0F1A-5C46-9149-EFF5D939A5F5}"/>
              </a:ext>
            </a:extLst>
          </p:cNvPr>
          <p:cNvSpPr>
            <a:spLocks noGrp="1"/>
          </p:cNvSpPr>
          <p:nvPr>
            <p:ph type="title"/>
          </p:nvPr>
        </p:nvSpPr>
        <p:spPr/>
        <p:txBody>
          <a:bodyPr>
            <a:normAutofit/>
          </a:bodyPr>
          <a:lstStyle/>
          <a:p>
            <a:r>
              <a:rPr lang="en-US"/>
              <a:t>Voice Capture Requirements</a:t>
            </a:r>
          </a:p>
        </p:txBody>
      </p:sp>
      <p:sp>
        <p:nvSpPr>
          <p:cNvPr id="3" name="Text Placeholder 2">
            <a:extLst>
              <a:ext uri="{FF2B5EF4-FFF2-40B4-BE49-F238E27FC236}">
                <a16:creationId xmlns:a16="http://schemas.microsoft.com/office/drawing/2014/main" id="{0A2408EC-5FC4-9D9A-F350-125C093DDAF4}"/>
              </a:ext>
            </a:extLst>
          </p:cNvPr>
          <p:cNvSpPr>
            <a:spLocks noGrp="1"/>
          </p:cNvSpPr>
          <p:nvPr>
            <p:ph type="body" idx="13"/>
          </p:nvPr>
        </p:nvSpPr>
        <p:spPr/>
        <p:txBody>
          <a:bodyPr spcFirstLastPara="1" wrap="square" lIns="68580" tIns="34290" rIns="68580" bIns="34290" anchor="t" anchorCtr="0">
            <a:noAutofit/>
          </a:bodyPr>
          <a:lstStyle/>
          <a:p>
            <a:r>
              <a:rPr lang="en-US">
                <a:ea typeface="Tahoma"/>
                <a:cs typeface="Arial" panose="020B0604020202020204" pitchFamily="34" charset="0"/>
              </a:rPr>
              <a:t>If the Test Examiner has difficulty recording due to technology, they may proceed with testing the student without recording. </a:t>
            </a:r>
          </a:p>
          <a:p>
            <a:pPr lvl="1"/>
            <a:r>
              <a:rPr lang="en-US">
                <a:ea typeface="Tahoma"/>
                <a:cs typeface="Arial" panose="020B0604020202020204" pitchFamily="34" charset="0"/>
              </a:rPr>
              <a:t>Contact ITS for support before testing another student.</a:t>
            </a:r>
          </a:p>
          <a:p>
            <a:r>
              <a:rPr lang="en-US">
                <a:ea typeface="Tahoma"/>
                <a:cs typeface="Arial" panose="020B0604020202020204" pitchFamily="34" charset="0"/>
              </a:rPr>
              <a:t>Listen and score the student’s entire response in the moment.</a:t>
            </a:r>
          </a:p>
          <a:p>
            <a:r>
              <a:rPr lang="en-US">
                <a:solidFill>
                  <a:srgbClr val="FF0000"/>
                </a:solidFill>
                <a:ea typeface="Tahoma"/>
                <a:cs typeface="Arial" panose="020B0604020202020204" pitchFamily="34" charset="0"/>
              </a:rPr>
              <a:t>Test Examiner does not play the recorded responses</a:t>
            </a:r>
            <a:r>
              <a:rPr lang="en-US">
                <a:ea typeface="Tahoma"/>
                <a:cs typeface="Arial" panose="020B0604020202020204" pitchFamily="34" charset="0"/>
              </a:rPr>
              <a:t>.</a:t>
            </a:r>
          </a:p>
          <a:p>
            <a:r>
              <a:rPr lang="en-US">
                <a:ea typeface="Tahoma"/>
                <a:cs typeface="Arial" panose="020B0604020202020204" pitchFamily="34" charset="0"/>
              </a:rPr>
              <a:t>A student’s response should not be re-recorded.</a:t>
            </a:r>
          </a:p>
        </p:txBody>
      </p:sp>
      <p:sp>
        <p:nvSpPr>
          <p:cNvPr id="5" name="Footer Placeholder 4">
            <a:extLst>
              <a:ext uri="{FF2B5EF4-FFF2-40B4-BE49-F238E27FC236}">
                <a16:creationId xmlns:a16="http://schemas.microsoft.com/office/drawing/2014/main" id="{39579C54-4E2C-6F38-1F91-D5CABFF9FE8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7402770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K-12 Speaking</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buSzPct val="100000"/>
            </a:pPr>
            <a:r>
              <a:rPr lang="en-US" sz="2400">
                <a:ea typeface="Tahoma"/>
                <a:cs typeface="Arial" panose="020B0604020202020204" pitchFamily="34" charset="0"/>
              </a:rPr>
              <a:t>Scores must be transferred from Student Score Sheet and entered in the DEI immediately after testing the student.</a:t>
            </a:r>
          </a:p>
          <a:p>
            <a:pPr lvl="1">
              <a:buSzPct val="100000"/>
            </a:pPr>
            <a:r>
              <a:rPr lang="en-US" sz="2000">
                <a:ea typeface="Tahoma"/>
                <a:cs typeface="Arial" panose="020B0604020202020204" pitchFamily="34" charset="0"/>
              </a:rPr>
              <a:t>Coordinators must verify in the Completion Status platform that K-12 Speaking scores were entered in the DEI.</a:t>
            </a:r>
          </a:p>
          <a:p>
            <a:pPr>
              <a:buSzPct val="100000"/>
            </a:pPr>
            <a:r>
              <a:rPr lang="en-US" sz="2400">
                <a:ea typeface="Tahoma"/>
                <a:cs typeface="Arial" panose="020B0604020202020204" pitchFamily="34" charset="0"/>
              </a:rPr>
              <a:t>Use one browser for administering the test and a different browser for entering scores in the DEI.</a:t>
            </a:r>
          </a:p>
          <a:p>
            <a:endParaRPr lang="en-US"/>
          </a:p>
          <a:p>
            <a:endParaRPr lang="en-US"/>
          </a:p>
          <a:p>
            <a:pPr lvl="1"/>
            <a:endParaRPr lang="en-US"/>
          </a:p>
          <a:p>
            <a:pPr lvl="1"/>
            <a:endParaRPr lang="en-US"/>
          </a:p>
        </p:txBody>
      </p:sp>
      <p:sp>
        <p:nvSpPr>
          <p:cNvPr id="7" name="Footer Placeholder 6">
            <a:extLst>
              <a:ext uri="{FF2B5EF4-FFF2-40B4-BE49-F238E27FC236}">
                <a16:creationId xmlns:a16="http://schemas.microsoft.com/office/drawing/2014/main" id="{BD1863F5-F8E8-D6A4-34C6-3080B067C31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1233167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Grades 3-12 Reading, Listening, and Writing</a:t>
            </a:r>
          </a:p>
        </p:txBody>
      </p:sp>
      <p:sp>
        <p:nvSpPr>
          <p:cNvPr id="6" name="Footer Placeholder 5">
            <a:extLst>
              <a:ext uri="{FF2B5EF4-FFF2-40B4-BE49-F238E27FC236}">
                <a16:creationId xmlns:a16="http://schemas.microsoft.com/office/drawing/2014/main" id="{0EDCA553-1C58-2CC6-7D9B-139A796D064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56058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latin typeface="+mj-lt"/>
                <a:cs typeface="Arial"/>
              </a:rPr>
              <a:t>Parent Notification</a:t>
            </a:r>
          </a:p>
        </p:txBody>
      </p:sp>
      <p:sp>
        <p:nvSpPr>
          <p:cNvPr id="3" name="Text Placeholder 2"/>
          <p:cNvSpPr>
            <a:spLocks noGrp="1"/>
          </p:cNvSpPr>
          <p:nvPr>
            <p:ph type="body" idx="13"/>
          </p:nvPr>
        </p:nvSpPr>
        <p:spPr>
          <a:xfrm>
            <a:off x="311700" y="1549528"/>
            <a:ext cx="8520600" cy="3171594"/>
          </a:xfrm>
          <a:noFill/>
        </p:spPr>
        <p:txBody>
          <a:bodyPr spcFirstLastPara="1" wrap="square" lIns="68580" tIns="34290" rIns="68580" bIns="34290" anchor="t" anchorCtr="0">
            <a:normAutofit/>
          </a:bodyPr>
          <a:lstStyle/>
          <a:p>
            <a:pPr>
              <a:spcAft>
                <a:spcPts val="600"/>
              </a:spcAft>
            </a:pPr>
            <a:r>
              <a:rPr lang="en-US" dirty="0">
                <a:ea typeface="Tahoma"/>
                <a:cs typeface="Arial"/>
              </a:rPr>
              <a:t>Schools are required to </a:t>
            </a:r>
            <a:r>
              <a:rPr lang="en-US" b="1" dirty="0">
                <a:ea typeface="Tahoma"/>
                <a:cs typeface="Arial"/>
              </a:rPr>
              <a:t>notify</a:t>
            </a:r>
            <a:r>
              <a:rPr lang="en-US" dirty="0">
                <a:ea typeface="Tahoma"/>
                <a:cs typeface="Arial"/>
              </a:rPr>
              <a:t> parents before testing students.</a:t>
            </a:r>
          </a:p>
          <a:p>
            <a:pPr>
              <a:spcAft>
                <a:spcPts val="600"/>
              </a:spcAft>
            </a:pPr>
            <a:r>
              <a:rPr lang="en-US" dirty="0">
                <a:ea typeface="Tahoma"/>
                <a:cs typeface="Arial"/>
              </a:rPr>
              <a:t>MMED will mail the Summative ELPAC Parent Notification Letter on January 8, 2024 for ELs enrolled as of that date. </a:t>
            </a:r>
          </a:p>
          <a:p>
            <a:pPr lvl="1">
              <a:spcAft>
                <a:spcPts val="600"/>
              </a:spcAft>
              <a:buClr>
                <a:srgbClr val="203864"/>
              </a:buClr>
            </a:pPr>
            <a:r>
              <a:rPr lang="en-US" b="1" dirty="0">
                <a:ea typeface="Tahoma"/>
                <a:cs typeface="Arial"/>
              </a:rPr>
              <a:t>ELPAC Coordinators</a:t>
            </a:r>
            <a:r>
              <a:rPr lang="en-US" dirty="0">
                <a:ea typeface="Tahoma"/>
                <a:cs typeface="Arial"/>
              </a:rPr>
              <a:t> will need to send the Parent Notification for students enrolled after January 8, 2024.</a:t>
            </a:r>
          </a:p>
          <a:p>
            <a:pPr lvl="2">
              <a:spcAft>
                <a:spcPts val="600"/>
              </a:spcAft>
              <a:buClr>
                <a:srgbClr val="203864"/>
              </a:buClr>
            </a:pPr>
            <a:r>
              <a:rPr lang="en-US" dirty="0">
                <a:ea typeface="Calibri"/>
                <a:cs typeface="Arial"/>
              </a:rPr>
              <a:t>The Parent Notification letter will be posted on the MMED website. </a:t>
            </a:r>
          </a:p>
          <a:p>
            <a:pPr lvl="2" indent="-302895">
              <a:spcAft>
                <a:spcPts val="600"/>
              </a:spcAft>
            </a:pPr>
            <a:r>
              <a:rPr lang="en-US" dirty="0">
                <a:ea typeface="Tahoma"/>
                <a:cs typeface="Arial"/>
                <a:hlinkClick r:id="rId3"/>
              </a:rPr>
              <a:t>https://achieve.lausd.net/Page/180</a:t>
            </a:r>
            <a:endParaRPr lang="en-US" dirty="0">
              <a:ea typeface="Tahoma"/>
              <a:cs typeface="Arial"/>
            </a:endParaRPr>
          </a:p>
          <a:p>
            <a:pPr lvl="2" indent="-302895">
              <a:spcAft>
                <a:spcPts val="600"/>
              </a:spcAft>
            </a:pPr>
            <a:r>
              <a:rPr lang="en-US" dirty="0">
                <a:ea typeface="Tahoma"/>
                <a:cs typeface="Arial"/>
              </a:rPr>
              <a:t>EL Federal and State Programs &gt; Forms</a:t>
            </a:r>
          </a:p>
          <a:p>
            <a:pPr lvl="2" indent="-302895">
              <a:buClr>
                <a:schemeClr val="accent1"/>
              </a:buClr>
            </a:pPr>
            <a:endParaRPr lang="en-US" sz="1350" dirty="0">
              <a:ea typeface="Tahoma"/>
              <a:cs typeface="Arial" panose="020B0604020202020204" pitchFamily="34" charset="0"/>
            </a:endParaRPr>
          </a:p>
        </p:txBody>
      </p:sp>
      <p:sp>
        <p:nvSpPr>
          <p:cNvPr id="4" name="TextBox 3">
            <a:extLst>
              <a:ext uri="{FF2B5EF4-FFF2-40B4-BE49-F238E27FC236}">
                <a16:creationId xmlns:a16="http://schemas.microsoft.com/office/drawing/2014/main" id="{D86A8C1E-88AB-B039-E714-317EB958794A}"/>
              </a:ext>
            </a:extLst>
          </p:cNvPr>
          <p:cNvSpPr txBox="1"/>
          <p:nvPr/>
        </p:nvSpPr>
        <p:spPr>
          <a:xfrm>
            <a:off x="7016261" y="659423"/>
            <a:ext cx="16705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p>
        </p:txBody>
      </p:sp>
      <p:sp>
        <p:nvSpPr>
          <p:cNvPr id="7" name="Footer Placeholder 6">
            <a:extLst>
              <a:ext uri="{FF2B5EF4-FFF2-40B4-BE49-F238E27FC236}">
                <a16:creationId xmlns:a16="http://schemas.microsoft.com/office/drawing/2014/main" id="{79F2261E-342F-5FF6-EEC6-6B1D09D61DF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2" name="TextBox 1">
            <a:extLst>
              <a:ext uri="{FF2B5EF4-FFF2-40B4-BE49-F238E27FC236}">
                <a16:creationId xmlns:a16="http://schemas.microsoft.com/office/drawing/2014/main" id="{4914AA00-4365-3B84-391E-2CFECFBE3002}"/>
              </a:ext>
            </a:extLst>
          </p:cNvPr>
          <p:cNvSpPr txBox="1"/>
          <p:nvPr/>
        </p:nvSpPr>
        <p:spPr>
          <a:xfrm>
            <a:off x="1672628" y="984148"/>
            <a:ext cx="5798743" cy="400110"/>
          </a:xfrm>
          <a:prstGeom prst="rect">
            <a:avLst/>
          </a:prstGeom>
          <a:solidFill>
            <a:srgbClr val="FFFF00"/>
          </a:solidFill>
          <a:ln w="6350">
            <a:solidFill>
              <a:schemeClr val="tx1"/>
            </a:solidFill>
          </a:ln>
        </p:spPr>
        <p:txBody>
          <a:bodyPr wrap="square" rtlCol="0">
            <a:spAutoFit/>
          </a:bodyPr>
          <a:lstStyle/>
          <a:p>
            <a:pPr marL="236538" lvl="2" indent="-63500" algn="ctr">
              <a:buClr>
                <a:schemeClr val="accent1"/>
              </a:buClr>
            </a:pPr>
            <a:r>
              <a:rPr lang="en-US" sz="2000" b="1">
                <a:solidFill>
                  <a:schemeClr val="tx1"/>
                </a:solidFill>
                <a:latin typeface="+mn-lt"/>
                <a:cs typeface="Calibri" panose="020F0502020204030204" pitchFamily="34" charset="0"/>
              </a:rPr>
              <a:t>Parent exemptions do not apply for ELPAC!</a:t>
            </a:r>
          </a:p>
        </p:txBody>
      </p:sp>
    </p:spTree>
    <p:extLst>
      <p:ext uri="{BB962C8B-B14F-4D97-AF65-F5344CB8AC3E}">
        <p14:creationId xmlns:p14="http://schemas.microsoft.com/office/powerpoint/2010/main" val="20713806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3-12 Reading, Listening, and Writing</a:t>
            </a:r>
          </a:p>
        </p:txBody>
      </p:sp>
      <p:sp>
        <p:nvSpPr>
          <p:cNvPr id="3" name="Text Placeholder 2">
            <a:extLst>
              <a:ext uri="{FF2B5EF4-FFF2-40B4-BE49-F238E27FC236}">
                <a16:creationId xmlns:a16="http://schemas.microsoft.com/office/drawing/2014/main" id="{A960F348-31CF-B0F5-142A-5806EDAE031E}"/>
              </a:ext>
            </a:extLst>
          </p:cNvPr>
          <p:cNvSpPr>
            <a:spLocks noGrp="1"/>
          </p:cNvSpPr>
          <p:nvPr>
            <p:ph type="body" idx="13"/>
          </p:nvPr>
        </p:nvSpPr>
        <p:spPr/>
        <p:txBody>
          <a:bodyPr/>
          <a:lstStyle/>
          <a:p>
            <a:endParaRPr lang="en-US"/>
          </a:p>
        </p:txBody>
      </p:sp>
      <p:graphicFrame>
        <p:nvGraphicFramePr>
          <p:cNvPr id="6" name="Table 5">
            <a:extLst>
              <a:ext uri="{FF2B5EF4-FFF2-40B4-BE49-F238E27FC236}">
                <a16:creationId xmlns:a16="http://schemas.microsoft.com/office/drawing/2014/main" id="{72445184-3ABA-DA4C-B068-51C4042E330B}"/>
              </a:ext>
            </a:extLst>
          </p:cNvPr>
          <p:cNvGraphicFramePr>
            <a:graphicFrameLocks noGrp="1"/>
          </p:cNvGraphicFramePr>
          <p:nvPr>
            <p:extLst>
              <p:ext uri="{D42A27DB-BD31-4B8C-83A1-F6EECF244321}">
                <p14:modId xmlns:p14="http://schemas.microsoft.com/office/powerpoint/2010/main" val="906540524"/>
              </p:ext>
            </p:extLst>
          </p:nvPr>
        </p:nvGraphicFramePr>
        <p:xfrm>
          <a:off x="311700" y="952499"/>
          <a:ext cx="8520599" cy="3768621"/>
        </p:xfrm>
        <a:graphic>
          <a:graphicData uri="http://schemas.openxmlformats.org/drawingml/2006/table">
            <a:tbl>
              <a:tblPr firstRow="1" firstCol="1" bandRow="1"/>
              <a:tblGrid>
                <a:gridCol w="850481">
                  <a:extLst>
                    <a:ext uri="{9D8B030D-6E8A-4147-A177-3AD203B41FA5}">
                      <a16:colId xmlns:a16="http://schemas.microsoft.com/office/drawing/2014/main" val="1924443487"/>
                    </a:ext>
                  </a:extLst>
                </a:gridCol>
                <a:gridCol w="1023420">
                  <a:extLst>
                    <a:ext uri="{9D8B030D-6E8A-4147-A177-3AD203B41FA5}">
                      <a16:colId xmlns:a16="http://schemas.microsoft.com/office/drawing/2014/main" val="178340925"/>
                    </a:ext>
                  </a:extLst>
                </a:gridCol>
                <a:gridCol w="3452461">
                  <a:extLst>
                    <a:ext uri="{9D8B030D-6E8A-4147-A177-3AD203B41FA5}">
                      <a16:colId xmlns:a16="http://schemas.microsoft.com/office/drawing/2014/main" val="856771544"/>
                    </a:ext>
                  </a:extLst>
                </a:gridCol>
                <a:gridCol w="3194237">
                  <a:extLst>
                    <a:ext uri="{9D8B030D-6E8A-4147-A177-3AD203B41FA5}">
                      <a16:colId xmlns:a16="http://schemas.microsoft.com/office/drawing/2014/main" val="670442096"/>
                    </a:ext>
                  </a:extLst>
                </a:gridCol>
              </a:tblGrid>
              <a:tr h="596077">
                <a:tc gridSpan="4">
                  <a:txBody>
                    <a:bodyPr/>
                    <a:lstStyle/>
                    <a:p>
                      <a:pPr marL="0" marR="0" algn="ctr">
                        <a:spcBef>
                          <a:spcPts val="0"/>
                        </a:spcBef>
                        <a:spcAft>
                          <a:spcPts val="0"/>
                        </a:spcAft>
                      </a:pPr>
                      <a:r>
                        <a:rPr lang="en-US" sz="1800" b="1">
                          <a:effectLst/>
                          <a:latin typeface="+mn-lt"/>
                          <a:ea typeface="Calibri"/>
                          <a:cs typeface="Times New Roman"/>
                        </a:rPr>
                        <a:t>3-12 </a:t>
                      </a:r>
                      <a:r>
                        <a:rPr lang="en-US" sz="1800" b="1" i="0" u="none" strike="noStrike" noProof="0">
                          <a:solidFill>
                            <a:srgbClr val="000000"/>
                          </a:solidFill>
                          <a:effectLst/>
                          <a:latin typeface="+mn-lt"/>
                        </a:rPr>
                        <a:t>Administration</a:t>
                      </a:r>
                      <a:endParaRPr lang="en-US" b="1">
                        <a:latin typeface="+mn-lt"/>
                      </a:endParaRPr>
                    </a:p>
                    <a:p>
                      <a:pPr marL="0" marR="0" algn="ctr">
                        <a:spcBef>
                          <a:spcPts val="0"/>
                        </a:spcBef>
                        <a:spcAft>
                          <a:spcPts val="0"/>
                        </a:spcAft>
                      </a:pPr>
                      <a:r>
                        <a:rPr lang="en-US" sz="1700" b="1">
                          <a:solidFill>
                            <a:srgbClr val="000000"/>
                          </a:solidFill>
                          <a:effectLst/>
                          <a:latin typeface="+mn-lt"/>
                          <a:ea typeface="Calibri"/>
                          <a:cs typeface="Times New Roman"/>
                        </a:rPr>
                        <a:t>(Individual Administration or up to 20 Students)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0651216"/>
                  </a:ext>
                </a:extLst>
              </a:tr>
              <a:tr h="476861">
                <a:tc>
                  <a:txBody>
                    <a:bodyPr/>
                    <a:lstStyle/>
                    <a:p>
                      <a:pPr marL="0" marR="0" algn="ctr">
                        <a:spcBef>
                          <a:spcPts val="0"/>
                        </a:spcBef>
                        <a:spcAft>
                          <a:spcPts val="0"/>
                        </a:spcAft>
                      </a:pPr>
                      <a:r>
                        <a:rPr lang="en-US" sz="1400" b="1">
                          <a:solidFill>
                            <a:srgbClr val="000000"/>
                          </a:solidFill>
                          <a:effectLst/>
                          <a:latin typeface="+mn-lt"/>
                          <a:ea typeface="Calibri"/>
                          <a:cs typeface="Times New Roman"/>
                        </a:rPr>
                        <a:t>Grade</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Domain</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Test Examiner</a:t>
                      </a:r>
                      <a:endParaRPr lang="en-US" b="1">
                        <a:latin typeface="+mn-lt"/>
                      </a:endParaRPr>
                    </a:p>
                    <a:p>
                      <a:pPr marL="0" marR="0" algn="ctr">
                        <a:spcBef>
                          <a:spcPts val="0"/>
                        </a:spcBef>
                        <a:spcAft>
                          <a:spcPts val="0"/>
                        </a:spcAft>
                      </a:pPr>
                      <a:r>
                        <a:rPr lang="en-US" sz="1400" b="1">
                          <a:solidFill>
                            <a:srgbClr val="000000"/>
                          </a:solidFill>
                          <a:effectLst/>
                          <a:latin typeface="+mn-lt"/>
                          <a:ea typeface="Calibri"/>
                          <a:cs typeface="Times New Roman"/>
                        </a:rPr>
                        <a:t>Use DFA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spcBef>
                          <a:spcPts val="0"/>
                        </a:spcBef>
                        <a:spcAft>
                          <a:spcPts val="0"/>
                        </a:spcAft>
                      </a:pPr>
                      <a:r>
                        <a:rPr lang="en-US" sz="1400" b="1">
                          <a:solidFill>
                            <a:srgbClr val="000000"/>
                          </a:solidFill>
                          <a:effectLst/>
                          <a:latin typeface="+mn-lt"/>
                          <a:ea typeface="Calibri"/>
                          <a:cs typeface="Times New Roman"/>
                        </a:rPr>
                        <a:t>Student</a:t>
                      </a:r>
                      <a:endParaRPr lang="en-US" b="1">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961534524"/>
                  </a:ext>
                </a:extLst>
              </a:tr>
              <a:tr h="2695683">
                <a:tc>
                  <a:txBody>
                    <a:bodyPr/>
                    <a:lstStyle/>
                    <a:p>
                      <a:pPr marL="0" marR="0">
                        <a:spcBef>
                          <a:spcPts val="0"/>
                        </a:spcBef>
                        <a:spcAft>
                          <a:spcPts val="0"/>
                        </a:spcAft>
                      </a:pPr>
                      <a:r>
                        <a:rPr lang="en-US" sz="1400" b="0">
                          <a:effectLst/>
                          <a:latin typeface="+mn-lt"/>
                          <a:ea typeface="Calibri"/>
                          <a:cs typeface="Times New Roman"/>
                        </a:rPr>
                        <a:t>3-12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0">
                          <a:effectLst/>
                          <a:latin typeface="+mn-lt"/>
                          <a:ea typeface="Calibri"/>
                          <a:cs typeface="Times New Roman"/>
                        </a:rPr>
                        <a:t>Reading</a:t>
                      </a:r>
                    </a:p>
                    <a:p>
                      <a:pPr marL="0" marR="0">
                        <a:spcBef>
                          <a:spcPts val="0"/>
                        </a:spcBef>
                        <a:spcAft>
                          <a:spcPts val="0"/>
                        </a:spcAft>
                      </a:pPr>
                      <a:r>
                        <a:rPr lang="en-US" sz="1400" b="0">
                          <a:effectLst/>
                          <a:latin typeface="+mn-lt"/>
                          <a:ea typeface="Calibri"/>
                          <a:cs typeface="Times New Roman"/>
                        </a:rPr>
                        <a:t>Listening</a:t>
                      </a:r>
                      <a:endParaRPr lang="en-US" b="0">
                        <a:latin typeface="+mn-lt"/>
                      </a:endParaRPr>
                    </a:p>
                    <a:p>
                      <a:pPr marL="0" marR="0">
                        <a:spcBef>
                          <a:spcPts val="0"/>
                        </a:spcBef>
                        <a:spcAft>
                          <a:spcPts val="0"/>
                        </a:spcAft>
                      </a:pPr>
                      <a:r>
                        <a:rPr lang="en-US" sz="1400" b="0">
                          <a:effectLst/>
                          <a:latin typeface="+mn-lt"/>
                          <a:ea typeface="Calibri"/>
                          <a:cs typeface="Times New Roman"/>
                        </a:rPr>
                        <a:t>Writing</a:t>
                      </a:r>
                      <a:endParaRPr lang="en-US" b="0">
                        <a:latin typeface="+mn-lt"/>
                      </a:endParaRPr>
                    </a:p>
                    <a:p>
                      <a:pPr marL="0" marR="0">
                        <a:spcBef>
                          <a:spcPts val="0"/>
                        </a:spcBef>
                        <a:spcAft>
                          <a:spcPts val="0"/>
                        </a:spcAft>
                      </a:pP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creates an In-Person test session in the TA Interface using the DFA.</a:t>
                      </a: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TE monitors using TA Interface. </a:t>
                      </a:r>
                      <a:endParaRPr lang="en-US" b="0">
                        <a:latin typeface="+mn-lt"/>
                      </a:endParaRPr>
                    </a:p>
                    <a:p>
                      <a:pPr marL="342900" marR="0" lvl="0" indent="-342900">
                        <a:spcBef>
                          <a:spcPts val="0"/>
                        </a:spcBef>
                        <a:spcAft>
                          <a:spcPts val="0"/>
                        </a:spcAft>
                        <a:buFont typeface="Symbol" pitchFamily="2" charset="2"/>
                        <a:buChar char=""/>
                      </a:pPr>
                      <a:endParaRPr lang="en-US" sz="1400" b="0" dirty="0">
                        <a:effectLst/>
                        <a:latin typeface="+mn-lt"/>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 logs into SECURE BROWSER </a:t>
                      </a:r>
                      <a:endParaRPr lang="en-US" b="0">
                        <a:latin typeface="+mn-lt"/>
                      </a:endParaRPr>
                    </a:p>
                    <a:p>
                      <a:pPr marL="800100" marR="0" lvl="1" indent="-342900">
                        <a:spcBef>
                          <a:spcPts val="0"/>
                        </a:spcBef>
                        <a:spcAft>
                          <a:spcPts val="0"/>
                        </a:spcAft>
                        <a:buFont typeface="Symbol" pitchFamily="2" charset="2"/>
                        <a:buChar char=""/>
                      </a:pPr>
                      <a:r>
                        <a:rPr lang="en-US" sz="1400" b="0">
                          <a:effectLst/>
                          <a:latin typeface="+mn-lt"/>
                          <a:ea typeface="Calibri"/>
                          <a:cs typeface="Times New Roman"/>
                        </a:rPr>
                        <a:t>Need SSID</a:t>
                      </a:r>
                      <a:endParaRPr lang="en-US" b="0">
                        <a:latin typeface="+mn-lt"/>
                      </a:endParaRPr>
                    </a:p>
                    <a:p>
                      <a:pPr marL="800100" marR="0" lvl="1" indent="-342900">
                        <a:spcBef>
                          <a:spcPts val="0"/>
                        </a:spcBef>
                        <a:spcAft>
                          <a:spcPts val="0"/>
                        </a:spcAft>
                        <a:buFont typeface="Symbol" pitchFamily="2" charset="2"/>
                        <a:buChar char=""/>
                      </a:pPr>
                      <a:r>
                        <a:rPr lang="en-US" sz="1400" b="0">
                          <a:effectLst/>
                          <a:latin typeface="+mn-lt"/>
                          <a:ea typeface="Calibri"/>
                          <a:cs typeface="Times New Roman"/>
                        </a:rPr>
                        <a:t>Need Session ID</a:t>
                      </a:r>
                      <a:endParaRPr lang="en-US" b="0">
                        <a:latin typeface="+mn-lt"/>
                      </a:endParaRPr>
                    </a:p>
                    <a:p>
                      <a:pPr marL="342900" marR="0" lvl="0" indent="-342900">
                        <a:spcBef>
                          <a:spcPts val="0"/>
                        </a:spcBef>
                        <a:spcAft>
                          <a:spcPts val="0"/>
                        </a:spcAft>
                        <a:buFont typeface="Symbol" pitchFamily="2" charset="2"/>
                        <a:buChar char=""/>
                      </a:pPr>
                      <a:r>
                        <a:rPr lang="en-US" sz="1400" b="0">
                          <a:effectLst/>
                          <a:latin typeface="+mn-lt"/>
                          <a:ea typeface="Calibri"/>
                          <a:cs typeface="Times New Roman"/>
                        </a:rPr>
                        <a:t>Students enter responses independently unless they have the designated support of Designated Interface Assistant (DIA).</a:t>
                      </a:r>
                      <a:endParaRPr lang="en-US" b="0">
                        <a:latin typeface="+mn-lt"/>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718043"/>
                  </a:ext>
                </a:extLst>
              </a:tr>
            </a:tbl>
          </a:graphicData>
        </a:graphic>
      </p:graphicFrame>
      <p:sp>
        <p:nvSpPr>
          <p:cNvPr id="7" name="Footer Placeholder 6">
            <a:extLst>
              <a:ext uri="{FF2B5EF4-FFF2-40B4-BE49-F238E27FC236}">
                <a16:creationId xmlns:a16="http://schemas.microsoft.com/office/drawing/2014/main" id="{5290FF0A-8F9F-B7D6-4CF4-26B7062F92F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9518615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3-12 Reading, Listening, and Writing</a:t>
            </a:r>
          </a:p>
        </p:txBody>
      </p:sp>
      <p:sp>
        <p:nvSpPr>
          <p:cNvPr id="3" name="Text Placeholder 2">
            <a:extLst>
              <a:ext uri="{FF2B5EF4-FFF2-40B4-BE49-F238E27FC236}">
                <a16:creationId xmlns:a16="http://schemas.microsoft.com/office/drawing/2014/main" id="{A960F348-31CF-B0F5-142A-5806EDAE031E}"/>
              </a:ext>
            </a:extLst>
          </p:cNvPr>
          <p:cNvSpPr>
            <a:spLocks noGrp="1"/>
          </p:cNvSpPr>
          <p:nvPr>
            <p:ph type="body" idx="13"/>
          </p:nvPr>
        </p:nvSpPr>
        <p:spPr/>
        <p:txBody>
          <a:bodyPr/>
          <a:lstStyle/>
          <a:p>
            <a:pPr marL="0" indent="0">
              <a:buNone/>
            </a:pPr>
            <a:r>
              <a:rPr lang="en-US">
                <a:cs typeface="Calibri" panose="020F0502020204030204" pitchFamily="34" charset="0"/>
              </a:rPr>
              <a:t>Group Administration</a:t>
            </a:r>
          </a:p>
          <a:p>
            <a:pPr lvl="1"/>
            <a:r>
              <a:rPr lang="en-US">
                <a:highlight>
                  <a:srgbClr val="FFFF00"/>
                </a:highlight>
                <a:cs typeface="Calibri" panose="020F0502020204030204" pitchFamily="34" charset="0"/>
              </a:rPr>
              <a:t>Sessions containing more than </a:t>
            </a:r>
            <a:r>
              <a:rPr lang="en-US" b="1">
                <a:highlight>
                  <a:srgbClr val="FFFF00"/>
                </a:highlight>
                <a:cs typeface="Calibri" panose="020F0502020204030204" pitchFamily="34" charset="0"/>
              </a:rPr>
              <a:t>20</a:t>
            </a:r>
            <a:r>
              <a:rPr lang="en-US">
                <a:highlight>
                  <a:srgbClr val="FFFF00"/>
                </a:highlight>
                <a:cs typeface="Calibri" panose="020F0502020204030204" pitchFamily="34" charset="0"/>
              </a:rPr>
              <a:t> students require a proctor.</a:t>
            </a:r>
          </a:p>
          <a:p>
            <a:pPr lvl="2"/>
            <a:r>
              <a:rPr lang="en-US">
                <a:cs typeface="Calibri" panose="020F0502020204030204" pitchFamily="34" charset="0"/>
              </a:rPr>
              <a:t>Proctors must complete all training requirements before being allowed in the testing room.</a:t>
            </a:r>
          </a:p>
          <a:p>
            <a:pPr lvl="1"/>
            <a:r>
              <a:rPr lang="en-US">
                <a:cs typeface="Calibri" panose="020F0502020204030204" pitchFamily="34" charset="0"/>
              </a:rPr>
              <a:t>Test Examiner is required to monitor all students using the Test Administrator Interface with minimal distraction during the assessment. </a:t>
            </a:r>
          </a:p>
          <a:p>
            <a:pPr marL="139700" indent="0">
              <a:buNone/>
            </a:pPr>
            <a:endParaRPr lang="en-US"/>
          </a:p>
        </p:txBody>
      </p:sp>
      <p:sp>
        <p:nvSpPr>
          <p:cNvPr id="7" name="Footer Placeholder 6">
            <a:extLst>
              <a:ext uri="{FF2B5EF4-FFF2-40B4-BE49-F238E27FC236}">
                <a16:creationId xmlns:a16="http://schemas.microsoft.com/office/drawing/2014/main" id="{5290FF0A-8F9F-B7D6-4CF4-26B7062F92F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066165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t>Data Entry Interface*</a:t>
            </a:r>
            <a:endParaRPr lang="en-US" sz="1400"/>
          </a:p>
          <a:p>
            <a:r>
              <a:rPr lang="en-US" sz="1400">
                <a:cs typeface="Arial"/>
              </a:rPr>
              <a:t>*Not Applicable for Alternate ELPAC</a:t>
            </a:r>
          </a:p>
        </p:txBody>
      </p:sp>
      <p:sp>
        <p:nvSpPr>
          <p:cNvPr id="6" name="Footer Placeholder 5">
            <a:extLst>
              <a:ext uri="{FF2B5EF4-FFF2-40B4-BE49-F238E27FC236}">
                <a16:creationId xmlns:a16="http://schemas.microsoft.com/office/drawing/2014/main" id="{72B4A022-CA13-71E8-2019-8FC293D2A3F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057893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F7D2B3-97CD-B94B-B095-FBA21260A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74"/>
          <a:stretch/>
        </p:blipFill>
        <p:spPr>
          <a:xfrm>
            <a:off x="871605" y="960962"/>
            <a:ext cx="1059474" cy="3314700"/>
          </a:xfrm>
          <a:prstGeom prst="rect">
            <a:avLst/>
          </a:prstGeom>
          <a:ln>
            <a:solidFill>
              <a:schemeClr val="tx1"/>
            </a:solidFill>
          </a:ln>
        </p:spPr>
      </p:pic>
      <p:sp>
        <p:nvSpPr>
          <p:cNvPr id="10" name="Right Arrow 9">
            <a:extLst>
              <a:ext uri="{FF2B5EF4-FFF2-40B4-BE49-F238E27FC236}">
                <a16:creationId xmlns:a16="http://schemas.microsoft.com/office/drawing/2014/main" id="{3D690101-0E98-D548-AD25-4EDF3AB00194}"/>
              </a:ext>
            </a:extLst>
          </p:cNvPr>
          <p:cNvSpPr/>
          <p:nvPr/>
        </p:nvSpPr>
        <p:spPr>
          <a:xfrm>
            <a:off x="299729" y="2378282"/>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1</a:t>
            </a:r>
          </a:p>
        </p:txBody>
      </p:sp>
      <p:sp>
        <p:nvSpPr>
          <p:cNvPr id="17" name="Rectangle 16">
            <a:extLst>
              <a:ext uri="{FF2B5EF4-FFF2-40B4-BE49-F238E27FC236}">
                <a16:creationId xmlns:a16="http://schemas.microsoft.com/office/drawing/2014/main" id="{15389D7B-D752-684C-99D9-1BDF75BA4093}"/>
              </a:ext>
            </a:extLst>
          </p:cNvPr>
          <p:cNvSpPr/>
          <p:nvPr/>
        </p:nvSpPr>
        <p:spPr>
          <a:xfrm>
            <a:off x="2883732" y="984688"/>
            <a:ext cx="3107167" cy="669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13995" indent="-213995">
              <a:buFontTx/>
              <a:buChar char="-"/>
            </a:pPr>
            <a:r>
              <a:rPr lang="en-US" sz="1050">
                <a:latin typeface="Arial" panose="020B0604020202020204" pitchFamily="34" charset="0"/>
                <a:cs typeface="Arial" panose="020B0604020202020204" pitchFamily="34" charset="0"/>
              </a:rPr>
              <a:t>Enter scores for Speaking Domain (K-12) </a:t>
            </a:r>
          </a:p>
          <a:p>
            <a:pPr marL="213995" indent="-213995">
              <a:buFontTx/>
              <a:buChar char="-"/>
            </a:pPr>
            <a:r>
              <a:rPr lang="en-US" sz="1050">
                <a:latin typeface="Arial" panose="020B0604020202020204" pitchFamily="34" charset="0"/>
                <a:cs typeface="Arial" panose="020B0604020202020204" pitchFamily="34" charset="0"/>
              </a:rPr>
              <a:t>Enter scores for Writing Domain (K-2)</a:t>
            </a:r>
          </a:p>
          <a:p>
            <a:pPr marL="213995" indent="-213995">
              <a:buFontTx/>
              <a:buChar char="-"/>
            </a:pPr>
            <a:r>
              <a:rPr lang="en-US" sz="1050">
                <a:latin typeface="Arial" panose="020B0604020202020204" pitchFamily="34" charset="0"/>
                <a:cs typeface="Arial" panose="020B0604020202020204" pitchFamily="34" charset="0"/>
              </a:rPr>
              <a:t>Scores are transferred from Student Score Sheets</a:t>
            </a:r>
          </a:p>
          <a:p>
            <a:endParaRPr lang="en-US" sz="105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27857C6-E5B4-4141-AE78-1CA01779B874}"/>
              </a:ext>
            </a:extLst>
          </p:cNvPr>
          <p:cNvSpPr/>
          <p:nvPr/>
        </p:nvSpPr>
        <p:spPr>
          <a:xfrm>
            <a:off x="2805282" y="3554668"/>
            <a:ext cx="3393075" cy="40251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DEI Instructional video is included in the Moodle training.</a:t>
            </a:r>
          </a:p>
        </p:txBody>
      </p:sp>
      <p:pic>
        <p:nvPicPr>
          <p:cNvPr id="13" name="Picture 12">
            <a:extLst>
              <a:ext uri="{FF2B5EF4-FFF2-40B4-BE49-F238E27FC236}">
                <a16:creationId xmlns:a16="http://schemas.microsoft.com/office/drawing/2014/main" id="{E88B5EA7-93EB-B54E-B1EC-43AFF73E42ED}"/>
              </a:ext>
            </a:extLst>
          </p:cNvPr>
          <p:cNvPicPr>
            <a:picLocks noChangeAspect="1"/>
          </p:cNvPicPr>
          <p:nvPr/>
        </p:nvPicPr>
        <p:blipFill>
          <a:blip r:embed="rId4"/>
          <a:stretch>
            <a:fillRect/>
          </a:stretch>
        </p:blipFill>
        <p:spPr>
          <a:xfrm>
            <a:off x="6945049" y="1427981"/>
            <a:ext cx="1829304" cy="2377440"/>
          </a:xfrm>
          <a:prstGeom prst="rect">
            <a:avLst/>
          </a:prstGeom>
          <a:ln>
            <a:solidFill>
              <a:schemeClr val="tx1"/>
            </a:solidFill>
          </a:ln>
        </p:spPr>
      </p:pic>
      <p:pic>
        <p:nvPicPr>
          <p:cNvPr id="15" name="Picture 14">
            <a:extLst>
              <a:ext uri="{FF2B5EF4-FFF2-40B4-BE49-F238E27FC236}">
                <a16:creationId xmlns:a16="http://schemas.microsoft.com/office/drawing/2014/main" id="{D449045E-42E8-DF47-9160-F7326C4B0F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05282" y="2014667"/>
            <a:ext cx="3393075" cy="1463040"/>
          </a:xfrm>
          <a:prstGeom prst="rect">
            <a:avLst/>
          </a:prstGeom>
          <a:ln>
            <a:solidFill>
              <a:schemeClr val="tx1"/>
            </a:solidFill>
          </a:ln>
        </p:spPr>
      </p:pic>
      <p:sp>
        <p:nvSpPr>
          <p:cNvPr id="16" name="Right Arrow 15">
            <a:extLst>
              <a:ext uri="{FF2B5EF4-FFF2-40B4-BE49-F238E27FC236}">
                <a16:creationId xmlns:a16="http://schemas.microsoft.com/office/drawing/2014/main" id="{2921F492-E318-3340-A835-01E2BCF7CBD3}"/>
              </a:ext>
            </a:extLst>
          </p:cNvPr>
          <p:cNvSpPr/>
          <p:nvPr/>
        </p:nvSpPr>
        <p:spPr>
          <a:xfrm>
            <a:off x="6437670" y="2327293"/>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3</a:t>
            </a:r>
          </a:p>
        </p:txBody>
      </p:sp>
      <p:sp>
        <p:nvSpPr>
          <p:cNvPr id="4" name="Title 3">
            <a:extLst>
              <a:ext uri="{FF2B5EF4-FFF2-40B4-BE49-F238E27FC236}">
                <a16:creationId xmlns:a16="http://schemas.microsoft.com/office/drawing/2014/main" id="{2A51DF5D-B7EF-724B-8D59-137994A9B68F}"/>
              </a:ext>
            </a:extLst>
          </p:cNvPr>
          <p:cNvSpPr>
            <a:spLocks noGrp="1"/>
          </p:cNvSpPr>
          <p:nvPr>
            <p:ph type="title"/>
          </p:nvPr>
        </p:nvSpPr>
        <p:spPr/>
        <p:txBody>
          <a:bodyPr/>
          <a:lstStyle/>
          <a:p>
            <a:r>
              <a:rPr lang="en-US"/>
              <a:t>Data Entry Interface (DEI)</a:t>
            </a:r>
          </a:p>
        </p:txBody>
      </p:sp>
      <p:sp>
        <p:nvSpPr>
          <p:cNvPr id="6" name="Right Arrow 9">
            <a:extLst>
              <a:ext uri="{FF2B5EF4-FFF2-40B4-BE49-F238E27FC236}">
                <a16:creationId xmlns:a16="http://schemas.microsoft.com/office/drawing/2014/main" id="{6B587A3E-281C-37E1-67F5-EDACB3B557C2}"/>
              </a:ext>
            </a:extLst>
          </p:cNvPr>
          <p:cNvSpPr/>
          <p:nvPr/>
        </p:nvSpPr>
        <p:spPr>
          <a:xfrm>
            <a:off x="2184677" y="2376672"/>
            <a:ext cx="342900" cy="72958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2</a:t>
            </a:r>
          </a:p>
        </p:txBody>
      </p:sp>
      <p:sp>
        <p:nvSpPr>
          <p:cNvPr id="7" name="Rectangle 6">
            <a:extLst>
              <a:ext uri="{FF2B5EF4-FFF2-40B4-BE49-F238E27FC236}">
                <a16:creationId xmlns:a16="http://schemas.microsoft.com/office/drawing/2014/main" id="{9581216E-951E-020E-F989-C831B4E768BE}"/>
              </a:ext>
            </a:extLst>
          </p:cNvPr>
          <p:cNvSpPr/>
          <p:nvPr/>
        </p:nvSpPr>
        <p:spPr>
          <a:xfrm>
            <a:off x="3739415" y="2807353"/>
            <a:ext cx="1183907" cy="47967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30FD0614-B71E-B690-0943-4EC01FFDBE8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2" name="Rectangle 1">
            <a:extLst>
              <a:ext uri="{FF2B5EF4-FFF2-40B4-BE49-F238E27FC236}">
                <a16:creationId xmlns:a16="http://schemas.microsoft.com/office/drawing/2014/main" id="{95DB06E9-CC2E-ED6D-919A-C56A43110488}"/>
              </a:ext>
            </a:extLst>
          </p:cNvPr>
          <p:cNvSpPr/>
          <p:nvPr/>
        </p:nvSpPr>
        <p:spPr>
          <a:xfrm>
            <a:off x="896227" y="2398128"/>
            <a:ext cx="1034852" cy="24622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3194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4C8B24-C420-AC3F-CECA-81A71DB661C7}"/>
              </a:ext>
            </a:extLst>
          </p:cNvPr>
          <p:cNvSpPr>
            <a:spLocks noGrp="1"/>
          </p:cNvSpPr>
          <p:nvPr>
            <p:ph sz="quarter" idx="14"/>
          </p:nvPr>
        </p:nvSpPr>
        <p:spPr/>
        <p:txBody>
          <a:bodyPr/>
          <a:lstStyle/>
          <a:p>
            <a:endParaRPr lang="en-US"/>
          </a:p>
        </p:txBody>
      </p:sp>
      <p:sp>
        <p:nvSpPr>
          <p:cNvPr id="3" name="Text Placeholder 2">
            <a:extLst>
              <a:ext uri="{FF2B5EF4-FFF2-40B4-BE49-F238E27FC236}">
                <a16:creationId xmlns:a16="http://schemas.microsoft.com/office/drawing/2014/main" id="{8D93B9C1-002F-02C9-9BDF-431195A62CBA}"/>
              </a:ext>
            </a:extLst>
          </p:cNvPr>
          <p:cNvSpPr>
            <a:spLocks noGrp="1"/>
          </p:cNvSpPr>
          <p:nvPr>
            <p:ph type="body" idx="1"/>
          </p:nvPr>
        </p:nvSpPr>
        <p:spPr/>
        <p:txBody>
          <a:bodyPr/>
          <a:lstStyle/>
          <a:p>
            <a:pPr marL="596900" indent="-457200">
              <a:buFont typeface="+mj-lt"/>
              <a:buAutoNum type="arabicPeriod"/>
            </a:pPr>
            <a:r>
              <a:rPr lang="en-US"/>
              <a:t>Enter student information into DEI platform</a:t>
            </a:r>
          </a:p>
          <a:p>
            <a:pPr lvl="1"/>
            <a:r>
              <a:rPr lang="en-US"/>
              <a:t>First name </a:t>
            </a:r>
          </a:p>
          <a:p>
            <a:pPr lvl="1"/>
            <a:r>
              <a:rPr lang="en-US"/>
              <a:t>SSID</a:t>
            </a:r>
          </a:p>
          <a:p>
            <a:pPr marL="596900" indent="-457200">
              <a:buFont typeface="+mj-lt"/>
              <a:buAutoNum type="arabicPeriod"/>
            </a:pPr>
            <a:r>
              <a:rPr lang="en-US"/>
              <a:t>Sign In</a:t>
            </a:r>
          </a:p>
          <a:p>
            <a:endParaRPr lang="en-US"/>
          </a:p>
        </p:txBody>
      </p:sp>
      <p:pic>
        <p:nvPicPr>
          <p:cNvPr id="7" name="Picture 6">
            <a:extLst>
              <a:ext uri="{FF2B5EF4-FFF2-40B4-BE49-F238E27FC236}">
                <a16:creationId xmlns:a16="http://schemas.microsoft.com/office/drawing/2014/main" id="{710041D8-A4B0-6C4B-9668-C5A1BB365BC1}"/>
              </a:ext>
            </a:extLst>
          </p:cNvPr>
          <p:cNvPicPr>
            <a:picLocks noChangeAspect="1"/>
          </p:cNvPicPr>
          <p:nvPr/>
        </p:nvPicPr>
        <p:blipFill>
          <a:blip r:embed="rId2"/>
          <a:stretch>
            <a:fillRect/>
          </a:stretch>
        </p:blipFill>
        <p:spPr>
          <a:xfrm>
            <a:off x="5426241" y="978590"/>
            <a:ext cx="3279131" cy="2834640"/>
          </a:xfrm>
          <a:prstGeom prst="rect">
            <a:avLst/>
          </a:prstGeom>
          <a:ln>
            <a:solidFill>
              <a:schemeClr val="tx1"/>
            </a:solidFill>
          </a:ln>
        </p:spPr>
      </p:pic>
      <p:sp>
        <p:nvSpPr>
          <p:cNvPr id="8" name="Right Arrow 7">
            <a:extLst>
              <a:ext uri="{FF2B5EF4-FFF2-40B4-BE49-F238E27FC236}">
                <a16:creationId xmlns:a16="http://schemas.microsoft.com/office/drawing/2014/main" id="{C407CD08-2554-8240-9E03-C9C36E0C67F9}"/>
              </a:ext>
            </a:extLst>
          </p:cNvPr>
          <p:cNvSpPr/>
          <p:nvPr/>
        </p:nvSpPr>
        <p:spPr>
          <a:xfrm>
            <a:off x="5633038" y="2314174"/>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a:solidFill>
                  <a:srgbClr val="000000"/>
                </a:solidFill>
                <a:cs typeface="Arial" panose="020B0604020202020204" pitchFamily="34" charset="0"/>
              </a:rPr>
              <a:t>1</a:t>
            </a:r>
          </a:p>
        </p:txBody>
      </p:sp>
      <p:sp>
        <p:nvSpPr>
          <p:cNvPr id="9" name="Right Arrow 8">
            <a:extLst>
              <a:ext uri="{FF2B5EF4-FFF2-40B4-BE49-F238E27FC236}">
                <a16:creationId xmlns:a16="http://schemas.microsoft.com/office/drawing/2014/main" id="{F6264C8D-14D1-7142-BCF4-65E694A1FA62}"/>
              </a:ext>
            </a:extLst>
          </p:cNvPr>
          <p:cNvSpPr/>
          <p:nvPr/>
        </p:nvSpPr>
        <p:spPr>
          <a:xfrm>
            <a:off x="5610352" y="2864140"/>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a:solidFill>
                  <a:srgbClr val="000000"/>
                </a:solidFill>
                <a:cs typeface="Arial" panose="020B0604020202020204" pitchFamily="34" charset="0"/>
              </a:rPr>
              <a:t>2</a:t>
            </a:r>
          </a:p>
        </p:txBody>
      </p:sp>
      <p:sp>
        <p:nvSpPr>
          <p:cNvPr id="11" name="Right Arrow 8">
            <a:extLst>
              <a:ext uri="{FF2B5EF4-FFF2-40B4-BE49-F238E27FC236}">
                <a16:creationId xmlns:a16="http://schemas.microsoft.com/office/drawing/2014/main" id="{D93A9F57-868F-AD49-B46F-AD899B2EE725}"/>
              </a:ext>
            </a:extLst>
          </p:cNvPr>
          <p:cNvSpPr/>
          <p:nvPr/>
        </p:nvSpPr>
        <p:spPr>
          <a:xfrm>
            <a:off x="6097814" y="3505454"/>
            <a:ext cx="294282" cy="3054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defRPr/>
            </a:pPr>
            <a:r>
              <a:rPr lang="en-US" sz="800">
                <a:solidFill>
                  <a:srgbClr val="000000"/>
                </a:solidFill>
                <a:cs typeface="Arial" panose="020B0604020202020204" pitchFamily="34" charset="0"/>
              </a:rPr>
              <a:t>3</a:t>
            </a:r>
          </a:p>
        </p:txBody>
      </p:sp>
      <p:sp>
        <p:nvSpPr>
          <p:cNvPr id="10" name="Rectangle 9">
            <a:extLst>
              <a:ext uri="{FF2B5EF4-FFF2-40B4-BE49-F238E27FC236}">
                <a16:creationId xmlns:a16="http://schemas.microsoft.com/office/drawing/2014/main" id="{FDB950CA-B9D9-FB4D-8211-88C6D81E44CE}"/>
              </a:ext>
            </a:extLst>
          </p:cNvPr>
          <p:cNvSpPr/>
          <p:nvPr/>
        </p:nvSpPr>
        <p:spPr>
          <a:xfrm>
            <a:off x="587141" y="3088511"/>
            <a:ext cx="4366158" cy="7224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The DEI screen looks similar to the Student logon screen except it doesn’t have a field for the session ID. </a:t>
            </a:r>
          </a:p>
          <a:p>
            <a:pPr algn="ctr"/>
            <a:r>
              <a:rPr lang="en-US" sz="1100">
                <a:solidFill>
                  <a:schemeClr val="tx1"/>
                </a:solidFill>
                <a:cs typeface="Arial" panose="020B0604020202020204" pitchFamily="34" charset="0"/>
              </a:rPr>
              <a:t>It is recommended to use a different browser when accessing the DEI.</a:t>
            </a:r>
          </a:p>
        </p:txBody>
      </p:sp>
      <p:sp>
        <p:nvSpPr>
          <p:cNvPr id="2" name="Title 1">
            <a:extLst>
              <a:ext uri="{FF2B5EF4-FFF2-40B4-BE49-F238E27FC236}">
                <a16:creationId xmlns:a16="http://schemas.microsoft.com/office/drawing/2014/main" id="{FF04068B-40AE-87F6-D17A-AEF023B6B142}"/>
              </a:ext>
            </a:extLst>
          </p:cNvPr>
          <p:cNvSpPr>
            <a:spLocks noGrp="1"/>
          </p:cNvSpPr>
          <p:nvPr>
            <p:ph type="title"/>
          </p:nvPr>
        </p:nvSpPr>
        <p:spPr/>
        <p:txBody>
          <a:bodyPr/>
          <a:lstStyle/>
          <a:p>
            <a:r>
              <a:rPr lang="en-US"/>
              <a:t>Data Entry Interface (DEI)</a:t>
            </a:r>
          </a:p>
        </p:txBody>
      </p:sp>
      <p:sp>
        <p:nvSpPr>
          <p:cNvPr id="12" name="Footer Placeholder 11">
            <a:extLst>
              <a:ext uri="{FF2B5EF4-FFF2-40B4-BE49-F238E27FC236}">
                <a16:creationId xmlns:a16="http://schemas.microsoft.com/office/drawing/2014/main" id="{3CE666F5-EB7C-EFB3-B422-50F89322D6D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8666121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0DA42A-9A0E-9A48-72A1-A5D2AFD5850C}"/>
              </a:ext>
            </a:extLst>
          </p:cNvPr>
          <p:cNvSpPr>
            <a:spLocks noGrp="1"/>
          </p:cNvSpPr>
          <p:nvPr>
            <p:ph type="title"/>
          </p:nvPr>
        </p:nvSpPr>
        <p:spPr/>
        <p:txBody>
          <a:bodyPr>
            <a:normAutofit/>
          </a:bodyPr>
          <a:lstStyle/>
          <a:p>
            <a:r>
              <a:rPr lang="en-US"/>
              <a:t>Data Entry Interface (DEI)</a:t>
            </a:r>
          </a:p>
        </p:txBody>
      </p:sp>
      <p:sp>
        <p:nvSpPr>
          <p:cNvPr id="4" name="Text Placeholder 3">
            <a:extLst>
              <a:ext uri="{FF2B5EF4-FFF2-40B4-BE49-F238E27FC236}">
                <a16:creationId xmlns:a16="http://schemas.microsoft.com/office/drawing/2014/main" id="{AE038AE3-402A-47EC-1785-DDD0934E650C}"/>
              </a:ext>
            </a:extLst>
          </p:cNvPr>
          <p:cNvSpPr>
            <a:spLocks noGrp="1"/>
          </p:cNvSpPr>
          <p:nvPr>
            <p:ph type="body" idx="13"/>
          </p:nvPr>
        </p:nvSpPr>
        <p:spPr/>
        <p:txBody>
          <a:bodyPr/>
          <a:lstStyle/>
          <a:p>
            <a:pPr marL="0" indent="0">
              <a:buNone/>
            </a:pPr>
            <a:r>
              <a:rPr lang="en-US"/>
              <a:t>Refer to student score sheet and select the matching score (“Score 0,” “Score 1,”  etc.) in the DEI for each item. </a:t>
            </a:r>
          </a:p>
          <a:p>
            <a:endParaRPr lang="en-US"/>
          </a:p>
        </p:txBody>
      </p:sp>
      <p:sp>
        <p:nvSpPr>
          <p:cNvPr id="6" name="Footer Placeholder 5">
            <a:extLst>
              <a:ext uri="{FF2B5EF4-FFF2-40B4-BE49-F238E27FC236}">
                <a16:creationId xmlns:a16="http://schemas.microsoft.com/office/drawing/2014/main" id="{FEB8944B-8FD0-FAE6-2366-74A8875437C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a:extLst>
              <a:ext uri="{FF2B5EF4-FFF2-40B4-BE49-F238E27FC236}">
                <a16:creationId xmlns:a16="http://schemas.microsoft.com/office/drawing/2014/main" id="{EA096043-9997-685B-7097-490ABAF26F92}"/>
              </a:ext>
            </a:extLst>
          </p:cNvPr>
          <p:cNvPicPr>
            <a:picLocks noChangeAspect="1"/>
          </p:cNvPicPr>
          <p:nvPr/>
        </p:nvPicPr>
        <p:blipFill>
          <a:blip r:embed="rId3"/>
          <a:srcRect/>
          <a:stretch/>
        </p:blipFill>
        <p:spPr>
          <a:xfrm>
            <a:off x="198962" y="1933325"/>
            <a:ext cx="3587224" cy="1481679"/>
          </a:xfrm>
          <a:prstGeom prst="rect">
            <a:avLst/>
          </a:prstGeom>
        </p:spPr>
      </p:pic>
      <p:pic>
        <p:nvPicPr>
          <p:cNvPr id="5" name="Picture 4">
            <a:extLst>
              <a:ext uri="{FF2B5EF4-FFF2-40B4-BE49-F238E27FC236}">
                <a16:creationId xmlns:a16="http://schemas.microsoft.com/office/drawing/2014/main" id="{F8C051DF-F1A7-96CF-8FEA-76FF2B69CD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38413" y="1933325"/>
            <a:ext cx="4706625" cy="1710621"/>
          </a:xfrm>
          <a:prstGeom prst="rect">
            <a:avLst/>
          </a:prstGeom>
        </p:spPr>
      </p:pic>
    </p:spTree>
    <p:extLst>
      <p:ext uri="{BB962C8B-B14F-4D97-AF65-F5344CB8AC3E}">
        <p14:creationId xmlns:p14="http://schemas.microsoft.com/office/powerpoint/2010/main" val="409662199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B03F81-9FF7-E4A0-09DC-171261870310}"/>
              </a:ext>
            </a:extLst>
          </p:cNvPr>
          <p:cNvSpPr>
            <a:spLocks noGrp="1"/>
          </p:cNvSpPr>
          <p:nvPr>
            <p:ph type="body" idx="13"/>
          </p:nvPr>
        </p:nvSpPr>
        <p:spPr>
          <a:xfrm>
            <a:off x="1511166" y="952500"/>
            <a:ext cx="7321134" cy="3768622"/>
          </a:xfrm>
        </p:spPr>
        <p:txBody>
          <a:bodyPr>
            <a:normAutofit/>
          </a:bodyPr>
          <a:lstStyle/>
          <a:p>
            <a:r>
              <a:rPr lang="en-US"/>
              <a:t>If a Stopping Marker Rule was used for Speaking as indicated in the DFA:</a:t>
            </a:r>
          </a:p>
          <a:p>
            <a:pPr marL="1054100" lvl="1" indent="-457200">
              <a:buFont typeface="+mj-lt"/>
              <a:buAutoNum type="arabicPeriod"/>
            </a:pPr>
            <a:r>
              <a:rPr lang="en-US"/>
              <a:t>Enter scores up to the Stopping Marker</a:t>
            </a:r>
          </a:p>
          <a:p>
            <a:pPr marL="1054100" lvl="1" indent="-457200">
              <a:buFont typeface="+mj-lt"/>
              <a:buAutoNum type="arabicPeriod"/>
            </a:pPr>
            <a:r>
              <a:rPr lang="en-US"/>
              <a:t>For the remaining questions, no more score entry is necessary at this point. Select the [End Test] button at the top of the screen in the DEI.</a:t>
            </a:r>
          </a:p>
          <a:p>
            <a:r>
              <a:rPr lang="en-US"/>
              <a:t>The student’s overall score will be negatively affected if the stopping marker is used incorrectly.</a:t>
            </a:r>
          </a:p>
          <a:p>
            <a:endParaRPr lang="en-US"/>
          </a:p>
        </p:txBody>
      </p:sp>
      <p:pic>
        <p:nvPicPr>
          <p:cNvPr id="7" name="Picture 6">
            <a:extLst>
              <a:ext uri="{FF2B5EF4-FFF2-40B4-BE49-F238E27FC236}">
                <a16:creationId xmlns:a16="http://schemas.microsoft.com/office/drawing/2014/main" id="{89046865-4EF4-A74E-AD37-E0B714EB7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41" y="1061184"/>
            <a:ext cx="1071563" cy="1071563"/>
          </a:xfrm>
          <a:prstGeom prst="rect">
            <a:avLst/>
          </a:prstGeom>
        </p:spPr>
      </p:pic>
      <p:sp>
        <p:nvSpPr>
          <p:cNvPr id="2" name="Title 1">
            <a:extLst>
              <a:ext uri="{FF2B5EF4-FFF2-40B4-BE49-F238E27FC236}">
                <a16:creationId xmlns:a16="http://schemas.microsoft.com/office/drawing/2014/main" id="{DEBC127F-0E69-109A-61D8-11EA1B3B5665}"/>
              </a:ext>
            </a:extLst>
          </p:cNvPr>
          <p:cNvSpPr>
            <a:spLocks noGrp="1"/>
          </p:cNvSpPr>
          <p:nvPr>
            <p:ph type="title"/>
          </p:nvPr>
        </p:nvSpPr>
        <p:spPr/>
        <p:txBody>
          <a:bodyPr/>
          <a:lstStyle/>
          <a:p>
            <a:r>
              <a:rPr lang="en-US"/>
              <a:t>Entering Scores in the DEI</a:t>
            </a:r>
          </a:p>
        </p:txBody>
      </p:sp>
      <p:sp>
        <p:nvSpPr>
          <p:cNvPr id="8" name="Footer Placeholder 7">
            <a:extLst>
              <a:ext uri="{FF2B5EF4-FFF2-40B4-BE49-F238E27FC236}">
                <a16:creationId xmlns:a16="http://schemas.microsoft.com/office/drawing/2014/main" id="{BB499759-931C-ED24-2C59-97D68841C36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5" name="TextBox 4">
            <a:extLst>
              <a:ext uri="{FF2B5EF4-FFF2-40B4-BE49-F238E27FC236}">
                <a16:creationId xmlns:a16="http://schemas.microsoft.com/office/drawing/2014/main" id="{EEA842C9-6B1A-BB6B-5E4B-62C22ED2170A}"/>
              </a:ext>
            </a:extLst>
          </p:cNvPr>
          <p:cNvSpPr txBox="1"/>
          <p:nvPr/>
        </p:nvSpPr>
        <p:spPr>
          <a:xfrm>
            <a:off x="354826" y="4153877"/>
            <a:ext cx="8477474" cy="461665"/>
          </a:xfrm>
          <a:prstGeom prst="rect">
            <a:avLst/>
          </a:prstGeom>
          <a:solidFill>
            <a:srgbClr val="FFFF00"/>
          </a:solidFill>
          <a:ln>
            <a:solidFill>
              <a:schemeClr val="tx1"/>
            </a:solidFill>
          </a:ln>
        </p:spPr>
        <p:txBody>
          <a:bodyPr wrap="square" rtlCol="0">
            <a:spAutoFit/>
          </a:bodyPr>
          <a:lstStyle/>
          <a:p>
            <a:pPr algn="ctr"/>
            <a:r>
              <a:rPr lang="en-US" sz="1200" b="1">
                <a:latin typeface="Arial" panose="020B0604020202020204" pitchFamily="34" charset="0"/>
                <a:cs typeface="Arial" panose="020B0604020202020204" pitchFamily="34" charset="0"/>
              </a:rPr>
              <a:t>Check the Completion Status Report and Score Sheet to verify If the Stopping marker was used prematurely.</a:t>
            </a:r>
          </a:p>
          <a:p>
            <a:pPr algn="ctr"/>
            <a:r>
              <a:rPr lang="en-US" sz="1200" b="1">
                <a:latin typeface="Arial" panose="020B0604020202020204" pitchFamily="34" charset="0"/>
                <a:cs typeface="Arial" panose="020B0604020202020204" pitchFamily="34" charset="0"/>
              </a:rPr>
              <a:t>A STAIRS case will need to be submitted to REOPEN the test and DEI.</a:t>
            </a:r>
          </a:p>
        </p:txBody>
      </p:sp>
    </p:spTree>
    <p:extLst>
      <p:ext uri="{BB962C8B-B14F-4D97-AF65-F5344CB8AC3E}">
        <p14:creationId xmlns:p14="http://schemas.microsoft.com/office/powerpoint/2010/main" val="28332981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04210B-A60F-EF4E-A381-7D4A5C695F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0558" y="927518"/>
            <a:ext cx="4041543" cy="2641257"/>
          </a:xfrm>
          <a:prstGeom prst="rect">
            <a:avLst/>
          </a:prstGeom>
        </p:spPr>
      </p:pic>
      <p:sp>
        <p:nvSpPr>
          <p:cNvPr id="5" name="Rectangle 4">
            <a:extLst>
              <a:ext uri="{FF2B5EF4-FFF2-40B4-BE49-F238E27FC236}">
                <a16:creationId xmlns:a16="http://schemas.microsoft.com/office/drawing/2014/main" id="{BE9A26CD-3CDD-694D-8E57-C95FA392D21D}"/>
              </a:ext>
            </a:extLst>
          </p:cNvPr>
          <p:cNvSpPr/>
          <p:nvPr/>
        </p:nvSpPr>
        <p:spPr>
          <a:xfrm>
            <a:off x="4803006" y="3689171"/>
            <a:ext cx="3936733" cy="36418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tx1"/>
                </a:solidFill>
                <a:cs typeface="Arial" panose="020B0604020202020204" pitchFamily="34" charset="0"/>
              </a:rPr>
              <a:t>A STAIRS will need to be submitted in TOMS to report any DEI/Speaking test errors. </a:t>
            </a:r>
          </a:p>
        </p:txBody>
      </p:sp>
      <p:sp>
        <p:nvSpPr>
          <p:cNvPr id="4" name="Title 3">
            <a:extLst>
              <a:ext uri="{FF2B5EF4-FFF2-40B4-BE49-F238E27FC236}">
                <a16:creationId xmlns:a16="http://schemas.microsoft.com/office/drawing/2014/main" id="{B8C82FD5-4AFD-5EC0-124B-A3C1D38841DD}"/>
              </a:ext>
            </a:extLst>
          </p:cNvPr>
          <p:cNvSpPr>
            <a:spLocks noGrp="1"/>
          </p:cNvSpPr>
          <p:nvPr>
            <p:ph type="title"/>
          </p:nvPr>
        </p:nvSpPr>
        <p:spPr/>
        <p:txBody>
          <a:bodyPr/>
          <a:lstStyle/>
          <a:p>
            <a:r>
              <a:rPr lang="en-US"/>
              <a:t>Data Entry Interface (DEI)</a:t>
            </a:r>
          </a:p>
        </p:txBody>
      </p:sp>
      <p:sp>
        <p:nvSpPr>
          <p:cNvPr id="9" name="Text Placeholder 8">
            <a:extLst>
              <a:ext uri="{FF2B5EF4-FFF2-40B4-BE49-F238E27FC236}">
                <a16:creationId xmlns:a16="http://schemas.microsoft.com/office/drawing/2014/main" id="{DC3F423C-A7FF-3863-D881-0F95B5262435}"/>
              </a:ext>
            </a:extLst>
          </p:cNvPr>
          <p:cNvSpPr>
            <a:spLocks noGrp="1"/>
          </p:cNvSpPr>
          <p:nvPr>
            <p:ph type="body" idx="1"/>
          </p:nvPr>
        </p:nvSpPr>
        <p:spPr>
          <a:xfrm>
            <a:off x="311700" y="952500"/>
            <a:ext cx="4322864" cy="3768622"/>
          </a:xfrm>
        </p:spPr>
        <p:txBody>
          <a:bodyPr/>
          <a:lstStyle/>
          <a:p>
            <a:pPr marL="482600" indent="-342900"/>
            <a:r>
              <a:rPr lang="en-US">
                <a:cs typeface="Arial"/>
              </a:rPr>
              <a:t>An orange triangle indicates that the TE forgot to enter a score.</a:t>
            </a:r>
            <a:endParaRPr lang="en-US"/>
          </a:p>
          <a:p>
            <a:pPr marL="482600" indent="-342900"/>
            <a:r>
              <a:rPr lang="en-US">
                <a:cs typeface="Arial"/>
              </a:rPr>
              <a:t>Go back to that item to enter the score from the Student Score Sheet</a:t>
            </a:r>
          </a:p>
          <a:p>
            <a:endParaRPr lang="en-US"/>
          </a:p>
        </p:txBody>
      </p:sp>
      <p:sp>
        <p:nvSpPr>
          <p:cNvPr id="6" name="Footer Placeholder 5">
            <a:extLst>
              <a:ext uri="{FF2B5EF4-FFF2-40B4-BE49-F238E27FC236}">
                <a16:creationId xmlns:a16="http://schemas.microsoft.com/office/drawing/2014/main" id="{48CBA023-2145-DBFA-0ECC-9DCB748BD49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5737577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385445" lvl="4" indent="-342900">
              <a:spcAft>
                <a:spcPts val="300"/>
              </a:spcAft>
              <a:buClrTx/>
              <a:buAutoNum type="arabicPeriod"/>
            </a:pPr>
            <a:r>
              <a:rPr lang="en-US" sz="1800">
                <a:solidFill>
                  <a:schemeClr val="tx1"/>
                </a:solidFill>
                <a:latin typeface="+mn-lt"/>
                <a:ea typeface="Tahoma"/>
              </a:rPr>
              <a:t>Ensure that all Speaking scores for grades K-12 have been entered into the DEI immediately after testing. </a:t>
            </a:r>
          </a:p>
          <a:p>
            <a:pPr marL="385445" lvl="4" indent="-342900">
              <a:spcAft>
                <a:spcPts val="300"/>
              </a:spcAft>
              <a:buClrTx/>
              <a:buAutoNum type="arabicPeriod"/>
            </a:pPr>
            <a:r>
              <a:rPr lang="en-US" sz="1800">
                <a:solidFill>
                  <a:schemeClr val="tx1"/>
                </a:solidFill>
                <a:latin typeface="+mn-lt"/>
                <a:ea typeface="Tahoma"/>
              </a:rPr>
              <a:t>Review the score sheets to ensure proper use of the stopping marker.</a:t>
            </a:r>
            <a:endParaRPr lang="en-US" sz="1800">
              <a:solidFill>
                <a:schemeClr val="tx1"/>
              </a:solidFill>
              <a:latin typeface="+mn-lt"/>
            </a:endParaRPr>
          </a:p>
          <a:p>
            <a:pPr marL="385445" lvl="4" indent="-342900">
              <a:spcAft>
                <a:spcPts val="300"/>
              </a:spcAft>
              <a:buClrTx/>
              <a:buAutoNum type="arabicPeriod"/>
            </a:pPr>
            <a:r>
              <a:rPr lang="en-US" sz="1800">
                <a:solidFill>
                  <a:schemeClr val="tx1"/>
                </a:solidFill>
                <a:latin typeface="+mn-lt"/>
                <a:ea typeface="Tahoma"/>
                <a:cs typeface="Arial" panose="020B0604020202020204" pitchFamily="34" charset="0"/>
              </a:rPr>
              <a:t>Review training videos in Moodle.</a:t>
            </a:r>
            <a:endParaRPr lang="en-US" sz="1800">
              <a:solidFill>
                <a:schemeClr val="tx1"/>
              </a:solidFill>
              <a:latin typeface="+mn-lt"/>
            </a:endParaRPr>
          </a:p>
        </p:txBody>
      </p:sp>
      <p:sp>
        <p:nvSpPr>
          <p:cNvPr id="5" name="Footer Placeholder 4">
            <a:extLst>
              <a:ext uri="{FF2B5EF4-FFF2-40B4-BE49-F238E27FC236}">
                <a16:creationId xmlns:a16="http://schemas.microsoft.com/office/drawing/2014/main" id="{F5669134-9F7B-1F29-8DF0-3F4CA3801E4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2894116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solidFill>
                  <a:srgbClr val="FF9900"/>
                </a:solidFill>
              </a:rPr>
              <a:t>Summative Alternate ELPAC Test Administration</a:t>
            </a:r>
          </a:p>
        </p:txBody>
      </p:sp>
      <p:sp>
        <p:nvSpPr>
          <p:cNvPr id="6" name="Footer Placeholder 5">
            <a:extLst>
              <a:ext uri="{FF2B5EF4-FFF2-40B4-BE49-F238E27FC236}">
                <a16:creationId xmlns:a16="http://schemas.microsoft.com/office/drawing/2014/main" id="{F3ADF7C8-D318-6358-4849-52C079854BC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64027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xfrm>
            <a:off x="0" y="72639"/>
            <a:ext cx="8189700" cy="773400"/>
          </a:xfrm>
        </p:spPr>
        <p:txBody>
          <a:bodyPr spcFirstLastPara="1" wrap="square" lIns="68580" tIns="34290" rIns="68580" bIns="34290" anchor="ctr" anchorCtr="0">
            <a:normAutofit/>
          </a:bodyPr>
          <a:lstStyle/>
          <a:p>
            <a:r>
              <a:rPr lang="en-US">
                <a:latin typeface="+mj-lt"/>
              </a:rPr>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2400" dirty="0">
                <a:ea typeface="Tahoma"/>
                <a:cs typeface="Arial"/>
              </a:rPr>
              <a:t>Mark your calendars with the Key Dates.</a:t>
            </a:r>
            <a:endParaRPr lang="en-US" sz="2200" dirty="0">
              <a:ea typeface="Tahoma"/>
              <a:cs typeface="Arial"/>
            </a:endParaRPr>
          </a:p>
          <a:p>
            <a:pPr>
              <a:buClr>
                <a:srgbClr val="203864"/>
              </a:buClr>
            </a:pPr>
            <a:r>
              <a:rPr lang="en-US" sz="2400" dirty="0">
                <a:ea typeface="Tahoma"/>
              </a:rPr>
              <a:t>Inventory and securely store your K-2 Writing Answer books upon receipt.</a:t>
            </a:r>
          </a:p>
          <a:p>
            <a:pPr>
              <a:buClr>
                <a:srgbClr val="203864"/>
              </a:buClr>
            </a:pPr>
            <a:r>
              <a:rPr lang="en-US" sz="2400" dirty="0">
                <a:ea typeface="Tahoma"/>
                <a:cs typeface="Arial"/>
              </a:rPr>
              <a:t>Enter your school's testing schedule in the STB Portal.</a:t>
            </a:r>
            <a:endParaRPr lang="en-US" sz="2400" dirty="0">
              <a:ea typeface="Tahoma"/>
            </a:endParaRPr>
          </a:p>
        </p:txBody>
      </p:sp>
      <p:sp>
        <p:nvSpPr>
          <p:cNvPr id="5" name="Footer Placeholder 4">
            <a:extLst>
              <a:ext uri="{FF2B5EF4-FFF2-40B4-BE49-F238E27FC236}">
                <a16:creationId xmlns:a16="http://schemas.microsoft.com/office/drawing/2014/main" id="{85221A47-7078-8AD2-43A2-714B14036A1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35860805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cs typeface="Arial"/>
              </a:rPr>
              <a:t>Summative Alternate ELPAC Test Administration</a:t>
            </a:r>
          </a:p>
        </p:txBody>
      </p:sp>
      <p:sp>
        <p:nvSpPr>
          <p:cNvPr id="5" name="Text Placeholder 4">
            <a:extLst>
              <a:ext uri="{FF2B5EF4-FFF2-40B4-BE49-F238E27FC236}">
                <a16:creationId xmlns:a16="http://schemas.microsoft.com/office/drawing/2014/main" id="{584FB26A-D927-C47C-6C38-B5BC146FBB7F}"/>
              </a:ext>
            </a:extLst>
          </p:cNvPr>
          <p:cNvSpPr>
            <a:spLocks noGrp="1"/>
          </p:cNvSpPr>
          <p:nvPr>
            <p:ph type="body" idx="13"/>
          </p:nvPr>
        </p:nvSpPr>
        <p:spPr/>
        <p:txBody>
          <a:bodyPr>
            <a:normAutofit/>
          </a:bodyPr>
          <a:lstStyle/>
          <a:p>
            <a:r>
              <a:rPr lang="en-US">
                <a:cs typeface="Arial"/>
              </a:rPr>
              <a:t>The Summative Alternate ELPAC is always administered one-on-one and in-person.</a:t>
            </a:r>
          </a:p>
          <a:p>
            <a:pPr lvl="1"/>
            <a:r>
              <a:rPr lang="en-US"/>
              <a:t>Administered by a test examiner who is </a:t>
            </a:r>
            <a:r>
              <a:rPr lang="en-US" u="sng"/>
              <a:t>very familiar with the student and their primary communication modes</a:t>
            </a:r>
            <a:r>
              <a:rPr lang="en-US"/>
              <a:t>.</a:t>
            </a:r>
          </a:p>
          <a:p>
            <a:pPr lvl="1"/>
            <a:r>
              <a:rPr lang="en-US"/>
              <a:t>Administered on a computer or similar device using the secure browser. </a:t>
            </a:r>
          </a:p>
          <a:p>
            <a:pPr lvl="1"/>
            <a:r>
              <a:rPr lang="en-US"/>
              <a:t>Students will not be expected to interact directly with the computer.</a:t>
            </a:r>
          </a:p>
          <a:p>
            <a:pPr lvl="2"/>
            <a:r>
              <a:rPr lang="en-US"/>
              <a:t>The one-on-one administration model will allow for the TEs to interact with the computer on behalf of a student.</a:t>
            </a:r>
          </a:p>
          <a:p>
            <a:r>
              <a:rPr lang="en-US">
                <a:cs typeface="Arial"/>
              </a:rPr>
              <a:t>Summative Alternate ELPAC Online Test Administration Manual</a:t>
            </a:r>
          </a:p>
          <a:p>
            <a:pPr lvl="1"/>
            <a:r>
              <a:rPr lang="en-US">
                <a:cs typeface="Arial"/>
                <a:hlinkClick r:id="rId3"/>
              </a:rPr>
              <a:t>https://ca-toms-help.ets.org/initial-alt-elpac-otam/overview/test-overview/</a:t>
            </a:r>
            <a:r>
              <a:rPr lang="en-US">
                <a:cs typeface="Arial"/>
              </a:rPr>
              <a:t>  </a:t>
            </a:r>
          </a:p>
          <a:p>
            <a:endParaRPr lang="en-US"/>
          </a:p>
        </p:txBody>
      </p:sp>
      <p:sp>
        <p:nvSpPr>
          <p:cNvPr id="6" name="Footer Placeholder 5">
            <a:extLst>
              <a:ext uri="{FF2B5EF4-FFF2-40B4-BE49-F238E27FC236}">
                <a16:creationId xmlns:a16="http://schemas.microsoft.com/office/drawing/2014/main" id="{2E912E11-CA4B-28F9-4E90-4671F15E4B9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6649416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accent2"/>
                </a:solidFill>
              </a:rPr>
              <a:t>Summative Alternate ELPAC Estimated Testing Times</a:t>
            </a:r>
          </a:p>
        </p:txBody>
      </p:sp>
      <p:sp>
        <p:nvSpPr>
          <p:cNvPr id="6" name="Text Placeholder 5">
            <a:extLst>
              <a:ext uri="{FF2B5EF4-FFF2-40B4-BE49-F238E27FC236}">
                <a16:creationId xmlns:a16="http://schemas.microsoft.com/office/drawing/2014/main" id="{905472D7-D695-56B6-BF3D-F57BE755224D}"/>
              </a:ext>
            </a:extLst>
          </p:cNvPr>
          <p:cNvSpPr>
            <a:spLocks noGrp="1"/>
          </p:cNvSpPr>
          <p:nvPr>
            <p:ph type="body" idx="1"/>
          </p:nvPr>
        </p:nvSpPr>
        <p:spPr>
          <a:xfrm>
            <a:off x="311700" y="952500"/>
            <a:ext cx="8496398" cy="3768622"/>
          </a:xfrm>
        </p:spPr>
        <p:txBody>
          <a:bodyPr>
            <a:normAutofit/>
          </a:bodyPr>
          <a:lstStyle/>
          <a:p>
            <a:pPr marL="139700" indent="0">
              <a:spcAft>
                <a:spcPts val="600"/>
              </a:spcAft>
              <a:buNone/>
            </a:pPr>
            <a:r>
              <a:rPr lang="en-US"/>
              <a:t>The Summative Alternate ELPAC is an untimed test. </a:t>
            </a:r>
          </a:p>
          <a:p>
            <a:pPr>
              <a:spcAft>
                <a:spcPts val="600"/>
              </a:spcAft>
            </a:pPr>
            <a:r>
              <a:rPr lang="en-US"/>
              <a:t>Students should be given as much time as possible to engage with the test. </a:t>
            </a:r>
          </a:p>
          <a:p>
            <a:pPr lvl="1">
              <a:spcAft>
                <a:spcPts val="600"/>
              </a:spcAft>
            </a:pPr>
            <a:r>
              <a:rPr lang="en-US">
                <a:hlinkClick r:id="rId3"/>
              </a:rPr>
              <a:t>https://www.elpac.org/test-administration/alternate/alt-elpac-estimated-test-time/</a:t>
            </a:r>
            <a:r>
              <a:rPr lang="en-US"/>
              <a:t> </a:t>
            </a:r>
          </a:p>
          <a:p>
            <a:pPr marL="596900" lvl="1" indent="0">
              <a:buNone/>
            </a:pPr>
            <a:endParaRPr lang="en-US"/>
          </a:p>
          <a:p>
            <a:endParaRPr lang="en-US"/>
          </a:p>
        </p:txBody>
      </p:sp>
      <p:sp>
        <p:nvSpPr>
          <p:cNvPr id="8" name="Footer Placeholder 7">
            <a:extLst>
              <a:ext uri="{FF2B5EF4-FFF2-40B4-BE49-F238E27FC236}">
                <a16:creationId xmlns:a16="http://schemas.microsoft.com/office/drawing/2014/main" id="{B0CB616C-F4DE-DB29-BB70-4EFC9FF2586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4" name="Picture 3" descr="Table&#10;&#10;Description automatically generated">
            <a:extLst>
              <a:ext uri="{FF2B5EF4-FFF2-40B4-BE49-F238E27FC236}">
                <a16:creationId xmlns:a16="http://schemas.microsoft.com/office/drawing/2014/main" id="{593FFF39-9035-4142-F681-E6FF98EC8F05}"/>
              </a:ext>
            </a:extLst>
          </p:cNvPr>
          <p:cNvPicPr>
            <a:picLocks noChangeAspect="1"/>
          </p:cNvPicPr>
          <p:nvPr/>
        </p:nvPicPr>
        <p:blipFill>
          <a:blip r:embed="rId4"/>
          <a:stretch>
            <a:fillRect/>
          </a:stretch>
        </p:blipFill>
        <p:spPr>
          <a:xfrm>
            <a:off x="2258140" y="2829827"/>
            <a:ext cx="4828987" cy="1802023"/>
          </a:xfrm>
          <a:prstGeom prst="rect">
            <a:avLst/>
          </a:prstGeom>
          <a:ln>
            <a:solidFill>
              <a:schemeClr val="tx1"/>
            </a:solidFill>
          </a:ln>
        </p:spPr>
      </p:pic>
    </p:spTree>
    <p:extLst>
      <p:ext uri="{BB962C8B-B14F-4D97-AF65-F5344CB8AC3E}">
        <p14:creationId xmlns:p14="http://schemas.microsoft.com/office/powerpoint/2010/main" val="37733600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solidFill>
                  <a:schemeClr val="accent2"/>
                </a:solidFill>
                <a:cs typeface="Arial"/>
              </a:rPr>
              <a:t>Form</a:t>
            </a:r>
            <a:r>
              <a:rPr lang="en-US" sz="2400">
                <a:solidFill>
                  <a:schemeClr val="accent2"/>
                </a:solidFill>
                <a:cs typeface="Arial"/>
              </a:rPr>
              <a:t> </a:t>
            </a:r>
            <a:r>
              <a:rPr lang="en-US" sz="3200">
                <a:solidFill>
                  <a:schemeClr val="accent2"/>
                </a:solidFill>
                <a:cs typeface="Arial"/>
              </a:rPr>
              <a:t>Numbers</a:t>
            </a:r>
            <a:endParaRPr lang="en-US" sz="2400">
              <a:solidFill>
                <a:schemeClr val="accent2"/>
              </a:solidFill>
              <a:cs typeface="Arial"/>
            </a:endParaRPr>
          </a:p>
        </p:txBody>
      </p:sp>
      <p:sp>
        <p:nvSpPr>
          <p:cNvPr id="4" name="Text Placeholder 3">
            <a:extLst>
              <a:ext uri="{FF2B5EF4-FFF2-40B4-BE49-F238E27FC236}">
                <a16:creationId xmlns:a16="http://schemas.microsoft.com/office/drawing/2014/main" id="{E4334739-416D-DEF9-3B54-B2FECCB4C147}"/>
              </a:ext>
            </a:extLst>
          </p:cNvPr>
          <p:cNvSpPr>
            <a:spLocks noGrp="1"/>
          </p:cNvSpPr>
          <p:nvPr>
            <p:ph type="body" idx="1"/>
          </p:nvPr>
        </p:nvSpPr>
        <p:spPr>
          <a:xfrm>
            <a:off x="311700" y="952500"/>
            <a:ext cx="8637300" cy="3768622"/>
          </a:xfrm>
        </p:spPr>
        <p:txBody>
          <a:bodyPr/>
          <a:lstStyle/>
          <a:p>
            <a:pPr marL="342900" indent="-342900">
              <a:spcAft>
                <a:spcPts val="600"/>
              </a:spcAft>
            </a:pPr>
            <a:r>
              <a:rPr lang="en-US">
                <a:cs typeface="Calibri" panose="020F0502020204030204" pitchFamily="34" charset="0"/>
              </a:rPr>
              <a:t>There are </a:t>
            </a:r>
            <a:r>
              <a:rPr lang="en-US" b="1">
                <a:cs typeface="Calibri" panose="020F0502020204030204" pitchFamily="34" charset="0"/>
              </a:rPr>
              <a:t>two</a:t>
            </a:r>
            <a:r>
              <a:rPr lang="en-US">
                <a:cs typeface="Calibri" panose="020F0502020204030204" pitchFamily="34" charset="0"/>
              </a:rPr>
              <a:t> different test forms for the Summative Alternate ELPAC. </a:t>
            </a:r>
          </a:p>
          <a:p>
            <a:pPr marL="342900" indent="-342900">
              <a:spcAft>
                <a:spcPts val="600"/>
              </a:spcAft>
            </a:pPr>
            <a:r>
              <a:rPr lang="en-US">
                <a:cs typeface="Calibri" panose="020F0502020204030204" pitchFamily="34" charset="0"/>
              </a:rPr>
              <a:t>TEs will need the school’s form number to download DFA from TOMS.</a:t>
            </a:r>
          </a:p>
          <a:p>
            <a:pPr marL="342900" indent="-342900">
              <a:spcAft>
                <a:spcPts val="600"/>
              </a:spcAft>
            </a:pPr>
            <a:r>
              <a:rPr lang="en-US">
                <a:cs typeface="Calibri" panose="020F0502020204030204" pitchFamily="34" charset="0"/>
                <a:hlinkClick r:id="rId3"/>
              </a:rPr>
              <a:t>Use the lookup tool</a:t>
            </a:r>
            <a:r>
              <a:rPr lang="en-US">
                <a:cs typeface="Calibri" panose="020F0502020204030204" pitchFamily="34" charset="0"/>
              </a:rPr>
              <a:t> to view the assigned test form for the Summative ELPAC 2023-24 administration.</a:t>
            </a:r>
          </a:p>
          <a:p>
            <a:pPr marL="800100" lvl="1" indent="-342900">
              <a:spcAft>
                <a:spcPts val="600"/>
              </a:spcAft>
              <a:buClr>
                <a:schemeClr val="accent1">
                  <a:lumMod val="75000"/>
                </a:schemeClr>
              </a:buClr>
              <a:buFont typeface="Wingdings" pitchFamily="2" charset="2"/>
              <a:buChar char="§"/>
            </a:pPr>
            <a:r>
              <a:rPr lang="en-US" sz="2000">
                <a:cs typeface="Calibri" panose="020F0502020204030204" pitchFamily="34" charset="0"/>
              </a:rPr>
              <a:t>Enter your school’s name and ensure that it is an LAUSD school.</a:t>
            </a:r>
            <a:endParaRPr lang="en-US"/>
          </a:p>
        </p:txBody>
      </p:sp>
      <p:sp>
        <p:nvSpPr>
          <p:cNvPr id="7" name="Footer Placeholder 6">
            <a:extLst>
              <a:ext uri="{FF2B5EF4-FFF2-40B4-BE49-F238E27FC236}">
                <a16:creationId xmlns:a16="http://schemas.microsoft.com/office/drawing/2014/main" id="{54DA3269-8214-FCDB-186C-36FDC396E0A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75475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a:solidFill>
                  <a:schemeClr val="accent2"/>
                </a:solidFill>
              </a:rPr>
              <a:t>Preparing for Summative Alternate ELPAC Administration</a:t>
            </a:r>
          </a:p>
        </p:txBody>
      </p:sp>
      <p:sp>
        <p:nvSpPr>
          <p:cNvPr id="4" name="Text Placeholder 3">
            <a:extLst>
              <a:ext uri="{FF2B5EF4-FFF2-40B4-BE49-F238E27FC236}">
                <a16:creationId xmlns:a16="http://schemas.microsoft.com/office/drawing/2014/main" id="{E4334739-416D-DEF9-3B54-B2FECCB4C147}"/>
              </a:ext>
            </a:extLst>
          </p:cNvPr>
          <p:cNvSpPr>
            <a:spLocks noGrp="1"/>
          </p:cNvSpPr>
          <p:nvPr>
            <p:ph type="body" idx="1"/>
          </p:nvPr>
        </p:nvSpPr>
        <p:spPr>
          <a:xfrm>
            <a:off x="311700" y="952500"/>
            <a:ext cx="8637300" cy="3768622"/>
          </a:xfrm>
        </p:spPr>
        <p:txBody>
          <a:bodyPr/>
          <a:lstStyle/>
          <a:p>
            <a:pPr marL="139700" indent="0">
              <a:spcAft>
                <a:spcPts val="600"/>
              </a:spcAft>
              <a:buNone/>
            </a:pPr>
            <a:r>
              <a:rPr lang="en-US"/>
              <a:t>Preparing for Administration (PFA)</a:t>
            </a:r>
          </a:p>
          <a:p>
            <a:pPr>
              <a:spcAft>
                <a:spcPts val="600"/>
              </a:spcAft>
            </a:pPr>
            <a:r>
              <a:rPr lang="en-US"/>
              <a:t>Nonsecure document</a:t>
            </a:r>
          </a:p>
          <a:p>
            <a:pPr>
              <a:spcAft>
                <a:spcPts val="600"/>
              </a:spcAft>
            </a:pPr>
            <a:r>
              <a:rPr lang="en-US"/>
              <a:t>Available on the Manuals and Instructions page on elpac.org</a:t>
            </a:r>
          </a:p>
          <a:p>
            <a:pPr lvl="1">
              <a:spcAft>
                <a:spcPts val="600"/>
              </a:spcAft>
            </a:pPr>
            <a:r>
              <a:rPr lang="en-US">
                <a:ea typeface="+mn-lt"/>
                <a:cs typeface="+mn-lt"/>
                <a:hlinkClick r:id="rId3"/>
              </a:rPr>
              <a:t>https://www.elpac.org/s/pdf/Summative-Alt-ELPAC-PFA.2023-24.pdf</a:t>
            </a:r>
            <a:endParaRPr lang="en-US">
              <a:cs typeface="Arial"/>
            </a:endParaRPr>
          </a:p>
          <a:p>
            <a:pPr>
              <a:spcAft>
                <a:spcPts val="600"/>
              </a:spcAft>
            </a:pPr>
            <a:r>
              <a:rPr lang="en-US">
                <a:cs typeface="Arial"/>
              </a:rPr>
              <a:t>PFA must be used to prepare for test administration.</a:t>
            </a:r>
          </a:p>
          <a:p>
            <a:endParaRPr lang="en-US"/>
          </a:p>
        </p:txBody>
      </p:sp>
      <p:sp>
        <p:nvSpPr>
          <p:cNvPr id="7" name="Footer Placeholder 6">
            <a:extLst>
              <a:ext uri="{FF2B5EF4-FFF2-40B4-BE49-F238E27FC236}">
                <a16:creationId xmlns:a16="http://schemas.microsoft.com/office/drawing/2014/main" id="{54DA3269-8214-FCDB-186C-36FDC396E0A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927373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Summative Alternate ELPAC DFAs</a:t>
            </a:r>
          </a:p>
        </p:txBody>
      </p:sp>
      <p:sp>
        <p:nvSpPr>
          <p:cNvPr id="4" name="Text Placeholder 3">
            <a:extLst>
              <a:ext uri="{FF2B5EF4-FFF2-40B4-BE49-F238E27FC236}">
                <a16:creationId xmlns:a16="http://schemas.microsoft.com/office/drawing/2014/main" id="{65ADB3BA-4EE8-AF4C-CE71-90619E8E19D8}"/>
              </a:ext>
            </a:extLst>
          </p:cNvPr>
          <p:cNvSpPr>
            <a:spLocks noGrp="1"/>
          </p:cNvSpPr>
          <p:nvPr>
            <p:ph type="body" idx="1"/>
          </p:nvPr>
        </p:nvSpPr>
        <p:spPr>
          <a:xfrm>
            <a:off x="311700" y="952500"/>
            <a:ext cx="8533720" cy="3776671"/>
          </a:xfrm>
        </p:spPr>
        <p:txBody>
          <a:bodyPr/>
          <a:lstStyle/>
          <a:p>
            <a:pPr>
              <a:spcAft>
                <a:spcPts val="600"/>
              </a:spcAft>
            </a:pPr>
            <a:r>
              <a:rPr lang="en-US"/>
              <a:t>Available in TOMS &gt; Resources</a:t>
            </a:r>
          </a:p>
          <a:p>
            <a:pPr>
              <a:spcAft>
                <a:spcPts val="600"/>
              </a:spcAft>
            </a:pPr>
            <a:r>
              <a:rPr lang="en-US"/>
              <a:t>Include test day instructions and the test administration script.</a:t>
            </a:r>
          </a:p>
          <a:p>
            <a:pPr>
              <a:spcAft>
                <a:spcPts val="600"/>
              </a:spcAft>
            </a:pPr>
            <a:r>
              <a:rPr lang="en-US"/>
              <a:t>Must be used by the ELPAC TE to administer tests to students. </a:t>
            </a:r>
          </a:p>
          <a:p>
            <a:pPr>
              <a:spcAft>
                <a:spcPts val="600"/>
              </a:spcAft>
            </a:pPr>
            <a:r>
              <a:rPr lang="en-US"/>
              <a:t>PRINTED DFAs are </a:t>
            </a:r>
            <a:r>
              <a:rPr lang="en-US">
                <a:solidFill>
                  <a:srgbClr val="FF0000"/>
                </a:solidFill>
              </a:rPr>
              <a:t>SECURE MATERIALS</a:t>
            </a:r>
            <a:r>
              <a:rPr lang="en-US"/>
              <a:t> and must be checked out/in each day of testing!</a:t>
            </a:r>
          </a:p>
          <a:p>
            <a:pPr marL="139700" indent="0">
              <a:buNone/>
            </a:pPr>
            <a:endParaRPr lang="en-US">
              <a:latin typeface="Arial" panose="020B0604020202020204" pitchFamily="34" charset="0"/>
            </a:endParaRPr>
          </a:p>
        </p:txBody>
      </p:sp>
      <p:sp>
        <p:nvSpPr>
          <p:cNvPr id="8" name="Footer Placeholder 7">
            <a:extLst>
              <a:ext uri="{FF2B5EF4-FFF2-40B4-BE49-F238E27FC236}">
                <a16:creationId xmlns:a16="http://schemas.microsoft.com/office/drawing/2014/main" id="{76B032D1-02D9-28F7-395F-718412C578A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1501894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Optional Individualization</a:t>
            </a:r>
          </a:p>
        </p:txBody>
      </p:sp>
      <p:sp>
        <p:nvSpPr>
          <p:cNvPr id="3" name="Text Placeholder 2">
            <a:extLst>
              <a:ext uri="{FF2B5EF4-FFF2-40B4-BE49-F238E27FC236}">
                <a16:creationId xmlns:a16="http://schemas.microsoft.com/office/drawing/2014/main" id="{1BEE1A41-D598-195D-F205-748B054C7630}"/>
              </a:ext>
            </a:extLst>
          </p:cNvPr>
          <p:cNvSpPr>
            <a:spLocks noGrp="1"/>
          </p:cNvSpPr>
          <p:nvPr>
            <p:ph type="body" idx="1"/>
          </p:nvPr>
        </p:nvSpPr>
        <p:spPr>
          <a:xfrm>
            <a:off x="311700" y="952500"/>
            <a:ext cx="8459076" cy="3768622"/>
          </a:xfrm>
        </p:spPr>
        <p:txBody>
          <a:bodyPr>
            <a:normAutofit/>
          </a:bodyPr>
          <a:lstStyle/>
          <a:p>
            <a:pPr>
              <a:spcAft>
                <a:spcPts val="600"/>
              </a:spcAft>
            </a:pPr>
            <a:r>
              <a:rPr lang="en-US"/>
              <a:t>Test questions may be individualized based on the student’s IEP.</a:t>
            </a:r>
          </a:p>
          <a:p>
            <a:pPr lvl="1">
              <a:spcAft>
                <a:spcPts val="600"/>
              </a:spcAft>
            </a:pPr>
            <a:r>
              <a:rPr lang="en-US"/>
              <a:t>Notated as “IND” within the DFA. </a:t>
            </a:r>
          </a:p>
          <a:p>
            <a:pPr lvl="1">
              <a:spcAft>
                <a:spcPts val="600"/>
              </a:spcAft>
            </a:pPr>
            <a:r>
              <a:rPr lang="en-US"/>
              <a:t>Allows an opportunity to provide real objects, manipulatives, and picture cards as appropriate.</a:t>
            </a:r>
          </a:p>
          <a:p>
            <a:pPr>
              <a:spcAft>
                <a:spcPts val="600"/>
              </a:spcAft>
            </a:pPr>
            <a:r>
              <a:rPr lang="en-US"/>
              <a:t>Picture cards are in TOMS &gt; Resources.</a:t>
            </a:r>
          </a:p>
          <a:p>
            <a:pPr lvl="1">
              <a:spcAft>
                <a:spcPts val="600"/>
              </a:spcAft>
            </a:pPr>
            <a:r>
              <a:rPr lang="en-US"/>
              <a:t>Secure Material</a:t>
            </a:r>
          </a:p>
          <a:p>
            <a:pPr lvl="1">
              <a:spcAft>
                <a:spcPts val="600"/>
              </a:spcAft>
            </a:pPr>
            <a:r>
              <a:rPr lang="en-US"/>
              <a:t>Two-sided printing is recommended.</a:t>
            </a:r>
          </a:p>
          <a:p>
            <a:pPr lvl="1">
              <a:spcAft>
                <a:spcPts val="600"/>
              </a:spcAft>
            </a:pPr>
            <a:r>
              <a:rPr lang="en-US"/>
              <a:t>If you are unable to print double-sided, attach the front and back of each picture card together.</a:t>
            </a:r>
          </a:p>
          <a:p>
            <a:endParaRPr lang="en-US"/>
          </a:p>
        </p:txBody>
      </p:sp>
      <p:sp>
        <p:nvSpPr>
          <p:cNvPr id="9" name="Footer Placeholder 8">
            <a:extLst>
              <a:ext uri="{FF2B5EF4-FFF2-40B4-BE49-F238E27FC236}">
                <a16:creationId xmlns:a16="http://schemas.microsoft.com/office/drawing/2014/main" id="{0C4F9701-9849-1933-9021-40B860A1A4A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873404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Second Scoring</a:t>
            </a:r>
          </a:p>
        </p:txBody>
      </p:sp>
      <p:sp>
        <p:nvSpPr>
          <p:cNvPr id="3" name="Text Placeholder 2">
            <a:extLst>
              <a:ext uri="{FF2B5EF4-FFF2-40B4-BE49-F238E27FC236}">
                <a16:creationId xmlns:a16="http://schemas.microsoft.com/office/drawing/2014/main" id="{1BEE1A41-D598-195D-F205-748B054C7630}"/>
              </a:ext>
            </a:extLst>
          </p:cNvPr>
          <p:cNvSpPr>
            <a:spLocks noGrp="1"/>
          </p:cNvSpPr>
          <p:nvPr>
            <p:ph type="body" idx="1"/>
          </p:nvPr>
        </p:nvSpPr>
        <p:spPr>
          <a:xfrm>
            <a:off x="311700" y="952500"/>
            <a:ext cx="8459076" cy="3768622"/>
          </a:xfrm>
        </p:spPr>
        <p:txBody>
          <a:bodyPr>
            <a:normAutofit/>
          </a:bodyPr>
          <a:lstStyle/>
          <a:p>
            <a:pPr marL="342900" indent="-342900">
              <a:spcAft>
                <a:spcPts val="600"/>
              </a:spcAft>
              <a:buClr>
                <a:schemeClr val="tx1"/>
              </a:buClr>
            </a:pPr>
            <a:r>
              <a:rPr lang="en-US" sz="1800">
                <a:cs typeface="Calibri"/>
              </a:rPr>
              <a:t>Second scoring is the process of having a second test examiner (who has completed training for the Alternate ELPAC administration) score student's rubric-scored items </a:t>
            </a:r>
            <a:r>
              <a:rPr lang="en-US" sz="1800" b="1" u="sng">
                <a:cs typeface="Calibri"/>
              </a:rPr>
              <a:t>simultaneously, yet independently,</a:t>
            </a:r>
            <a:r>
              <a:rPr lang="en-US" sz="1800">
                <a:cs typeface="Calibri"/>
              </a:rPr>
              <a:t> from the student's primary TE. </a:t>
            </a:r>
            <a:endParaRPr lang="en-US" sz="1800">
              <a:cs typeface="Calibri" panose="020F0502020204030204" pitchFamily="34" charset="0"/>
            </a:endParaRPr>
          </a:p>
          <a:p>
            <a:pPr marL="800100" lvl="1" indent="-342900">
              <a:spcAft>
                <a:spcPts val="600"/>
              </a:spcAft>
              <a:buClr>
                <a:schemeClr val="tx1"/>
              </a:buClr>
            </a:pPr>
            <a:r>
              <a:rPr lang="en-US" sz="1600" b="1">
                <a:cs typeface="Calibri"/>
              </a:rPr>
              <a:t>A subset of schools will be required to participate in second scoring. </a:t>
            </a:r>
            <a:endParaRPr lang="en-US" sz="1600" b="1">
              <a:cs typeface="Calibri" panose="020F0502020204030204" pitchFamily="34" charset="0"/>
            </a:endParaRPr>
          </a:p>
          <a:p>
            <a:pPr marL="342900" indent="-342900">
              <a:spcAft>
                <a:spcPts val="600"/>
              </a:spcAft>
              <a:buClr>
                <a:schemeClr val="tx1"/>
              </a:buClr>
            </a:pPr>
            <a:r>
              <a:rPr lang="en-US" sz="1800" b="1">
                <a:solidFill>
                  <a:srgbClr val="FF0000"/>
                </a:solidFill>
                <a:cs typeface="Calibri"/>
              </a:rPr>
              <a:t>Check to see if your school is selected to participate in second scoring.</a:t>
            </a:r>
          </a:p>
          <a:p>
            <a:pPr marL="800100" lvl="1" indent="-342900">
              <a:spcAft>
                <a:spcPts val="600"/>
              </a:spcAft>
              <a:buClr>
                <a:schemeClr val="tx1"/>
              </a:buClr>
            </a:pPr>
            <a:r>
              <a:rPr lang="en-US" sz="1600">
                <a:cs typeface="Calibri"/>
                <a:hlinkClick r:id="rId3"/>
              </a:rPr>
              <a:t>https://www.elpac.org/test-administration/alternate/alt-elpac-second-scoring-assignment</a:t>
            </a:r>
            <a:endParaRPr lang="en-US" sz="1600">
              <a:cs typeface="Calibri"/>
            </a:endParaRPr>
          </a:p>
          <a:p>
            <a:endParaRPr lang="en-US"/>
          </a:p>
        </p:txBody>
      </p:sp>
      <p:sp>
        <p:nvSpPr>
          <p:cNvPr id="9" name="Footer Placeholder 8">
            <a:extLst>
              <a:ext uri="{FF2B5EF4-FFF2-40B4-BE49-F238E27FC236}">
                <a16:creationId xmlns:a16="http://schemas.microsoft.com/office/drawing/2014/main" id="{0C4F9701-9849-1933-9021-40B860A1A4A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21511779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Second Scoring</a:t>
            </a:r>
          </a:p>
        </p:txBody>
      </p:sp>
      <p:sp>
        <p:nvSpPr>
          <p:cNvPr id="3" name="Text Placeholder 2">
            <a:extLst>
              <a:ext uri="{FF2B5EF4-FFF2-40B4-BE49-F238E27FC236}">
                <a16:creationId xmlns:a16="http://schemas.microsoft.com/office/drawing/2014/main" id="{1BEE1A41-D598-195D-F205-748B054C7630}"/>
              </a:ext>
            </a:extLst>
          </p:cNvPr>
          <p:cNvSpPr>
            <a:spLocks noGrp="1"/>
          </p:cNvSpPr>
          <p:nvPr>
            <p:ph type="body" idx="1"/>
          </p:nvPr>
        </p:nvSpPr>
        <p:spPr>
          <a:xfrm>
            <a:off x="311700" y="952500"/>
            <a:ext cx="8459076" cy="3768622"/>
          </a:xfrm>
        </p:spPr>
        <p:txBody>
          <a:bodyPr>
            <a:normAutofit/>
          </a:bodyPr>
          <a:lstStyle/>
          <a:p>
            <a:pPr marL="342900" indent="-342900">
              <a:spcAft>
                <a:spcPts val="600"/>
              </a:spcAft>
              <a:buClr>
                <a:schemeClr val="tx1"/>
              </a:buClr>
            </a:pPr>
            <a:r>
              <a:rPr lang="en-US" sz="1800">
                <a:cs typeface="Calibri"/>
              </a:rPr>
              <a:t>The second TE must have access to the DFA and be present during the entirety of the administration along with the student and primary TE.</a:t>
            </a:r>
            <a:endParaRPr lang="en-US" sz="1800"/>
          </a:p>
          <a:p>
            <a:pPr marL="342900" indent="-342900">
              <a:spcAft>
                <a:spcPts val="600"/>
              </a:spcAft>
              <a:buClr>
                <a:schemeClr val="tx1"/>
              </a:buClr>
            </a:pPr>
            <a:r>
              <a:rPr lang="en-US" sz="1800">
                <a:cs typeface="Calibri"/>
              </a:rPr>
              <a:t>All second scores must be documented on the answer recording sheet in the appendices of the DFA. </a:t>
            </a:r>
            <a:endParaRPr lang="en-US" sz="1800">
              <a:cs typeface="Calibri" panose="020F0502020204030204" pitchFamily="34" charset="0"/>
            </a:endParaRPr>
          </a:p>
          <a:p>
            <a:pPr marL="342900" indent="-342900">
              <a:spcAft>
                <a:spcPts val="600"/>
              </a:spcAft>
              <a:buClr>
                <a:schemeClr val="tx1"/>
              </a:buClr>
            </a:pPr>
            <a:r>
              <a:rPr lang="en-US" sz="1800">
                <a:cs typeface="Calibri"/>
              </a:rPr>
              <a:t>Scores are then entered into the Data Entry Interface (DEI) by the second scorer immediately after the student completes testing.</a:t>
            </a:r>
            <a:r>
              <a:rPr lang="en-US">
                <a:cs typeface="Calibri"/>
              </a:rPr>
              <a:t> </a:t>
            </a:r>
            <a:endParaRPr lang="en-US">
              <a:cs typeface="Calibri" panose="020F0502020204030204" pitchFamily="34" charset="0"/>
            </a:endParaRPr>
          </a:p>
          <a:p>
            <a:pPr marL="800100" lvl="1" indent="-342900">
              <a:spcAft>
                <a:spcPts val="600"/>
              </a:spcAft>
              <a:buClr>
                <a:srgbClr val="000000"/>
              </a:buClr>
              <a:buFont typeface="Courier New" panose="020B0604020202020204" pitchFamily="34" charset="0"/>
              <a:buChar char="o"/>
            </a:pPr>
            <a:r>
              <a:rPr lang="en-US" sz="1600" u="sng">
                <a:solidFill>
                  <a:srgbClr val="0563C1"/>
                </a:solidFill>
                <a:cs typeface="Arial"/>
                <a:hlinkClick r:id="rId3"/>
              </a:rPr>
              <a:t>https://www.elpac.org/s/pdf/ALT-ELPAC-Second-Scoring-Handout.2020-21.pdf</a:t>
            </a:r>
            <a:endParaRPr lang="en-US" sz="1600">
              <a:cs typeface="Arial"/>
            </a:endParaRPr>
          </a:p>
          <a:p>
            <a:pPr marL="800100" lvl="1" indent="-342900">
              <a:spcAft>
                <a:spcPts val="600"/>
              </a:spcAft>
              <a:buClr>
                <a:srgbClr val="000000"/>
              </a:buClr>
              <a:buFont typeface="Courier New" panose="020B0604020202020204" pitchFamily="34" charset="0"/>
              <a:buChar char="o"/>
            </a:pPr>
            <a:r>
              <a:rPr lang="en-US" sz="1600" u="sng">
                <a:solidFill>
                  <a:srgbClr val="0563C1"/>
                </a:solidFill>
                <a:cs typeface="Arial"/>
                <a:hlinkClick r:id="rId4"/>
              </a:rPr>
              <a:t>How to Second Score Video</a:t>
            </a:r>
            <a:endParaRPr lang="en-US" sz="1600" u="sng">
              <a:solidFill>
                <a:srgbClr val="0563C1"/>
              </a:solidFill>
              <a:cs typeface="Arial"/>
            </a:endParaRPr>
          </a:p>
          <a:p>
            <a:pPr marL="342900" indent="-342900">
              <a:spcAft>
                <a:spcPts val="600"/>
              </a:spcAft>
              <a:buClr>
                <a:srgbClr val="000000"/>
              </a:buClr>
            </a:pPr>
            <a:endParaRPr lang="en-US">
              <a:cs typeface="Calibri"/>
            </a:endParaRPr>
          </a:p>
          <a:p>
            <a:endParaRPr lang="en-US"/>
          </a:p>
        </p:txBody>
      </p:sp>
      <p:sp>
        <p:nvSpPr>
          <p:cNvPr id="9" name="Footer Placeholder 8">
            <a:extLst>
              <a:ext uri="{FF2B5EF4-FFF2-40B4-BE49-F238E27FC236}">
                <a16:creationId xmlns:a16="http://schemas.microsoft.com/office/drawing/2014/main" id="{0C4F9701-9849-1933-9021-40B860A1A4A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7183740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2"/>
                </a:solidFill>
              </a:rPr>
              <a:t>Summative Alternate ELPAC Administration </a:t>
            </a:r>
          </a:p>
        </p:txBody>
      </p:sp>
      <p:sp>
        <p:nvSpPr>
          <p:cNvPr id="3" name="Text Placeholder 2">
            <a:extLst>
              <a:ext uri="{FF2B5EF4-FFF2-40B4-BE49-F238E27FC236}">
                <a16:creationId xmlns:a16="http://schemas.microsoft.com/office/drawing/2014/main" id="{6651E7D3-FC61-1EBC-CEF3-7566DA0D73CF}"/>
              </a:ext>
            </a:extLst>
          </p:cNvPr>
          <p:cNvSpPr>
            <a:spLocks noGrp="1"/>
          </p:cNvSpPr>
          <p:nvPr>
            <p:ph type="body" idx="13"/>
          </p:nvPr>
        </p:nvSpPr>
        <p:spPr/>
        <p:txBody>
          <a:bodyPr/>
          <a:lstStyle/>
          <a:p>
            <a:endParaRPr lang="en-US"/>
          </a:p>
        </p:txBody>
      </p:sp>
      <p:graphicFrame>
        <p:nvGraphicFramePr>
          <p:cNvPr id="4" name="Table 3">
            <a:extLst>
              <a:ext uri="{FF2B5EF4-FFF2-40B4-BE49-F238E27FC236}">
                <a16:creationId xmlns:a16="http://schemas.microsoft.com/office/drawing/2014/main" id="{C0CBCA2E-41AE-6349-9AD1-AD4808CC9C8E}"/>
              </a:ext>
            </a:extLst>
          </p:cNvPr>
          <p:cNvGraphicFramePr>
            <a:graphicFrameLocks noGrp="1"/>
          </p:cNvGraphicFramePr>
          <p:nvPr>
            <p:extLst>
              <p:ext uri="{D42A27DB-BD31-4B8C-83A1-F6EECF244321}">
                <p14:modId xmlns:p14="http://schemas.microsoft.com/office/powerpoint/2010/main" val="2146680214"/>
              </p:ext>
            </p:extLst>
          </p:nvPr>
        </p:nvGraphicFramePr>
        <p:xfrm>
          <a:off x="311701" y="952499"/>
          <a:ext cx="8520600" cy="3768622"/>
        </p:xfrm>
        <a:graphic>
          <a:graphicData uri="http://schemas.openxmlformats.org/drawingml/2006/table">
            <a:tbl>
              <a:tblPr firstRow="1" firstCol="1" bandRow="1"/>
              <a:tblGrid>
                <a:gridCol w="966577">
                  <a:extLst>
                    <a:ext uri="{9D8B030D-6E8A-4147-A177-3AD203B41FA5}">
                      <a16:colId xmlns:a16="http://schemas.microsoft.com/office/drawing/2014/main" val="2268554783"/>
                    </a:ext>
                  </a:extLst>
                </a:gridCol>
                <a:gridCol w="4085293">
                  <a:extLst>
                    <a:ext uri="{9D8B030D-6E8A-4147-A177-3AD203B41FA5}">
                      <a16:colId xmlns:a16="http://schemas.microsoft.com/office/drawing/2014/main" val="557605197"/>
                    </a:ext>
                  </a:extLst>
                </a:gridCol>
                <a:gridCol w="3468730">
                  <a:extLst>
                    <a:ext uri="{9D8B030D-6E8A-4147-A177-3AD203B41FA5}">
                      <a16:colId xmlns:a16="http://schemas.microsoft.com/office/drawing/2014/main" val="112006576"/>
                    </a:ext>
                  </a:extLst>
                </a:gridCol>
              </a:tblGrid>
              <a:tr h="642204">
                <a:tc gridSpan="3">
                  <a:txBody>
                    <a:bodyPr/>
                    <a:lstStyle/>
                    <a:p>
                      <a:pPr marL="0" marR="0" algn="ctr">
                        <a:spcBef>
                          <a:spcPts val="0"/>
                        </a:spcBef>
                        <a:spcAft>
                          <a:spcPts val="0"/>
                        </a:spcAft>
                      </a:pPr>
                      <a:r>
                        <a:rPr lang="en-US" sz="1800" b="1">
                          <a:effectLst/>
                          <a:latin typeface="+mn-lt"/>
                          <a:ea typeface="Calibri"/>
                          <a:cs typeface="Arial" panose="020B0604020202020204" pitchFamily="34" charset="0"/>
                        </a:rPr>
                        <a:t>K-12 </a:t>
                      </a:r>
                      <a:r>
                        <a:rPr lang="en-US" sz="1800" b="1">
                          <a:solidFill>
                            <a:srgbClr val="000000"/>
                          </a:solidFill>
                          <a:effectLst/>
                          <a:latin typeface="+mn-lt"/>
                          <a:ea typeface="Calibri"/>
                          <a:cs typeface="Arial" panose="020B0604020202020204" pitchFamily="34" charset="0"/>
                        </a:rPr>
                        <a:t>Administration</a:t>
                      </a:r>
                      <a:endParaRPr lang="en-US">
                        <a:latin typeface="+mn-lt"/>
                        <a:cs typeface="Arial" panose="020B0604020202020204" pitchFamily="34" charset="0"/>
                      </a:endParaRPr>
                    </a:p>
                    <a:p>
                      <a:pPr marL="0" marR="0" algn="ctr">
                        <a:spcBef>
                          <a:spcPts val="0"/>
                        </a:spcBef>
                        <a:spcAft>
                          <a:spcPts val="0"/>
                        </a:spcAft>
                      </a:pPr>
                      <a:r>
                        <a:rPr lang="en-US" sz="1700" b="1">
                          <a:solidFill>
                            <a:srgbClr val="000000"/>
                          </a:solidFill>
                          <a:effectLst/>
                          <a:latin typeface="+mn-lt"/>
                          <a:ea typeface="Calibri"/>
                          <a:cs typeface="Arial" panose="020B0604020202020204" pitchFamily="34" charset="0"/>
                        </a:rPr>
                        <a:t>(Individual Administration)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590674699"/>
                  </a:ext>
                </a:extLst>
              </a:tr>
              <a:tr h="479512">
                <a:tc>
                  <a:txBody>
                    <a:bodyPr/>
                    <a:lstStyle/>
                    <a:p>
                      <a:pPr marL="0" marR="0" algn="ctr">
                        <a:spcBef>
                          <a:spcPts val="0"/>
                        </a:spcBef>
                        <a:spcAft>
                          <a:spcPts val="0"/>
                        </a:spcAft>
                      </a:pPr>
                      <a:r>
                        <a:rPr lang="en-US" sz="1400" b="1">
                          <a:solidFill>
                            <a:srgbClr val="000000"/>
                          </a:solidFill>
                          <a:effectLst/>
                          <a:latin typeface="+mn-lt"/>
                          <a:ea typeface="Calibri"/>
                          <a:cs typeface="Arial" panose="020B0604020202020204" pitchFamily="34" charset="0"/>
                        </a:rPr>
                        <a:t>Grade</a:t>
                      </a:r>
                      <a:endParaRPr lang="en-US">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mn-lt"/>
                          <a:ea typeface="Calibri"/>
                          <a:cs typeface="Arial" panose="020B0604020202020204" pitchFamily="34" charset="0"/>
                        </a:rPr>
                        <a:t>Test Examiner</a:t>
                      </a:r>
                      <a:endParaRPr lang="en-US">
                        <a:latin typeface="+mn-lt"/>
                        <a:cs typeface="Arial" panose="020B0604020202020204" pitchFamily="34" charset="0"/>
                      </a:endParaRPr>
                    </a:p>
                    <a:p>
                      <a:pPr marL="0" marR="0" algn="ctr">
                        <a:spcBef>
                          <a:spcPts val="0"/>
                        </a:spcBef>
                        <a:spcAft>
                          <a:spcPts val="0"/>
                        </a:spcAft>
                      </a:pPr>
                      <a:r>
                        <a:rPr lang="en-US" sz="1400" b="1">
                          <a:solidFill>
                            <a:srgbClr val="000000"/>
                          </a:solidFill>
                          <a:effectLst/>
                          <a:latin typeface="+mn-lt"/>
                          <a:ea typeface="Calibri"/>
                          <a:cs typeface="Arial" panose="020B0604020202020204" pitchFamily="34" charset="0"/>
                        </a:rPr>
                        <a:t>Must use DFA from TOMS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mn-lt"/>
                          <a:ea typeface="Calibri"/>
                          <a:cs typeface="Arial" panose="020B0604020202020204" pitchFamily="34" charset="0"/>
                        </a:rPr>
                        <a:t>Student</a:t>
                      </a:r>
                      <a:endParaRPr lang="en-US">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0887899"/>
                  </a:ext>
                </a:extLst>
              </a:tr>
              <a:tr h="2646906">
                <a:tc>
                  <a:txBody>
                    <a:bodyPr/>
                    <a:lstStyle/>
                    <a:p>
                      <a:pPr marL="0" marR="0">
                        <a:spcBef>
                          <a:spcPts val="0"/>
                        </a:spcBef>
                        <a:spcAft>
                          <a:spcPts val="0"/>
                        </a:spcAft>
                      </a:pPr>
                      <a:r>
                        <a:rPr lang="en-US" sz="1400" b="0">
                          <a:effectLst/>
                          <a:latin typeface="+mn-lt"/>
                          <a:ea typeface="Calibri"/>
                          <a:cs typeface="Arial" panose="020B0604020202020204" pitchFamily="34" charset="0"/>
                        </a:rPr>
                        <a:t>K-12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Wingdings" pitchFamily="2" charset="2"/>
                        <a:buChar char="§"/>
                      </a:pPr>
                      <a:r>
                        <a:rPr lang="en-US" sz="1400" b="0">
                          <a:effectLst/>
                          <a:latin typeface="+mn-lt"/>
                          <a:ea typeface="Calibri"/>
                          <a:cs typeface="Arial" panose="020B0604020202020204" pitchFamily="34" charset="0"/>
                        </a:rPr>
                        <a:t>TE creates an In-Person session in the TA Interface on one device.</a:t>
                      </a:r>
                    </a:p>
                    <a:p>
                      <a:pPr marL="342900" marR="0" lvl="0" indent="-342900">
                        <a:spcBef>
                          <a:spcPts val="0"/>
                        </a:spcBef>
                        <a:spcAft>
                          <a:spcPts val="0"/>
                        </a:spcAft>
                        <a:buFont typeface="Wingdings" pitchFamily="2" charset="2"/>
                        <a:buChar char="§"/>
                      </a:pPr>
                      <a:r>
                        <a:rPr lang="en-US" sz="1400" b="0">
                          <a:effectLst/>
                          <a:latin typeface="+mn-lt"/>
                          <a:ea typeface="Calibri"/>
                          <a:cs typeface="Arial" panose="020B0604020202020204" pitchFamily="34" charset="0"/>
                        </a:rPr>
                        <a:t>TE logs into the SECURE BROWSER for the student on another device.</a:t>
                      </a:r>
                      <a:endParaRPr lang="en-US" b="0">
                        <a:latin typeface="+mn-lt"/>
                        <a:cs typeface="Arial" panose="020B0604020202020204" pitchFamily="34" charset="0"/>
                      </a:endParaRPr>
                    </a:p>
                    <a:p>
                      <a:pPr marL="342900" marR="0" lvl="0" indent="-342900">
                        <a:spcBef>
                          <a:spcPts val="0"/>
                        </a:spcBef>
                        <a:spcAft>
                          <a:spcPts val="0"/>
                        </a:spcAft>
                        <a:buFont typeface="Wingdings" pitchFamily="2" charset="2"/>
                        <a:buChar char="§"/>
                      </a:pPr>
                      <a:r>
                        <a:rPr lang="en-US" sz="1400" b="0">
                          <a:effectLst/>
                          <a:latin typeface="+mn-lt"/>
                          <a:ea typeface="Calibri"/>
                          <a:cs typeface="Arial" panose="020B0604020202020204" pitchFamily="34" charset="0"/>
                        </a:rPr>
                        <a:t>TE administers the test using the DFA (Picture Cards may be needed).</a:t>
                      </a:r>
                      <a:endParaRPr lang="en-US" b="0">
                        <a:latin typeface="+mn-lt"/>
                        <a:cs typeface="Arial" panose="020B0604020202020204" pitchFamily="34" charset="0"/>
                      </a:endParaRPr>
                    </a:p>
                    <a:p>
                      <a:pPr marL="342900" marR="0" lvl="0" indent="-342900">
                        <a:spcBef>
                          <a:spcPts val="0"/>
                        </a:spcBef>
                        <a:spcAft>
                          <a:spcPts val="0"/>
                        </a:spcAft>
                        <a:buFont typeface="Wingdings" pitchFamily="2" charset="2"/>
                        <a:buChar char="§"/>
                      </a:pPr>
                      <a:r>
                        <a:rPr lang="en-US" sz="1400" b="0">
                          <a:effectLst/>
                          <a:latin typeface="+mn-lt"/>
                          <a:ea typeface="Calibri"/>
                          <a:cs typeface="Arial" panose="020B0604020202020204" pitchFamily="34" charset="0"/>
                        </a:rPr>
                        <a:t>TE navigates the test for the student and enters responses.</a:t>
                      </a:r>
                      <a:endParaRPr lang="en-US" b="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itchFamily="2" charset="2"/>
                        <a:buChar char=""/>
                      </a:pPr>
                      <a:r>
                        <a:rPr lang="en-US" sz="1400" b="0">
                          <a:effectLst/>
                          <a:latin typeface="+mn-lt"/>
                          <a:ea typeface="Calibri"/>
                          <a:cs typeface="Arial" panose="020B0604020202020204" pitchFamily="34" charset="0"/>
                        </a:rPr>
                        <a:t>Student views Test Examiner’s screen. </a:t>
                      </a:r>
                      <a:endParaRPr lang="en-US" b="0">
                        <a:latin typeface="+mn-lt"/>
                        <a:cs typeface="Arial" panose="020B0604020202020204" pitchFamily="34" charset="0"/>
                      </a:endParaRPr>
                    </a:p>
                    <a:p>
                      <a:pPr marL="342900" marR="0" lvl="0" indent="-342900">
                        <a:spcBef>
                          <a:spcPts val="0"/>
                        </a:spcBef>
                        <a:spcAft>
                          <a:spcPts val="0"/>
                        </a:spcAft>
                        <a:buFont typeface="Symbol" pitchFamily="2" charset="2"/>
                        <a:buChar char=""/>
                      </a:pPr>
                      <a:r>
                        <a:rPr lang="en-US" sz="1400" b="0">
                          <a:effectLst/>
                          <a:latin typeface="+mn-lt"/>
                          <a:ea typeface="Calibri"/>
                          <a:cs typeface="Arial" panose="020B0604020202020204" pitchFamily="34" charset="0"/>
                        </a:rPr>
                        <a:t>Student provides responses.</a:t>
                      </a:r>
                      <a:endParaRPr lang="en-US" b="0">
                        <a:latin typeface="+mn-lt"/>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297374"/>
                  </a:ext>
                </a:extLst>
              </a:tr>
            </a:tbl>
          </a:graphicData>
        </a:graphic>
      </p:graphicFrame>
      <p:sp>
        <p:nvSpPr>
          <p:cNvPr id="5" name="Rectangle 4">
            <a:extLst>
              <a:ext uri="{FF2B5EF4-FFF2-40B4-BE49-F238E27FC236}">
                <a16:creationId xmlns:a16="http://schemas.microsoft.com/office/drawing/2014/main" id="{FD1D3D00-6A15-58EE-2D34-81EE6C2534B3}"/>
              </a:ext>
            </a:extLst>
          </p:cNvPr>
          <p:cNvSpPr/>
          <p:nvPr/>
        </p:nvSpPr>
        <p:spPr>
          <a:xfrm>
            <a:off x="5946669" y="3995539"/>
            <a:ext cx="2502239" cy="72558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Calibri" panose="020F0502020204030204" pitchFamily="34" charset="0"/>
              </a:rPr>
              <a:t>If your school is selected for second scoring, don’t forget to have your second scorer present and scoring independently!</a:t>
            </a:r>
          </a:p>
        </p:txBody>
      </p:sp>
      <p:sp>
        <p:nvSpPr>
          <p:cNvPr id="8" name="Footer Placeholder 7">
            <a:extLst>
              <a:ext uri="{FF2B5EF4-FFF2-40B4-BE49-F238E27FC236}">
                <a16:creationId xmlns:a16="http://schemas.microsoft.com/office/drawing/2014/main" id="{B3B062B3-F0EE-5580-EA4D-BC93AA436EC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540989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CD765-5386-EA99-3E78-A7E242830D84}"/>
              </a:ext>
            </a:extLst>
          </p:cNvPr>
          <p:cNvSpPr>
            <a:spLocks noGrp="1"/>
          </p:cNvSpPr>
          <p:nvPr>
            <p:ph type="title"/>
          </p:nvPr>
        </p:nvSpPr>
        <p:spPr/>
        <p:txBody>
          <a:bodyPr/>
          <a:lstStyle/>
          <a:p>
            <a:r>
              <a:rPr lang="en-US">
                <a:solidFill>
                  <a:srgbClr val="FF9900"/>
                </a:solidFill>
                <a:cs typeface="Arial"/>
              </a:rPr>
              <a:t>Action Items</a:t>
            </a:r>
          </a:p>
        </p:txBody>
      </p:sp>
      <p:sp>
        <p:nvSpPr>
          <p:cNvPr id="4" name="Text Placeholder 3">
            <a:extLst>
              <a:ext uri="{FF2B5EF4-FFF2-40B4-BE49-F238E27FC236}">
                <a16:creationId xmlns:a16="http://schemas.microsoft.com/office/drawing/2014/main" id="{96A5321E-2ED6-1035-D742-1364174FD0EA}"/>
              </a:ext>
            </a:extLst>
          </p:cNvPr>
          <p:cNvSpPr>
            <a:spLocks noGrp="1"/>
          </p:cNvSpPr>
          <p:nvPr>
            <p:ph type="body" idx="13"/>
          </p:nvPr>
        </p:nvSpPr>
        <p:spPr/>
        <p:txBody>
          <a:bodyPr/>
          <a:lstStyle/>
          <a:p>
            <a:pPr marL="596900" indent="-457200">
              <a:buFont typeface="+mj-lt"/>
              <a:buAutoNum type="arabicPeriod"/>
            </a:pPr>
            <a:r>
              <a:rPr lang="en-US">
                <a:cs typeface="Arial"/>
              </a:rPr>
              <a:t>Provide hard copies of the Summative Alternate ELPAC DFAs to TEs if necessary.</a:t>
            </a:r>
          </a:p>
          <a:p>
            <a:pPr marL="596900" indent="-457200">
              <a:buFont typeface="+mj-lt"/>
              <a:buAutoNum type="arabicPeriod"/>
            </a:pPr>
            <a:r>
              <a:rPr lang="en-US"/>
              <a:t>Review PFA</a:t>
            </a:r>
          </a:p>
          <a:p>
            <a:pPr marL="596900" indent="-457200">
              <a:buFont typeface="+mj-lt"/>
              <a:buAutoNum type="arabicPeriod"/>
            </a:pPr>
            <a:r>
              <a:rPr lang="en-US">
                <a:cs typeface="Arial"/>
              </a:rPr>
              <a:t>Prepare picture cards.</a:t>
            </a:r>
          </a:p>
          <a:p>
            <a:pPr marL="596900" indent="-457200">
              <a:buFont typeface="+mj-lt"/>
              <a:buAutoNum type="arabicPeriod"/>
            </a:pPr>
            <a:r>
              <a:rPr lang="en-US"/>
              <a:t>Ensure test is administered one-on-one and in-person.</a:t>
            </a:r>
          </a:p>
          <a:p>
            <a:pPr marL="596900" indent="-457200">
              <a:buFont typeface="+mj-lt"/>
              <a:buAutoNum type="arabicPeriod"/>
            </a:pPr>
            <a:endParaRPr lang="en-US"/>
          </a:p>
        </p:txBody>
      </p:sp>
      <p:sp>
        <p:nvSpPr>
          <p:cNvPr id="6" name="Footer Placeholder 5">
            <a:extLst>
              <a:ext uri="{FF2B5EF4-FFF2-40B4-BE49-F238E27FC236}">
                <a16:creationId xmlns:a16="http://schemas.microsoft.com/office/drawing/2014/main" id="{B0848CB2-BFEA-E169-75BE-BE141592E05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884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a:lstStyle/>
          <a:p>
            <a:r>
              <a:rPr lang="en-US"/>
              <a:t>Data Readiness</a:t>
            </a:r>
          </a:p>
        </p:txBody>
      </p:sp>
      <p:sp>
        <p:nvSpPr>
          <p:cNvPr id="6" name="Footer Placeholder 5">
            <a:extLst>
              <a:ext uri="{FF2B5EF4-FFF2-40B4-BE49-F238E27FC236}">
                <a16:creationId xmlns:a16="http://schemas.microsoft.com/office/drawing/2014/main" id="{B8219703-624E-48F6-1FD5-313BAE8D8BF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52023435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a:t>During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a:t>Crisis Alert Response System</a:t>
            </a:r>
          </a:p>
        </p:txBody>
      </p:sp>
      <p:sp>
        <p:nvSpPr>
          <p:cNvPr id="6" name="Footer Placeholder 5">
            <a:extLst>
              <a:ext uri="{FF2B5EF4-FFF2-40B4-BE49-F238E27FC236}">
                <a16:creationId xmlns:a16="http://schemas.microsoft.com/office/drawing/2014/main" id="{66B46A83-6EB1-9508-A5BA-9C7FD7451BAB}"/>
              </a:ext>
            </a:extLst>
          </p:cNvPr>
          <p:cNvSpPr>
            <a:spLocks noGrp="1"/>
          </p:cNvSpPr>
          <p:nvPr>
            <p:ph type="ftr" sz="quarter" idx="11"/>
          </p:nvPr>
        </p:nvSpPr>
        <p:spPr>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3339319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p:spPr>
        <p:txBody>
          <a:bodyPr spcFirstLastPara="1" wrap="square" lIns="68580" tIns="34290" rIns="68580" bIns="34290" anchor="b" anchorCtr="0">
            <a:normAutofit/>
          </a:bodyPr>
          <a:lstStyle/>
          <a:p>
            <a:r>
              <a:rPr lang="en-US"/>
              <a:t>Crisis Alert Response System (CARS)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482600" indent="-342900">
              <a:spcAft>
                <a:spcPts val="225"/>
              </a:spcAft>
              <a:buAutoNum type="arabicPeriod"/>
            </a:pPr>
            <a:r>
              <a:rPr lang="en-US" sz="1400">
                <a:ea typeface="Tahoma"/>
                <a:cs typeface="Arial" panose="020B0604020202020204" pitchFamily="34" charset="0"/>
              </a:rPr>
              <a:t>State Scorers identify Writing responses (or digital notes) that indicate:</a:t>
            </a:r>
            <a:endParaRPr lang="en-US"/>
          </a:p>
          <a:p>
            <a:pPr lvl="1">
              <a:spcAft>
                <a:spcPts val="225"/>
              </a:spcAft>
              <a:buFont typeface="Arial" panose="02070309020205020404" pitchFamily="49" charset="0"/>
              <a:buChar char="•"/>
            </a:pPr>
            <a:r>
              <a:rPr lang="en-US" sz="1200">
                <a:ea typeface="Tahoma"/>
                <a:cs typeface="Arial" panose="020B0604020202020204" pitchFamily="34" charset="0"/>
              </a:rPr>
              <a:t>Abuse</a:t>
            </a:r>
          </a:p>
          <a:p>
            <a:pPr lvl="1">
              <a:spcAft>
                <a:spcPts val="225"/>
              </a:spcAft>
              <a:buFont typeface="Arial" panose="02070309020205020404" pitchFamily="49" charset="0"/>
              <a:buChar char="•"/>
            </a:pPr>
            <a:r>
              <a:rPr lang="en-US" sz="1200">
                <a:ea typeface="Tahoma"/>
                <a:cs typeface="Arial" panose="020B0604020202020204" pitchFamily="34" charset="0"/>
              </a:rPr>
              <a:t>Bullying</a:t>
            </a:r>
          </a:p>
          <a:p>
            <a:pPr lvl="1">
              <a:spcAft>
                <a:spcPts val="225"/>
              </a:spcAft>
              <a:buFont typeface="Arial" panose="02070309020205020404" pitchFamily="49" charset="0"/>
              <a:buChar char="•"/>
            </a:pPr>
            <a:r>
              <a:rPr lang="en-US" sz="1200">
                <a:ea typeface="Tahoma"/>
                <a:cs typeface="Arial" panose="020B0604020202020204" pitchFamily="34" charset="0"/>
              </a:rPr>
              <a:t>Trauma</a:t>
            </a:r>
          </a:p>
          <a:p>
            <a:pPr lvl="1">
              <a:spcAft>
                <a:spcPts val="225"/>
              </a:spcAft>
              <a:buFont typeface="Arial" panose="02070309020205020404" pitchFamily="49" charset="0"/>
              <a:buChar char="•"/>
            </a:pPr>
            <a:r>
              <a:rPr lang="en-US" sz="1200">
                <a:ea typeface="Tahoma"/>
                <a:cs typeface="Arial" panose="020B0604020202020204" pitchFamily="34" charset="0"/>
              </a:rPr>
              <a:t>Threats</a:t>
            </a:r>
          </a:p>
          <a:p>
            <a:pPr lvl="1">
              <a:spcAft>
                <a:spcPts val="225"/>
              </a:spcAft>
              <a:buFont typeface="Arial" panose="02070309020205020404" pitchFamily="49" charset="0"/>
              <a:buChar char="•"/>
            </a:pPr>
            <a:r>
              <a:rPr lang="en-US" sz="1200">
                <a:ea typeface="Tahoma"/>
                <a:cs typeface="Arial" panose="020B0604020202020204" pitchFamily="34" charset="0"/>
              </a:rPr>
              <a:t>Key words (die, kill, etc.)</a:t>
            </a:r>
          </a:p>
          <a:p>
            <a:pPr marL="482600" indent="-342900">
              <a:spcAft>
                <a:spcPts val="225"/>
              </a:spcAft>
              <a:buAutoNum type="arabicPeriod"/>
            </a:pPr>
            <a:r>
              <a:rPr lang="en-US" sz="1400">
                <a:ea typeface="Tahoma"/>
              </a:rPr>
              <a:t>The Alerts are sent to the Superintendent and the Student Testing Branch.</a:t>
            </a:r>
            <a:endParaRPr lang="en-US" sz="1400"/>
          </a:p>
          <a:p>
            <a:pPr marL="482600" indent="-342900">
              <a:spcAft>
                <a:spcPts val="225"/>
              </a:spcAft>
              <a:buAutoNum type="arabicPeriod"/>
            </a:pPr>
            <a:r>
              <a:rPr lang="en-US" sz="1400">
                <a:ea typeface="Tahoma"/>
              </a:rPr>
              <a:t>The Student Testing Branch contacts the Principal, Student Health and Human Services, and Region Administrator of Operations via email. </a:t>
            </a:r>
            <a:endParaRPr lang="en-US" sz="1400">
              <a:highlight>
                <a:srgbClr val="FFFF00"/>
              </a:highlight>
            </a:endParaRPr>
          </a:p>
          <a:p>
            <a:pPr marL="482600" indent="-342900">
              <a:spcAft>
                <a:spcPts val="225"/>
              </a:spcAft>
              <a:buAutoNum type="arabicPeriod"/>
            </a:pPr>
            <a:r>
              <a:rPr lang="en-US" sz="1400">
                <a:ea typeface="Tahoma"/>
              </a:rPr>
              <a:t>Following District protocols, a school counselor or other designated staff member must speak to the student.</a:t>
            </a:r>
          </a:p>
          <a:p>
            <a:pPr marL="482600" indent="-342900">
              <a:spcAft>
                <a:spcPts val="225"/>
              </a:spcAft>
              <a:buAutoNum type="arabicPeriod"/>
            </a:pPr>
            <a:r>
              <a:rPr lang="en-US" sz="1400">
                <a:ea typeface="Tahoma"/>
              </a:rPr>
              <a:t>Principal must EMAIL the Student Testing Branch when the situation has been addressed.</a:t>
            </a:r>
          </a:p>
          <a:p>
            <a:pPr lvl="1">
              <a:spcAft>
                <a:spcPts val="225"/>
              </a:spcAft>
              <a:buFont typeface="Arial" panose="020B0604020202020204" pitchFamily="34" charset="0"/>
              <a:buChar char="•"/>
            </a:pPr>
            <a:r>
              <a:rPr lang="en-US" sz="1200">
                <a:ea typeface="Tahoma"/>
                <a:cs typeface="Arial" panose="020B0604020202020204" pitchFamily="34" charset="0"/>
              </a:rPr>
              <a:t>The state will continue to send Alerts to the Superintendent until the Principal completes this step.</a:t>
            </a:r>
          </a:p>
        </p:txBody>
      </p:sp>
      <p:sp>
        <p:nvSpPr>
          <p:cNvPr id="7" name="Footer Placeholder 6">
            <a:extLst>
              <a:ext uri="{FF2B5EF4-FFF2-40B4-BE49-F238E27FC236}">
                <a16:creationId xmlns:a16="http://schemas.microsoft.com/office/drawing/2014/main" id="{929BF10F-EEDB-26CE-BC64-123E1BD80D8A}"/>
              </a:ext>
            </a:extLst>
          </p:cNvPr>
          <p:cNvSpPr>
            <a:spLocks noGrp="1"/>
          </p:cNvSpPr>
          <p:nvPr>
            <p:ph type="ftr" sz="quarter" idx="11"/>
          </p:nvPr>
        </p:nvSpPr>
        <p:spPr>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063144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lIns="91440" tIns="45720" rIns="91440" bIns="45720" anchor="b"/>
          <a:lstStyle/>
          <a:p>
            <a:r>
              <a:rPr lang="en-US">
                <a:latin typeface="+mn-lt"/>
              </a:rPr>
              <a:t>During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STAIRS</a:t>
            </a:r>
          </a:p>
        </p:txBody>
      </p:sp>
      <p:sp>
        <p:nvSpPr>
          <p:cNvPr id="6" name="Footer Placeholder 5">
            <a:extLst>
              <a:ext uri="{FF2B5EF4-FFF2-40B4-BE49-F238E27FC236}">
                <a16:creationId xmlns:a16="http://schemas.microsoft.com/office/drawing/2014/main" id="{E3942263-44BA-DF39-2D39-A027312D398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18185207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spcAft>
                <a:spcPts val="600"/>
              </a:spcAft>
            </a:pPr>
            <a:r>
              <a:rPr lang="en-US" sz="1550"/>
              <a:t>Test security incidents are behaviors prohibited because they give a student an unfair advantage or because they compromise the secure administration of the assessments.</a:t>
            </a:r>
            <a:endParaRPr lang="en-US"/>
          </a:p>
          <a:p>
            <a:pPr>
              <a:spcAft>
                <a:spcPts val="600"/>
              </a:spcAft>
            </a:pPr>
            <a:r>
              <a:rPr lang="en-US" sz="1550"/>
              <a:t>Whether intentional or by accident, failure to comply with security and administration rules, either by staff or students, constitutes a test security incident.</a:t>
            </a:r>
          </a:p>
          <a:p>
            <a:pPr>
              <a:spcAft>
                <a:spcPts val="600"/>
              </a:spcAft>
            </a:pPr>
            <a:r>
              <a:rPr lang="en-US" sz="1550"/>
              <a:t>Each TE and Proctor must immediately report any testing irregularity to the site ELPAC Coordinator.</a:t>
            </a:r>
          </a:p>
          <a:p>
            <a:pPr>
              <a:spcAft>
                <a:spcPts val="600"/>
              </a:spcAft>
            </a:pPr>
            <a:r>
              <a:rPr lang="en-US" sz="1550"/>
              <a:t>All testing incidents need to be immediately reported in the Security and Test Administration Incident Reporting System (STAIRS) in TOMS by the site ELPAC Coordinator.</a:t>
            </a:r>
          </a:p>
          <a:p>
            <a:pPr lvl="1">
              <a:spcAft>
                <a:spcPts val="600"/>
              </a:spcAft>
            </a:pPr>
            <a:r>
              <a:rPr lang="en-US" sz="1400" b="1">
                <a:solidFill>
                  <a:srgbClr val="FF0000"/>
                </a:solidFill>
              </a:rPr>
              <a:t>Security Breaches must also be reported to STB immediately after the STAIRS is filed.</a:t>
            </a:r>
          </a:p>
          <a:p>
            <a:pPr>
              <a:spcAft>
                <a:spcPts val="600"/>
              </a:spcAft>
            </a:pPr>
            <a:r>
              <a:rPr lang="en-US" sz="1550"/>
              <a:t>Some incidents may require that an Appeal be submitted to reset, reopen, or restore.</a:t>
            </a:r>
          </a:p>
          <a:p>
            <a:pPr>
              <a:spcAft>
                <a:spcPts val="600"/>
              </a:spcAft>
            </a:pPr>
            <a:r>
              <a:rPr lang="en-US" sz="1550"/>
              <a:t>After the STAIRS is submitted, a confirmation email will be sent indicating if any further action is needed.</a:t>
            </a:r>
            <a:endParaRPr lang="en-US"/>
          </a:p>
          <a:p>
            <a:pPr lvl="1">
              <a:spcAft>
                <a:spcPts val="300"/>
              </a:spcAft>
            </a:pPr>
            <a:endParaRPr lang="en-US" sz="1350">
              <a:solidFill>
                <a:srgbClr val="FF0000"/>
              </a:solidFill>
            </a:endParaRPr>
          </a:p>
        </p:txBody>
      </p:sp>
      <p:sp>
        <p:nvSpPr>
          <p:cNvPr id="6" name="Footer Placeholder 5">
            <a:extLst>
              <a:ext uri="{FF2B5EF4-FFF2-40B4-BE49-F238E27FC236}">
                <a16:creationId xmlns:a16="http://schemas.microsoft.com/office/drawing/2014/main" id="{6881C7F0-9F45-8216-6571-A10EB858A2C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852136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Examples of 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300"/>
              </a:spcAft>
              <a:buFont typeface="Arial" panose="05000000000000000000" pitchFamily="2" charset="2"/>
              <a:buChar char="•"/>
            </a:pPr>
            <a:r>
              <a:rPr lang="en-US" sz="1800"/>
              <a:t>Expired or accidentally submitted tests.</a:t>
            </a:r>
            <a:endParaRPr lang="en-US"/>
          </a:p>
          <a:p>
            <a:pPr marL="285750" indent="-285750">
              <a:spcAft>
                <a:spcPts val="300"/>
              </a:spcAft>
              <a:buFont typeface="Arial" panose="05000000000000000000" pitchFamily="2" charset="2"/>
              <a:buChar char="•"/>
            </a:pPr>
            <a:r>
              <a:rPr lang="en-US" sz="1800"/>
              <a:t>Student was administered the incorrect assessment.</a:t>
            </a:r>
          </a:p>
          <a:p>
            <a:pPr marL="285750" indent="-285750">
              <a:spcAft>
                <a:spcPts val="300"/>
              </a:spcAft>
              <a:buFont typeface="Arial" panose="05000000000000000000" pitchFamily="2" charset="2"/>
              <a:buChar char="•"/>
            </a:pPr>
            <a:r>
              <a:rPr lang="en-US" sz="1800"/>
              <a:t>Student took the test using another student’s SSID.</a:t>
            </a:r>
          </a:p>
          <a:p>
            <a:pPr marL="285750" indent="-285750">
              <a:spcAft>
                <a:spcPts val="300"/>
              </a:spcAft>
              <a:buFont typeface="Arial" panose="05000000000000000000" pitchFamily="2" charset="2"/>
              <a:buChar char="•"/>
            </a:pPr>
            <a:r>
              <a:rPr lang="en-US" sz="1800"/>
              <a:t>Student took the test using a duplicate SSID.</a:t>
            </a:r>
          </a:p>
          <a:p>
            <a:pPr marL="285750" indent="-285750">
              <a:spcAft>
                <a:spcPts val="300"/>
              </a:spcAft>
              <a:buFont typeface="Arial" panose="05000000000000000000" pitchFamily="2" charset="2"/>
              <a:buChar char="•"/>
            </a:pPr>
            <a:r>
              <a:rPr lang="en-US" sz="1800">
                <a:solidFill>
                  <a:srgbClr val="FF0000"/>
                </a:solidFill>
              </a:rPr>
              <a:t>Social media discussion/posting of secure materials (Security Breach).</a:t>
            </a:r>
          </a:p>
          <a:p>
            <a:pPr marL="285750" indent="-285750">
              <a:spcAft>
                <a:spcPts val="300"/>
              </a:spcAft>
              <a:buFont typeface="Arial" panose="05000000000000000000" pitchFamily="2" charset="2"/>
              <a:buChar char="•"/>
            </a:pPr>
            <a:r>
              <a:rPr lang="en-US" sz="1800">
                <a:solidFill>
                  <a:srgbClr val="FF0000"/>
                </a:solidFill>
              </a:rPr>
              <a:t>Secure test materials were discussed, retained or copied (Security Breach).</a:t>
            </a:r>
          </a:p>
          <a:p>
            <a:pPr marL="285750" indent="-285750">
              <a:spcAft>
                <a:spcPts val="300"/>
              </a:spcAft>
              <a:buFont typeface="Arial" panose="05000000000000000000" pitchFamily="2" charset="2"/>
              <a:buChar char="•"/>
            </a:pPr>
            <a:endParaRPr lang="en-US" sz="1800">
              <a:solidFill>
                <a:srgbClr val="FF0000"/>
              </a:solidFill>
            </a:endParaRPr>
          </a:p>
        </p:txBody>
      </p:sp>
      <p:sp>
        <p:nvSpPr>
          <p:cNvPr id="6" name="Footer Placeholder 5">
            <a:extLst>
              <a:ext uri="{FF2B5EF4-FFF2-40B4-BE49-F238E27FC236}">
                <a16:creationId xmlns:a16="http://schemas.microsoft.com/office/drawing/2014/main" id="{889F8600-EA4E-4988-DD87-6FFDBAC2943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7922796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
          </p:nvPr>
        </p:nvSpPr>
        <p:spPr>
          <a:xfrm>
            <a:off x="311700" y="936402"/>
            <a:ext cx="3054531" cy="3792769"/>
          </a:xfrm>
        </p:spPr>
        <p:txBody>
          <a:bodyPr>
            <a:noAutofit/>
          </a:bodyPr>
          <a:lstStyle/>
          <a:p>
            <a:pPr marL="285750" indent="-285750">
              <a:spcAft>
                <a:spcPts val="225"/>
              </a:spcAft>
              <a:buSzPct val="100000"/>
              <a:buFont typeface="Arial" panose="05000000000000000000" pitchFamily="2" charset="2"/>
              <a:buChar char="•"/>
            </a:pPr>
            <a:r>
              <a:rPr lang="en-US" sz="1800">
                <a:ea typeface="Tahoma"/>
                <a:cs typeface="Arial" panose="020B0604020202020204" pitchFamily="34" charset="0"/>
              </a:rPr>
              <a:t>ELPAC Coordinators gather information regarding the incident including:</a:t>
            </a:r>
            <a:endParaRPr lang="en-US"/>
          </a:p>
          <a:p>
            <a:pPr marL="626745" lvl="1" indent="-285750">
              <a:spcAft>
                <a:spcPts val="225"/>
              </a:spcAft>
              <a:buSzPct val="100000"/>
              <a:buFont typeface="Courier New" panose="05000000000000000000" pitchFamily="2" charset="2"/>
              <a:buChar char="o"/>
            </a:pPr>
            <a:r>
              <a:rPr lang="en-US" sz="1600">
                <a:ea typeface="Tahoma"/>
                <a:cs typeface="Arial" panose="020B0604020202020204" pitchFamily="34" charset="0"/>
              </a:rPr>
              <a:t>Date of incident</a:t>
            </a:r>
          </a:p>
          <a:p>
            <a:pPr marL="626745" lvl="1" indent="-285750">
              <a:spcAft>
                <a:spcPts val="225"/>
              </a:spcAft>
              <a:buSzPct val="100000"/>
              <a:buFont typeface="Courier New" panose="05000000000000000000" pitchFamily="2" charset="2"/>
              <a:buChar char="o"/>
            </a:pPr>
            <a:r>
              <a:rPr lang="en-US" sz="1600">
                <a:ea typeface="Tahoma"/>
                <a:cs typeface="Arial" panose="020B0604020202020204" pitchFamily="34" charset="0"/>
              </a:rPr>
              <a:t>SSIDs of student(s) involved</a:t>
            </a:r>
          </a:p>
          <a:p>
            <a:pPr marL="0" indent="0">
              <a:spcAft>
                <a:spcPts val="225"/>
              </a:spcAft>
              <a:buNone/>
            </a:pPr>
            <a:endParaRPr lang="en-US" sz="1800"/>
          </a:p>
          <a:p>
            <a:pPr lvl="1"/>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9C4582E9-BCC2-3846-B07F-697AA4D9C21D}"/>
              </a:ext>
            </a:extLst>
          </p:cNvPr>
          <p:cNvPicPr>
            <a:picLocks noChangeAspect="1"/>
          </p:cNvPicPr>
          <p:nvPr/>
        </p:nvPicPr>
        <p:blipFill>
          <a:blip r:embed="rId3"/>
          <a:stretch>
            <a:fillRect/>
          </a:stretch>
        </p:blipFill>
        <p:spPr>
          <a:xfrm>
            <a:off x="3721395" y="987505"/>
            <a:ext cx="5027297" cy="3718651"/>
          </a:xfrm>
          <a:prstGeom prst="rect">
            <a:avLst/>
          </a:prstGeom>
          <a:ln>
            <a:solidFill>
              <a:schemeClr val="tx1"/>
            </a:solidFill>
          </a:ln>
        </p:spPr>
      </p:pic>
      <p:sp>
        <p:nvSpPr>
          <p:cNvPr id="5" name="TextBox 4">
            <a:extLst>
              <a:ext uri="{FF2B5EF4-FFF2-40B4-BE49-F238E27FC236}">
                <a16:creationId xmlns:a16="http://schemas.microsoft.com/office/drawing/2014/main" id="{1FC4B491-ECD9-0449-A11A-5B9C3AB5DDD2}"/>
              </a:ext>
            </a:extLst>
          </p:cNvPr>
          <p:cNvSpPr txBox="1"/>
          <p:nvPr/>
        </p:nvSpPr>
        <p:spPr>
          <a:xfrm>
            <a:off x="341672" y="3872242"/>
            <a:ext cx="3094190" cy="769441"/>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mn-lt"/>
                <a:cs typeface="Arial" panose="020B0604020202020204" pitchFamily="34" charset="0"/>
              </a:rPr>
              <a:t>Security breaches must be entered in TOMS immediately by the Coordinator. </a:t>
            </a:r>
          </a:p>
          <a:p>
            <a:pPr algn="ctr"/>
            <a:r>
              <a:rPr lang="en-US" sz="1100">
                <a:latin typeface="+mn-lt"/>
                <a:cs typeface="Arial" panose="020B0604020202020204" pitchFamily="34" charset="0"/>
              </a:rPr>
              <a:t>Call STB to report any security breach after completing the STAIRS.</a:t>
            </a:r>
          </a:p>
        </p:txBody>
      </p:sp>
      <p:sp>
        <p:nvSpPr>
          <p:cNvPr id="4" name="Rectangle 3"/>
          <p:cNvSpPr/>
          <p:nvPr/>
        </p:nvSpPr>
        <p:spPr>
          <a:xfrm>
            <a:off x="6108970" y="987505"/>
            <a:ext cx="341449" cy="161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Left Arrow 6"/>
          <p:cNvSpPr/>
          <p:nvPr/>
        </p:nvSpPr>
        <p:spPr>
          <a:xfrm rot="5400000">
            <a:off x="6106914" y="1222972"/>
            <a:ext cx="398504" cy="39439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50" b="1">
              <a:solidFill>
                <a:schemeClr val="tx1"/>
              </a:solidFill>
              <a:latin typeface="Arial" panose="020B0604020202020204" pitchFamily="34" charset="0"/>
            </a:endParaRPr>
          </a:p>
        </p:txBody>
      </p:sp>
      <p:sp>
        <p:nvSpPr>
          <p:cNvPr id="10" name="Footer Placeholder 9">
            <a:extLst>
              <a:ext uri="{FF2B5EF4-FFF2-40B4-BE49-F238E27FC236}">
                <a16:creationId xmlns:a16="http://schemas.microsoft.com/office/drawing/2014/main" id="{2B0C47DF-A70E-BA87-D371-23BAC61DE48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6" name="Speech Bubble: Rectangle 7">
            <a:extLst>
              <a:ext uri="{FF2B5EF4-FFF2-40B4-BE49-F238E27FC236}">
                <a16:creationId xmlns:a16="http://schemas.microsoft.com/office/drawing/2014/main" id="{4BE37DEE-E7C5-C04B-836E-A7541197E2FD}"/>
              </a:ext>
            </a:extLst>
          </p:cNvPr>
          <p:cNvSpPr/>
          <p:nvPr/>
        </p:nvSpPr>
        <p:spPr>
          <a:xfrm>
            <a:off x="6714051" y="2948472"/>
            <a:ext cx="1902884" cy="551559"/>
          </a:xfrm>
          <a:prstGeom prst="wedgeRectCallout">
            <a:avLst>
              <a:gd name="adj1" fmla="val -51073"/>
              <a:gd name="adj2" fmla="val 12253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buClr>
                <a:srgbClr val="000000"/>
              </a:buClr>
              <a:buSzPct val="100000"/>
            </a:pPr>
            <a:r>
              <a:rPr lang="en-US" sz="1200" b="1">
                <a:solidFill>
                  <a:schemeClr val="tx1"/>
                </a:solidFill>
                <a:latin typeface="Calibri" panose="020F0502020204030204" pitchFamily="34" charset="0"/>
                <a:ea typeface="+mn-lt"/>
                <a:cs typeface="Calibri" panose="020F0502020204030204" pitchFamily="34" charset="0"/>
              </a:rPr>
              <a:t>Select ONLINE for all assessments, including K-2 Writing.</a:t>
            </a:r>
            <a:endParaRPr lang="en-US" sz="12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0835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STAIRS Report</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225"/>
              </a:spcAft>
              <a:buSzPct val="100000"/>
            </a:pPr>
            <a:r>
              <a:rPr lang="en-US" sz="1800">
                <a:ea typeface="Tahoma"/>
                <a:cs typeface="Arial" panose="020B0604020202020204" pitchFamily="34" charset="0"/>
              </a:rPr>
              <a:t>If a Reset, Reopen, or Restore is required, ensure that it is indicated in the </a:t>
            </a:r>
            <a:r>
              <a:rPr lang="en-US" sz="1800">
                <a:solidFill>
                  <a:srgbClr val="FF0000"/>
                </a:solidFill>
                <a:ea typeface="Tahoma"/>
                <a:cs typeface="Arial" panose="020B0604020202020204" pitchFamily="34" charset="0"/>
              </a:rPr>
              <a:t>Appeal type </a:t>
            </a:r>
            <a:r>
              <a:rPr lang="en-US" sz="1800">
                <a:ea typeface="Tahoma"/>
                <a:cs typeface="Arial" panose="020B0604020202020204" pitchFamily="34" charset="0"/>
              </a:rPr>
              <a:t>section before submitting.</a:t>
            </a:r>
          </a:p>
          <a:p>
            <a:pPr marL="605790" lvl="1" indent="-264795">
              <a:spcAft>
                <a:spcPts val="225"/>
              </a:spcAft>
              <a:buSzPct val="100000"/>
            </a:pPr>
            <a:r>
              <a:rPr lang="en-US" sz="1600">
                <a:ea typeface="Tahoma"/>
                <a:cs typeface="Arial" panose="020B0604020202020204" pitchFamily="34" charset="0"/>
              </a:rPr>
              <a:t>A 200-character description of the issue and steps to avoid the incident from occurring again, may be required prior to submitting.</a:t>
            </a:r>
          </a:p>
        </p:txBody>
      </p:sp>
      <p:pic>
        <p:nvPicPr>
          <p:cNvPr id="11" name="Picture 10">
            <a:extLst>
              <a:ext uri="{FF2B5EF4-FFF2-40B4-BE49-F238E27FC236}">
                <a16:creationId xmlns:a16="http://schemas.microsoft.com/office/drawing/2014/main" id="{3FD24155-9F65-094A-A617-E4CB74E70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026" y="2476710"/>
            <a:ext cx="5046328" cy="2181993"/>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5144405" y="4135917"/>
            <a:ext cx="1828949" cy="29404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Footer Placeholder 5">
            <a:extLst>
              <a:ext uri="{FF2B5EF4-FFF2-40B4-BE49-F238E27FC236}">
                <a16:creationId xmlns:a16="http://schemas.microsoft.com/office/drawing/2014/main" id="{92D41F47-E081-6F1F-378D-826DBC02F9E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601974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3"/>
          </p:nvPr>
        </p:nvSpPr>
        <p:spPr>
          <a:xfrm>
            <a:off x="311700" y="980780"/>
            <a:ext cx="8520600" cy="3752524"/>
          </a:xfrm>
        </p:spPr>
        <p:txBody>
          <a:bodyPr>
            <a:normAutofit/>
          </a:bodyPr>
          <a:lstStyle/>
          <a:p>
            <a:pPr marL="0" indent="0">
              <a:spcAft>
                <a:spcPts val="225"/>
              </a:spcAft>
              <a:buNone/>
            </a:pPr>
            <a:r>
              <a:rPr lang="en-US" sz="1800"/>
              <a:t>If your STAIRS is rejected:</a:t>
            </a:r>
          </a:p>
          <a:p>
            <a:pPr marL="482600" indent="-342900">
              <a:spcAft>
                <a:spcPts val="225"/>
              </a:spcAft>
              <a:buAutoNum type="arabicPeriod"/>
            </a:pPr>
            <a:r>
              <a:rPr lang="en-US" sz="1600"/>
              <a:t>Select “Search STAIRS”  and enter the STAIRS ID </a:t>
            </a:r>
          </a:p>
          <a:p>
            <a:pPr marL="482600" indent="-342900">
              <a:spcAft>
                <a:spcPts val="225"/>
              </a:spcAft>
              <a:buAutoNum type="arabicPeriod"/>
            </a:pPr>
            <a:r>
              <a:rPr lang="en-US" sz="1600"/>
              <a:t>Review and follow the instructions in the </a:t>
            </a:r>
            <a:r>
              <a:rPr lang="en-US" sz="1600" b="1"/>
              <a:t>Notes</a:t>
            </a:r>
            <a:r>
              <a:rPr lang="en-US" sz="1600"/>
              <a:t> section</a:t>
            </a:r>
          </a:p>
          <a:p>
            <a:pPr marL="482600" indent="-342900">
              <a:spcAft>
                <a:spcPts val="225"/>
              </a:spcAft>
              <a:buAutoNum type="arabicPeriod"/>
            </a:pPr>
            <a:r>
              <a:rPr lang="en-US" sz="1600"/>
              <a:t>Submit a new STAIRS</a:t>
            </a:r>
          </a:p>
          <a:p>
            <a:pPr lvl="1"/>
            <a:endParaRPr lang="en-US"/>
          </a:p>
        </p:txBody>
      </p:sp>
      <p:pic>
        <p:nvPicPr>
          <p:cNvPr id="5" name="Picture 4">
            <a:extLst>
              <a:ext uri="{FF2B5EF4-FFF2-40B4-BE49-F238E27FC236}">
                <a16:creationId xmlns:a16="http://schemas.microsoft.com/office/drawing/2014/main" id="{86E13B0B-B270-FC48-A521-CAABB8601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74" y="2749887"/>
            <a:ext cx="7164678" cy="1860615"/>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1768430" y="4147858"/>
            <a:ext cx="880592" cy="35800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E351414A-414B-E748-9618-34E33DD91117}"/>
              </a:ext>
            </a:extLst>
          </p:cNvPr>
          <p:cNvSpPr/>
          <p:nvPr/>
        </p:nvSpPr>
        <p:spPr>
          <a:xfrm>
            <a:off x="1913317" y="3077303"/>
            <a:ext cx="1073775" cy="3741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Footer Placeholder 7">
            <a:extLst>
              <a:ext uri="{FF2B5EF4-FFF2-40B4-BE49-F238E27FC236}">
                <a16:creationId xmlns:a16="http://schemas.microsoft.com/office/drawing/2014/main" id="{86988406-26A7-D340-C28C-6B4D13C6D53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64190710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342900" lvl="3" indent="-342900">
              <a:buClrTx/>
              <a:buSzPct val="100000"/>
              <a:buFont typeface="Arial" panose="05000000000000000000" pitchFamily="2" charset="2"/>
              <a:buChar char="•"/>
            </a:pPr>
            <a:r>
              <a:rPr lang="en-US" sz="2400">
                <a:ea typeface="Tahoma"/>
                <a:cs typeface="Arial" panose="020B0604020202020204" pitchFamily="34" charset="0"/>
              </a:rPr>
              <a:t>If you have any questions, contact STB prior to submitting STAIRS.</a:t>
            </a:r>
            <a:endParaRPr lang="en-US" sz="2400"/>
          </a:p>
          <a:p>
            <a:pPr marL="342900" lvl="3" indent="-342900">
              <a:buClrTx/>
              <a:buSzPct val="100000"/>
              <a:buFont typeface="Arial" panose="05000000000000000000" pitchFamily="2" charset="2"/>
              <a:buChar char="•"/>
            </a:pPr>
            <a:r>
              <a:rPr lang="en-US" sz="2400">
                <a:ea typeface="Tahoma"/>
                <a:cs typeface="Arial" panose="020B0604020202020204" pitchFamily="34" charset="0"/>
              </a:rPr>
              <a:t>Be sure to have student(s) SSID number(s) when creating a STAIRS.</a:t>
            </a:r>
            <a:endParaRPr lang="en-US" sz="2400"/>
          </a:p>
          <a:p>
            <a:pPr marL="342900" lvl="3" indent="-342900">
              <a:buClrTx/>
              <a:buSzPct val="100000"/>
              <a:buFont typeface="Arial" panose="05000000000000000000" pitchFamily="2" charset="2"/>
              <a:buChar char="•"/>
            </a:pPr>
            <a:r>
              <a:rPr lang="en-US" sz="2400">
                <a:ea typeface="Tahoma"/>
                <a:cs typeface="Arial" panose="020B0604020202020204" pitchFamily="34" charset="0"/>
              </a:rPr>
              <a:t>Be sure to follow-up on all STAIRS submitted.</a:t>
            </a:r>
            <a:endParaRPr lang="en-US" sz="2400"/>
          </a:p>
          <a:p>
            <a:pPr marL="471170" lvl="2" indent="-299720">
              <a:buClr>
                <a:srgbClr val="8FAADC"/>
              </a:buClr>
              <a:buAutoNum type="arabicPeriod"/>
            </a:pPr>
            <a:endParaRPr lang="en-US" sz="2400"/>
          </a:p>
          <a:p>
            <a:pPr marL="471170" lvl="2" indent="-299720">
              <a:buClr>
                <a:srgbClr val="8FAADC"/>
              </a:buClr>
              <a:buAutoNum type="arabicPeriod"/>
            </a:pPr>
            <a:endParaRPr lang="en-US" sz="2400"/>
          </a:p>
          <a:p>
            <a:pPr marL="471170" lvl="2" indent="-299720">
              <a:buClr>
                <a:srgbClr val="8FAADC"/>
              </a:buClr>
              <a:buAutoNum type="arabicPeriod"/>
            </a:pPr>
            <a:endParaRPr lang="en-US" sz="2400"/>
          </a:p>
          <a:p>
            <a:pPr marL="471170" lvl="2" indent="-299720">
              <a:buClr>
                <a:srgbClr val="8FAADC"/>
              </a:buClr>
              <a:buAutoNum type="arabicPeriod"/>
            </a:pPr>
            <a:endParaRPr lang="en-US" sz="2400"/>
          </a:p>
          <a:p>
            <a:pPr marL="471170" lvl="2" indent="-299720">
              <a:buClr>
                <a:srgbClr val="8FAADC"/>
              </a:buClr>
              <a:buAutoNum type="arabicPeriod"/>
            </a:pPr>
            <a:endParaRPr lang="en-US" sz="2400"/>
          </a:p>
          <a:p>
            <a:pPr marL="471170" lvl="2" indent="-299720">
              <a:buClr>
                <a:srgbClr val="8FAADC"/>
              </a:buClr>
              <a:buAutoNum type="arabicPeriod"/>
            </a:pPr>
            <a:endParaRPr lang="en-US" sz="2400"/>
          </a:p>
          <a:p>
            <a:pPr marL="299720" lvl="2" indent="-257175">
              <a:buClr>
                <a:srgbClr val="8FAADC"/>
              </a:buClr>
              <a:buAutoNum type="arabicPeriod"/>
            </a:pPr>
            <a:endParaRPr lang="en-US" sz="2400"/>
          </a:p>
          <a:p>
            <a:pPr marL="299720" lvl="2" indent="-257175">
              <a:buClr>
                <a:srgbClr val="8FAADC"/>
              </a:buClr>
              <a:buAutoNum type="arabicPeriod"/>
            </a:pPr>
            <a:endParaRPr lang="en-US" sz="2400"/>
          </a:p>
          <a:p>
            <a:pPr marL="299720" lvl="2" indent="-257175">
              <a:buClr>
                <a:srgbClr val="8FAADC"/>
              </a:buClr>
              <a:buAutoNum type="arabicPeriod"/>
            </a:pPr>
            <a:endParaRPr lang="en-US" sz="2400"/>
          </a:p>
        </p:txBody>
      </p:sp>
      <p:sp>
        <p:nvSpPr>
          <p:cNvPr id="5" name="Footer Placeholder 4">
            <a:extLst>
              <a:ext uri="{FF2B5EF4-FFF2-40B4-BE49-F238E27FC236}">
                <a16:creationId xmlns:a16="http://schemas.microsoft.com/office/drawing/2014/main" id="{0932EB48-CFCD-E1DD-33AF-169433E7B6E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42706304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a:t>Returning K-2 Writing Materials</a:t>
            </a:r>
          </a:p>
          <a:p>
            <a:r>
              <a:rPr lang="en-US"/>
              <a:t>Destroying Secure Materials</a:t>
            </a:r>
          </a:p>
        </p:txBody>
      </p:sp>
      <p:sp>
        <p:nvSpPr>
          <p:cNvPr id="6" name="Footer Placeholder 5">
            <a:extLst>
              <a:ext uri="{FF2B5EF4-FFF2-40B4-BE49-F238E27FC236}">
                <a16:creationId xmlns:a16="http://schemas.microsoft.com/office/drawing/2014/main" id="{E3E55A8A-C680-C6F5-7B55-2A2E13FBEB6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9639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chemeClr val="bg1"/>
                </a:solidFill>
                <a:latin typeface="+mj-lt"/>
              </a:rPr>
              <a:t>Reminders…</a:t>
            </a:r>
            <a:endParaRPr sz="2800">
              <a:solidFill>
                <a:schemeClr val="bg1"/>
              </a:solidFill>
              <a:latin typeface="+mj-lt"/>
            </a:endParaRPr>
          </a:p>
        </p:txBody>
      </p:sp>
      <p:sp>
        <p:nvSpPr>
          <p:cNvPr id="6" name="Footer Placeholder 5">
            <a:extLst>
              <a:ext uri="{FF2B5EF4-FFF2-40B4-BE49-F238E27FC236}">
                <a16:creationId xmlns:a16="http://schemas.microsoft.com/office/drawing/2014/main" id="{B36ED1ED-9971-1931-7E60-AE3020D052DA}"/>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
        <p:nvSpPr>
          <p:cNvPr id="254" name="Google Shape;254;p44"/>
          <p:cNvSpPr/>
          <p:nvPr/>
        </p:nvSpPr>
        <p:spPr>
          <a:xfrm>
            <a:off x="629013" y="3221483"/>
            <a:ext cx="7934700" cy="640080"/>
          </a:xfrm>
          <a:prstGeom prst="round1Rect">
            <a:avLst>
              <a:gd name="adj" fmla="val 38622"/>
            </a:avLst>
          </a:prstGeom>
          <a:solidFill>
            <a:srgbClr val="37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mn-lt"/>
                <a:ea typeface="Poppins"/>
                <a:cs typeface="Arial" panose="020B0604020202020204" pitchFamily="34" charset="0"/>
                <a:sym typeface="Poppins"/>
              </a:rPr>
              <a:t>Attendance will be tracked based on your total time in the Zoom session.</a:t>
            </a:r>
          </a:p>
        </p:txBody>
      </p:sp>
      <p:sp>
        <p:nvSpPr>
          <p:cNvPr id="255" name="Google Shape;255;p44"/>
          <p:cNvSpPr/>
          <p:nvPr/>
        </p:nvSpPr>
        <p:spPr>
          <a:xfrm>
            <a:off x="629013" y="909863"/>
            <a:ext cx="7934700" cy="640080"/>
          </a:xfrm>
          <a:prstGeom prst="round1Rect">
            <a:avLst>
              <a:gd name="adj" fmla="val 38622"/>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mn-lt"/>
                <a:ea typeface="Poppins"/>
                <a:cs typeface="Arial" panose="020B0604020202020204" pitchFamily="34" charset="0"/>
                <a:sym typeface="Poppins"/>
              </a:rPr>
              <a:t>Information provided in this presentation is subject to change.</a:t>
            </a:r>
          </a:p>
        </p:txBody>
      </p:sp>
      <p:sp>
        <p:nvSpPr>
          <p:cNvPr id="256" name="Google Shape;256;p44"/>
          <p:cNvSpPr/>
          <p:nvPr/>
        </p:nvSpPr>
        <p:spPr>
          <a:xfrm>
            <a:off x="629013" y="2445083"/>
            <a:ext cx="7934700" cy="640080"/>
          </a:xfrm>
          <a:prstGeom prst="round1Rect">
            <a:avLst>
              <a:gd name="adj" fmla="val 38622"/>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mn-lt"/>
                <a:ea typeface="Poppins"/>
                <a:cs typeface="Arial" panose="020B0604020202020204" pitchFamily="34" charset="0"/>
                <a:sym typeface="Poppins"/>
              </a:rPr>
              <a:t>You must be in attendance for the entire presentation to receive credit.</a:t>
            </a:r>
          </a:p>
        </p:txBody>
      </p:sp>
      <p:sp>
        <p:nvSpPr>
          <p:cNvPr id="257" name="Google Shape;257;p44"/>
          <p:cNvSpPr/>
          <p:nvPr/>
        </p:nvSpPr>
        <p:spPr>
          <a:xfrm>
            <a:off x="629013" y="1685093"/>
            <a:ext cx="7934700" cy="640080"/>
          </a:xfrm>
          <a:prstGeom prst="round1Rect">
            <a:avLst>
              <a:gd name="adj" fmla="val 38622"/>
            </a:avLst>
          </a:prstGeom>
          <a:solidFill>
            <a:srgbClr val="286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mn-lt"/>
                <a:ea typeface="Poppins"/>
                <a:cs typeface="Arial" panose="020B0604020202020204" pitchFamily="34" charset="0"/>
                <a:sym typeface="Poppins"/>
              </a:rPr>
              <a:t>This presentation must be completed in a single sitting.</a:t>
            </a:r>
            <a:endParaRPr sz="1800" b="1">
              <a:solidFill>
                <a:srgbClr val="FFFFFF"/>
              </a:solidFill>
              <a:latin typeface="+mn-lt"/>
              <a:ea typeface="Poppins"/>
              <a:cs typeface="Arial" panose="020B0604020202020204" pitchFamily="34" charset="0"/>
              <a:sym typeface="Poppins"/>
            </a:endParaRPr>
          </a:p>
        </p:txBody>
      </p:sp>
      <p:sp>
        <p:nvSpPr>
          <p:cNvPr id="2" name="Google Shape;254;p44">
            <a:extLst>
              <a:ext uri="{FF2B5EF4-FFF2-40B4-BE49-F238E27FC236}">
                <a16:creationId xmlns:a16="http://schemas.microsoft.com/office/drawing/2014/main" id="{FD827091-14FA-8080-10CA-3E300A55D04B}"/>
              </a:ext>
            </a:extLst>
          </p:cNvPr>
          <p:cNvSpPr/>
          <p:nvPr/>
        </p:nvSpPr>
        <p:spPr>
          <a:xfrm>
            <a:off x="644253" y="4021583"/>
            <a:ext cx="7934700" cy="640080"/>
          </a:xfrm>
          <a:prstGeom prst="round1Rect">
            <a:avLst>
              <a:gd name="adj" fmla="val 38622"/>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mn-lt"/>
                <a:ea typeface="Poppins"/>
                <a:cs typeface="Arial" panose="020B0604020202020204" pitchFamily="34" charset="0"/>
                <a:sym typeface="Poppins"/>
              </a:rPr>
              <a:t>Completion will be recorded on </a:t>
            </a:r>
            <a:r>
              <a:rPr lang="en-US" sz="1800" b="1" err="1">
                <a:solidFill>
                  <a:srgbClr val="FFFFFF"/>
                </a:solidFill>
                <a:latin typeface="+mn-lt"/>
                <a:ea typeface="Poppins"/>
                <a:cs typeface="Arial" panose="020B0604020202020204" pitchFamily="34" charset="0"/>
                <a:sym typeface="Poppins"/>
              </a:rPr>
              <a:t>MyPLN</a:t>
            </a:r>
            <a:r>
              <a:rPr lang="en-US" sz="1800" b="1">
                <a:solidFill>
                  <a:srgbClr val="FFFFFF"/>
                </a:solidFill>
                <a:latin typeface="+mn-lt"/>
                <a:ea typeface="Poppins"/>
                <a:cs typeface="Arial" panose="020B0604020202020204" pitchFamily="34" charset="0"/>
                <a:sym typeface="Poppins"/>
              </a:rPr>
              <a:t> and reflected in the Principal's Portal.</a:t>
            </a:r>
          </a:p>
        </p:txBody>
      </p:sp>
      <p:sp>
        <p:nvSpPr>
          <p:cNvPr id="4" name="TextBox 3">
            <a:extLst>
              <a:ext uri="{FF2B5EF4-FFF2-40B4-BE49-F238E27FC236}">
                <a16:creationId xmlns:a16="http://schemas.microsoft.com/office/drawing/2014/main" id="{567A2B94-F4D7-0BE5-6191-D04ECB3DBFBB}"/>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386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j-lt"/>
              </a:rPr>
              <a:t>Who is Eligible for the Summative ELPAC?</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a:spcAft>
                <a:spcPts val="600"/>
              </a:spcAft>
            </a:pPr>
            <a:r>
              <a:rPr lang="en-US">
                <a:ea typeface="Tahoma"/>
                <a:cs typeface="Calibri"/>
              </a:rPr>
              <a:t>The Summative ELPAC is a computer-based annual assessment to measure an English Learner’s (ELs) progress towards English language proficiency.</a:t>
            </a:r>
          </a:p>
          <a:p>
            <a:pPr>
              <a:spcAft>
                <a:spcPts val="600"/>
              </a:spcAft>
            </a:pPr>
            <a:r>
              <a:rPr lang="en-US">
                <a:ea typeface="Tahoma"/>
                <a:cs typeface="Calibri"/>
              </a:rPr>
              <a:t>All English Learners must take the Summative ELPAC annually until they are officially reclassified in TOMS.</a:t>
            </a:r>
          </a:p>
          <a:p>
            <a:pPr marL="939800" lvl="1" indent="-342900">
              <a:spcAft>
                <a:spcPts val="600"/>
              </a:spcAft>
              <a:buAutoNum type="arabicPeriod"/>
            </a:pPr>
            <a:r>
              <a:rPr lang="en-US">
                <a:ea typeface="Tahoma"/>
                <a:cs typeface="Calibri"/>
              </a:rPr>
              <a:t>Summative ELPAC</a:t>
            </a:r>
          </a:p>
          <a:p>
            <a:pPr marL="939800" lvl="1" indent="-342900">
              <a:spcAft>
                <a:spcPts val="600"/>
              </a:spcAft>
              <a:buAutoNum type="arabicPeriod"/>
            </a:pPr>
            <a:r>
              <a:rPr lang="en-US">
                <a:ea typeface="Tahoma"/>
                <a:cs typeface="Calibri"/>
              </a:rPr>
              <a:t>Summative Alternate ELPAC</a:t>
            </a:r>
            <a:endParaRPr lang="en-US"/>
          </a:p>
          <a:p>
            <a:pPr marL="914400" lvl="2" indent="0">
              <a:buNone/>
            </a:pPr>
            <a:endParaRPr lang="en-US" sz="2200">
              <a:ea typeface="Tahoma"/>
              <a:cs typeface="Calibri"/>
            </a:endParaRPr>
          </a:p>
        </p:txBody>
      </p:sp>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78936843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fontScale="90000"/>
          </a:bodyPr>
          <a:lstStyle/>
          <a:p>
            <a:r>
              <a:rPr lang="en-US"/>
              <a:t>Preparing Writing Answer Books for Submission</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342900" indent="-342900"/>
            <a:r>
              <a:rPr lang="en-US" sz="1800">
                <a:ea typeface="Tahoma"/>
                <a:cs typeface="Calibri"/>
              </a:rPr>
              <a:t>Every K-2 Writing Answer Book must have a Pre-ID label, or all demographic information bubbled in as indicated in the 2023-24 Summative ELPAC Administration Instructions.</a:t>
            </a:r>
            <a:endParaRPr lang="en-US" sz="1800">
              <a:ea typeface="Tahoma"/>
              <a:cs typeface="Arial" panose="020B0604020202020204" pitchFamily="34" charset="0"/>
            </a:endParaRPr>
          </a:p>
          <a:p>
            <a:pPr marL="342900" indent="-342900">
              <a:buSzPct val="100000"/>
            </a:pPr>
            <a:r>
              <a:rPr lang="en-US" sz="1800" b="1">
                <a:ea typeface="Tahoma"/>
                <a:cs typeface="Arial" panose="020B0604020202020204" pitchFamily="34" charset="0"/>
              </a:rPr>
              <a:t>Schools will only use state-generated labels provided by STB. </a:t>
            </a:r>
            <a:endParaRPr lang="en-US" sz="1800" b="1"/>
          </a:p>
          <a:p>
            <a:pPr marL="683260" lvl="1" indent="-342900">
              <a:buSzPct val="100000"/>
              <a:buFont typeface="Arial" panose="020B0604020202020204" pitchFamily="34" charset="0"/>
              <a:buChar char="•"/>
            </a:pPr>
            <a:r>
              <a:rPr lang="en-US" sz="1600" b="1">
                <a:solidFill>
                  <a:srgbClr val="FF0000"/>
                </a:solidFill>
                <a:ea typeface="Tahoma"/>
                <a:cs typeface="Arial" panose="020B0604020202020204" pitchFamily="34" charset="0"/>
              </a:rPr>
              <a:t>DO NOT create your own labels.</a:t>
            </a:r>
          </a:p>
          <a:p>
            <a:pPr marL="342900" indent="-342900">
              <a:buSzPct val="100000"/>
            </a:pPr>
            <a:r>
              <a:rPr lang="en-US" sz="1800">
                <a:ea typeface="Tahoma"/>
                <a:cs typeface="Arial" panose="020B0604020202020204" pitchFamily="34" charset="0"/>
              </a:rPr>
              <a:t>Directions for applying labels and completing K-2 Writing Answer Book demographic information will be provided along with the labels.</a:t>
            </a:r>
            <a:endParaRPr lang="en-US" sz="1800" i="1">
              <a:ea typeface="Tahoma"/>
              <a:cs typeface="Arial" panose="020B0604020202020204" pitchFamily="34" charset="0"/>
            </a:endParaRPr>
          </a:p>
          <a:p>
            <a:pPr marL="264795" indent="-264795"/>
            <a:endParaRPr lang="en-US"/>
          </a:p>
          <a:p>
            <a:pPr marL="0" indent="0">
              <a:buNone/>
            </a:pPr>
            <a:endParaRPr lang="en-US"/>
          </a:p>
          <a:p>
            <a:pPr lvl="1"/>
            <a:endParaRPr lang="en-US"/>
          </a:p>
        </p:txBody>
      </p:sp>
      <p:sp>
        <p:nvSpPr>
          <p:cNvPr id="6" name="Footer Placeholder 5">
            <a:extLst>
              <a:ext uri="{FF2B5EF4-FFF2-40B4-BE49-F238E27FC236}">
                <a16:creationId xmlns:a16="http://schemas.microsoft.com/office/drawing/2014/main" id="{BCA0FCC6-A98E-5AB2-970A-6057D03BD5C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571314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9020982" cy="773400"/>
          </a:xfrm>
          <a:noFill/>
        </p:spPr>
        <p:txBody>
          <a:bodyPr spcFirstLastPara="1" wrap="square" lIns="68580" tIns="34290" rIns="68580" bIns="34290" anchor="ctr" anchorCtr="0">
            <a:normAutofit/>
          </a:bodyPr>
          <a:lstStyle/>
          <a:p>
            <a:r>
              <a:rPr lang="en-US"/>
              <a:t>Returning K-2 Writing Answer Books for Scoring</a:t>
            </a:r>
          </a:p>
        </p:txBody>
      </p:sp>
      <p:sp>
        <p:nvSpPr>
          <p:cNvPr id="6" name="Footer Placeholder 5">
            <a:extLst>
              <a:ext uri="{FF2B5EF4-FFF2-40B4-BE49-F238E27FC236}">
                <a16:creationId xmlns:a16="http://schemas.microsoft.com/office/drawing/2014/main" id="{06D2A5B0-5A3A-363E-7F06-A8B43431E67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5" name="TextBox 4">
            <a:extLst>
              <a:ext uri="{FF2B5EF4-FFF2-40B4-BE49-F238E27FC236}">
                <a16:creationId xmlns:a16="http://schemas.microsoft.com/office/drawing/2014/main" id="{F9C0A56E-6B2C-807D-F42B-2CE1395B3DB1}"/>
              </a:ext>
            </a:extLst>
          </p:cNvPr>
          <p:cNvSpPr txBox="1"/>
          <p:nvPr/>
        </p:nvSpPr>
        <p:spPr>
          <a:xfrm>
            <a:off x="354563" y="847434"/>
            <a:ext cx="4991877" cy="3231654"/>
          </a:xfrm>
          <a:prstGeom prst="rect">
            <a:avLst/>
          </a:prstGeom>
          <a:noFill/>
        </p:spPr>
        <p:txBody>
          <a:bodyPr wrap="square" lIns="91440" tIns="45720" rIns="91440" bIns="45720" anchor="t">
            <a:spAutoFit/>
          </a:bodyPr>
          <a:lstStyle/>
          <a:p>
            <a:pPr marL="0" lvl="0" indent="0">
              <a:spcBef>
                <a:spcPts val="0"/>
              </a:spcBef>
              <a:spcAft>
                <a:spcPts val="600"/>
              </a:spcAft>
              <a:buClrTx/>
              <a:buSzTx/>
              <a:buNone/>
              <a:defRPr/>
            </a:pPr>
            <a:r>
              <a:rPr lang="en-US" sz="2000">
                <a:latin typeface="+mn-lt"/>
                <a:cs typeface="Calibri" panose="020F0502020204030204" pitchFamily="34" charset="0"/>
              </a:rPr>
              <a:t>All schools will return their K-2 Writing Answer Books to their Region’s Testing Center on the following dates:</a:t>
            </a:r>
          </a:p>
          <a:p>
            <a:pPr marL="457200" indent="-457200">
              <a:spcAft>
                <a:spcPts val="600"/>
              </a:spcAft>
              <a:buFont typeface="Arial" panose="020B0604020202020204" pitchFamily="34" charset="0"/>
              <a:buChar char="•"/>
            </a:pPr>
            <a:r>
              <a:rPr lang="en-US" sz="2000">
                <a:latin typeface="+mn-lt"/>
                <a:cs typeface="Calibri" panose="020F0502020204030204" pitchFamily="34" charset="0"/>
              </a:rPr>
              <a:t>April 22-23</a:t>
            </a:r>
          </a:p>
          <a:p>
            <a:pPr marL="457200" indent="-457200">
              <a:spcAft>
                <a:spcPts val="600"/>
              </a:spcAft>
              <a:buFont typeface="Arial" panose="020B0604020202020204" pitchFamily="34" charset="0"/>
              <a:buChar char="•"/>
            </a:pPr>
            <a:r>
              <a:rPr lang="en-US" sz="2000">
                <a:latin typeface="+mn-lt"/>
                <a:cs typeface="Calibri" panose="020F0502020204030204" pitchFamily="34" charset="0"/>
              </a:rPr>
              <a:t>May 6-7</a:t>
            </a:r>
          </a:p>
          <a:p>
            <a:pPr marL="911225" lvl="1" indent="-457200">
              <a:spcAft>
                <a:spcPts val="600"/>
              </a:spcAft>
              <a:buFont typeface="Courier New" panose="02070309020205020404" pitchFamily="49" charset="0"/>
              <a:buChar char="o"/>
            </a:pPr>
            <a:r>
              <a:rPr lang="en-US" sz="2000">
                <a:latin typeface="+mn-lt"/>
                <a:cs typeface="Calibri" panose="020F0502020204030204" pitchFamily="34" charset="0"/>
              </a:rPr>
              <a:t>Coordinators will turn in Writing Answer Books for newly enrolled students on June 3-4, 2024.</a:t>
            </a:r>
          </a:p>
          <a:p>
            <a:pPr marL="911225" indent="-457200">
              <a:buFont typeface="Courier New" panose="02070309020205020404" pitchFamily="49" charset="0"/>
              <a:buChar char="o"/>
            </a:pPr>
            <a:endParaRPr lang="en-US" sz="24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41D1DD-B6EB-B6BD-CDBC-5F1C08E54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119" y="969210"/>
            <a:ext cx="2506033" cy="3158161"/>
          </a:xfrm>
          <a:prstGeom prst="rect">
            <a:avLst/>
          </a:prstGeom>
        </p:spPr>
      </p:pic>
    </p:spTree>
    <p:extLst>
      <p:ext uri="{BB962C8B-B14F-4D97-AF65-F5344CB8AC3E}">
        <p14:creationId xmlns:p14="http://schemas.microsoft.com/office/powerpoint/2010/main" val="2726507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err="1"/>
              <a:t>Nonscoreable</a:t>
            </a:r>
            <a:r>
              <a:rPr lang="en-US"/>
              <a:t> Materials Collection</a:t>
            </a:r>
          </a:p>
        </p:txBody>
      </p:sp>
      <p:sp>
        <p:nvSpPr>
          <p:cNvPr id="6" name="Footer Placeholder 5">
            <a:extLst>
              <a:ext uri="{FF2B5EF4-FFF2-40B4-BE49-F238E27FC236}">
                <a16:creationId xmlns:a16="http://schemas.microsoft.com/office/drawing/2014/main" id="{06D2A5B0-5A3A-363E-7F06-A8B43431E67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5" name="TextBox 4">
            <a:extLst>
              <a:ext uri="{FF2B5EF4-FFF2-40B4-BE49-F238E27FC236}">
                <a16:creationId xmlns:a16="http://schemas.microsoft.com/office/drawing/2014/main" id="{F9C0A56E-6B2C-807D-F42B-2CE1395B3DB1}"/>
              </a:ext>
            </a:extLst>
          </p:cNvPr>
          <p:cNvSpPr txBox="1"/>
          <p:nvPr/>
        </p:nvSpPr>
        <p:spPr>
          <a:xfrm>
            <a:off x="354563" y="847434"/>
            <a:ext cx="8593494" cy="2862322"/>
          </a:xfrm>
          <a:prstGeom prst="rect">
            <a:avLst/>
          </a:prstGeom>
          <a:noFill/>
        </p:spPr>
        <p:txBody>
          <a:bodyPr wrap="square">
            <a:spAutoFit/>
          </a:bodyPr>
          <a:lstStyle/>
          <a:p>
            <a:pPr marL="342900" lvl="0" indent="-342900">
              <a:spcBef>
                <a:spcPts val="600"/>
              </a:spcBef>
              <a:spcAft>
                <a:spcPts val="600"/>
              </a:spcAft>
              <a:buClrTx/>
              <a:buSzTx/>
              <a:buFont typeface="Arial" panose="020B0604020202020204" pitchFamily="34" charset="0"/>
              <a:buChar char="•"/>
              <a:defRPr/>
            </a:pPr>
            <a:r>
              <a:rPr lang="en-US" sz="1800">
                <a:latin typeface="+mn-lt"/>
                <a:cs typeface="Calibri" panose="020F0502020204030204" pitchFamily="34" charset="0"/>
              </a:rPr>
              <a:t>All schools will return their </a:t>
            </a:r>
            <a:r>
              <a:rPr lang="en-US" sz="1800" err="1">
                <a:latin typeface="+mn-lt"/>
                <a:cs typeface="Calibri" panose="020F0502020204030204" pitchFamily="34" charset="0"/>
              </a:rPr>
              <a:t>Nonscoreable</a:t>
            </a:r>
            <a:r>
              <a:rPr lang="en-US" sz="1800">
                <a:latin typeface="+mn-lt"/>
                <a:cs typeface="Calibri" panose="020F0502020204030204" pitchFamily="34" charset="0"/>
              </a:rPr>
              <a:t> Initial and Summative ELPAC materials to their Region’s Testing Center on </a:t>
            </a:r>
            <a:r>
              <a:rPr lang="en-US" sz="1800" b="1">
                <a:solidFill>
                  <a:srgbClr val="FF0000"/>
                </a:solidFill>
                <a:latin typeface="+mn-lt"/>
                <a:cs typeface="Calibri" panose="020F0502020204030204" pitchFamily="34" charset="0"/>
              </a:rPr>
              <a:t>June 3-4, 2024</a:t>
            </a:r>
            <a:r>
              <a:rPr lang="en-US" sz="1800">
                <a:latin typeface="+mn-lt"/>
                <a:cs typeface="Calibri" panose="020F0502020204030204" pitchFamily="34" charset="0"/>
              </a:rPr>
              <a:t>.</a:t>
            </a:r>
          </a:p>
          <a:p>
            <a:pPr marL="628650" lvl="1" indent="-285750">
              <a:spcBef>
                <a:spcPts val="600"/>
              </a:spcBef>
              <a:spcAft>
                <a:spcPts val="600"/>
              </a:spcAft>
              <a:buClrTx/>
              <a:buFont typeface="Courier New" panose="02070309020205020404" pitchFamily="49" charset="0"/>
              <a:buChar char="o"/>
              <a:defRPr/>
            </a:pPr>
            <a:r>
              <a:rPr lang="en-US" sz="1600">
                <a:latin typeface="+mn-lt"/>
                <a:cs typeface="Calibri" panose="020F0502020204030204" pitchFamily="34" charset="0"/>
              </a:rPr>
              <a:t>Initial ELPAC Writing Books (Completed, blank, and voided)</a:t>
            </a:r>
          </a:p>
          <a:p>
            <a:pPr marL="628650" lvl="1" indent="-285750">
              <a:spcBef>
                <a:spcPts val="600"/>
              </a:spcBef>
              <a:spcAft>
                <a:spcPts val="600"/>
              </a:spcAft>
              <a:buClrTx/>
              <a:buFont typeface="Courier New" panose="02070309020205020404" pitchFamily="49" charset="0"/>
              <a:buChar char="o"/>
              <a:defRPr/>
            </a:pPr>
            <a:r>
              <a:rPr lang="en-US" sz="1600">
                <a:latin typeface="+mn-lt"/>
                <a:cs typeface="Calibri" panose="020F0502020204030204" pitchFamily="34" charset="0"/>
              </a:rPr>
              <a:t>Summative ELPAC Writing Books (Blank and voided)</a:t>
            </a:r>
          </a:p>
          <a:p>
            <a:pPr marL="342900" lvl="2" indent="-342900">
              <a:spcBef>
                <a:spcPts val="600"/>
              </a:spcBef>
              <a:spcAft>
                <a:spcPts val="600"/>
              </a:spcAft>
              <a:buClrTx/>
              <a:buFont typeface="Arial" panose="020B0604020202020204" pitchFamily="34" charset="0"/>
              <a:buChar char="•"/>
              <a:defRPr/>
            </a:pPr>
            <a:r>
              <a:rPr lang="en-US" sz="1800">
                <a:latin typeface="+mn-lt"/>
                <a:cs typeface="Calibri" panose="020F0502020204030204" pitchFamily="34" charset="0"/>
              </a:rPr>
              <a:t>Schools who do not turn in their materials on these dates will be required to turn in their materials to the </a:t>
            </a:r>
            <a:r>
              <a:rPr lang="en-US" sz="1800" b="1">
                <a:latin typeface="+mn-lt"/>
                <a:cs typeface="Calibri" panose="020F0502020204030204" pitchFamily="34" charset="0"/>
              </a:rPr>
              <a:t>Central Testing Center </a:t>
            </a:r>
            <a:r>
              <a:rPr lang="en-US" sz="1800">
                <a:latin typeface="+mn-lt"/>
                <a:cs typeface="Calibri" panose="020F0502020204030204" pitchFamily="34" charset="0"/>
              </a:rPr>
              <a:t>by June 11, 2024.</a:t>
            </a:r>
          </a:p>
          <a:p>
            <a:pPr marL="342900" lvl="2" indent="-342900">
              <a:spcBef>
                <a:spcPts val="600"/>
              </a:spcBef>
              <a:buClrTx/>
              <a:buFont typeface="Arial" panose="020B0604020202020204" pitchFamily="34" charset="0"/>
              <a:buChar char="•"/>
              <a:defRPr/>
            </a:pPr>
            <a:endParaRPr lang="en-US" sz="1800">
              <a:latin typeface="+mn-lt"/>
              <a:cs typeface="Calibri" panose="020F0502020204030204" pitchFamily="34" charset="0"/>
            </a:endParaRPr>
          </a:p>
          <a:p>
            <a:pPr marL="342900" lvl="0" indent="-342900">
              <a:spcBef>
                <a:spcPts val="0"/>
              </a:spcBef>
              <a:spcAft>
                <a:spcPts val="0"/>
              </a:spcAft>
              <a:buClrTx/>
              <a:buSzTx/>
              <a:buFont typeface="Arial" panose="020B0604020202020204" pitchFamily="34" charset="0"/>
              <a:buChar char="•"/>
              <a:defRPr/>
            </a:pPr>
            <a:endParaRPr lang="en-US" sz="1800">
              <a:latin typeface="+mn-lt"/>
              <a:cs typeface="Calibri" panose="020F0502020204030204" pitchFamily="34" charset="0"/>
            </a:endParaRPr>
          </a:p>
        </p:txBody>
      </p:sp>
      <p:sp>
        <p:nvSpPr>
          <p:cNvPr id="4" name="TextBox 3">
            <a:extLst>
              <a:ext uri="{FF2B5EF4-FFF2-40B4-BE49-F238E27FC236}">
                <a16:creationId xmlns:a16="http://schemas.microsoft.com/office/drawing/2014/main" id="{500942AA-DF4B-29A3-E188-748C20AF0C3C}"/>
              </a:ext>
            </a:extLst>
          </p:cNvPr>
          <p:cNvSpPr txBox="1"/>
          <p:nvPr/>
        </p:nvSpPr>
        <p:spPr>
          <a:xfrm>
            <a:off x="1992574" y="4296066"/>
            <a:ext cx="5558712" cy="338554"/>
          </a:xfrm>
          <a:prstGeom prst="rect">
            <a:avLst/>
          </a:prstGeom>
          <a:solidFill>
            <a:srgbClr val="FFFF00"/>
          </a:solidFill>
          <a:ln>
            <a:solidFill>
              <a:schemeClr val="tx1"/>
            </a:solidFill>
          </a:ln>
        </p:spPr>
        <p:txBody>
          <a:bodyPr wrap="square" rtlCol="0">
            <a:spAutoFit/>
          </a:bodyPr>
          <a:lstStyle/>
          <a:p>
            <a:pPr marL="0" indent="0" algn="ctr">
              <a:spcAft>
                <a:spcPts val="0"/>
              </a:spcAft>
              <a:buFont typeface="Arial" panose="020B0604020202020204" pitchFamily="34" charset="0"/>
              <a:buNone/>
            </a:pPr>
            <a:r>
              <a:rPr lang="en-US" sz="1600" b="1">
                <a:latin typeface="Calibri" panose="020F0502020204030204" pitchFamily="34" charset="0"/>
                <a:cs typeface="Calibri" panose="020F0502020204030204" pitchFamily="34" charset="0"/>
              </a:rPr>
              <a:t>ELPAC materials may not remain on campus over the summer.</a:t>
            </a:r>
            <a:endParaRPr lang="en-US"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85955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Destroying Secure Materials</a:t>
            </a:r>
          </a:p>
        </p:txBody>
      </p:sp>
      <p:sp>
        <p:nvSpPr>
          <p:cNvPr id="6" name="Footer Placeholder 5">
            <a:extLst>
              <a:ext uri="{FF2B5EF4-FFF2-40B4-BE49-F238E27FC236}">
                <a16:creationId xmlns:a16="http://schemas.microsoft.com/office/drawing/2014/main" id="{06D2A5B0-5A3A-363E-7F06-A8B43431E67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4" name="Picture 3" descr="Image representing the steps to take after testing including collecting all DFAs, shredding materials, and deleting electronic materials.">
            <a:extLst>
              <a:ext uri="{FF2B5EF4-FFF2-40B4-BE49-F238E27FC236}">
                <a16:creationId xmlns:a16="http://schemas.microsoft.com/office/drawing/2014/main" id="{31CA017A-3705-0051-2CD4-3F310BB66CAE}"/>
              </a:ext>
            </a:extLst>
          </p:cNvPr>
          <p:cNvPicPr>
            <a:picLocks noChangeAspect="1"/>
          </p:cNvPicPr>
          <p:nvPr/>
        </p:nvPicPr>
        <p:blipFill>
          <a:blip r:embed="rId3"/>
          <a:stretch>
            <a:fillRect/>
          </a:stretch>
        </p:blipFill>
        <p:spPr>
          <a:xfrm>
            <a:off x="1186745" y="577009"/>
            <a:ext cx="7044330" cy="3989481"/>
          </a:xfrm>
          <a:prstGeom prst="rect">
            <a:avLst/>
          </a:prstGeom>
        </p:spPr>
      </p:pic>
    </p:spTree>
    <p:extLst>
      <p:ext uri="{BB962C8B-B14F-4D97-AF65-F5344CB8AC3E}">
        <p14:creationId xmlns:p14="http://schemas.microsoft.com/office/powerpoint/2010/main" val="35701600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a:t>Score Reporting</a:t>
            </a:r>
          </a:p>
        </p:txBody>
      </p:sp>
      <p:sp>
        <p:nvSpPr>
          <p:cNvPr id="6" name="Footer Placeholder 5">
            <a:extLst>
              <a:ext uri="{FF2B5EF4-FFF2-40B4-BE49-F238E27FC236}">
                <a16:creationId xmlns:a16="http://schemas.microsoft.com/office/drawing/2014/main" id="{49695E18-EBA7-2C02-0DD0-3A95CF5036A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8553237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cs typeface="Arial"/>
              </a:rPr>
              <a:t>Student Score Reports (SSRs)</a:t>
            </a:r>
          </a:p>
        </p:txBody>
      </p:sp>
      <p:sp>
        <p:nvSpPr>
          <p:cNvPr id="3" name="Text Placeholder 2"/>
          <p:cNvSpPr>
            <a:spLocks noGrp="1"/>
          </p:cNvSpPr>
          <p:nvPr>
            <p:ph type="body" idx="1"/>
          </p:nvPr>
        </p:nvSpPr>
        <p:spPr>
          <a:xfrm>
            <a:off x="311699" y="952500"/>
            <a:ext cx="4978757" cy="3768622"/>
          </a:xfrm>
        </p:spPr>
        <p:txBody>
          <a:bodyPr spcFirstLastPara="1" wrap="square" lIns="68580" tIns="34290" rIns="68580" bIns="34290" anchor="t" anchorCtr="0">
            <a:normAutofit fontScale="85000" lnSpcReduction="10000"/>
          </a:bodyPr>
          <a:lstStyle/>
          <a:p>
            <a:pPr marL="342900" indent="-342900">
              <a:lnSpc>
                <a:spcPct val="110000"/>
              </a:lnSpc>
              <a:spcAft>
                <a:spcPts val="600"/>
              </a:spcAft>
              <a:buClr>
                <a:schemeClr val="tx1"/>
              </a:buClr>
              <a:buFont typeface="Arial" panose="020B0604020202020204" pitchFamily="34" charset="0"/>
              <a:buChar char="•"/>
            </a:pPr>
            <a:r>
              <a:rPr lang="en-US" sz="1800">
                <a:cs typeface="Calibri" panose="020F0502020204030204" pitchFamily="34" charset="0"/>
              </a:rPr>
              <a:t>After the first release of scores in May 2024, it will take about 4-5 weeks for scores to be released in TOMS. </a:t>
            </a:r>
          </a:p>
          <a:p>
            <a:pPr marL="342900" indent="-342900">
              <a:lnSpc>
                <a:spcPct val="110000"/>
              </a:lnSpc>
              <a:spcAft>
                <a:spcPts val="600"/>
              </a:spcAft>
              <a:buClr>
                <a:schemeClr val="tx1"/>
              </a:buClr>
              <a:buFont typeface="Arial" panose="020B0604020202020204" pitchFamily="34" charset="0"/>
              <a:buChar char="•"/>
            </a:pPr>
            <a:r>
              <a:rPr lang="en-US" sz="1800">
                <a:cs typeface="Calibri" panose="020F0502020204030204" pitchFamily="34" charset="0"/>
              </a:rPr>
              <a:t>It will take longer to receive K-2 Score Reports as Writing Answer Books have to be scored by the state.</a:t>
            </a:r>
          </a:p>
          <a:p>
            <a:pPr marL="342900" indent="-342900">
              <a:lnSpc>
                <a:spcPct val="110000"/>
              </a:lnSpc>
              <a:spcAft>
                <a:spcPts val="600"/>
              </a:spcAft>
              <a:buClr>
                <a:schemeClr val="tx1"/>
              </a:buClr>
              <a:buFont typeface="Arial" panose="020B0604020202020204" pitchFamily="34" charset="0"/>
              <a:buChar char="•"/>
            </a:pPr>
            <a:r>
              <a:rPr lang="en-US" sz="1800">
                <a:ea typeface="Tahoma"/>
                <a:cs typeface="Arial" panose="020B0604020202020204" pitchFamily="34" charset="0"/>
              </a:rPr>
              <a:t>STB will notify Coordinators when </a:t>
            </a:r>
            <a:r>
              <a:rPr lang="en-US" sz="1800">
                <a:ea typeface="Tahoma"/>
              </a:rPr>
              <a:t>Score Reports are available in TOMS.</a:t>
            </a:r>
          </a:p>
          <a:p>
            <a:pPr marL="342900" indent="-342900">
              <a:lnSpc>
                <a:spcPct val="110000"/>
              </a:lnSpc>
              <a:spcAft>
                <a:spcPts val="600"/>
              </a:spcAft>
              <a:buClr>
                <a:schemeClr val="tx1"/>
              </a:buClr>
              <a:buFont typeface="Arial" panose="020B0604020202020204" pitchFamily="34" charset="0"/>
              <a:buChar char="•"/>
            </a:pPr>
            <a:r>
              <a:rPr lang="en-US" sz="1800">
                <a:ea typeface="Tahoma"/>
                <a:cs typeface="Arial" panose="020B0604020202020204" pitchFamily="34" charset="0"/>
              </a:rPr>
              <a:t>ELPAC Coordinators can access </a:t>
            </a:r>
            <a:r>
              <a:rPr lang="en-US" sz="1800" i="1">
                <a:ea typeface="Tahoma"/>
                <a:cs typeface="Arial" panose="020B0604020202020204" pitchFamily="34" charset="0"/>
              </a:rPr>
              <a:t>ELPAC School-Level Student Score Report PDFs </a:t>
            </a:r>
            <a:r>
              <a:rPr lang="en-US" sz="1800">
                <a:ea typeface="Tahoma"/>
                <a:cs typeface="Arial" panose="020B0604020202020204" pitchFamily="34" charset="0"/>
              </a:rPr>
              <a:t>in TOMS under the Site Reports tab.</a:t>
            </a:r>
          </a:p>
          <a:p>
            <a:pPr marL="605790" lvl="1" indent="-264795">
              <a:lnSpc>
                <a:spcPct val="110000"/>
              </a:lnSpc>
              <a:spcAft>
                <a:spcPts val="600"/>
              </a:spcAft>
              <a:buSzPct val="100000"/>
            </a:pPr>
            <a:r>
              <a:rPr lang="en-US" sz="1700">
                <a:ea typeface="Tahoma"/>
                <a:cs typeface="Arial" panose="020B0604020202020204" pitchFamily="34" charset="0"/>
              </a:rPr>
              <a:t>Available in multiple languages.</a:t>
            </a:r>
            <a:r>
              <a:rPr lang="en-US" sz="1700">
                <a:ea typeface="Tahoma"/>
              </a:rPr>
              <a:t> </a:t>
            </a:r>
          </a:p>
          <a:p>
            <a:pPr marL="148590" indent="-264795">
              <a:lnSpc>
                <a:spcPct val="110000"/>
              </a:lnSpc>
              <a:spcAft>
                <a:spcPts val="600"/>
              </a:spcAft>
            </a:pPr>
            <a:r>
              <a:rPr lang="en-US" sz="1900">
                <a:ea typeface="Tahoma"/>
              </a:rPr>
              <a:t>Parents can access SSRs in the Parent Portal</a:t>
            </a:r>
          </a:p>
          <a:p>
            <a:pPr marL="0" indent="0">
              <a:lnSpc>
                <a:spcPct val="110000"/>
              </a:lnSpc>
              <a:spcAft>
                <a:spcPts val="600"/>
              </a:spcAft>
              <a:buNone/>
            </a:pPr>
            <a:endParaRPr lang="en-US" sz="1800">
              <a:ea typeface="Tahoma"/>
            </a:endParaRPr>
          </a:p>
          <a:p>
            <a:pPr marL="342900" indent="-342900">
              <a:buClr>
                <a:schemeClr val="tx1"/>
              </a:buClr>
              <a:buFont typeface="Arial" panose="020B0604020202020204" pitchFamily="34" charset="0"/>
              <a:buChar char="•"/>
            </a:pPr>
            <a:endParaRPr lang="en-US" sz="1600">
              <a:cs typeface="Calibri" panose="020F0502020204030204" pitchFamily="34" charset="0"/>
            </a:endParaRPr>
          </a:p>
          <a:p>
            <a:pPr lvl="1"/>
            <a:endParaRPr lang="en-US" sz="2000"/>
          </a:p>
        </p:txBody>
      </p:sp>
      <p:sp>
        <p:nvSpPr>
          <p:cNvPr id="12" name="Footer Placeholder 11">
            <a:extLst>
              <a:ext uri="{FF2B5EF4-FFF2-40B4-BE49-F238E27FC236}">
                <a16:creationId xmlns:a16="http://schemas.microsoft.com/office/drawing/2014/main" id="{C2E762A1-E4DD-74A0-F355-0D89488C230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5" name="Picture 4" descr="A screenshot of a computer&#10;&#10;Description automatically generated">
            <a:extLst>
              <a:ext uri="{FF2B5EF4-FFF2-40B4-BE49-F238E27FC236}">
                <a16:creationId xmlns:a16="http://schemas.microsoft.com/office/drawing/2014/main" id="{7167C2CF-1678-8B3E-2401-D7F24D9F2650}"/>
              </a:ext>
            </a:extLst>
          </p:cNvPr>
          <p:cNvPicPr>
            <a:picLocks noChangeAspect="1"/>
          </p:cNvPicPr>
          <p:nvPr/>
        </p:nvPicPr>
        <p:blipFill>
          <a:blip r:embed="rId3"/>
          <a:stretch>
            <a:fillRect/>
          </a:stretch>
        </p:blipFill>
        <p:spPr>
          <a:xfrm>
            <a:off x="5731975" y="952500"/>
            <a:ext cx="2893219" cy="3718560"/>
          </a:xfrm>
          <a:prstGeom prst="rect">
            <a:avLst/>
          </a:prstGeom>
          <a:ln>
            <a:solidFill>
              <a:schemeClr val="tx1"/>
            </a:solidFill>
          </a:ln>
        </p:spPr>
      </p:pic>
    </p:spTree>
    <p:extLst>
      <p:ext uri="{BB962C8B-B14F-4D97-AF65-F5344CB8AC3E}">
        <p14:creationId xmlns:p14="http://schemas.microsoft.com/office/powerpoint/2010/main" val="299183850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B4113-407A-E971-FAB2-AC227DFF90CB}"/>
              </a:ext>
            </a:extLst>
          </p:cNvPr>
          <p:cNvSpPr>
            <a:spLocks noGrp="1"/>
          </p:cNvSpPr>
          <p:nvPr>
            <p:ph type="body" sz="quarter" idx="13"/>
          </p:nvPr>
        </p:nvSpPr>
        <p:spPr/>
        <p:txBody>
          <a:bodyPr lIns="91440" tIns="45720" rIns="91440" bIns="45720" anchor="b"/>
          <a:lstStyle/>
          <a:p>
            <a:r>
              <a:rPr lang="en-US"/>
              <a:t>After Testing</a:t>
            </a:r>
          </a:p>
        </p:txBody>
      </p:sp>
      <p:sp>
        <p:nvSpPr>
          <p:cNvPr id="4" name="Text Placeholder 3">
            <a:extLst>
              <a:ext uri="{FF2B5EF4-FFF2-40B4-BE49-F238E27FC236}">
                <a16:creationId xmlns:a16="http://schemas.microsoft.com/office/drawing/2014/main" id="{55C5A4F1-3498-0109-A7C0-8C2C1F156F57}"/>
              </a:ext>
            </a:extLst>
          </p:cNvPr>
          <p:cNvSpPr>
            <a:spLocks noGrp="1"/>
          </p:cNvSpPr>
          <p:nvPr>
            <p:ph type="body" sz="quarter" idx="14"/>
          </p:nvPr>
        </p:nvSpPr>
        <p:spPr/>
        <p:txBody>
          <a:bodyPr lIns="91440" tIns="45720" rIns="91440" bIns="45720" anchor="t"/>
          <a:lstStyle/>
          <a:p>
            <a:r>
              <a:rPr lang="en-US"/>
              <a:t>Post-Test Documentation</a:t>
            </a:r>
          </a:p>
        </p:txBody>
      </p:sp>
      <p:sp>
        <p:nvSpPr>
          <p:cNvPr id="6" name="Footer Placeholder 5">
            <a:extLst>
              <a:ext uri="{FF2B5EF4-FFF2-40B4-BE49-F238E27FC236}">
                <a16:creationId xmlns:a16="http://schemas.microsoft.com/office/drawing/2014/main" id="{A3688C37-925C-C916-4980-11B3E633F05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2969379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sz="2250">
                <a:cs typeface="Arial"/>
              </a:rPr>
              <a:t>Post-Test Documentation for Summative ELPAC Training</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342900" indent="-342900">
              <a:spcAft>
                <a:spcPts val="225"/>
              </a:spcAft>
              <a:buFont typeface="Arial" pitchFamily="2" charset="2"/>
              <a:buChar char="•"/>
            </a:pPr>
            <a:r>
              <a:rPr lang="en-US" sz="1400">
                <a:ea typeface="Tahoma"/>
                <a:cs typeface="Arial"/>
              </a:rPr>
              <a:t>ELPAC Coordinators must keep complete documentation of training and test administration for 2 years. </a:t>
            </a:r>
            <a:endParaRPr lang="en-US" sz="1550">
              <a:ea typeface="Tahoma"/>
              <a:cs typeface="Arial"/>
            </a:endParaRPr>
          </a:p>
          <a:p>
            <a:pPr lvl="1">
              <a:spcAft>
                <a:spcPts val="225"/>
              </a:spcAft>
            </a:pPr>
            <a:r>
              <a:rPr lang="en-US" sz="1350">
                <a:ea typeface="Tahoma"/>
                <a:cs typeface="Arial"/>
              </a:rPr>
              <a:t>Copy of Testing Schedule</a:t>
            </a:r>
          </a:p>
          <a:p>
            <a:pPr lvl="1">
              <a:spcAft>
                <a:spcPts val="225"/>
              </a:spcAft>
            </a:pPr>
            <a:r>
              <a:rPr lang="en-US" sz="1350">
                <a:ea typeface="Tahoma"/>
                <a:cs typeface="Arial"/>
              </a:rPr>
              <a:t>ATT A and B from Summative ELPAC Administration Instructions</a:t>
            </a:r>
          </a:p>
          <a:p>
            <a:pPr lvl="1">
              <a:spcAft>
                <a:spcPts val="225"/>
              </a:spcAft>
            </a:pPr>
            <a:r>
              <a:rPr lang="en-US" sz="1350">
                <a:ea typeface="Tahoma"/>
                <a:cs typeface="Arial"/>
              </a:rPr>
              <a:t>Agendas and sign-in sheets for Summative ELPAC school-based trainings (ATT C and D)</a:t>
            </a:r>
            <a:endParaRPr lang="en-US" sz="1350">
              <a:cs typeface="Arial"/>
            </a:endParaRPr>
          </a:p>
          <a:p>
            <a:pPr lvl="1" indent="-340995">
              <a:spcAft>
                <a:spcPts val="225"/>
              </a:spcAft>
              <a:buSzPct val="100000"/>
            </a:pPr>
            <a:r>
              <a:rPr lang="en-US" sz="1400">
                <a:ea typeface="Tahoma"/>
                <a:cs typeface="Arial"/>
              </a:rPr>
              <a:t>Moodle Certificates</a:t>
            </a:r>
          </a:p>
          <a:p>
            <a:pPr lvl="1" indent="-340995">
              <a:spcAft>
                <a:spcPts val="225"/>
              </a:spcAft>
              <a:buSzPct val="100000"/>
            </a:pPr>
            <a:r>
              <a:rPr lang="en-US" sz="1400">
                <a:ea typeface="Calibri"/>
                <a:cs typeface="Arial"/>
              </a:rPr>
              <a:t>Inventory Control forms</a:t>
            </a:r>
            <a:endParaRPr lang="en-US" sz="1400">
              <a:cs typeface="Arial"/>
            </a:endParaRPr>
          </a:p>
          <a:p>
            <a:pPr lvl="1" indent="-340995">
              <a:spcAft>
                <a:spcPts val="225"/>
              </a:spcAft>
              <a:buSzPct val="100000"/>
            </a:pPr>
            <a:r>
              <a:rPr lang="en-US" sz="1400">
                <a:ea typeface="Tahoma"/>
                <a:cs typeface="Arial"/>
              </a:rPr>
              <a:t>ELPAC STAIRS and Appeals Report (TOMS)</a:t>
            </a:r>
            <a:endParaRPr lang="en-US" sz="1400">
              <a:cs typeface="Arial"/>
            </a:endParaRPr>
          </a:p>
          <a:p>
            <a:pPr marL="342900" indent="-342900">
              <a:spcAft>
                <a:spcPts val="225"/>
              </a:spcAft>
              <a:buClr>
                <a:srgbClr val="203864"/>
              </a:buClr>
              <a:buFont typeface="Arial" pitchFamily="2" charset="2"/>
              <a:buChar char="•"/>
            </a:pPr>
            <a:r>
              <a:rPr lang="en-US" sz="1400" b="1">
                <a:highlight>
                  <a:srgbClr val="00FFFF"/>
                </a:highlight>
                <a:ea typeface="Calibri"/>
                <a:cs typeface="Arial"/>
              </a:rPr>
              <a:t>The following documents must be uploaded into STB Portal next semester </a:t>
            </a:r>
            <a:r>
              <a:rPr lang="en-US" sz="1400" b="1">
                <a:ea typeface="Calibri"/>
                <a:cs typeface="Arial"/>
              </a:rPr>
              <a:t>(Refer to 2023-24 Summative ELPAC and Alternate ELPAC Administration Instructions)</a:t>
            </a:r>
            <a:endParaRPr lang="en-US" sz="1400" b="1">
              <a:ea typeface="Calibri"/>
              <a:cs typeface="Arial" panose="020B0604020202020204" pitchFamily="34" charset="0"/>
            </a:endParaRPr>
          </a:p>
          <a:p>
            <a:pPr lvl="1">
              <a:spcAft>
                <a:spcPts val="225"/>
              </a:spcAft>
              <a:buClr>
                <a:srgbClr val="203864"/>
              </a:buClr>
              <a:buFont typeface="Courier New" pitchFamily="2" charset="2"/>
              <a:buChar char="o"/>
            </a:pPr>
            <a:r>
              <a:rPr lang="en-US" sz="1350">
                <a:ea typeface="Tahoma"/>
                <a:cs typeface="Arial"/>
              </a:rPr>
              <a:t>Scan all documents and upload as a single PDF or jpeg file</a:t>
            </a:r>
            <a:endParaRPr lang="en-US" sz="1350">
              <a:cs typeface="Arial"/>
            </a:endParaRPr>
          </a:p>
          <a:p>
            <a:pPr marL="746125" lvl="2" indent="280670">
              <a:spcAft>
                <a:spcPts val="225"/>
              </a:spcAft>
              <a:buAutoNum type="arabicPeriod"/>
              <a:tabLst>
                <a:tab pos="801688" algn="l"/>
              </a:tabLst>
            </a:pPr>
            <a:r>
              <a:rPr lang="en-US" sz="1200">
                <a:ea typeface="Tahoma"/>
                <a:cs typeface="Arial"/>
              </a:rPr>
              <a:t>ATT A- Certification of Proper Test Administration</a:t>
            </a:r>
          </a:p>
          <a:p>
            <a:pPr marL="746125" lvl="2" indent="280670">
              <a:spcAft>
                <a:spcPts val="225"/>
              </a:spcAft>
              <a:buAutoNum type="arabicPeriod"/>
              <a:tabLst>
                <a:tab pos="801688" algn="l"/>
              </a:tabLst>
            </a:pPr>
            <a:r>
              <a:rPr lang="en-US" sz="1200">
                <a:ea typeface="Tahoma"/>
                <a:cs typeface="Arial"/>
              </a:rPr>
              <a:t>ATT B- Daily Inventory Control Forms (1 per TE and Coordinator) </a:t>
            </a:r>
          </a:p>
          <a:p>
            <a:pPr marL="746125" lvl="2" indent="280670">
              <a:spcAft>
                <a:spcPts val="225"/>
              </a:spcAft>
              <a:buAutoNum type="arabicPeriod"/>
              <a:tabLst>
                <a:tab pos="801688" algn="l"/>
              </a:tabLst>
            </a:pPr>
            <a:r>
              <a:rPr lang="en-US" sz="1200">
                <a:ea typeface="Tahoma"/>
                <a:cs typeface="Arial"/>
              </a:rPr>
              <a:t>ATT C- Dated Summative ELPAC Training Agenda(s) </a:t>
            </a:r>
          </a:p>
          <a:p>
            <a:pPr marL="746125" lvl="2" indent="280670">
              <a:spcAft>
                <a:spcPts val="225"/>
              </a:spcAft>
              <a:buAutoNum type="arabicPeriod"/>
              <a:tabLst>
                <a:tab pos="801688" algn="l"/>
              </a:tabLst>
            </a:pPr>
            <a:r>
              <a:rPr lang="en-US" sz="1200">
                <a:ea typeface="Tahoma"/>
                <a:cs typeface="Arial"/>
              </a:rPr>
              <a:t>ATT D- Summative ELPAC School-Based Training Sign-in Sheet(s)</a:t>
            </a:r>
          </a:p>
          <a:p>
            <a:pPr marL="746125" indent="280670">
              <a:spcAft>
                <a:spcPts val="225"/>
              </a:spcAft>
              <a:buClr>
                <a:srgbClr val="203864"/>
              </a:buClr>
              <a:buSzPct val="100000"/>
              <a:buFont typeface="Arial" pitchFamily="2" charset="2"/>
              <a:buChar char="§"/>
              <a:tabLst>
                <a:tab pos="801688" algn="l"/>
              </a:tabLst>
            </a:pPr>
            <a:endParaRPr lang="en-US" sz="1200" b="1">
              <a:ea typeface="Tahoma"/>
            </a:endParaRPr>
          </a:p>
          <a:p>
            <a:pPr marL="683260" lvl="1" indent="-342900">
              <a:spcAft>
                <a:spcPts val="225"/>
              </a:spcAft>
              <a:buClr>
                <a:srgbClr val="4472C4"/>
              </a:buClr>
              <a:buSzPct val="100000"/>
              <a:buFont typeface="Wingdings" pitchFamily="2" charset="2"/>
              <a:buChar char="§"/>
            </a:pPr>
            <a:endParaRPr lang="en-US" sz="1400" b="1">
              <a:ea typeface="Tahoma"/>
              <a:cs typeface="Arial" panose="020B0604020202020204" pitchFamily="34" charset="0"/>
            </a:endParaRPr>
          </a:p>
          <a:p>
            <a:pPr marL="683260" lvl="1" indent="-342900">
              <a:spcAft>
                <a:spcPts val="225"/>
              </a:spcAft>
              <a:buClr>
                <a:srgbClr val="4472C4"/>
              </a:buClr>
              <a:buSzPct val="100000"/>
              <a:buFont typeface="Wingdings" pitchFamily="2" charset="2"/>
              <a:buChar char="§"/>
            </a:pPr>
            <a:endParaRPr lang="en-US" sz="1350">
              <a:solidFill>
                <a:srgbClr val="000000"/>
              </a:solidFill>
            </a:endParaRPr>
          </a:p>
          <a:p>
            <a:pPr marL="683260" lvl="1" indent="-342900">
              <a:spcAft>
                <a:spcPts val="225"/>
              </a:spcAft>
              <a:buClr>
                <a:srgbClr val="4472C4">
                  <a:lumMod val="75000"/>
                </a:srgbClr>
              </a:buClr>
              <a:buFont typeface="Wingdings" pitchFamily="2" charset="2"/>
              <a:buChar char="§"/>
            </a:pPr>
            <a:endParaRPr lang="en-US" sz="1500">
              <a:solidFill>
                <a:srgbClr val="FF0000"/>
              </a:solidFill>
              <a:highlight>
                <a:srgbClr val="FFFF00"/>
              </a:highlight>
            </a:endParaRPr>
          </a:p>
          <a:p>
            <a:pPr marL="0" indent="0">
              <a:buClr>
                <a:srgbClr val="4472C4">
                  <a:lumMod val="50000"/>
                </a:srgbClr>
              </a:buClr>
              <a:buNone/>
            </a:pPr>
            <a:endParaRPr lang="en-US"/>
          </a:p>
          <a:p>
            <a:pPr lvl="1"/>
            <a:endParaRPr lang="en-US"/>
          </a:p>
        </p:txBody>
      </p:sp>
      <p:sp>
        <p:nvSpPr>
          <p:cNvPr id="8" name="Footer Placeholder 7">
            <a:extLst>
              <a:ext uri="{FF2B5EF4-FFF2-40B4-BE49-F238E27FC236}">
                <a16:creationId xmlns:a16="http://schemas.microsoft.com/office/drawing/2014/main" id="{DC0EFCEA-5E5F-CA1D-19F5-7A7CCB59828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46971131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spcFirstLastPara="1" wrap="square" lIns="68580" tIns="34290" rIns="68580" bIns="34290" anchor="ctr" anchorCtr="0">
            <a:normAutofit/>
          </a:bodyPr>
          <a:lstStyle/>
          <a:p>
            <a:r>
              <a:rPr lang="en-US">
                <a:ea typeface="Tahoma"/>
                <a:cs typeface="Tahoma"/>
              </a:rPr>
              <a:t>Next Steps</a:t>
            </a:r>
            <a:endParaRPr lang="en-US"/>
          </a:p>
        </p:txBody>
      </p:sp>
      <p:sp>
        <p:nvSpPr>
          <p:cNvPr id="2" name="Text Placeholder 1">
            <a:extLst>
              <a:ext uri="{FF2B5EF4-FFF2-40B4-BE49-F238E27FC236}">
                <a16:creationId xmlns:a16="http://schemas.microsoft.com/office/drawing/2014/main" id="{2605FAA3-0C11-2BD4-4512-648EDAE6F58E}"/>
              </a:ext>
            </a:extLst>
          </p:cNvPr>
          <p:cNvSpPr>
            <a:spLocks noGrp="1"/>
          </p:cNvSpPr>
          <p:nvPr>
            <p:ph type="body" idx="1"/>
          </p:nvPr>
        </p:nvSpPr>
        <p:spPr>
          <a:xfrm>
            <a:off x="311700" y="936402"/>
            <a:ext cx="8481887" cy="3792769"/>
          </a:xfrm>
        </p:spPr>
        <p:txBody>
          <a:bodyPr/>
          <a:lstStyle/>
          <a:p>
            <a:pPr marL="342900" indent="-342900">
              <a:spcAft>
                <a:spcPts val="375"/>
              </a:spcAft>
              <a:buAutoNum type="arabicPeriod"/>
            </a:pPr>
            <a:r>
              <a:rPr lang="en-US" sz="1800">
                <a:cs typeface="Arial" panose="020B0604020202020204" pitchFamily="34" charset="0"/>
              </a:rPr>
              <a:t>Review this presentation several times.</a:t>
            </a:r>
          </a:p>
          <a:p>
            <a:pPr marL="342900" indent="-342900">
              <a:spcAft>
                <a:spcPts val="375"/>
              </a:spcAft>
              <a:buAutoNum type="arabicPeriod"/>
            </a:pPr>
            <a:r>
              <a:rPr lang="en-US" sz="1800">
                <a:cs typeface="Arial" panose="020B0604020202020204" pitchFamily="34" charset="0"/>
              </a:rPr>
              <a:t>Print Coordinator Checklist.</a:t>
            </a:r>
          </a:p>
          <a:p>
            <a:pPr marL="342900" indent="-342900">
              <a:spcAft>
                <a:spcPts val="375"/>
              </a:spcAft>
              <a:buAutoNum type="arabicPeriod"/>
            </a:pPr>
            <a:r>
              <a:rPr lang="en-US" sz="1800">
                <a:cs typeface="Arial" panose="020B0604020202020204" pitchFamily="34" charset="0"/>
              </a:rPr>
              <a:t>Calendar key dates.</a:t>
            </a:r>
          </a:p>
          <a:p>
            <a:pPr marL="342900" indent="-342900">
              <a:spcAft>
                <a:spcPts val="375"/>
              </a:spcAft>
              <a:buAutoNum type="arabicPeriod"/>
            </a:pPr>
            <a:r>
              <a:rPr lang="en-US" sz="1800">
                <a:cs typeface="Arial" panose="020B0604020202020204" pitchFamily="34" charset="0"/>
              </a:rPr>
              <a:t>Complete all remaining training requirements.</a:t>
            </a:r>
          </a:p>
          <a:p>
            <a:pPr marL="342900" indent="-342900">
              <a:spcAft>
                <a:spcPts val="375"/>
              </a:spcAft>
              <a:buAutoNum type="arabicPeriod"/>
            </a:pPr>
            <a:r>
              <a:rPr lang="en-US" sz="1800">
                <a:cs typeface="Arial" panose="020B0604020202020204" pitchFamily="34" charset="0"/>
              </a:rPr>
              <a:t>Submit your testing schedule in the STB Portal</a:t>
            </a:r>
          </a:p>
          <a:p>
            <a:pPr marL="342900" indent="-342900">
              <a:spcAft>
                <a:spcPts val="375"/>
              </a:spcAft>
              <a:buAutoNum type="arabicPeriod"/>
            </a:pPr>
            <a:r>
              <a:rPr lang="en-US" sz="1800">
                <a:cs typeface="Arial" panose="020B0604020202020204" pitchFamily="34" charset="0"/>
              </a:rPr>
              <a:t>Schedule staff training.</a:t>
            </a:r>
          </a:p>
          <a:p>
            <a:endParaRPr lang="en-US"/>
          </a:p>
        </p:txBody>
      </p:sp>
      <p:sp>
        <p:nvSpPr>
          <p:cNvPr id="6" name="Footer Placeholder 5">
            <a:extLst>
              <a:ext uri="{FF2B5EF4-FFF2-40B4-BE49-F238E27FC236}">
                <a16:creationId xmlns:a16="http://schemas.microsoft.com/office/drawing/2014/main" id="{4C1CBD97-4949-BAB9-C072-54B6557AFB1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498502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9A58-1CEC-DADE-AE76-CD988A55E57D}"/>
              </a:ext>
            </a:extLst>
          </p:cNvPr>
          <p:cNvSpPr>
            <a:spLocks noGrp="1"/>
          </p:cNvSpPr>
          <p:nvPr>
            <p:ph type="title"/>
          </p:nvPr>
        </p:nvSpPr>
        <p:spPr>
          <a:noFill/>
        </p:spPr>
        <p:txBody>
          <a:bodyPr spcFirstLastPara="1" wrap="square" lIns="68580" tIns="34290" rIns="68580" bIns="34290" anchor="ctr" anchorCtr="0">
            <a:normAutofit/>
          </a:bodyPr>
          <a:lstStyle/>
          <a:p>
            <a:r>
              <a:rPr lang="en-US"/>
              <a:t>2023-24 Feedback &amp; Acknowledgement Form</a:t>
            </a:r>
          </a:p>
        </p:txBody>
      </p:sp>
      <p:sp>
        <p:nvSpPr>
          <p:cNvPr id="8" name="Speech Bubble: Rectangle 7">
            <a:extLst>
              <a:ext uri="{FF2B5EF4-FFF2-40B4-BE49-F238E27FC236}">
                <a16:creationId xmlns:a16="http://schemas.microsoft.com/office/drawing/2014/main" id="{0D45D556-444C-0ADC-DDE4-1E174CB41AAE}"/>
              </a:ext>
            </a:extLst>
          </p:cNvPr>
          <p:cNvSpPr/>
          <p:nvPr/>
        </p:nvSpPr>
        <p:spPr>
          <a:xfrm>
            <a:off x="56844" y="1909482"/>
            <a:ext cx="1742602" cy="975028"/>
          </a:xfrm>
          <a:prstGeom prst="wedgeRectCallout">
            <a:avLst>
              <a:gd name="adj1" fmla="val 65361"/>
              <a:gd name="adj2" fmla="val -16284"/>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2" defTabSz="914378"/>
            <a:r>
              <a:rPr lang="en-US" sz="1200">
                <a:solidFill>
                  <a:srgbClr val="000000"/>
                </a:solidFill>
                <a:latin typeface="Poppins"/>
                <a:ea typeface="Arial"/>
                <a:cs typeface="Arial"/>
              </a:rPr>
              <a:t>2.   Launch and    complete the Feedback and Acknowledgement Form​</a:t>
            </a:r>
            <a:endParaRPr lang="en-US" sz="1200" b="1">
              <a:solidFill>
                <a:srgbClr val="000000"/>
              </a:solidFill>
              <a:latin typeface="Poppins"/>
            </a:endParaRPr>
          </a:p>
        </p:txBody>
      </p:sp>
      <p:sp>
        <p:nvSpPr>
          <p:cNvPr id="5" name="Footer Placeholder 4">
            <a:extLst>
              <a:ext uri="{FF2B5EF4-FFF2-40B4-BE49-F238E27FC236}">
                <a16:creationId xmlns:a16="http://schemas.microsoft.com/office/drawing/2014/main" id="{EDECB2A3-21B9-6034-E84C-111EF6C37CAB}"/>
              </a:ext>
            </a:extLst>
          </p:cNvPr>
          <p:cNvSpPr>
            <a:spLocks noGrp="1"/>
          </p:cNvSpPr>
          <p:nvPr>
            <p:ph type="ftr" sz="quarter" idx="11"/>
          </p:nvPr>
        </p:nvSpPr>
        <p:spPr/>
        <p:txBody>
          <a:bodyPr/>
          <a:lstStyle/>
          <a:p>
            <a:pPr defTabSz="914378"/>
            <a:r>
              <a:rPr lang="en-US" kern="0">
                <a:solidFill>
                  <a:srgbClr val="4472C4">
                    <a:lumMod val="50000"/>
                  </a:srgbClr>
                </a:solidFill>
                <a:highlight>
                  <a:srgbClr val="FFFF00"/>
                </a:highlight>
                <a:sym typeface="Arial"/>
              </a:rPr>
              <a:t>2023-24 Summative ELPAC Administration Coordinator Training</a:t>
            </a:r>
          </a:p>
        </p:txBody>
      </p:sp>
      <p:sp>
        <p:nvSpPr>
          <p:cNvPr id="9" name="Speech Bubble: Rectangle 7">
            <a:extLst>
              <a:ext uri="{FF2B5EF4-FFF2-40B4-BE49-F238E27FC236}">
                <a16:creationId xmlns:a16="http://schemas.microsoft.com/office/drawing/2014/main" id="{91083284-0FA4-61C7-0F71-60D0F5AA9CA9}"/>
              </a:ext>
            </a:extLst>
          </p:cNvPr>
          <p:cNvSpPr/>
          <p:nvPr/>
        </p:nvSpPr>
        <p:spPr>
          <a:xfrm>
            <a:off x="56845" y="1143255"/>
            <a:ext cx="1685757" cy="647602"/>
          </a:xfrm>
          <a:prstGeom prst="wedgeRectCallout">
            <a:avLst>
              <a:gd name="adj1" fmla="val 71963"/>
              <a:gd name="adj2" fmla="val -4883"/>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57168" indent="-257168" defTabSz="914378">
              <a:buFont typeface="Arial"/>
              <a:buAutoNum type="arabicPeriod"/>
            </a:pPr>
            <a:r>
              <a:rPr lang="en-US" sz="1200">
                <a:solidFill>
                  <a:srgbClr val="000000"/>
                </a:solidFill>
                <a:latin typeface="Poppins"/>
                <a:ea typeface="Arial"/>
                <a:cs typeface="Arial"/>
              </a:rPr>
              <a:t>Mark this Webinar COMPLETE​</a:t>
            </a:r>
            <a:endParaRPr lang="en-US" sz="1200" b="1">
              <a:solidFill>
                <a:srgbClr val="000000"/>
              </a:solidFill>
              <a:latin typeface="Poppins"/>
            </a:endParaRPr>
          </a:p>
        </p:txBody>
      </p:sp>
      <p:sp>
        <p:nvSpPr>
          <p:cNvPr id="4" name="Rectangle 3">
            <a:extLst>
              <a:ext uri="{FF2B5EF4-FFF2-40B4-BE49-F238E27FC236}">
                <a16:creationId xmlns:a16="http://schemas.microsoft.com/office/drawing/2014/main" id="{101D980C-BFD1-2D16-408F-42F5BB4D21BF}"/>
              </a:ext>
            </a:extLst>
          </p:cNvPr>
          <p:cNvSpPr/>
          <p:nvPr/>
        </p:nvSpPr>
        <p:spPr>
          <a:xfrm>
            <a:off x="392848" y="4214740"/>
            <a:ext cx="8350559" cy="438582"/>
          </a:xfrm>
          <a:prstGeom prst="rect">
            <a:avLst/>
          </a:prstGeom>
          <a:solidFill>
            <a:srgbClr val="FFFF00"/>
          </a:solidFill>
          <a:ln>
            <a:solidFill>
              <a:schemeClr val="tx1"/>
            </a:solidFill>
          </a:ln>
        </p:spPr>
        <p:txBody>
          <a:bodyPr wrap="square" lIns="68580" tIns="34290" rIns="68580" bIns="34290" anchor="t">
            <a:spAutoFit/>
          </a:bodyPr>
          <a:lstStyle/>
          <a:p>
            <a:pPr algn="ctr" defTabSz="914378"/>
            <a:r>
              <a:rPr lang="en-US" sz="1200" b="1">
                <a:latin typeface="Poppins"/>
                <a:cs typeface="Poppins"/>
              </a:rPr>
              <a:t>Completion credit will be indicated in your </a:t>
            </a:r>
            <a:r>
              <a:rPr lang="en-US" sz="1200" b="1" err="1">
                <a:latin typeface="Poppins"/>
                <a:cs typeface="Poppins"/>
              </a:rPr>
              <a:t>MyPLN</a:t>
            </a:r>
            <a:r>
              <a:rPr lang="en-US" sz="1200" b="1">
                <a:latin typeface="Poppins"/>
                <a:cs typeface="Poppins"/>
              </a:rPr>
              <a:t> </a:t>
            </a:r>
            <a:r>
              <a:rPr lang="en-US" sz="1200" b="1" i="1">
                <a:latin typeface="Poppins"/>
                <a:cs typeface="Poppins"/>
              </a:rPr>
              <a:t>Completed Transcript </a:t>
            </a:r>
            <a:r>
              <a:rPr lang="en-US" sz="1200" b="1">
                <a:latin typeface="Poppins"/>
                <a:cs typeface="Poppins"/>
              </a:rPr>
              <a:t>after STB verifies your attendance.</a:t>
            </a:r>
            <a:endParaRPr lang="en-US" err="1"/>
          </a:p>
        </p:txBody>
      </p:sp>
      <p:pic>
        <p:nvPicPr>
          <p:cNvPr id="7" name="Picture 6">
            <a:extLst>
              <a:ext uri="{FF2B5EF4-FFF2-40B4-BE49-F238E27FC236}">
                <a16:creationId xmlns:a16="http://schemas.microsoft.com/office/drawing/2014/main" id="{C8BBADF4-3076-1644-3FFF-610CCEFE5D63}"/>
              </a:ext>
            </a:extLst>
          </p:cNvPr>
          <p:cNvPicPr>
            <a:picLocks noChangeAspect="1"/>
          </p:cNvPicPr>
          <p:nvPr/>
        </p:nvPicPr>
        <p:blipFill>
          <a:blip r:embed="rId3"/>
          <a:stretch>
            <a:fillRect/>
          </a:stretch>
        </p:blipFill>
        <p:spPr>
          <a:xfrm>
            <a:off x="2108836" y="893327"/>
            <a:ext cx="3429176" cy="1835244"/>
          </a:xfrm>
          <a:prstGeom prst="rect">
            <a:avLst/>
          </a:prstGeom>
        </p:spPr>
      </p:pic>
      <p:sp>
        <p:nvSpPr>
          <p:cNvPr id="14" name="Rectangle 13">
            <a:extLst>
              <a:ext uri="{FF2B5EF4-FFF2-40B4-BE49-F238E27FC236}">
                <a16:creationId xmlns:a16="http://schemas.microsoft.com/office/drawing/2014/main" id="{B648B19D-A72F-27A2-8D9C-ACAA9E4B32D9}"/>
              </a:ext>
            </a:extLst>
          </p:cNvPr>
          <p:cNvSpPr/>
          <p:nvPr/>
        </p:nvSpPr>
        <p:spPr>
          <a:xfrm>
            <a:off x="2108838" y="1368894"/>
            <a:ext cx="3429176" cy="598014"/>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srgbClr val="FFFFFF"/>
              </a:solidFill>
              <a:latin typeface="Arial"/>
            </a:endParaRPr>
          </a:p>
        </p:txBody>
      </p:sp>
      <p:sp>
        <p:nvSpPr>
          <p:cNvPr id="15" name="Rectangle 14">
            <a:extLst>
              <a:ext uri="{FF2B5EF4-FFF2-40B4-BE49-F238E27FC236}">
                <a16:creationId xmlns:a16="http://schemas.microsoft.com/office/drawing/2014/main" id="{F54107D6-FF7B-1E6B-BE2A-50ECA624B7E8}"/>
              </a:ext>
            </a:extLst>
          </p:cNvPr>
          <p:cNvSpPr/>
          <p:nvPr/>
        </p:nvSpPr>
        <p:spPr>
          <a:xfrm>
            <a:off x="2108836" y="2097810"/>
            <a:ext cx="3429176" cy="60328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en-US" sz="1050">
              <a:solidFill>
                <a:srgbClr val="FFFFFF"/>
              </a:solidFill>
              <a:latin typeface="Arial"/>
            </a:endParaRPr>
          </a:p>
        </p:txBody>
      </p:sp>
      <p:pic>
        <p:nvPicPr>
          <p:cNvPr id="11" name="Picture 10">
            <a:extLst>
              <a:ext uri="{FF2B5EF4-FFF2-40B4-BE49-F238E27FC236}">
                <a16:creationId xmlns:a16="http://schemas.microsoft.com/office/drawing/2014/main" id="{CEC2E442-A616-8C35-504D-06EAACC422F8}"/>
              </a:ext>
            </a:extLst>
          </p:cNvPr>
          <p:cNvPicPr>
            <a:picLocks noChangeAspect="1"/>
          </p:cNvPicPr>
          <p:nvPr/>
        </p:nvPicPr>
        <p:blipFill>
          <a:blip r:embed="rId4"/>
          <a:stretch>
            <a:fillRect/>
          </a:stretch>
        </p:blipFill>
        <p:spPr>
          <a:xfrm>
            <a:off x="5847403" y="984172"/>
            <a:ext cx="2153640" cy="2944645"/>
          </a:xfrm>
          <a:prstGeom prst="rect">
            <a:avLst/>
          </a:prstGeom>
        </p:spPr>
      </p:pic>
      <p:cxnSp>
        <p:nvCxnSpPr>
          <p:cNvPr id="13" name="Connector: Elbow 12">
            <a:extLst>
              <a:ext uri="{FF2B5EF4-FFF2-40B4-BE49-F238E27FC236}">
                <a16:creationId xmlns:a16="http://schemas.microsoft.com/office/drawing/2014/main" id="{75094ACC-0B3C-440D-315C-DF2C3D2FAD58}"/>
              </a:ext>
            </a:extLst>
          </p:cNvPr>
          <p:cNvCxnSpPr>
            <a:cxnSpLocks/>
            <a:stCxn id="15" idx="3"/>
          </p:cNvCxnSpPr>
          <p:nvPr/>
        </p:nvCxnSpPr>
        <p:spPr>
          <a:xfrm>
            <a:off x="5538013" y="2399454"/>
            <a:ext cx="309391" cy="17229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708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8896555" cy="773400"/>
          </a:xfrm>
        </p:spPr>
        <p:txBody>
          <a:bodyPr>
            <a:normAutofit fontScale="90000"/>
          </a:bodyPr>
          <a:lstStyle/>
          <a:p>
            <a:r>
              <a:rPr lang="en-US">
                <a:solidFill>
                  <a:schemeClr val="accent2"/>
                </a:solidFill>
                <a:cs typeface="Arial"/>
              </a:rPr>
              <a:t>Who is Eligible for the Summative Alternate ELPAC?</a:t>
            </a:r>
          </a:p>
        </p:txBody>
      </p:sp>
      <p:sp>
        <p:nvSpPr>
          <p:cNvPr id="6" name="Text Placeholder 5">
            <a:extLst>
              <a:ext uri="{FF2B5EF4-FFF2-40B4-BE49-F238E27FC236}">
                <a16:creationId xmlns:a16="http://schemas.microsoft.com/office/drawing/2014/main" id="{46F794D6-1BF2-9D9D-304B-AE0F5AE8F203}"/>
              </a:ext>
            </a:extLst>
          </p:cNvPr>
          <p:cNvSpPr>
            <a:spLocks noGrp="1"/>
          </p:cNvSpPr>
          <p:nvPr>
            <p:ph type="body" idx="13"/>
          </p:nvPr>
        </p:nvSpPr>
        <p:spPr>
          <a:xfrm>
            <a:off x="311700" y="952500"/>
            <a:ext cx="4799562" cy="3768622"/>
          </a:xfrm>
        </p:spPr>
        <p:txBody>
          <a:bodyPr spcFirstLastPara="1" wrap="square" lIns="68580" tIns="34290" rIns="68580" bIns="34290" anchor="t" anchorCtr="0">
            <a:noAutofit/>
          </a:bodyPr>
          <a:lstStyle/>
          <a:p>
            <a:pPr marL="0" indent="0">
              <a:spcBef>
                <a:spcPts val="500"/>
              </a:spcBef>
              <a:buNone/>
            </a:pPr>
            <a:r>
              <a:rPr lang="en-US" sz="1600">
                <a:latin typeface="+mj-lt"/>
                <a:ea typeface="Tahoma"/>
                <a:cs typeface="Arial"/>
              </a:rPr>
              <a:t>Students who meet </a:t>
            </a:r>
            <a:r>
              <a:rPr lang="en-US" sz="1600" u="sng">
                <a:latin typeface="+mj-lt"/>
                <a:ea typeface="Tahoma"/>
                <a:cs typeface="Arial"/>
              </a:rPr>
              <a:t>ALL</a:t>
            </a:r>
            <a:r>
              <a:rPr lang="en-US" sz="1600">
                <a:latin typeface="+mj-lt"/>
                <a:ea typeface="Tahoma"/>
                <a:cs typeface="Arial"/>
              </a:rPr>
              <a:t> of the following three requirements will be administered the Summative Alternate ELPAC:</a:t>
            </a:r>
            <a:endParaRPr lang="en-US" sz="1600"/>
          </a:p>
          <a:p>
            <a:pPr marL="825500" indent="-342900">
              <a:spcBef>
                <a:spcPts val="500"/>
              </a:spcBef>
              <a:buAutoNum type="arabicPeriod"/>
            </a:pPr>
            <a:r>
              <a:rPr lang="en-US" sz="1400">
                <a:latin typeface="+mj-lt"/>
                <a:ea typeface="Tahoma"/>
                <a:cs typeface="Arial"/>
              </a:rPr>
              <a:t>Student has an ELAS of EL </a:t>
            </a:r>
            <a:endParaRPr lang="en-US" sz="1400">
              <a:latin typeface="+mj-lt"/>
              <a:ea typeface="Tahoma"/>
            </a:endParaRPr>
          </a:p>
          <a:p>
            <a:pPr marL="825500" indent="-342900">
              <a:spcBef>
                <a:spcPts val="500"/>
              </a:spcBef>
              <a:buAutoNum type="arabicPeriod"/>
            </a:pPr>
            <a:r>
              <a:rPr lang="en-US" sz="1400">
                <a:latin typeface="+mj-lt"/>
                <a:ea typeface="Tahoma"/>
                <a:cs typeface="Arial"/>
              </a:rPr>
              <a:t>Student has a Significant Cognitive Disability</a:t>
            </a:r>
          </a:p>
          <a:p>
            <a:pPr marL="825500" indent="-342900">
              <a:spcBef>
                <a:spcPts val="500"/>
              </a:spcBef>
              <a:buAutoNum type="arabicPeriod"/>
            </a:pPr>
            <a:r>
              <a:rPr lang="en-US" sz="1400">
                <a:latin typeface="+mj-lt"/>
                <a:ea typeface="Tahoma"/>
                <a:cs typeface="Arial"/>
              </a:rPr>
              <a:t>Student has the </a:t>
            </a:r>
            <a:r>
              <a:rPr lang="en-US" sz="1400">
                <a:solidFill>
                  <a:srgbClr val="FF0000"/>
                </a:solidFill>
                <a:latin typeface="+mj-lt"/>
                <a:ea typeface="Tahoma"/>
                <a:cs typeface="Arial"/>
              </a:rPr>
              <a:t>Alternate ELPAC </a:t>
            </a:r>
            <a:r>
              <a:rPr lang="en-US" sz="1400">
                <a:latin typeface="+mj-lt"/>
                <a:ea typeface="Tahoma"/>
                <a:cs typeface="Arial"/>
              </a:rPr>
              <a:t>indicated on their Individualized Education Program (IEP) in </a:t>
            </a:r>
            <a:r>
              <a:rPr lang="en-US" sz="1400" b="1">
                <a:latin typeface="+mj-lt"/>
                <a:ea typeface="Tahoma"/>
                <a:cs typeface="Arial"/>
              </a:rPr>
              <a:t>Section K </a:t>
            </a:r>
            <a:r>
              <a:rPr lang="en-US" sz="1400">
                <a:latin typeface="+mj-lt"/>
                <a:ea typeface="Tahoma"/>
                <a:cs typeface="Arial"/>
              </a:rPr>
              <a:t>prior to the assessment</a:t>
            </a:r>
          </a:p>
          <a:p>
            <a:pPr marL="1200150" lvl="1" indent="-285750">
              <a:spcBef>
                <a:spcPts val="500"/>
              </a:spcBef>
            </a:pPr>
            <a:r>
              <a:rPr lang="en-US" sz="1200">
                <a:latin typeface="+mj-lt"/>
                <a:ea typeface="Tahoma"/>
                <a:cs typeface="Arial"/>
              </a:rPr>
              <a:t>IEP Team resources</a:t>
            </a:r>
          </a:p>
          <a:p>
            <a:pPr marL="1511300" lvl="2" indent="-171450">
              <a:spcBef>
                <a:spcPts val="500"/>
              </a:spcBef>
              <a:buFont typeface="Wingdings"/>
              <a:buChar char="§"/>
            </a:pPr>
            <a:r>
              <a:rPr lang="en-US" sz="1100">
                <a:latin typeface="+mj-lt"/>
                <a:ea typeface="Tahoma"/>
                <a:cs typeface="Arial"/>
                <a:hlinkClick r:id="rId3"/>
              </a:rPr>
              <a:t>Alternate Assessment Decision-Making Tool</a:t>
            </a:r>
            <a:endParaRPr lang="en-US" sz="1100">
              <a:latin typeface="+mj-lt"/>
              <a:ea typeface="Tahoma"/>
              <a:cs typeface="Arial"/>
            </a:endParaRPr>
          </a:p>
          <a:p>
            <a:pPr marL="1511300" lvl="2" indent="-171450">
              <a:spcBef>
                <a:spcPts val="500"/>
              </a:spcBef>
              <a:buFont typeface="Wingdings"/>
              <a:buChar char="§"/>
            </a:pPr>
            <a:r>
              <a:rPr lang="en-US" sz="1100">
                <a:latin typeface="+mj-lt"/>
                <a:ea typeface="Tahoma"/>
                <a:cs typeface="Arial"/>
                <a:hlinkClick r:id="rId4"/>
              </a:rPr>
              <a:t>Assessment IEP Team Guidance</a:t>
            </a:r>
            <a:endParaRPr lang="en-US" sz="1100">
              <a:latin typeface="+mj-lt"/>
              <a:ea typeface="Tahoma"/>
              <a:cs typeface="Arial"/>
            </a:endParaRPr>
          </a:p>
          <a:p>
            <a:pPr marL="0" indent="0">
              <a:buNone/>
            </a:pPr>
            <a:endParaRPr lang="en-US" sz="1800">
              <a:latin typeface="+mj-lt"/>
            </a:endParaRPr>
          </a:p>
        </p:txBody>
      </p:sp>
      <p:sp>
        <p:nvSpPr>
          <p:cNvPr id="7" name="Footer Placeholder 6">
            <a:extLst>
              <a:ext uri="{FF2B5EF4-FFF2-40B4-BE49-F238E27FC236}">
                <a16:creationId xmlns:a16="http://schemas.microsoft.com/office/drawing/2014/main" id="{F8B287F7-9234-9295-281D-9D2CB6FBE970}"/>
              </a:ext>
            </a:extLst>
          </p:cNvPr>
          <p:cNvSpPr>
            <a:spLocks noGrp="1"/>
          </p:cNvSpPr>
          <p:nvPr>
            <p:ph type="ftr" sz="quarter" idx="11"/>
          </p:nvPr>
        </p:nvSpPr>
        <p:spPr>
          <a:xfrm>
            <a:off x="1992574" y="4818967"/>
            <a:ext cx="5765078" cy="246221"/>
          </a:xfrm>
          <a:prstGeom prst="rect">
            <a:avLst/>
          </a:prstGeom>
        </p:spPr>
        <p:txBody>
          <a:bodyPr/>
          <a:lstStyle/>
          <a:p>
            <a:r>
              <a:rPr lang="en-US"/>
              <a:t>2023-24 Summative ELPAC and Summative Alternate ELPAC Administration Coordinator Training</a:t>
            </a:r>
          </a:p>
        </p:txBody>
      </p:sp>
      <p:sp>
        <p:nvSpPr>
          <p:cNvPr id="4" name="TextBox 3">
            <a:extLst>
              <a:ext uri="{FF2B5EF4-FFF2-40B4-BE49-F238E27FC236}">
                <a16:creationId xmlns:a16="http://schemas.microsoft.com/office/drawing/2014/main" id="{48FD33ED-B78A-13FC-F713-C1E679AD97A1}"/>
              </a:ext>
            </a:extLst>
          </p:cNvPr>
          <p:cNvSpPr txBox="1"/>
          <p:nvPr/>
        </p:nvSpPr>
        <p:spPr>
          <a:xfrm>
            <a:off x="5955323" y="1078523"/>
            <a:ext cx="2876977" cy="2685351"/>
          </a:xfrm>
          <a:prstGeom prst="rect">
            <a:avLst/>
          </a:prstGeom>
          <a:solidFill>
            <a:schemeClr val="accent2"/>
          </a:solidFill>
          <a:ln>
            <a:solidFill>
              <a:schemeClr val="tx1"/>
            </a:solidFill>
          </a:ln>
        </p:spPr>
        <p:txBody>
          <a:bodyPr wrap="square" rtlCol="0">
            <a:spAutoFit/>
          </a:bodyPr>
          <a:lstStyle/>
          <a:p>
            <a:pPr marL="285750" indent="-285750">
              <a:spcBef>
                <a:spcPts val="500"/>
              </a:spcBef>
              <a:buFont typeface="Arial" panose="020B0604020202020204" pitchFamily="34" charset="0"/>
              <a:buChar char="•"/>
            </a:pPr>
            <a:r>
              <a:rPr lang="en-US">
                <a:latin typeface="+mj-lt"/>
                <a:ea typeface="Tahoma"/>
                <a:cs typeface="Arial"/>
              </a:rPr>
              <a:t>STB will assign the Alternate ELPAC to eligible students on </a:t>
            </a:r>
            <a:r>
              <a:rPr lang="en-US" b="1">
                <a:latin typeface="+mj-lt"/>
                <a:ea typeface="Tahoma"/>
                <a:cs typeface="Arial"/>
              </a:rPr>
              <a:t>January 12, 2024</a:t>
            </a:r>
            <a:r>
              <a:rPr lang="en-US">
                <a:latin typeface="+mj-lt"/>
                <a:ea typeface="Tahoma"/>
                <a:cs typeface="Arial"/>
              </a:rPr>
              <a:t>.</a:t>
            </a:r>
          </a:p>
          <a:p>
            <a:pPr marL="573088" lvl="2" indent="-231775">
              <a:spcBef>
                <a:spcPts val="500"/>
              </a:spcBef>
              <a:buFont typeface="Arial" panose="020B0604020202020204" pitchFamily="34" charset="0"/>
              <a:buChar char="•"/>
            </a:pPr>
            <a:r>
              <a:rPr lang="en-US" sz="1200">
                <a:latin typeface="+mj-lt"/>
                <a:ea typeface="Tahoma"/>
                <a:cs typeface="Arial"/>
              </a:rPr>
              <a:t>Some students already have been assigned.</a:t>
            </a:r>
          </a:p>
          <a:p>
            <a:pPr marL="573088" indent="-287338">
              <a:spcBef>
                <a:spcPts val="500"/>
              </a:spcBef>
              <a:buFont typeface="Arial" panose="020B0604020202020204" pitchFamily="34" charset="0"/>
              <a:buChar char="•"/>
            </a:pPr>
            <a:r>
              <a:rPr lang="en-US" sz="1200">
                <a:latin typeface="+mj-lt"/>
                <a:ea typeface="Tahoma"/>
                <a:cs typeface="Arial"/>
              </a:rPr>
              <a:t>Coordinators will confirm the correct assignment in TOMS and make changes as required by the IEP.</a:t>
            </a:r>
          </a:p>
          <a:p>
            <a:pPr marL="285750" indent="-285750">
              <a:spcBef>
                <a:spcPts val="500"/>
              </a:spcBef>
              <a:buFont typeface="Arial" panose="020B0604020202020204" pitchFamily="34" charset="0"/>
              <a:buChar char="•"/>
            </a:pPr>
            <a:r>
              <a:rPr lang="en-US" sz="1400">
                <a:latin typeface="+mj-lt"/>
                <a:ea typeface="Tahoma"/>
                <a:cs typeface="Arial"/>
              </a:rPr>
              <a:t>Coordinators will assign the assessment to students who become eligible after this date.</a:t>
            </a:r>
            <a:endParaRPr lang="en-US" sz="1400"/>
          </a:p>
        </p:txBody>
      </p:sp>
    </p:spTree>
    <p:extLst>
      <p:ext uri="{BB962C8B-B14F-4D97-AF65-F5344CB8AC3E}">
        <p14:creationId xmlns:p14="http://schemas.microsoft.com/office/powerpoint/2010/main" val="82013946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BF7C0D-A92D-E9DD-AE5E-99E0FA160AF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3" name="TextBox 1">
            <a:extLst>
              <a:ext uri="{FF2B5EF4-FFF2-40B4-BE49-F238E27FC236}">
                <a16:creationId xmlns:a16="http://schemas.microsoft.com/office/drawing/2014/main" id="{0D483BD9-CF07-83A4-47E4-D06BCD860D70}"/>
              </a:ext>
            </a:extLst>
          </p:cNvPr>
          <p:cNvSpPr txBox="1"/>
          <p:nvPr/>
        </p:nvSpPr>
        <p:spPr>
          <a:xfrm>
            <a:off x="3497345" y="3829002"/>
            <a:ext cx="2297275" cy="715581"/>
          </a:xfrm>
          <a:prstGeom prst="rect">
            <a:avLst/>
          </a:prstGeom>
          <a:noFill/>
          <a:ln w="28575">
            <a:solidFill>
              <a:schemeClr val="bg1"/>
            </a:solidFill>
          </a:ln>
        </p:spPr>
        <p:txBody>
          <a:bodyPr wrap="square" lIns="91440" tIns="45720" rIns="91440" bIns="45720" rtlCol="0" anchor="t">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a:r>
              <a:rPr lang="en-US" sz="1350" b="1">
                <a:solidFill>
                  <a:schemeClr val="bg1"/>
                </a:solidFill>
                <a:latin typeface="Arial" panose="020B0604020202020204" pitchFamily="34" charset="0"/>
                <a:cs typeface="Arial" panose="020B0604020202020204" pitchFamily="34" charset="0"/>
              </a:rPr>
              <a:t>Student Testing Branch</a:t>
            </a:r>
            <a:endParaRPr lang="en-US">
              <a:solidFill>
                <a:schemeClr val="bg1"/>
              </a:solidFill>
              <a:latin typeface="Arial" panose="020B0604020202020204" pitchFamily="34" charset="0"/>
              <a:cs typeface="Arial" panose="020B0604020202020204" pitchFamily="34" charset="0"/>
            </a:endParaRPr>
          </a:p>
          <a:p>
            <a:pPr algn="ctr"/>
            <a:r>
              <a:rPr lang="en-US" sz="1350" b="1">
                <a:solidFill>
                  <a:schemeClr val="bg1"/>
                </a:solidFill>
                <a:latin typeface="Arial" panose="020B0604020202020204" pitchFamily="34" charset="0"/>
                <a:cs typeface="Arial" panose="020B0604020202020204" pitchFamily="34" charset="0"/>
              </a:rPr>
              <a:t>(213) 241-4104</a:t>
            </a:r>
          </a:p>
          <a:p>
            <a:pPr algn="ctr"/>
            <a:r>
              <a:rPr lang="en-US" sz="1350">
                <a:solidFill>
                  <a:schemeClr val="bg1"/>
                </a:solidFill>
                <a:latin typeface="Arial" panose="020B0604020202020204" pitchFamily="34" charset="0"/>
                <a:cs typeface="Arial" panose="020B0604020202020204" pitchFamily="34" charset="0"/>
              </a:rPr>
              <a:t>7:30 am – 4:00 pm</a:t>
            </a:r>
          </a:p>
        </p:txBody>
      </p:sp>
      <p:pic>
        <p:nvPicPr>
          <p:cNvPr id="6" name="Picture 5">
            <a:extLst>
              <a:ext uri="{FF2B5EF4-FFF2-40B4-BE49-F238E27FC236}">
                <a16:creationId xmlns:a16="http://schemas.microsoft.com/office/drawing/2014/main" id="{8BC64113-9656-DCF2-7225-7ABD8F574015}"/>
              </a:ext>
            </a:extLst>
          </p:cNvPr>
          <p:cNvPicPr>
            <a:picLocks noChangeAspect="1"/>
          </p:cNvPicPr>
          <p:nvPr/>
        </p:nvPicPr>
        <p:blipFill>
          <a:blip r:embed="rId3"/>
          <a:srcRect/>
          <a:stretch/>
        </p:blipFill>
        <p:spPr>
          <a:xfrm>
            <a:off x="2354815" y="457759"/>
            <a:ext cx="4434369" cy="3116523"/>
          </a:xfrm>
          <a:prstGeom prst="rect">
            <a:avLst/>
          </a:prstGeom>
        </p:spPr>
      </p:pic>
    </p:spTree>
    <p:extLst>
      <p:ext uri="{BB962C8B-B14F-4D97-AF65-F5344CB8AC3E}">
        <p14:creationId xmlns:p14="http://schemas.microsoft.com/office/powerpoint/2010/main" val="93162598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2943A1-2DFB-94D1-24EA-06F74A1A46C7}"/>
              </a:ext>
            </a:extLst>
          </p:cNvPr>
          <p:cNvSpPr>
            <a:spLocks noGrp="1"/>
          </p:cNvSpPr>
          <p:nvPr>
            <p:ph type="body" sz="quarter" idx="13"/>
          </p:nvPr>
        </p:nvSpPr>
        <p:spPr/>
        <p:txBody>
          <a:bodyPr lIns="91440" tIns="45720" rIns="91440" bIns="45720" anchor="b"/>
          <a:lstStyle/>
          <a:p>
            <a:r>
              <a:rPr lang="en-US">
                <a:latin typeface="Arial" panose="020B0604020202020204" pitchFamily="34" charset="0"/>
              </a:rPr>
              <a:t>Resources</a:t>
            </a:r>
            <a:endParaRPr lang="en-US"/>
          </a:p>
        </p:txBody>
      </p:sp>
      <p:sp>
        <p:nvSpPr>
          <p:cNvPr id="4" name="Text Placeholder 3">
            <a:extLst>
              <a:ext uri="{FF2B5EF4-FFF2-40B4-BE49-F238E27FC236}">
                <a16:creationId xmlns:a16="http://schemas.microsoft.com/office/drawing/2014/main" id="{841C4B7C-59A1-C60B-34E7-0079FA85DE33}"/>
              </a:ext>
            </a:extLst>
          </p:cNvPr>
          <p:cNvSpPr>
            <a:spLocks noGrp="1"/>
          </p:cNvSpPr>
          <p:nvPr>
            <p:ph type="body" sz="quarter" idx="14"/>
          </p:nvPr>
        </p:nvSpPr>
        <p:spPr/>
        <p:txBody>
          <a:bodyPr lIns="91440" tIns="45720" rIns="91440" bIns="45720" anchor="t"/>
          <a:lstStyle/>
          <a:p>
            <a:r>
              <a:rPr lang="en-US">
                <a:latin typeface="Arial" panose="020B0604020202020204" pitchFamily="34" charset="0"/>
              </a:rPr>
              <a:t>Links and Unlisted Resources</a:t>
            </a:r>
            <a:endParaRPr lang="en-US"/>
          </a:p>
        </p:txBody>
      </p:sp>
      <p:sp>
        <p:nvSpPr>
          <p:cNvPr id="6" name="Footer Placeholder 5">
            <a:extLst>
              <a:ext uri="{FF2B5EF4-FFF2-40B4-BE49-F238E27FC236}">
                <a16:creationId xmlns:a16="http://schemas.microsoft.com/office/drawing/2014/main" id="{C6FAC0C1-3738-751D-1F1E-94F8B4A899A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8046764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Resources</a:t>
            </a:r>
          </a:p>
        </p:txBody>
      </p:sp>
      <p:sp>
        <p:nvSpPr>
          <p:cNvPr id="3" name="Text Placeholder 2"/>
          <p:cNvSpPr>
            <a:spLocks noGrp="1"/>
          </p:cNvSpPr>
          <p:nvPr>
            <p:ph type="body" idx="1"/>
          </p:nvPr>
        </p:nvSpPr>
        <p:spPr>
          <a:xfrm>
            <a:off x="311700" y="939363"/>
            <a:ext cx="8455241" cy="3794896"/>
          </a:xfrm>
        </p:spPr>
        <p:txBody>
          <a:bodyPr spcFirstLastPara="1" wrap="square" lIns="68580" tIns="34290" rIns="68580" bIns="34290" anchor="t" anchorCtr="0">
            <a:noAutofit/>
          </a:bodyPr>
          <a:lstStyle/>
          <a:p>
            <a:r>
              <a:rPr lang="en-US" sz="1600">
                <a:latin typeface="Arial" panose="020B0604020202020204" pitchFamily="34" charset="0"/>
                <a:ea typeface="+mn-lt"/>
                <a:cs typeface="+mn-lt"/>
              </a:rPr>
              <a:t>Alternate ELPAC Accessibility and Accommodations Guidelines</a:t>
            </a:r>
            <a:endParaRPr lang="en-US" sz="1600">
              <a:latin typeface="Arial" panose="020B0604020202020204" pitchFamily="34" charset="0"/>
            </a:endParaRPr>
          </a:p>
          <a:p>
            <a:pPr lvl="1"/>
            <a:r>
              <a:rPr lang="en-US" sz="1400">
                <a:latin typeface="Arial" panose="020B0604020202020204" pitchFamily="34" charset="0"/>
                <a:ea typeface="+mn-lt"/>
                <a:cs typeface="Arial" panose="020B0604020202020204" pitchFamily="34" charset="0"/>
                <a:hlinkClick r:id="rId3"/>
              </a:rPr>
              <a:t>Alternate ELPAC Accessibility and Accommodations Guidelines</a:t>
            </a:r>
            <a:endParaRPr lang="en-US" sz="1400">
              <a:latin typeface="Arial" panose="020B0604020202020204" pitchFamily="34" charset="0"/>
            </a:endParaRPr>
          </a:p>
          <a:p>
            <a:r>
              <a:rPr lang="en-US" sz="1600">
                <a:latin typeface="Arial" panose="020B0604020202020204" pitchFamily="34" charset="0"/>
                <a:ea typeface="Tahoma"/>
                <a:cs typeface="Arial" panose="020B0604020202020204" pitchFamily="34" charset="0"/>
              </a:rPr>
              <a:t>Decision Making/IEP Team Resources </a:t>
            </a:r>
          </a:p>
          <a:p>
            <a:pPr lvl="1"/>
            <a:r>
              <a:rPr lang="en-US" sz="1400">
                <a:latin typeface="Arial" panose="020B0604020202020204" pitchFamily="34" charset="0"/>
                <a:ea typeface="Tahoma"/>
                <a:cs typeface="Arial" panose="020B0604020202020204" pitchFamily="34" charset="0"/>
                <a:hlinkClick r:id="rId4"/>
              </a:rPr>
              <a:t>Alternate Assessment Decision Confirmation Worksheet</a:t>
            </a:r>
            <a:endParaRPr lang="en-US" sz="1400">
              <a:latin typeface="Arial" panose="020B0604020202020204" pitchFamily="34" charset="0"/>
              <a:ea typeface="Tahoma"/>
              <a:cs typeface="Arial" panose="020B0604020202020204" pitchFamily="34" charset="0"/>
            </a:endParaRPr>
          </a:p>
          <a:p>
            <a:pPr lvl="1"/>
            <a:r>
              <a:rPr lang="en-US" sz="1400">
                <a:latin typeface="Arial" panose="020B0604020202020204" pitchFamily="34" charset="0"/>
                <a:ea typeface="Tahoma"/>
                <a:cs typeface="Arial" panose="020B0604020202020204" pitchFamily="34" charset="0"/>
                <a:hlinkClick r:id="rId5"/>
              </a:rPr>
              <a:t>Alternate Assessment IEP Team Guidance</a:t>
            </a:r>
            <a:endParaRPr lang="en-US" sz="1400">
              <a:latin typeface="Arial" panose="020B0604020202020204" pitchFamily="34" charset="0"/>
              <a:ea typeface="Tahoma"/>
              <a:cs typeface="Arial" panose="020B0604020202020204" pitchFamily="34" charset="0"/>
            </a:endParaRPr>
          </a:p>
          <a:p>
            <a:r>
              <a:rPr lang="en-US" sz="1600">
                <a:latin typeface="Arial" panose="020B0604020202020204" pitchFamily="34" charset="0"/>
                <a:ea typeface="Tahoma"/>
                <a:cs typeface="Arial" panose="020B0604020202020204" pitchFamily="34" charset="0"/>
              </a:rPr>
              <a:t>Parent Resources </a:t>
            </a:r>
          </a:p>
          <a:p>
            <a:pPr lvl="1"/>
            <a:r>
              <a:rPr lang="en-US" sz="1400">
                <a:latin typeface="Arial" panose="020B0604020202020204" pitchFamily="34" charset="0"/>
                <a:ea typeface="Tahoma"/>
                <a:cs typeface="Arial" panose="020B0604020202020204" pitchFamily="34" charset="0"/>
                <a:hlinkClick r:id="rId6"/>
              </a:rPr>
              <a:t>Alternate ELPAC Parent Guide to Understanding (PDF)</a:t>
            </a:r>
            <a:endParaRPr lang="en-US" sz="1400">
              <a:latin typeface="Arial" panose="020B0604020202020204" pitchFamily="34" charset="0"/>
              <a:ea typeface="Tahoma"/>
              <a:cs typeface="Arial" panose="020B0604020202020204" pitchFamily="34" charset="0"/>
            </a:endParaRPr>
          </a:p>
          <a:p>
            <a:r>
              <a:rPr lang="en-US" sz="1600">
                <a:latin typeface="Arial" panose="020B0604020202020204" pitchFamily="34" charset="0"/>
                <a:ea typeface="Tahoma"/>
                <a:cs typeface="Arial" panose="020B0604020202020204" pitchFamily="34" charset="0"/>
              </a:rPr>
              <a:t>Scoring</a:t>
            </a:r>
          </a:p>
          <a:p>
            <a:pPr lvl="1"/>
            <a:r>
              <a:rPr lang="en-US" sz="1400">
                <a:latin typeface="Arial" panose="020B0604020202020204" pitchFamily="34" charset="0"/>
                <a:ea typeface="Tahoma"/>
                <a:cs typeface="Arial" panose="020B0604020202020204" pitchFamily="34" charset="0"/>
                <a:hlinkClick r:id="rId7"/>
              </a:rPr>
              <a:t>Alternate ELPAC Participation and Scoring (PDF)</a:t>
            </a:r>
            <a:r>
              <a:rPr lang="en-US" sz="1400">
                <a:latin typeface="Arial" panose="020B0604020202020204" pitchFamily="34" charset="0"/>
                <a:ea typeface="Tahoma"/>
                <a:cs typeface="Arial" panose="020B0604020202020204" pitchFamily="34" charset="0"/>
              </a:rPr>
              <a:t> </a:t>
            </a:r>
          </a:p>
          <a:p>
            <a:r>
              <a:rPr lang="en-US" sz="1600">
                <a:latin typeface="Arial" panose="020B0604020202020204" pitchFamily="34" charset="0"/>
                <a:ea typeface="Tahoma"/>
                <a:cs typeface="Arial" panose="020B0604020202020204" pitchFamily="34" charset="0"/>
              </a:rPr>
              <a:t>General Information </a:t>
            </a:r>
            <a:endParaRPr lang="en-US" sz="1600">
              <a:latin typeface="Arial" panose="020B0604020202020204" pitchFamily="34" charset="0"/>
            </a:endParaRPr>
          </a:p>
          <a:p>
            <a:pPr lvl="1"/>
            <a:r>
              <a:rPr lang="en-US" sz="1400">
                <a:latin typeface="Arial" panose="020B0604020202020204" pitchFamily="34" charset="0"/>
                <a:ea typeface="Tahoma"/>
                <a:cs typeface="Arial" panose="020B0604020202020204" pitchFamily="34" charset="0"/>
                <a:hlinkClick r:id="rId8"/>
              </a:rPr>
              <a:t>Alternate ELPAC Website</a:t>
            </a:r>
            <a:endParaRPr lang="en-US" sz="1400">
              <a:latin typeface="Arial" panose="020B0604020202020204" pitchFamily="34" charset="0"/>
            </a:endParaRPr>
          </a:p>
          <a:p>
            <a:pPr lvl="1"/>
            <a:r>
              <a:rPr lang="en-US" sz="1400">
                <a:latin typeface="Arial" panose="020B0604020202020204" pitchFamily="34" charset="0"/>
                <a:ea typeface="Tahoma"/>
                <a:cs typeface="Arial" panose="020B0604020202020204" pitchFamily="34" charset="0"/>
                <a:hlinkClick r:id="rId9"/>
              </a:rPr>
              <a:t>Alternate ELPAC Resources Page</a:t>
            </a:r>
            <a:endParaRPr lang="en-US" sz="1400">
              <a:latin typeface="Arial" panose="020B0604020202020204" pitchFamily="34" charset="0"/>
              <a:ea typeface="Tahoma"/>
              <a:cs typeface="Arial" panose="020B0604020202020204" pitchFamily="34" charset="0"/>
            </a:endParaRPr>
          </a:p>
          <a:p>
            <a:pPr lvl="1"/>
            <a:r>
              <a:rPr lang="en-US" sz="1400">
                <a:latin typeface="Arial" panose="020B0604020202020204" pitchFamily="34" charset="0"/>
                <a:ea typeface="Tahoma"/>
                <a:cs typeface="Arial" panose="020B0604020202020204" pitchFamily="34" charset="0"/>
                <a:hlinkClick r:id="rId10"/>
              </a:rPr>
              <a:t>CDE Alternate ELPAC Page</a:t>
            </a:r>
            <a:endParaRPr lang="en-US" sz="1400">
              <a:latin typeface="Arial" panose="020B0604020202020204" pitchFamily="34" charset="0"/>
            </a:endParaRPr>
          </a:p>
        </p:txBody>
      </p:sp>
      <p:sp>
        <p:nvSpPr>
          <p:cNvPr id="6" name="Footer Placeholder 5">
            <a:extLst>
              <a:ext uri="{FF2B5EF4-FFF2-40B4-BE49-F238E27FC236}">
                <a16:creationId xmlns:a16="http://schemas.microsoft.com/office/drawing/2014/main" id="{68DE50D4-2D04-32C5-BFD5-0539180C35D0}"/>
              </a:ext>
            </a:extLst>
          </p:cNvPr>
          <p:cNvSpPr>
            <a:spLocks noGrp="1"/>
          </p:cNvSpPr>
          <p:nvPr>
            <p:ph type="ftr" sz="quarter" idx="11"/>
          </p:nvPr>
        </p:nvSpPr>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8618408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Resources</a:t>
            </a:r>
          </a:p>
        </p:txBody>
      </p:sp>
      <p:sp>
        <p:nvSpPr>
          <p:cNvPr id="3" name="Text Placeholder 2"/>
          <p:cNvSpPr>
            <a:spLocks noGrp="1"/>
          </p:cNvSpPr>
          <p:nvPr>
            <p:ph type="body" idx="1"/>
          </p:nvPr>
        </p:nvSpPr>
        <p:spPr>
          <a:xfrm>
            <a:off x="311700" y="939363"/>
            <a:ext cx="8455241" cy="3794896"/>
          </a:xfrm>
        </p:spPr>
        <p:txBody>
          <a:bodyPr spcFirstLastPara="1" wrap="square" lIns="68580" tIns="34290" rIns="68580" bIns="34290" anchor="t" anchorCtr="0">
            <a:noAutofit/>
          </a:bodyPr>
          <a:lstStyle/>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ELPAC Website - </a:t>
            </a:r>
            <a:r>
              <a:rPr lang="en-US" sz="1400">
                <a:latin typeface="Calibri" panose="020F0502020204030204" pitchFamily="34" charset="0"/>
                <a:cs typeface="Calibri" panose="020F0502020204030204" pitchFamily="34" charset="0"/>
                <a:hlinkClick r:id="rId3"/>
              </a:rPr>
              <a:t>https://elpac.org</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STB Website - </a:t>
            </a:r>
            <a:r>
              <a:rPr lang="en-US" sz="1400">
                <a:latin typeface="Calibri" panose="020F0502020204030204" pitchFamily="34" charset="0"/>
                <a:cs typeface="Calibri" panose="020F0502020204030204" pitchFamily="34" charset="0"/>
                <a:hlinkClick r:id="rId4"/>
              </a:rPr>
              <a:t>https://achieve.lausd.net/testing</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MMED - </a:t>
            </a:r>
            <a:r>
              <a:rPr lang="en-US" sz="1400">
                <a:latin typeface="Calibri" panose="020F0502020204030204" pitchFamily="34" charset="0"/>
                <a:cs typeface="Calibri" panose="020F0502020204030204" pitchFamily="34" charset="0"/>
                <a:hlinkClick r:id="rId5"/>
              </a:rPr>
              <a:t>https://achieve.lausd.net/mmed#spn-content</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Division of Special Education - </a:t>
            </a:r>
            <a:r>
              <a:rPr lang="en-US" sz="1400">
                <a:latin typeface="Calibri" panose="020F0502020204030204" pitchFamily="34" charset="0"/>
                <a:cs typeface="Calibri" panose="020F0502020204030204" pitchFamily="34" charset="0"/>
                <a:hlinkClick r:id="rId6"/>
              </a:rPr>
              <a:t>http://achieve.lausd.net/sped</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Parent Resources - </a:t>
            </a:r>
            <a:r>
              <a:rPr lang="en-US" sz="1400">
                <a:latin typeface="Calibri" panose="020F0502020204030204" pitchFamily="34" charset="0"/>
                <a:cs typeface="Calibri" panose="020F0502020204030204" pitchFamily="34" charset="0"/>
                <a:hlinkClick r:id="rId7"/>
              </a:rPr>
              <a:t>https://www.elpac.org/resources/parent-resources/</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Summative ELPAC Guidance - </a:t>
            </a:r>
            <a:r>
              <a:rPr lang="en-US" sz="1400">
                <a:latin typeface="Calibri" panose="020F0502020204030204" pitchFamily="34" charset="0"/>
                <a:cs typeface="Calibri" panose="020F0502020204030204" pitchFamily="34" charset="0"/>
                <a:hlinkClick r:id="rId8"/>
              </a:rPr>
              <a:t>https://www.elpac.org/test-administration/summative/</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ELPAC FAQs - </a:t>
            </a:r>
            <a:r>
              <a:rPr lang="en-US" sz="1400">
                <a:latin typeface="Calibri" panose="020F0502020204030204" pitchFamily="34" charset="0"/>
                <a:cs typeface="Calibri" panose="020F0502020204030204" pitchFamily="34" charset="0"/>
                <a:hlinkClick r:id="rId9"/>
              </a:rPr>
              <a:t>https://www.elpac.org/resources/faq/</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Reference Guides and Videos - </a:t>
            </a:r>
            <a:r>
              <a:rPr lang="en-US" sz="1400">
                <a:latin typeface="Calibri" panose="020F0502020204030204" pitchFamily="34" charset="0"/>
                <a:cs typeface="Calibri" panose="020F0502020204030204" pitchFamily="34" charset="0"/>
                <a:hlinkClick r:id="rId10"/>
              </a:rPr>
              <a:t>https://www.elpac.org/test-administration/qrgs-and-videos/</a:t>
            </a:r>
            <a:endParaRPr lang="en-US" sz="1400">
              <a:latin typeface="Calibri" panose="020F0502020204030204" pitchFamily="34" charset="0"/>
              <a:cs typeface="Calibri" panose="020F0502020204030204" pitchFamily="34" charset="0"/>
            </a:endParaRPr>
          </a:p>
          <a:p>
            <a:pPr marL="285750" indent="-285750">
              <a:buSzPct val="100000"/>
              <a:buFont typeface="Arial" panose="020B0604020202020204" pitchFamily="34" charset="0"/>
              <a:buChar char="•"/>
            </a:pPr>
            <a:r>
              <a:rPr lang="en-US" sz="1400">
                <a:latin typeface="Calibri" panose="020F0502020204030204" pitchFamily="34" charset="0"/>
                <a:cs typeface="Calibri" panose="020F0502020204030204" pitchFamily="34" charset="0"/>
              </a:rPr>
              <a:t>Manuals and Instructions - </a:t>
            </a:r>
            <a:r>
              <a:rPr lang="en-US" sz="1400">
                <a:latin typeface="Calibri" panose="020F0502020204030204" pitchFamily="34" charset="0"/>
                <a:cs typeface="Calibri" panose="020F0502020204030204" pitchFamily="34" charset="0"/>
                <a:hlinkClick r:id="rId11"/>
              </a:rPr>
              <a:t>https://www.elpac.org/test-administration/instructions/</a:t>
            </a:r>
            <a:r>
              <a:rPr lang="en-US" sz="1400">
                <a:latin typeface="Calibri" panose="020F0502020204030204" pitchFamily="34" charset="0"/>
                <a:cs typeface="Calibri" panose="020F0502020204030204" pitchFamily="34" charset="0"/>
              </a:rPr>
              <a:t> </a:t>
            </a:r>
          </a:p>
          <a:p>
            <a:endParaRPr lang="en-US" sz="1400">
              <a:latin typeface="Arial" panose="020B0604020202020204" pitchFamily="34" charset="0"/>
            </a:endParaRPr>
          </a:p>
        </p:txBody>
      </p:sp>
      <p:sp>
        <p:nvSpPr>
          <p:cNvPr id="6" name="Footer Placeholder 5">
            <a:extLst>
              <a:ext uri="{FF2B5EF4-FFF2-40B4-BE49-F238E27FC236}">
                <a16:creationId xmlns:a16="http://schemas.microsoft.com/office/drawing/2014/main" id="{68DE50D4-2D04-32C5-BFD5-0539180C35D0}"/>
              </a:ext>
            </a:extLst>
          </p:cNvPr>
          <p:cNvSpPr>
            <a:spLocks noGrp="1"/>
          </p:cNvSpPr>
          <p:nvPr>
            <p:ph type="ftr" sz="quarter" idx="11"/>
          </p:nvPr>
        </p:nvSpPr>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5058461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33D2D-E6AD-229E-0FD8-845E0D682621}"/>
              </a:ext>
            </a:extLst>
          </p:cNvPr>
          <p:cNvPicPr>
            <a:picLocks noChangeAspect="1"/>
          </p:cNvPicPr>
          <p:nvPr/>
        </p:nvPicPr>
        <p:blipFill rotWithShape="1">
          <a:blip r:embed="rId3"/>
          <a:srcRect t="21860"/>
          <a:stretch/>
        </p:blipFill>
        <p:spPr>
          <a:xfrm>
            <a:off x="3076482" y="988763"/>
            <a:ext cx="5600776" cy="3880000"/>
          </a:xfrm>
          <a:prstGeom prst="rect">
            <a:avLst/>
          </a:prstGeom>
          <a:ln>
            <a:solidFill>
              <a:schemeClr val="tx1"/>
            </a:solidFill>
          </a:ln>
        </p:spPr>
      </p:pic>
      <p:sp>
        <p:nvSpPr>
          <p:cNvPr id="6" name="Speech Bubble: Rectangle 7">
            <a:extLst>
              <a:ext uri="{FF2B5EF4-FFF2-40B4-BE49-F238E27FC236}">
                <a16:creationId xmlns:a16="http://schemas.microsoft.com/office/drawing/2014/main" id="{F48ECB82-E80B-2A41-BCF0-5926F1EB2D2B}"/>
              </a:ext>
            </a:extLst>
          </p:cNvPr>
          <p:cNvSpPr/>
          <p:nvPr/>
        </p:nvSpPr>
        <p:spPr>
          <a:xfrm>
            <a:off x="1435624" y="1807300"/>
            <a:ext cx="1404482" cy="799146"/>
          </a:xfrm>
          <a:prstGeom prst="wedgeRectCallout">
            <a:avLst>
              <a:gd name="adj1" fmla="val 75586"/>
              <a:gd name="adj2" fmla="val -998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2. Click to enter Unlisted Resources indicated on IEP or Section 504 Plan.</a:t>
            </a:r>
          </a:p>
        </p:txBody>
      </p:sp>
      <p:sp>
        <p:nvSpPr>
          <p:cNvPr id="11" name="Speech Bubble: Rectangle 7">
            <a:extLst>
              <a:ext uri="{FF2B5EF4-FFF2-40B4-BE49-F238E27FC236}">
                <a16:creationId xmlns:a16="http://schemas.microsoft.com/office/drawing/2014/main" id="{A672B1FE-748E-5947-8741-B8B197A630E0}"/>
              </a:ext>
            </a:extLst>
          </p:cNvPr>
          <p:cNvSpPr/>
          <p:nvPr/>
        </p:nvSpPr>
        <p:spPr>
          <a:xfrm>
            <a:off x="5979546" y="3731940"/>
            <a:ext cx="1583537" cy="497441"/>
          </a:xfrm>
          <a:prstGeom prst="wedgeRectCallout">
            <a:avLst>
              <a:gd name="adj1" fmla="val 11588"/>
              <a:gd name="adj2" fmla="val -972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3. Add other Unlisted Resources (if applicable)</a:t>
            </a:r>
          </a:p>
        </p:txBody>
      </p:sp>
      <p:sp>
        <p:nvSpPr>
          <p:cNvPr id="17" name="Speech Bubble: Rectangle 7">
            <a:extLst>
              <a:ext uri="{FF2B5EF4-FFF2-40B4-BE49-F238E27FC236}">
                <a16:creationId xmlns:a16="http://schemas.microsoft.com/office/drawing/2014/main" id="{1A7BA88A-10D0-0046-923C-FD643073D7A9}"/>
              </a:ext>
            </a:extLst>
          </p:cNvPr>
          <p:cNvSpPr/>
          <p:nvPr/>
        </p:nvSpPr>
        <p:spPr>
          <a:xfrm>
            <a:off x="4136225" y="988763"/>
            <a:ext cx="4391532" cy="223971"/>
          </a:xfrm>
          <a:prstGeom prst="wedgeRectCallout">
            <a:avLst>
              <a:gd name="adj1" fmla="val 29875"/>
              <a:gd name="adj2" fmla="val 13167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1. Search for the student in TOMS and select Unlisted Resources.</a:t>
            </a:r>
          </a:p>
        </p:txBody>
      </p:sp>
      <p:sp>
        <p:nvSpPr>
          <p:cNvPr id="8" name="Speech Bubble: Rectangle 7">
            <a:extLst>
              <a:ext uri="{FF2B5EF4-FFF2-40B4-BE49-F238E27FC236}">
                <a16:creationId xmlns:a16="http://schemas.microsoft.com/office/drawing/2014/main" id="{FE804E5E-E71E-C347-9981-F93E82EFED57}"/>
              </a:ext>
            </a:extLst>
          </p:cNvPr>
          <p:cNvSpPr/>
          <p:nvPr/>
        </p:nvSpPr>
        <p:spPr>
          <a:xfrm>
            <a:off x="466742" y="3663040"/>
            <a:ext cx="2136987" cy="1121188"/>
          </a:xfrm>
          <a:prstGeom prst="wedgeRectCallout">
            <a:avLst>
              <a:gd name="adj1" fmla="val 73461"/>
              <a:gd name="adj2" fmla="val 4305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4. Submit</a:t>
            </a:r>
          </a:p>
          <a:p>
            <a:pPr defTabSz="514350" fontAlgn="base">
              <a:spcBef>
                <a:spcPct val="0"/>
              </a:spcBef>
              <a:spcAft>
                <a:spcPct val="0"/>
              </a:spcAft>
            </a:pPr>
            <a:endParaRPr lang="en-US" sz="1000" b="1">
              <a:solidFill>
                <a:srgbClr val="000000"/>
              </a:solidFill>
              <a:latin typeface="Arial" panose="020B0604020202020204" pitchFamily="34" charset="0"/>
              <a:cs typeface="Arial" panose="020B0604020202020204" pitchFamily="34" charset="0"/>
            </a:endParaRPr>
          </a:p>
          <a:p>
            <a:pP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Note:  By submitting the form, the Coordinator is affirming that the student uses the requested Unlisted Resources regularly in the classroom.</a:t>
            </a:r>
          </a:p>
        </p:txBody>
      </p:sp>
      <p:sp>
        <p:nvSpPr>
          <p:cNvPr id="2" name="Title 1">
            <a:extLst>
              <a:ext uri="{FF2B5EF4-FFF2-40B4-BE49-F238E27FC236}">
                <a16:creationId xmlns:a16="http://schemas.microsoft.com/office/drawing/2014/main" id="{D41AA0A5-FBDC-3FF3-4488-CF6EEC1D10A1}"/>
              </a:ext>
            </a:extLst>
          </p:cNvPr>
          <p:cNvSpPr>
            <a:spLocks noGrp="1"/>
          </p:cNvSpPr>
          <p:nvPr>
            <p:ph type="title"/>
          </p:nvPr>
        </p:nvSpPr>
        <p:spPr/>
        <p:txBody>
          <a:bodyPr>
            <a:normAutofit/>
          </a:bodyPr>
          <a:lstStyle/>
          <a:p>
            <a:r>
              <a:rPr lang="en-US"/>
              <a:t>Entering Unlisted Resources</a:t>
            </a:r>
          </a:p>
        </p:txBody>
      </p:sp>
      <p:sp>
        <p:nvSpPr>
          <p:cNvPr id="5" name="Footer Placeholder 4">
            <a:extLst>
              <a:ext uri="{FF2B5EF4-FFF2-40B4-BE49-F238E27FC236}">
                <a16:creationId xmlns:a16="http://schemas.microsoft.com/office/drawing/2014/main" id="{71BA35EA-0AD9-EE64-C628-77CA521602DA}"/>
              </a:ext>
            </a:extLst>
          </p:cNvPr>
          <p:cNvSpPr>
            <a:spLocks noGrp="1"/>
          </p:cNvSpPr>
          <p:nvPr>
            <p:ph type="ftr" sz="quarter" idx="11"/>
          </p:nvPr>
        </p:nvSpPr>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14910765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7">
            <a:extLst>
              <a:ext uri="{FF2B5EF4-FFF2-40B4-BE49-F238E27FC236}">
                <a16:creationId xmlns:a16="http://schemas.microsoft.com/office/drawing/2014/main" id="{1A7BA88A-10D0-0046-923C-FD643073D7A9}"/>
              </a:ext>
            </a:extLst>
          </p:cNvPr>
          <p:cNvSpPr/>
          <p:nvPr/>
        </p:nvSpPr>
        <p:spPr>
          <a:xfrm>
            <a:off x="7136597" y="1845876"/>
            <a:ext cx="1065127" cy="214118"/>
          </a:xfrm>
          <a:prstGeom prst="wedgeRectCallout">
            <a:avLst>
              <a:gd name="adj1" fmla="val -64730"/>
              <a:gd name="adj2" fmla="val 35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1. Click “Add”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26" y="951526"/>
            <a:ext cx="4902162" cy="1108468"/>
          </a:xfrm>
          <a:prstGeom prst="rect">
            <a:avLst/>
          </a:prstGeom>
        </p:spPr>
      </p:pic>
      <p:sp>
        <p:nvSpPr>
          <p:cNvPr id="13" name="Speech Bubble: Rectangle 7">
            <a:extLst>
              <a:ext uri="{FF2B5EF4-FFF2-40B4-BE49-F238E27FC236}">
                <a16:creationId xmlns:a16="http://schemas.microsoft.com/office/drawing/2014/main" id="{1A7BA88A-10D0-0046-923C-FD643073D7A9}"/>
              </a:ext>
            </a:extLst>
          </p:cNvPr>
          <p:cNvSpPr/>
          <p:nvPr/>
        </p:nvSpPr>
        <p:spPr>
          <a:xfrm>
            <a:off x="1499057" y="2287005"/>
            <a:ext cx="1429704" cy="218915"/>
          </a:xfrm>
          <a:prstGeom prst="wedgeRectCallout">
            <a:avLst>
              <a:gd name="adj1" fmla="val -11572"/>
              <a:gd name="adj2" fmla="val 8423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2. Select Domain</a:t>
            </a:r>
          </a:p>
        </p:txBody>
      </p:sp>
      <p:sp>
        <p:nvSpPr>
          <p:cNvPr id="15" name="Speech Bubble: Rectangle 7">
            <a:extLst>
              <a:ext uri="{FF2B5EF4-FFF2-40B4-BE49-F238E27FC236}">
                <a16:creationId xmlns:a16="http://schemas.microsoft.com/office/drawing/2014/main" id="{1A7BA88A-10D0-0046-923C-FD643073D7A9}"/>
              </a:ext>
            </a:extLst>
          </p:cNvPr>
          <p:cNvSpPr/>
          <p:nvPr/>
        </p:nvSpPr>
        <p:spPr>
          <a:xfrm>
            <a:off x="5773806" y="2287004"/>
            <a:ext cx="1688603" cy="218915"/>
          </a:xfrm>
          <a:prstGeom prst="wedgeRectCallout">
            <a:avLst>
              <a:gd name="adj1" fmla="val 28624"/>
              <a:gd name="adj2" fmla="val 809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3. Select Student Needs</a:t>
            </a:r>
          </a:p>
        </p:txBody>
      </p:sp>
      <p:sp>
        <p:nvSpPr>
          <p:cNvPr id="2" name="Title 1">
            <a:extLst>
              <a:ext uri="{FF2B5EF4-FFF2-40B4-BE49-F238E27FC236}">
                <a16:creationId xmlns:a16="http://schemas.microsoft.com/office/drawing/2014/main" id="{7D14741A-6058-BB8A-37AA-24C1B73C3A8F}"/>
              </a:ext>
            </a:extLst>
          </p:cNvPr>
          <p:cNvSpPr>
            <a:spLocks noGrp="1"/>
          </p:cNvSpPr>
          <p:nvPr>
            <p:ph type="title"/>
          </p:nvPr>
        </p:nvSpPr>
        <p:spPr/>
        <p:txBody>
          <a:bodyPr>
            <a:normAutofit/>
          </a:bodyPr>
          <a:lstStyle/>
          <a:p>
            <a:r>
              <a:rPr lang="en-US"/>
              <a:t>Entering Unlisted Resources</a:t>
            </a:r>
          </a:p>
        </p:txBody>
      </p:sp>
      <p:sp>
        <p:nvSpPr>
          <p:cNvPr id="7" name="Footer Placeholder 6">
            <a:extLst>
              <a:ext uri="{FF2B5EF4-FFF2-40B4-BE49-F238E27FC236}">
                <a16:creationId xmlns:a16="http://schemas.microsoft.com/office/drawing/2014/main" id="{7FB0801F-608C-838D-B2B4-3FAE5FAA5F8F}"/>
              </a:ext>
            </a:extLst>
          </p:cNvPr>
          <p:cNvSpPr>
            <a:spLocks noGrp="1"/>
          </p:cNvSpPr>
          <p:nvPr>
            <p:ph type="ftr" sz="quarter" idx="11"/>
          </p:nvPr>
        </p:nvSpPr>
        <p:spPr/>
        <p:txBody>
          <a:bodyPr/>
          <a:lstStyle/>
          <a:p>
            <a:r>
              <a:rPr lang="en-US"/>
              <a:t>2023-24 Summative ELPAC and Summative Alternate ELPAC Administration Coordinator Training</a:t>
            </a:r>
          </a:p>
        </p:txBody>
      </p:sp>
      <p:pic>
        <p:nvPicPr>
          <p:cNvPr id="4" name="Picture 3" descr="Table&#10;&#10;Description automatically generated">
            <a:extLst>
              <a:ext uri="{FF2B5EF4-FFF2-40B4-BE49-F238E27FC236}">
                <a16:creationId xmlns:a16="http://schemas.microsoft.com/office/drawing/2014/main" id="{0D0361B7-A7DC-A2E7-C2FE-C7490AF7768B}"/>
              </a:ext>
            </a:extLst>
          </p:cNvPr>
          <p:cNvPicPr>
            <a:picLocks noChangeAspect="1"/>
          </p:cNvPicPr>
          <p:nvPr/>
        </p:nvPicPr>
        <p:blipFill>
          <a:blip r:embed="rId4"/>
          <a:stretch>
            <a:fillRect/>
          </a:stretch>
        </p:blipFill>
        <p:spPr>
          <a:xfrm>
            <a:off x="490300" y="2628451"/>
            <a:ext cx="3447218" cy="2106633"/>
          </a:xfrm>
          <a:prstGeom prst="rect">
            <a:avLst/>
          </a:prstGeom>
        </p:spPr>
      </p:pic>
      <p:pic>
        <p:nvPicPr>
          <p:cNvPr id="6" name="Picture 5" descr="Table&#10;&#10;Description automatically generated">
            <a:extLst>
              <a:ext uri="{FF2B5EF4-FFF2-40B4-BE49-F238E27FC236}">
                <a16:creationId xmlns:a16="http://schemas.microsoft.com/office/drawing/2014/main" id="{D573B0FF-B8DD-6EDD-9F1F-12297E8DF469}"/>
              </a:ext>
            </a:extLst>
          </p:cNvPr>
          <p:cNvPicPr>
            <a:picLocks noChangeAspect="1"/>
          </p:cNvPicPr>
          <p:nvPr/>
        </p:nvPicPr>
        <p:blipFill>
          <a:blip r:embed="rId5"/>
          <a:stretch>
            <a:fillRect/>
          </a:stretch>
        </p:blipFill>
        <p:spPr>
          <a:xfrm>
            <a:off x="5005141" y="2628451"/>
            <a:ext cx="3225934" cy="2106632"/>
          </a:xfrm>
          <a:prstGeom prst="rect">
            <a:avLst/>
          </a:prstGeom>
        </p:spPr>
      </p:pic>
    </p:spTree>
    <p:extLst>
      <p:ext uri="{BB962C8B-B14F-4D97-AF65-F5344CB8AC3E}">
        <p14:creationId xmlns:p14="http://schemas.microsoft.com/office/powerpoint/2010/main" val="34731217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080" y="979518"/>
            <a:ext cx="5122804" cy="3708961"/>
          </a:xfrm>
          <a:prstGeom prst="rect">
            <a:avLst/>
          </a:prstGeom>
        </p:spPr>
      </p:pic>
      <p:sp>
        <p:nvSpPr>
          <p:cNvPr id="11" name="Speech Bubble: Rectangle 7">
            <a:extLst>
              <a:ext uri="{FF2B5EF4-FFF2-40B4-BE49-F238E27FC236}">
                <a16:creationId xmlns:a16="http://schemas.microsoft.com/office/drawing/2014/main" id="{A672B1FE-748E-5947-8741-B8B197A630E0}"/>
              </a:ext>
            </a:extLst>
          </p:cNvPr>
          <p:cNvSpPr/>
          <p:nvPr/>
        </p:nvSpPr>
        <p:spPr>
          <a:xfrm>
            <a:off x="6899527" y="983501"/>
            <a:ext cx="988980" cy="400130"/>
          </a:xfrm>
          <a:prstGeom prst="wedgeRectCallout">
            <a:avLst>
              <a:gd name="adj1" fmla="val -72520"/>
              <a:gd name="adj2" fmla="val 226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4. Complete all fields.</a:t>
            </a:r>
          </a:p>
        </p:txBody>
      </p:sp>
      <p:sp>
        <p:nvSpPr>
          <p:cNvPr id="13" name="Speech Bubble: Rectangle 7">
            <a:extLst>
              <a:ext uri="{FF2B5EF4-FFF2-40B4-BE49-F238E27FC236}">
                <a16:creationId xmlns:a16="http://schemas.microsoft.com/office/drawing/2014/main" id="{1A7BA88A-10D0-0046-923C-FD643073D7A9}"/>
              </a:ext>
            </a:extLst>
          </p:cNvPr>
          <p:cNvSpPr/>
          <p:nvPr/>
        </p:nvSpPr>
        <p:spPr>
          <a:xfrm>
            <a:off x="6810846" y="4061507"/>
            <a:ext cx="988980" cy="295562"/>
          </a:xfrm>
          <a:prstGeom prst="wedgeRectCallout">
            <a:avLst>
              <a:gd name="adj1" fmla="val -65009"/>
              <a:gd name="adj2" fmla="val 951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5. Save</a:t>
            </a:r>
          </a:p>
        </p:txBody>
      </p:sp>
      <p:sp>
        <p:nvSpPr>
          <p:cNvPr id="2" name="Title 1">
            <a:extLst>
              <a:ext uri="{FF2B5EF4-FFF2-40B4-BE49-F238E27FC236}">
                <a16:creationId xmlns:a16="http://schemas.microsoft.com/office/drawing/2014/main" id="{CE9153B1-9278-BF27-CE84-7E9F82A1CF7E}"/>
              </a:ext>
            </a:extLst>
          </p:cNvPr>
          <p:cNvSpPr>
            <a:spLocks noGrp="1"/>
          </p:cNvSpPr>
          <p:nvPr>
            <p:ph type="title"/>
          </p:nvPr>
        </p:nvSpPr>
        <p:spPr/>
        <p:txBody>
          <a:bodyPr>
            <a:normAutofit/>
          </a:bodyPr>
          <a:lstStyle/>
          <a:p>
            <a:r>
              <a:rPr lang="en-US"/>
              <a:t>Entering Unlisted Resources</a:t>
            </a:r>
          </a:p>
        </p:txBody>
      </p:sp>
      <p:sp>
        <p:nvSpPr>
          <p:cNvPr id="6" name="Footer Placeholder 5">
            <a:extLst>
              <a:ext uri="{FF2B5EF4-FFF2-40B4-BE49-F238E27FC236}">
                <a16:creationId xmlns:a16="http://schemas.microsoft.com/office/drawing/2014/main" id="{860D776C-5ED8-D1B7-C909-E679DE202F87}"/>
              </a:ext>
            </a:extLst>
          </p:cNvPr>
          <p:cNvSpPr>
            <a:spLocks noGrp="1"/>
          </p:cNvSpPr>
          <p:nvPr>
            <p:ph type="ftr" sz="quarter" idx="11"/>
          </p:nvPr>
        </p:nvSpPr>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70075025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6468A-44BE-2338-1123-5604B2582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99" y="1000328"/>
            <a:ext cx="6949999" cy="3654981"/>
          </a:xfrm>
          <a:prstGeom prst="rect">
            <a:avLst/>
          </a:prstGeom>
          <a:ln>
            <a:solidFill>
              <a:schemeClr val="tx1"/>
            </a:solidFill>
          </a:ln>
        </p:spPr>
      </p:pic>
      <p:sp>
        <p:nvSpPr>
          <p:cNvPr id="11" name="Speech Bubble: Rectangle 7">
            <a:extLst>
              <a:ext uri="{FF2B5EF4-FFF2-40B4-BE49-F238E27FC236}">
                <a16:creationId xmlns:a16="http://schemas.microsoft.com/office/drawing/2014/main" id="{A672B1FE-748E-5947-8741-B8B197A630E0}"/>
              </a:ext>
            </a:extLst>
          </p:cNvPr>
          <p:cNvSpPr/>
          <p:nvPr/>
        </p:nvSpPr>
        <p:spPr>
          <a:xfrm>
            <a:off x="6559852" y="917544"/>
            <a:ext cx="1239974" cy="593372"/>
          </a:xfrm>
          <a:prstGeom prst="wedgeRectCallout">
            <a:avLst>
              <a:gd name="adj1" fmla="val -72520"/>
              <a:gd name="adj2" fmla="val 2268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indent="-228600" algn="ctr" defTabSz="514350" fontAlgn="base">
              <a:spcBef>
                <a:spcPct val="0"/>
              </a:spcBef>
              <a:spcAft>
                <a:spcPct val="0"/>
              </a:spcAft>
              <a:buFont typeface="+mj-lt"/>
              <a:buAutoNum type="arabicPeriod"/>
            </a:pPr>
            <a:r>
              <a:rPr lang="en-US" sz="1000" b="1">
                <a:solidFill>
                  <a:srgbClr val="000000"/>
                </a:solidFill>
                <a:latin typeface="Arial" panose="020B0604020202020204" pitchFamily="34" charset="0"/>
                <a:cs typeface="Arial" panose="020B0604020202020204" pitchFamily="34" charset="0"/>
              </a:rPr>
              <a:t>Search for the student and click on [Census].</a:t>
            </a:r>
          </a:p>
        </p:txBody>
      </p:sp>
      <p:sp>
        <p:nvSpPr>
          <p:cNvPr id="13" name="Speech Bubble: Rectangle 7">
            <a:extLst>
              <a:ext uri="{FF2B5EF4-FFF2-40B4-BE49-F238E27FC236}">
                <a16:creationId xmlns:a16="http://schemas.microsoft.com/office/drawing/2014/main" id="{1A7BA88A-10D0-0046-923C-FD643073D7A9}"/>
              </a:ext>
            </a:extLst>
          </p:cNvPr>
          <p:cNvSpPr/>
          <p:nvPr/>
        </p:nvSpPr>
        <p:spPr>
          <a:xfrm>
            <a:off x="7227488" y="2827818"/>
            <a:ext cx="1624027" cy="344906"/>
          </a:xfrm>
          <a:prstGeom prst="wedgeRectCallout">
            <a:avLst>
              <a:gd name="adj1" fmla="val -65009"/>
              <a:gd name="adj2" fmla="val 951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indent="-228600" algn="ctr" defTabSz="514350" fontAlgn="base">
              <a:spcBef>
                <a:spcPct val="0"/>
              </a:spcBef>
              <a:spcAft>
                <a:spcPct val="0"/>
              </a:spcAft>
              <a:buFont typeface="+mj-lt"/>
              <a:buAutoNum type="arabicPeriod" startAt="2"/>
            </a:pPr>
            <a:r>
              <a:rPr lang="en-US" sz="1000" b="1">
                <a:solidFill>
                  <a:srgbClr val="000000"/>
                </a:solidFill>
                <a:latin typeface="Arial" panose="020B0604020202020204" pitchFamily="34" charset="0"/>
                <a:cs typeface="Arial" panose="020B0604020202020204" pitchFamily="34" charset="0"/>
              </a:rPr>
              <a:t>Select [Identifying Information].</a:t>
            </a:r>
          </a:p>
        </p:txBody>
      </p:sp>
      <p:sp>
        <p:nvSpPr>
          <p:cNvPr id="2" name="Title 1">
            <a:extLst>
              <a:ext uri="{FF2B5EF4-FFF2-40B4-BE49-F238E27FC236}">
                <a16:creationId xmlns:a16="http://schemas.microsoft.com/office/drawing/2014/main" id="{CE9153B1-9278-BF27-CE84-7E9F82A1CF7E}"/>
              </a:ext>
            </a:extLst>
          </p:cNvPr>
          <p:cNvSpPr>
            <a:spLocks noGrp="1"/>
          </p:cNvSpPr>
          <p:nvPr>
            <p:ph type="title"/>
          </p:nvPr>
        </p:nvSpPr>
        <p:spPr/>
        <p:txBody>
          <a:bodyPr>
            <a:normAutofit/>
          </a:bodyPr>
          <a:lstStyle/>
          <a:p>
            <a:r>
              <a:rPr lang="en-US" err="1"/>
              <a:t>MiSiS</a:t>
            </a:r>
            <a:r>
              <a:rPr lang="en-US"/>
              <a:t> Preferred Name</a:t>
            </a:r>
          </a:p>
        </p:txBody>
      </p:sp>
      <p:sp>
        <p:nvSpPr>
          <p:cNvPr id="6" name="Footer Placeholder 5">
            <a:extLst>
              <a:ext uri="{FF2B5EF4-FFF2-40B4-BE49-F238E27FC236}">
                <a16:creationId xmlns:a16="http://schemas.microsoft.com/office/drawing/2014/main" id="{860D776C-5ED8-D1B7-C909-E679DE202F87}"/>
              </a:ext>
            </a:extLst>
          </p:cNvPr>
          <p:cNvSpPr>
            <a:spLocks noGrp="1"/>
          </p:cNvSpPr>
          <p:nvPr>
            <p:ph type="ftr" sz="quarter" idx="11"/>
          </p:nvPr>
        </p:nvSpPr>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08250285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BCBBE-91A1-E6D2-86F7-7D76B56C7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69" y="965186"/>
            <a:ext cx="7003819" cy="3732349"/>
          </a:xfrm>
          <a:prstGeom prst="rect">
            <a:avLst/>
          </a:prstGeom>
          <a:ln>
            <a:solidFill>
              <a:schemeClr val="tx1"/>
            </a:solidFill>
          </a:ln>
        </p:spPr>
      </p:pic>
      <p:sp>
        <p:nvSpPr>
          <p:cNvPr id="13" name="Speech Bubble: Rectangle 7">
            <a:extLst>
              <a:ext uri="{FF2B5EF4-FFF2-40B4-BE49-F238E27FC236}">
                <a16:creationId xmlns:a16="http://schemas.microsoft.com/office/drawing/2014/main" id="{1A7BA88A-10D0-0046-923C-FD643073D7A9}"/>
              </a:ext>
            </a:extLst>
          </p:cNvPr>
          <p:cNvSpPr/>
          <p:nvPr/>
        </p:nvSpPr>
        <p:spPr>
          <a:xfrm>
            <a:off x="7463990" y="3181739"/>
            <a:ext cx="1362770" cy="773400"/>
          </a:xfrm>
          <a:prstGeom prst="wedgeRectCallout">
            <a:avLst>
              <a:gd name="adj1" fmla="val -64434"/>
              <a:gd name="adj2" fmla="val 7444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00" b="1">
                <a:solidFill>
                  <a:srgbClr val="000000"/>
                </a:solidFill>
                <a:latin typeface="Arial" panose="020B0604020202020204" pitchFamily="34" charset="0"/>
                <a:cs typeface="Arial" panose="020B0604020202020204" pitchFamily="34" charset="0"/>
              </a:rPr>
              <a:t>If a Preferred Name has been entered, it will be indicated here.</a:t>
            </a:r>
          </a:p>
        </p:txBody>
      </p:sp>
      <p:sp>
        <p:nvSpPr>
          <p:cNvPr id="2" name="Title 1">
            <a:extLst>
              <a:ext uri="{FF2B5EF4-FFF2-40B4-BE49-F238E27FC236}">
                <a16:creationId xmlns:a16="http://schemas.microsoft.com/office/drawing/2014/main" id="{CE9153B1-9278-BF27-CE84-7E9F82A1CF7E}"/>
              </a:ext>
            </a:extLst>
          </p:cNvPr>
          <p:cNvSpPr>
            <a:spLocks noGrp="1"/>
          </p:cNvSpPr>
          <p:nvPr>
            <p:ph type="title"/>
          </p:nvPr>
        </p:nvSpPr>
        <p:spPr/>
        <p:txBody>
          <a:bodyPr>
            <a:normAutofit/>
          </a:bodyPr>
          <a:lstStyle/>
          <a:p>
            <a:r>
              <a:rPr lang="en-US" err="1"/>
              <a:t>MiSiS</a:t>
            </a:r>
            <a:r>
              <a:rPr lang="en-US"/>
              <a:t> Preferred Name</a:t>
            </a:r>
          </a:p>
        </p:txBody>
      </p:sp>
      <p:sp>
        <p:nvSpPr>
          <p:cNvPr id="6" name="Footer Placeholder 5">
            <a:extLst>
              <a:ext uri="{FF2B5EF4-FFF2-40B4-BE49-F238E27FC236}">
                <a16:creationId xmlns:a16="http://schemas.microsoft.com/office/drawing/2014/main" id="{860D776C-5ED8-D1B7-C909-E679DE202F87}"/>
              </a:ext>
            </a:extLst>
          </p:cNvPr>
          <p:cNvSpPr>
            <a:spLocks noGrp="1"/>
          </p:cNvSpPr>
          <p:nvPr>
            <p:ph type="ftr" sz="quarter" idx="11"/>
          </p:nvPr>
        </p:nvSpPr>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66601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80517"/>
            <a:ext cx="8817490" cy="773400"/>
          </a:xfrm>
        </p:spPr>
        <p:txBody>
          <a:bodyPr spcFirstLastPara="1" wrap="square" lIns="68580" tIns="34290" rIns="68580" bIns="34290" anchor="ctr" anchorCtr="0">
            <a:normAutofit fontScale="90000"/>
          </a:bodyPr>
          <a:lstStyle/>
          <a:p>
            <a:r>
              <a:rPr lang="en-US"/>
              <a:t>Which Summative ELPAC Assessment is Administered?</a:t>
            </a:r>
          </a:p>
        </p:txBody>
      </p:sp>
      <p:sp>
        <p:nvSpPr>
          <p:cNvPr id="4" name="Rectangle 3"/>
          <p:cNvSpPr/>
          <p:nvPr/>
        </p:nvSpPr>
        <p:spPr>
          <a:xfrm>
            <a:off x="1559442" y="834576"/>
            <a:ext cx="5762846" cy="2683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800" b="1">
                <a:latin typeface="Arial" panose="020B0604020202020204" pitchFamily="34" charset="0"/>
                <a:ea typeface="Calibri"/>
                <a:cs typeface="Arial" panose="020B0604020202020204" pitchFamily="34" charset="0"/>
              </a:rPr>
              <a:t>Student’s ELAS is EL in TOMS</a:t>
            </a:r>
          </a:p>
        </p:txBody>
      </p:sp>
      <p:sp>
        <p:nvSpPr>
          <p:cNvPr id="9" name="Rectangle 8"/>
          <p:cNvSpPr/>
          <p:nvPr/>
        </p:nvSpPr>
        <p:spPr>
          <a:xfrm>
            <a:off x="531629" y="2463965"/>
            <a:ext cx="2825876" cy="62881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chemeClr val="tx1"/>
                </a:solidFill>
                <a:latin typeface="Arial" panose="020B0604020202020204" pitchFamily="34" charset="0"/>
                <a:cs typeface="Arial" panose="020B0604020202020204" pitchFamily="34" charset="0"/>
              </a:rPr>
              <a:t>Student will be administered the </a:t>
            </a:r>
          </a:p>
          <a:p>
            <a:pPr algn="ctr"/>
            <a:r>
              <a:rPr lang="en-US" sz="1800" b="1">
                <a:solidFill>
                  <a:schemeClr val="tx1"/>
                </a:solidFill>
                <a:latin typeface="Arial" panose="020B0604020202020204" pitchFamily="34" charset="0"/>
                <a:cs typeface="Arial" panose="020B0604020202020204" pitchFamily="34" charset="0"/>
              </a:rPr>
              <a:t>Summative ELPAC.</a:t>
            </a:r>
          </a:p>
        </p:txBody>
      </p:sp>
      <p:sp>
        <p:nvSpPr>
          <p:cNvPr id="11" name="Rectangle 10"/>
          <p:cNvSpPr/>
          <p:nvPr/>
        </p:nvSpPr>
        <p:spPr>
          <a:xfrm>
            <a:off x="531629" y="1610684"/>
            <a:ext cx="2825876" cy="2806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chemeClr val="tx1"/>
                </a:solidFill>
                <a:latin typeface="Arial" panose="020B0604020202020204" pitchFamily="34" charset="0"/>
                <a:cs typeface="Arial" panose="020B0604020202020204" pitchFamily="34" charset="0"/>
              </a:rPr>
              <a:t>Student does NOT have an IEP.</a:t>
            </a:r>
          </a:p>
        </p:txBody>
      </p:sp>
      <p:sp>
        <p:nvSpPr>
          <p:cNvPr id="13" name="Rectangle 12"/>
          <p:cNvSpPr/>
          <p:nvPr/>
        </p:nvSpPr>
        <p:spPr>
          <a:xfrm>
            <a:off x="4354178" y="3729707"/>
            <a:ext cx="4099898" cy="62881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latin typeface="Arial" panose="020B0604020202020204" pitchFamily="34" charset="0"/>
                <a:cs typeface="Arial" panose="020B0604020202020204" pitchFamily="34" charset="0"/>
              </a:rPr>
              <a:t>The ELPAC Coordinator will assign the </a:t>
            </a:r>
            <a:r>
              <a:rPr lang="en-US" sz="1200" b="1">
                <a:latin typeface="Arial" panose="020B0604020202020204" pitchFamily="34" charset="0"/>
                <a:cs typeface="Arial" panose="020B0604020202020204" pitchFamily="34" charset="0"/>
              </a:rPr>
              <a:t>Summative Alternate ELPAC</a:t>
            </a:r>
            <a:r>
              <a:rPr lang="en-US" sz="1200">
                <a:latin typeface="Arial" panose="020B0604020202020204" pitchFamily="34" charset="0"/>
                <a:cs typeface="Arial" panose="020B0604020202020204" pitchFamily="34" charset="0"/>
              </a:rPr>
              <a:t> in TOMS, if it was not assigned by STB.</a:t>
            </a:r>
            <a:endParaRPr lang="en-US" sz="1800" b="1">
              <a:latin typeface="Arial" panose="020B0604020202020204" pitchFamily="34" charset="0"/>
              <a:cs typeface="Arial" panose="020B0604020202020204" pitchFamily="34" charset="0"/>
            </a:endParaRPr>
          </a:p>
        </p:txBody>
      </p:sp>
      <p:sp>
        <p:nvSpPr>
          <p:cNvPr id="14" name="Rectangle 13"/>
          <p:cNvSpPr/>
          <p:nvPr/>
        </p:nvSpPr>
        <p:spPr>
          <a:xfrm>
            <a:off x="4506296" y="2500243"/>
            <a:ext cx="1824939" cy="62881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chemeClr val="tx1"/>
                </a:solidFill>
                <a:latin typeface="Arial" panose="020B0604020202020204" pitchFamily="34" charset="0"/>
                <a:cs typeface="Arial" panose="020B0604020202020204" pitchFamily="34" charset="0"/>
              </a:rPr>
              <a:t>Student’s IEP </a:t>
            </a:r>
          </a:p>
          <a:p>
            <a:pPr algn="ctr"/>
            <a:r>
              <a:rPr lang="en-US" sz="1200" b="1">
                <a:solidFill>
                  <a:schemeClr val="tx1"/>
                </a:solidFill>
                <a:latin typeface="Arial" panose="020B0604020202020204" pitchFamily="34" charset="0"/>
                <a:cs typeface="Arial" panose="020B0604020202020204" pitchFamily="34" charset="0"/>
              </a:rPr>
              <a:t>DOES NOT</a:t>
            </a:r>
            <a:r>
              <a:rPr lang="en-US" sz="1200">
                <a:solidFill>
                  <a:schemeClr val="tx1"/>
                </a:solidFill>
                <a:latin typeface="Arial" panose="020B0604020202020204" pitchFamily="34" charset="0"/>
                <a:cs typeface="Arial" panose="020B0604020202020204" pitchFamily="34" charset="0"/>
              </a:rPr>
              <a:t> indicate the Alternate ELPAC.</a:t>
            </a:r>
          </a:p>
        </p:txBody>
      </p:sp>
      <p:sp>
        <p:nvSpPr>
          <p:cNvPr id="26" name="Rectangle 25"/>
          <p:cNvSpPr/>
          <p:nvPr/>
        </p:nvSpPr>
        <p:spPr>
          <a:xfrm>
            <a:off x="4506296" y="1618926"/>
            <a:ext cx="3795662" cy="28066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latin typeface="Arial" panose="020B0604020202020204" pitchFamily="34" charset="0"/>
                <a:cs typeface="Arial" panose="020B0604020202020204" pitchFamily="34" charset="0"/>
              </a:rPr>
              <a:t>Student has an IEP.</a:t>
            </a:r>
          </a:p>
        </p:txBody>
      </p:sp>
      <p:sp>
        <p:nvSpPr>
          <p:cNvPr id="30" name="Rectangle 29"/>
          <p:cNvSpPr/>
          <p:nvPr/>
        </p:nvSpPr>
        <p:spPr>
          <a:xfrm>
            <a:off x="6452191" y="2500243"/>
            <a:ext cx="1849767" cy="62200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b="1">
                <a:solidFill>
                  <a:schemeClr val="bg1"/>
                </a:solidFill>
                <a:latin typeface="Arial" panose="020B0604020202020204" pitchFamily="34" charset="0"/>
                <a:ea typeface="+mn-lt"/>
                <a:cs typeface="Arial" panose="020B0604020202020204" pitchFamily="34" charset="0"/>
              </a:rPr>
              <a:t>Section K </a:t>
            </a:r>
            <a:r>
              <a:rPr lang="en-US" sz="1200">
                <a:solidFill>
                  <a:schemeClr val="bg1"/>
                </a:solidFill>
                <a:latin typeface="Arial" panose="020B0604020202020204" pitchFamily="34" charset="0"/>
                <a:ea typeface="+mn-lt"/>
                <a:cs typeface="Arial" panose="020B0604020202020204" pitchFamily="34" charset="0"/>
              </a:rPr>
              <a:t>of </a:t>
            </a:r>
            <a:r>
              <a:rPr lang="en-US" sz="1200">
                <a:solidFill>
                  <a:schemeClr val="bg1"/>
                </a:solidFill>
                <a:latin typeface="Arial" panose="020B0604020202020204" pitchFamily="34" charset="0"/>
                <a:cs typeface="Arial" panose="020B0604020202020204" pitchFamily="34" charset="0"/>
              </a:rPr>
              <a:t>student’s</a:t>
            </a:r>
            <a:r>
              <a:rPr lang="en-US" sz="1200">
                <a:latin typeface="Arial" panose="020B0604020202020204" pitchFamily="34" charset="0"/>
                <a:cs typeface="Arial" panose="020B0604020202020204" pitchFamily="34" charset="0"/>
              </a:rPr>
              <a:t> IEP indicates the Alternate ELPAC.</a:t>
            </a:r>
          </a:p>
        </p:txBody>
      </p:sp>
      <p:sp>
        <p:nvSpPr>
          <p:cNvPr id="36" name="Right Arrow 35"/>
          <p:cNvSpPr/>
          <p:nvPr/>
        </p:nvSpPr>
        <p:spPr>
          <a:xfrm rot="5400000">
            <a:off x="1787112" y="1183344"/>
            <a:ext cx="314909"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ight Arrow 36"/>
          <p:cNvSpPr/>
          <p:nvPr/>
        </p:nvSpPr>
        <p:spPr>
          <a:xfrm rot="5400000">
            <a:off x="5201710" y="2021037"/>
            <a:ext cx="434108"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ight Arrow 37"/>
          <p:cNvSpPr/>
          <p:nvPr/>
        </p:nvSpPr>
        <p:spPr>
          <a:xfrm rot="5400000">
            <a:off x="7090491" y="2006014"/>
            <a:ext cx="439995"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ight Arrow 38"/>
          <p:cNvSpPr/>
          <p:nvPr/>
        </p:nvSpPr>
        <p:spPr>
          <a:xfrm rot="10800000">
            <a:off x="3461084" y="2621843"/>
            <a:ext cx="924256" cy="36467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ight Arrow 35">
            <a:extLst>
              <a:ext uri="{FF2B5EF4-FFF2-40B4-BE49-F238E27FC236}">
                <a16:creationId xmlns:a16="http://schemas.microsoft.com/office/drawing/2014/main" id="{9A51DA79-3E23-6386-99F3-19132CD719E3}"/>
              </a:ext>
            </a:extLst>
          </p:cNvPr>
          <p:cNvSpPr/>
          <p:nvPr/>
        </p:nvSpPr>
        <p:spPr>
          <a:xfrm rot="5400000">
            <a:off x="1727512" y="2001720"/>
            <a:ext cx="434107" cy="35775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ight Arrow 37">
            <a:extLst>
              <a:ext uri="{FF2B5EF4-FFF2-40B4-BE49-F238E27FC236}">
                <a16:creationId xmlns:a16="http://schemas.microsoft.com/office/drawing/2014/main" id="{FBE2CDBE-A6D9-1653-0D2C-664EED766A7F}"/>
              </a:ext>
            </a:extLst>
          </p:cNvPr>
          <p:cNvSpPr/>
          <p:nvPr/>
        </p:nvSpPr>
        <p:spPr>
          <a:xfrm rot="5400000">
            <a:off x="6287499" y="1192083"/>
            <a:ext cx="329383"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ight Arrow 37">
            <a:extLst>
              <a:ext uri="{FF2B5EF4-FFF2-40B4-BE49-F238E27FC236}">
                <a16:creationId xmlns:a16="http://schemas.microsoft.com/office/drawing/2014/main" id="{864777AC-3D72-7C33-4217-729060A536CD}"/>
              </a:ext>
            </a:extLst>
          </p:cNvPr>
          <p:cNvSpPr/>
          <p:nvPr/>
        </p:nvSpPr>
        <p:spPr>
          <a:xfrm rot="5400000">
            <a:off x="7102290" y="3240817"/>
            <a:ext cx="439995" cy="35775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CB9B0336-1D7C-0318-65DC-179EA030A61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73637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Verifying Summative ELPAC Eligibility</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a:buFont typeface="Tw Cen MT"/>
              <a:buAutoNum type="arabicPeriod"/>
            </a:pPr>
            <a:r>
              <a:rPr lang="en-US" sz="1800" b="1">
                <a:ea typeface="Tahoma"/>
              </a:rPr>
              <a:t>Frequently</a:t>
            </a:r>
            <a:r>
              <a:rPr lang="en-US" sz="1800">
                <a:ea typeface="Tahoma"/>
              </a:rPr>
              <a:t> download the </a:t>
            </a:r>
            <a:r>
              <a:rPr lang="en-US" sz="1800" i="1">
                <a:ea typeface="Tahoma"/>
              </a:rPr>
              <a:t>Summative ELPAC and Summative Alternate ELPAC Student Eligibility Report</a:t>
            </a:r>
            <a:r>
              <a:rPr lang="en-US" sz="1800">
                <a:ea typeface="Tahoma"/>
              </a:rPr>
              <a:t> in TOMS.</a:t>
            </a:r>
            <a:endParaRPr lang="en-US" sz="1800"/>
          </a:p>
          <a:p>
            <a:pPr lvl="1" indent="-302895"/>
            <a:r>
              <a:rPr lang="en-US" sz="1600">
                <a:ea typeface="Tahoma"/>
              </a:rPr>
              <a:t>Cross Reference with </a:t>
            </a:r>
            <a:r>
              <a:rPr lang="en-US" sz="1600" err="1">
                <a:ea typeface="Tahoma"/>
              </a:rPr>
              <a:t>MiSiS</a:t>
            </a:r>
            <a:r>
              <a:rPr lang="en-US" sz="1600">
                <a:ea typeface="Tahoma"/>
              </a:rPr>
              <a:t>.</a:t>
            </a:r>
          </a:p>
          <a:p>
            <a:pPr lvl="2" indent="-302895"/>
            <a:r>
              <a:rPr lang="en-US" sz="1400">
                <a:ea typeface="Tahoma"/>
                <a:cs typeface="Arial"/>
              </a:rPr>
              <a:t>TOMS information supersedes </a:t>
            </a:r>
            <a:r>
              <a:rPr lang="en-US" sz="1400" err="1">
                <a:ea typeface="Tahoma"/>
                <a:cs typeface="Arial"/>
              </a:rPr>
              <a:t>MiSiS</a:t>
            </a:r>
            <a:r>
              <a:rPr lang="en-US" sz="1400">
                <a:ea typeface="Tahoma"/>
                <a:cs typeface="Arial"/>
              </a:rPr>
              <a:t>.</a:t>
            </a:r>
            <a:endParaRPr lang="en-US" sz="1400">
              <a:ea typeface="Tahoma"/>
            </a:endParaRPr>
          </a:p>
          <a:p>
            <a:pPr marL="482600" indent="-342900">
              <a:buAutoNum type="arabicPeriod"/>
            </a:pPr>
            <a:r>
              <a:rPr lang="en-US" sz="1800" b="1">
                <a:ea typeface="Tahoma"/>
              </a:rPr>
              <a:t>Verify</a:t>
            </a:r>
            <a:r>
              <a:rPr lang="en-US" sz="1800">
                <a:ea typeface="Tahoma"/>
              </a:rPr>
              <a:t> IEPs (Section K) to identify students who have the Alternate ELPAC indicated on their IEP.</a:t>
            </a:r>
          </a:p>
          <a:p>
            <a:pPr lvl="1"/>
            <a:r>
              <a:rPr lang="en-US" sz="1600">
                <a:ea typeface="Tahoma"/>
              </a:rPr>
              <a:t>Work with </a:t>
            </a:r>
            <a:r>
              <a:rPr lang="en-US" sz="1600" err="1">
                <a:ea typeface="Tahoma"/>
              </a:rPr>
              <a:t>SpEd</a:t>
            </a:r>
            <a:r>
              <a:rPr lang="en-US" sz="1600">
                <a:ea typeface="Tahoma"/>
              </a:rPr>
              <a:t> Staff</a:t>
            </a:r>
          </a:p>
          <a:p>
            <a:pPr marL="482600" indent="-342900">
              <a:buFont typeface="+mj-lt"/>
              <a:buAutoNum type="arabicPeriod"/>
            </a:pPr>
            <a:r>
              <a:rPr lang="en-US" sz="1800">
                <a:ea typeface="Tahoma"/>
              </a:rPr>
              <a:t>Assign the Summative Alternate ELPAC to eligible students in TOMS (if not assigned by STB)</a:t>
            </a:r>
          </a:p>
          <a:p>
            <a:pPr lvl="1"/>
            <a:r>
              <a:rPr lang="en-US" sz="1600">
                <a:ea typeface="Tahoma"/>
              </a:rPr>
              <a:t>Test Assignment will be indicated on the Eligibility Report when you download it again.</a:t>
            </a:r>
          </a:p>
          <a:p>
            <a:pPr lvl="1"/>
            <a:endParaRPr lang="en-US"/>
          </a:p>
          <a:p>
            <a:endParaRPr lang="en-US"/>
          </a:p>
        </p:txBody>
      </p:sp>
      <p:sp>
        <p:nvSpPr>
          <p:cNvPr id="6" name="Footer Placeholder 5">
            <a:extLst>
              <a:ext uri="{FF2B5EF4-FFF2-40B4-BE49-F238E27FC236}">
                <a16:creationId xmlns:a16="http://schemas.microsoft.com/office/drawing/2014/main" id="{A87F496A-C2DF-AAF8-E5B7-9DF5F3260C6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100647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Eligibility Report</a:t>
            </a:r>
          </a:p>
        </p:txBody>
      </p:sp>
      <p:sp>
        <p:nvSpPr>
          <p:cNvPr id="7" name="Text Placeholder 6">
            <a:extLst>
              <a:ext uri="{FF2B5EF4-FFF2-40B4-BE49-F238E27FC236}">
                <a16:creationId xmlns:a16="http://schemas.microsoft.com/office/drawing/2014/main" id="{B82CBA23-5B2F-2AEC-7FAB-096CDF7CCC82}"/>
              </a:ext>
            </a:extLst>
          </p:cNvPr>
          <p:cNvSpPr>
            <a:spLocks noGrp="1"/>
          </p:cNvSpPr>
          <p:nvPr>
            <p:ph type="body" idx="1"/>
          </p:nvPr>
        </p:nvSpPr>
        <p:spPr>
          <a:xfrm>
            <a:off x="311700" y="952500"/>
            <a:ext cx="4057070" cy="3768622"/>
          </a:xfrm>
        </p:spPr>
        <p:txBody>
          <a:bodyPr spcFirstLastPara="1" wrap="square" lIns="68580" tIns="34290" rIns="68580" bIns="34290" anchor="t" anchorCtr="0">
            <a:noAutofit/>
          </a:bodyPr>
          <a:lstStyle/>
          <a:p>
            <a:pPr>
              <a:lnSpc>
                <a:spcPct val="120000"/>
              </a:lnSpc>
              <a:spcAft>
                <a:spcPts val="300"/>
              </a:spcAft>
            </a:pPr>
            <a:r>
              <a:rPr lang="en-US" sz="1400" i="1">
                <a:latin typeface="Arial"/>
                <a:ea typeface="Tahoma"/>
                <a:cs typeface="Arial"/>
              </a:rPr>
              <a:t>Summative ELPAC and Summative Alternate ELPAC Student Eligibility Report </a:t>
            </a:r>
            <a:r>
              <a:rPr lang="en-US" sz="1400">
                <a:latin typeface="Arial"/>
                <a:ea typeface="Tahoma"/>
                <a:cs typeface="Arial"/>
              </a:rPr>
              <a:t>provides a list of students who must take the Summative ELPAC.</a:t>
            </a:r>
            <a:endParaRPr lang="en-US" sz="1400">
              <a:latin typeface="Arial"/>
              <a:cs typeface="Arial"/>
            </a:endParaRPr>
          </a:p>
          <a:p>
            <a:pPr>
              <a:lnSpc>
                <a:spcPct val="120000"/>
              </a:lnSpc>
              <a:spcAft>
                <a:spcPts val="300"/>
              </a:spcAft>
            </a:pPr>
            <a:r>
              <a:rPr lang="en-US" sz="1400">
                <a:latin typeface="Arial"/>
                <a:ea typeface="Tahoma"/>
                <a:cs typeface="Arial"/>
              </a:rPr>
              <a:t>Check this report to view the students who have the Alternate ELPAC assigned (if applicable).</a:t>
            </a:r>
          </a:p>
          <a:p>
            <a:pPr lvl="1">
              <a:lnSpc>
                <a:spcPct val="120000"/>
              </a:lnSpc>
            </a:pPr>
            <a:r>
              <a:rPr lang="en-US" sz="1200">
                <a:latin typeface="Arial"/>
                <a:ea typeface="Tahoma"/>
                <a:cs typeface="Arial"/>
              </a:rPr>
              <a:t>Cross Reference with Section K Report.</a:t>
            </a:r>
            <a:endParaRPr lang="en-US" sz="1200">
              <a:latin typeface="Arial" panose="020B0604020202020204" pitchFamily="34" charset="0"/>
              <a:ea typeface="Tahoma"/>
            </a:endParaRPr>
          </a:p>
          <a:p>
            <a:pPr lvl="1">
              <a:lnSpc>
                <a:spcPct val="120000"/>
              </a:lnSpc>
            </a:pPr>
            <a:r>
              <a:rPr lang="en-US" sz="1200">
                <a:latin typeface="Arial"/>
                <a:ea typeface="Tahoma"/>
                <a:cs typeface="Arial"/>
              </a:rPr>
              <a:t>Assign the Alternate ELPAC to students who become eligible throughout the window.</a:t>
            </a:r>
          </a:p>
          <a:p>
            <a:pPr lvl="2">
              <a:lnSpc>
                <a:spcPct val="120000"/>
              </a:lnSpc>
            </a:pPr>
            <a:r>
              <a:rPr lang="en-US" sz="1100">
                <a:latin typeface="Arial"/>
                <a:ea typeface="Tahoma"/>
                <a:cs typeface="Arial"/>
              </a:rPr>
              <a:t>Students will also be assigned the CAAs if in grades 3 and above.</a:t>
            </a:r>
          </a:p>
        </p:txBody>
      </p:sp>
      <p:sp>
        <p:nvSpPr>
          <p:cNvPr id="12" name="Footer Placeholder 11">
            <a:extLst>
              <a:ext uri="{FF2B5EF4-FFF2-40B4-BE49-F238E27FC236}">
                <a16:creationId xmlns:a16="http://schemas.microsoft.com/office/drawing/2014/main" id="{9E693942-D81F-4F39-57E0-98EC9C90BCC0}"/>
              </a:ext>
            </a:extLst>
          </p:cNvPr>
          <p:cNvSpPr>
            <a:spLocks noGrp="1"/>
          </p:cNvSpPr>
          <p:nvPr>
            <p:ph type="ftr" sz="quarter" idx="11"/>
          </p:nvPr>
        </p:nvSpPr>
        <p:spPr>
          <a:xfrm>
            <a:off x="1992574" y="4799303"/>
            <a:ext cx="5843736" cy="246221"/>
          </a:xfrm>
          <a:prstGeom prst="rect">
            <a:avLst/>
          </a:prstGeom>
        </p:spPr>
        <p:txBody>
          <a:bodyPr/>
          <a:lstStyle/>
          <a:p>
            <a:r>
              <a:rPr lang="en-US"/>
              <a:t>2023-24 Summative ELPAC and Summative Alternate ELPAC Administration Coordinator Training</a:t>
            </a:r>
          </a:p>
        </p:txBody>
      </p:sp>
      <p:pic>
        <p:nvPicPr>
          <p:cNvPr id="5" name="Picture 4">
            <a:extLst>
              <a:ext uri="{FF2B5EF4-FFF2-40B4-BE49-F238E27FC236}">
                <a16:creationId xmlns:a16="http://schemas.microsoft.com/office/drawing/2014/main" id="{893F796F-B94C-45FE-A3D0-0320DB798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269" y="952500"/>
            <a:ext cx="4368769" cy="3550330"/>
          </a:xfrm>
          <a:prstGeom prst="rect">
            <a:avLst/>
          </a:prstGeom>
          <a:ln>
            <a:solidFill>
              <a:schemeClr val="tx1"/>
            </a:solidFill>
          </a:ln>
        </p:spPr>
      </p:pic>
      <p:sp>
        <p:nvSpPr>
          <p:cNvPr id="13" name="Arrow: Up 8">
            <a:extLst>
              <a:ext uri="{FF2B5EF4-FFF2-40B4-BE49-F238E27FC236}">
                <a16:creationId xmlns:a16="http://schemas.microsoft.com/office/drawing/2014/main" id="{FE057D53-CD77-661E-BE27-1187D7F59445}"/>
              </a:ext>
            </a:extLst>
          </p:cNvPr>
          <p:cNvSpPr/>
          <p:nvPr/>
        </p:nvSpPr>
        <p:spPr>
          <a:xfrm>
            <a:off x="4932142" y="1752748"/>
            <a:ext cx="328116" cy="262866"/>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1350">
                <a:solidFill>
                  <a:prstClr val="black"/>
                </a:solidFill>
                <a:latin typeface="Tw Cen MT"/>
              </a:rPr>
              <a:t>2</a:t>
            </a:r>
          </a:p>
        </p:txBody>
      </p:sp>
      <p:sp>
        <p:nvSpPr>
          <p:cNvPr id="14" name="Arrow: Right 9">
            <a:extLst>
              <a:ext uri="{FF2B5EF4-FFF2-40B4-BE49-F238E27FC236}">
                <a16:creationId xmlns:a16="http://schemas.microsoft.com/office/drawing/2014/main" id="{5935CBB5-5E4A-E189-6501-0DF2FA6C0E8F}"/>
              </a:ext>
            </a:extLst>
          </p:cNvPr>
          <p:cNvSpPr/>
          <p:nvPr/>
        </p:nvSpPr>
        <p:spPr>
          <a:xfrm>
            <a:off x="4407136" y="2727665"/>
            <a:ext cx="307653" cy="34761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1350">
                <a:solidFill>
                  <a:prstClr val="black"/>
                </a:solidFill>
                <a:latin typeface="Tw Cen MT"/>
              </a:rPr>
              <a:t>3</a:t>
            </a:r>
          </a:p>
        </p:txBody>
      </p:sp>
      <p:sp>
        <p:nvSpPr>
          <p:cNvPr id="17" name="Arrow: Up 8">
            <a:extLst>
              <a:ext uri="{FF2B5EF4-FFF2-40B4-BE49-F238E27FC236}">
                <a16:creationId xmlns:a16="http://schemas.microsoft.com/office/drawing/2014/main" id="{A78A3EDE-929F-8AC5-C5A8-BAD664B76179}"/>
              </a:ext>
            </a:extLst>
          </p:cNvPr>
          <p:cNvSpPr/>
          <p:nvPr/>
        </p:nvSpPr>
        <p:spPr>
          <a:xfrm>
            <a:off x="8461922" y="1555095"/>
            <a:ext cx="328116" cy="262866"/>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1350">
                <a:solidFill>
                  <a:prstClr val="black"/>
                </a:solidFill>
                <a:latin typeface="Tw Cen MT"/>
              </a:rPr>
              <a:t>1</a:t>
            </a:r>
          </a:p>
        </p:txBody>
      </p:sp>
      <p:sp>
        <p:nvSpPr>
          <p:cNvPr id="18" name="Arrow: Right 9">
            <a:extLst>
              <a:ext uri="{FF2B5EF4-FFF2-40B4-BE49-F238E27FC236}">
                <a16:creationId xmlns:a16="http://schemas.microsoft.com/office/drawing/2014/main" id="{36987F06-80D5-0BF4-05AD-919D1B92248B}"/>
              </a:ext>
            </a:extLst>
          </p:cNvPr>
          <p:cNvSpPr/>
          <p:nvPr/>
        </p:nvSpPr>
        <p:spPr>
          <a:xfrm>
            <a:off x="4407136" y="4017191"/>
            <a:ext cx="307653" cy="34761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1350">
                <a:solidFill>
                  <a:prstClr val="black"/>
                </a:solidFill>
                <a:latin typeface="Tw Cen MT"/>
              </a:rPr>
              <a:t>4</a:t>
            </a:r>
          </a:p>
        </p:txBody>
      </p:sp>
    </p:spTree>
    <p:extLst>
      <p:ext uri="{BB962C8B-B14F-4D97-AF65-F5344CB8AC3E}">
        <p14:creationId xmlns:p14="http://schemas.microsoft.com/office/powerpoint/2010/main" val="103724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yellow sign with white text&#10;&#10;Description automatically generated">
            <a:extLst>
              <a:ext uri="{FF2B5EF4-FFF2-40B4-BE49-F238E27FC236}">
                <a16:creationId xmlns:a16="http://schemas.microsoft.com/office/drawing/2014/main" id="{2707BCF0-CBFF-7D60-5E7E-4FC00DE2E9CA}"/>
              </a:ext>
            </a:extLst>
          </p:cNvPr>
          <p:cNvPicPr>
            <a:picLocks noChangeAspect="1"/>
          </p:cNvPicPr>
          <p:nvPr/>
        </p:nvPicPr>
        <p:blipFill>
          <a:blip r:embed="rId3"/>
          <a:stretch>
            <a:fillRect/>
          </a:stretch>
        </p:blipFill>
        <p:spPr>
          <a:xfrm>
            <a:off x="278229" y="981050"/>
            <a:ext cx="6391777" cy="1444341"/>
          </a:xfrm>
          <a:prstGeom prst="rect">
            <a:avLst/>
          </a:prstGeom>
        </p:spPr>
      </p:pic>
      <p:sp>
        <p:nvSpPr>
          <p:cNvPr id="4" name="Rectangle 3">
            <a:extLst>
              <a:ext uri="{FF2B5EF4-FFF2-40B4-BE49-F238E27FC236}">
                <a16:creationId xmlns:a16="http://schemas.microsoft.com/office/drawing/2014/main" id="{11409CEC-A1BD-A7A3-6410-1ACE5BF4BA3E}"/>
              </a:ext>
            </a:extLst>
          </p:cNvPr>
          <p:cNvSpPr/>
          <p:nvPr/>
        </p:nvSpPr>
        <p:spPr>
          <a:xfrm>
            <a:off x="4944606" y="1220328"/>
            <a:ext cx="1700752" cy="121211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p:txBody>
          <a:bodyPr>
            <a:normAutofit/>
          </a:bodyPr>
          <a:lstStyle/>
          <a:p>
            <a:r>
              <a:rPr lang="en-US"/>
              <a:t>Summative ELPAC Student Eligibility Report</a:t>
            </a:r>
          </a:p>
        </p:txBody>
      </p:sp>
      <p:sp>
        <p:nvSpPr>
          <p:cNvPr id="8" name="Speech Bubble: Rectangle with Corners Rounded 7">
            <a:extLst>
              <a:ext uri="{FF2B5EF4-FFF2-40B4-BE49-F238E27FC236}">
                <a16:creationId xmlns:a16="http://schemas.microsoft.com/office/drawing/2014/main" id="{2826F3B3-413D-6D1B-AF7F-4D431380F185}"/>
              </a:ext>
            </a:extLst>
          </p:cNvPr>
          <p:cNvSpPr/>
          <p:nvPr/>
        </p:nvSpPr>
        <p:spPr>
          <a:xfrm>
            <a:off x="7146379" y="1080986"/>
            <a:ext cx="1719585" cy="1178162"/>
          </a:xfrm>
          <a:prstGeom prst="wedgeRoundRectCallout">
            <a:avLst>
              <a:gd name="adj1" fmla="val -89641"/>
              <a:gd name="adj2" fmla="val 25828"/>
              <a:gd name="adj3" fmla="val 1666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chemeClr val="tx1"/>
                </a:solidFill>
                <a:cs typeface="Arial" panose="020B0604020202020204" pitchFamily="34" charset="0"/>
              </a:rPr>
              <a:t>Student does not receive </a:t>
            </a:r>
            <a:r>
              <a:rPr lang="en-US" sz="1200" err="1">
                <a:solidFill>
                  <a:schemeClr val="tx1"/>
                </a:solidFill>
                <a:cs typeface="Arial" panose="020B0604020202020204" pitchFamily="34" charset="0"/>
              </a:rPr>
              <a:t>SpEd</a:t>
            </a:r>
            <a:r>
              <a:rPr lang="en-US" sz="1200">
                <a:solidFill>
                  <a:schemeClr val="tx1"/>
                </a:solidFill>
                <a:cs typeface="Arial" panose="020B0604020202020204" pitchFamily="34" charset="0"/>
              </a:rPr>
              <a:t> services and is not eligible for Alternate ELPAC.</a:t>
            </a:r>
          </a:p>
        </p:txBody>
      </p:sp>
      <p:sp>
        <p:nvSpPr>
          <p:cNvPr id="11" name="Speech Bubble: Rectangle with Corners Rounded 10">
            <a:extLst>
              <a:ext uri="{FF2B5EF4-FFF2-40B4-BE49-F238E27FC236}">
                <a16:creationId xmlns:a16="http://schemas.microsoft.com/office/drawing/2014/main" id="{8EA5AAA7-620B-C71D-FF68-0C5509FC6978}"/>
              </a:ext>
            </a:extLst>
          </p:cNvPr>
          <p:cNvSpPr/>
          <p:nvPr/>
        </p:nvSpPr>
        <p:spPr>
          <a:xfrm>
            <a:off x="2730375" y="2671730"/>
            <a:ext cx="1719585" cy="773400"/>
          </a:xfrm>
          <a:prstGeom prst="wedgeRoundRectCallout">
            <a:avLst>
              <a:gd name="adj1" fmla="val 63094"/>
              <a:gd name="adj2" fmla="val -88635"/>
              <a:gd name="adj3" fmla="val 1666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chemeClr val="tx1"/>
                </a:solidFill>
                <a:cs typeface="Arial"/>
              </a:rPr>
              <a:t>Student is not assigned the Alternate ELPAC; check Section K.</a:t>
            </a:r>
          </a:p>
        </p:txBody>
      </p:sp>
      <p:sp>
        <p:nvSpPr>
          <p:cNvPr id="3" name="Rectangle 2">
            <a:extLst>
              <a:ext uri="{FF2B5EF4-FFF2-40B4-BE49-F238E27FC236}">
                <a16:creationId xmlns:a16="http://schemas.microsoft.com/office/drawing/2014/main" id="{650C772A-491C-89F2-C1B1-23FE8F38DEBF}"/>
              </a:ext>
            </a:extLst>
          </p:cNvPr>
          <p:cNvSpPr/>
          <p:nvPr/>
        </p:nvSpPr>
        <p:spPr>
          <a:xfrm>
            <a:off x="3204579" y="1220331"/>
            <a:ext cx="831421" cy="12121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Speech Bubble: Rectangle with Corners Rounded 11">
            <a:extLst>
              <a:ext uri="{FF2B5EF4-FFF2-40B4-BE49-F238E27FC236}">
                <a16:creationId xmlns:a16="http://schemas.microsoft.com/office/drawing/2014/main" id="{BC026BE9-0603-EDF7-0F45-F1942CC55B2F}"/>
              </a:ext>
            </a:extLst>
          </p:cNvPr>
          <p:cNvSpPr/>
          <p:nvPr/>
        </p:nvSpPr>
        <p:spPr>
          <a:xfrm>
            <a:off x="6413626" y="2781417"/>
            <a:ext cx="2503734" cy="530719"/>
          </a:xfrm>
          <a:prstGeom prst="wedgeRoundRectCallout">
            <a:avLst>
              <a:gd name="adj1" fmla="val -45595"/>
              <a:gd name="adj2" fmla="val -159488"/>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chemeClr val="tx1"/>
                </a:solidFill>
                <a:cs typeface="Arial" panose="020B0604020202020204" pitchFamily="34" charset="0"/>
              </a:rPr>
              <a:t>Student has been assigned the Summative Alternate ELPAC.</a:t>
            </a:r>
          </a:p>
        </p:txBody>
      </p:sp>
      <p:sp>
        <p:nvSpPr>
          <p:cNvPr id="9" name="Footer Placeholder 8">
            <a:extLst>
              <a:ext uri="{FF2B5EF4-FFF2-40B4-BE49-F238E27FC236}">
                <a16:creationId xmlns:a16="http://schemas.microsoft.com/office/drawing/2014/main" id="{5AAB9689-2768-968F-3BB6-D3DB0A4D41E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762606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E76D32B-2539-CB03-F981-7AFE661FE5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65247" y="1060303"/>
            <a:ext cx="3455495" cy="2484053"/>
          </a:xfrm>
          <a:prstGeom prst="rect">
            <a:avLst/>
          </a:prstGeom>
          <a:ln>
            <a:solidFill>
              <a:schemeClr val="tx1"/>
            </a:solidFill>
          </a:ln>
        </p:spPr>
      </p:pic>
      <p:sp>
        <p:nvSpPr>
          <p:cNvPr id="12" name="Title 1">
            <a:extLst>
              <a:ext uri="{FF2B5EF4-FFF2-40B4-BE49-F238E27FC236}">
                <a16:creationId xmlns:a16="http://schemas.microsoft.com/office/drawing/2014/main" id="{B43C38B9-85B6-C641-A1F0-88787257A0F6}"/>
              </a:ext>
            </a:extLst>
          </p:cNvPr>
          <p:cNvSpPr txBox="1">
            <a:spLocks/>
          </p:cNvSpPr>
          <p:nvPr/>
        </p:nvSpPr>
        <p:spPr>
          <a:xfrm>
            <a:off x="1444739" y="100465"/>
            <a:ext cx="5915025" cy="754469"/>
          </a:xfrm>
          <a:prstGeom prst="rect">
            <a:avLst/>
          </a:prstGeom>
        </p:spPr>
        <p:txBody>
          <a:bodyPr vert="horz" lIns="68580" tIns="34290" rIns="68580" bIns="34290" anchor="ctr">
            <a:normAutofit fontScale="85000" lnSpcReduction="20000"/>
          </a:bodyPr>
          <a:lstStyle>
            <a:lvl1pPr algn="l" rtl="0" eaLnBrk="1" latinLnBrk="0" hangingPunct="1">
              <a:spcBef>
                <a:spcPct val="0"/>
              </a:spcBef>
              <a:buNone/>
              <a:defRPr sz="4400" kern="1200">
                <a:solidFill>
                  <a:schemeClr val="tx2"/>
                </a:solidFill>
                <a:effectLst>
                  <a:outerShdw blurRad="50800" dist="38100" dir="2700000" algn="tl" rotWithShape="0">
                    <a:prstClr val="black">
                      <a:alpha val="40000"/>
                    </a:prstClr>
                  </a:outerShdw>
                </a:effectLst>
                <a:latin typeface="+mj-lt"/>
                <a:ea typeface="+mj-ea"/>
                <a:cs typeface="+mj-cs"/>
              </a:defRPr>
            </a:lvl1pPr>
          </a:lstStyle>
          <a:p>
            <a:endParaRPr lang="en-US" sz="3450" b="1">
              <a:solidFill>
                <a:srgbClr val="44546A"/>
              </a:solidFill>
            </a:endParaRPr>
          </a:p>
          <a:p>
            <a:r>
              <a:rPr lang="en-US" sz="2700"/>
              <a:t>   </a:t>
            </a:r>
            <a:endParaRPr lang="en-US" sz="2700">
              <a:cs typeface="Arial"/>
            </a:endParaRPr>
          </a:p>
        </p:txBody>
      </p:sp>
      <p:sp>
        <p:nvSpPr>
          <p:cNvPr id="8" name="Text Placeholder 2">
            <a:extLst>
              <a:ext uri="{FF2B5EF4-FFF2-40B4-BE49-F238E27FC236}">
                <a16:creationId xmlns:a16="http://schemas.microsoft.com/office/drawing/2014/main" id="{9857CF69-98FF-7447-AC40-34CD7EB24086}"/>
              </a:ext>
            </a:extLst>
          </p:cNvPr>
          <p:cNvSpPr txBox="1">
            <a:spLocks/>
          </p:cNvSpPr>
          <p:nvPr/>
        </p:nvSpPr>
        <p:spPr>
          <a:xfrm>
            <a:off x="1449324" y="794905"/>
            <a:ext cx="6147712" cy="3669611"/>
          </a:xfrm>
          <a:prstGeom prst="rect">
            <a:avLst/>
          </a:prstGeom>
        </p:spPr>
        <p:txBody>
          <a:bodyPr vert="horz" lIns="68580" tIns="34290" rIns="68580" bIns="34290" anchor="t">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Clr>
                <a:schemeClr val="accent1"/>
              </a:buClr>
              <a:buSzPct val="100000"/>
              <a:buNone/>
            </a:pPr>
            <a:endParaRPr lang="en-US" sz="1350" b="1">
              <a:latin typeface="Arial" panose="020B0604020202020204" pitchFamily="34" charset="0"/>
              <a:cs typeface="Arial" panose="020B0604020202020204" pitchFamily="34" charset="0"/>
            </a:endParaRPr>
          </a:p>
          <a:p>
            <a:pPr marL="0" indent="0">
              <a:buNone/>
            </a:pPr>
            <a:endParaRPr lang="en-US" sz="2175">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E2BA712-2F61-1C4F-AF86-BCF29CDB33A0}"/>
              </a:ext>
            </a:extLst>
          </p:cNvPr>
          <p:cNvPicPr>
            <a:picLocks noChangeAspect="1"/>
          </p:cNvPicPr>
          <p:nvPr/>
        </p:nvPicPr>
        <p:blipFill rotWithShape="1">
          <a:blip r:embed="rId4">
            <a:extLst>
              <a:ext uri="{28A0092B-C50C-407E-A947-70E740481C1C}">
                <a14:useLocalDpi xmlns:a14="http://schemas.microsoft.com/office/drawing/2010/main" val="0"/>
              </a:ext>
            </a:extLst>
          </a:blip>
          <a:srcRect b="43788"/>
          <a:stretch/>
        </p:blipFill>
        <p:spPr>
          <a:xfrm>
            <a:off x="1444738" y="3831305"/>
            <a:ext cx="6318155" cy="654425"/>
          </a:xfrm>
          <a:prstGeom prst="rect">
            <a:avLst/>
          </a:prstGeom>
          <a:ln>
            <a:solidFill>
              <a:schemeClr val="tx1"/>
            </a:solidFill>
          </a:ln>
        </p:spPr>
      </p:pic>
      <p:sp>
        <p:nvSpPr>
          <p:cNvPr id="18" name="Right Arrow 17">
            <a:extLst>
              <a:ext uri="{FF2B5EF4-FFF2-40B4-BE49-F238E27FC236}">
                <a16:creationId xmlns:a16="http://schemas.microsoft.com/office/drawing/2014/main" id="{7EFEC1FB-51B3-5E43-84CE-369FAEE63B65}"/>
              </a:ext>
            </a:extLst>
          </p:cNvPr>
          <p:cNvSpPr/>
          <p:nvPr/>
        </p:nvSpPr>
        <p:spPr>
          <a:xfrm flipH="1">
            <a:off x="5951234" y="4017760"/>
            <a:ext cx="1335611" cy="53907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Arial" panose="020B0604020202020204" pitchFamily="34" charset="0"/>
              </a:rPr>
              <a:t>Click to View</a:t>
            </a:r>
          </a:p>
        </p:txBody>
      </p:sp>
      <p:sp>
        <p:nvSpPr>
          <p:cNvPr id="19" name="Right Arrow 18">
            <a:extLst>
              <a:ext uri="{FF2B5EF4-FFF2-40B4-BE49-F238E27FC236}">
                <a16:creationId xmlns:a16="http://schemas.microsoft.com/office/drawing/2014/main" id="{991A42B0-3130-6043-995E-31A55B56F522}"/>
              </a:ext>
            </a:extLst>
          </p:cNvPr>
          <p:cNvSpPr/>
          <p:nvPr/>
        </p:nvSpPr>
        <p:spPr>
          <a:xfrm>
            <a:off x="2286844" y="3223085"/>
            <a:ext cx="823300" cy="50590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Arial" panose="020B0604020202020204" pitchFamily="34" charset="0"/>
              </a:rPr>
              <a:t>Search</a:t>
            </a:r>
          </a:p>
        </p:txBody>
      </p:sp>
      <p:sp>
        <p:nvSpPr>
          <p:cNvPr id="9" name="Speech Bubble: Rectangle 7">
            <a:extLst>
              <a:ext uri="{FF2B5EF4-FFF2-40B4-BE49-F238E27FC236}">
                <a16:creationId xmlns:a16="http://schemas.microsoft.com/office/drawing/2014/main" id="{44321D9C-9DA6-774F-9902-98BFE66ED40E}"/>
              </a:ext>
            </a:extLst>
          </p:cNvPr>
          <p:cNvSpPr/>
          <p:nvPr/>
        </p:nvSpPr>
        <p:spPr>
          <a:xfrm>
            <a:off x="873279" y="1921766"/>
            <a:ext cx="1347369" cy="773400"/>
          </a:xfrm>
          <a:prstGeom prst="wedgeRectCallout">
            <a:avLst>
              <a:gd name="adj1" fmla="val 115744"/>
              <a:gd name="adj2" fmla="val 232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1100" kern="1200">
                <a:solidFill>
                  <a:schemeClr val="tx1"/>
                </a:solidFill>
                <a:cs typeface="Arial" panose="020B0604020202020204" pitchFamily="34" charset="0"/>
              </a:rPr>
              <a:t>Enter SSID to search for individual students.</a:t>
            </a:r>
          </a:p>
        </p:txBody>
      </p:sp>
      <p:sp>
        <p:nvSpPr>
          <p:cNvPr id="5" name="Title 4">
            <a:extLst>
              <a:ext uri="{FF2B5EF4-FFF2-40B4-BE49-F238E27FC236}">
                <a16:creationId xmlns:a16="http://schemas.microsoft.com/office/drawing/2014/main" id="{1AB91DF9-D34C-CC15-F55D-A15946E6BE5C}"/>
              </a:ext>
            </a:extLst>
          </p:cNvPr>
          <p:cNvSpPr>
            <a:spLocks noGrp="1"/>
          </p:cNvSpPr>
          <p:nvPr>
            <p:ph type="title"/>
          </p:nvPr>
        </p:nvSpPr>
        <p:spPr>
          <a:xfrm>
            <a:off x="41375" y="150"/>
            <a:ext cx="8453696" cy="773400"/>
          </a:xfrm>
        </p:spPr>
        <p:txBody>
          <a:bodyPr/>
          <a:lstStyle/>
          <a:p>
            <a:r>
              <a:rPr lang="en-US"/>
              <a:t>Viewing Individual Student Information in TOMS</a:t>
            </a:r>
          </a:p>
        </p:txBody>
      </p:sp>
      <p:sp>
        <p:nvSpPr>
          <p:cNvPr id="6" name="Footer Placeholder 5">
            <a:extLst>
              <a:ext uri="{FF2B5EF4-FFF2-40B4-BE49-F238E27FC236}">
                <a16:creationId xmlns:a16="http://schemas.microsoft.com/office/drawing/2014/main" id="{828CB72E-558D-93EB-39EF-B2BBBD4AAB4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510689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omputer&#10;&#10;Description automatically generated">
            <a:extLst>
              <a:ext uri="{FF2B5EF4-FFF2-40B4-BE49-F238E27FC236}">
                <a16:creationId xmlns:a16="http://schemas.microsoft.com/office/drawing/2014/main" id="{6CFAAEA7-38FA-DB0F-31FE-02EE2D11EF97}"/>
              </a:ext>
            </a:extLst>
          </p:cNvPr>
          <p:cNvPicPr>
            <a:picLocks noChangeAspect="1"/>
          </p:cNvPicPr>
          <p:nvPr/>
        </p:nvPicPr>
        <p:blipFill rotWithShape="1">
          <a:blip r:embed="rId3"/>
          <a:srcRect l="1119" r="1119"/>
          <a:stretch/>
        </p:blipFill>
        <p:spPr>
          <a:xfrm>
            <a:off x="5352786" y="876671"/>
            <a:ext cx="3383485" cy="3680460"/>
          </a:xfrm>
          <a:prstGeom prst="rect">
            <a:avLst/>
          </a:prstGeom>
          <a:ln>
            <a:noFill/>
          </a:ln>
        </p:spPr>
      </p:pic>
      <p:sp>
        <p:nvSpPr>
          <p:cNvPr id="7" name="Right Arrow 18">
            <a:extLst>
              <a:ext uri="{FF2B5EF4-FFF2-40B4-BE49-F238E27FC236}">
                <a16:creationId xmlns:a16="http://schemas.microsoft.com/office/drawing/2014/main" id="{0D6FF047-7593-36A8-241D-0EB29E6D55C5}"/>
              </a:ext>
            </a:extLst>
          </p:cNvPr>
          <p:cNvSpPr/>
          <p:nvPr/>
        </p:nvSpPr>
        <p:spPr>
          <a:xfrm>
            <a:off x="4954893" y="4258449"/>
            <a:ext cx="440055" cy="292450"/>
          </a:xfrm>
          <a:prstGeom prst="rightArrow">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3</a:t>
            </a:r>
          </a:p>
        </p:txBody>
      </p:sp>
      <p:sp>
        <p:nvSpPr>
          <p:cNvPr id="8" name="Right Arrow 18">
            <a:extLst>
              <a:ext uri="{FF2B5EF4-FFF2-40B4-BE49-F238E27FC236}">
                <a16:creationId xmlns:a16="http://schemas.microsoft.com/office/drawing/2014/main" id="{DF2C0A65-D3DE-3D8B-086D-B048AD132BED}"/>
              </a:ext>
            </a:extLst>
          </p:cNvPr>
          <p:cNvSpPr/>
          <p:nvPr/>
        </p:nvSpPr>
        <p:spPr>
          <a:xfrm>
            <a:off x="4954893" y="3923587"/>
            <a:ext cx="440055" cy="292450"/>
          </a:xfrm>
          <a:prstGeom prst="right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2</a:t>
            </a:r>
          </a:p>
        </p:txBody>
      </p:sp>
      <p:sp>
        <p:nvSpPr>
          <p:cNvPr id="2" name="Title 1">
            <a:extLst>
              <a:ext uri="{FF2B5EF4-FFF2-40B4-BE49-F238E27FC236}">
                <a16:creationId xmlns:a16="http://schemas.microsoft.com/office/drawing/2014/main" id="{98484A58-B78C-93EB-F015-9E4576228F71}"/>
              </a:ext>
            </a:extLst>
          </p:cNvPr>
          <p:cNvSpPr>
            <a:spLocks noGrp="1"/>
          </p:cNvSpPr>
          <p:nvPr>
            <p:ph type="title"/>
          </p:nvPr>
        </p:nvSpPr>
        <p:spPr/>
        <p:txBody>
          <a:bodyPr>
            <a:normAutofit/>
          </a:bodyPr>
          <a:lstStyle/>
          <a:p>
            <a:r>
              <a:rPr lang="en-US">
                <a:cs typeface="Arial"/>
              </a:rPr>
              <a:t>Student Profile Page in TOMS</a:t>
            </a:r>
          </a:p>
        </p:txBody>
      </p:sp>
      <p:sp>
        <p:nvSpPr>
          <p:cNvPr id="3" name="Text Placeholder 2">
            <a:extLst>
              <a:ext uri="{FF2B5EF4-FFF2-40B4-BE49-F238E27FC236}">
                <a16:creationId xmlns:a16="http://schemas.microsoft.com/office/drawing/2014/main" id="{F97225D6-DE99-75FB-164B-56C415B028BA}"/>
              </a:ext>
            </a:extLst>
          </p:cNvPr>
          <p:cNvSpPr>
            <a:spLocks noGrp="1"/>
          </p:cNvSpPr>
          <p:nvPr>
            <p:ph type="body" idx="1"/>
          </p:nvPr>
        </p:nvSpPr>
        <p:spPr>
          <a:xfrm>
            <a:off x="311700" y="952500"/>
            <a:ext cx="4296254" cy="3768622"/>
          </a:xfrm>
        </p:spPr>
        <p:txBody>
          <a:bodyPr spcFirstLastPara="1" wrap="square" lIns="68580" tIns="34290" rIns="68580" bIns="34290" anchor="t" anchorCtr="0">
            <a:noAutofit/>
          </a:bodyPr>
          <a:lstStyle/>
          <a:p>
            <a:pPr marL="482600" indent="-342900">
              <a:buAutoNum type="arabicPeriod"/>
            </a:pPr>
            <a:r>
              <a:rPr lang="en-US" sz="1600">
                <a:ea typeface="Tahoma"/>
                <a:cs typeface="Arial" panose="020B0604020202020204" pitchFamily="34" charset="0"/>
              </a:rPr>
              <a:t>Verify that the </a:t>
            </a:r>
            <a:r>
              <a:rPr lang="en-US" sz="1600" b="1">
                <a:solidFill>
                  <a:srgbClr val="FF9900"/>
                </a:solidFill>
                <a:ea typeface="Tahoma"/>
                <a:cs typeface="Arial" panose="020B0604020202020204" pitchFamily="34" charset="0"/>
              </a:rPr>
              <a:t>grade level</a:t>
            </a:r>
            <a:r>
              <a:rPr lang="en-US" sz="1600">
                <a:ea typeface="Tahoma"/>
                <a:cs typeface="Arial" panose="020B0604020202020204" pitchFamily="34" charset="0"/>
              </a:rPr>
              <a:t> is correct.</a:t>
            </a:r>
          </a:p>
          <a:p>
            <a:pPr lvl="1">
              <a:buFont typeface="Arial" panose="020B0604020202020204" pitchFamily="34" charset="0"/>
              <a:buChar char="•"/>
            </a:pPr>
            <a:r>
              <a:rPr lang="en-US" sz="1400" b="1" u="sng">
                <a:ea typeface="Tahoma"/>
              </a:rPr>
              <a:t>High Schools- </a:t>
            </a:r>
            <a:r>
              <a:rPr lang="en-US" sz="1400">
                <a:ea typeface="Tahoma"/>
              </a:rPr>
              <a:t>administer the ELPAC BEFORE any grade level changes take place.</a:t>
            </a:r>
            <a:endParaRPr lang="en-US" sz="1400"/>
          </a:p>
          <a:p>
            <a:pPr marL="482600" indent="-342900">
              <a:buAutoNum type="arabicPeriod"/>
            </a:pPr>
            <a:r>
              <a:rPr lang="en-US" sz="1600">
                <a:ea typeface="Tahoma"/>
                <a:cs typeface="Arial" panose="020B0604020202020204" pitchFamily="34" charset="0"/>
              </a:rPr>
              <a:t>ELAS Status must be </a:t>
            </a:r>
            <a:r>
              <a:rPr lang="en-US" sz="1600" b="1">
                <a:solidFill>
                  <a:srgbClr val="008000"/>
                </a:solidFill>
                <a:ea typeface="Tahoma"/>
                <a:cs typeface="Arial" panose="020B0604020202020204" pitchFamily="34" charset="0"/>
              </a:rPr>
              <a:t>EL</a:t>
            </a:r>
          </a:p>
          <a:p>
            <a:pPr marL="482600" indent="-342900">
              <a:buAutoNum type="arabicPeriod"/>
            </a:pPr>
            <a:r>
              <a:rPr lang="en-US" sz="1600">
                <a:ea typeface="Tahoma"/>
                <a:cs typeface="Arial" panose="020B0604020202020204" pitchFamily="34" charset="0"/>
              </a:rPr>
              <a:t>Indicator for </a:t>
            </a:r>
            <a:r>
              <a:rPr lang="en-US" sz="1600" b="1">
                <a:solidFill>
                  <a:srgbClr val="0099FF"/>
                </a:solidFill>
                <a:ea typeface="Tahoma"/>
                <a:cs typeface="Arial" panose="020B0604020202020204" pitchFamily="34" charset="0"/>
              </a:rPr>
              <a:t>Special Education</a:t>
            </a:r>
          </a:p>
          <a:p>
            <a:pPr lvl="1">
              <a:buFont typeface="Arial" panose="02070309020205020404" pitchFamily="49" charset="0"/>
              <a:buChar char="•"/>
            </a:pPr>
            <a:r>
              <a:rPr lang="en-US" sz="1500">
                <a:ea typeface="Tahoma"/>
                <a:cs typeface="Arial" panose="020B0604020202020204" pitchFamily="34" charset="0"/>
              </a:rPr>
              <a:t>Must indicate "YES" for accommodations to be entered or for the student to be assigned the Summative Alternate ELPAC. </a:t>
            </a:r>
          </a:p>
          <a:p>
            <a:pPr marL="1379855" lvl="2" indent="-342900">
              <a:buFont typeface="Courier New" panose="05000000000000000000" pitchFamily="2" charset="2"/>
              <a:buChar char="o"/>
            </a:pPr>
            <a:r>
              <a:rPr lang="en-US" sz="1400">
                <a:ea typeface="Tahoma"/>
                <a:cs typeface="Arial"/>
              </a:rPr>
              <a:t>Check for ALT ELPAC designation on IEP.</a:t>
            </a:r>
            <a:endParaRPr lang="en-US" sz="1400">
              <a:ea typeface="Tahoma"/>
              <a:cs typeface="Arial" panose="020B0604020202020204" pitchFamily="34" charset="0"/>
            </a:endParaRPr>
          </a:p>
          <a:p>
            <a:endParaRPr lang="en-US" sz="1500"/>
          </a:p>
        </p:txBody>
      </p:sp>
      <p:sp>
        <p:nvSpPr>
          <p:cNvPr id="4" name="Rectangle 3">
            <a:extLst>
              <a:ext uri="{FF2B5EF4-FFF2-40B4-BE49-F238E27FC236}">
                <a16:creationId xmlns:a16="http://schemas.microsoft.com/office/drawing/2014/main" id="{DDFF5080-357E-776C-DC77-69B2777C6D4F}"/>
              </a:ext>
            </a:extLst>
          </p:cNvPr>
          <p:cNvSpPr/>
          <p:nvPr/>
        </p:nvSpPr>
        <p:spPr>
          <a:xfrm>
            <a:off x="5497669" y="2844091"/>
            <a:ext cx="2043820" cy="23440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AF5D6FAE-9F6E-21B0-6E39-21629E9BF2B2}"/>
              </a:ext>
            </a:extLst>
          </p:cNvPr>
          <p:cNvSpPr/>
          <p:nvPr/>
        </p:nvSpPr>
        <p:spPr>
          <a:xfrm>
            <a:off x="5497669" y="3962170"/>
            <a:ext cx="2593818" cy="23440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6ED88C22-9D21-7E16-4133-20A2A9F2BCD0}"/>
              </a:ext>
            </a:extLst>
          </p:cNvPr>
          <p:cNvSpPr/>
          <p:nvPr/>
        </p:nvSpPr>
        <p:spPr>
          <a:xfrm>
            <a:off x="5497669" y="4234752"/>
            <a:ext cx="2593818" cy="234404"/>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ight Arrow 18">
            <a:extLst>
              <a:ext uri="{FF2B5EF4-FFF2-40B4-BE49-F238E27FC236}">
                <a16:creationId xmlns:a16="http://schemas.microsoft.com/office/drawing/2014/main" id="{C1F8DA4A-CB00-D94F-8A90-031748A525C9}"/>
              </a:ext>
            </a:extLst>
          </p:cNvPr>
          <p:cNvSpPr/>
          <p:nvPr/>
        </p:nvSpPr>
        <p:spPr>
          <a:xfrm>
            <a:off x="4962942" y="2801274"/>
            <a:ext cx="440055" cy="307020"/>
          </a:xfrm>
          <a:prstGeom prst="rightArrow">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050" b="1">
                <a:solidFill>
                  <a:schemeClr val="tx1"/>
                </a:solidFill>
              </a:rPr>
              <a:t>1</a:t>
            </a:r>
          </a:p>
        </p:txBody>
      </p:sp>
      <p:sp>
        <p:nvSpPr>
          <p:cNvPr id="12" name="Footer Placeholder 11">
            <a:extLst>
              <a:ext uri="{FF2B5EF4-FFF2-40B4-BE49-F238E27FC236}">
                <a16:creationId xmlns:a16="http://schemas.microsoft.com/office/drawing/2014/main" id="{326FFD4B-3EC2-56BC-85F2-79EF449FEB0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73970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accent2"/>
                </a:solidFill>
              </a:rPr>
              <a:t>Assigning the Summative Alternate ELPAC in TOMS</a:t>
            </a:r>
          </a:p>
        </p:txBody>
      </p:sp>
      <p:sp>
        <p:nvSpPr>
          <p:cNvPr id="4" name="Text Placeholder 3">
            <a:extLst>
              <a:ext uri="{FF2B5EF4-FFF2-40B4-BE49-F238E27FC236}">
                <a16:creationId xmlns:a16="http://schemas.microsoft.com/office/drawing/2014/main" id="{AA383BAD-856E-8329-B2FE-990329EEDFB6}"/>
              </a:ext>
            </a:extLst>
          </p:cNvPr>
          <p:cNvSpPr>
            <a:spLocks noGrp="1"/>
          </p:cNvSpPr>
          <p:nvPr>
            <p:ph type="body" idx="13"/>
          </p:nvPr>
        </p:nvSpPr>
        <p:spPr/>
        <p:txBody>
          <a:bodyPr/>
          <a:lstStyle/>
          <a:p>
            <a:pPr marL="0" indent="0">
              <a:buNone/>
            </a:pPr>
            <a:r>
              <a:rPr lang="en-US" sz="2200">
                <a:cs typeface="Arial" panose="020B0604020202020204" pitchFamily="34" charset="0"/>
              </a:rPr>
              <a:t>After verifying eligibility, </a:t>
            </a:r>
            <a:r>
              <a:rPr lang="en-US" sz="2200" b="1">
                <a:cs typeface="Arial" panose="020B0604020202020204" pitchFamily="34" charset="0"/>
              </a:rPr>
              <a:t>ELPAC Coordinators </a:t>
            </a:r>
            <a:r>
              <a:rPr lang="en-US" sz="2200">
                <a:cs typeface="Arial" panose="020B0604020202020204" pitchFamily="34" charset="0"/>
              </a:rPr>
              <a:t>will assign the Summative Alternate ELPAC to </a:t>
            </a:r>
            <a:r>
              <a:rPr lang="en-US" sz="2200"/>
              <a:t>eligible students </a:t>
            </a:r>
            <a:r>
              <a:rPr lang="en-US" sz="2200">
                <a:cs typeface="Arial" panose="020B0604020202020204" pitchFamily="34" charset="0"/>
              </a:rPr>
              <a:t>in TOMS (if they were not assigned by STB.</a:t>
            </a:r>
          </a:p>
          <a:p>
            <a:pPr lvl="1">
              <a:lnSpc>
                <a:spcPct val="120000"/>
              </a:lnSpc>
              <a:spcAft>
                <a:spcPts val="225"/>
              </a:spcAft>
              <a:buFont typeface="Wingdings" panose="05000000000000000000" pitchFamily="2" charset="2"/>
              <a:buChar char="§"/>
            </a:pPr>
            <a:r>
              <a:rPr lang="en-US" sz="2000">
                <a:ea typeface="+mn-lt"/>
                <a:cs typeface="+mn-lt"/>
                <a:hlinkClick r:id="rId3"/>
              </a:rPr>
              <a:t>TOMS How to Enter Student Test Assignments One by One Video</a:t>
            </a:r>
            <a:endParaRPr lang="en-US" sz="2000">
              <a:cs typeface="Arial" panose="020B0604020202020204" pitchFamily="34" charset="0"/>
            </a:endParaRPr>
          </a:p>
          <a:p>
            <a:pPr marL="257175" indent="-257175">
              <a:lnSpc>
                <a:spcPct val="120000"/>
              </a:lnSpc>
              <a:spcAft>
                <a:spcPts val="225"/>
              </a:spcAft>
              <a:buClr>
                <a:srgbClr val="0070C0"/>
              </a:buClr>
              <a:buFont typeface="Wingdings" panose="05000000000000000000" pitchFamily="2" charset="2"/>
              <a:buChar char="§"/>
            </a:pPr>
            <a:endParaRPr lang="en-US" sz="3600">
              <a:cs typeface="Arial" panose="020B0604020202020204" pitchFamily="34" charset="0"/>
            </a:endParaRPr>
          </a:p>
          <a:p>
            <a:endParaRPr lang="en-US"/>
          </a:p>
        </p:txBody>
      </p:sp>
      <p:sp>
        <p:nvSpPr>
          <p:cNvPr id="6" name="Footer Placeholder 5">
            <a:extLst>
              <a:ext uri="{FF2B5EF4-FFF2-40B4-BE49-F238E27FC236}">
                <a16:creationId xmlns:a16="http://schemas.microsoft.com/office/drawing/2014/main" id="{52EF3679-C120-F8B7-322A-97154363611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460103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7E76D32B-2539-CB03-F981-7AFE661FE573}"/>
              </a:ext>
            </a:extLst>
          </p:cNvPr>
          <p:cNvPicPr>
            <a:picLocks noChangeAspect="1"/>
          </p:cNvPicPr>
          <p:nvPr/>
        </p:nvPicPr>
        <p:blipFill>
          <a:blip r:embed="rId3"/>
          <a:stretch>
            <a:fillRect/>
          </a:stretch>
        </p:blipFill>
        <p:spPr>
          <a:xfrm>
            <a:off x="2717542" y="864818"/>
            <a:ext cx="3750906" cy="2385166"/>
          </a:xfrm>
          <a:prstGeom prst="rect">
            <a:avLst/>
          </a:prstGeom>
          <a:ln>
            <a:solidFill>
              <a:schemeClr val="tx1"/>
            </a:solidFill>
          </a:ln>
        </p:spPr>
      </p:pic>
      <p:pic>
        <p:nvPicPr>
          <p:cNvPr id="16" name="Picture 15">
            <a:extLst>
              <a:ext uri="{FF2B5EF4-FFF2-40B4-BE49-F238E27FC236}">
                <a16:creationId xmlns:a16="http://schemas.microsoft.com/office/drawing/2014/main" id="{9E2BA712-2F61-1C4F-AF86-BCF29CDB3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491" y="3584370"/>
            <a:ext cx="5237018" cy="964999"/>
          </a:xfrm>
          <a:prstGeom prst="rect">
            <a:avLst/>
          </a:prstGeom>
          <a:ln>
            <a:solidFill>
              <a:schemeClr val="tx1"/>
            </a:solidFill>
          </a:ln>
        </p:spPr>
      </p:pic>
      <p:sp>
        <p:nvSpPr>
          <p:cNvPr id="18" name="Right Arrow 17">
            <a:extLst>
              <a:ext uri="{FF2B5EF4-FFF2-40B4-BE49-F238E27FC236}">
                <a16:creationId xmlns:a16="http://schemas.microsoft.com/office/drawing/2014/main" id="{7EFEC1FB-51B3-5E43-84CE-369FAEE63B65}"/>
              </a:ext>
            </a:extLst>
          </p:cNvPr>
          <p:cNvSpPr/>
          <p:nvPr/>
        </p:nvSpPr>
        <p:spPr>
          <a:xfrm flipH="1">
            <a:off x="5636803" y="3741649"/>
            <a:ext cx="902093" cy="3851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Arial" panose="020B0604020202020204" pitchFamily="34" charset="0"/>
              </a:rPr>
              <a:t>3. View</a:t>
            </a:r>
          </a:p>
        </p:txBody>
      </p:sp>
      <p:sp>
        <p:nvSpPr>
          <p:cNvPr id="19" name="Right Arrow 18">
            <a:extLst>
              <a:ext uri="{FF2B5EF4-FFF2-40B4-BE49-F238E27FC236}">
                <a16:creationId xmlns:a16="http://schemas.microsoft.com/office/drawing/2014/main" id="{991A42B0-3130-6043-995E-31A55B56F522}"/>
              </a:ext>
            </a:extLst>
          </p:cNvPr>
          <p:cNvSpPr/>
          <p:nvPr/>
        </p:nvSpPr>
        <p:spPr>
          <a:xfrm>
            <a:off x="1832754" y="2982731"/>
            <a:ext cx="997868" cy="3851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100">
                <a:solidFill>
                  <a:schemeClr val="tx1"/>
                </a:solidFill>
                <a:cs typeface="Arial" panose="020B0604020202020204" pitchFamily="34" charset="0"/>
              </a:rPr>
              <a:t>2. Search</a:t>
            </a:r>
          </a:p>
        </p:txBody>
      </p:sp>
      <p:sp>
        <p:nvSpPr>
          <p:cNvPr id="9" name="Speech Bubble: Rectangle 7">
            <a:extLst>
              <a:ext uri="{FF2B5EF4-FFF2-40B4-BE49-F238E27FC236}">
                <a16:creationId xmlns:a16="http://schemas.microsoft.com/office/drawing/2014/main" id="{44321D9C-9DA6-774F-9902-98BFE66ED40E}"/>
              </a:ext>
            </a:extLst>
          </p:cNvPr>
          <p:cNvSpPr/>
          <p:nvPr/>
        </p:nvSpPr>
        <p:spPr>
          <a:xfrm>
            <a:off x="1705495" y="1537444"/>
            <a:ext cx="789944" cy="381389"/>
          </a:xfrm>
          <a:prstGeom prst="wedgeRectCallout">
            <a:avLst>
              <a:gd name="adj1" fmla="val 105978"/>
              <a:gd name="adj2" fmla="val 554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buClrTx/>
              <a:defRPr/>
            </a:pPr>
            <a:r>
              <a:rPr lang="en-US" sz="1100" kern="1200">
                <a:solidFill>
                  <a:schemeClr val="tx1"/>
                </a:solidFill>
                <a:cs typeface="Arial" panose="020B0604020202020204" pitchFamily="34" charset="0"/>
              </a:rPr>
              <a:t>1. Enter SSID</a:t>
            </a:r>
          </a:p>
        </p:txBody>
      </p:sp>
      <p:sp>
        <p:nvSpPr>
          <p:cNvPr id="6" name="Title 5">
            <a:extLst>
              <a:ext uri="{FF2B5EF4-FFF2-40B4-BE49-F238E27FC236}">
                <a16:creationId xmlns:a16="http://schemas.microsoft.com/office/drawing/2014/main" id="{049B600A-D68D-1491-A7A4-7BF9AC53063F}"/>
              </a:ext>
            </a:extLst>
          </p:cNvPr>
          <p:cNvSpPr>
            <a:spLocks noGrp="1"/>
          </p:cNvSpPr>
          <p:nvPr>
            <p:ph type="title"/>
          </p:nvPr>
        </p:nvSpPr>
        <p:spPr/>
        <p:txBody>
          <a:bodyPr>
            <a:normAutofit fontScale="90000"/>
          </a:bodyPr>
          <a:lstStyle/>
          <a:p>
            <a:r>
              <a:rPr lang="en-US">
                <a:solidFill>
                  <a:schemeClr val="accent2"/>
                </a:solidFill>
              </a:rPr>
              <a:t>Assigning the Summative Alternate ELPAC in TOMS</a:t>
            </a:r>
          </a:p>
        </p:txBody>
      </p:sp>
      <p:sp>
        <p:nvSpPr>
          <p:cNvPr id="3" name="TextBox 2">
            <a:extLst>
              <a:ext uri="{FF2B5EF4-FFF2-40B4-BE49-F238E27FC236}">
                <a16:creationId xmlns:a16="http://schemas.microsoft.com/office/drawing/2014/main" id="{C63B3822-12B7-61AA-2539-805B278EBAE3}"/>
              </a:ext>
            </a:extLst>
          </p:cNvPr>
          <p:cNvSpPr txBox="1"/>
          <p:nvPr/>
        </p:nvSpPr>
        <p:spPr>
          <a:xfrm>
            <a:off x="2886001" y="3079937"/>
            <a:ext cx="422545" cy="167707"/>
          </a:xfrm>
          <a:prstGeom prst="rect">
            <a:avLst/>
          </a:prstGeom>
          <a:noFill/>
          <a:ln w="34925">
            <a:solidFill>
              <a:srgbClr val="FF0000"/>
            </a:solidFill>
          </a:ln>
        </p:spPr>
        <p:txBody>
          <a:bodyPr wrap="square" rtlCol="0">
            <a:spAutoFit/>
          </a:bodyPr>
          <a:lstStyle/>
          <a:p>
            <a:endParaRPr lang="en-US" sz="150"/>
          </a:p>
        </p:txBody>
      </p:sp>
      <p:sp>
        <p:nvSpPr>
          <p:cNvPr id="7" name="Footer Placeholder 6">
            <a:extLst>
              <a:ext uri="{FF2B5EF4-FFF2-40B4-BE49-F238E27FC236}">
                <a16:creationId xmlns:a16="http://schemas.microsoft.com/office/drawing/2014/main" id="{E936B563-DF1A-0024-623E-8E73C5A7E2F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831678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bg1"/>
                </a:solidFill>
                <a:latin typeface="+mj-lt"/>
              </a:rPr>
              <a:t>Agenda</a:t>
            </a:r>
            <a:endParaRPr sz="2800">
              <a:solidFill>
                <a:schemeClr val="bg1"/>
              </a:solidFill>
              <a:latin typeface="+mj-lt"/>
            </a:endParaRPr>
          </a:p>
        </p:txBody>
      </p:sp>
      <p:graphicFrame>
        <p:nvGraphicFramePr>
          <p:cNvPr id="3" name="Content Placeholder 2">
            <a:extLst>
              <a:ext uri="{FF2B5EF4-FFF2-40B4-BE49-F238E27FC236}">
                <a16:creationId xmlns:a16="http://schemas.microsoft.com/office/drawing/2014/main" id="{A2BDA8D8-9F57-18EB-2B4A-23123981EC43}"/>
              </a:ext>
            </a:extLst>
          </p:cNvPr>
          <p:cNvGraphicFramePr>
            <a:graphicFrameLocks noGrp="1"/>
          </p:cNvGraphicFramePr>
          <p:nvPr>
            <p:ph sz="quarter" idx="4294967295"/>
            <p:extLst>
              <p:ext uri="{D42A27DB-BD31-4B8C-83A1-F6EECF244321}">
                <p14:modId xmlns:p14="http://schemas.microsoft.com/office/powerpoint/2010/main" val="294657419"/>
              </p:ext>
            </p:extLst>
          </p:nvPr>
        </p:nvGraphicFramePr>
        <p:xfrm>
          <a:off x="269700" y="941683"/>
          <a:ext cx="8522553" cy="3794315"/>
        </p:xfrm>
        <a:graphic>
          <a:graphicData uri="http://schemas.openxmlformats.org/drawingml/2006/table">
            <a:tbl>
              <a:tblPr firstRow="1" bandRow="1">
                <a:tableStyleId>{5E6D8271-C306-4CF9-BD5C-4D18D75ECCAA}</a:tableStyleId>
              </a:tblPr>
              <a:tblGrid>
                <a:gridCol w="2840851">
                  <a:extLst>
                    <a:ext uri="{9D8B030D-6E8A-4147-A177-3AD203B41FA5}">
                      <a16:colId xmlns:a16="http://schemas.microsoft.com/office/drawing/2014/main" val="2851107741"/>
                    </a:ext>
                  </a:extLst>
                </a:gridCol>
                <a:gridCol w="2840851">
                  <a:extLst>
                    <a:ext uri="{9D8B030D-6E8A-4147-A177-3AD203B41FA5}">
                      <a16:colId xmlns:a16="http://schemas.microsoft.com/office/drawing/2014/main" val="3804459245"/>
                    </a:ext>
                  </a:extLst>
                </a:gridCol>
                <a:gridCol w="2840851">
                  <a:extLst>
                    <a:ext uri="{9D8B030D-6E8A-4147-A177-3AD203B41FA5}">
                      <a16:colId xmlns:a16="http://schemas.microsoft.com/office/drawing/2014/main" val="3091954380"/>
                    </a:ext>
                  </a:extLst>
                </a:gridCol>
              </a:tblGrid>
              <a:tr h="245011">
                <a:tc>
                  <a:txBody>
                    <a:bodyPr/>
                    <a:lstStyle/>
                    <a:p>
                      <a:pPr algn="ctr" fontAlgn="base"/>
                      <a:r>
                        <a:rPr lang="en-US" sz="1200" b="1">
                          <a:effectLst/>
                          <a:latin typeface="+mn-lt"/>
                        </a:rPr>
                        <a:t>Before Testing​</a:t>
                      </a:r>
                      <a:endParaRPr lang="en-US" sz="1200" b="1" i="0">
                        <a:solidFill>
                          <a:srgbClr val="000000"/>
                        </a:solidFill>
                        <a:effectLst/>
                        <a:latin typeface="+mn-lt"/>
                      </a:endParaRPr>
                    </a:p>
                  </a:txBody>
                  <a:tcPr anchor="ctr">
                    <a:solidFill>
                      <a:srgbClr val="008000"/>
                    </a:solidFill>
                  </a:tcPr>
                </a:tc>
                <a:tc>
                  <a:txBody>
                    <a:bodyPr/>
                    <a:lstStyle/>
                    <a:p>
                      <a:pPr algn="ctr" fontAlgn="base"/>
                      <a:r>
                        <a:rPr lang="en-US" sz="1200" b="1">
                          <a:effectLst/>
                          <a:latin typeface="+mn-lt"/>
                        </a:rPr>
                        <a:t>During Testing​</a:t>
                      </a:r>
                      <a:endParaRPr lang="en-US" sz="1200" b="1" i="0">
                        <a:solidFill>
                          <a:srgbClr val="000000"/>
                        </a:solidFill>
                        <a:effectLst/>
                        <a:latin typeface="+mn-lt"/>
                      </a:endParaRPr>
                    </a:p>
                  </a:txBody>
                  <a:tcPr anchor="ctr">
                    <a:solidFill>
                      <a:srgbClr val="0099FF"/>
                    </a:solidFill>
                  </a:tcPr>
                </a:tc>
                <a:tc>
                  <a:txBody>
                    <a:bodyPr/>
                    <a:lstStyle/>
                    <a:p>
                      <a:pPr algn="ctr" fontAlgn="base"/>
                      <a:r>
                        <a:rPr lang="en-US" sz="1200" b="1">
                          <a:effectLst/>
                          <a:latin typeface="+mn-lt"/>
                        </a:rPr>
                        <a:t>After Testing​</a:t>
                      </a:r>
                      <a:endParaRPr lang="en-US" sz="1200" b="1" i="0">
                        <a:solidFill>
                          <a:srgbClr val="000000"/>
                        </a:solidFill>
                        <a:effectLst/>
                        <a:latin typeface="+mn-lt"/>
                      </a:endParaRPr>
                    </a:p>
                  </a:txBody>
                  <a:tcPr anchor="ctr">
                    <a:solidFill>
                      <a:srgbClr val="FF9900"/>
                    </a:solidFill>
                  </a:tcPr>
                </a:tc>
                <a:extLst>
                  <a:ext uri="{0D108BD9-81ED-4DB2-BD59-A6C34878D82A}">
                    <a16:rowId xmlns:a16="http://schemas.microsoft.com/office/drawing/2014/main" val="4157553324"/>
                  </a:ext>
                </a:extLst>
              </a:tr>
              <a:tr h="3519995">
                <a:tc>
                  <a:txBody>
                    <a:bodyPr/>
                    <a:lstStyle/>
                    <a:p>
                      <a:pPr marL="342900" lvl="0" indent="-342900" algn="l" fontAlgn="base">
                        <a:buFont typeface="+mj-lt"/>
                        <a:buAutoNum type="arabicPeriod"/>
                      </a:pPr>
                      <a:r>
                        <a:rPr lang="en-US" sz="1200" u="none" strike="noStrike">
                          <a:effectLst/>
                          <a:latin typeface="+mn-lt"/>
                        </a:rPr>
                        <a:t>Important Information for Coordinators</a:t>
                      </a:r>
                      <a:r>
                        <a:rPr lang="en-US" sz="1200">
                          <a:effectLst/>
                          <a:latin typeface="+mn-lt"/>
                        </a:rPr>
                        <a:t>​</a:t>
                      </a:r>
                    </a:p>
                    <a:p>
                      <a:pPr marL="342900" lvl="0" indent="-342900" algn="l" fontAlgn="base">
                        <a:buFont typeface="+mj-lt"/>
                        <a:buAutoNum type="arabicPeriod"/>
                      </a:pPr>
                      <a:r>
                        <a:rPr lang="en-US" sz="1200">
                          <a:effectLst/>
                          <a:latin typeface="+mn-lt"/>
                        </a:rPr>
                        <a:t>Critical Information and Timeline ​</a:t>
                      </a:r>
                    </a:p>
                    <a:p>
                      <a:pPr marL="342900" lvl="0" indent="-342900" algn="l" fontAlgn="base">
                        <a:buFont typeface="+mj-lt"/>
                        <a:buAutoNum type="arabicPeriod"/>
                      </a:pPr>
                      <a:r>
                        <a:rPr lang="en-US" sz="1200" u="none" strike="noStrike">
                          <a:effectLst/>
                          <a:latin typeface="+mn-lt"/>
                        </a:rPr>
                        <a:t>Data Readiness</a:t>
                      </a:r>
                      <a:r>
                        <a:rPr lang="en-US" sz="1200">
                          <a:effectLst/>
                          <a:latin typeface="+mn-lt"/>
                        </a:rPr>
                        <a:t>​</a:t>
                      </a:r>
                    </a:p>
                    <a:p>
                      <a:pPr marL="342900" lvl="0" indent="-342900" algn="l" fontAlgn="base">
                        <a:buFont typeface="+mj-lt"/>
                        <a:buAutoNum type="arabicPeriod"/>
                      </a:pPr>
                      <a:r>
                        <a:rPr lang="en-US" sz="1200">
                          <a:effectLst/>
                          <a:latin typeface="+mn-lt"/>
                        </a:rPr>
                        <a:t>Training Requirements ​</a:t>
                      </a:r>
                    </a:p>
                    <a:p>
                      <a:pPr marL="342900" lvl="0" indent="-342900" algn="l" fontAlgn="base">
                        <a:buFont typeface="+mj-lt"/>
                        <a:buAutoNum type="arabicPeriod"/>
                      </a:pPr>
                      <a:r>
                        <a:rPr lang="en-US" sz="1200">
                          <a:effectLst/>
                          <a:latin typeface="+mn-lt"/>
                        </a:rPr>
                        <a:t>Moodle Training​</a:t>
                      </a:r>
                    </a:p>
                    <a:p>
                      <a:pPr marL="342900" lvl="0" indent="-342900" algn="l" fontAlgn="base">
                        <a:buFont typeface="+mj-lt"/>
                        <a:buAutoNum type="arabicPeriod"/>
                      </a:pPr>
                      <a:r>
                        <a:rPr lang="en-US" sz="1200">
                          <a:effectLst/>
                          <a:latin typeface="+mn-lt"/>
                        </a:rPr>
                        <a:t>Monitoring Completion of TE Requirements​</a:t>
                      </a:r>
                    </a:p>
                    <a:p>
                      <a:pPr marL="342900" lvl="0" indent="-342900" algn="l" fontAlgn="base">
                        <a:buFont typeface="+mj-lt"/>
                        <a:buAutoNum type="arabicPeriod"/>
                      </a:pPr>
                      <a:r>
                        <a:rPr lang="en-US" sz="1200">
                          <a:effectLst/>
                          <a:latin typeface="+mn-lt"/>
                        </a:rPr>
                        <a:t>ELPAC TOMS Accounts ​</a:t>
                      </a:r>
                    </a:p>
                    <a:p>
                      <a:pPr marL="342900" lvl="0" indent="-342900" algn="l" fontAlgn="base">
                        <a:buFont typeface="+mj-lt"/>
                        <a:buAutoNum type="arabicPeriod"/>
                      </a:pPr>
                      <a:r>
                        <a:rPr lang="en-US" sz="1200">
                          <a:effectLst/>
                          <a:latin typeface="+mn-lt"/>
                        </a:rPr>
                        <a:t>Accessibility Resources​</a:t>
                      </a:r>
                    </a:p>
                    <a:p>
                      <a:pPr marL="342900" lvl="0" indent="-342900" algn="l" fontAlgn="base">
                        <a:buFont typeface="+mj-lt"/>
                        <a:buAutoNum type="arabicPeriod"/>
                      </a:pPr>
                      <a:r>
                        <a:rPr lang="en-US" sz="1200">
                          <a:effectLst/>
                          <a:latin typeface="+mn-lt"/>
                        </a:rPr>
                        <a:t>Entering Supports, Accommodations, and Domain Exemptions​</a:t>
                      </a:r>
                    </a:p>
                    <a:p>
                      <a:pPr marL="342900" lvl="0" indent="-342900" algn="l" fontAlgn="base">
                        <a:buFont typeface="+mj-lt"/>
                        <a:buAutoNum type="arabicPeriod"/>
                      </a:pPr>
                      <a:r>
                        <a:rPr lang="en-US" sz="1200">
                          <a:effectLst/>
                          <a:latin typeface="+mn-lt"/>
                        </a:rPr>
                        <a:t>Technology ​</a:t>
                      </a:r>
                      <a:endParaRPr lang="en-US" sz="1200" b="0" i="0">
                        <a:solidFill>
                          <a:srgbClr val="000000"/>
                        </a:solidFill>
                        <a:effectLst/>
                        <a:latin typeface="+mn-lt"/>
                      </a:endParaRPr>
                    </a:p>
                  </a:txBody>
                  <a:tcPr/>
                </a:tc>
                <a:tc>
                  <a:txBody>
                    <a:bodyPr/>
                    <a:lstStyle/>
                    <a:p>
                      <a:pPr marL="342900" lvl="0" indent="-342900" algn="l" fontAlgn="base">
                        <a:buFont typeface="+mj-lt"/>
                        <a:buAutoNum type="arabicPeriod"/>
                      </a:pPr>
                      <a:r>
                        <a:rPr lang="en-US" sz="1200">
                          <a:effectLst/>
                          <a:latin typeface="+mn-lt"/>
                        </a:rPr>
                        <a:t>Monitoring Completion​</a:t>
                      </a:r>
                    </a:p>
                    <a:p>
                      <a:pPr marL="342900" lvl="0" indent="-342900" algn="l" fontAlgn="base">
                        <a:buFont typeface="+mj-lt"/>
                        <a:buAutoNum type="arabicPeriod"/>
                      </a:pPr>
                      <a:r>
                        <a:rPr lang="en-US" sz="1200">
                          <a:effectLst/>
                          <a:latin typeface="+mn-lt"/>
                        </a:rPr>
                        <a:t>Preparing for Test Administration​</a:t>
                      </a:r>
                    </a:p>
                    <a:p>
                      <a:pPr marL="342900" lvl="0" indent="-342900" algn="l" fontAlgn="base">
                        <a:buFont typeface="+mj-lt"/>
                        <a:buAutoNum type="arabicPeriod"/>
                      </a:pPr>
                      <a:r>
                        <a:rPr lang="en-US" sz="1200">
                          <a:effectLst/>
                          <a:latin typeface="+mn-lt"/>
                        </a:rPr>
                        <a:t>Creating a Test Session​</a:t>
                      </a:r>
                    </a:p>
                    <a:p>
                      <a:pPr marL="342900" lvl="0" indent="-342900" algn="l" fontAlgn="base">
                        <a:buFont typeface="+mj-lt"/>
                        <a:buAutoNum type="arabicPeriod"/>
                      </a:pPr>
                      <a:r>
                        <a:rPr lang="en-US" sz="1200">
                          <a:effectLst/>
                          <a:latin typeface="+mn-lt"/>
                        </a:rPr>
                        <a:t>Summative ELPAC Test Administration​</a:t>
                      </a:r>
                    </a:p>
                    <a:p>
                      <a:pPr marL="742950" lvl="1" indent="-285750" algn="l" fontAlgn="base">
                        <a:buFont typeface="+mj-lt"/>
                        <a:buAutoNum type="arabicPeriod"/>
                      </a:pPr>
                      <a:r>
                        <a:rPr lang="en-US" sz="1200">
                          <a:effectLst/>
                          <a:latin typeface="+mn-lt"/>
                        </a:rPr>
                        <a:t>K-2 Reading and Listening​</a:t>
                      </a:r>
                    </a:p>
                    <a:p>
                      <a:pPr marL="742950" lvl="1" indent="-285750" algn="l" fontAlgn="base">
                        <a:buFont typeface="+mj-lt"/>
                        <a:buAutoNum type="arabicPeriod"/>
                      </a:pPr>
                      <a:r>
                        <a:rPr lang="en-US" sz="1200">
                          <a:effectLst/>
                          <a:latin typeface="+mn-lt"/>
                        </a:rPr>
                        <a:t>K-2 Writing​</a:t>
                      </a:r>
                    </a:p>
                    <a:p>
                      <a:pPr marL="742950" lvl="1" indent="-285750" algn="l" fontAlgn="base">
                        <a:buFont typeface="+mj-lt"/>
                        <a:buAutoNum type="arabicPeriod"/>
                      </a:pPr>
                      <a:r>
                        <a:rPr lang="en-US" sz="1200">
                          <a:effectLst/>
                          <a:latin typeface="+mn-lt"/>
                        </a:rPr>
                        <a:t>K-12 Speaking​</a:t>
                      </a:r>
                    </a:p>
                    <a:p>
                      <a:pPr marL="742950" lvl="1" indent="-285750" algn="l" fontAlgn="base">
                        <a:buFont typeface="+mj-lt"/>
                        <a:buAutoNum type="arabicPeriod"/>
                      </a:pPr>
                      <a:r>
                        <a:rPr lang="en-US" sz="1200">
                          <a:effectLst/>
                          <a:latin typeface="+mn-lt"/>
                        </a:rPr>
                        <a:t>3-12 Reading, Listening, and Writing​</a:t>
                      </a:r>
                    </a:p>
                    <a:p>
                      <a:pPr marL="342900" lvl="0" indent="-342900" algn="l" fontAlgn="base">
                        <a:buFont typeface="+mj-lt"/>
                        <a:buAutoNum type="arabicPeriod" startAt="5"/>
                      </a:pPr>
                      <a:r>
                        <a:rPr lang="en-US" sz="1200">
                          <a:effectLst/>
                          <a:latin typeface="+mn-lt"/>
                        </a:rPr>
                        <a:t>DEI</a:t>
                      </a:r>
                    </a:p>
                    <a:p>
                      <a:pPr marL="342900" lvl="0" indent="-342900" algn="l" fontAlgn="base">
                        <a:buFont typeface="+mj-lt"/>
                        <a:buAutoNum type="arabicPeriod" startAt="5"/>
                      </a:pPr>
                      <a:r>
                        <a:rPr lang="en-US" sz="1200">
                          <a:effectLst/>
                          <a:latin typeface="+mn-lt"/>
                        </a:rPr>
                        <a:t>Summative Alternate ELPAC Test Administration​</a:t>
                      </a:r>
                    </a:p>
                    <a:p>
                      <a:pPr marL="342900" lvl="0" indent="-342900" algn="l" fontAlgn="base">
                        <a:buFont typeface="+mj-lt"/>
                        <a:buAutoNum type="arabicPeriod" startAt="5"/>
                      </a:pPr>
                      <a:r>
                        <a:rPr lang="en-US" sz="1200">
                          <a:effectLst/>
                          <a:latin typeface="+mn-lt"/>
                        </a:rPr>
                        <a:t>STAIRS​</a:t>
                      </a:r>
                      <a:endParaRPr lang="en-US" sz="1200" b="0" i="0" dirty="0">
                        <a:solidFill>
                          <a:srgbClr val="000000"/>
                        </a:solidFill>
                        <a:effectLst/>
                        <a:latin typeface="+mn-lt"/>
                      </a:endParaRPr>
                    </a:p>
                  </a:txBody>
                  <a:tcPr/>
                </a:tc>
                <a:tc>
                  <a:txBody>
                    <a:bodyPr/>
                    <a:lstStyle/>
                    <a:p>
                      <a:pPr marL="342900" lvl="0" indent="-342900" algn="l" fontAlgn="base">
                        <a:buFont typeface="+mj-lt"/>
                        <a:buAutoNum type="arabicPeriod"/>
                      </a:pPr>
                      <a:r>
                        <a:rPr lang="en-US" sz="1200">
                          <a:effectLst/>
                          <a:latin typeface="+mn-lt"/>
                        </a:rPr>
                        <a:t>Returning K-2 Writing Materials​</a:t>
                      </a:r>
                    </a:p>
                    <a:p>
                      <a:pPr marL="342900" lvl="0" indent="-342900" algn="l" fontAlgn="base">
                        <a:buFont typeface="+mj-lt"/>
                        <a:buAutoNum type="arabicPeriod"/>
                      </a:pPr>
                      <a:r>
                        <a:rPr lang="en-US" sz="1200">
                          <a:effectLst/>
                          <a:latin typeface="+mn-lt"/>
                        </a:rPr>
                        <a:t>Score Reporting​</a:t>
                      </a:r>
                    </a:p>
                    <a:p>
                      <a:pPr marL="342900" lvl="0" indent="-342900" algn="l" fontAlgn="base">
                        <a:buFont typeface="+mj-lt"/>
                        <a:buAutoNum type="arabicPeriod"/>
                      </a:pPr>
                      <a:r>
                        <a:rPr lang="en-US" sz="1200">
                          <a:effectLst/>
                          <a:latin typeface="+mn-lt"/>
                        </a:rPr>
                        <a:t>Post-test Documentation​</a:t>
                      </a:r>
                    </a:p>
                    <a:p>
                      <a:pPr marL="342900" lvl="0" indent="-342900" algn="l" fontAlgn="base">
                        <a:buFont typeface="+mj-lt"/>
                        <a:buAutoNum type="arabicPeriod"/>
                      </a:pPr>
                      <a:r>
                        <a:rPr lang="en-US" sz="1200">
                          <a:effectLst/>
                          <a:latin typeface="+mn-lt"/>
                        </a:rPr>
                        <a:t>Crisis Alert Response System (CARS) and Audits​</a:t>
                      </a:r>
                    </a:p>
                    <a:p>
                      <a:pPr marL="342900" lvl="0" indent="-342900" algn="l" fontAlgn="base">
                        <a:buFont typeface="+mj-lt"/>
                        <a:buAutoNum type="arabicPeriod"/>
                      </a:pPr>
                      <a:r>
                        <a:rPr lang="en-US" sz="1200" u="none" strike="noStrike">
                          <a:effectLst/>
                          <a:latin typeface="+mn-lt"/>
                        </a:rPr>
                        <a:t>New! ELPAC Interim Assessments</a:t>
                      </a:r>
                      <a:r>
                        <a:rPr lang="en-US" sz="1200">
                          <a:effectLst/>
                          <a:latin typeface="+mn-lt"/>
                        </a:rPr>
                        <a:t>​</a:t>
                      </a:r>
                    </a:p>
                    <a:p>
                      <a:pPr marL="342900" lvl="0" indent="-342900" algn="l" fontAlgn="base">
                        <a:buFont typeface="+mj-lt"/>
                        <a:buAutoNum type="arabicPeriod"/>
                      </a:pPr>
                      <a:r>
                        <a:rPr lang="en-US" sz="1200">
                          <a:effectLst/>
                          <a:latin typeface="+mn-lt"/>
                        </a:rPr>
                        <a:t>Resources​</a:t>
                      </a:r>
                      <a:endParaRPr lang="en-US" sz="1200" b="0" i="0">
                        <a:solidFill>
                          <a:srgbClr val="000000"/>
                        </a:solidFill>
                        <a:effectLst/>
                        <a:latin typeface="+mn-lt"/>
                      </a:endParaRPr>
                    </a:p>
                  </a:txBody>
                  <a:tcPr/>
                </a:tc>
                <a:extLst>
                  <a:ext uri="{0D108BD9-81ED-4DB2-BD59-A6C34878D82A}">
                    <a16:rowId xmlns:a16="http://schemas.microsoft.com/office/drawing/2014/main" val="3357655428"/>
                  </a:ext>
                </a:extLst>
              </a:tr>
            </a:tbl>
          </a:graphicData>
        </a:graphic>
      </p:graphicFrame>
      <p:sp>
        <p:nvSpPr>
          <p:cNvPr id="7" name="Footer Placeholder 5">
            <a:extLst>
              <a:ext uri="{FF2B5EF4-FFF2-40B4-BE49-F238E27FC236}">
                <a16:creationId xmlns:a16="http://schemas.microsoft.com/office/drawing/2014/main" id="{BDA34E34-A238-8DC0-E91D-040DF740F8A3}"/>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77676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BD0EF5-91B5-562F-19B4-8B05325B573B}"/>
              </a:ext>
            </a:extLst>
          </p:cNvPr>
          <p:cNvSpPr>
            <a:spLocks noGrp="1"/>
          </p:cNvSpPr>
          <p:nvPr>
            <p:ph type="title"/>
          </p:nvPr>
        </p:nvSpPr>
        <p:spPr/>
        <p:txBody>
          <a:bodyPr>
            <a:normAutofit fontScale="90000"/>
          </a:bodyPr>
          <a:lstStyle/>
          <a:p>
            <a:r>
              <a:rPr lang="en-US">
                <a:solidFill>
                  <a:schemeClr val="accent2"/>
                </a:solidFill>
              </a:rPr>
              <a:t>Assigning the Summative Alternate ELPAC in TOMS</a:t>
            </a:r>
          </a:p>
        </p:txBody>
      </p:sp>
      <p:sp>
        <p:nvSpPr>
          <p:cNvPr id="12" name="Footer Placeholder 11">
            <a:extLst>
              <a:ext uri="{FF2B5EF4-FFF2-40B4-BE49-F238E27FC236}">
                <a16:creationId xmlns:a16="http://schemas.microsoft.com/office/drawing/2014/main" id="{B8DE699A-9769-72FF-99A2-CE0F46078196}"/>
              </a:ext>
            </a:extLst>
          </p:cNvPr>
          <p:cNvSpPr>
            <a:spLocks noGrp="1"/>
          </p:cNvSpPr>
          <p:nvPr>
            <p:ph type="ftr" sz="quarter" idx="11"/>
          </p:nvPr>
        </p:nvSpPr>
        <p:spPr>
          <a:xfrm>
            <a:off x="1992574" y="4799303"/>
            <a:ext cx="5902729" cy="246221"/>
          </a:xfrm>
          <a:prstGeom prst="rect">
            <a:avLst/>
          </a:prstGeom>
        </p:spPr>
        <p:txBody>
          <a:bodyPr/>
          <a:lstStyle/>
          <a:p>
            <a:r>
              <a:rPr lang="en-US"/>
              <a:t>2023-24 Summative ELPAC and Summative Alternate ELPAC Administration Coordinator Training</a:t>
            </a:r>
          </a:p>
        </p:txBody>
      </p:sp>
      <p:pic>
        <p:nvPicPr>
          <p:cNvPr id="10" name="Picture 9">
            <a:extLst>
              <a:ext uri="{FF2B5EF4-FFF2-40B4-BE49-F238E27FC236}">
                <a16:creationId xmlns:a16="http://schemas.microsoft.com/office/drawing/2014/main" id="{98A6B898-595E-CA5D-E2A6-4D5EBADE3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07" y="867249"/>
            <a:ext cx="7002651" cy="3789106"/>
          </a:xfrm>
          <a:prstGeom prst="rect">
            <a:avLst/>
          </a:prstGeom>
        </p:spPr>
      </p:pic>
      <p:sp>
        <p:nvSpPr>
          <p:cNvPr id="11" name="Right Arrow 18">
            <a:extLst>
              <a:ext uri="{FF2B5EF4-FFF2-40B4-BE49-F238E27FC236}">
                <a16:creationId xmlns:a16="http://schemas.microsoft.com/office/drawing/2014/main" id="{8505C6D3-8729-CC61-3F93-47EA8B2BABD0}"/>
              </a:ext>
            </a:extLst>
          </p:cNvPr>
          <p:cNvSpPr/>
          <p:nvPr/>
        </p:nvSpPr>
        <p:spPr>
          <a:xfrm flipH="1">
            <a:off x="2956135" y="3917993"/>
            <a:ext cx="837700" cy="39932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Select</a:t>
            </a:r>
          </a:p>
        </p:txBody>
      </p:sp>
      <p:sp>
        <p:nvSpPr>
          <p:cNvPr id="13" name="Right Arrow 18">
            <a:extLst>
              <a:ext uri="{FF2B5EF4-FFF2-40B4-BE49-F238E27FC236}">
                <a16:creationId xmlns:a16="http://schemas.microsoft.com/office/drawing/2014/main" id="{3A8E8270-55E0-1E28-E6EF-8FB66969EDF0}"/>
              </a:ext>
            </a:extLst>
          </p:cNvPr>
          <p:cNvSpPr/>
          <p:nvPr/>
        </p:nvSpPr>
        <p:spPr>
          <a:xfrm>
            <a:off x="490007" y="4257033"/>
            <a:ext cx="837700" cy="39932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Save</a:t>
            </a:r>
          </a:p>
        </p:txBody>
      </p:sp>
      <p:sp>
        <p:nvSpPr>
          <p:cNvPr id="14" name="TextBox 13">
            <a:extLst>
              <a:ext uri="{FF2B5EF4-FFF2-40B4-BE49-F238E27FC236}">
                <a16:creationId xmlns:a16="http://schemas.microsoft.com/office/drawing/2014/main" id="{DA12E311-0DE4-B7FD-6E6B-BCD176761BF7}"/>
              </a:ext>
            </a:extLst>
          </p:cNvPr>
          <p:cNvSpPr txBox="1"/>
          <p:nvPr/>
        </p:nvSpPr>
        <p:spPr>
          <a:xfrm>
            <a:off x="2507226" y="826185"/>
            <a:ext cx="1376516" cy="438905"/>
          </a:xfrm>
          <a:prstGeom prst="rect">
            <a:avLst/>
          </a:prstGeom>
          <a:noFill/>
          <a:ln w="34925">
            <a:solidFill>
              <a:srgbClr val="FF0000"/>
            </a:solidFill>
          </a:ln>
        </p:spPr>
        <p:txBody>
          <a:bodyPr wrap="square" rtlCol="0">
            <a:spAutoFit/>
          </a:bodyPr>
          <a:lstStyle/>
          <a:p>
            <a:endParaRPr lang="en-US" sz="200"/>
          </a:p>
        </p:txBody>
      </p:sp>
      <p:sp>
        <p:nvSpPr>
          <p:cNvPr id="16" name="Rectangle 15">
            <a:extLst>
              <a:ext uri="{FF2B5EF4-FFF2-40B4-BE49-F238E27FC236}">
                <a16:creationId xmlns:a16="http://schemas.microsoft.com/office/drawing/2014/main" id="{520BF715-DF1D-517C-B23C-A01B44494D55}"/>
              </a:ext>
            </a:extLst>
          </p:cNvPr>
          <p:cNvSpPr/>
          <p:nvPr/>
        </p:nvSpPr>
        <p:spPr>
          <a:xfrm>
            <a:off x="1327707" y="4050890"/>
            <a:ext cx="1376516" cy="2253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184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9B600A-D68D-1491-A7A4-7BF9AC53063F}"/>
              </a:ext>
            </a:extLst>
          </p:cNvPr>
          <p:cNvSpPr>
            <a:spLocks noGrp="1"/>
          </p:cNvSpPr>
          <p:nvPr>
            <p:ph type="title"/>
          </p:nvPr>
        </p:nvSpPr>
        <p:spPr/>
        <p:txBody>
          <a:bodyPr>
            <a:normAutofit/>
          </a:bodyPr>
          <a:lstStyle/>
          <a:p>
            <a:r>
              <a:rPr lang="en-US">
                <a:solidFill>
                  <a:schemeClr val="bg1"/>
                </a:solidFill>
              </a:rPr>
              <a:t>Data Flow Process</a:t>
            </a:r>
          </a:p>
        </p:txBody>
      </p:sp>
      <p:sp>
        <p:nvSpPr>
          <p:cNvPr id="7" name="Footer Placeholder 6">
            <a:extLst>
              <a:ext uri="{FF2B5EF4-FFF2-40B4-BE49-F238E27FC236}">
                <a16:creationId xmlns:a16="http://schemas.microsoft.com/office/drawing/2014/main" id="{E936B563-DF1A-0024-623E-8E73C5A7E2F2}"/>
              </a:ext>
            </a:extLst>
          </p:cNvPr>
          <p:cNvSpPr>
            <a:spLocks noGrp="1"/>
          </p:cNvSpPr>
          <p:nvPr>
            <p:ph type="ftr" sz="quarter" idx="11"/>
          </p:nvPr>
        </p:nvSpPr>
        <p:spPr>
          <a:xfrm>
            <a:off x="1992574" y="4799303"/>
            <a:ext cx="5715916" cy="246221"/>
          </a:xfrm>
          <a:prstGeom prst="rect">
            <a:avLst/>
          </a:prstGeom>
        </p:spPr>
        <p:txBody>
          <a:bodyPr/>
          <a:lstStyle/>
          <a:p>
            <a:r>
              <a:rPr lang="en-US"/>
              <a:t>2023-24 Summative ELPAC and Summative Alternate ELPAC Administration Coordinator Training</a:t>
            </a:r>
          </a:p>
        </p:txBody>
      </p:sp>
      <p:sp>
        <p:nvSpPr>
          <p:cNvPr id="3" name="TextBox 2">
            <a:extLst>
              <a:ext uri="{FF2B5EF4-FFF2-40B4-BE49-F238E27FC236}">
                <a16:creationId xmlns:a16="http://schemas.microsoft.com/office/drawing/2014/main" id="{F16D0D93-1DBD-B33F-555E-295027685AC6}"/>
              </a:ext>
            </a:extLst>
          </p:cNvPr>
          <p:cNvSpPr txBox="1"/>
          <p:nvPr/>
        </p:nvSpPr>
        <p:spPr>
          <a:xfrm>
            <a:off x="285136" y="927453"/>
            <a:ext cx="3412924" cy="3694153"/>
          </a:xfrm>
          <a:prstGeom prst="rect">
            <a:avLst/>
          </a:prstGeom>
          <a:noFill/>
        </p:spPr>
        <p:txBody>
          <a:bodyPr wrap="square" lIns="91440" tIns="45720" rIns="91440" bIns="45720" anchor="t">
            <a:spAutoFit/>
          </a:bodyPr>
          <a:lstStyle/>
          <a:p>
            <a:pPr marL="122555" lvl="1">
              <a:lnSpc>
                <a:spcPct val="120000"/>
              </a:lnSpc>
              <a:spcBef>
                <a:spcPts val="0"/>
              </a:spcBef>
              <a:spcAft>
                <a:spcPts val="300"/>
              </a:spcAft>
              <a:buClr>
                <a:schemeClr val="tx1"/>
              </a:buClr>
              <a:buSzPct val="100000"/>
            </a:pPr>
            <a:r>
              <a:rPr lang="en-US" sz="1600">
                <a:cs typeface="Calibri"/>
              </a:rPr>
              <a:t>Student demographic data changes in CALPADS can take </a:t>
            </a:r>
            <a:r>
              <a:rPr lang="en-US" sz="1600" b="1">
                <a:cs typeface="Calibri"/>
              </a:rPr>
              <a:t>5-10</a:t>
            </a:r>
            <a:r>
              <a:rPr lang="en-US" sz="1600">
                <a:cs typeface="Calibri"/>
              </a:rPr>
              <a:t> business days or longer to process.</a:t>
            </a:r>
          </a:p>
          <a:p>
            <a:pPr marL="408305" lvl="1" indent="-285750">
              <a:lnSpc>
                <a:spcPct val="120000"/>
              </a:lnSpc>
              <a:spcBef>
                <a:spcPts val="0"/>
              </a:spcBef>
              <a:spcAft>
                <a:spcPts val="300"/>
              </a:spcAft>
              <a:buClr>
                <a:schemeClr val="tx1"/>
              </a:buClr>
              <a:buSzPct val="100000"/>
              <a:buFont typeface="Arial" panose="020B0604020202020204" pitchFamily="34" charset="0"/>
              <a:buChar char="•"/>
            </a:pPr>
            <a:r>
              <a:rPr lang="en-US">
                <a:cs typeface="Calibri"/>
              </a:rPr>
              <a:t>Grade level changes will affect grade level of assigned tests.</a:t>
            </a:r>
          </a:p>
          <a:p>
            <a:pPr marL="803275" lvl="6" indent="-406400">
              <a:lnSpc>
                <a:spcPct val="120000"/>
              </a:lnSpc>
              <a:spcAft>
                <a:spcPts val="300"/>
              </a:spcAft>
              <a:buClr>
                <a:schemeClr val="tx1"/>
              </a:buClr>
              <a:buSzPct val="100000"/>
              <a:buFont typeface="Arial" panose="020B0604020202020204" pitchFamily="34" charset="0"/>
              <a:buChar char="•"/>
            </a:pPr>
            <a:r>
              <a:rPr lang="en-US" sz="1200">
                <a:cs typeface="Calibri"/>
              </a:rPr>
              <a:t>CAASPP tests may be affected.</a:t>
            </a:r>
          </a:p>
          <a:p>
            <a:pPr marL="408305" lvl="1" indent="-285750">
              <a:lnSpc>
                <a:spcPct val="120000"/>
              </a:lnSpc>
              <a:spcBef>
                <a:spcPts val="0"/>
              </a:spcBef>
              <a:spcAft>
                <a:spcPts val="300"/>
              </a:spcAft>
              <a:buClr>
                <a:schemeClr val="tx1"/>
              </a:buClr>
              <a:buSzPct val="100000"/>
              <a:buFont typeface="Arial" panose="020B0604020202020204" pitchFamily="34" charset="0"/>
              <a:buChar char="•"/>
            </a:pPr>
            <a:r>
              <a:rPr lang="en-US">
                <a:cs typeface="Calibri"/>
              </a:rPr>
              <a:t>Demographic changes in MISIS will delay students accessing assigned tests.</a:t>
            </a:r>
          </a:p>
          <a:p>
            <a:pPr marL="408305" lvl="1" indent="-285750">
              <a:lnSpc>
                <a:spcPct val="120000"/>
              </a:lnSpc>
              <a:spcBef>
                <a:spcPts val="0"/>
              </a:spcBef>
              <a:spcAft>
                <a:spcPts val="300"/>
              </a:spcAft>
              <a:buClr>
                <a:schemeClr val="tx1"/>
              </a:buClr>
              <a:buSzPct val="100000"/>
              <a:buFont typeface="Arial" panose="020B0604020202020204" pitchFamily="34" charset="0"/>
              <a:buChar char="•"/>
            </a:pPr>
            <a:r>
              <a:rPr lang="en-US">
                <a:cs typeface="Calibri"/>
              </a:rPr>
              <a:t>Special education indicator must be reflected in TOMS before assigning ALT ELPAC or Accommodations.</a:t>
            </a:r>
          </a:p>
        </p:txBody>
      </p:sp>
      <p:pic>
        <p:nvPicPr>
          <p:cNvPr id="4" name="Picture 3" descr="A screenshot of a computer screen&#10;&#10;Description automatically generated">
            <a:extLst>
              <a:ext uri="{FF2B5EF4-FFF2-40B4-BE49-F238E27FC236}">
                <a16:creationId xmlns:a16="http://schemas.microsoft.com/office/drawing/2014/main" id="{73F632D0-A3F3-D5D9-B573-CA6AFA1C8471}"/>
              </a:ext>
            </a:extLst>
          </p:cNvPr>
          <p:cNvPicPr>
            <a:picLocks noChangeAspect="1"/>
          </p:cNvPicPr>
          <p:nvPr/>
        </p:nvPicPr>
        <p:blipFill>
          <a:blip r:embed="rId3"/>
          <a:stretch>
            <a:fillRect/>
          </a:stretch>
        </p:blipFill>
        <p:spPr>
          <a:xfrm>
            <a:off x="4006787" y="1065711"/>
            <a:ext cx="4852077" cy="2551148"/>
          </a:xfrm>
          <a:prstGeom prst="rect">
            <a:avLst/>
          </a:prstGeom>
          <a:ln>
            <a:solidFill>
              <a:schemeClr val="tx1"/>
            </a:solidFill>
          </a:ln>
        </p:spPr>
      </p:pic>
    </p:spTree>
    <p:extLst>
      <p:ext uri="{BB962C8B-B14F-4D97-AF65-F5344CB8AC3E}">
        <p14:creationId xmlns:p14="http://schemas.microsoft.com/office/powerpoint/2010/main" val="1624875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9B600A-D68D-1491-A7A4-7BF9AC53063F}"/>
              </a:ext>
            </a:extLst>
          </p:cNvPr>
          <p:cNvSpPr>
            <a:spLocks noGrp="1"/>
          </p:cNvSpPr>
          <p:nvPr>
            <p:ph type="title"/>
          </p:nvPr>
        </p:nvSpPr>
        <p:spPr/>
        <p:txBody>
          <a:bodyPr>
            <a:normAutofit/>
          </a:bodyPr>
          <a:lstStyle/>
          <a:p>
            <a:r>
              <a:rPr lang="en-US">
                <a:solidFill>
                  <a:schemeClr val="bg1"/>
                </a:solidFill>
              </a:rPr>
              <a:t>New Enrollees</a:t>
            </a:r>
          </a:p>
        </p:txBody>
      </p:sp>
      <p:sp>
        <p:nvSpPr>
          <p:cNvPr id="7" name="Footer Placeholder 6">
            <a:extLst>
              <a:ext uri="{FF2B5EF4-FFF2-40B4-BE49-F238E27FC236}">
                <a16:creationId xmlns:a16="http://schemas.microsoft.com/office/drawing/2014/main" id="{E936B563-DF1A-0024-623E-8E73C5A7E2F2}"/>
              </a:ext>
            </a:extLst>
          </p:cNvPr>
          <p:cNvSpPr>
            <a:spLocks noGrp="1"/>
          </p:cNvSpPr>
          <p:nvPr>
            <p:ph type="ftr" sz="quarter" idx="11"/>
          </p:nvPr>
        </p:nvSpPr>
        <p:spPr>
          <a:xfrm>
            <a:off x="1992574" y="4799303"/>
            <a:ext cx="5715916" cy="246221"/>
          </a:xfrm>
          <a:prstGeom prst="rect">
            <a:avLst/>
          </a:prstGeom>
        </p:spPr>
        <p:txBody>
          <a:bodyPr/>
          <a:lstStyle/>
          <a:p>
            <a:r>
              <a:rPr lang="en-US"/>
              <a:t>2023-24 Summative ELPAC and Summative Alternate ELPAC Administration Coordinator Training</a:t>
            </a:r>
          </a:p>
        </p:txBody>
      </p:sp>
      <p:sp>
        <p:nvSpPr>
          <p:cNvPr id="3" name="TextBox 2">
            <a:extLst>
              <a:ext uri="{FF2B5EF4-FFF2-40B4-BE49-F238E27FC236}">
                <a16:creationId xmlns:a16="http://schemas.microsoft.com/office/drawing/2014/main" id="{F16D0D93-1DBD-B33F-555E-295027685AC6}"/>
              </a:ext>
            </a:extLst>
          </p:cNvPr>
          <p:cNvSpPr txBox="1"/>
          <p:nvPr/>
        </p:nvSpPr>
        <p:spPr>
          <a:xfrm>
            <a:off x="285136" y="927453"/>
            <a:ext cx="8396748" cy="3648628"/>
          </a:xfrm>
          <a:prstGeom prst="rect">
            <a:avLst/>
          </a:prstGeom>
          <a:noFill/>
        </p:spPr>
        <p:txBody>
          <a:bodyPr wrap="square" lIns="91440" tIns="45720" rIns="91440" bIns="45720" anchor="t">
            <a:spAutoFit/>
          </a:bodyPr>
          <a:lstStyle/>
          <a:p>
            <a:pPr marL="465455" lvl="1" indent="-342900">
              <a:lnSpc>
                <a:spcPct val="120000"/>
              </a:lnSpc>
              <a:spcBef>
                <a:spcPts val="0"/>
              </a:spcBef>
              <a:spcAft>
                <a:spcPts val="300"/>
              </a:spcAft>
              <a:buClr>
                <a:schemeClr val="tx1"/>
              </a:buClr>
              <a:buSzPct val="100000"/>
              <a:buFont typeface="Arial" panose="020B0604020202020204" pitchFamily="34" charset="0"/>
              <a:buChar char="•"/>
            </a:pPr>
            <a:r>
              <a:rPr lang="en-US" sz="2200">
                <a:latin typeface="+mn-lt"/>
                <a:cs typeface="Calibri" panose="020F0502020204030204" pitchFamily="34" charset="0"/>
              </a:rPr>
              <a:t>Continue to check Summative ELPAC eligibility in TOMS for new enrollees.</a:t>
            </a:r>
            <a:endParaRPr lang="en-US"/>
          </a:p>
          <a:p>
            <a:pPr marL="971550" lvl="2" indent="-457200">
              <a:lnSpc>
                <a:spcPct val="120000"/>
              </a:lnSpc>
              <a:spcBef>
                <a:spcPts val="0"/>
              </a:spcBef>
              <a:spcAft>
                <a:spcPts val="300"/>
              </a:spcAft>
              <a:buClr>
                <a:schemeClr val="tx1"/>
              </a:buClr>
              <a:buSzPct val="100000"/>
              <a:buFont typeface="Courier New" panose="02070309020205020404" pitchFamily="49" charset="0"/>
              <a:buChar char="o"/>
            </a:pPr>
            <a:r>
              <a:rPr lang="en-US" sz="2000">
                <a:latin typeface="+mn-lt"/>
                <a:cs typeface="Calibri"/>
              </a:rPr>
              <a:t>Allow 2 weeks for data to sync.</a:t>
            </a:r>
          </a:p>
          <a:p>
            <a:pPr marL="971550" lvl="2" indent="-457200">
              <a:lnSpc>
                <a:spcPct val="120000"/>
              </a:lnSpc>
              <a:spcAft>
                <a:spcPts val="300"/>
              </a:spcAft>
              <a:buClr>
                <a:schemeClr val="tx1"/>
              </a:buClr>
              <a:buSzPct val="100000"/>
              <a:buFont typeface="Courier New" panose="02070309020205020404" pitchFamily="49" charset="0"/>
              <a:buChar char="o"/>
            </a:pPr>
            <a:r>
              <a:rPr lang="en-US" sz="2000" b="1">
                <a:highlight>
                  <a:srgbClr val="FFFF00"/>
                </a:highlight>
                <a:latin typeface="+mn-lt"/>
                <a:cs typeface="Calibri"/>
              </a:rPr>
              <a:t>Check the Completion Status Portal to verify test completion</a:t>
            </a:r>
            <a:r>
              <a:rPr lang="en-US" sz="2000" b="1">
                <a:latin typeface="+mn-lt"/>
                <a:cs typeface="Calibri"/>
              </a:rPr>
              <a:t>.</a:t>
            </a:r>
          </a:p>
          <a:p>
            <a:pPr marL="971550" lvl="5" indent="-457200">
              <a:lnSpc>
                <a:spcPct val="120000"/>
              </a:lnSpc>
              <a:spcAft>
                <a:spcPts val="300"/>
              </a:spcAft>
              <a:buClr>
                <a:schemeClr val="tx1"/>
              </a:buClr>
              <a:buSzPct val="100000"/>
              <a:buFont typeface="Courier New" panose="02070309020205020404" pitchFamily="49" charset="0"/>
              <a:buChar char="o"/>
            </a:pPr>
            <a:r>
              <a:rPr lang="en-US" sz="2000">
                <a:latin typeface="+mn-lt"/>
                <a:cs typeface="Calibri"/>
              </a:rPr>
              <a:t>The student will not be able to test if they already </a:t>
            </a:r>
            <a:r>
              <a:rPr lang="en-US" sz="2000" b="1" u="sng">
                <a:latin typeface="+mn-lt"/>
                <a:cs typeface="Calibri"/>
              </a:rPr>
              <a:t>completed</a:t>
            </a:r>
            <a:r>
              <a:rPr lang="en-US" sz="2000" b="1">
                <a:latin typeface="+mn-lt"/>
                <a:cs typeface="Calibri"/>
              </a:rPr>
              <a:t> </a:t>
            </a:r>
            <a:r>
              <a:rPr lang="en-US" sz="2000">
                <a:latin typeface="+mn-lt"/>
                <a:cs typeface="Calibri"/>
              </a:rPr>
              <a:t>the Summative ELPAC at a previous school.</a:t>
            </a:r>
          </a:p>
          <a:p>
            <a:pPr marL="971550" lvl="2" indent="-457200">
              <a:lnSpc>
                <a:spcPct val="120000"/>
              </a:lnSpc>
              <a:spcBef>
                <a:spcPts val="0"/>
              </a:spcBef>
              <a:spcAft>
                <a:spcPts val="300"/>
              </a:spcAft>
              <a:buClr>
                <a:schemeClr val="tx1"/>
              </a:buClr>
              <a:buSzPct val="100000"/>
              <a:buFont typeface="Courier New" panose="02070309020205020404" pitchFamily="49" charset="0"/>
              <a:buChar char="o"/>
            </a:pPr>
            <a:r>
              <a:rPr lang="en-US" sz="2000">
                <a:latin typeface="+mn-lt"/>
                <a:cs typeface="Calibri"/>
              </a:rPr>
              <a:t>If student requires the Initial ELPAC, administer that first.</a:t>
            </a:r>
          </a:p>
          <a:p>
            <a:pPr marL="1371600" lvl="4" indent="-400050">
              <a:lnSpc>
                <a:spcPct val="120000"/>
              </a:lnSpc>
              <a:spcBef>
                <a:spcPts val="0"/>
              </a:spcBef>
              <a:spcAft>
                <a:spcPts val="300"/>
              </a:spcAft>
              <a:buClrTx/>
              <a:buSzPct val="100000"/>
              <a:buFont typeface="Wingdings" pitchFamily="2" charset="2"/>
              <a:buChar char="§"/>
            </a:pPr>
            <a:r>
              <a:rPr lang="en-US" sz="2000">
                <a:latin typeface="+mn-lt"/>
                <a:cs typeface="Calibri"/>
              </a:rPr>
              <a:t>Student will have an ELAS of TBD in TOMS.</a:t>
            </a:r>
            <a:endParaRPr lang="en-US"/>
          </a:p>
        </p:txBody>
      </p:sp>
    </p:spTree>
    <p:extLst>
      <p:ext uri="{BB962C8B-B14F-4D97-AF65-F5344CB8AC3E}">
        <p14:creationId xmlns:p14="http://schemas.microsoft.com/office/powerpoint/2010/main" val="3169674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9B600A-D68D-1491-A7A4-7BF9AC53063F}"/>
              </a:ext>
            </a:extLst>
          </p:cNvPr>
          <p:cNvSpPr>
            <a:spLocks noGrp="1"/>
          </p:cNvSpPr>
          <p:nvPr>
            <p:ph type="title"/>
          </p:nvPr>
        </p:nvSpPr>
        <p:spPr/>
        <p:txBody>
          <a:bodyPr>
            <a:normAutofit/>
          </a:bodyPr>
          <a:lstStyle/>
          <a:p>
            <a:r>
              <a:rPr lang="en-US">
                <a:solidFill>
                  <a:schemeClr val="bg1"/>
                </a:solidFill>
              </a:rPr>
              <a:t>Data Corrections</a:t>
            </a:r>
          </a:p>
        </p:txBody>
      </p:sp>
      <p:sp>
        <p:nvSpPr>
          <p:cNvPr id="7" name="Footer Placeholder 6">
            <a:extLst>
              <a:ext uri="{FF2B5EF4-FFF2-40B4-BE49-F238E27FC236}">
                <a16:creationId xmlns:a16="http://schemas.microsoft.com/office/drawing/2014/main" id="{E936B563-DF1A-0024-623E-8E73C5A7E2F2}"/>
              </a:ext>
            </a:extLst>
          </p:cNvPr>
          <p:cNvSpPr>
            <a:spLocks noGrp="1"/>
          </p:cNvSpPr>
          <p:nvPr>
            <p:ph type="ftr" sz="quarter" idx="11"/>
          </p:nvPr>
        </p:nvSpPr>
        <p:spPr>
          <a:xfrm>
            <a:off x="1992574" y="4799303"/>
            <a:ext cx="5715916" cy="246221"/>
          </a:xfrm>
          <a:prstGeom prst="rect">
            <a:avLst/>
          </a:prstGeom>
        </p:spPr>
        <p:txBody>
          <a:bodyPr/>
          <a:lstStyle/>
          <a:p>
            <a:r>
              <a:rPr lang="en-US"/>
              <a:t>2023-24 Summative ELPAC and Summative Alternate ELPAC Administration Coordinator Training</a:t>
            </a:r>
          </a:p>
        </p:txBody>
      </p:sp>
      <p:sp>
        <p:nvSpPr>
          <p:cNvPr id="3" name="TextBox 2">
            <a:extLst>
              <a:ext uri="{FF2B5EF4-FFF2-40B4-BE49-F238E27FC236}">
                <a16:creationId xmlns:a16="http://schemas.microsoft.com/office/drawing/2014/main" id="{F16D0D93-1DBD-B33F-555E-295027685AC6}"/>
              </a:ext>
            </a:extLst>
          </p:cNvPr>
          <p:cNvSpPr txBox="1"/>
          <p:nvPr/>
        </p:nvSpPr>
        <p:spPr>
          <a:xfrm>
            <a:off x="285136" y="927453"/>
            <a:ext cx="8396748" cy="2954655"/>
          </a:xfrm>
          <a:prstGeom prst="rect">
            <a:avLst/>
          </a:prstGeom>
          <a:noFill/>
        </p:spPr>
        <p:txBody>
          <a:bodyPr wrap="square" lIns="91440" tIns="45720" rIns="91440" bIns="45720" anchor="t">
            <a:spAutoFit/>
          </a:bodyPr>
          <a:lstStyle/>
          <a:p>
            <a:pPr marL="465455" lvl="1" indent="-342900">
              <a:lnSpc>
                <a:spcPct val="120000"/>
              </a:lnSpc>
              <a:spcBef>
                <a:spcPts val="0"/>
              </a:spcBef>
              <a:spcAft>
                <a:spcPts val="300"/>
              </a:spcAft>
              <a:buClr>
                <a:schemeClr val="tx1"/>
              </a:buClr>
              <a:buSzPct val="100000"/>
              <a:buFont typeface="Arial" panose="020B0604020202020204" pitchFamily="34" charset="0"/>
              <a:buChar char="•"/>
            </a:pPr>
            <a:r>
              <a:rPr lang="en-US" sz="2400" dirty="0">
                <a:latin typeface="Calibri"/>
                <a:cs typeface="Calibri"/>
              </a:rPr>
              <a:t>Contact State Reporting Services Branch (SRSB) at 213-241-2450</a:t>
            </a:r>
            <a:endParaRPr lang="en-US" dirty="0"/>
          </a:p>
          <a:p>
            <a:pPr marL="971550" lvl="2" indent="-457200">
              <a:lnSpc>
                <a:spcPct val="120000"/>
              </a:lnSpc>
              <a:spcBef>
                <a:spcPts val="0"/>
              </a:spcBef>
              <a:spcAft>
                <a:spcPts val="300"/>
              </a:spcAft>
              <a:buClrTx/>
              <a:buSzPct val="100000"/>
              <a:buFont typeface="Courier New" panose="02070309020205020404" pitchFamily="49" charset="0"/>
              <a:buChar char="o"/>
            </a:pPr>
            <a:r>
              <a:rPr lang="en-US" sz="2000" dirty="0">
                <a:latin typeface="Calibri"/>
                <a:cs typeface="Calibri"/>
              </a:rPr>
              <a:t>Eligible students who have been enrolled for more than 2 weeks and cannot access tests</a:t>
            </a:r>
          </a:p>
          <a:p>
            <a:pPr marL="971550" lvl="2" indent="-457200">
              <a:lnSpc>
                <a:spcPct val="120000"/>
              </a:lnSpc>
              <a:spcBef>
                <a:spcPts val="0"/>
              </a:spcBef>
              <a:spcAft>
                <a:spcPts val="300"/>
              </a:spcAft>
              <a:buClrTx/>
              <a:buSzPct val="100000"/>
              <a:buFont typeface="Courier New" panose="02070309020205020404" pitchFamily="49" charset="0"/>
              <a:buChar char="o"/>
            </a:pPr>
            <a:r>
              <a:rPr lang="en-US" sz="2000" dirty="0">
                <a:latin typeface="Calibri"/>
                <a:cs typeface="Calibri"/>
              </a:rPr>
              <a:t>Dual enrollment issues</a:t>
            </a:r>
          </a:p>
          <a:p>
            <a:pPr marL="971550" lvl="2" indent="-457200">
              <a:lnSpc>
                <a:spcPct val="120000"/>
              </a:lnSpc>
              <a:spcBef>
                <a:spcPts val="0"/>
              </a:spcBef>
              <a:spcAft>
                <a:spcPts val="300"/>
              </a:spcAft>
              <a:buClrTx/>
              <a:buSzPct val="100000"/>
              <a:buFont typeface="Courier New" panose="02070309020205020404" pitchFamily="49" charset="0"/>
              <a:buChar char="o"/>
            </a:pPr>
            <a:r>
              <a:rPr lang="en-US" sz="2000" dirty="0">
                <a:latin typeface="Calibri"/>
                <a:cs typeface="Calibri"/>
              </a:rPr>
              <a:t>Demographic errors</a:t>
            </a:r>
          </a:p>
          <a:p>
            <a:pPr marL="971550" lvl="2" indent="-457200">
              <a:lnSpc>
                <a:spcPct val="120000"/>
              </a:lnSpc>
              <a:spcBef>
                <a:spcPts val="0"/>
              </a:spcBef>
              <a:spcAft>
                <a:spcPts val="300"/>
              </a:spcAft>
              <a:buClrTx/>
              <a:buSzPct val="100000"/>
              <a:buFont typeface="Courier New" panose="02070309020205020404" pitchFamily="49" charset="0"/>
              <a:buChar char="o"/>
            </a:pPr>
            <a:r>
              <a:rPr lang="en-US" sz="2000" dirty="0">
                <a:latin typeface="Calibri"/>
                <a:cs typeface="Calibri"/>
              </a:rPr>
              <a:t>ELAS discrepancies</a:t>
            </a:r>
          </a:p>
        </p:txBody>
      </p:sp>
    </p:spTree>
    <p:extLst>
      <p:ext uri="{BB962C8B-B14F-4D97-AF65-F5344CB8AC3E}">
        <p14:creationId xmlns:p14="http://schemas.microsoft.com/office/powerpoint/2010/main" val="666575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E23048-28BD-20D1-6645-68CCD5ADB201}"/>
              </a:ext>
            </a:extLst>
          </p:cNvPr>
          <p:cNvSpPr>
            <a:spLocks noGrp="1"/>
          </p:cNvSpPr>
          <p:nvPr>
            <p:ph type="title"/>
          </p:nvPr>
        </p:nvSpPr>
        <p:spPr/>
        <p:txBody>
          <a:bodyPr spcFirstLastPara="1" wrap="square" lIns="68580" tIns="34290" rIns="68580" bIns="34290" anchor="ctr" anchorCtr="0">
            <a:normAutofit/>
          </a:bodyPr>
          <a:lstStyle/>
          <a:p>
            <a:r>
              <a:rPr lang="en-US">
                <a:cs typeface="Arial"/>
              </a:rPr>
              <a:t>Summative ELPAC Reports</a:t>
            </a:r>
          </a:p>
        </p:txBody>
      </p:sp>
      <p:sp>
        <p:nvSpPr>
          <p:cNvPr id="5" name="Footer Placeholder 4">
            <a:extLst>
              <a:ext uri="{FF2B5EF4-FFF2-40B4-BE49-F238E27FC236}">
                <a16:creationId xmlns:a16="http://schemas.microsoft.com/office/drawing/2014/main" id="{84CC56AF-1A5C-D3A2-DD2C-9AAC82500ED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graphicFrame>
        <p:nvGraphicFramePr>
          <p:cNvPr id="2" name="Table 8">
            <a:extLst>
              <a:ext uri="{FF2B5EF4-FFF2-40B4-BE49-F238E27FC236}">
                <a16:creationId xmlns:a16="http://schemas.microsoft.com/office/drawing/2014/main" id="{FFAB0993-399A-B6C9-243D-2EA5B52514B4}"/>
              </a:ext>
            </a:extLst>
          </p:cNvPr>
          <p:cNvGraphicFramePr>
            <a:graphicFrameLocks noGrp="1"/>
          </p:cNvGraphicFramePr>
          <p:nvPr>
            <p:extLst>
              <p:ext uri="{D42A27DB-BD31-4B8C-83A1-F6EECF244321}">
                <p14:modId xmlns:p14="http://schemas.microsoft.com/office/powerpoint/2010/main" val="3688826686"/>
              </p:ext>
            </p:extLst>
          </p:nvPr>
        </p:nvGraphicFramePr>
        <p:xfrm>
          <a:off x="387566" y="967508"/>
          <a:ext cx="8368867" cy="3411899"/>
        </p:xfrm>
        <a:graphic>
          <a:graphicData uri="http://schemas.openxmlformats.org/drawingml/2006/table">
            <a:tbl>
              <a:tblPr firstRow="1" bandRow="1">
                <a:tableStyleId>{5C22544A-7EE6-4342-B048-85BDC9FD1C3A}</a:tableStyleId>
              </a:tblPr>
              <a:tblGrid>
                <a:gridCol w="4059936">
                  <a:extLst>
                    <a:ext uri="{9D8B030D-6E8A-4147-A177-3AD203B41FA5}">
                      <a16:colId xmlns:a16="http://schemas.microsoft.com/office/drawing/2014/main" val="1773091309"/>
                    </a:ext>
                  </a:extLst>
                </a:gridCol>
                <a:gridCol w="4308931">
                  <a:extLst>
                    <a:ext uri="{9D8B030D-6E8A-4147-A177-3AD203B41FA5}">
                      <a16:colId xmlns:a16="http://schemas.microsoft.com/office/drawing/2014/main" val="4078279352"/>
                    </a:ext>
                  </a:extLst>
                </a:gridCol>
              </a:tblGrid>
              <a:tr h="264159">
                <a:tc>
                  <a:txBody>
                    <a:bodyPr/>
                    <a:lstStyle/>
                    <a:p>
                      <a:pPr algn="ctr"/>
                      <a:r>
                        <a:rPr lang="en-US" sz="1200">
                          <a:latin typeface="Arial" panose="020B0604020202020204" pitchFamily="34" charset="0"/>
                          <a:cs typeface="Arial" panose="020B0604020202020204" pitchFamily="34" charset="0"/>
                        </a:rPr>
                        <a:t>Name of Report</a:t>
                      </a:r>
                    </a:p>
                  </a:txBody>
                  <a:tcPr>
                    <a:solidFill>
                      <a:schemeClr val="tx1"/>
                    </a:solidFill>
                  </a:tcPr>
                </a:tc>
                <a:tc>
                  <a:txBody>
                    <a:bodyPr/>
                    <a:lstStyle/>
                    <a:p>
                      <a:pPr algn="ctr"/>
                      <a:r>
                        <a:rPr lang="en-US" sz="1200">
                          <a:latin typeface="Arial" panose="020B0604020202020204" pitchFamily="34" charset="0"/>
                          <a:cs typeface="Arial" panose="020B0604020202020204" pitchFamily="34" charset="0"/>
                        </a:rPr>
                        <a:t>Purpose</a:t>
                      </a:r>
                    </a:p>
                  </a:txBody>
                  <a:tcPr>
                    <a:solidFill>
                      <a:schemeClr val="tx1"/>
                    </a:solidFill>
                  </a:tcPr>
                </a:tc>
                <a:extLst>
                  <a:ext uri="{0D108BD9-81ED-4DB2-BD59-A6C34878D82A}">
                    <a16:rowId xmlns:a16="http://schemas.microsoft.com/office/drawing/2014/main" val="642524527"/>
                  </a:ext>
                </a:extLst>
              </a:tr>
              <a:tr h="433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latin typeface="Arial" panose="020B0604020202020204" pitchFamily="34" charset="0"/>
                          <a:cs typeface="Arial" panose="020B0604020202020204" pitchFamily="34" charset="0"/>
                        </a:rPr>
                        <a:t>Summative ELPAC and Summative Alternate ELPAC Student Eligibility Report</a:t>
                      </a:r>
                    </a:p>
                  </a:txBody>
                  <a:tcPr/>
                </a:tc>
                <a:tc>
                  <a:txBody>
                    <a:bodyPr/>
                    <a:lstStyle/>
                    <a:p>
                      <a:r>
                        <a:rPr lang="en-US" sz="1200">
                          <a:latin typeface="Arial" panose="020B0604020202020204" pitchFamily="34" charset="0"/>
                          <a:cs typeface="Arial" panose="020B0604020202020204" pitchFamily="34" charset="0"/>
                        </a:rPr>
                        <a:t>Indicates students who are eligible to test per TOMS.</a:t>
                      </a:r>
                    </a:p>
                  </a:txBody>
                  <a:tcPr/>
                </a:tc>
                <a:extLst>
                  <a:ext uri="{0D108BD9-81ED-4DB2-BD59-A6C34878D82A}">
                    <a16:rowId xmlns:a16="http://schemas.microsoft.com/office/drawing/2014/main" val="265149431"/>
                  </a:ext>
                </a:extLst>
              </a:tr>
              <a:tr h="611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Security Forms</a:t>
                      </a:r>
                      <a:r>
                        <a:rPr lang="en-US" sz="1200" baseline="0">
                          <a:latin typeface="Arial" panose="020B0604020202020204" pitchFamily="34" charset="0"/>
                          <a:cs typeface="Arial" panose="020B0604020202020204" pitchFamily="34" charset="0"/>
                        </a:rPr>
                        <a:t> and Remote Administration Status </a:t>
                      </a:r>
                      <a:r>
                        <a:rPr lang="en-US" sz="1200">
                          <a:latin typeface="Arial" panose="020B0604020202020204" pitchFamily="34" charset="0"/>
                          <a:cs typeface="Arial" panose="020B0604020202020204" pitchFamily="34" charset="0"/>
                        </a:rPr>
                        <a:t>Report</a:t>
                      </a:r>
                    </a:p>
                  </a:txBody>
                  <a:tcPr/>
                </a:tc>
                <a:tc>
                  <a:txBody>
                    <a:bodyPr/>
                    <a:lstStyle/>
                    <a:p>
                      <a:pPr marL="0" indent="0">
                        <a:buFont typeface="Arial" panose="020B0604020202020204" pitchFamily="34" charset="0"/>
                        <a:buNone/>
                      </a:pPr>
                      <a:r>
                        <a:rPr lang="en-US" sz="1200" b="1">
                          <a:solidFill>
                            <a:srgbClr val="FF0000"/>
                          </a:solidFill>
                          <a:latin typeface="Arial" panose="020B0604020202020204" pitchFamily="34" charset="0"/>
                          <a:cs typeface="Arial" panose="020B0604020202020204" pitchFamily="34" charset="0"/>
                        </a:rPr>
                        <a:t>Indicates which TEs signed the TOMs Affidavit. Required before TEs</a:t>
                      </a:r>
                      <a:r>
                        <a:rPr lang="en-US" sz="1200" b="1" baseline="0">
                          <a:solidFill>
                            <a:srgbClr val="FF0000"/>
                          </a:solidFill>
                          <a:latin typeface="Arial" panose="020B0604020202020204" pitchFamily="34" charset="0"/>
                          <a:cs typeface="Arial" panose="020B0604020202020204" pitchFamily="34" charset="0"/>
                        </a:rPr>
                        <a:t> can access assessments.</a:t>
                      </a: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4593754"/>
                  </a:ext>
                </a:extLst>
              </a:tr>
              <a:tr h="611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ELPAC School-Level Test Assignment Report </a:t>
                      </a:r>
                    </a:p>
                  </a:txBody>
                  <a:tcPr/>
                </a:tc>
                <a:tc>
                  <a:txBody>
                    <a:bodyPr/>
                    <a:lstStyle/>
                    <a:p>
                      <a:r>
                        <a:rPr lang="en-US" sz="1200">
                          <a:latin typeface="Arial" panose="020B0604020202020204" pitchFamily="34" charset="0"/>
                          <a:cs typeface="Arial" panose="020B0604020202020204" pitchFamily="34" charset="0"/>
                        </a:rPr>
                        <a:t>Indicates if a student is assigned the Summative ELPAC or an Alternate Language Assessment.</a:t>
                      </a:r>
                    </a:p>
                  </a:txBody>
                  <a:tcPr/>
                </a:tc>
                <a:extLst>
                  <a:ext uri="{0D108BD9-81ED-4DB2-BD59-A6C34878D82A}">
                    <a16:rowId xmlns:a16="http://schemas.microsoft.com/office/drawing/2014/main" val="2637075342"/>
                  </a:ext>
                </a:extLst>
              </a:tr>
              <a:tr h="611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ELPAC School-Level Test Settings Report</a:t>
                      </a:r>
                    </a:p>
                  </a:txBody>
                  <a:tcPr/>
                </a:tc>
                <a:tc>
                  <a:txBody>
                    <a:bodyPr/>
                    <a:lstStyle/>
                    <a:p>
                      <a:r>
                        <a:rPr lang="en-US" sz="1200">
                          <a:latin typeface="Arial" panose="020B0604020202020204" pitchFamily="34" charset="0"/>
                          <a:cs typeface="Arial" panose="020B0604020202020204" pitchFamily="34" charset="0"/>
                        </a:rPr>
                        <a:t>Shows the designated supports and accommodations you entered in TOMS for students</a:t>
                      </a:r>
                    </a:p>
                  </a:txBody>
                  <a:tcPr/>
                </a:tc>
                <a:extLst>
                  <a:ext uri="{0D108BD9-81ED-4DB2-BD59-A6C34878D82A}">
                    <a16:rowId xmlns:a16="http://schemas.microsoft.com/office/drawing/2014/main" val="3798511569"/>
                  </a:ext>
                </a:extLst>
              </a:tr>
              <a:tr h="433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ELPAC School-Level Student Score Report PDFs</a:t>
                      </a:r>
                    </a:p>
                  </a:txBody>
                  <a:tcPr/>
                </a:tc>
                <a:tc>
                  <a:txBody>
                    <a:bodyPr/>
                    <a:lstStyle/>
                    <a:p>
                      <a:r>
                        <a:rPr lang="en-US" sz="1200">
                          <a:latin typeface="Arial" panose="020B0604020202020204" pitchFamily="34" charset="0"/>
                          <a:cs typeface="Arial" panose="020B0604020202020204" pitchFamily="34" charset="0"/>
                        </a:rPr>
                        <a:t>Print Summative ELPAC Score Reports once available</a:t>
                      </a:r>
                    </a:p>
                  </a:txBody>
                  <a:tcPr/>
                </a:tc>
                <a:extLst>
                  <a:ext uri="{0D108BD9-81ED-4DB2-BD59-A6C34878D82A}">
                    <a16:rowId xmlns:a16="http://schemas.microsoft.com/office/drawing/2014/main" val="3730789894"/>
                  </a:ext>
                </a:extLst>
              </a:tr>
              <a:tr h="412522">
                <a:tc>
                  <a:txBody>
                    <a:bodyPr/>
                    <a:lstStyle/>
                    <a:p>
                      <a:r>
                        <a:rPr lang="en-US" sz="1200">
                          <a:latin typeface="Arial" panose="020B0604020202020204" pitchFamily="34" charset="0"/>
                          <a:cs typeface="Arial" panose="020B0604020202020204" pitchFamily="34" charset="0"/>
                        </a:rPr>
                        <a:t>ELPAC School-Level STAIRS and Appeals Report</a:t>
                      </a:r>
                    </a:p>
                  </a:txBody>
                  <a:tcPr/>
                </a:tc>
                <a:tc>
                  <a:txBody>
                    <a:bodyPr/>
                    <a:lstStyle/>
                    <a:p>
                      <a:r>
                        <a:rPr lang="en-US" sz="1200">
                          <a:latin typeface="Arial" panose="020B0604020202020204" pitchFamily="34" charset="0"/>
                          <a:cs typeface="Arial" panose="020B0604020202020204" pitchFamily="34" charset="0"/>
                        </a:rPr>
                        <a:t>Monitor submitted STAIRS and Appeals</a:t>
                      </a:r>
                    </a:p>
                  </a:txBody>
                  <a:tcPr/>
                </a:tc>
                <a:extLst>
                  <a:ext uri="{0D108BD9-81ED-4DB2-BD59-A6C34878D82A}">
                    <a16:rowId xmlns:a16="http://schemas.microsoft.com/office/drawing/2014/main" val="2637164846"/>
                  </a:ext>
                </a:extLst>
              </a:tr>
            </a:tbl>
          </a:graphicData>
        </a:graphic>
      </p:graphicFrame>
    </p:spTree>
    <p:extLst>
      <p:ext uri="{BB962C8B-B14F-4D97-AF65-F5344CB8AC3E}">
        <p14:creationId xmlns:p14="http://schemas.microsoft.com/office/powerpoint/2010/main" val="3645957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Online Student Data Inquiry Form</a:t>
            </a:r>
          </a:p>
        </p:txBody>
      </p:sp>
      <p:sp>
        <p:nvSpPr>
          <p:cNvPr id="5" name="Rectangle 4">
            <a:extLst>
              <a:ext uri="{FF2B5EF4-FFF2-40B4-BE49-F238E27FC236}">
                <a16:creationId xmlns:a16="http://schemas.microsoft.com/office/drawing/2014/main" id="{F9E92479-5F0E-E240-B8DD-B10165FDFDFF}"/>
              </a:ext>
            </a:extLst>
          </p:cNvPr>
          <p:cNvSpPr/>
          <p:nvPr/>
        </p:nvSpPr>
        <p:spPr>
          <a:xfrm>
            <a:off x="4660615" y="952073"/>
            <a:ext cx="3898037" cy="2439129"/>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lIns="68580" tIns="34290" rIns="68580" bIns="34290" anchor="t">
            <a:spAutoFit/>
          </a:bodyPr>
          <a:lstStyle/>
          <a:p>
            <a:pPr marL="257175" indent="-257175">
              <a:spcBef>
                <a:spcPts val="225"/>
              </a:spcBef>
              <a:spcAft>
                <a:spcPts val="300"/>
              </a:spcAft>
              <a:buFont typeface="+mj-lt"/>
              <a:buAutoNum type="arabicPeriod"/>
            </a:pPr>
            <a:r>
              <a:rPr lang="en-US" sz="1800">
                <a:cs typeface="Arial" panose="020B0604020202020204" pitchFamily="34" charset="0"/>
              </a:rPr>
              <a:t>Access the </a:t>
            </a:r>
            <a:r>
              <a:rPr lang="en-US" sz="1800" i="1">
                <a:cs typeface="Arial" panose="020B0604020202020204" pitchFamily="34" charset="0"/>
              </a:rPr>
              <a:t>Student Data Inquiry Guide </a:t>
            </a:r>
            <a:r>
              <a:rPr lang="en-US" sz="1800">
                <a:cs typeface="Arial" panose="020B0604020202020204" pitchFamily="34" charset="0"/>
              </a:rPr>
              <a:t>in STB’s Coordinator Resources </a:t>
            </a:r>
            <a:endParaRPr lang="en-US" sz="1800">
              <a:ea typeface="Calibri"/>
              <a:cs typeface="Arial" panose="020B0604020202020204" pitchFamily="34" charset="0"/>
            </a:endParaRPr>
          </a:p>
          <a:p>
            <a:pPr marL="257175" indent="-257175">
              <a:spcBef>
                <a:spcPts val="225"/>
              </a:spcBef>
              <a:spcAft>
                <a:spcPts val="300"/>
              </a:spcAft>
              <a:buFont typeface="+mj-lt"/>
              <a:buAutoNum type="arabicPeriod"/>
            </a:pPr>
            <a:r>
              <a:rPr lang="en-US" sz="1800">
                <a:cs typeface="Arial" panose="020B0604020202020204" pitchFamily="34" charset="0"/>
              </a:rPr>
              <a:t>Find the issue that is occurring. </a:t>
            </a:r>
            <a:endParaRPr lang="en-US" sz="1800">
              <a:ea typeface="Calibri"/>
              <a:cs typeface="Arial" panose="020B0604020202020204" pitchFamily="34" charset="0"/>
            </a:endParaRPr>
          </a:p>
          <a:p>
            <a:pPr marL="257175" indent="-257175">
              <a:spcBef>
                <a:spcPts val="375"/>
              </a:spcBef>
              <a:spcAft>
                <a:spcPts val="300"/>
              </a:spcAft>
              <a:buAutoNum type="arabicPeriod"/>
            </a:pPr>
            <a:r>
              <a:rPr lang="en-US" sz="1800">
                <a:cs typeface="Arial" panose="020B0604020202020204" pitchFamily="34" charset="0"/>
              </a:rPr>
              <a:t>If you can confirm the related Actions for the issue, click on the link to access the </a:t>
            </a:r>
            <a:r>
              <a:rPr lang="en-US" sz="1800" i="1">
                <a:cs typeface="Arial" panose="020B0604020202020204" pitchFamily="34" charset="0"/>
              </a:rPr>
              <a:t>Online TOMS Student Data Inquiry Forms</a:t>
            </a:r>
            <a:r>
              <a:rPr lang="en-US" sz="1800">
                <a:cs typeface="Arial" panose="020B0604020202020204" pitchFamily="34" charset="0"/>
              </a:rPr>
              <a:t>.</a:t>
            </a:r>
          </a:p>
        </p:txBody>
      </p:sp>
      <p:pic>
        <p:nvPicPr>
          <p:cNvPr id="7" name="Picture 6">
            <a:extLst>
              <a:ext uri="{FF2B5EF4-FFF2-40B4-BE49-F238E27FC236}">
                <a16:creationId xmlns:a16="http://schemas.microsoft.com/office/drawing/2014/main" id="{F099A454-F68B-B642-84D7-263C41E24DA9}"/>
              </a:ext>
            </a:extLst>
          </p:cNvPr>
          <p:cNvPicPr>
            <a:picLocks noChangeAspect="1"/>
          </p:cNvPicPr>
          <p:nvPr/>
        </p:nvPicPr>
        <p:blipFill>
          <a:blip r:embed="rId3"/>
          <a:stretch>
            <a:fillRect/>
          </a:stretch>
        </p:blipFill>
        <p:spPr>
          <a:xfrm>
            <a:off x="829016" y="2334406"/>
            <a:ext cx="3015272" cy="2371692"/>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8" descr="Timeline&#10;&#10;Description automatically generated">
            <a:extLst>
              <a:ext uri="{FF2B5EF4-FFF2-40B4-BE49-F238E27FC236}">
                <a16:creationId xmlns:a16="http://schemas.microsoft.com/office/drawing/2014/main" id="{ACE7848F-D2CE-A33D-92BC-FB0940A293E3}"/>
              </a:ext>
            </a:extLst>
          </p:cNvPr>
          <p:cNvPicPr>
            <a:picLocks noChangeAspect="1"/>
          </p:cNvPicPr>
          <p:nvPr/>
        </p:nvPicPr>
        <p:blipFill>
          <a:blip r:embed="rId4"/>
          <a:stretch>
            <a:fillRect/>
          </a:stretch>
        </p:blipFill>
        <p:spPr>
          <a:xfrm>
            <a:off x="1382584" y="953621"/>
            <a:ext cx="2057400" cy="1044186"/>
          </a:xfrm>
          <a:prstGeom prst="rect">
            <a:avLst/>
          </a:prstGeom>
          <a:ln>
            <a:solidFill>
              <a:schemeClr val="tx1"/>
            </a:solidFill>
          </a:ln>
        </p:spPr>
      </p:pic>
      <p:sp>
        <p:nvSpPr>
          <p:cNvPr id="9" name="Rectangle 8">
            <a:extLst>
              <a:ext uri="{FF2B5EF4-FFF2-40B4-BE49-F238E27FC236}">
                <a16:creationId xmlns:a16="http://schemas.microsoft.com/office/drawing/2014/main" id="{93EBFBDE-8489-FDF0-1988-B939560B0C72}"/>
              </a:ext>
            </a:extLst>
          </p:cNvPr>
          <p:cNvSpPr/>
          <p:nvPr/>
        </p:nvSpPr>
        <p:spPr>
          <a:xfrm>
            <a:off x="1379424" y="1806910"/>
            <a:ext cx="1026576" cy="185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Footer Placeholder 5">
            <a:extLst>
              <a:ext uri="{FF2B5EF4-FFF2-40B4-BE49-F238E27FC236}">
                <a16:creationId xmlns:a16="http://schemas.microsoft.com/office/drawing/2014/main" id="{DA023E09-6659-69CE-388D-9ED354DD183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14039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spcAft>
                <a:spcPts val="400"/>
              </a:spcAft>
            </a:pPr>
            <a:r>
              <a:rPr lang="en-US" sz="1800">
                <a:ea typeface="Tahoma"/>
                <a:cs typeface="Arial"/>
              </a:rPr>
              <a:t>Download your school site's Summative</a:t>
            </a:r>
            <a:r>
              <a:rPr lang="en-US" sz="1800" i="1">
                <a:ea typeface="Tahoma"/>
                <a:cs typeface="Arial"/>
              </a:rPr>
              <a:t> ELPAC and Summative Alternate ELPAC Student Eligibility Report.</a:t>
            </a:r>
            <a:endParaRPr lang="en-US" sz="1800">
              <a:ea typeface="Tahoma"/>
              <a:cs typeface="Arial"/>
            </a:endParaRPr>
          </a:p>
          <a:p>
            <a:pPr>
              <a:spcAft>
                <a:spcPts val="400"/>
              </a:spcAft>
              <a:buClr>
                <a:srgbClr val="203864"/>
              </a:buClr>
            </a:pPr>
            <a:r>
              <a:rPr lang="en-US" sz="1800">
                <a:ea typeface="Tahoma"/>
                <a:cs typeface="Arial"/>
              </a:rPr>
              <a:t>Verify with your </a:t>
            </a:r>
            <a:r>
              <a:rPr lang="en-US" sz="1800" err="1">
                <a:ea typeface="Tahoma"/>
                <a:cs typeface="Arial"/>
              </a:rPr>
              <a:t>SpEd</a:t>
            </a:r>
            <a:r>
              <a:rPr lang="en-US" sz="1800">
                <a:ea typeface="Tahoma"/>
                <a:cs typeface="Arial"/>
              </a:rPr>
              <a:t> Team who will take the Summative Alternate ELPAC per the IEP.</a:t>
            </a:r>
            <a:endParaRPr lang="en-US" sz="1800">
              <a:cs typeface="Arial"/>
            </a:endParaRPr>
          </a:p>
          <a:p>
            <a:pPr marL="139700" indent="0">
              <a:spcAft>
                <a:spcPts val="400"/>
              </a:spcAft>
              <a:buClr>
                <a:srgbClr val="203864"/>
              </a:buClr>
              <a:buNone/>
            </a:pPr>
            <a:endParaRPr lang="en-US" sz="1800">
              <a:ea typeface="Tahoma"/>
            </a:endParaRPr>
          </a:p>
        </p:txBody>
      </p:sp>
      <p:sp>
        <p:nvSpPr>
          <p:cNvPr id="5" name="Footer Placeholder 4">
            <a:extLst>
              <a:ext uri="{FF2B5EF4-FFF2-40B4-BE49-F238E27FC236}">
                <a16:creationId xmlns:a16="http://schemas.microsoft.com/office/drawing/2014/main" id="{C8C49838-216C-DEF1-95E9-557C007584A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721242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Training Requirements</a:t>
            </a:r>
          </a:p>
        </p:txBody>
      </p:sp>
      <p:sp>
        <p:nvSpPr>
          <p:cNvPr id="6" name="Footer Placeholder 5">
            <a:extLst>
              <a:ext uri="{FF2B5EF4-FFF2-40B4-BE49-F238E27FC236}">
                <a16:creationId xmlns:a16="http://schemas.microsoft.com/office/drawing/2014/main" id="{79223EFA-CFAC-1532-8DBF-BC978A0AD11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579837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cs typeface="Arial"/>
              </a:rPr>
              <a:t>Policy Document</a:t>
            </a:r>
          </a:p>
        </p:txBody>
      </p:sp>
      <p:sp>
        <p:nvSpPr>
          <p:cNvPr id="3" name="Text Placeholder 2"/>
          <p:cNvSpPr>
            <a:spLocks noGrp="1"/>
          </p:cNvSpPr>
          <p:nvPr>
            <p:ph type="body" idx="1"/>
          </p:nvPr>
        </p:nvSpPr>
        <p:spPr/>
        <p:txBody>
          <a:bodyPr spcFirstLastPara="1" wrap="square" lIns="68580" tIns="34290" rIns="68580" bIns="34290" anchor="t" anchorCtr="0">
            <a:noAutofit/>
          </a:bodyPr>
          <a:lstStyle/>
          <a:p>
            <a:pPr marL="139700" indent="0">
              <a:spcAft>
                <a:spcPts val="400"/>
              </a:spcAft>
              <a:buNone/>
            </a:pPr>
            <a:r>
              <a:rPr lang="en-US" sz="1800" b="1">
                <a:ea typeface="Tahoma"/>
                <a:cs typeface="Arial"/>
              </a:rPr>
              <a:t>Reference Guide 147312</a:t>
            </a:r>
            <a:r>
              <a:rPr lang="en-US" sz="1800">
                <a:ea typeface="Tahoma"/>
                <a:cs typeface="Arial"/>
              </a:rPr>
              <a:t>- </a:t>
            </a:r>
            <a:r>
              <a:rPr lang="en-US" sz="1800" i="1">
                <a:ea typeface="Tahoma"/>
                <a:cs typeface="Arial"/>
              </a:rPr>
              <a:t>2023-24 Summative English Language Proficiency Assessments for California (ELPAC) and Summative Alternate ELPAC Requirements for Principals, Coordinators, and Proctors</a:t>
            </a:r>
          </a:p>
        </p:txBody>
      </p:sp>
      <p:sp>
        <p:nvSpPr>
          <p:cNvPr id="4" name="TextBox 3">
            <a:extLst>
              <a:ext uri="{FF2B5EF4-FFF2-40B4-BE49-F238E27FC236}">
                <a16:creationId xmlns:a16="http://schemas.microsoft.com/office/drawing/2014/main" id="{D776FFCE-EA52-244B-8842-5EFF33A0031D}"/>
              </a:ext>
            </a:extLst>
          </p:cNvPr>
          <p:cNvSpPr txBox="1"/>
          <p:nvPr/>
        </p:nvSpPr>
        <p:spPr>
          <a:xfrm>
            <a:off x="1094337" y="2734118"/>
            <a:ext cx="2897556" cy="323165"/>
          </a:xfrm>
          <a:prstGeom prst="rect">
            <a:avLst/>
          </a:prstGeom>
          <a:noFill/>
          <a:ln w="38100">
            <a:solidFill>
              <a:srgbClr val="FF0000"/>
            </a:solidFill>
          </a:ln>
        </p:spPr>
        <p:txBody>
          <a:bodyPr wrap="square" lIns="91440" tIns="45720" rIns="91440" bIns="45720" rtlCol="0" anchor="t">
            <a:spAutoFit/>
          </a:bodyPr>
          <a:lstStyle/>
          <a:p>
            <a:pPr algn="ctr"/>
            <a:r>
              <a:rPr lang="en-US" sz="1500" b="1">
                <a:solidFill>
                  <a:srgbClr val="FF0000"/>
                </a:solidFill>
                <a:latin typeface="+mn-lt"/>
                <a:cs typeface="Arial" panose="020B0604020202020204" pitchFamily="34" charset="0"/>
              </a:rPr>
              <a:t>Will be posted in E-Library</a:t>
            </a:r>
            <a:endParaRPr lang="en-US" sz="1500">
              <a:latin typeface="+mn-lt"/>
            </a:endParaRPr>
          </a:p>
        </p:txBody>
      </p:sp>
      <p:sp>
        <p:nvSpPr>
          <p:cNvPr id="10" name="Footer Placeholder 9">
            <a:extLst>
              <a:ext uri="{FF2B5EF4-FFF2-40B4-BE49-F238E27FC236}">
                <a16:creationId xmlns:a16="http://schemas.microsoft.com/office/drawing/2014/main" id="{9D17E001-2291-5839-857B-D2FE73870BC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7" name="Picture 6" descr="A document with text and a green background&#10;&#10;Description automatically generated">
            <a:extLst>
              <a:ext uri="{FF2B5EF4-FFF2-40B4-BE49-F238E27FC236}">
                <a16:creationId xmlns:a16="http://schemas.microsoft.com/office/drawing/2014/main" id="{25293BAE-2491-6B11-4CA0-FFFD1EA75C9D}"/>
              </a:ext>
            </a:extLst>
          </p:cNvPr>
          <p:cNvPicPr>
            <a:picLocks noChangeAspect="1"/>
          </p:cNvPicPr>
          <p:nvPr/>
        </p:nvPicPr>
        <p:blipFill>
          <a:blip r:embed="rId3"/>
          <a:stretch>
            <a:fillRect/>
          </a:stretch>
        </p:blipFill>
        <p:spPr>
          <a:xfrm>
            <a:off x="5661642" y="952500"/>
            <a:ext cx="2569433" cy="3563236"/>
          </a:xfrm>
          <a:prstGeom prst="rect">
            <a:avLst/>
          </a:prstGeom>
          <a:ln>
            <a:solidFill>
              <a:schemeClr val="tx1"/>
            </a:solidFill>
          </a:ln>
        </p:spPr>
      </p:pic>
    </p:spTree>
    <p:extLst>
      <p:ext uri="{BB962C8B-B14F-4D97-AF65-F5344CB8AC3E}">
        <p14:creationId xmlns:p14="http://schemas.microsoft.com/office/powerpoint/2010/main" val="1692870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Site ELPAC Coordinators</a:t>
            </a:r>
          </a:p>
        </p:txBody>
      </p:sp>
      <p:sp>
        <p:nvSpPr>
          <p:cNvPr id="3" name="Text Placeholder 2"/>
          <p:cNvSpPr>
            <a:spLocks noGrp="1"/>
          </p:cNvSpPr>
          <p:nvPr>
            <p:ph type="body" idx="13"/>
          </p:nvPr>
        </p:nvSpPr>
        <p:spPr>
          <a:xfrm>
            <a:off x="311700" y="952500"/>
            <a:ext cx="8520600" cy="3788588"/>
          </a:xfrm>
        </p:spPr>
        <p:txBody>
          <a:bodyPr spcFirstLastPara="1" wrap="square" lIns="68580" tIns="34290" rIns="68580" bIns="34290" anchor="t" anchorCtr="0">
            <a:noAutofit/>
          </a:bodyPr>
          <a:lstStyle/>
          <a:p>
            <a:pPr>
              <a:lnSpc>
                <a:spcPct val="120000"/>
              </a:lnSpc>
              <a:spcAft>
                <a:spcPts val="375"/>
              </a:spcAft>
            </a:pPr>
            <a:r>
              <a:rPr lang="en-US" sz="1600" b="1" dirty="0">
                <a:solidFill>
                  <a:srgbClr val="FF0000"/>
                </a:solidFill>
                <a:ea typeface="Tahoma"/>
                <a:cs typeface="Arial" panose="020B0604020202020204" pitchFamily="34" charset="0"/>
              </a:rPr>
              <a:t>Each school must always have at least one, fully trained ELPAC Coordinator on site or testing cannot begin nor proceed.</a:t>
            </a:r>
            <a:endParaRPr lang="en-US" sz="1600" dirty="0"/>
          </a:p>
          <a:p>
            <a:pPr lvl="1">
              <a:lnSpc>
                <a:spcPct val="120000"/>
              </a:lnSpc>
              <a:spcAft>
                <a:spcPts val="375"/>
              </a:spcAft>
            </a:pPr>
            <a:r>
              <a:rPr lang="en-US" sz="1500" dirty="0">
                <a:ea typeface="Tahoma"/>
                <a:cs typeface="Arial" panose="020B0604020202020204" pitchFamily="34" charset="0"/>
              </a:rPr>
              <a:t>Contact STB and your Region MMAL Team for guidance if there will be a change in ELPAC Coordinator at any point throughout the year. </a:t>
            </a:r>
            <a:endParaRPr lang="en-US" sz="1500" dirty="0"/>
          </a:p>
          <a:p>
            <a:pPr lvl="2" indent="-302895">
              <a:lnSpc>
                <a:spcPct val="120000"/>
              </a:lnSpc>
              <a:spcAft>
                <a:spcPts val="375"/>
              </a:spcAft>
            </a:pPr>
            <a:r>
              <a:rPr lang="en-US" sz="1400" dirty="0">
                <a:ea typeface="Tahoma"/>
                <a:cs typeface="Arial" panose="020B0604020202020204" pitchFamily="34" charset="0"/>
              </a:rPr>
              <a:t>Do not wait until the last minute!</a:t>
            </a:r>
          </a:p>
          <a:p>
            <a:pPr lvl="1">
              <a:lnSpc>
                <a:spcPct val="120000"/>
              </a:lnSpc>
              <a:spcAft>
                <a:spcPts val="375"/>
              </a:spcAft>
            </a:pPr>
            <a:r>
              <a:rPr lang="en-US" sz="1500" dirty="0">
                <a:ea typeface="Tahoma"/>
                <a:cs typeface="Arial" panose="020B0604020202020204" pitchFamily="34" charset="0"/>
              </a:rPr>
              <a:t>School’s TE accounts will be deleted if there is not a fully-trained ELPAC coordinator on site.</a:t>
            </a:r>
          </a:p>
          <a:p>
            <a:pPr>
              <a:lnSpc>
                <a:spcPct val="120000"/>
              </a:lnSpc>
              <a:spcAft>
                <a:spcPts val="375"/>
              </a:spcAft>
            </a:pPr>
            <a:r>
              <a:rPr lang="en-US" sz="1600" dirty="0">
                <a:ea typeface="Tahoma"/>
                <a:cs typeface="Arial" panose="020B0604020202020204" pitchFamily="34" charset="0"/>
              </a:rPr>
              <a:t>Principals may designate a 2nd ELPAC Coordinator (must complete all Coordinator training requirements) by contacting James Overturf (</a:t>
            </a:r>
            <a:r>
              <a:rPr lang="en-US" sz="1600" dirty="0">
                <a:ea typeface="Tahoma"/>
                <a:cs typeface="Arial" panose="020B0604020202020204" pitchFamily="34" charset="0"/>
                <a:hlinkClick r:id="rId3"/>
              </a:rPr>
              <a:t>james.overturf@lausd.net</a:t>
            </a:r>
            <a:r>
              <a:rPr lang="en-US" sz="1600" dirty="0">
                <a:ea typeface="Tahoma"/>
                <a:cs typeface="Arial" panose="020B0604020202020204" pitchFamily="34" charset="0"/>
              </a:rPr>
              <a:t>).</a:t>
            </a:r>
          </a:p>
          <a:p>
            <a:pPr lvl="1">
              <a:lnSpc>
                <a:spcPct val="120000"/>
              </a:lnSpc>
              <a:spcAft>
                <a:spcPts val="375"/>
              </a:spcAft>
            </a:pPr>
            <a:r>
              <a:rPr lang="en-US" sz="1500" dirty="0">
                <a:ea typeface="Tahoma"/>
                <a:cs typeface="Arial" panose="020B0604020202020204" pitchFamily="34" charset="0"/>
              </a:rPr>
              <a:t>The 2</a:t>
            </a:r>
            <a:r>
              <a:rPr lang="en-US" sz="1500" baseline="30000" dirty="0">
                <a:ea typeface="Tahoma"/>
                <a:cs typeface="Arial" panose="020B0604020202020204" pitchFamily="34" charset="0"/>
              </a:rPr>
              <a:t>nd</a:t>
            </a:r>
            <a:r>
              <a:rPr lang="en-US" sz="1500" dirty="0">
                <a:ea typeface="Tahoma"/>
                <a:cs typeface="Arial" panose="020B0604020202020204" pitchFamily="34" charset="0"/>
              </a:rPr>
              <a:t> coordinator SUPPORTS the primary ELPAC Coordinator and may not have access to all platforms as the primary coordinator.</a:t>
            </a:r>
            <a:endParaRPr lang="en-US" sz="1500" dirty="0">
              <a:solidFill>
                <a:srgbClr val="FF0000"/>
              </a:solidFill>
            </a:endParaRPr>
          </a:p>
        </p:txBody>
      </p:sp>
      <p:sp>
        <p:nvSpPr>
          <p:cNvPr id="6" name="Footer Placeholder 5">
            <a:extLst>
              <a:ext uri="{FF2B5EF4-FFF2-40B4-BE49-F238E27FC236}">
                <a16:creationId xmlns:a16="http://schemas.microsoft.com/office/drawing/2014/main" id="{933457CE-90F2-0575-B0B3-6EBCF46ED0D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74140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3" name="Google Shape;238;p42">
            <a:extLst>
              <a:ext uri="{FF2B5EF4-FFF2-40B4-BE49-F238E27FC236}">
                <a16:creationId xmlns:a16="http://schemas.microsoft.com/office/drawing/2014/main" id="{A3E84838-7403-A44E-D51D-1BB56594EFD9}"/>
              </a:ext>
            </a:extLst>
          </p:cNvPr>
          <p:cNvSpPr txBox="1"/>
          <p:nvPr/>
        </p:nvSpPr>
        <p:spPr>
          <a:xfrm>
            <a:off x="906780" y="2288257"/>
            <a:ext cx="6968257" cy="1873195"/>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1800"/>
              </a:spcAft>
              <a:buNone/>
            </a:pPr>
            <a:r>
              <a:rPr lang="en-US" sz="2800" b="1">
                <a:solidFill>
                  <a:srgbClr val="FFFF00"/>
                </a:solidFill>
                <a:latin typeface="+mj-lt"/>
                <a:ea typeface="Lato"/>
                <a:cs typeface="Arial" panose="020B0604020202020204" pitchFamily="34" charset="0"/>
                <a:sym typeface="Lato"/>
              </a:rPr>
              <a:t>Before Testing:</a:t>
            </a:r>
            <a:endParaRPr lang="en-US" sz="2800" b="1">
              <a:solidFill>
                <a:srgbClr val="FFFF00"/>
              </a:solidFill>
              <a:latin typeface="+mj-lt"/>
              <a:ea typeface="Lato"/>
              <a:cs typeface="Arial" panose="020B0604020202020204" pitchFamily="34" charset="0"/>
            </a:endParaRPr>
          </a:p>
          <a:p>
            <a:pPr marL="0" lvl="0" indent="0" algn="l" rtl="0">
              <a:lnSpc>
                <a:spcPct val="75000"/>
              </a:lnSpc>
              <a:spcBef>
                <a:spcPts val="0"/>
              </a:spcBef>
              <a:spcAft>
                <a:spcPts val="1800"/>
              </a:spcAft>
              <a:buNone/>
            </a:pPr>
            <a:r>
              <a:rPr lang="en-US" sz="2800" b="1">
                <a:solidFill>
                  <a:schemeClr val="lt1"/>
                </a:solidFill>
                <a:latin typeface="+mj-lt"/>
                <a:ea typeface="Lato"/>
                <a:cs typeface="Arial" panose="020B0604020202020204" pitchFamily="34" charset="0"/>
                <a:sym typeface="Lato"/>
              </a:rPr>
              <a:t>Critical Information and Timeline</a:t>
            </a:r>
            <a:endParaRPr lang="en-US" sz="2800" b="1">
              <a:solidFill>
                <a:schemeClr val="lt1"/>
              </a:solidFill>
              <a:latin typeface="+mj-lt"/>
              <a:ea typeface="Lato"/>
              <a:cs typeface="Arial" panose="020B0604020202020204" pitchFamily="34" charset="0"/>
            </a:endParaRPr>
          </a:p>
        </p:txBody>
      </p:sp>
      <p:sp>
        <p:nvSpPr>
          <p:cNvPr id="4" name="Footer Placeholder 5">
            <a:extLst>
              <a:ext uri="{FF2B5EF4-FFF2-40B4-BE49-F238E27FC236}">
                <a16:creationId xmlns:a16="http://schemas.microsoft.com/office/drawing/2014/main" id="{B22980AA-BE66-6907-18DF-CCA8EB8CAD0C}"/>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616384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035B3-CFD2-150A-73F1-25B18343BCD9}"/>
              </a:ext>
            </a:extLst>
          </p:cNvPr>
          <p:cNvSpPr>
            <a:spLocks noGrp="1"/>
          </p:cNvSpPr>
          <p:nvPr>
            <p:ph type="title"/>
          </p:nvPr>
        </p:nvSpPr>
        <p:spPr/>
        <p:txBody>
          <a:bodyPr/>
          <a:lstStyle/>
          <a:p>
            <a:r>
              <a:rPr lang="en-US">
                <a:latin typeface="+mj-lt"/>
              </a:rPr>
              <a:t>STB Portal-My Training Status</a:t>
            </a:r>
          </a:p>
        </p:txBody>
      </p:sp>
      <p:pic>
        <p:nvPicPr>
          <p:cNvPr id="4" name="Picture 15" descr="A screenshot of a computer&#10;&#10;Description automatically generated">
            <a:extLst>
              <a:ext uri="{FF2B5EF4-FFF2-40B4-BE49-F238E27FC236}">
                <a16:creationId xmlns:a16="http://schemas.microsoft.com/office/drawing/2014/main" id="{1CC45692-194E-3BEE-A692-D6CBFED33331}"/>
              </a:ext>
            </a:extLst>
          </p:cNvPr>
          <p:cNvPicPr>
            <a:picLocks noChangeAspect="1"/>
          </p:cNvPicPr>
          <p:nvPr/>
        </p:nvPicPr>
        <p:blipFill rotWithShape="1">
          <a:blip r:embed="rId3"/>
          <a:srcRect t="7151" r="52346" b="60288"/>
          <a:stretch/>
        </p:blipFill>
        <p:spPr>
          <a:xfrm>
            <a:off x="221410" y="952244"/>
            <a:ext cx="2967689" cy="1344280"/>
          </a:xfrm>
          <a:prstGeom prst="rect">
            <a:avLst/>
          </a:prstGeom>
          <a:ln>
            <a:solidFill>
              <a:schemeClr val="tx1"/>
            </a:solidFill>
          </a:ln>
        </p:spPr>
      </p:pic>
      <p:sp>
        <p:nvSpPr>
          <p:cNvPr id="16" name="Footer Placeholder 15">
            <a:extLst>
              <a:ext uri="{FF2B5EF4-FFF2-40B4-BE49-F238E27FC236}">
                <a16:creationId xmlns:a16="http://schemas.microsoft.com/office/drawing/2014/main" id="{CBF4F6C1-9F5A-BA8C-6933-73710AB8849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15" name="Rectangle 14">
            <a:extLst>
              <a:ext uri="{FF2B5EF4-FFF2-40B4-BE49-F238E27FC236}">
                <a16:creationId xmlns:a16="http://schemas.microsoft.com/office/drawing/2014/main" id="{38FC6668-0B1D-B9C4-D944-481DA9D1C219}"/>
              </a:ext>
            </a:extLst>
          </p:cNvPr>
          <p:cNvSpPr/>
          <p:nvPr/>
        </p:nvSpPr>
        <p:spPr>
          <a:xfrm>
            <a:off x="483681" y="1786053"/>
            <a:ext cx="1082453" cy="196194"/>
          </a:xfrm>
          <a:prstGeom prst="rect">
            <a:avLst/>
          </a:prstGeom>
          <a:noFill/>
          <a:ln w="28575">
            <a:solidFill>
              <a:srgbClr val="FC5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89A4775-98A6-39C4-74D5-0E98E13A4541}"/>
              </a:ext>
            </a:extLst>
          </p:cNvPr>
          <p:cNvSpPr txBox="1"/>
          <p:nvPr/>
        </p:nvSpPr>
        <p:spPr>
          <a:xfrm>
            <a:off x="7570381" y="2153427"/>
            <a:ext cx="660694" cy="143097"/>
          </a:xfrm>
          <a:prstGeom prst="rect">
            <a:avLst/>
          </a:prstGeom>
          <a:solidFill>
            <a:schemeClr val="bg1"/>
          </a:solidFill>
        </p:spPr>
        <p:txBody>
          <a:bodyPr wrap="square" rtlCol="0">
            <a:spAutoFit/>
          </a:bodyPr>
          <a:lstStyle/>
          <a:p>
            <a:endParaRPr lang="en-US"/>
          </a:p>
        </p:txBody>
      </p:sp>
      <p:sp>
        <p:nvSpPr>
          <p:cNvPr id="20" name="TextBox 19">
            <a:extLst>
              <a:ext uri="{FF2B5EF4-FFF2-40B4-BE49-F238E27FC236}">
                <a16:creationId xmlns:a16="http://schemas.microsoft.com/office/drawing/2014/main" id="{502E1B22-A168-F727-AD25-6AFDB5CB0712}"/>
              </a:ext>
            </a:extLst>
          </p:cNvPr>
          <p:cNvSpPr txBox="1"/>
          <p:nvPr/>
        </p:nvSpPr>
        <p:spPr>
          <a:xfrm>
            <a:off x="7570381" y="2580039"/>
            <a:ext cx="660694" cy="143097"/>
          </a:xfrm>
          <a:prstGeom prst="rect">
            <a:avLst/>
          </a:prstGeom>
          <a:solidFill>
            <a:schemeClr val="bg1"/>
          </a:solidFill>
        </p:spPr>
        <p:txBody>
          <a:bodyPr wrap="square" rtlCol="0">
            <a:spAutoFit/>
          </a:bodyPr>
          <a:lstStyle/>
          <a:p>
            <a:endParaRPr lang="en-US"/>
          </a:p>
        </p:txBody>
      </p:sp>
      <p:sp>
        <p:nvSpPr>
          <p:cNvPr id="21" name="TextBox 20">
            <a:extLst>
              <a:ext uri="{FF2B5EF4-FFF2-40B4-BE49-F238E27FC236}">
                <a16:creationId xmlns:a16="http://schemas.microsoft.com/office/drawing/2014/main" id="{64C0DBB8-35A4-9476-02B6-091D214C4453}"/>
              </a:ext>
            </a:extLst>
          </p:cNvPr>
          <p:cNvSpPr txBox="1"/>
          <p:nvPr/>
        </p:nvSpPr>
        <p:spPr>
          <a:xfrm>
            <a:off x="7570381" y="2935102"/>
            <a:ext cx="660694" cy="143097"/>
          </a:xfrm>
          <a:prstGeom prst="rect">
            <a:avLst/>
          </a:prstGeom>
          <a:solidFill>
            <a:schemeClr val="bg1"/>
          </a:solidFill>
        </p:spPr>
        <p:txBody>
          <a:bodyPr wrap="square" rtlCol="0">
            <a:spAutoFit/>
          </a:bodyPr>
          <a:lstStyle/>
          <a:p>
            <a:endParaRPr lang="en-US"/>
          </a:p>
        </p:txBody>
      </p:sp>
      <p:pic>
        <p:nvPicPr>
          <p:cNvPr id="23" name="Picture 22" descr="A screenshot of a computer&#10;&#10;Description automatically generated">
            <a:extLst>
              <a:ext uri="{FF2B5EF4-FFF2-40B4-BE49-F238E27FC236}">
                <a16:creationId xmlns:a16="http://schemas.microsoft.com/office/drawing/2014/main" id="{43A7331F-A4A5-E66D-581D-FD7519587564}"/>
              </a:ext>
            </a:extLst>
          </p:cNvPr>
          <p:cNvPicPr>
            <a:picLocks noChangeAspect="1"/>
          </p:cNvPicPr>
          <p:nvPr/>
        </p:nvPicPr>
        <p:blipFill>
          <a:blip r:embed="rId4"/>
          <a:stretch>
            <a:fillRect/>
          </a:stretch>
        </p:blipFill>
        <p:spPr>
          <a:xfrm>
            <a:off x="3451370" y="916813"/>
            <a:ext cx="5306211" cy="3749176"/>
          </a:xfrm>
          <a:prstGeom prst="rect">
            <a:avLst/>
          </a:prstGeom>
        </p:spPr>
      </p:pic>
      <p:sp>
        <p:nvSpPr>
          <p:cNvPr id="2" name="Rectangle 1">
            <a:extLst>
              <a:ext uri="{FF2B5EF4-FFF2-40B4-BE49-F238E27FC236}">
                <a16:creationId xmlns:a16="http://schemas.microsoft.com/office/drawing/2014/main" id="{EFC43027-F457-3553-4853-76A0DFEDCE91}"/>
              </a:ext>
            </a:extLst>
          </p:cNvPr>
          <p:cNvSpPr/>
          <p:nvPr/>
        </p:nvSpPr>
        <p:spPr>
          <a:xfrm>
            <a:off x="3504196" y="3346282"/>
            <a:ext cx="5166059" cy="12633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8F1F40-BBFD-2D38-C12C-895A2E01307A}"/>
              </a:ext>
            </a:extLst>
          </p:cNvPr>
          <p:cNvSpPr/>
          <p:nvPr/>
        </p:nvSpPr>
        <p:spPr>
          <a:xfrm>
            <a:off x="180535" y="3538472"/>
            <a:ext cx="3051110" cy="1072428"/>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200">
                <a:ea typeface="Calibri"/>
                <a:cs typeface="Arial"/>
              </a:rPr>
              <a:t>All ELPAC Coordinators (regardless of designation date) must complete all Initial ELPAC and Summative ELPAC Coordinator Training Requirements to receive a TOMS account.</a:t>
            </a:r>
            <a:endParaRPr lang="en-US"/>
          </a:p>
        </p:txBody>
      </p:sp>
    </p:spTree>
    <p:extLst>
      <p:ext uri="{BB962C8B-B14F-4D97-AF65-F5344CB8AC3E}">
        <p14:creationId xmlns:p14="http://schemas.microsoft.com/office/powerpoint/2010/main" val="573190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noFill/>
        </p:spPr>
        <p:txBody>
          <a:bodyPr>
            <a:normAutofit/>
          </a:bodyPr>
          <a:lstStyle/>
          <a:p>
            <a:r>
              <a:rPr lang="en-US"/>
              <a:t>Summative ELPAC Coordinator Requirements</a:t>
            </a:r>
          </a:p>
        </p:txBody>
      </p:sp>
      <p:sp>
        <p:nvSpPr>
          <p:cNvPr id="15" name="Right Arrow 9">
            <a:extLst>
              <a:ext uri="{FF2B5EF4-FFF2-40B4-BE49-F238E27FC236}">
                <a16:creationId xmlns:a16="http://schemas.microsoft.com/office/drawing/2014/main" id="{732BF3D0-D38C-E3C4-C128-3ACE559A96FA}"/>
              </a:ext>
            </a:extLst>
          </p:cNvPr>
          <p:cNvSpPr/>
          <p:nvPr/>
        </p:nvSpPr>
        <p:spPr>
          <a:xfrm>
            <a:off x="4996079" y="2292170"/>
            <a:ext cx="367393" cy="3583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590926" y="1745195"/>
            <a:ext cx="4057652" cy="2846026"/>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ts val="600"/>
              </a:spcBef>
              <a:spcAft>
                <a:spcPct val="0"/>
              </a:spcAft>
              <a:buClrTx/>
              <a:buSzTx/>
              <a:buFont typeface="+mj-lt"/>
              <a:buAutoNum type="arabicPeriod"/>
              <a:defRPr/>
            </a:pPr>
            <a:r>
              <a:rPr lang="en-US" sz="1600" i="1">
                <a:ea typeface="Calibri" panose="020F0502020204030204" pitchFamily="34" charset="0"/>
                <a:cs typeface="Arial" panose="020B0604020202020204" pitchFamily="34" charset="0"/>
              </a:rPr>
              <a:t>2023-24 Summative ELPAC and Summative Alternate ELPAC Administration Coordinator Training</a:t>
            </a:r>
          </a:p>
          <a:p>
            <a:pPr marL="662940" lvl="1" indent="-342900" defTabSz="514350" fontAlgn="base">
              <a:spcBef>
                <a:spcPts val="600"/>
              </a:spcBef>
              <a:spcAft>
                <a:spcPct val="0"/>
              </a:spcAft>
              <a:buClrTx/>
              <a:buSzTx/>
              <a:buFont typeface="+mj-lt"/>
              <a:buAutoNum type="alphaLcPeriod"/>
              <a:defRPr/>
            </a:pPr>
            <a:r>
              <a:rPr lang="en-US" sz="1300" i="1">
                <a:ea typeface="Calibri" panose="020F0502020204030204" pitchFamily="34" charset="0"/>
                <a:cs typeface="Arial" panose="020B0604020202020204" pitchFamily="34" charset="0"/>
              </a:rPr>
              <a:t>Facilitated by STB</a:t>
            </a:r>
            <a:endParaRPr lang="en-US" sz="2500">
              <a:cs typeface="Arial" panose="020B0604020202020204" pitchFamily="34" charset="0"/>
            </a:endParaRPr>
          </a:p>
          <a:p>
            <a:pPr marL="257175" indent="-257175" defTabSz="514350">
              <a:spcBef>
                <a:spcPts val="600"/>
              </a:spcBef>
              <a:spcAft>
                <a:spcPct val="0"/>
              </a:spcAft>
              <a:buClrTx/>
              <a:buSzTx/>
              <a:buFont typeface="+mj-lt"/>
              <a:buAutoNum type="arabicPeriod"/>
              <a:defRPr/>
            </a:pPr>
            <a:endParaRPr lang="en-US" sz="800" i="1">
              <a:cs typeface="Arial" panose="020B0604020202020204" pitchFamily="34" charset="0"/>
            </a:endParaRPr>
          </a:p>
          <a:p>
            <a:pPr marL="257175" indent="-257175" defTabSz="514350">
              <a:spcBef>
                <a:spcPts val="600"/>
              </a:spcBef>
              <a:spcAft>
                <a:spcPct val="0"/>
              </a:spcAft>
              <a:buClrTx/>
              <a:buSzTx/>
              <a:buFont typeface="+mj-lt"/>
              <a:buAutoNum type="arabicPeriod"/>
              <a:defRPr/>
            </a:pPr>
            <a:r>
              <a:rPr lang="en-US" sz="1600" i="1">
                <a:cs typeface="Arial"/>
              </a:rPr>
              <a:t>2023-24 LAUSD Summative ELPAC Test Examiner Training and Calibration</a:t>
            </a:r>
            <a:endParaRPr lang="en-US" sz="1600" i="1">
              <a:cs typeface="Arial" panose="020B0604020202020204" pitchFamily="34" charset="0"/>
            </a:endParaRPr>
          </a:p>
          <a:p>
            <a:pPr marL="662940" lvl="1" indent="-342900" defTabSz="514350">
              <a:spcBef>
                <a:spcPts val="600"/>
              </a:spcBef>
              <a:spcAft>
                <a:spcPct val="0"/>
              </a:spcAft>
              <a:buClrTx/>
              <a:buSzTx/>
              <a:buFont typeface="+mj-lt"/>
              <a:buAutoNum type="alphaLcPeriod"/>
              <a:defRPr/>
            </a:pPr>
            <a:r>
              <a:rPr lang="en-US" sz="1300">
                <a:cs typeface="Arial"/>
              </a:rPr>
              <a:t>Facilitated by Region MMAL Team</a:t>
            </a:r>
          </a:p>
          <a:p>
            <a:pPr marL="662940" lvl="1" indent="-342900" defTabSz="514350">
              <a:spcBef>
                <a:spcPts val="600"/>
              </a:spcBef>
              <a:spcAft>
                <a:spcPct val="0"/>
              </a:spcAft>
              <a:buClrTx/>
              <a:buSzTx/>
              <a:buAutoNum type="alphaLcPeriod"/>
              <a:defRPr/>
            </a:pPr>
            <a:r>
              <a:rPr lang="en-US" sz="1300">
                <a:cs typeface="Arial"/>
              </a:rPr>
              <a:t>Completed in Moodle</a:t>
            </a:r>
            <a:endParaRPr lang="en-US" sz="1300">
              <a:cs typeface="Arial" panose="020B0604020202020204" pitchFamily="34" charset="0"/>
            </a:endParaRPr>
          </a:p>
          <a:p>
            <a:pPr marL="577215" lvl="1" indent="-257175" defTabSz="514350">
              <a:spcBef>
                <a:spcPct val="0"/>
              </a:spcBef>
              <a:spcAft>
                <a:spcPct val="0"/>
              </a:spcAft>
              <a:buClrTx/>
              <a:buSzTx/>
              <a:buFont typeface="Arial"/>
              <a:buAutoNum type="alphaLcPeriod"/>
              <a:defRPr/>
            </a:pPr>
            <a:endParaRPr lang="en-US" sz="600">
              <a:cs typeface="Arial" panose="020B0604020202020204" pitchFamily="34" charset="0"/>
            </a:endParaRPr>
          </a:p>
          <a:p>
            <a:pPr marL="0" indent="0" algn="ctr" defTabSz="514350" fontAlgn="base">
              <a:spcBef>
                <a:spcPct val="0"/>
              </a:spcBef>
              <a:spcAft>
                <a:spcPct val="0"/>
              </a:spcAft>
              <a:buClrTx/>
              <a:buSzTx/>
              <a:buNone/>
              <a:defRPr/>
            </a:pPr>
            <a:r>
              <a:rPr lang="en-US" sz="1200" b="1">
                <a:cs typeface="Arial" panose="020B0604020202020204" pitchFamily="34" charset="0"/>
              </a:rPr>
              <a:t>These two trainings can be completed in any order.</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5712543" y="1743750"/>
            <a:ext cx="2518532" cy="2853545"/>
          </a:xfrm>
          <a:prstGeom prst="rect">
            <a:avLst/>
          </a:prstGeom>
          <a:solidFill>
            <a:schemeClr val="accent5">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defTabSz="514350" fontAlgn="base">
              <a:spcBef>
                <a:spcPts val="600"/>
              </a:spcBef>
              <a:spcAft>
                <a:spcPct val="0"/>
              </a:spcAft>
              <a:buClrTx/>
              <a:buSzTx/>
              <a:buFont typeface="+mj-lt"/>
              <a:buAutoNum type="arabicPeriod" startAt="3"/>
              <a:defRPr/>
            </a:pPr>
            <a:r>
              <a:rPr lang="en-US" sz="1600" i="1">
                <a:cs typeface="Arial" panose="020B0604020202020204" pitchFamily="34" charset="0"/>
              </a:rPr>
              <a:t>2023-24 LAUSD Summative Alternate ELPAC Test Examiner Certification</a:t>
            </a:r>
          </a:p>
          <a:p>
            <a:pPr marL="662940" lvl="1" indent="-342900" defTabSz="514350" fontAlgn="base">
              <a:spcBef>
                <a:spcPts val="600"/>
              </a:spcBef>
              <a:spcAft>
                <a:spcPct val="0"/>
              </a:spcAft>
              <a:buClrTx/>
              <a:buSzTx/>
              <a:buFont typeface="+mj-lt"/>
              <a:buAutoNum type="alphaLcPeriod"/>
              <a:defRPr/>
            </a:pPr>
            <a:r>
              <a:rPr lang="en-US" sz="1300" i="1">
                <a:cs typeface="Arial" panose="020B0604020202020204" pitchFamily="34" charset="0"/>
              </a:rPr>
              <a:t>Completed during your work hours</a:t>
            </a:r>
            <a:endParaRPr lang="en-US" sz="1300">
              <a:cs typeface="Arial" panose="020B0604020202020204" pitchFamily="34" charset="0"/>
            </a:endParaRPr>
          </a:p>
          <a:p>
            <a:pPr marL="0" indent="0" algn="ctr" defTabSz="514350">
              <a:spcBef>
                <a:spcPct val="0"/>
              </a:spcBef>
              <a:spcAft>
                <a:spcPct val="0"/>
              </a:spcAft>
              <a:buClrTx/>
              <a:buSzTx/>
              <a:buNone/>
              <a:defRPr/>
            </a:pPr>
            <a:endParaRPr lang="en-US" sz="1050">
              <a:cs typeface="Arial" panose="020B0604020202020204" pitchFamily="34" charset="0"/>
            </a:endParaRPr>
          </a:p>
          <a:p>
            <a:pPr marL="0" indent="0" algn="ctr" defTabSz="514350">
              <a:spcBef>
                <a:spcPct val="0"/>
              </a:spcBef>
              <a:spcAft>
                <a:spcPct val="0"/>
              </a:spcAft>
              <a:buClrTx/>
              <a:buSzTx/>
              <a:buNone/>
              <a:defRPr/>
            </a:pPr>
            <a:endParaRPr lang="en-US" sz="1050">
              <a:cs typeface="Arial" panose="020B0604020202020204" pitchFamily="34" charset="0"/>
            </a:endParaRPr>
          </a:p>
          <a:p>
            <a:pPr marL="0" indent="0" algn="ctr" defTabSz="514350">
              <a:spcBef>
                <a:spcPct val="0"/>
              </a:spcBef>
              <a:spcAft>
                <a:spcPct val="0"/>
              </a:spcAft>
              <a:buClrTx/>
              <a:buSzTx/>
              <a:buNone/>
              <a:defRPr/>
            </a:pPr>
            <a:r>
              <a:rPr lang="en-US" sz="1200" b="1">
                <a:cs typeface="Arial" panose="020B0604020202020204" pitchFamily="34" charset="0"/>
              </a:rPr>
              <a:t>All ELPAC Coordinators must complete this training.</a:t>
            </a:r>
          </a:p>
        </p:txBody>
      </p:sp>
      <p:sp>
        <p:nvSpPr>
          <p:cNvPr id="5" name="Footer Placeholder 4">
            <a:extLst>
              <a:ext uri="{FF2B5EF4-FFF2-40B4-BE49-F238E27FC236}">
                <a16:creationId xmlns:a16="http://schemas.microsoft.com/office/drawing/2014/main" id="{CB759CE7-85D6-B868-3422-8F9A3269022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2" name="TextBox 1">
            <a:extLst>
              <a:ext uri="{FF2B5EF4-FFF2-40B4-BE49-F238E27FC236}">
                <a16:creationId xmlns:a16="http://schemas.microsoft.com/office/drawing/2014/main" id="{50CFB289-A8B8-8F0C-CDA4-C57F6A02AD61}"/>
              </a:ext>
            </a:extLst>
          </p:cNvPr>
          <p:cNvSpPr txBox="1"/>
          <p:nvPr/>
        </p:nvSpPr>
        <p:spPr>
          <a:xfrm>
            <a:off x="590926" y="992375"/>
            <a:ext cx="7934582" cy="52322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b="1" dirty="0"/>
              <a:t>ALL ELPAC Coordinator Requirements must be completed by January 30, 2024, or </a:t>
            </a:r>
            <a:r>
              <a:rPr lang="en-US" b="1" dirty="0">
                <a:solidFill>
                  <a:srgbClr val="FF0000"/>
                </a:solidFill>
              </a:rPr>
              <a:t>all </a:t>
            </a:r>
            <a:r>
              <a:rPr lang="en-US" b="1" dirty="0"/>
              <a:t>ELPAC accounts for the school will be deleted.</a:t>
            </a:r>
            <a:endParaRPr lang="en-US" dirty="0"/>
          </a:p>
        </p:txBody>
      </p:sp>
    </p:spTree>
    <p:extLst>
      <p:ext uri="{BB962C8B-B14F-4D97-AF65-F5344CB8AC3E}">
        <p14:creationId xmlns:p14="http://schemas.microsoft.com/office/powerpoint/2010/main" val="3696384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a:noFill/>
        </p:spPr>
        <p:txBody>
          <a:bodyPr spcFirstLastPara="1" wrap="square" lIns="68580" tIns="34290" rIns="68580" bIns="34290" anchor="ctr" anchorCtr="0">
            <a:normAutofit/>
          </a:bodyPr>
          <a:lstStyle/>
          <a:p>
            <a:r>
              <a:rPr lang="en-US" sz="2400"/>
              <a:t>Summative ELPAC Test Examiner Training Reminders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spcFirstLastPara="1" wrap="square" lIns="68580" tIns="34290" rIns="68580" bIns="34290" anchor="t" anchorCtr="0">
            <a:normAutofit/>
          </a:bodyPr>
          <a:lstStyle/>
          <a:p>
            <a:pPr>
              <a:buSzPct val="100000"/>
            </a:pPr>
            <a:r>
              <a:rPr lang="en-US" sz="1800">
                <a:ea typeface="Tahoma"/>
                <a:cs typeface="Arial"/>
              </a:rPr>
              <a:t>ELPAC Coordinators will use and adapt this presentation to facilitate their school-based training.</a:t>
            </a:r>
          </a:p>
          <a:p>
            <a:pPr>
              <a:buSzPct val="100000"/>
            </a:pPr>
            <a:r>
              <a:rPr lang="en-US" sz="1800">
                <a:ea typeface="Tahoma"/>
                <a:cs typeface="Arial"/>
              </a:rPr>
              <a:t>Agenda and Sign-In Sheets are provided in the </a:t>
            </a:r>
            <a:r>
              <a:rPr lang="en-US" sz="1800" i="1">
                <a:ea typeface="Tahoma"/>
                <a:cs typeface="Arial"/>
              </a:rPr>
              <a:t>2023-24 Summative ELPAC Administration Instructions </a:t>
            </a:r>
            <a:r>
              <a:rPr lang="en-US" sz="1800">
                <a:ea typeface="Tahoma"/>
                <a:cs typeface="Arial"/>
              </a:rPr>
              <a:t>(ATT. C and D)</a:t>
            </a:r>
            <a:endParaRPr lang="en-US" sz="1800">
              <a:cs typeface="Arial"/>
            </a:endParaRPr>
          </a:p>
          <a:p>
            <a:pPr lvl="1">
              <a:buSzPct val="100000"/>
            </a:pPr>
            <a:r>
              <a:rPr lang="en-US" sz="1600">
                <a:ea typeface="Tahoma"/>
                <a:cs typeface="Arial"/>
              </a:rPr>
              <a:t>This agenda lists all mandated training topics and can be edited to fit site needs.</a:t>
            </a:r>
            <a:endParaRPr lang="en-US" sz="1600">
              <a:cs typeface="Arial"/>
            </a:endParaRPr>
          </a:p>
          <a:p>
            <a:pPr lvl="1">
              <a:buClr>
                <a:srgbClr val="2F5597"/>
              </a:buClr>
              <a:buSzPct val="100000"/>
            </a:pPr>
            <a:r>
              <a:rPr lang="en-US" sz="1600">
                <a:ea typeface="Tahoma"/>
                <a:cs typeface="Arial"/>
              </a:rPr>
              <a:t>Maintain Sign-in sheets and agenda(s) for all Summative ELPAC school-based trainings.</a:t>
            </a:r>
            <a:endParaRPr lang="en-US" sz="1600">
              <a:cs typeface="Arial"/>
            </a:endParaRPr>
          </a:p>
          <a:p>
            <a:pPr lvl="2" indent="-302895">
              <a:buSzPct val="100000"/>
            </a:pPr>
            <a:r>
              <a:rPr lang="en-US" sz="1500">
                <a:ea typeface="Tahoma"/>
                <a:cs typeface="Arial"/>
              </a:rPr>
              <a:t>These will be uploaded to the STB Portal next semester.</a:t>
            </a:r>
            <a:endParaRPr lang="en-US" sz="1500">
              <a:cs typeface="Arial"/>
            </a:endParaRPr>
          </a:p>
          <a:p>
            <a:pPr lvl="3">
              <a:buSzPct val="100000"/>
            </a:pPr>
            <a:r>
              <a:rPr lang="en-US" sz="1300">
                <a:ea typeface="Tahoma"/>
                <a:cs typeface="Arial"/>
              </a:rPr>
              <a:t>Refer to 2023-24 Summative ELPAC Administration Instructions</a:t>
            </a:r>
            <a:endParaRPr lang="en-US" sz="1300">
              <a:ea typeface="Tahoma"/>
            </a:endParaRPr>
          </a:p>
          <a:p>
            <a:pPr lvl="4"/>
            <a:r>
              <a:rPr lang="en-US" sz="1300">
                <a:ea typeface="Tahoma"/>
              </a:rPr>
              <a:t>Coming January 2024</a:t>
            </a:r>
            <a:endParaRPr lang="en-US" sz="1300">
              <a:ea typeface="Tahoma"/>
              <a:cs typeface="Arial" panose="020B0604020202020204" pitchFamily="34" charset="0"/>
            </a:endParaRPr>
          </a:p>
          <a:p>
            <a:pPr lvl="4"/>
            <a:r>
              <a:rPr lang="en-US" sz="1300">
                <a:ea typeface="Tahoma"/>
              </a:rPr>
              <a:t>Will be posted in Coordinator Resources</a:t>
            </a:r>
          </a:p>
          <a:p>
            <a:pPr marL="0" indent="0">
              <a:spcBef>
                <a:spcPts val="675"/>
              </a:spcBef>
              <a:buNone/>
            </a:pPr>
            <a:endParaRPr lang="en-US"/>
          </a:p>
        </p:txBody>
      </p:sp>
      <p:sp>
        <p:nvSpPr>
          <p:cNvPr id="5" name="Rectangle 4">
            <a:extLst>
              <a:ext uri="{FF2B5EF4-FFF2-40B4-BE49-F238E27FC236}">
                <a16:creationId xmlns:a16="http://schemas.microsoft.com/office/drawing/2014/main" id="{EDD4BB39-27A7-DE44-93D5-69DAF0574802}"/>
              </a:ext>
            </a:extLst>
          </p:cNvPr>
          <p:cNvSpPr/>
          <p:nvPr/>
        </p:nvSpPr>
        <p:spPr>
          <a:xfrm>
            <a:off x="2434693" y="4322330"/>
            <a:ext cx="4274614" cy="231886"/>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100">
                <a:ea typeface="Calibri"/>
                <a:cs typeface="Arial" panose="020B0604020202020204" pitchFamily="34" charset="0"/>
              </a:rPr>
              <a:t>All testing documentation must be maintained on site for 2 years.</a:t>
            </a:r>
            <a:endParaRPr lang="en-US" sz="1100">
              <a:cs typeface="Arial"/>
            </a:endParaRPr>
          </a:p>
        </p:txBody>
      </p:sp>
      <p:sp>
        <p:nvSpPr>
          <p:cNvPr id="4" name="Footer Placeholder 3">
            <a:extLst>
              <a:ext uri="{FF2B5EF4-FFF2-40B4-BE49-F238E27FC236}">
                <a16:creationId xmlns:a16="http://schemas.microsoft.com/office/drawing/2014/main" id="{AFE49A57-EC20-ED2B-38DB-AAD7F79069A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617591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a:t>Summative ELPAC Test Examiner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3019097905"/>
              </p:ext>
            </p:extLst>
          </p:nvPr>
        </p:nvGraphicFramePr>
        <p:xfrm>
          <a:off x="474908" y="869323"/>
          <a:ext cx="8218330" cy="3438207"/>
        </p:xfrm>
        <a:graphic>
          <a:graphicData uri="http://schemas.openxmlformats.org/drawingml/2006/table">
            <a:tbl>
              <a:tblPr firstRow="1" firstCol="1" bandRow="1"/>
              <a:tblGrid>
                <a:gridCol w="6042890">
                  <a:extLst>
                    <a:ext uri="{9D8B030D-6E8A-4147-A177-3AD203B41FA5}">
                      <a16:colId xmlns:a16="http://schemas.microsoft.com/office/drawing/2014/main" val="886214863"/>
                    </a:ext>
                  </a:extLst>
                </a:gridCol>
                <a:gridCol w="2175440">
                  <a:extLst>
                    <a:ext uri="{9D8B030D-6E8A-4147-A177-3AD203B41FA5}">
                      <a16:colId xmlns:a16="http://schemas.microsoft.com/office/drawing/2014/main" val="3972347942"/>
                    </a:ext>
                  </a:extLst>
                </a:gridCol>
              </a:tblGrid>
              <a:tr h="1691640">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a:solidFill>
                            <a:schemeClr val="tx1"/>
                          </a:solidFill>
                          <a:effectLst/>
                          <a:latin typeface="+mn-lt"/>
                          <a:ea typeface="+mn-ea"/>
                          <a:cs typeface="Arial"/>
                        </a:rPr>
                        <a:t>2023-24 ELPAC Security Form TE and Proctor Requirements</a:t>
                      </a:r>
                      <a:r>
                        <a:rPr lang="en-US" sz="1200" b="1" i="0" kern="1200">
                          <a:solidFill>
                            <a:schemeClr val="tx1"/>
                          </a:solidFill>
                          <a:effectLst/>
                          <a:latin typeface="+mn-lt"/>
                          <a:ea typeface="+mn-ea"/>
                          <a:cs typeface="Arial"/>
                        </a:rPr>
                        <a:t> (MyPLN)</a:t>
                      </a:r>
                      <a:endParaRPr lang="en-US" sz="1200" b="1">
                        <a:solidFill>
                          <a:srgbClr val="000000"/>
                        </a:solidFill>
                        <a:effectLst/>
                        <a:latin typeface="+mn-lt"/>
                        <a:ea typeface="Calibri" panose="020F0502020204030204" pitchFamily="34" charset="0"/>
                        <a:cs typeface="Arial"/>
                      </a:endParaRPr>
                    </a:p>
                    <a:p>
                      <a:pPr marL="800100" marR="0" lvl="1" indent="-342900">
                        <a:lnSpc>
                          <a:spcPct val="107000"/>
                        </a:lnSpc>
                        <a:spcBef>
                          <a:spcPts val="0"/>
                        </a:spcBef>
                        <a:spcAft>
                          <a:spcPts val="240"/>
                        </a:spcAft>
                        <a:buFont typeface="+mj-lt"/>
                        <a:buAutoNum type="alphaLcPeriod"/>
                      </a:pPr>
                      <a:r>
                        <a:rPr lang="en-US" sz="1100" b="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a:solidFill>
                            <a:srgbClr val="000000"/>
                          </a:solidFill>
                          <a:effectLst/>
                          <a:latin typeface="+mn-lt"/>
                          <a:ea typeface="Calibri"/>
                          <a:cs typeface="Times New Roman"/>
                        </a:rPr>
                        <a:t>2023-24</a:t>
                      </a:r>
                      <a:r>
                        <a:rPr lang="en-US" sz="1100" b="0">
                          <a:solidFill>
                            <a:srgbClr val="000000"/>
                          </a:solidFill>
                          <a:effectLst/>
                          <a:latin typeface="+mn-lt"/>
                          <a:cs typeface="Times New Roman"/>
                        </a:rPr>
                        <a:t> ELPAC Security Affidavit</a:t>
                      </a:r>
                    </a:p>
                    <a:p>
                      <a:pPr marL="1257300" marR="0" lvl="2" indent="-342900" algn="l">
                        <a:lnSpc>
                          <a:spcPct val="107000"/>
                        </a:lnSpc>
                        <a:spcBef>
                          <a:spcPts val="0"/>
                        </a:spcBef>
                        <a:spcAft>
                          <a:spcPts val="100"/>
                        </a:spcAft>
                        <a:buAutoNum type="arabicPeriod"/>
                      </a:pPr>
                      <a:r>
                        <a:rPr lang="en-US" sz="1100" b="0">
                          <a:solidFill>
                            <a:srgbClr val="000000"/>
                          </a:solidFill>
                          <a:effectLst/>
                          <a:latin typeface="+mn-lt"/>
                          <a:cs typeface="Times New Roman"/>
                        </a:rPr>
                        <a:t>Complete on LAUSD Network</a:t>
                      </a:r>
                    </a:p>
                    <a:p>
                      <a:pPr marL="0" marR="0" lvl="0" indent="0" algn="l" rtl="0" eaLnBrk="1" fontAlgn="auto" latinLnBrk="0" hangingPunct="1">
                        <a:lnSpc>
                          <a:spcPct val="100000"/>
                        </a:lnSpc>
                        <a:spcBef>
                          <a:spcPts val="0"/>
                        </a:spcBef>
                        <a:spcAft>
                          <a:spcPts val="0"/>
                        </a:spcAft>
                        <a:buClrTx/>
                        <a:buSzTx/>
                        <a:buFont typeface="+mj-lt"/>
                        <a:buNone/>
                      </a:pPr>
                      <a:endParaRPr lang="en-US" sz="1100">
                        <a:solidFill>
                          <a:srgbClr val="000000"/>
                        </a:solidFill>
                        <a:effectLst/>
                        <a:latin typeface="+mn-lt"/>
                        <a:cs typeface="Times New Roman"/>
                      </a:endParaRPr>
                    </a:p>
                    <a:p>
                      <a:pPr marL="285750" marR="0" lvl="0" indent="-285750" algn="l" defTabSz="914400" rtl="0" eaLnBrk="1" fontAlgn="auto" latinLnBrk="0" hangingPunct="1">
                        <a:lnSpc>
                          <a:spcPct val="107000"/>
                        </a:lnSpc>
                        <a:spcBef>
                          <a:spcPts val="0"/>
                        </a:spcBef>
                        <a:spcAft>
                          <a:spcPts val="240"/>
                        </a:spcAft>
                        <a:buClrTx/>
                        <a:buSzTx/>
                        <a:buFont typeface="Arial" panose="020B0604020202020204" pitchFamily="34" charset="0"/>
                        <a:buChar char="•"/>
                        <a:tabLst/>
                        <a:defRPr/>
                      </a:pPr>
                      <a:r>
                        <a:rPr lang="en-US" sz="1100">
                          <a:solidFill>
                            <a:srgbClr val="000000"/>
                          </a:solidFill>
                          <a:effectLst/>
                          <a:latin typeface="+mn-lt"/>
                          <a:cs typeface="Times New Roman"/>
                        </a:rPr>
                        <a:t>Coordinators must designate Summative ELPAC TEs in the STB Portal after completion of both requirements.</a:t>
                      </a:r>
                    </a:p>
                    <a:p>
                      <a:pPr marL="285750" marR="0" lvl="0" indent="-285750" algn="l">
                        <a:spcBef>
                          <a:spcPts val="0"/>
                        </a:spcBef>
                        <a:spcAft>
                          <a:spcPts val="240"/>
                        </a:spcAft>
                        <a:buClr>
                          <a:srgbClr val="000000"/>
                        </a:buClr>
                        <a:buSzTx/>
                        <a:buFont typeface="Arial" panose="020B0604020202020204" pitchFamily="34" charset="0"/>
                        <a:buChar char="•"/>
                      </a:pPr>
                      <a:r>
                        <a:rPr lang="en-US" sz="1100" b="0" i="0" u="none" strike="noStrike" noProof="0">
                          <a:solidFill>
                            <a:srgbClr val="000000"/>
                          </a:solidFill>
                          <a:effectLst/>
                          <a:latin typeface="+mn-lt"/>
                        </a:rPr>
                        <a:t>Moodle accounts will be created by STB for designated TEs who do not have a Moodle account 1-2 business days after designation.</a:t>
                      </a:r>
                      <a:endParaRPr lang="en-US" sz="1100" b="0" i="0" u="none" strike="noStrike" noProof="0">
                        <a:effectLst/>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MyPLN.</a:t>
                      </a:r>
                      <a:endParaRPr lang="en-US"/>
                    </a:p>
                    <a:p>
                      <a:pPr marL="285750" marR="0" lvl="1"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Satisfies the ELPAC Security Requirements for ALL ELPAC assessments for the 2023-24 school year.</a:t>
                      </a:r>
                      <a:endParaRPr lang="en-US"/>
                    </a:p>
                    <a:p>
                      <a:pPr marL="0" marR="0">
                        <a:spcBef>
                          <a:spcPts val="0"/>
                        </a:spcBef>
                        <a:spcAft>
                          <a:spcPts val="240"/>
                        </a:spcAft>
                      </a:pPr>
                      <a:endParaRPr lang="en-US" sz="1000">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660686">
                <a:tc>
                  <a:txBody>
                    <a:bodyPr/>
                    <a:lstStyle/>
                    <a:p>
                      <a:pPr marL="342900" marR="0" lvl="0" indent="-342900">
                        <a:lnSpc>
                          <a:spcPct val="107000"/>
                        </a:lnSpc>
                        <a:spcBef>
                          <a:spcPts val="0"/>
                        </a:spcBef>
                        <a:spcAft>
                          <a:spcPts val="240"/>
                        </a:spcAft>
                        <a:buFont typeface="+mj-lt"/>
                        <a:buAutoNum type="arabicPeriod" startAt="2"/>
                      </a:pPr>
                      <a:r>
                        <a:rPr lang="en-US" sz="1200" b="1" i="1">
                          <a:solidFill>
                            <a:srgbClr val="000000"/>
                          </a:solidFill>
                          <a:effectLst/>
                          <a:latin typeface="+mn-lt"/>
                          <a:ea typeface="Calibri"/>
                          <a:cs typeface="Times New Roman"/>
                        </a:rPr>
                        <a:t>2023-24 Summative ELPAC and Summative Alternate ELPAC Administration School-based Training</a:t>
                      </a:r>
                    </a:p>
                    <a:p>
                      <a:pPr marL="285750" marR="0" lvl="0" indent="-285750">
                        <a:lnSpc>
                          <a:spcPct val="107000"/>
                        </a:lnSpc>
                        <a:spcBef>
                          <a:spcPts val="0"/>
                        </a:spcBef>
                        <a:spcAft>
                          <a:spcPts val="240"/>
                        </a:spcAft>
                        <a:buFont typeface="Arial" panose="020B0604020202020204" pitchFamily="34" charset="0"/>
                        <a:buChar char="•"/>
                        <a:tabLst/>
                      </a:pPr>
                      <a:r>
                        <a:rPr lang="en-US" sz="1100" b="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a:solidFill>
                            <a:srgbClr val="000000"/>
                          </a:solidFill>
                          <a:effectLst/>
                          <a:latin typeface="+mn-lt"/>
                          <a:ea typeface="Calibri"/>
                          <a:cs typeface="Times New Roman"/>
                        </a:rPr>
                        <a:t>Provide Moodle Key(s) to trained TEs after completion of requirements 1-2.</a:t>
                      </a:r>
                      <a:endParaRPr lang="en-US" sz="1000" b="0">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r h="1067656">
                <a:tc>
                  <a:txBody>
                    <a:bodyPr/>
                    <a:lstStyle/>
                    <a:p>
                      <a:pPr marL="342900" marR="0" lvl="0" indent="-342900">
                        <a:lnSpc>
                          <a:spcPct val="107000"/>
                        </a:lnSpc>
                        <a:spcBef>
                          <a:spcPts val="0"/>
                        </a:spcBef>
                        <a:spcAft>
                          <a:spcPts val="240"/>
                        </a:spcAft>
                        <a:buFont typeface="+mj-lt"/>
                        <a:buAutoNum type="arabicPeriod" startAt="3"/>
                      </a:pPr>
                      <a:r>
                        <a:rPr lang="en-US" sz="1200" b="1" i="1">
                          <a:solidFill>
                            <a:srgbClr val="000000"/>
                          </a:solidFill>
                          <a:effectLst/>
                          <a:latin typeface="+mn-lt"/>
                          <a:cs typeface="Times New Roman"/>
                        </a:rPr>
                        <a:t>2023-24 </a:t>
                      </a:r>
                      <a:r>
                        <a:rPr lang="en-US" sz="1200" b="1" i="1" u="none" strike="noStrike" noProof="0">
                          <a:solidFill>
                            <a:srgbClr val="000000"/>
                          </a:solidFill>
                          <a:effectLst/>
                          <a:latin typeface="+mn-lt"/>
                        </a:rPr>
                        <a:t>LAUSD </a:t>
                      </a:r>
                      <a:r>
                        <a:rPr lang="en-US" sz="1200" b="1" i="1">
                          <a:solidFill>
                            <a:srgbClr val="000000"/>
                          </a:solidFill>
                          <a:effectLst/>
                          <a:latin typeface="+mn-lt"/>
                          <a:ea typeface="Calibri"/>
                          <a:cs typeface="Times New Roman"/>
                        </a:rPr>
                        <a:t>Summative ELPAC Test Examiner Training and Calibration</a:t>
                      </a:r>
                      <a:r>
                        <a:rPr lang="en-US" sz="1200" b="1">
                          <a:solidFill>
                            <a:srgbClr val="000000"/>
                          </a:solidFill>
                          <a:effectLst/>
                          <a:latin typeface="+mn-lt"/>
                          <a:ea typeface="Calibri"/>
                          <a:cs typeface="Times New Roman"/>
                        </a:rPr>
                        <a:t> (Moodle)</a:t>
                      </a:r>
                      <a:endParaRPr lang="en-US" sz="1200" b="1">
                        <a:latin typeface="+mn-lt"/>
                      </a:endParaRPr>
                    </a:p>
                    <a:p>
                      <a:pPr marL="285750" marR="0" lvl="0" indent="-285750">
                        <a:lnSpc>
                          <a:spcPct val="107000"/>
                        </a:lnSpc>
                        <a:spcBef>
                          <a:spcPts val="0"/>
                        </a:spcBef>
                        <a:spcAft>
                          <a:spcPts val="240"/>
                        </a:spcAft>
                        <a:buFont typeface="Arial" panose="020B0604020202020204" pitchFamily="34" charset="0"/>
                        <a:buChar char="•"/>
                      </a:pPr>
                      <a:r>
                        <a:rPr lang="en-US" sz="1100" b="0">
                          <a:solidFill>
                            <a:srgbClr val="000000"/>
                          </a:solidFill>
                          <a:effectLst/>
                          <a:latin typeface="+mn-lt"/>
                          <a:ea typeface="Calibri"/>
                          <a:cs typeface="Times New Roman"/>
                        </a:rPr>
                        <a:t>TEs will calibrate for the grade level(s) they will administer the test</a:t>
                      </a:r>
                      <a:endParaRPr lang="en-US" sz="1100">
                        <a:latin typeface="+mn-lt"/>
                      </a:endParaRPr>
                    </a:p>
                    <a:p>
                      <a:pPr marL="285750" marR="0" lvl="0" indent="-285750" algn="l" rtl="0" eaLnBrk="1" fontAlgn="auto" latinLnBrk="0" hangingPunct="1">
                        <a:lnSpc>
                          <a:spcPct val="107000"/>
                        </a:lnSpc>
                        <a:spcBef>
                          <a:spcPts val="0"/>
                        </a:spcBef>
                        <a:spcAft>
                          <a:spcPts val="240"/>
                        </a:spcAft>
                        <a:buClrTx/>
                        <a:buSzTx/>
                        <a:buFont typeface="Arial" panose="020B0604020202020204" pitchFamily="34" charset="0"/>
                        <a:buChar char="•"/>
                      </a:pPr>
                      <a:r>
                        <a:rPr lang="en-US" sz="1100" b="0" i="0">
                          <a:solidFill>
                            <a:srgbClr val="000000"/>
                          </a:solidFill>
                          <a:effectLst/>
                          <a:latin typeface="+mn-lt"/>
                          <a:ea typeface="Calibri"/>
                          <a:cs typeface="Arial" panose="020B0604020202020204" pitchFamily="34" charset="0"/>
                        </a:rPr>
                        <a:t>Collect Calibration certificate from each Test Examiner</a:t>
                      </a:r>
                    </a:p>
                    <a:p>
                      <a:pPr marL="742950" marR="0" lvl="1" indent="-285750" algn="l" rtl="0" eaLnBrk="1" fontAlgn="auto" latinLnBrk="0" hangingPunct="1">
                        <a:lnSpc>
                          <a:spcPct val="107000"/>
                        </a:lnSpc>
                        <a:spcBef>
                          <a:spcPts val="0"/>
                        </a:spcBef>
                        <a:spcAft>
                          <a:spcPts val="240"/>
                        </a:spcAft>
                        <a:buClrTx/>
                        <a:buSzTx/>
                        <a:buFont typeface="Courier New" panose="02070309020205020404" pitchFamily="49" charset="0"/>
                        <a:buChar char="o"/>
                      </a:pPr>
                      <a:r>
                        <a:rPr lang="en-US" sz="1100" b="0" i="0">
                          <a:solidFill>
                            <a:srgbClr val="000000"/>
                          </a:solidFill>
                          <a:effectLst/>
                          <a:latin typeface="+mn-lt"/>
                          <a:ea typeface="Calibri"/>
                          <a:cs typeface="Arial" panose="020B0604020202020204" pitchFamily="34" charset="0"/>
                        </a:rPr>
                        <a:t>One comprehensive certificate for Speaking and Writing per grade</a:t>
                      </a:r>
                      <a:endParaRPr lang="en-US" sz="1100" b="0" i="0">
                        <a:solidFill>
                          <a:schemeClr val="tx1"/>
                        </a:solidFill>
                        <a:effectLst/>
                        <a:latin typeface="+mn-lt"/>
                        <a:ea typeface="Calibri"/>
                        <a:cs typeface="+mn-cs"/>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b="0" i="0" u="none">
                          <a:solidFill>
                            <a:schemeClr val="tx1"/>
                          </a:solidFill>
                          <a:effectLst/>
                          <a:latin typeface="+mn-lt"/>
                          <a:ea typeface="Calibri"/>
                          <a:cs typeface="Arial" panose="020B0604020202020204" pitchFamily="34" charset="0"/>
                          <a:hlinkClick r:id="rId3"/>
                        </a:rPr>
                        <a:t>https://moodle.caaspp-elpac.org/</a:t>
                      </a:r>
                      <a:endParaRPr lang="en-US" sz="1000" b="0" i="0" u="none">
                        <a:solidFill>
                          <a:schemeClr val="tx1"/>
                        </a:solidFill>
                        <a:effectLst/>
                        <a:latin typeface="+mn-lt"/>
                        <a:ea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i="0">
                        <a:solidFill>
                          <a:srgbClr val="000000"/>
                        </a:solidFill>
                        <a:effectLst/>
                        <a:latin typeface="+mn-lt"/>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i="0">
                          <a:solidFill>
                            <a:srgbClr val="000000"/>
                          </a:solidFill>
                          <a:effectLst/>
                          <a:latin typeface="+mn-lt"/>
                          <a:ea typeface="Calibri"/>
                          <a:cs typeface="Arial" panose="020B0604020202020204" pitchFamily="34" charset="0"/>
                        </a:rPr>
                        <a:t>Collect Calibration Certificates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2195817"/>
                  </a:ext>
                </a:extLst>
              </a:tr>
            </a:tbl>
          </a:graphicData>
        </a:graphic>
      </p:graphicFrame>
      <p:sp>
        <p:nvSpPr>
          <p:cNvPr id="6" name="Footer Placeholder 5">
            <a:extLst>
              <a:ext uri="{FF2B5EF4-FFF2-40B4-BE49-F238E27FC236}">
                <a16:creationId xmlns:a16="http://schemas.microsoft.com/office/drawing/2014/main" id="{5182E7DF-A404-F195-3ECA-D9010B32902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23051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rmAutofit fontScale="90000"/>
          </a:bodyPr>
          <a:lstStyle/>
          <a:p>
            <a:r>
              <a:rPr lang="en-US"/>
              <a:t>Summative ELPAC Test Examiner Requirements</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448560" y="959143"/>
            <a:ext cx="2146742" cy="1716002"/>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28270" indent="-128270" defTabSz="514350" fontAlgn="base">
              <a:spcBef>
                <a:spcPct val="0"/>
              </a:spcBef>
              <a:spcAft>
                <a:spcPct val="0"/>
              </a:spcAft>
              <a:buClrTx/>
              <a:buSzTx/>
              <a:buFont typeface="+mj-lt"/>
              <a:buAutoNum type="arabicPeriod"/>
              <a:defRPr/>
            </a:pPr>
            <a:r>
              <a:rPr lang="en-US" sz="1050">
                <a:cs typeface="Arial" panose="020B0604020202020204" pitchFamily="34" charset="0"/>
              </a:rPr>
              <a:t>2023-24 ELPAC Security Form TE and Proctor Requirements (</a:t>
            </a:r>
            <a:r>
              <a:rPr lang="en-US" sz="1050" err="1">
                <a:cs typeface="Arial" panose="020B0604020202020204" pitchFamily="34" charset="0"/>
              </a:rPr>
              <a:t>MyPLN</a:t>
            </a:r>
            <a:r>
              <a:rPr lang="en-US" sz="1050">
                <a:cs typeface="Arial" panose="020B0604020202020204" pitchFamily="34" charset="0"/>
              </a:rPr>
              <a:t>)</a:t>
            </a:r>
            <a:endParaRPr lang="en-US" sz="2150">
              <a:cs typeface="Arial" panose="020B0604020202020204" pitchFamily="34" charset="0"/>
            </a:endParaRPr>
          </a:p>
          <a:p>
            <a:pPr marL="128270" indent="-128270" defTabSz="514350">
              <a:spcBef>
                <a:spcPct val="0"/>
              </a:spcBef>
              <a:spcAft>
                <a:spcPct val="0"/>
              </a:spcAft>
              <a:buClrTx/>
              <a:buSzTx/>
              <a:buAutoNum type="arabicPeriod"/>
              <a:defRPr/>
            </a:pPr>
            <a:endParaRPr lang="en-US" sz="600">
              <a:cs typeface="Arial" panose="020B0604020202020204" pitchFamily="34" charset="0"/>
            </a:endParaRPr>
          </a:p>
          <a:p>
            <a:pPr marL="342900" lvl="1" defTabSz="514350" fontAlgn="base">
              <a:spcBef>
                <a:spcPct val="0"/>
              </a:spcBef>
              <a:spcAft>
                <a:spcPct val="0"/>
              </a:spcAft>
              <a:buClrTx/>
              <a:buSzTx/>
              <a:buFont typeface="+mj-lt"/>
              <a:buAutoNum type="alphaLcPeriod"/>
              <a:defRPr/>
            </a:pPr>
            <a:r>
              <a:rPr lang="en-US" sz="1050">
                <a:cs typeface="Arial" panose="020B0604020202020204" pitchFamily="34" charset="0"/>
              </a:rPr>
              <a:t>ELPAC Security Forms TE and Proctor Training </a:t>
            </a:r>
          </a:p>
          <a:p>
            <a:pPr marL="342900" lvl="1" defTabSz="514350" fontAlgn="base">
              <a:spcBef>
                <a:spcPct val="0"/>
              </a:spcBef>
              <a:spcAft>
                <a:spcPct val="0"/>
              </a:spcAft>
              <a:buClrTx/>
              <a:buSzTx/>
              <a:buFont typeface="+mj-lt"/>
              <a:buAutoNum type="alphaLcPeriod"/>
              <a:defRPr/>
            </a:pPr>
            <a:r>
              <a:rPr lang="en-US" sz="1050">
                <a:cs typeface="Arial" panose="020B0604020202020204" pitchFamily="34" charset="0"/>
              </a:rPr>
              <a:t>Sign Affidavit (must be on the LAUSD Network to sign)</a:t>
            </a: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90" y="3415920"/>
            <a:ext cx="840272" cy="851576"/>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22590" y="4384122"/>
            <a:ext cx="840272" cy="256432"/>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a:cs typeface="Arial" panose="020B0604020202020204" pitchFamily="34" charset="0"/>
              </a:rPr>
              <a:t>2-3 hours</a:t>
            </a:r>
          </a:p>
        </p:txBody>
      </p:sp>
      <p:sp>
        <p:nvSpPr>
          <p:cNvPr id="15" name="Right Arrow 9">
            <a:extLst>
              <a:ext uri="{FF2B5EF4-FFF2-40B4-BE49-F238E27FC236}">
                <a16:creationId xmlns:a16="http://schemas.microsoft.com/office/drawing/2014/main" id="{732BF3D0-D38C-E3C4-C128-3ACE559A96FA}"/>
              </a:ext>
            </a:extLst>
          </p:cNvPr>
          <p:cNvSpPr/>
          <p:nvPr/>
        </p:nvSpPr>
        <p:spPr>
          <a:xfrm>
            <a:off x="6703952"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4204150"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2717772" y="2146313"/>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4215235" y="3957615"/>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F6438B54-0A0B-E816-F9DF-314821B40F5D}"/>
              </a:ext>
            </a:extLst>
          </p:cNvPr>
          <p:cNvSpPr txBox="1">
            <a:spLocks/>
          </p:cNvSpPr>
          <p:nvPr/>
        </p:nvSpPr>
        <p:spPr>
          <a:xfrm>
            <a:off x="3076559" y="3413901"/>
            <a:ext cx="1004938" cy="1203923"/>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Coordinator creates TE TOMS account.</a:t>
            </a:r>
          </a:p>
        </p:txBody>
      </p:sp>
      <p:sp>
        <p:nvSpPr>
          <p:cNvPr id="21" name="Text Placeholder 2">
            <a:extLst>
              <a:ext uri="{FF2B5EF4-FFF2-40B4-BE49-F238E27FC236}">
                <a16:creationId xmlns:a16="http://schemas.microsoft.com/office/drawing/2014/main" id="{52787C80-4AA5-C2B0-67B3-C8838E8AB949}"/>
              </a:ext>
            </a:extLst>
          </p:cNvPr>
          <p:cNvSpPr txBox="1">
            <a:spLocks/>
          </p:cNvSpPr>
          <p:nvPr/>
        </p:nvSpPr>
        <p:spPr>
          <a:xfrm>
            <a:off x="7028569" y="958545"/>
            <a:ext cx="1631498" cy="1756077"/>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2"/>
              <a:defRPr/>
            </a:pPr>
            <a:r>
              <a:rPr lang="en-US" sz="1100" i="1">
                <a:ea typeface="Calibri"/>
                <a:cs typeface="Arial" panose="020B0604020202020204" pitchFamily="34" charset="0"/>
              </a:rPr>
              <a:t>2023-24 Summative ELPAC and Summative Alternate ELPAC Administration School-based Training </a:t>
            </a:r>
          </a:p>
          <a:p>
            <a:pPr marL="368300" lvl="1" indent="-128270" defTabSz="514350" fontAlgn="base">
              <a:spcBef>
                <a:spcPct val="0"/>
              </a:spcBef>
              <a:spcAft>
                <a:spcPct val="0"/>
              </a:spcAft>
              <a:buClrTx/>
              <a:buSzTx/>
              <a:buFont typeface="Wingdings" panose="05000000000000000000" pitchFamily="2" charset="2"/>
              <a:buChar char="§"/>
              <a:defRPr/>
            </a:pPr>
            <a:r>
              <a:rPr lang="en-US" sz="1000">
                <a:ea typeface="Calibri"/>
                <a:cs typeface="Arial" panose="020B0604020202020204" pitchFamily="34" charset="0"/>
              </a:rPr>
              <a:t>Facilitated by ELPAC Coordinator</a:t>
            </a:r>
            <a:r>
              <a:rPr lang="en-US" sz="700">
                <a:ea typeface="Calibri"/>
                <a:cs typeface="Arial" panose="020B0604020202020204" pitchFamily="34" charset="0"/>
              </a:rPr>
              <a:t> </a:t>
            </a: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3075226" y="959866"/>
            <a:ext cx="1002590" cy="1715279"/>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Coordinator designates TE in the STB Portal.</a:t>
            </a:r>
          </a:p>
          <a:p>
            <a:pPr marL="0" indent="0" algn="ctr" defTabSz="514350" fontAlgn="base">
              <a:spcBef>
                <a:spcPct val="0"/>
              </a:spcBef>
              <a:spcAft>
                <a:spcPct val="0"/>
              </a:spcAft>
              <a:buClrTx/>
              <a:buSzTx/>
              <a:buNone/>
              <a:defRPr/>
            </a:pPr>
            <a:endParaRPr lang="en-US" sz="1050">
              <a:cs typeface="Arial" panose="020B0604020202020204" pitchFamily="34" charset="0"/>
            </a:endParaRPr>
          </a:p>
          <a:p>
            <a:pPr marL="0" indent="0" algn="ctr" defTabSz="514350" fontAlgn="base">
              <a:spcBef>
                <a:spcPct val="0"/>
              </a:spcBef>
              <a:spcAft>
                <a:spcPct val="0"/>
              </a:spcAft>
              <a:buClrTx/>
              <a:buSzTx/>
              <a:buNone/>
              <a:defRPr/>
            </a:pPr>
            <a:r>
              <a:rPr lang="en-US" sz="1050">
                <a:cs typeface="Arial" panose="020B0604020202020204" pitchFamily="34" charset="0"/>
              </a:rPr>
              <a:t>If needed, STB creates a Moodle account. </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446657" y="3415955"/>
            <a:ext cx="2138660" cy="1204116"/>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3"/>
              <a:defRPr/>
            </a:pPr>
            <a:r>
              <a:rPr lang="en-US" sz="1200">
                <a:cs typeface="Arial"/>
              </a:rPr>
              <a:t> 2023-24 LAUSD Summative ELPAC Test Examiner Training and Calibration  </a:t>
            </a:r>
          </a:p>
          <a:p>
            <a:pPr marL="377190" lvl="1" indent="-137160" defTabSz="514350" fontAlgn="base">
              <a:spcBef>
                <a:spcPct val="0"/>
              </a:spcBef>
              <a:spcAft>
                <a:spcPct val="0"/>
              </a:spcAft>
              <a:buClrTx/>
              <a:buSzTx/>
              <a:buFont typeface="Wingdings" panose="05000000000000000000" pitchFamily="2" charset="2"/>
              <a:buChar char="§"/>
              <a:defRPr/>
            </a:pPr>
            <a:r>
              <a:rPr lang="en-US" sz="1050">
                <a:cs typeface="Arial"/>
              </a:rPr>
              <a:t>Coordinator provides TEs with the Moodle key.</a:t>
            </a:r>
          </a:p>
        </p:txBody>
      </p:sp>
      <p:sp>
        <p:nvSpPr>
          <p:cNvPr id="24" name="Text Placeholder 2">
            <a:extLst>
              <a:ext uri="{FF2B5EF4-FFF2-40B4-BE49-F238E27FC236}">
                <a16:creationId xmlns:a16="http://schemas.microsoft.com/office/drawing/2014/main" id="{90963553-0EA5-E89F-0530-A1A403572C11}"/>
              </a:ext>
            </a:extLst>
          </p:cNvPr>
          <p:cNvSpPr txBox="1">
            <a:spLocks/>
          </p:cNvSpPr>
          <p:nvPr/>
        </p:nvSpPr>
        <p:spPr>
          <a:xfrm>
            <a:off x="4508345" y="3416715"/>
            <a:ext cx="907848" cy="1203923"/>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defTabSz="514350" fontAlgn="base">
              <a:spcBef>
                <a:spcPct val="0"/>
              </a:spcBef>
              <a:spcAft>
                <a:spcPct val="0"/>
              </a:spcAft>
              <a:buClrTx/>
              <a:buSzTx/>
              <a:buNone/>
              <a:defRPr/>
            </a:pPr>
            <a:r>
              <a:rPr lang="en-US" sz="1050">
                <a:cs typeface="Arial" panose="020B0604020202020204" pitchFamily="34" charset="0"/>
              </a:rPr>
              <a:t>TE logs into their ELPAC TE role in TOMS and signs the affidavit.</a:t>
            </a:r>
          </a:p>
          <a:p>
            <a:pPr marL="0" indent="0" algn="ctr" defTabSz="514350" fontAlgn="base">
              <a:spcBef>
                <a:spcPct val="0"/>
              </a:spcBef>
              <a:spcAft>
                <a:spcPct val="0"/>
              </a:spcAft>
              <a:buClrTx/>
              <a:buSzTx/>
              <a:buNone/>
              <a:defRPr/>
            </a:pPr>
            <a:endParaRPr lang="en-US" sz="1200">
              <a:cs typeface="Arial" panose="020B0604020202020204" pitchFamily="34" charset="0"/>
            </a:endParaRPr>
          </a:p>
        </p:txBody>
      </p:sp>
      <p:sp>
        <p:nvSpPr>
          <p:cNvPr id="25" name="Text Placeholder 2">
            <a:extLst>
              <a:ext uri="{FF2B5EF4-FFF2-40B4-BE49-F238E27FC236}">
                <a16:creationId xmlns:a16="http://schemas.microsoft.com/office/drawing/2014/main" id="{737B166D-47E0-2226-46D4-8AD50F1A5E51}"/>
              </a:ext>
            </a:extLst>
          </p:cNvPr>
          <p:cNvSpPr txBox="1">
            <a:spLocks/>
          </p:cNvSpPr>
          <p:nvPr/>
        </p:nvSpPr>
        <p:spPr>
          <a:xfrm>
            <a:off x="7030601" y="3415955"/>
            <a:ext cx="1513006" cy="1196597"/>
          </a:xfrm>
          <a:prstGeom prst="rect">
            <a:avLst/>
          </a:prstGeom>
          <a:solidFill>
            <a:srgbClr val="00B0F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50">
                <a:cs typeface="Arial" panose="020B0604020202020204" pitchFamily="34" charset="0"/>
              </a:rPr>
              <a:t>TE can create Summative ELPAC test sessions.</a:t>
            </a:r>
          </a:p>
        </p:txBody>
      </p:sp>
      <p:sp>
        <p:nvSpPr>
          <p:cNvPr id="26" name="Right Arrow 9">
            <a:extLst>
              <a:ext uri="{FF2B5EF4-FFF2-40B4-BE49-F238E27FC236}">
                <a16:creationId xmlns:a16="http://schemas.microsoft.com/office/drawing/2014/main" id="{EE23540B-5D74-99E7-5ED9-392744EB79BB}"/>
              </a:ext>
            </a:extLst>
          </p:cNvPr>
          <p:cNvSpPr/>
          <p:nvPr/>
        </p:nvSpPr>
        <p:spPr>
          <a:xfrm>
            <a:off x="5524516" y="3957615"/>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7" name="Right Arrow 9">
            <a:extLst>
              <a:ext uri="{FF2B5EF4-FFF2-40B4-BE49-F238E27FC236}">
                <a16:creationId xmlns:a16="http://schemas.microsoft.com/office/drawing/2014/main" id="{FFB34FCB-91E1-E747-9D5A-C44AEA33CE9C}"/>
              </a:ext>
            </a:extLst>
          </p:cNvPr>
          <p:cNvSpPr/>
          <p:nvPr/>
        </p:nvSpPr>
        <p:spPr>
          <a:xfrm>
            <a:off x="6746842" y="39329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8" name="Right Arrow 9">
            <a:extLst>
              <a:ext uri="{FF2B5EF4-FFF2-40B4-BE49-F238E27FC236}">
                <a16:creationId xmlns:a16="http://schemas.microsoft.com/office/drawing/2014/main" id="{831FB34F-96BE-BC81-F91A-3F8777B426F3}"/>
              </a:ext>
            </a:extLst>
          </p:cNvPr>
          <p:cNvSpPr/>
          <p:nvPr/>
        </p:nvSpPr>
        <p:spPr>
          <a:xfrm rot="10500000">
            <a:off x="1724821" y="3034158"/>
            <a:ext cx="5942697" cy="50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 name="Picture 1" descr="A picture containing text, sandglass&#10;&#10;Description automatically generated">
            <a:extLst>
              <a:ext uri="{FF2B5EF4-FFF2-40B4-BE49-F238E27FC236}">
                <a16:creationId xmlns:a16="http://schemas.microsoft.com/office/drawing/2014/main" id="{6A7F6EA6-3286-EC73-7224-A0BE1B380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31" y="991644"/>
            <a:ext cx="840272" cy="851576"/>
          </a:xfrm>
          <a:prstGeom prst="rect">
            <a:avLst/>
          </a:prstGeom>
          <a:ln>
            <a:solidFill>
              <a:schemeClr val="tx1"/>
            </a:solidFill>
          </a:ln>
        </p:spPr>
      </p:pic>
      <p:sp>
        <p:nvSpPr>
          <p:cNvPr id="4" name="Text Placeholder 2">
            <a:extLst>
              <a:ext uri="{FF2B5EF4-FFF2-40B4-BE49-F238E27FC236}">
                <a16:creationId xmlns:a16="http://schemas.microsoft.com/office/drawing/2014/main" id="{8F7E8772-8890-7389-76D1-1EC5DA67E487}"/>
              </a:ext>
            </a:extLst>
          </p:cNvPr>
          <p:cNvSpPr txBox="1">
            <a:spLocks/>
          </p:cNvSpPr>
          <p:nvPr/>
        </p:nvSpPr>
        <p:spPr>
          <a:xfrm>
            <a:off x="4517216" y="1898934"/>
            <a:ext cx="907848" cy="776212"/>
          </a:xfrm>
          <a:prstGeom prst="rect">
            <a:avLst/>
          </a:prstGeom>
          <a:no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a:cs typeface="Arial" panose="020B0604020202020204" pitchFamily="34" charset="0"/>
              </a:rPr>
              <a:t>1-2 business days</a:t>
            </a:r>
          </a:p>
        </p:txBody>
      </p:sp>
      <p:sp>
        <p:nvSpPr>
          <p:cNvPr id="5" name="Text Placeholder 2">
            <a:extLst>
              <a:ext uri="{FF2B5EF4-FFF2-40B4-BE49-F238E27FC236}">
                <a16:creationId xmlns:a16="http://schemas.microsoft.com/office/drawing/2014/main" id="{BCA5A31A-87EA-D7E3-2F5F-12C0270FE3A0}"/>
              </a:ext>
            </a:extLst>
          </p:cNvPr>
          <p:cNvSpPr txBox="1">
            <a:spLocks/>
          </p:cNvSpPr>
          <p:nvPr/>
        </p:nvSpPr>
        <p:spPr>
          <a:xfrm>
            <a:off x="5854147" y="989144"/>
            <a:ext cx="754365" cy="1721883"/>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Moodle account created.</a:t>
            </a:r>
          </a:p>
          <a:p>
            <a:pPr marL="0" indent="0" defTabSz="514350" fontAlgn="base">
              <a:spcBef>
                <a:spcPct val="0"/>
              </a:spcBef>
              <a:spcAft>
                <a:spcPct val="0"/>
              </a:spcAft>
              <a:buClrTx/>
              <a:buSzTx/>
              <a:buNone/>
              <a:defRPr/>
            </a:pPr>
            <a:endParaRPr lang="en-US" sz="1050">
              <a:cs typeface="Arial" panose="020B0604020202020204" pitchFamily="34" charset="0"/>
            </a:endParaRPr>
          </a:p>
          <a:p>
            <a:pPr marL="0" indent="0" defTabSz="514350" fontAlgn="base">
              <a:spcBef>
                <a:spcPct val="0"/>
              </a:spcBef>
              <a:spcAft>
                <a:spcPct val="0"/>
              </a:spcAft>
              <a:buClrTx/>
              <a:buSzTx/>
              <a:buNone/>
              <a:defRPr/>
            </a:pPr>
            <a:endParaRPr lang="en-US" sz="1050">
              <a:cs typeface="Arial" panose="020B0604020202020204" pitchFamily="34" charset="0"/>
            </a:endParaRPr>
          </a:p>
        </p:txBody>
      </p:sp>
      <p:sp>
        <p:nvSpPr>
          <p:cNvPr id="8" name="Right Arrow 9">
            <a:extLst>
              <a:ext uri="{FF2B5EF4-FFF2-40B4-BE49-F238E27FC236}">
                <a16:creationId xmlns:a16="http://schemas.microsoft.com/office/drawing/2014/main" id="{76861BB4-F327-2AB1-C371-C0BE56ACC2CF}"/>
              </a:ext>
            </a:extLst>
          </p:cNvPr>
          <p:cNvSpPr/>
          <p:nvPr/>
        </p:nvSpPr>
        <p:spPr>
          <a:xfrm>
            <a:off x="2715407" y="3957615"/>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9" name="Right Arrow 9">
            <a:extLst>
              <a:ext uri="{FF2B5EF4-FFF2-40B4-BE49-F238E27FC236}">
                <a16:creationId xmlns:a16="http://schemas.microsoft.com/office/drawing/2014/main" id="{94053C33-8F03-CE52-27DC-681EDA596F7B}"/>
              </a:ext>
            </a:extLst>
          </p:cNvPr>
          <p:cNvSpPr/>
          <p:nvPr/>
        </p:nvSpPr>
        <p:spPr>
          <a:xfrm>
            <a:off x="5535318" y="214485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2" name="Footer Placeholder 11">
            <a:extLst>
              <a:ext uri="{FF2B5EF4-FFF2-40B4-BE49-F238E27FC236}">
                <a16:creationId xmlns:a16="http://schemas.microsoft.com/office/drawing/2014/main" id="{B6B7B151-5DAC-7BB8-8F71-633D7356480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026836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8990658" cy="773400"/>
          </a:xfrm>
          <a:noFill/>
        </p:spPr>
        <p:txBody>
          <a:bodyPr>
            <a:normAutofit fontScale="90000"/>
          </a:bodyPr>
          <a:lstStyle/>
          <a:p>
            <a:r>
              <a:rPr lang="en-US">
                <a:solidFill>
                  <a:srgbClr val="FF9900"/>
                </a:solidFill>
              </a:rPr>
              <a:t>Summative Alternate ELPAC Test Examiner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4226835385"/>
              </p:ext>
            </p:extLst>
          </p:nvPr>
        </p:nvGraphicFramePr>
        <p:xfrm>
          <a:off x="474908" y="869323"/>
          <a:ext cx="8218330" cy="3438207"/>
        </p:xfrm>
        <a:graphic>
          <a:graphicData uri="http://schemas.openxmlformats.org/drawingml/2006/table">
            <a:tbl>
              <a:tblPr firstRow="1" firstCol="1" bandRow="1"/>
              <a:tblGrid>
                <a:gridCol w="6042890">
                  <a:extLst>
                    <a:ext uri="{9D8B030D-6E8A-4147-A177-3AD203B41FA5}">
                      <a16:colId xmlns:a16="http://schemas.microsoft.com/office/drawing/2014/main" val="886214863"/>
                    </a:ext>
                  </a:extLst>
                </a:gridCol>
                <a:gridCol w="2175440">
                  <a:extLst>
                    <a:ext uri="{9D8B030D-6E8A-4147-A177-3AD203B41FA5}">
                      <a16:colId xmlns:a16="http://schemas.microsoft.com/office/drawing/2014/main" val="3972347942"/>
                    </a:ext>
                  </a:extLst>
                </a:gridCol>
              </a:tblGrid>
              <a:tr h="1691640">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a:solidFill>
                            <a:schemeClr val="tx1"/>
                          </a:solidFill>
                          <a:effectLst/>
                          <a:latin typeface="+mn-lt"/>
                          <a:ea typeface="+mn-ea"/>
                          <a:cs typeface="Arial"/>
                        </a:rPr>
                        <a:t>2023-24 ELPAC Security Form TE and Proctor Requirements</a:t>
                      </a:r>
                      <a:r>
                        <a:rPr lang="en-US" sz="1200" b="1" i="0" kern="1200">
                          <a:solidFill>
                            <a:schemeClr val="tx1"/>
                          </a:solidFill>
                          <a:effectLst/>
                          <a:latin typeface="+mn-lt"/>
                          <a:ea typeface="+mn-ea"/>
                          <a:cs typeface="Arial"/>
                        </a:rPr>
                        <a:t> (MyPLN)</a:t>
                      </a:r>
                      <a:endParaRPr lang="en-US" sz="1200" b="1">
                        <a:solidFill>
                          <a:srgbClr val="000000"/>
                        </a:solidFill>
                        <a:effectLst/>
                        <a:latin typeface="+mn-lt"/>
                        <a:ea typeface="Calibri" panose="020F0502020204030204" pitchFamily="34" charset="0"/>
                        <a:cs typeface="Arial"/>
                      </a:endParaRPr>
                    </a:p>
                    <a:p>
                      <a:pPr marL="800100" marR="0" lvl="1" indent="-342900">
                        <a:lnSpc>
                          <a:spcPct val="107000"/>
                        </a:lnSpc>
                        <a:spcBef>
                          <a:spcPts val="0"/>
                        </a:spcBef>
                        <a:spcAft>
                          <a:spcPts val="240"/>
                        </a:spcAft>
                        <a:buFont typeface="+mj-lt"/>
                        <a:buAutoNum type="alphaLcPeriod"/>
                      </a:pPr>
                      <a:r>
                        <a:rPr lang="en-US" sz="1100" b="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a:solidFill>
                            <a:srgbClr val="000000"/>
                          </a:solidFill>
                          <a:effectLst/>
                          <a:latin typeface="+mn-lt"/>
                          <a:ea typeface="Calibri"/>
                          <a:cs typeface="Times New Roman"/>
                        </a:rPr>
                        <a:t>2023-24</a:t>
                      </a:r>
                      <a:r>
                        <a:rPr lang="en-US" sz="1100" b="0">
                          <a:solidFill>
                            <a:srgbClr val="000000"/>
                          </a:solidFill>
                          <a:effectLst/>
                          <a:latin typeface="+mn-lt"/>
                          <a:cs typeface="Times New Roman"/>
                        </a:rPr>
                        <a:t> ELPAC Security Affidavit</a:t>
                      </a:r>
                    </a:p>
                    <a:p>
                      <a:pPr marL="1257300" marR="0" lvl="2" indent="-342900" algn="l">
                        <a:lnSpc>
                          <a:spcPct val="107000"/>
                        </a:lnSpc>
                        <a:spcBef>
                          <a:spcPts val="0"/>
                        </a:spcBef>
                        <a:spcAft>
                          <a:spcPts val="100"/>
                        </a:spcAft>
                        <a:buAutoNum type="arabicPeriod"/>
                      </a:pPr>
                      <a:r>
                        <a:rPr lang="en-US" sz="1100" b="0">
                          <a:solidFill>
                            <a:srgbClr val="000000"/>
                          </a:solidFill>
                          <a:effectLst/>
                          <a:latin typeface="+mn-lt"/>
                          <a:cs typeface="Times New Roman"/>
                        </a:rPr>
                        <a:t>Complete on LAUSD Network</a:t>
                      </a:r>
                    </a:p>
                    <a:p>
                      <a:pPr marL="0" marR="0" lvl="0" indent="0" algn="l" rtl="0" eaLnBrk="1" fontAlgn="auto" latinLnBrk="0" hangingPunct="1">
                        <a:lnSpc>
                          <a:spcPct val="100000"/>
                        </a:lnSpc>
                        <a:spcBef>
                          <a:spcPts val="0"/>
                        </a:spcBef>
                        <a:spcAft>
                          <a:spcPts val="0"/>
                        </a:spcAft>
                        <a:buClrTx/>
                        <a:buSzTx/>
                        <a:buFont typeface="+mj-lt"/>
                        <a:buNone/>
                      </a:pPr>
                      <a:endParaRPr lang="en-US" sz="1100">
                        <a:solidFill>
                          <a:srgbClr val="000000"/>
                        </a:solidFill>
                        <a:effectLst/>
                        <a:latin typeface="+mn-lt"/>
                        <a:cs typeface="Times New Roman"/>
                      </a:endParaRPr>
                    </a:p>
                    <a:p>
                      <a:pPr marL="285750" marR="0" lvl="0" indent="-285750" algn="l" defTabSz="914400" rtl="0" eaLnBrk="1" fontAlgn="auto" latinLnBrk="0" hangingPunct="1">
                        <a:lnSpc>
                          <a:spcPct val="107000"/>
                        </a:lnSpc>
                        <a:spcBef>
                          <a:spcPts val="0"/>
                        </a:spcBef>
                        <a:spcAft>
                          <a:spcPts val="240"/>
                        </a:spcAft>
                        <a:buClrTx/>
                        <a:buSzTx/>
                        <a:buFont typeface="Arial" panose="020B0604020202020204" pitchFamily="34" charset="0"/>
                        <a:buChar char="•"/>
                        <a:tabLst/>
                        <a:defRPr/>
                      </a:pPr>
                      <a:r>
                        <a:rPr lang="en-US" sz="1100">
                          <a:solidFill>
                            <a:srgbClr val="000000"/>
                          </a:solidFill>
                          <a:effectLst/>
                          <a:latin typeface="+mn-lt"/>
                          <a:cs typeface="Times New Roman"/>
                        </a:rPr>
                        <a:t>Coordinators must designate Summative ELPAC TEs in the STB Portal after completion of both requirements.</a:t>
                      </a:r>
                    </a:p>
                    <a:p>
                      <a:pPr marL="285750" marR="0" lvl="0" indent="-285750" algn="l">
                        <a:spcBef>
                          <a:spcPts val="0"/>
                        </a:spcBef>
                        <a:spcAft>
                          <a:spcPts val="240"/>
                        </a:spcAft>
                        <a:buClr>
                          <a:srgbClr val="000000"/>
                        </a:buClr>
                        <a:buSzTx/>
                        <a:buFont typeface="Arial" panose="020B0604020202020204" pitchFamily="34" charset="0"/>
                        <a:buChar char="•"/>
                      </a:pPr>
                      <a:r>
                        <a:rPr lang="en-US" sz="1100" b="0" i="0" u="none" strike="noStrike" noProof="0">
                          <a:solidFill>
                            <a:srgbClr val="000000"/>
                          </a:solidFill>
                          <a:effectLst/>
                          <a:latin typeface="+mn-lt"/>
                        </a:rPr>
                        <a:t>Moodle accounts will be created by STB for designated TEs who do not have a Moodle account 1-2 business days after designation.</a:t>
                      </a:r>
                      <a:endParaRPr lang="en-US" sz="1100" b="0" i="0" u="none" strike="noStrike" noProof="0" dirty="0">
                        <a:effectLst/>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a:t>
                      </a:r>
                      <a:r>
                        <a:rPr lang="en-US" sz="1000" err="1">
                          <a:solidFill>
                            <a:srgbClr val="000000"/>
                          </a:solidFill>
                          <a:effectLst/>
                          <a:latin typeface="+mn-lt"/>
                          <a:cs typeface="Times New Roman"/>
                        </a:rPr>
                        <a:t>MyPLN</a:t>
                      </a:r>
                      <a:r>
                        <a:rPr lang="en-US" sz="1000">
                          <a:solidFill>
                            <a:srgbClr val="000000"/>
                          </a:solidFill>
                          <a:effectLst/>
                          <a:latin typeface="+mn-lt"/>
                          <a:cs typeface="Times New Roman"/>
                        </a:rPr>
                        <a:t>.</a:t>
                      </a:r>
                    </a:p>
                    <a:p>
                      <a:pPr marL="285750" marR="0" lvl="0" indent="-285750">
                        <a:spcBef>
                          <a:spcPts val="0"/>
                        </a:spcBef>
                        <a:spcAft>
                          <a:spcPts val="240"/>
                        </a:spcAft>
                        <a:buFont typeface="Wingdings" panose="05000000000000000000" pitchFamily="2" charset="2"/>
                        <a:buChar char="§"/>
                      </a:pPr>
                      <a:endParaRPr lang="en-US" sz="1000">
                        <a:solidFill>
                          <a:srgbClr val="000000"/>
                        </a:solidFill>
                        <a:effectLst/>
                        <a:latin typeface="+mn-lt"/>
                        <a:cs typeface="Times New Roman"/>
                      </a:endParaRPr>
                    </a:p>
                    <a:p>
                      <a:pPr marL="285750" marR="0" lvl="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Satisfies the ELPAC Security Requirements for ALL ELPAC assessments for the 2023-24 school year.</a:t>
                      </a:r>
                    </a:p>
                    <a:p>
                      <a:pPr marL="0" marR="0">
                        <a:spcBef>
                          <a:spcPts val="0"/>
                        </a:spcBef>
                        <a:spcAft>
                          <a:spcPts val="240"/>
                        </a:spcAft>
                      </a:pPr>
                      <a:endParaRPr lang="en-US" sz="1000">
                        <a:latin typeface="+mn-lt"/>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660686">
                <a:tc>
                  <a:txBody>
                    <a:bodyPr/>
                    <a:lstStyle/>
                    <a:p>
                      <a:pPr marL="342900" marR="0" lvl="0" indent="-342900">
                        <a:lnSpc>
                          <a:spcPct val="107000"/>
                        </a:lnSpc>
                        <a:spcBef>
                          <a:spcPts val="0"/>
                        </a:spcBef>
                        <a:spcAft>
                          <a:spcPts val="240"/>
                        </a:spcAft>
                        <a:buFont typeface="+mj-lt"/>
                        <a:buAutoNum type="arabicPeriod" startAt="2"/>
                      </a:pPr>
                      <a:r>
                        <a:rPr lang="en-US" sz="1200" b="1" i="1">
                          <a:solidFill>
                            <a:srgbClr val="000000"/>
                          </a:solidFill>
                          <a:effectLst/>
                          <a:latin typeface="+mn-lt"/>
                          <a:ea typeface="Calibri"/>
                          <a:cs typeface="Times New Roman"/>
                        </a:rPr>
                        <a:t>2023-24 Summative ELPAC and Summative Alternate ELPAC Administration School-based Training</a:t>
                      </a:r>
                    </a:p>
                    <a:p>
                      <a:pPr marL="285750" marR="0" lvl="0" indent="-285750">
                        <a:lnSpc>
                          <a:spcPct val="107000"/>
                        </a:lnSpc>
                        <a:spcBef>
                          <a:spcPts val="0"/>
                        </a:spcBef>
                        <a:spcAft>
                          <a:spcPts val="240"/>
                        </a:spcAft>
                        <a:buFont typeface="Arial" panose="020B0604020202020204" pitchFamily="34" charset="0"/>
                        <a:buChar char="•"/>
                        <a:tabLst/>
                      </a:pPr>
                      <a:r>
                        <a:rPr lang="en-US" sz="1100" b="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a:solidFill>
                            <a:srgbClr val="000000"/>
                          </a:solidFill>
                          <a:effectLst/>
                          <a:latin typeface="+mn-lt"/>
                          <a:ea typeface="Calibri"/>
                          <a:cs typeface="Times New Roman"/>
                        </a:rPr>
                        <a:t>Provide Moodle Key(s) to trained TEs after completion of requirements 1-2.</a:t>
                      </a:r>
                      <a:endParaRPr lang="en-US" sz="1000" b="0">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r h="1067656">
                <a:tc>
                  <a:txBody>
                    <a:bodyPr/>
                    <a:lstStyle/>
                    <a:p>
                      <a:pPr marL="342900" marR="0" lvl="0" indent="-342900">
                        <a:lnSpc>
                          <a:spcPct val="107000"/>
                        </a:lnSpc>
                        <a:spcBef>
                          <a:spcPts val="0"/>
                        </a:spcBef>
                        <a:spcAft>
                          <a:spcPts val="240"/>
                        </a:spcAft>
                        <a:buFont typeface="+mj-lt"/>
                        <a:buAutoNum type="arabicPeriod" startAt="3"/>
                      </a:pPr>
                      <a:r>
                        <a:rPr lang="en-US" sz="1200" b="1" i="1">
                          <a:solidFill>
                            <a:srgbClr val="000000"/>
                          </a:solidFill>
                          <a:effectLst/>
                          <a:latin typeface="+mn-lt"/>
                          <a:cs typeface="Times New Roman"/>
                        </a:rPr>
                        <a:t>2023-24 </a:t>
                      </a:r>
                      <a:r>
                        <a:rPr lang="en-US" sz="1200" b="1" i="1" u="none" strike="noStrike" noProof="0">
                          <a:solidFill>
                            <a:srgbClr val="000000"/>
                          </a:solidFill>
                          <a:effectLst/>
                          <a:latin typeface="+mn-lt"/>
                        </a:rPr>
                        <a:t>LAUSD </a:t>
                      </a:r>
                      <a:r>
                        <a:rPr lang="en-US" sz="1200" b="1" i="1">
                          <a:solidFill>
                            <a:srgbClr val="000000"/>
                          </a:solidFill>
                          <a:effectLst/>
                          <a:latin typeface="+mn-lt"/>
                          <a:ea typeface="Calibri"/>
                          <a:cs typeface="Times New Roman"/>
                        </a:rPr>
                        <a:t>Summative Alternate ELPAC Test Examiner Certification </a:t>
                      </a:r>
                      <a:r>
                        <a:rPr lang="en-US" sz="1200" b="1">
                          <a:solidFill>
                            <a:srgbClr val="000000"/>
                          </a:solidFill>
                          <a:effectLst/>
                          <a:latin typeface="+mn-lt"/>
                          <a:ea typeface="Calibri"/>
                          <a:cs typeface="Times New Roman"/>
                        </a:rPr>
                        <a:t>(Moodle)</a:t>
                      </a:r>
                      <a:endParaRPr lang="en-US" sz="1200" b="1">
                        <a:latin typeface="+mn-lt"/>
                      </a:endParaRPr>
                    </a:p>
                    <a:p>
                      <a:pPr marL="285750" marR="0" lvl="0" indent="-285750" algn="l" rtl="0" eaLnBrk="1" fontAlgn="auto" latinLnBrk="0" hangingPunct="1">
                        <a:lnSpc>
                          <a:spcPct val="107000"/>
                        </a:lnSpc>
                        <a:spcBef>
                          <a:spcPts val="0"/>
                        </a:spcBef>
                        <a:spcAft>
                          <a:spcPts val="240"/>
                        </a:spcAft>
                        <a:buClrTx/>
                        <a:buSzTx/>
                        <a:buFont typeface="Arial" panose="020B0604020202020204" pitchFamily="34" charset="0"/>
                        <a:buChar char="•"/>
                      </a:pPr>
                      <a:r>
                        <a:rPr lang="en-US" sz="1100" b="0" i="0">
                          <a:solidFill>
                            <a:srgbClr val="000000"/>
                          </a:solidFill>
                          <a:effectLst/>
                          <a:latin typeface="+mn-lt"/>
                          <a:ea typeface="Calibri"/>
                          <a:cs typeface="Arial"/>
                        </a:rPr>
                        <a:t>Collect certificate from each Test Examiner</a:t>
                      </a:r>
                      <a:endParaRPr lang="en-US" sz="1100" b="0" i="0">
                        <a:solidFill>
                          <a:schemeClr val="tx1"/>
                        </a:solidFill>
                        <a:effectLst/>
                        <a:latin typeface="+mn-lt"/>
                        <a:ea typeface="Calibri"/>
                        <a:cs typeface="+mn-cs"/>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b="0" i="0" u="none">
                          <a:solidFill>
                            <a:schemeClr val="tx1"/>
                          </a:solidFill>
                          <a:effectLst/>
                          <a:latin typeface="+mn-lt"/>
                          <a:ea typeface="Calibri"/>
                          <a:cs typeface="Arial"/>
                          <a:hlinkClick r:id="rId3"/>
                        </a:rPr>
                        <a:t>https://moodle.caaspp-elpac.org/</a:t>
                      </a:r>
                      <a:endParaRPr lang="en-US" sz="1000" b="0" i="0" u="none">
                        <a:solidFill>
                          <a:schemeClr val="tx1"/>
                        </a:solidFill>
                        <a:effectLst/>
                        <a:latin typeface="+mn-lt"/>
                        <a:ea typeface="Calibri"/>
                        <a:cs typeface="Arial"/>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i="0">
                        <a:solidFill>
                          <a:srgbClr val="000000"/>
                        </a:solidFill>
                        <a:effectLst/>
                        <a:latin typeface="+mn-lt"/>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r>
                        <a:rPr lang="en-US" sz="1000" b="0" i="0">
                          <a:solidFill>
                            <a:srgbClr val="000000"/>
                          </a:solidFill>
                          <a:effectLst/>
                          <a:latin typeface="+mn-lt"/>
                          <a:ea typeface="Calibri"/>
                          <a:cs typeface="Arial"/>
                        </a:rPr>
                        <a:t>Collect Completion Certificates</a:t>
                      </a:r>
                      <a:endParaRPr lang="en-US" sz="1000" b="0" i="0" dirty="0">
                        <a:solidFill>
                          <a:srgbClr val="000000"/>
                        </a:solidFill>
                        <a:effectLst/>
                        <a:latin typeface="+mn-lt"/>
                        <a:ea typeface="Calibri"/>
                        <a:cs typeface="Arial"/>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2195817"/>
                  </a:ext>
                </a:extLst>
              </a:tr>
            </a:tbl>
          </a:graphicData>
        </a:graphic>
      </p:graphicFrame>
      <p:sp>
        <p:nvSpPr>
          <p:cNvPr id="6" name="Footer Placeholder 5">
            <a:extLst>
              <a:ext uri="{FF2B5EF4-FFF2-40B4-BE49-F238E27FC236}">
                <a16:creationId xmlns:a16="http://schemas.microsoft.com/office/drawing/2014/main" id="{5182E7DF-A404-F195-3ECA-D9010B32902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809953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xfrm>
            <a:off x="41374" y="150"/>
            <a:ext cx="8468143" cy="773400"/>
          </a:xfrm>
        </p:spPr>
        <p:txBody>
          <a:bodyPr>
            <a:normAutofit fontScale="90000"/>
          </a:bodyPr>
          <a:lstStyle/>
          <a:p>
            <a:r>
              <a:rPr lang="en-US">
                <a:solidFill>
                  <a:srgbClr val="FF9900"/>
                </a:solidFill>
              </a:rPr>
              <a:t>Summative ALT ELPAC Test Examiner Requirements</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772679" y="951817"/>
            <a:ext cx="1815104" cy="1723328"/>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28270" indent="-128270" defTabSz="514350" fontAlgn="base">
              <a:spcBef>
                <a:spcPct val="0"/>
              </a:spcBef>
              <a:spcAft>
                <a:spcPct val="0"/>
              </a:spcAft>
              <a:buClrTx/>
              <a:buSzTx/>
              <a:buFont typeface="+mj-lt"/>
              <a:buAutoNum type="arabicPeriod"/>
              <a:defRPr/>
            </a:pPr>
            <a:r>
              <a:rPr lang="en-US" sz="1050" i="1">
                <a:cs typeface="Arial" panose="020B0604020202020204" pitchFamily="34" charset="0"/>
              </a:rPr>
              <a:t>2023-24 ELPAC Security Form TE and Proctor Requirements (</a:t>
            </a:r>
            <a:r>
              <a:rPr lang="en-US" sz="1050" i="1" err="1">
                <a:cs typeface="Arial" panose="020B0604020202020204" pitchFamily="34" charset="0"/>
              </a:rPr>
              <a:t>MyPLN</a:t>
            </a:r>
            <a:r>
              <a:rPr lang="en-US" sz="1050" i="1">
                <a:cs typeface="Arial" panose="020B0604020202020204" pitchFamily="34" charset="0"/>
              </a:rPr>
              <a:t>)</a:t>
            </a:r>
            <a:endParaRPr lang="en-US" sz="2150" i="1">
              <a:cs typeface="Arial" panose="020B0604020202020204" pitchFamily="34" charset="0"/>
            </a:endParaRPr>
          </a:p>
          <a:p>
            <a:pPr marL="128270" indent="-128270" defTabSz="514350">
              <a:spcBef>
                <a:spcPct val="0"/>
              </a:spcBef>
              <a:spcAft>
                <a:spcPct val="0"/>
              </a:spcAft>
              <a:buClrTx/>
              <a:buSzTx/>
              <a:buAutoNum type="arabicPeriod"/>
              <a:defRPr/>
            </a:pPr>
            <a:endParaRPr lang="en-US" sz="600">
              <a:cs typeface="Arial" panose="020B0604020202020204" pitchFamily="34" charset="0"/>
            </a:endParaRPr>
          </a:p>
          <a:p>
            <a:pPr marL="342900" lvl="1" defTabSz="514350" fontAlgn="base">
              <a:spcBef>
                <a:spcPct val="0"/>
              </a:spcBef>
              <a:spcAft>
                <a:spcPct val="0"/>
              </a:spcAft>
              <a:buClrTx/>
              <a:buSzTx/>
              <a:buFont typeface="+mj-lt"/>
              <a:buAutoNum type="alphaLcPeriod"/>
              <a:defRPr/>
            </a:pPr>
            <a:r>
              <a:rPr lang="en-US" sz="1050">
                <a:cs typeface="Arial" panose="020B0604020202020204" pitchFamily="34" charset="0"/>
              </a:rPr>
              <a:t>ELPAC Security Forms TE and Proctor Training </a:t>
            </a:r>
          </a:p>
          <a:p>
            <a:pPr marL="342900" lvl="1" defTabSz="514350" fontAlgn="base">
              <a:spcBef>
                <a:spcPct val="0"/>
              </a:spcBef>
              <a:spcAft>
                <a:spcPct val="0"/>
              </a:spcAft>
              <a:buClrTx/>
              <a:buSzTx/>
              <a:buFont typeface="+mj-lt"/>
              <a:buAutoNum type="alphaLcPeriod"/>
              <a:defRPr/>
            </a:pPr>
            <a:r>
              <a:rPr lang="en-US" sz="1050">
                <a:cs typeface="Arial" panose="020B0604020202020204" pitchFamily="34" charset="0"/>
              </a:rPr>
              <a:t>Sign Affidavit (must be on the Network to sign)</a:t>
            </a: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590" y="3351526"/>
            <a:ext cx="840272" cy="996463"/>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22590" y="4448517"/>
            <a:ext cx="840272" cy="256432"/>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a:cs typeface="Arial" panose="020B0604020202020204" pitchFamily="34" charset="0"/>
              </a:rPr>
              <a:t>2-3 hours</a:t>
            </a:r>
          </a:p>
        </p:txBody>
      </p:sp>
      <p:sp>
        <p:nvSpPr>
          <p:cNvPr id="15" name="Right Arrow 9">
            <a:extLst>
              <a:ext uri="{FF2B5EF4-FFF2-40B4-BE49-F238E27FC236}">
                <a16:creationId xmlns:a16="http://schemas.microsoft.com/office/drawing/2014/main" id="{732BF3D0-D38C-E3C4-C128-3ACE559A96FA}"/>
              </a:ext>
            </a:extLst>
          </p:cNvPr>
          <p:cNvSpPr/>
          <p:nvPr/>
        </p:nvSpPr>
        <p:spPr>
          <a:xfrm>
            <a:off x="6703952"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4204150" y="2143834"/>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2717772" y="2146313"/>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4215235" y="3893221"/>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 name="Text Placeholder 2">
            <a:extLst>
              <a:ext uri="{FF2B5EF4-FFF2-40B4-BE49-F238E27FC236}">
                <a16:creationId xmlns:a16="http://schemas.microsoft.com/office/drawing/2014/main" id="{F6438B54-0A0B-E816-F9DF-314821B40F5D}"/>
              </a:ext>
            </a:extLst>
          </p:cNvPr>
          <p:cNvSpPr txBox="1">
            <a:spLocks/>
          </p:cNvSpPr>
          <p:nvPr/>
        </p:nvSpPr>
        <p:spPr>
          <a:xfrm>
            <a:off x="3076559" y="3333408"/>
            <a:ext cx="1004938" cy="1372958"/>
          </a:xfrm>
          <a:prstGeom prst="rect">
            <a:avLst/>
          </a:prstGeom>
          <a:solidFill>
            <a:srgbClr val="F2EBF7"/>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Coordinator creates TE TOMS account.</a:t>
            </a:r>
          </a:p>
        </p:txBody>
      </p:sp>
      <p:sp>
        <p:nvSpPr>
          <p:cNvPr id="21" name="Text Placeholder 2">
            <a:extLst>
              <a:ext uri="{FF2B5EF4-FFF2-40B4-BE49-F238E27FC236}">
                <a16:creationId xmlns:a16="http://schemas.microsoft.com/office/drawing/2014/main" id="{52787C80-4AA5-C2B0-67B3-C8838E8AB949}"/>
              </a:ext>
            </a:extLst>
          </p:cNvPr>
          <p:cNvSpPr txBox="1">
            <a:spLocks/>
          </p:cNvSpPr>
          <p:nvPr/>
        </p:nvSpPr>
        <p:spPr>
          <a:xfrm>
            <a:off x="7028569" y="951767"/>
            <a:ext cx="1480948" cy="1741424"/>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2"/>
              <a:defRPr/>
            </a:pPr>
            <a:r>
              <a:rPr lang="en-US" sz="1050" i="1">
                <a:ea typeface="Calibri"/>
                <a:cs typeface="Arial" panose="020B0604020202020204" pitchFamily="34" charset="0"/>
              </a:rPr>
              <a:t>2023-24 Summative ELPAC and Summative Alternate ELPAC Administration School-based Training </a:t>
            </a:r>
            <a:endParaRPr lang="en-US" sz="900" i="1">
              <a:ea typeface="Calibri"/>
              <a:cs typeface="Arial" panose="020B0604020202020204" pitchFamily="34" charset="0"/>
            </a:endParaRPr>
          </a:p>
          <a:p>
            <a:pPr marL="368300" lvl="1" indent="-128270" defTabSz="514350" fontAlgn="base">
              <a:spcBef>
                <a:spcPct val="0"/>
              </a:spcBef>
              <a:spcAft>
                <a:spcPct val="0"/>
              </a:spcAft>
              <a:buClrTx/>
              <a:buSzTx/>
              <a:buFont typeface="Wingdings" panose="05000000000000000000" pitchFamily="2" charset="2"/>
              <a:buChar char="§"/>
              <a:defRPr/>
            </a:pPr>
            <a:r>
              <a:rPr lang="en-US" sz="950">
                <a:ea typeface="Calibri"/>
                <a:cs typeface="Arial" panose="020B0604020202020204" pitchFamily="34" charset="0"/>
              </a:rPr>
              <a:t>Facilitated by Site ELPAC Coordinator</a:t>
            </a:r>
            <a:r>
              <a:rPr lang="en-US" sz="650">
                <a:ea typeface="Calibri"/>
                <a:cs typeface="Arial" panose="020B0604020202020204" pitchFamily="34" charset="0"/>
              </a:rPr>
              <a:t> </a:t>
            </a:r>
          </a:p>
        </p:txBody>
      </p:sp>
      <p:sp>
        <p:nvSpPr>
          <p:cNvPr id="22" name="Text Placeholder 2">
            <a:extLst>
              <a:ext uri="{FF2B5EF4-FFF2-40B4-BE49-F238E27FC236}">
                <a16:creationId xmlns:a16="http://schemas.microsoft.com/office/drawing/2014/main" id="{97EB7953-0C73-A3AB-390D-101325BEA114}"/>
              </a:ext>
            </a:extLst>
          </p:cNvPr>
          <p:cNvSpPr txBox="1">
            <a:spLocks/>
          </p:cNvSpPr>
          <p:nvPr/>
        </p:nvSpPr>
        <p:spPr>
          <a:xfrm>
            <a:off x="3075226" y="959866"/>
            <a:ext cx="1002590" cy="1715279"/>
          </a:xfrm>
          <a:prstGeom prst="rect">
            <a:avLst/>
          </a:prstGeom>
          <a:solidFill>
            <a:srgbClr val="F2EBF7"/>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Coordinator designates TE in the STB Portal.</a:t>
            </a:r>
          </a:p>
          <a:p>
            <a:pPr marL="0" indent="0" algn="ctr" defTabSz="514350" fontAlgn="base">
              <a:spcBef>
                <a:spcPct val="0"/>
              </a:spcBef>
              <a:spcAft>
                <a:spcPct val="0"/>
              </a:spcAft>
              <a:buClrTx/>
              <a:buSzTx/>
              <a:buNone/>
              <a:defRPr/>
            </a:pPr>
            <a:endParaRPr lang="en-US" sz="1050">
              <a:cs typeface="Arial" panose="020B0604020202020204" pitchFamily="34" charset="0"/>
            </a:endParaRPr>
          </a:p>
          <a:p>
            <a:pPr marL="0" indent="0" algn="ctr" defTabSz="514350" fontAlgn="base">
              <a:spcBef>
                <a:spcPct val="0"/>
              </a:spcBef>
              <a:spcAft>
                <a:spcPct val="0"/>
              </a:spcAft>
              <a:buClrTx/>
              <a:buSzTx/>
              <a:buNone/>
              <a:defRPr/>
            </a:pPr>
            <a:r>
              <a:rPr lang="en-US" sz="1050">
                <a:cs typeface="Arial" panose="020B0604020202020204" pitchFamily="34" charset="0"/>
              </a:rPr>
              <a:t>If needed, STB creates a Moodle account. </a:t>
            </a:r>
          </a:p>
        </p:txBody>
      </p:sp>
      <p:sp>
        <p:nvSpPr>
          <p:cNvPr id="23" name="Text Placeholder 2">
            <a:extLst>
              <a:ext uri="{FF2B5EF4-FFF2-40B4-BE49-F238E27FC236}">
                <a16:creationId xmlns:a16="http://schemas.microsoft.com/office/drawing/2014/main" id="{A26EE4C3-7E1A-F092-FC86-4A10852A6DF8}"/>
              </a:ext>
            </a:extLst>
          </p:cNvPr>
          <p:cNvSpPr txBox="1">
            <a:spLocks/>
          </p:cNvSpPr>
          <p:nvPr/>
        </p:nvSpPr>
        <p:spPr>
          <a:xfrm>
            <a:off x="771547" y="3335462"/>
            <a:ext cx="1813770" cy="1372957"/>
          </a:xfrm>
          <a:prstGeom prst="rect">
            <a:avLst/>
          </a:prstGeom>
          <a:solidFill>
            <a:schemeClr val="accent6">
              <a:lumMod val="40000"/>
              <a:lumOff val="60000"/>
            </a:schemeClr>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137160" indent="-137160" defTabSz="514350" fontAlgn="base">
              <a:spcBef>
                <a:spcPct val="0"/>
              </a:spcBef>
              <a:spcAft>
                <a:spcPct val="0"/>
              </a:spcAft>
              <a:buClrTx/>
              <a:buSzTx/>
              <a:buFont typeface="+mj-lt"/>
              <a:buAutoNum type="arabicPeriod" startAt="3"/>
              <a:defRPr/>
            </a:pPr>
            <a:r>
              <a:rPr lang="en-US" sz="1100" i="1">
                <a:cs typeface="Arial"/>
              </a:rPr>
              <a:t>2023-24 LAUSD Summative Alternate ELPAC Test Examiner Certification</a:t>
            </a:r>
            <a:endParaRPr lang="en-US" sz="1100">
              <a:cs typeface="Arial"/>
            </a:endParaRPr>
          </a:p>
          <a:p>
            <a:pPr marL="411480" lvl="1" indent="-171450" defTabSz="514350">
              <a:spcBef>
                <a:spcPts val="0"/>
              </a:spcBef>
              <a:buClr>
                <a:schemeClr val="tx1"/>
              </a:buClr>
              <a:buFont typeface="Arial" panose="020B0604020202020204" pitchFamily="34" charset="0"/>
              <a:buChar char="•"/>
              <a:defRPr/>
            </a:pPr>
            <a:r>
              <a:rPr lang="en-US" sz="1000">
                <a:cs typeface="Arial"/>
              </a:rPr>
              <a:t>Coordinator provides TE with Moodle key.</a:t>
            </a:r>
            <a:endParaRPr lang="en-US">
              <a:cs typeface="Arial"/>
            </a:endParaRPr>
          </a:p>
        </p:txBody>
      </p:sp>
      <p:sp>
        <p:nvSpPr>
          <p:cNvPr id="24" name="Text Placeholder 2">
            <a:extLst>
              <a:ext uri="{FF2B5EF4-FFF2-40B4-BE49-F238E27FC236}">
                <a16:creationId xmlns:a16="http://schemas.microsoft.com/office/drawing/2014/main" id="{90963553-0EA5-E89F-0530-A1A403572C11}"/>
              </a:ext>
            </a:extLst>
          </p:cNvPr>
          <p:cNvSpPr txBox="1">
            <a:spLocks/>
          </p:cNvSpPr>
          <p:nvPr/>
        </p:nvSpPr>
        <p:spPr>
          <a:xfrm>
            <a:off x="4516394" y="3336222"/>
            <a:ext cx="907848" cy="1372958"/>
          </a:xfrm>
          <a:prstGeom prst="rect">
            <a:avLst/>
          </a:prstGeom>
          <a:solidFill>
            <a:schemeClr val="accent6">
              <a:lumMod val="40000"/>
              <a:lumOff val="60000"/>
            </a:schemeClr>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TE logs into their ELPAC TE role in TOMS and signs the affidavit.</a:t>
            </a:r>
            <a:endParaRPr lang="en-US"/>
          </a:p>
          <a:p>
            <a:pPr marL="0" indent="0" algn="ctr" defTabSz="514350" fontAlgn="base">
              <a:spcBef>
                <a:spcPct val="0"/>
              </a:spcBef>
              <a:spcAft>
                <a:spcPct val="0"/>
              </a:spcAft>
              <a:buClrTx/>
              <a:buSzTx/>
              <a:buNone/>
              <a:defRPr/>
            </a:pPr>
            <a:endParaRPr lang="en-US" sz="1200">
              <a:cs typeface="Arial" panose="020B0604020202020204" pitchFamily="34" charset="0"/>
            </a:endParaRPr>
          </a:p>
        </p:txBody>
      </p:sp>
      <p:sp>
        <p:nvSpPr>
          <p:cNvPr id="25" name="Text Placeholder 2">
            <a:extLst>
              <a:ext uri="{FF2B5EF4-FFF2-40B4-BE49-F238E27FC236}">
                <a16:creationId xmlns:a16="http://schemas.microsoft.com/office/drawing/2014/main" id="{737B166D-47E0-2226-46D4-8AD50F1A5E51}"/>
              </a:ext>
            </a:extLst>
          </p:cNvPr>
          <p:cNvSpPr txBox="1">
            <a:spLocks/>
          </p:cNvSpPr>
          <p:nvPr/>
        </p:nvSpPr>
        <p:spPr>
          <a:xfrm>
            <a:off x="7030601" y="3335462"/>
            <a:ext cx="1478916" cy="1372958"/>
          </a:xfrm>
          <a:prstGeom prst="rect">
            <a:avLst/>
          </a:prstGeom>
          <a:solidFill>
            <a:srgbClr val="FFC0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50" b="1">
                <a:cs typeface="Arial" panose="020B0604020202020204" pitchFamily="34" charset="0"/>
              </a:rPr>
              <a:t>TE can create Summative Alternate ELPAC test sessions.</a:t>
            </a:r>
          </a:p>
        </p:txBody>
      </p:sp>
      <p:sp>
        <p:nvSpPr>
          <p:cNvPr id="26" name="Right Arrow 9">
            <a:extLst>
              <a:ext uri="{FF2B5EF4-FFF2-40B4-BE49-F238E27FC236}">
                <a16:creationId xmlns:a16="http://schemas.microsoft.com/office/drawing/2014/main" id="{EE23540B-5D74-99E7-5ED9-392744EB79BB}"/>
              </a:ext>
            </a:extLst>
          </p:cNvPr>
          <p:cNvSpPr/>
          <p:nvPr/>
        </p:nvSpPr>
        <p:spPr>
          <a:xfrm>
            <a:off x="5524516" y="3893221"/>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7" name="Right Arrow 9">
            <a:extLst>
              <a:ext uri="{FF2B5EF4-FFF2-40B4-BE49-F238E27FC236}">
                <a16:creationId xmlns:a16="http://schemas.microsoft.com/office/drawing/2014/main" id="{FFB34FCB-91E1-E747-9D5A-C44AEA33CE9C}"/>
              </a:ext>
            </a:extLst>
          </p:cNvPr>
          <p:cNvSpPr/>
          <p:nvPr/>
        </p:nvSpPr>
        <p:spPr>
          <a:xfrm>
            <a:off x="6746842" y="3868540"/>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28" name="Right Arrow 9">
            <a:extLst>
              <a:ext uri="{FF2B5EF4-FFF2-40B4-BE49-F238E27FC236}">
                <a16:creationId xmlns:a16="http://schemas.microsoft.com/office/drawing/2014/main" id="{831FB34F-96BE-BC81-F91A-3F8777B426F3}"/>
              </a:ext>
            </a:extLst>
          </p:cNvPr>
          <p:cNvSpPr/>
          <p:nvPr/>
        </p:nvSpPr>
        <p:spPr>
          <a:xfrm rot="10560000">
            <a:off x="1724821" y="3001961"/>
            <a:ext cx="5942697" cy="503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 name="Picture 1" descr="A picture containing text, sandglass&#10;&#10;Description automatically generated">
            <a:extLst>
              <a:ext uri="{FF2B5EF4-FFF2-40B4-BE49-F238E27FC236}">
                <a16:creationId xmlns:a16="http://schemas.microsoft.com/office/drawing/2014/main" id="{6A7F6EA6-3286-EC73-7224-A0BE1B380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431" y="991644"/>
            <a:ext cx="840272" cy="851576"/>
          </a:xfrm>
          <a:prstGeom prst="rect">
            <a:avLst/>
          </a:prstGeom>
          <a:ln>
            <a:solidFill>
              <a:schemeClr val="tx1"/>
            </a:solidFill>
          </a:ln>
        </p:spPr>
      </p:pic>
      <p:sp>
        <p:nvSpPr>
          <p:cNvPr id="4" name="Text Placeholder 2">
            <a:extLst>
              <a:ext uri="{FF2B5EF4-FFF2-40B4-BE49-F238E27FC236}">
                <a16:creationId xmlns:a16="http://schemas.microsoft.com/office/drawing/2014/main" id="{8F7E8772-8890-7389-76D1-1EC5DA67E487}"/>
              </a:ext>
            </a:extLst>
          </p:cNvPr>
          <p:cNvSpPr txBox="1">
            <a:spLocks/>
          </p:cNvSpPr>
          <p:nvPr/>
        </p:nvSpPr>
        <p:spPr>
          <a:xfrm>
            <a:off x="4517216" y="1898934"/>
            <a:ext cx="907848" cy="776212"/>
          </a:xfrm>
          <a:prstGeom prst="rect">
            <a:avLst/>
          </a:prstGeom>
          <a:no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100">
                <a:cs typeface="Arial" panose="020B0604020202020204" pitchFamily="34" charset="0"/>
              </a:rPr>
              <a:t>1-2 business days</a:t>
            </a:r>
          </a:p>
        </p:txBody>
      </p:sp>
      <p:sp>
        <p:nvSpPr>
          <p:cNvPr id="5" name="Text Placeholder 2">
            <a:extLst>
              <a:ext uri="{FF2B5EF4-FFF2-40B4-BE49-F238E27FC236}">
                <a16:creationId xmlns:a16="http://schemas.microsoft.com/office/drawing/2014/main" id="{BCA5A31A-87EA-D7E3-2F5F-12C0270FE3A0}"/>
              </a:ext>
            </a:extLst>
          </p:cNvPr>
          <p:cNvSpPr txBox="1">
            <a:spLocks/>
          </p:cNvSpPr>
          <p:nvPr/>
        </p:nvSpPr>
        <p:spPr>
          <a:xfrm>
            <a:off x="5854147" y="989144"/>
            <a:ext cx="703077" cy="1707230"/>
          </a:xfrm>
          <a:prstGeom prst="rect">
            <a:avLst/>
          </a:prstGeom>
          <a:solidFill>
            <a:srgbClr val="F2EBF7"/>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050">
                <a:cs typeface="Arial" panose="020B0604020202020204" pitchFamily="34" charset="0"/>
              </a:rPr>
              <a:t>Moodle account created.</a:t>
            </a:r>
          </a:p>
          <a:p>
            <a:pPr marL="0" indent="0" defTabSz="514350" fontAlgn="base">
              <a:spcBef>
                <a:spcPct val="0"/>
              </a:spcBef>
              <a:spcAft>
                <a:spcPct val="0"/>
              </a:spcAft>
              <a:buClrTx/>
              <a:buSzTx/>
              <a:buNone/>
              <a:defRPr/>
            </a:pPr>
            <a:endParaRPr lang="en-US" sz="1050">
              <a:cs typeface="Arial" panose="020B0604020202020204" pitchFamily="34" charset="0"/>
            </a:endParaRPr>
          </a:p>
          <a:p>
            <a:pPr marL="0" indent="0" defTabSz="514350" fontAlgn="base">
              <a:spcBef>
                <a:spcPct val="0"/>
              </a:spcBef>
              <a:spcAft>
                <a:spcPct val="0"/>
              </a:spcAft>
              <a:buClrTx/>
              <a:buSzTx/>
              <a:buNone/>
              <a:defRPr/>
            </a:pPr>
            <a:endParaRPr lang="en-US" sz="1050">
              <a:cs typeface="Arial" panose="020B0604020202020204" pitchFamily="34" charset="0"/>
            </a:endParaRPr>
          </a:p>
        </p:txBody>
      </p:sp>
      <p:sp>
        <p:nvSpPr>
          <p:cNvPr id="8" name="Right Arrow 9">
            <a:extLst>
              <a:ext uri="{FF2B5EF4-FFF2-40B4-BE49-F238E27FC236}">
                <a16:creationId xmlns:a16="http://schemas.microsoft.com/office/drawing/2014/main" id="{76861BB4-F327-2AB1-C371-C0BE56ACC2CF}"/>
              </a:ext>
            </a:extLst>
          </p:cNvPr>
          <p:cNvSpPr/>
          <p:nvPr/>
        </p:nvSpPr>
        <p:spPr>
          <a:xfrm>
            <a:off x="2715407" y="3893221"/>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9" name="Right Arrow 9">
            <a:extLst>
              <a:ext uri="{FF2B5EF4-FFF2-40B4-BE49-F238E27FC236}">
                <a16:creationId xmlns:a16="http://schemas.microsoft.com/office/drawing/2014/main" id="{94053C33-8F03-CE52-27DC-681EDA596F7B}"/>
              </a:ext>
            </a:extLst>
          </p:cNvPr>
          <p:cNvSpPr/>
          <p:nvPr/>
        </p:nvSpPr>
        <p:spPr>
          <a:xfrm>
            <a:off x="5535318" y="2144857"/>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2" name="Footer Placeholder 11">
            <a:extLst>
              <a:ext uri="{FF2B5EF4-FFF2-40B4-BE49-F238E27FC236}">
                <a16:creationId xmlns:a16="http://schemas.microsoft.com/office/drawing/2014/main" id="{D9DC376E-7FA0-7650-F92F-9C543793FD2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475920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8633498" cy="773400"/>
          </a:xfrm>
        </p:spPr>
        <p:txBody>
          <a:bodyPr>
            <a:noAutofit/>
          </a:bodyPr>
          <a:lstStyle/>
          <a:p>
            <a:r>
              <a:rPr lang="en-US" sz="2100"/>
              <a:t>Training Requirements for Teacher Assistants, Paraprofessionals, and Substitute Teachers</a:t>
            </a:r>
          </a:p>
        </p:txBody>
      </p:sp>
      <p:sp>
        <p:nvSpPr>
          <p:cNvPr id="3" name="Text Placeholder 2"/>
          <p:cNvSpPr>
            <a:spLocks noGrp="1"/>
          </p:cNvSpPr>
          <p:nvPr>
            <p:ph type="body" idx="13"/>
          </p:nvPr>
        </p:nvSpPr>
        <p:spPr>
          <a:xfrm>
            <a:off x="190429" y="943570"/>
            <a:ext cx="8852438" cy="3519094"/>
          </a:xfrm>
          <a:solidFill>
            <a:schemeClr val="bg1"/>
          </a:solidFill>
        </p:spPr>
        <p:txBody>
          <a:bodyPr spcFirstLastPara="1" wrap="square" lIns="68580" tIns="34290" rIns="68580" bIns="34290" anchor="t" anchorCtr="0">
            <a:normAutofit/>
          </a:bodyPr>
          <a:lstStyle/>
          <a:p>
            <a:pPr>
              <a:spcAft>
                <a:spcPts val="400"/>
              </a:spcAft>
            </a:pPr>
            <a:r>
              <a:rPr lang="en-US" sz="1500" dirty="0">
                <a:ea typeface="Tahoma"/>
                <a:cs typeface="Arial"/>
              </a:rPr>
              <a:t>The school site administrator will have the option to utilize the following LAUSD employees to assist with the administration of the 2023-24 Summative ELPAC as a Test Examiner (subject to funding restrictions*).</a:t>
            </a:r>
            <a:endParaRPr lang="en-US" sz="1500" dirty="0">
              <a:ea typeface="Tahoma"/>
            </a:endParaRPr>
          </a:p>
          <a:p>
            <a:pPr lvl="1">
              <a:spcAft>
                <a:spcPts val="400"/>
              </a:spcAft>
            </a:pPr>
            <a:r>
              <a:rPr lang="en-US" sz="1400" dirty="0">
                <a:ea typeface="Tahoma"/>
                <a:cs typeface="Arial"/>
              </a:rPr>
              <a:t>Trained substitute teachers</a:t>
            </a:r>
          </a:p>
          <a:p>
            <a:pPr lvl="1">
              <a:spcAft>
                <a:spcPts val="400"/>
              </a:spcAft>
            </a:pPr>
            <a:r>
              <a:rPr lang="en-US" sz="1400" dirty="0">
                <a:ea typeface="Tahoma"/>
                <a:cs typeface="Arial"/>
              </a:rPr>
              <a:t>Trained paraprofessionals (may not administer Alternate ELPAC)</a:t>
            </a:r>
            <a:endParaRPr lang="en-US" sz="1400" dirty="0">
              <a:cs typeface="Arial"/>
            </a:endParaRPr>
          </a:p>
          <a:p>
            <a:pPr lvl="1">
              <a:spcAft>
                <a:spcPts val="400"/>
              </a:spcAft>
            </a:pPr>
            <a:r>
              <a:rPr lang="en-US" sz="1400" dirty="0">
                <a:ea typeface="Tahoma"/>
                <a:cs typeface="Arial"/>
              </a:rPr>
              <a:t>Trained teacher assistants (may not administer Alternate ELPAC)</a:t>
            </a:r>
          </a:p>
          <a:p>
            <a:pPr>
              <a:spcAft>
                <a:spcPts val="400"/>
              </a:spcAft>
            </a:pPr>
            <a:r>
              <a:rPr lang="en-US" sz="1500" dirty="0">
                <a:ea typeface="Tahoma"/>
                <a:cs typeface="Arial"/>
              </a:rPr>
              <a:t>Individuals must complete all Summative ELPAC Test Examiner (TE) Training Requirements. </a:t>
            </a:r>
          </a:p>
          <a:p>
            <a:pPr>
              <a:spcAft>
                <a:spcPts val="400"/>
              </a:spcAft>
            </a:pPr>
            <a:r>
              <a:rPr lang="en-US" sz="1500" dirty="0">
                <a:ea typeface="Tahoma"/>
                <a:cs typeface="Arial"/>
              </a:rPr>
              <a:t>Substitutes should select your school as a multiple assignment when signing the ELPAC Affidavit.</a:t>
            </a:r>
          </a:p>
          <a:p>
            <a:pPr marL="0" indent="0">
              <a:buNone/>
            </a:pPr>
            <a:endParaRPr lang="en-US" sz="1650" dirty="0">
              <a:ea typeface="Tahoma"/>
            </a:endParaRPr>
          </a:p>
          <a:p>
            <a:pPr marL="0" indent="0">
              <a:buNone/>
            </a:pPr>
            <a:endParaRPr lang="en-US" sz="1600" b="1" dirty="0">
              <a:highlight>
                <a:srgbClr val="FFFF00"/>
              </a:highlight>
              <a:ea typeface="Tahoma"/>
              <a:cs typeface="Arial"/>
            </a:endParaRPr>
          </a:p>
          <a:p>
            <a:pPr marL="0" indent="0">
              <a:buNone/>
            </a:pPr>
            <a:r>
              <a:rPr lang="en-US" sz="1500" b="1" dirty="0">
                <a:highlight>
                  <a:srgbClr val="FFFF00"/>
                </a:highlight>
                <a:ea typeface="Tahoma"/>
                <a:cs typeface="Arial"/>
              </a:rPr>
              <a:t>*Contact your Region MMAL Team if you have any questions regarding funding restrictions.</a:t>
            </a:r>
            <a:endParaRPr lang="en-US" sz="1500" b="1" dirty="0">
              <a:highlight>
                <a:srgbClr val="FFFF00"/>
              </a:highlight>
              <a:cs typeface="Arial"/>
            </a:endParaRPr>
          </a:p>
          <a:p>
            <a:pPr>
              <a:buAutoNum type="arabicPeriod" startAt="4"/>
            </a:pPr>
            <a:endParaRPr lang="en-US" sz="1700" b="1" dirty="0">
              <a:highlight>
                <a:srgbClr val="FFFF00"/>
              </a:highlight>
              <a:ea typeface="Tahoma"/>
              <a:cs typeface="Arial" panose="020B0604020202020204" pitchFamily="34" charset="0"/>
            </a:endParaRPr>
          </a:p>
          <a:p>
            <a:pPr marL="0" indent="0">
              <a:buNone/>
            </a:pPr>
            <a:endParaRPr lang="en-US" sz="1575" i="1" dirty="0"/>
          </a:p>
        </p:txBody>
      </p:sp>
      <p:sp>
        <p:nvSpPr>
          <p:cNvPr id="7" name="TextBox 1">
            <a:extLst>
              <a:ext uri="{FF2B5EF4-FFF2-40B4-BE49-F238E27FC236}">
                <a16:creationId xmlns:a16="http://schemas.microsoft.com/office/drawing/2014/main" id="{0A519CE9-DCAD-B1F9-D43C-F7A1606E49DA}"/>
              </a:ext>
            </a:extLst>
          </p:cNvPr>
          <p:cNvSpPr txBox="1"/>
          <p:nvPr/>
        </p:nvSpPr>
        <p:spPr>
          <a:xfrm>
            <a:off x="1768642" y="-998622"/>
            <a:ext cx="6087979" cy="43858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endParaRPr lang="en-US" sz="2400">
              <a:solidFill>
                <a:srgbClr val="FF0000"/>
              </a:solidFill>
              <a:latin typeface="Arial" panose="020B0604020202020204" pitchFamily="34" charset="0"/>
              <a:cs typeface="Arial"/>
            </a:endParaRPr>
          </a:p>
        </p:txBody>
      </p:sp>
      <p:sp>
        <p:nvSpPr>
          <p:cNvPr id="5" name="Rectangle 4">
            <a:extLst>
              <a:ext uri="{FF2B5EF4-FFF2-40B4-BE49-F238E27FC236}">
                <a16:creationId xmlns:a16="http://schemas.microsoft.com/office/drawing/2014/main" id="{EDD4BB39-27A7-DE44-93D5-69DAF0574802}"/>
              </a:ext>
            </a:extLst>
          </p:cNvPr>
          <p:cNvSpPr/>
          <p:nvPr/>
        </p:nvSpPr>
        <p:spPr>
          <a:xfrm>
            <a:off x="1683417" y="4335500"/>
            <a:ext cx="6064199" cy="392146"/>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buSzPct val="100000"/>
            </a:pPr>
            <a:r>
              <a:rPr lang="en-US" sz="1100">
                <a:ea typeface="Calibri"/>
                <a:cs typeface="Arial" panose="020B0604020202020204" pitchFamily="34" charset="0"/>
              </a:rPr>
              <a:t>Student Teachers may not serve as Test Examiners or Proctors. </a:t>
            </a:r>
            <a:endParaRPr lang="en-US" sz="1100"/>
          </a:p>
          <a:p>
            <a:pPr algn="ctr"/>
            <a:r>
              <a:rPr lang="en-US" sz="1100">
                <a:ea typeface="Calibri"/>
                <a:cs typeface="Arial" panose="020B0604020202020204" pitchFamily="34" charset="0"/>
              </a:rPr>
              <a:t>They may not have access to any ELPAC training or test materials.</a:t>
            </a:r>
            <a:endParaRPr lang="en-US" sz="1100"/>
          </a:p>
        </p:txBody>
      </p:sp>
      <p:pic>
        <p:nvPicPr>
          <p:cNvPr id="4" name="Picture 3"/>
          <p:cNvPicPr>
            <a:picLocks noChangeAspect="1"/>
          </p:cNvPicPr>
          <p:nvPr/>
        </p:nvPicPr>
        <p:blipFill rotWithShape="1">
          <a:blip r:embed="rId3"/>
          <a:srcRect b="17421"/>
          <a:stretch/>
        </p:blipFill>
        <p:spPr>
          <a:xfrm>
            <a:off x="715492" y="3072121"/>
            <a:ext cx="2521094" cy="484116"/>
          </a:xfrm>
          <a:prstGeom prst="rect">
            <a:avLst/>
          </a:prstGeom>
          <a:ln>
            <a:solidFill>
              <a:schemeClr val="tx1"/>
            </a:solidFill>
          </a:ln>
        </p:spPr>
      </p:pic>
      <p:sp>
        <p:nvSpPr>
          <p:cNvPr id="6" name="Rectangle 5"/>
          <p:cNvSpPr/>
          <p:nvPr/>
        </p:nvSpPr>
        <p:spPr>
          <a:xfrm flipV="1">
            <a:off x="716462" y="3316092"/>
            <a:ext cx="2555966" cy="232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F23984D8-8A5F-9804-EBB4-BE59F3145FD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560514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p:txBody>
          <a:bodyPr>
            <a:normAutofit/>
          </a:bodyPr>
          <a:lstStyle/>
          <a:p>
            <a:r>
              <a:rPr lang="en-US"/>
              <a:t>ELPAC Test Examiner Responsibilities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a:normAutofit/>
          </a:bodyPr>
          <a:lstStyle/>
          <a:p>
            <a:pPr>
              <a:spcAft>
                <a:spcPts val="500"/>
              </a:spcAft>
              <a:buSzPct val="100000"/>
            </a:pPr>
            <a:r>
              <a:rPr lang="en-US" sz="1800">
                <a:cs typeface="Arial"/>
              </a:rPr>
              <a:t>Complete all required Summative ELPAC trainings and review all policy and test administration documents.</a:t>
            </a:r>
          </a:p>
          <a:p>
            <a:pPr>
              <a:spcAft>
                <a:spcPts val="500"/>
              </a:spcAft>
              <a:buSzPct val="100000"/>
            </a:pPr>
            <a:r>
              <a:rPr lang="en-US" sz="1800">
                <a:cs typeface="Arial"/>
              </a:rPr>
              <a:t>Administer all domains of the Summative ELPAC.</a:t>
            </a:r>
          </a:p>
          <a:p>
            <a:pPr>
              <a:spcAft>
                <a:spcPts val="500"/>
              </a:spcAft>
              <a:buSzPct val="100000"/>
            </a:pPr>
            <a:r>
              <a:rPr lang="en-US" sz="1800" dirty="0">
                <a:cs typeface="Arial"/>
              </a:rPr>
              <a:t>Provide logon credentials to students in a secure manner.</a:t>
            </a:r>
          </a:p>
          <a:p>
            <a:pPr>
              <a:spcAft>
                <a:spcPts val="500"/>
              </a:spcAft>
            </a:pPr>
            <a:r>
              <a:rPr lang="en-US" sz="1800" dirty="0">
                <a:cs typeface="Arial"/>
              </a:rPr>
              <a:t>View student information in the Test Administrator Interface prior to testing to ensure that the correct student receives the proper test with the appropriate resources. </a:t>
            </a:r>
          </a:p>
          <a:p>
            <a:pPr>
              <a:spcAft>
                <a:spcPts val="500"/>
              </a:spcAft>
              <a:buSzPct val="100000"/>
            </a:pPr>
            <a:r>
              <a:rPr lang="en-US" sz="1800" dirty="0">
                <a:cs typeface="Arial"/>
              </a:rPr>
              <a:t>Report all potential security incidents to their ELPAC Coordinator.</a:t>
            </a:r>
          </a:p>
          <a:p>
            <a:pPr>
              <a:spcAft>
                <a:spcPts val="500"/>
              </a:spcAft>
              <a:buSzPct val="100000"/>
            </a:pPr>
            <a:r>
              <a:rPr lang="en-US" sz="1800" dirty="0">
                <a:cs typeface="Arial"/>
              </a:rPr>
              <a:t>Perform data and score entry in DEI.</a:t>
            </a:r>
          </a:p>
          <a:p>
            <a:pPr marL="0" indent="0">
              <a:spcBef>
                <a:spcPts val="675"/>
              </a:spcBef>
              <a:buSzPct val="100000"/>
              <a:buNone/>
            </a:pPr>
            <a:endParaRPr lang="en-US"/>
          </a:p>
        </p:txBody>
      </p:sp>
      <p:sp>
        <p:nvSpPr>
          <p:cNvPr id="4" name="Footer Placeholder 3">
            <a:extLst>
              <a:ext uri="{FF2B5EF4-FFF2-40B4-BE49-F238E27FC236}">
                <a16:creationId xmlns:a16="http://schemas.microsoft.com/office/drawing/2014/main" id="{958B3865-9F04-18F9-7CF4-6900D90077B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46540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Summative ELPAC Proctor Requirements</a:t>
            </a:r>
          </a:p>
        </p:txBody>
      </p:sp>
      <p:sp>
        <p:nvSpPr>
          <p:cNvPr id="5" name="Text Placeholder 4">
            <a:extLst>
              <a:ext uri="{FF2B5EF4-FFF2-40B4-BE49-F238E27FC236}">
                <a16:creationId xmlns:a16="http://schemas.microsoft.com/office/drawing/2014/main" id="{8851C529-CD18-0144-BB2D-6B38F26BB700}"/>
              </a:ext>
            </a:extLst>
          </p:cNvPr>
          <p:cNvSpPr>
            <a:spLocks noGrp="1"/>
          </p:cNvSpPr>
          <p:nvPr>
            <p:ph type="body" idx="13"/>
          </p:nvPr>
        </p:nvSpPr>
        <p:spPr/>
        <p:txBody>
          <a:bodyPr/>
          <a:lstStyle/>
          <a:p>
            <a:endParaRPr lang="en-US"/>
          </a:p>
          <a:p>
            <a:endParaRPr lang="en-US"/>
          </a:p>
          <a:p>
            <a:endParaRPr lang="en-US"/>
          </a:p>
          <a:p>
            <a:endParaRPr lang="en-US"/>
          </a:p>
          <a:p>
            <a:endParaRPr lang="en-US"/>
          </a:p>
          <a:p>
            <a:endParaRPr lang="en-US"/>
          </a:p>
          <a:p>
            <a:endParaRPr lang="en-US"/>
          </a:p>
          <a:p>
            <a:endParaRPr lang="en-US"/>
          </a:p>
        </p:txBody>
      </p:sp>
      <p:graphicFrame>
        <p:nvGraphicFramePr>
          <p:cNvPr id="9" name="Table 8">
            <a:extLst>
              <a:ext uri="{FF2B5EF4-FFF2-40B4-BE49-F238E27FC236}">
                <a16:creationId xmlns:a16="http://schemas.microsoft.com/office/drawing/2014/main" id="{30DD73B5-38AF-E840-8AAF-D0E9997DF77D}"/>
              </a:ext>
            </a:extLst>
          </p:cNvPr>
          <p:cNvGraphicFramePr>
            <a:graphicFrameLocks noGrp="1"/>
          </p:cNvGraphicFramePr>
          <p:nvPr>
            <p:extLst>
              <p:ext uri="{D42A27DB-BD31-4B8C-83A1-F6EECF244321}">
                <p14:modId xmlns:p14="http://schemas.microsoft.com/office/powerpoint/2010/main" val="2996634198"/>
              </p:ext>
            </p:extLst>
          </p:nvPr>
        </p:nvGraphicFramePr>
        <p:xfrm>
          <a:off x="462835" y="1867698"/>
          <a:ext cx="8218330" cy="2170669"/>
        </p:xfrm>
        <a:graphic>
          <a:graphicData uri="http://schemas.openxmlformats.org/drawingml/2006/table">
            <a:tbl>
              <a:tblPr firstRow="1" firstCol="1" bandRow="1"/>
              <a:tblGrid>
                <a:gridCol w="6042890">
                  <a:extLst>
                    <a:ext uri="{9D8B030D-6E8A-4147-A177-3AD203B41FA5}">
                      <a16:colId xmlns:a16="http://schemas.microsoft.com/office/drawing/2014/main" val="886214863"/>
                    </a:ext>
                  </a:extLst>
                </a:gridCol>
                <a:gridCol w="2175440">
                  <a:extLst>
                    <a:ext uri="{9D8B030D-6E8A-4147-A177-3AD203B41FA5}">
                      <a16:colId xmlns:a16="http://schemas.microsoft.com/office/drawing/2014/main" val="3972347942"/>
                    </a:ext>
                  </a:extLst>
                </a:gridCol>
              </a:tblGrid>
              <a:tr h="1509983">
                <a:tc>
                  <a:txBody>
                    <a:bodyPr/>
                    <a:lstStyle/>
                    <a:p>
                      <a:pPr marL="342900" marR="0" lvl="0" indent="-342900" algn="l" rtl="0" eaLnBrk="1" fontAlgn="auto" latinLnBrk="0" hangingPunct="1">
                        <a:lnSpc>
                          <a:spcPct val="107000"/>
                        </a:lnSpc>
                        <a:spcBef>
                          <a:spcPts val="0"/>
                        </a:spcBef>
                        <a:spcAft>
                          <a:spcPts val="240"/>
                        </a:spcAft>
                        <a:buClrTx/>
                        <a:buSzTx/>
                        <a:buFont typeface="+mj-lt"/>
                        <a:buAutoNum type="arabicPeriod"/>
                      </a:pPr>
                      <a:r>
                        <a:rPr lang="en-US" sz="1200" b="1" i="1" kern="1200">
                          <a:solidFill>
                            <a:schemeClr val="tx1"/>
                          </a:solidFill>
                          <a:effectLst/>
                          <a:latin typeface="+mn-lt"/>
                          <a:ea typeface="+mn-ea"/>
                          <a:cs typeface="Arial"/>
                        </a:rPr>
                        <a:t>2023-24 ELPAC Security Form TE and Proctor Requirements</a:t>
                      </a:r>
                      <a:r>
                        <a:rPr lang="en-US" sz="1200" b="1" i="0" kern="1200">
                          <a:solidFill>
                            <a:schemeClr val="tx1"/>
                          </a:solidFill>
                          <a:effectLst/>
                          <a:latin typeface="+mn-lt"/>
                          <a:ea typeface="+mn-ea"/>
                          <a:cs typeface="Arial"/>
                        </a:rPr>
                        <a:t> (MyPLN)</a:t>
                      </a:r>
                      <a:endParaRPr lang="en-US" sz="1200" b="1">
                        <a:solidFill>
                          <a:srgbClr val="000000"/>
                        </a:solidFill>
                        <a:effectLst/>
                        <a:latin typeface="+mn-lt"/>
                        <a:ea typeface="Calibri" panose="020F0502020204030204" pitchFamily="34" charset="0"/>
                        <a:cs typeface="Arial"/>
                      </a:endParaRPr>
                    </a:p>
                    <a:p>
                      <a:pPr marL="800100" marR="0" lvl="1" indent="-342900">
                        <a:lnSpc>
                          <a:spcPct val="107000"/>
                        </a:lnSpc>
                        <a:spcBef>
                          <a:spcPts val="0"/>
                        </a:spcBef>
                        <a:spcAft>
                          <a:spcPts val="240"/>
                        </a:spcAft>
                        <a:buFont typeface="+mj-lt"/>
                        <a:buAutoNum type="alphaLcPeriod"/>
                      </a:pPr>
                      <a:r>
                        <a:rPr lang="en-US" sz="1100" b="0">
                          <a:solidFill>
                            <a:srgbClr val="000000"/>
                          </a:solidFill>
                          <a:effectLst/>
                          <a:latin typeface="+mn-lt"/>
                          <a:ea typeface="Calibri"/>
                          <a:cs typeface="Times New Roman"/>
                        </a:rPr>
                        <a:t>2023-24 ELPAC Security Form Test Examiner and Proctor Training</a:t>
                      </a:r>
                    </a:p>
                    <a:p>
                      <a:pPr marL="800100" marR="0" lvl="1" indent="-342900">
                        <a:lnSpc>
                          <a:spcPct val="107000"/>
                        </a:lnSpc>
                        <a:spcBef>
                          <a:spcPts val="0"/>
                        </a:spcBef>
                        <a:spcAft>
                          <a:spcPts val="240"/>
                        </a:spcAft>
                        <a:buFont typeface="+mj-lt"/>
                        <a:buAutoNum type="alphaLcPeriod"/>
                      </a:pPr>
                      <a:r>
                        <a:rPr lang="en-US" sz="1100" b="0">
                          <a:solidFill>
                            <a:srgbClr val="000000"/>
                          </a:solidFill>
                          <a:effectLst/>
                          <a:latin typeface="+mn-lt"/>
                          <a:ea typeface="Calibri"/>
                          <a:cs typeface="Times New Roman"/>
                        </a:rPr>
                        <a:t>2023-24</a:t>
                      </a:r>
                      <a:r>
                        <a:rPr lang="en-US" sz="1100" b="0">
                          <a:solidFill>
                            <a:srgbClr val="000000"/>
                          </a:solidFill>
                          <a:effectLst/>
                          <a:latin typeface="+mn-lt"/>
                          <a:cs typeface="Times New Roman"/>
                        </a:rPr>
                        <a:t> ELPAC Security Affidavit</a:t>
                      </a:r>
                    </a:p>
                    <a:p>
                      <a:pPr marL="1257300" marR="0" lvl="2" indent="-342900" algn="l">
                        <a:lnSpc>
                          <a:spcPct val="107000"/>
                        </a:lnSpc>
                        <a:spcBef>
                          <a:spcPts val="0"/>
                        </a:spcBef>
                        <a:spcAft>
                          <a:spcPts val="100"/>
                        </a:spcAft>
                        <a:buAutoNum type="arabicPeriod"/>
                      </a:pPr>
                      <a:r>
                        <a:rPr lang="en-US" sz="1100" b="0">
                          <a:solidFill>
                            <a:srgbClr val="000000"/>
                          </a:solidFill>
                          <a:effectLst/>
                          <a:latin typeface="+mn-lt"/>
                          <a:cs typeface="Times New Roman"/>
                        </a:rPr>
                        <a:t>Complete on LAUSD Network</a:t>
                      </a:r>
                    </a:p>
                    <a:p>
                      <a:pPr marL="0" marR="0" lvl="0" indent="0" algn="l" rtl="0" eaLnBrk="1" fontAlgn="auto" latinLnBrk="0" hangingPunct="1">
                        <a:lnSpc>
                          <a:spcPct val="100000"/>
                        </a:lnSpc>
                        <a:spcBef>
                          <a:spcPts val="0"/>
                        </a:spcBef>
                        <a:spcAft>
                          <a:spcPts val="0"/>
                        </a:spcAft>
                        <a:buClrTx/>
                        <a:buSzTx/>
                        <a:buFont typeface="+mj-lt"/>
                        <a:buNone/>
                      </a:pPr>
                      <a:endParaRPr lang="en-US" sz="1100">
                        <a:solidFill>
                          <a:srgbClr val="000000"/>
                        </a:solidFill>
                        <a:effectLst/>
                        <a:latin typeface="+mn-lt"/>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Affidavit is signed in STB Portal via MyPLN.</a:t>
                      </a:r>
                    </a:p>
                    <a:p>
                      <a:pPr marL="285750" marR="0" lvl="0" indent="-285750">
                        <a:spcBef>
                          <a:spcPts val="0"/>
                        </a:spcBef>
                        <a:spcAft>
                          <a:spcPts val="240"/>
                        </a:spcAft>
                        <a:buFont typeface="Wingdings" panose="05000000000000000000" pitchFamily="2" charset="2"/>
                        <a:buChar char="§"/>
                      </a:pPr>
                      <a:endParaRPr lang="en-US" sz="1000">
                        <a:solidFill>
                          <a:srgbClr val="000000"/>
                        </a:solidFill>
                        <a:effectLst/>
                        <a:latin typeface="+mn-lt"/>
                        <a:cs typeface="Times New Roman"/>
                      </a:endParaRPr>
                    </a:p>
                    <a:p>
                      <a:pPr marL="285750" marR="0" lvl="0" indent="-285750">
                        <a:spcBef>
                          <a:spcPts val="0"/>
                        </a:spcBef>
                        <a:spcAft>
                          <a:spcPts val="240"/>
                        </a:spcAft>
                        <a:buFont typeface="Wingdings" panose="05000000000000000000" pitchFamily="2" charset="2"/>
                        <a:buChar char="§"/>
                      </a:pPr>
                      <a:r>
                        <a:rPr lang="en-US" sz="1000">
                          <a:solidFill>
                            <a:srgbClr val="000000"/>
                          </a:solidFill>
                          <a:effectLst/>
                          <a:latin typeface="+mn-lt"/>
                          <a:cs typeface="Times New Roman"/>
                        </a:rPr>
                        <a:t>Satisfies the ELPAC Security Requirements for ALL ELPAC assessments for the 2023-24 school year.</a:t>
                      </a:r>
                      <a:endParaRPr lang="en-US" sz="1000" dirty="0">
                        <a:solidFill>
                          <a:srgbClr val="000000"/>
                        </a:solidFill>
                        <a:effectLst/>
                        <a:latin typeface="+mn-lt"/>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11156766"/>
                  </a:ext>
                </a:extLst>
              </a:tr>
              <a:tr h="660686">
                <a:tc>
                  <a:txBody>
                    <a:bodyPr/>
                    <a:lstStyle/>
                    <a:p>
                      <a:pPr marL="342900" marR="0" lvl="0" indent="-342900">
                        <a:lnSpc>
                          <a:spcPct val="107000"/>
                        </a:lnSpc>
                        <a:spcBef>
                          <a:spcPts val="0"/>
                        </a:spcBef>
                        <a:spcAft>
                          <a:spcPts val="240"/>
                        </a:spcAft>
                        <a:buFont typeface="+mj-lt"/>
                        <a:buAutoNum type="arabicPeriod" startAt="2"/>
                      </a:pPr>
                      <a:r>
                        <a:rPr lang="en-US" sz="1200" b="1" i="1">
                          <a:solidFill>
                            <a:srgbClr val="000000"/>
                          </a:solidFill>
                          <a:effectLst/>
                          <a:latin typeface="+mn-lt"/>
                          <a:ea typeface="Calibri"/>
                          <a:cs typeface="Times New Roman"/>
                        </a:rPr>
                        <a:t>2023-24 Summative ELPAC and Summative Alternate ELPAC Administration School-based Training</a:t>
                      </a:r>
                    </a:p>
                    <a:p>
                      <a:pPr marL="285750" marR="0" lvl="0" indent="-285750">
                        <a:lnSpc>
                          <a:spcPct val="107000"/>
                        </a:lnSpc>
                        <a:spcBef>
                          <a:spcPts val="0"/>
                        </a:spcBef>
                        <a:spcAft>
                          <a:spcPts val="240"/>
                        </a:spcAft>
                        <a:buFont typeface="Arial" panose="020B0604020202020204" pitchFamily="34" charset="0"/>
                        <a:buChar char="•"/>
                        <a:tabLst/>
                      </a:pPr>
                      <a:r>
                        <a:rPr lang="en-US" sz="1100" b="0">
                          <a:solidFill>
                            <a:srgbClr val="000000"/>
                          </a:solidFill>
                          <a:effectLst/>
                          <a:latin typeface="+mn-lt"/>
                          <a:ea typeface="Calibri"/>
                          <a:cs typeface="Times New Roman"/>
                        </a:rPr>
                        <a:t>Use this presentation and add school logistics</a:t>
                      </a: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240"/>
                        </a:spcAft>
                        <a:buClrTx/>
                        <a:buSzTx/>
                        <a:buFont typeface="Wingdings" panose="05000000000000000000" pitchFamily="2" charset="2"/>
                        <a:buChar char="§"/>
                        <a:tabLst/>
                        <a:defRPr/>
                      </a:pPr>
                      <a:endParaRPr lang="en-US" sz="1000" b="0" dirty="0">
                        <a:solidFill>
                          <a:srgbClr val="000000"/>
                        </a:solidFill>
                        <a:effectLst/>
                        <a:latin typeface="+mn-lt"/>
                        <a:ea typeface="Calibri"/>
                        <a:cs typeface="Times New Roman"/>
                      </a:endParaRPr>
                    </a:p>
                  </a:txBody>
                  <a:tcPr marL="48104" marR="481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4223919"/>
                  </a:ext>
                </a:extLst>
              </a:tr>
            </a:tbl>
          </a:graphicData>
        </a:graphic>
      </p:graphicFrame>
      <p:sp>
        <p:nvSpPr>
          <p:cNvPr id="6" name="Footer Placeholder 5">
            <a:extLst>
              <a:ext uri="{FF2B5EF4-FFF2-40B4-BE49-F238E27FC236}">
                <a16:creationId xmlns:a16="http://schemas.microsoft.com/office/drawing/2014/main" id="{5182E7DF-A404-F195-3ECA-D9010B32902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3" name="TextBox 2">
            <a:extLst>
              <a:ext uri="{FF2B5EF4-FFF2-40B4-BE49-F238E27FC236}">
                <a16:creationId xmlns:a16="http://schemas.microsoft.com/office/drawing/2014/main" id="{D2464EB3-1723-7BF8-D2E1-AB6C35DF58D6}"/>
              </a:ext>
            </a:extLst>
          </p:cNvPr>
          <p:cNvSpPr txBox="1"/>
          <p:nvPr/>
        </p:nvSpPr>
        <p:spPr>
          <a:xfrm>
            <a:off x="462836" y="851731"/>
            <a:ext cx="8218330"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000" b="1">
                <a:latin typeface="Calibri"/>
                <a:cs typeface="Arial"/>
              </a:rPr>
              <a:t>Proctors are required when:</a:t>
            </a:r>
          </a:p>
          <a:p>
            <a:pPr marL="742950" lvl="1" indent="-285750">
              <a:buFont typeface="Arial" panose="020B0604020202020204" pitchFamily="34" charset="0"/>
              <a:buChar char="•"/>
            </a:pPr>
            <a:r>
              <a:rPr lang="en-US">
                <a:latin typeface="Calibri"/>
                <a:cs typeface="Arial"/>
              </a:rPr>
              <a:t>Testing </a:t>
            </a:r>
            <a:r>
              <a:rPr lang="en-US" b="1">
                <a:latin typeface="Calibri"/>
                <a:cs typeface="Arial"/>
              </a:rPr>
              <a:t>more than</a:t>
            </a:r>
            <a:r>
              <a:rPr lang="en-US">
                <a:latin typeface="Calibri"/>
                <a:cs typeface="Arial"/>
              </a:rPr>
              <a:t> </a:t>
            </a:r>
            <a:r>
              <a:rPr lang="en-US" b="1">
                <a:latin typeface="Calibri"/>
                <a:cs typeface="Arial"/>
              </a:rPr>
              <a:t>20</a:t>
            </a:r>
            <a:r>
              <a:rPr lang="en-US">
                <a:latin typeface="Calibri"/>
                <a:cs typeface="Arial"/>
              </a:rPr>
              <a:t> students in grades 3-12. </a:t>
            </a:r>
          </a:p>
          <a:p>
            <a:pPr marL="742950" lvl="1" indent="-285750">
              <a:buFont typeface="Arial" panose="020B0604020202020204" pitchFamily="34" charset="0"/>
              <a:buChar char="•"/>
            </a:pPr>
            <a:r>
              <a:rPr lang="en-US">
                <a:latin typeface="Calibri" panose="020F0502020204030204" pitchFamily="34" charset="0"/>
                <a:cs typeface="Calibri" panose="020F0502020204030204" pitchFamily="34" charset="0"/>
              </a:rPr>
              <a:t>Testing </a:t>
            </a:r>
            <a:r>
              <a:rPr lang="en-US" b="1">
                <a:latin typeface="Calibri" panose="020F0502020204030204" pitchFamily="34" charset="0"/>
                <a:cs typeface="Calibri" panose="020F0502020204030204" pitchFamily="34" charset="0"/>
              </a:rPr>
              <a:t>more than 10 </a:t>
            </a:r>
            <a:r>
              <a:rPr lang="en-US">
                <a:latin typeface="Calibri" panose="020F0502020204030204" pitchFamily="34" charset="0"/>
                <a:cs typeface="Calibri" panose="020F0502020204030204" pitchFamily="34" charset="0"/>
              </a:rPr>
              <a:t>students in 2</a:t>
            </a:r>
            <a:r>
              <a:rPr lang="en-US" baseline="30000">
                <a:latin typeface="Calibri" panose="020F0502020204030204" pitchFamily="34" charset="0"/>
                <a:cs typeface="Calibri" panose="020F0502020204030204" pitchFamily="34" charset="0"/>
              </a:rPr>
              <a:t>nd</a:t>
            </a:r>
            <a:r>
              <a:rPr lang="en-US">
                <a:latin typeface="Calibri" panose="020F0502020204030204" pitchFamily="34" charset="0"/>
                <a:cs typeface="Calibri" panose="020F0502020204030204" pitchFamily="34" charset="0"/>
              </a:rPr>
              <a:t> grade Writing.</a:t>
            </a:r>
          </a:p>
        </p:txBody>
      </p:sp>
    </p:spTree>
    <p:extLst>
      <p:ext uri="{BB962C8B-B14F-4D97-AF65-F5344CB8AC3E}">
        <p14:creationId xmlns:p14="http://schemas.microsoft.com/office/powerpoint/2010/main" val="63746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CA99-F88C-7BEF-E552-C62BE2EA3207}"/>
              </a:ext>
            </a:extLst>
          </p:cNvPr>
          <p:cNvSpPr>
            <a:spLocks noGrp="1"/>
          </p:cNvSpPr>
          <p:nvPr>
            <p:ph type="title"/>
          </p:nvPr>
        </p:nvSpPr>
        <p:spPr/>
        <p:txBody>
          <a:bodyPr/>
          <a:lstStyle/>
          <a:p>
            <a:r>
              <a:rPr lang="en-US">
                <a:latin typeface="+mj-lt"/>
              </a:rPr>
              <a:t>Important Website</a:t>
            </a:r>
            <a:r>
              <a:rPr lang="en-US"/>
              <a:t>s to Bookmark</a:t>
            </a:r>
            <a:endParaRPr lang="en-US">
              <a:latin typeface="+mj-lt"/>
            </a:endParaRPr>
          </a:p>
        </p:txBody>
      </p:sp>
      <p:graphicFrame>
        <p:nvGraphicFramePr>
          <p:cNvPr id="2" name="Table 5">
            <a:extLst>
              <a:ext uri="{FF2B5EF4-FFF2-40B4-BE49-F238E27FC236}">
                <a16:creationId xmlns:a16="http://schemas.microsoft.com/office/drawing/2014/main" id="{C1BFD489-B791-D942-5851-A1500BE5837E}"/>
              </a:ext>
            </a:extLst>
          </p:cNvPr>
          <p:cNvGraphicFramePr>
            <a:graphicFrameLocks noGrp="1"/>
          </p:cNvGraphicFramePr>
          <p:nvPr>
            <p:extLst>
              <p:ext uri="{D42A27DB-BD31-4B8C-83A1-F6EECF244321}">
                <p14:modId xmlns:p14="http://schemas.microsoft.com/office/powerpoint/2010/main" val="3221710342"/>
              </p:ext>
            </p:extLst>
          </p:nvPr>
        </p:nvGraphicFramePr>
        <p:xfrm>
          <a:off x="359229" y="1025071"/>
          <a:ext cx="8189700" cy="2913562"/>
        </p:xfrm>
        <a:graphic>
          <a:graphicData uri="http://schemas.openxmlformats.org/drawingml/2006/table">
            <a:tbl>
              <a:tblPr firstRow="1" bandRow="1">
                <a:tableStyleId>{5E6D8271-C306-4CF9-BD5C-4D18D75ECCAA}</a:tableStyleId>
              </a:tblPr>
              <a:tblGrid>
                <a:gridCol w="2729900">
                  <a:extLst>
                    <a:ext uri="{9D8B030D-6E8A-4147-A177-3AD203B41FA5}">
                      <a16:colId xmlns:a16="http://schemas.microsoft.com/office/drawing/2014/main" val="2659945645"/>
                    </a:ext>
                  </a:extLst>
                </a:gridCol>
                <a:gridCol w="2729900">
                  <a:extLst>
                    <a:ext uri="{9D8B030D-6E8A-4147-A177-3AD203B41FA5}">
                      <a16:colId xmlns:a16="http://schemas.microsoft.com/office/drawing/2014/main" val="3145441449"/>
                    </a:ext>
                  </a:extLst>
                </a:gridCol>
                <a:gridCol w="2729900">
                  <a:extLst>
                    <a:ext uri="{9D8B030D-6E8A-4147-A177-3AD203B41FA5}">
                      <a16:colId xmlns:a16="http://schemas.microsoft.com/office/drawing/2014/main" val="1167689986"/>
                    </a:ext>
                  </a:extLst>
                </a:gridCol>
              </a:tblGrid>
              <a:tr h="330200">
                <a:tc>
                  <a:txBody>
                    <a:bodyPr/>
                    <a:lstStyle/>
                    <a:p>
                      <a:pPr algn="ctr"/>
                      <a:r>
                        <a:rPr lang="en-US" sz="1800" b="1"/>
                        <a:t>Student Testing Branch</a:t>
                      </a:r>
                    </a:p>
                  </a:txBody>
                  <a:tcPr/>
                </a:tc>
                <a:tc>
                  <a:txBody>
                    <a:bodyPr/>
                    <a:lstStyle/>
                    <a:p>
                      <a:pPr algn="ctr"/>
                      <a:r>
                        <a:rPr lang="en-US" sz="1800" b="1"/>
                        <a:t>ELPAC</a:t>
                      </a:r>
                    </a:p>
                  </a:txBody>
                  <a:tcPr/>
                </a:tc>
                <a:tc>
                  <a:txBody>
                    <a:bodyPr/>
                    <a:lstStyle/>
                    <a:p>
                      <a:pPr algn="ctr"/>
                      <a:r>
                        <a:rPr lang="en-US" sz="1800" b="1"/>
                        <a:t>Moodle</a:t>
                      </a:r>
                    </a:p>
                  </a:txBody>
                  <a:tcPr/>
                </a:tc>
                <a:extLst>
                  <a:ext uri="{0D108BD9-81ED-4DB2-BD59-A6C34878D82A}">
                    <a16:rowId xmlns:a16="http://schemas.microsoft.com/office/drawing/2014/main" val="1267911564"/>
                  </a:ext>
                </a:extLst>
              </a:tr>
              <a:tr h="175532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21253473"/>
                  </a:ext>
                </a:extLst>
              </a:tr>
              <a:tr h="396240">
                <a:tc>
                  <a:txBody>
                    <a:bodyPr/>
                    <a:lstStyle/>
                    <a:p>
                      <a:pPr algn="ctr"/>
                      <a:r>
                        <a:rPr lang="en-US">
                          <a:hlinkClick r:id="rId3"/>
                        </a:rPr>
                        <a:t>https://www.lausd.org/testing</a:t>
                      </a:r>
                      <a:endParaRPr lang="en-US"/>
                    </a:p>
                  </a:txBody>
                  <a:tcPr/>
                </a:tc>
                <a:tc>
                  <a:txBody>
                    <a:bodyPr/>
                    <a:lstStyle/>
                    <a:p>
                      <a:pPr algn="ctr"/>
                      <a:r>
                        <a:rPr lang="en-US">
                          <a:hlinkClick r:id="rId4"/>
                        </a:rPr>
                        <a:t>https://www.elpac.org/</a:t>
                      </a:r>
                      <a:endParaRPr lang="en-US"/>
                    </a:p>
                  </a:txBody>
                  <a:tcPr/>
                </a:tc>
                <a:tc>
                  <a:txBody>
                    <a:bodyPr/>
                    <a:lstStyle/>
                    <a:p>
                      <a:pPr algn="ctr"/>
                      <a:r>
                        <a:rPr lang="en-US" dirty="0">
                          <a:hlinkClick r:id="rId5"/>
                        </a:rPr>
                        <a:t>https://moodle.caaspp-elpac.org/</a:t>
                      </a:r>
                      <a:endParaRPr lang="en-US" dirty="0"/>
                    </a:p>
                  </a:txBody>
                  <a:tcPr/>
                </a:tc>
                <a:extLst>
                  <a:ext uri="{0D108BD9-81ED-4DB2-BD59-A6C34878D82A}">
                    <a16:rowId xmlns:a16="http://schemas.microsoft.com/office/drawing/2014/main" val="3370266949"/>
                  </a:ext>
                </a:extLst>
              </a:tr>
            </a:tbl>
          </a:graphicData>
        </a:graphic>
      </p:graphicFrame>
      <p:pic>
        <p:nvPicPr>
          <p:cNvPr id="12" name="Picture 11" descr="A screenshot of a computer&#10;&#10;Description automatically generated">
            <a:extLst>
              <a:ext uri="{FF2B5EF4-FFF2-40B4-BE49-F238E27FC236}">
                <a16:creationId xmlns:a16="http://schemas.microsoft.com/office/drawing/2014/main" id="{11031EC7-01AD-CF98-8CEB-77F4AE7D3F0E}"/>
              </a:ext>
            </a:extLst>
          </p:cNvPr>
          <p:cNvPicPr>
            <a:picLocks noChangeAspect="1"/>
          </p:cNvPicPr>
          <p:nvPr/>
        </p:nvPicPr>
        <p:blipFill rotWithShape="1">
          <a:blip r:embed="rId6"/>
          <a:srcRect l="11261" r="11819"/>
          <a:stretch/>
        </p:blipFill>
        <p:spPr>
          <a:xfrm>
            <a:off x="572422" y="1891585"/>
            <a:ext cx="2329724" cy="1350613"/>
          </a:xfrm>
          <a:prstGeom prst="rect">
            <a:avLst/>
          </a:prstGeom>
          <a:ln>
            <a:solidFill>
              <a:schemeClr val="tx1"/>
            </a:solidFill>
          </a:ln>
        </p:spPr>
      </p:pic>
      <p:pic>
        <p:nvPicPr>
          <p:cNvPr id="14" name="Picture 13" descr="A group of people sitting at a computer&#10;&#10;Description automatically generated">
            <a:extLst>
              <a:ext uri="{FF2B5EF4-FFF2-40B4-BE49-F238E27FC236}">
                <a16:creationId xmlns:a16="http://schemas.microsoft.com/office/drawing/2014/main" id="{278F192D-2747-AEF5-DB55-0A1A3676BE49}"/>
              </a:ext>
            </a:extLst>
          </p:cNvPr>
          <p:cNvPicPr>
            <a:picLocks noChangeAspect="1"/>
          </p:cNvPicPr>
          <p:nvPr/>
        </p:nvPicPr>
        <p:blipFill>
          <a:blip r:embed="rId7"/>
          <a:stretch>
            <a:fillRect/>
          </a:stretch>
        </p:blipFill>
        <p:spPr>
          <a:xfrm>
            <a:off x="6006011" y="1891586"/>
            <a:ext cx="2329725" cy="1350613"/>
          </a:xfrm>
          <a:prstGeom prst="rect">
            <a:avLst/>
          </a:prstGeom>
          <a:ln>
            <a:solidFill>
              <a:schemeClr val="tx1"/>
            </a:solidFill>
          </a:ln>
        </p:spPr>
      </p:pic>
      <p:pic>
        <p:nvPicPr>
          <p:cNvPr id="16" name="Picture 15" descr="A group of children sitting at desks&#10;&#10;Description automatically generated">
            <a:extLst>
              <a:ext uri="{FF2B5EF4-FFF2-40B4-BE49-F238E27FC236}">
                <a16:creationId xmlns:a16="http://schemas.microsoft.com/office/drawing/2014/main" id="{430E704B-FEEF-C9D0-88F6-4C857313A0A5}"/>
              </a:ext>
            </a:extLst>
          </p:cNvPr>
          <p:cNvPicPr>
            <a:picLocks noChangeAspect="1"/>
          </p:cNvPicPr>
          <p:nvPr/>
        </p:nvPicPr>
        <p:blipFill>
          <a:blip r:embed="rId8"/>
          <a:stretch>
            <a:fillRect/>
          </a:stretch>
        </p:blipFill>
        <p:spPr>
          <a:xfrm>
            <a:off x="3222793" y="1891586"/>
            <a:ext cx="2462571" cy="1315575"/>
          </a:xfrm>
          <a:prstGeom prst="rect">
            <a:avLst/>
          </a:prstGeom>
          <a:ln>
            <a:solidFill>
              <a:schemeClr val="tx1"/>
            </a:solidFill>
          </a:ln>
        </p:spPr>
      </p:pic>
      <p:sp>
        <p:nvSpPr>
          <p:cNvPr id="5" name="Footer Placeholder 5">
            <a:extLst>
              <a:ext uri="{FF2B5EF4-FFF2-40B4-BE49-F238E27FC236}">
                <a16:creationId xmlns:a16="http://schemas.microsoft.com/office/drawing/2014/main" id="{FBE3EDDF-7B48-F970-0067-E004AB78E85B}"/>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676541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2EC14C-F5B6-E14F-B604-C5938C126446}"/>
              </a:ext>
            </a:extLst>
          </p:cNvPr>
          <p:cNvSpPr>
            <a:spLocks noGrp="1"/>
          </p:cNvSpPr>
          <p:nvPr>
            <p:ph type="title"/>
          </p:nvPr>
        </p:nvSpPr>
        <p:spPr/>
        <p:txBody>
          <a:bodyPr>
            <a:normAutofit/>
          </a:bodyPr>
          <a:lstStyle/>
          <a:p>
            <a:r>
              <a:rPr lang="en-US"/>
              <a:t>ELPAC Proctor Responsibilities</a:t>
            </a:r>
          </a:p>
        </p:txBody>
      </p:sp>
      <p:sp>
        <p:nvSpPr>
          <p:cNvPr id="6" name="Content Placeholder 5">
            <a:extLst>
              <a:ext uri="{FF2B5EF4-FFF2-40B4-BE49-F238E27FC236}">
                <a16:creationId xmlns:a16="http://schemas.microsoft.com/office/drawing/2014/main" id="{7F600F2E-53A4-324E-B410-65D3486D381F}"/>
              </a:ext>
            </a:extLst>
          </p:cNvPr>
          <p:cNvSpPr>
            <a:spLocks noGrp="1"/>
          </p:cNvSpPr>
          <p:nvPr>
            <p:ph type="body" idx="13"/>
          </p:nvPr>
        </p:nvSpPr>
        <p:spPr/>
        <p:txBody>
          <a:bodyPr spcFirstLastPara="1" wrap="square" lIns="68580" tIns="34290" rIns="68580" bIns="34290" anchor="t" anchorCtr="0">
            <a:normAutofit/>
          </a:bodyPr>
          <a:lstStyle/>
          <a:p>
            <a:pPr>
              <a:spcAft>
                <a:spcPts val="450"/>
              </a:spcAft>
              <a:buSzPct val="100000"/>
            </a:pPr>
            <a:r>
              <a:rPr lang="en-US" sz="1800">
                <a:ea typeface="Tahoma"/>
                <a:cs typeface="Arial"/>
              </a:rPr>
              <a:t>Complete all required Summative ELPAC trainings and review all policy and test administration documents.</a:t>
            </a:r>
          </a:p>
          <a:p>
            <a:pPr>
              <a:spcAft>
                <a:spcPts val="450"/>
              </a:spcAft>
              <a:buSzPct val="100000"/>
            </a:pPr>
            <a:r>
              <a:rPr lang="en-US" sz="1800">
                <a:ea typeface="Tahoma"/>
                <a:cs typeface="Arial"/>
              </a:rPr>
              <a:t>Actively monitor students when testing</a:t>
            </a:r>
          </a:p>
          <a:p>
            <a:pPr lvl="1">
              <a:buSzPct val="100000"/>
            </a:pPr>
            <a:r>
              <a:rPr lang="en-US" sz="1600">
                <a:ea typeface="Tahoma"/>
                <a:cs typeface="Arial" panose="020B0604020202020204" pitchFamily="34" charset="0"/>
              </a:rPr>
              <a:t>Walk up and down the aisles.</a:t>
            </a:r>
          </a:p>
          <a:p>
            <a:pPr lvl="1">
              <a:buSzPct val="100000"/>
            </a:pPr>
            <a:r>
              <a:rPr lang="en-US" sz="1600">
                <a:ea typeface="Tahoma"/>
                <a:cs typeface="Arial" panose="020B0604020202020204" pitchFamily="34" charset="0"/>
              </a:rPr>
              <a:t>Ensure students are not using unauthorized electronic devices.</a:t>
            </a:r>
          </a:p>
          <a:p>
            <a:pPr>
              <a:buSzPct val="100000"/>
            </a:pPr>
            <a:r>
              <a:rPr lang="en-US" sz="1800">
                <a:ea typeface="Tahoma"/>
                <a:cs typeface="Arial" panose="020B0604020202020204" pitchFamily="34" charset="0"/>
              </a:rPr>
              <a:t>Proctors are required when:</a:t>
            </a:r>
          </a:p>
          <a:p>
            <a:pPr lvl="1" indent="-302895">
              <a:buSzPct val="100000"/>
            </a:pPr>
            <a:r>
              <a:rPr lang="en-US" sz="1600">
                <a:ea typeface="Tahoma"/>
                <a:cs typeface="Arial" panose="020B0604020202020204" pitchFamily="34" charset="0"/>
              </a:rPr>
              <a:t>Testing more than 20 students in grades 3-12.</a:t>
            </a:r>
          </a:p>
          <a:p>
            <a:pPr lvl="1" indent="-302895">
              <a:buSzPct val="100000"/>
            </a:pPr>
            <a:r>
              <a:rPr lang="en-US" sz="1600">
                <a:ea typeface="Tahoma"/>
                <a:cs typeface="Arial" panose="020B0604020202020204" pitchFamily="34" charset="0"/>
              </a:rPr>
              <a:t>Testing more than 10 students in 2</a:t>
            </a:r>
            <a:r>
              <a:rPr lang="en-US" sz="1600" baseline="30000">
                <a:ea typeface="Tahoma"/>
                <a:cs typeface="Arial" panose="020B0604020202020204" pitchFamily="34" charset="0"/>
              </a:rPr>
              <a:t>nd</a:t>
            </a:r>
            <a:r>
              <a:rPr lang="en-US" sz="1600">
                <a:ea typeface="Tahoma"/>
                <a:cs typeface="Arial" panose="020B0604020202020204" pitchFamily="34" charset="0"/>
              </a:rPr>
              <a:t> grade Writing.</a:t>
            </a:r>
          </a:p>
          <a:p>
            <a:pPr marL="0" indent="0">
              <a:spcBef>
                <a:spcPts val="675"/>
              </a:spcBef>
              <a:buSzPct val="100000"/>
              <a:buNone/>
            </a:pPr>
            <a:endParaRPr lang="en-US"/>
          </a:p>
        </p:txBody>
      </p:sp>
      <p:sp>
        <p:nvSpPr>
          <p:cNvPr id="4" name="Text Placeholder 2">
            <a:extLst>
              <a:ext uri="{FF2B5EF4-FFF2-40B4-BE49-F238E27FC236}">
                <a16:creationId xmlns:a16="http://schemas.microsoft.com/office/drawing/2014/main" id="{0329C2E7-0526-4F42-AFAF-C7CB69C8C55B}"/>
              </a:ext>
            </a:extLst>
          </p:cNvPr>
          <p:cNvSpPr txBox="1">
            <a:spLocks/>
          </p:cNvSpPr>
          <p:nvPr/>
        </p:nvSpPr>
        <p:spPr>
          <a:xfrm>
            <a:off x="7019193" y="2571310"/>
            <a:ext cx="1811765" cy="830727"/>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200" b="1">
                <a:cs typeface="Arial" panose="020B0604020202020204" pitchFamily="34" charset="0"/>
              </a:rPr>
              <a:t>Proctors do not receive TOMS accounts.</a:t>
            </a:r>
          </a:p>
        </p:txBody>
      </p:sp>
      <p:sp>
        <p:nvSpPr>
          <p:cNvPr id="5" name="Footer Placeholder 4">
            <a:extLst>
              <a:ext uri="{FF2B5EF4-FFF2-40B4-BE49-F238E27FC236}">
                <a16:creationId xmlns:a16="http://schemas.microsoft.com/office/drawing/2014/main" id="{C86D0176-85BB-4361-E2DF-FEB33218608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197597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Designating TEs in the STB Portal</a:t>
            </a:r>
          </a:p>
        </p:txBody>
      </p:sp>
      <p:sp>
        <p:nvSpPr>
          <p:cNvPr id="14" name="Arrow: Down 10">
            <a:extLst>
              <a:ext uri="{FF2B5EF4-FFF2-40B4-BE49-F238E27FC236}">
                <a16:creationId xmlns:a16="http://schemas.microsoft.com/office/drawing/2014/main" id="{09468313-C14D-524B-82EE-2739AF66F348}"/>
              </a:ext>
            </a:extLst>
          </p:cNvPr>
          <p:cNvSpPr/>
          <p:nvPr/>
        </p:nvSpPr>
        <p:spPr>
          <a:xfrm>
            <a:off x="175202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283067"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249" y="3435709"/>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327011" y="320022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797904" y="38182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946285"/>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mn-lt"/>
                <a:cs typeface="Arial" panose="020B0604020202020204" pitchFamily="34" charset="0"/>
              </a:rPr>
              <a:t>Navigate to STB Website: </a:t>
            </a:r>
            <a:r>
              <a:rPr lang="en-US" sz="1100">
                <a:solidFill>
                  <a:srgbClr val="0563C1"/>
                </a:solidFill>
                <a:latin typeface="+mn-lt"/>
                <a:cs typeface="Arial" panose="020B0604020202020204" pitchFamily="34" charset="0"/>
                <a:hlinkClick r:id="rId7"/>
              </a:rPr>
              <a:t>https://www.lausd.org/testing</a:t>
            </a:r>
            <a:endParaRPr lang="en-US" sz="110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157994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able&#10;&#10;Description automatically generated">
            <a:extLst>
              <a:ext uri="{FF2B5EF4-FFF2-40B4-BE49-F238E27FC236}">
                <a16:creationId xmlns:a16="http://schemas.microsoft.com/office/drawing/2014/main" id="{5A6BA830-EE61-2D2F-398D-BD3CB4AB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45" y="979325"/>
            <a:ext cx="7472897" cy="3169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759AFE3C-AA72-BB93-826C-C1342CA8BA5A}"/>
              </a:ext>
            </a:extLst>
          </p:cNvPr>
          <p:cNvPicPr>
            <a:picLocks noChangeAspect="1"/>
          </p:cNvPicPr>
          <p:nvPr/>
        </p:nvPicPr>
        <p:blipFill>
          <a:blip r:embed="rId4"/>
          <a:stretch>
            <a:fillRect/>
          </a:stretch>
        </p:blipFill>
        <p:spPr>
          <a:xfrm>
            <a:off x="3599483" y="4241872"/>
            <a:ext cx="1697384" cy="348344"/>
          </a:xfrm>
          <a:prstGeom prst="rect">
            <a:avLst/>
          </a:prstGeom>
        </p:spPr>
      </p:pic>
      <p:sp>
        <p:nvSpPr>
          <p:cNvPr id="17" name="Title 1">
            <a:extLst>
              <a:ext uri="{FF2B5EF4-FFF2-40B4-BE49-F238E27FC236}">
                <a16:creationId xmlns:a16="http://schemas.microsoft.com/office/drawing/2014/main" id="{777A0AED-5634-B841-A8F1-50527A2603F8}"/>
              </a:ext>
            </a:extLst>
          </p:cNvPr>
          <p:cNvSpPr>
            <a:spLocks noGrp="1"/>
          </p:cNvSpPr>
          <p:nvPr>
            <p:ph type="title"/>
          </p:nvPr>
        </p:nvSpPr>
        <p:spPr/>
        <p:txBody>
          <a:bodyPr>
            <a:noAutofit/>
          </a:bodyPr>
          <a:lstStyle/>
          <a:p>
            <a:r>
              <a:rPr lang="en-US"/>
              <a:t>Designating TEs in the STB Portal</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470173" y="1592734"/>
            <a:ext cx="1122159" cy="359441"/>
          </a:xfrm>
          <a:prstGeom prst="wedgeRectCallout">
            <a:avLst>
              <a:gd name="adj1" fmla="val 60076"/>
              <a:gd name="adj2" fmla="val 780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a:solidFill>
                  <a:srgbClr val="000000"/>
                </a:solidFill>
                <a:cs typeface="Arial" panose="020B0604020202020204" pitchFamily="34" charset="0"/>
              </a:rPr>
              <a:t>1. Select Testing Program.</a:t>
            </a:r>
            <a:endParaRPr lang="en-US"/>
          </a:p>
        </p:txBody>
      </p:sp>
      <p:sp>
        <p:nvSpPr>
          <p:cNvPr id="21" name="Speech Bubble: Rectangle 7">
            <a:extLst>
              <a:ext uri="{FF2B5EF4-FFF2-40B4-BE49-F238E27FC236}">
                <a16:creationId xmlns:a16="http://schemas.microsoft.com/office/drawing/2014/main" id="{B1B7D942-0431-7847-A9E3-DDE07016FA83}"/>
              </a:ext>
            </a:extLst>
          </p:cNvPr>
          <p:cNvSpPr/>
          <p:nvPr/>
        </p:nvSpPr>
        <p:spPr>
          <a:xfrm>
            <a:off x="1722658" y="4212466"/>
            <a:ext cx="1253227" cy="377750"/>
          </a:xfrm>
          <a:prstGeom prst="wedgeRectCallout">
            <a:avLst>
              <a:gd name="adj1" fmla="val 82647"/>
              <a:gd name="adj2" fmla="val 145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defRPr/>
            </a:pPr>
            <a:r>
              <a:rPr lang="en-US" sz="950">
                <a:solidFill>
                  <a:srgbClr val="000000"/>
                </a:solidFill>
                <a:cs typeface="Arial" panose="020B0604020202020204" pitchFamily="34" charset="0"/>
              </a:rPr>
              <a:t>5</a:t>
            </a:r>
            <a:r>
              <a:rPr lang="en-US" sz="950" kern="1200">
                <a:solidFill>
                  <a:srgbClr val="000000"/>
                </a:solidFill>
                <a:cs typeface="Arial" panose="020B0604020202020204" pitchFamily="34" charset="0"/>
              </a:rPr>
              <a:t>.</a:t>
            </a:r>
            <a:r>
              <a:rPr lang="en-US" sz="950">
                <a:solidFill>
                  <a:srgbClr val="000000"/>
                </a:solidFill>
                <a:cs typeface="Arial" panose="020B0604020202020204" pitchFamily="34" charset="0"/>
              </a:rPr>
              <a:t> Click "</a:t>
            </a:r>
            <a:r>
              <a:rPr lang="en-US" sz="950" kern="1200">
                <a:solidFill>
                  <a:srgbClr val="000000"/>
                </a:solidFill>
                <a:cs typeface="Arial" panose="020B0604020202020204" pitchFamily="34" charset="0"/>
              </a:rPr>
              <a:t>Designate (All Selected</a:t>
            </a:r>
            <a:r>
              <a:rPr lang="en-US" sz="950">
                <a:solidFill>
                  <a:srgbClr val="000000"/>
                </a:solidFill>
                <a:cs typeface="Arial" panose="020B0604020202020204" pitchFamily="34" charset="0"/>
              </a:rPr>
              <a:t>)"</a:t>
            </a:r>
            <a:endParaRPr lang="en-US" sz="950" kern="1200">
              <a:solidFill>
                <a:srgbClr val="000000"/>
              </a:solidFill>
              <a:cs typeface="Arial" panose="020B0604020202020204" pitchFamily="34" charset="0"/>
            </a:endParaRP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768818" y="1188271"/>
            <a:ext cx="1462257" cy="404318"/>
          </a:xfrm>
          <a:prstGeom prst="wedgeRectCallout">
            <a:avLst>
              <a:gd name="adj1" fmla="val -19009"/>
              <a:gd name="adj2" fmla="val 15737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a:solidFill>
                  <a:srgbClr val="000000"/>
                </a:solidFill>
                <a:cs typeface="Arial" panose="020B0604020202020204" pitchFamily="34" charset="0"/>
              </a:rPr>
              <a:t>2. Select your school to view substitutes</a:t>
            </a:r>
            <a:r>
              <a:rPr lang="en-US" sz="1050" kern="120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4316522" y="2302154"/>
            <a:ext cx="1951482" cy="434161"/>
          </a:xfrm>
          <a:prstGeom prst="wedgeRectCallout">
            <a:avLst>
              <a:gd name="adj1" fmla="val -24780"/>
              <a:gd name="adj2" fmla="val 1203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a:solidFill>
                  <a:srgbClr val="000000"/>
                </a:solidFill>
                <a:cs typeface="Arial"/>
              </a:rPr>
              <a:t>3. Both requirements must be completed to designate.</a:t>
            </a:r>
          </a:p>
        </p:txBody>
      </p:sp>
      <p:sp>
        <p:nvSpPr>
          <p:cNvPr id="10" name="Rectangle 9">
            <a:extLst>
              <a:ext uri="{FF2B5EF4-FFF2-40B4-BE49-F238E27FC236}">
                <a16:creationId xmlns:a16="http://schemas.microsoft.com/office/drawing/2014/main" id="{A1B2CF0C-DC06-D450-0E48-3A6C817F1EF5}"/>
              </a:ext>
            </a:extLst>
          </p:cNvPr>
          <p:cNvSpPr/>
          <p:nvPr/>
        </p:nvSpPr>
        <p:spPr>
          <a:xfrm>
            <a:off x="4683105" y="3019712"/>
            <a:ext cx="1187230" cy="1144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3" name="Rectangle 12">
            <a:extLst>
              <a:ext uri="{FF2B5EF4-FFF2-40B4-BE49-F238E27FC236}">
                <a16:creationId xmlns:a16="http://schemas.microsoft.com/office/drawing/2014/main" id="{09369384-809C-943E-CC6E-B64C47FD993D}"/>
              </a:ext>
            </a:extLst>
          </p:cNvPr>
          <p:cNvSpPr/>
          <p:nvPr/>
        </p:nvSpPr>
        <p:spPr>
          <a:xfrm>
            <a:off x="7080852" y="3021132"/>
            <a:ext cx="598378" cy="1144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6" name="Rectangle 15">
            <a:extLst>
              <a:ext uri="{FF2B5EF4-FFF2-40B4-BE49-F238E27FC236}">
                <a16:creationId xmlns:a16="http://schemas.microsoft.com/office/drawing/2014/main" id="{9A88ADFB-912D-69BB-0107-EBE73681F8E0}"/>
              </a:ext>
            </a:extLst>
          </p:cNvPr>
          <p:cNvSpPr/>
          <p:nvPr/>
        </p:nvSpPr>
        <p:spPr>
          <a:xfrm>
            <a:off x="3703912" y="4303596"/>
            <a:ext cx="1491269" cy="243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5" name="Speech Bubble: Rectangle 7">
            <a:extLst>
              <a:ext uri="{FF2B5EF4-FFF2-40B4-BE49-F238E27FC236}">
                <a16:creationId xmlns:a16="http://schemas.microsoft.com/office/drawing/2014/main" id="{C4AF4945-8DC2-2C45-B6B5-393F2DCF6454}"/>
              </a:ext>
            </a:extLst>
          </p:cNvPr>
          <p:cNvSpPr/>
          <p:nvPr/>
        </p:nvSpPr>
        <p:spPr>
          <a:xfrm flipH="1">
            <a:off x="6674320" y="2310866"/>
            <a:ext cx="1514831" cy="508258"/>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a:solidFill>
                  <a:srgbClr val="000000"/>
                </a:solidFill>
                <a:cs typeface="Arial" panose="020B0604020202020204" pitchFamily="34" charset="0"/>
              </a:rPr>
              <a:t>4</a:t>
            </a:r>
            <a:r>
              <a:rPr lang="en-US" sz="950" kern="1200">
                <a:solidFill>
                  <a:srgbClr val="000000"/>
                </a:solidFill>
                <a:cs typeface="Arial" panose="020B0604020202020204" pitchFamily="34" charset="0"/>
              </a:rPr>
              <a:t>. Click the box to designate the individual as an ELPAC TE.</a:t>
            </a:r>
          </a:p>
        </p:txBody>
      </p:sp>
      <p:sp>
        <p:nvSpPr>
          <p:cNvPr id="5" name="Footer Placeholder 4">
            <a:extLst>
              <a:ext uri="{FF2B5EF4-FFF2-40B4-BE49-F238E27FC236}">
                <a16:creationId xmlns:a16="http://schemas.microsoft.com/office/drawing/2014/main" id="{C8421F43-D8E8-B69C-31E2-E3A03D386BB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424953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7BD809-DC3B-DD7C-A60E-C5CE20DD3BC3}"/>
              </a:ext>
            </a:extLst>
          </p:cNvPr>
          <p:cNvSpPr>
            <a:spLocks noGrp="1"/>
          </p:cNvSpPr>
          <p:nvPr>
            <p:ph type="title"/>
          </p:nvPr>
        </p:nvSpPr>
        <p:spPr>
          <a:xfrm>
            <a:off x="41374" y="150"/>
            <a:ext cx="8790925" cy="773400"/>
          </a:xfrm>
        </p:spPr>
        <p:txBody>
          <a:bodyPr>
            <a:noAutofit/>
          </a:bodyPr>
          <a:lstStyle/>
          <a:p>
            <a:r>
              <a:rPr lang="en-US" sz="2500"/>
              <a:t>Monitoring Completion of TE &amp; Proctor Requirements</a:t>
            </a:r>
          </a:p>
        </p:txBody>
      </p:sp>
      <p:sp>
        <p:nvSpPr>
          <p:cNvPr id="3" name="Text Placeholder 2"/>
          <p:cNvSpPr>
            <a:spLocks noGrp="1"/>
          </p:cNvSpPr>
          <p:nvPr>
            <p:ph type="body" idx="13"/>
          </p:nvPr>
        </p:nvSpPr>
        <p:spPr/>
        <p:txBody>
          <a:bodyPr spcFirstLastPara="1" wrap="square" lIns="68580" tIns="34290" rIns="68580" bIns="34290" anchor="t" anchorCtr="0">
            <a:normAutofit lnSpcReduction="10000"/>
          </a:bodyPr>
          <a:lstStyle/>
          <a:p>
            <a:pPr marL="385445" indent="-385445"/>
            <a:r>
              <a:rPr lang="en-US" sz="1800">
                <a:ea typeface="+mn-lt"/>
                <a:cs typeface="Arial" panose="020B0604020202020204" pitchFamily="34" charset="0"/>
              </a:rPr>
              <a:t>If a </a:t>
            </a:r>
            <a:r>
              <a:rPr lang="en-US" sz="1800">
                <a:solidFill>
                  <a:srgbClr val="FF0000"/>
                </a:solidFill>
                <a:ea typeface="+mn-lt"/>
                <a:cs typeface="Arial" panose="020B0604020202020204" pitchFamily="34" charset="0"/>
              </a:rPr>
              <a:t>site employee</a:t>
            </a:r>
            <a:r>
              <a:rPr lang="en-US" sz="1800">
                <a:ea typeface="+mn-lt"/>
                <a:cs typeface="Arial" panose="020B0604020202020204" pitchFamily="34" charset="0"/>
              </a:rPr>
              <a:t> is not populating on the Affidavit and Agreement Report, they </a:t>
            </a:r>
            <a:r>
              <a:rPr lang="en-US" sz="1800" b="1">
                <a:ea typeface="+mn-lt"/>
                <a:cs typeface="Arial" panose="020B0604020202020204" pitchFamily="34" charset="0"/>
              </a:rPr>
              <a:t>DID NOT</a:t>
            </a:r>
            <a:r>
              <a:rPr lang="en-US" sz="1800">
                <a:ea typeface="+mn-lt"/>
                <a:cs typeface="Arial" panose="020B0604020202020204" pitchFamily="34" charset="0"/>
              </a:rPr>
              <a:t> sign the ELPAC Affidavit; they only marked it COMPLETE in </a:t>
            </a:r>
            <a:r>
              <a:rPr lang="en-US" sz="1800" err="1">
                <a:ea typeface="+mn-lt"/>
                <a:cs typeface="Arial" panose="020B0604020202020204" pitchFamily="34" charset="0"/>
              </a:rPr>
              <a:t>MyPLN</a:t>
            </a:r>
            <a:r>
              <a:rPr lang="en-US" sz="1800">
                <a:ea typeface="+mn-lt"/>
                <a:cs typeface="Arial" panose="020B0604020202020204" pitchFamily="34" charset="0"/>
              </a:rPr>
              <a:t>.</a:t>
            </a:r>
            <a:r>
              <a:rPr lang="en-US" sz="1900">
                <a:ea typeface="+mn-lt"/>
                <a:cs typeface="Arial" panose="020B0604020202020204" pitchFamily="34" charset="0"/>
              </a:rPr>
              <a:t> </a:t>
            </a:r>
            <a:endParaRPr lang="en-US" sz="1900"/>
          </a:p>
          <a:p>
            <a:pPr lvl="1"/>
            <a:r>
              <a:rPr lang="en-US" sz="1600">
                <a:ea typeface="+mn-lt"/>
              </a:rPr>
              <a:t>Guide them to sign the affidavit directly in the STB Portal.</a:t>
            </a:r>
            <a:endParaRPr lang="en-US" sz="1600"/>
          </a:p>
          <a:p>
            <a:pPr marL="1028700" lvl="2" indent="-342900">
              <a:buFont typeface="+mj-lt"/>
              <a:buAutoNum type="arabicPeriod"/>
            </a:pPr>
            <a:r>
              <a:rPr lang="en-US" sz="1500">
                <a:ea typeface="+mn-lt"/>
                <a:cs typeface="Arial" panose="020B0604020202020204" pitchFamily="34" charset="0"/>
              </a:rPr>
              <a:t>Log into the STB Portal</a:t>
            </a:r>
          </a:p>
          <a:p>
            <a:pPr marL="1028700" lvl="2" indent="-342900">
              <a:buFont typeface="+mj-lt"/>
              <a:buAutoNum type="arabicPeriod"/>
            </a:pPr>
            <a:r>
              <a:rPr lang="en-US" sz="1500">
                <a:ea typeface="+mn-lt"/>
                <a:cs typeface="Arial" panose="020B0604020202020204" pitchFamily="34" charset="0"/>
              </a:rPr>
              <a:t>Select SECURITY FORMS</a:t>
            </a:r>
            <a:endParaRPr lang="en-US"/>
          </a:p>
          <a:p>
            <a:pPr marL="1028700" lvl="2" indent="-342900">
              <a:buFont typeface="+mj-lt"/>
              <a:buAutoNum type="arabicPeriod"/>
            </a:pPr>
            <a:r>
              <a:rPr lang="en-US" sz="1500">
                <a:ea typeface="+mn-lt"/>
                <a:cs typeface="Arial" panose="020B0604020202020204" pitchFamily="34" charset="0"/>
              </a:rPr>
              <a:t>Select ELPAC</a:t>
            </a:r>
          </a:p>
          <a:p>
            <a:pPr marL="1028700" lvl="2" indent="-342900">
              <a:buFont typeface="+mj-lt"/>
              <a:buAutoNum type="arabicPeriod"/>
            </a:pPr>
            <a:r>
              <a:rPr lang="en-US" sz="1500">
                <a:ea typeface="+mn-lt"/>
                <a:cs typeface="Arial" panose="020B0604020202020204" pitchFamily="34" charset="0"/>
              </a:rPr>
              <a:t>Read, sign, and click CERTIFY/SUBMIT</a:t>
            </a:r>
          </a:p>
          <a:p>
            <a:pPr marL="1028700" lvl="2" indent="-342900">
              <a:buFont typeface="+mj-lt"/>
              <a:buAutoNum type="arabicPeriod"/>
            </a:pPr>
            <a:r>
              <a:rPr lang="en-US" sz="1500">
                <a:ea typeface="+mn-lt"/>
                <a:cs typeface="Arial" panose="020B0604020202020204" pitchFamily="34" charset="0"/>
              </a:rPr>
              <a:t>Completion will immediately populate in the STB Portal</a:t>
            </a:r>
          </a:p>
          <a:p>
            <a:r>
              <a:rPr lang="en-US" sz="1800">
                <a:ea typeface="+mn-lt"/>
                <a:cs typeface="Arial" panose="020B0604020202020204" pitchFamily="34" charset="0"/>
              </a:rPr>
              <a:t>If a </a:t>
            </a:r>
            <a:r>
              <a:rPr lang="en-US" sz="1800">
                <a:solidFill>
                  <a:srgbClr val="FF0000"/>
                </a:solidFill>
                <a:ea typeface="+mn-lt"/>
                <a:cs typeface="Arial" panose="020B0604020202020204" pitchFamily="34" charset="0"/>
              </a:rPr>
              <a:t>substitute</a:t>
            </a:r>
            <a:r>
              <a:rPr lang="en-US" sz="1800">
                <a:ea typeface="+mn-lt"/>
                <a:cs typeface="Arial" panose="020B0604020202020204" pitchFamily="34" charset="0"/>
              </a:rPr>
              <a:t> is not populating on the Report, select your school in the Multiple Assignment dropdown menu. </a:t>
            </a:r>
            <a:endParaRPr lang="en-US" sz="1800"/>
          </a:p>
          <a:p>
            <a:pPr lvl="1"/>
            <a:r>
              <a:rPr lang="en-US" sz="1600">
                <a:ea typeface="+mn-lt"/>
              </a:rPr>
              <a:t>If they still do not populate, have them complete the steps listed above and select your school as a multiple assignment.</a:t>
            </a:r>
            <a:endParaRPr lang="en-US" sz="1600"/>
          </a:p>
          <a:p>
            <a:pPr lvl="1">
              <a:buClr>
                <a:srgbClr val="2F5597"/>
              </a:buClr>
            </a:pPr>
            <a:r>
              <a:rPr lang="en-US" sz="1600">
                <a:ea typeface="+mn-lt"/>
              </a:rPr>
              <a:t>If they already signed and are unable to add your school, call STB.</a:t>
            </a:r>
          </a:p>
          <a:p>
            <a:pPr marL="1028700" lvl="2" indent="-342900">
              <a:buClr>
                <a:srgbClr val="4472C4">
                  <a:lumMod val="60000"/>
                  <a:lumOff val="40000"/>
                </a:srgbClr>
              </a:buClr>
              <a:buFont typeface="Arial" panose="020B0604020202020204" pitchFamily="34" charset="0"/>
              <a:buChar char="•"/>
            </a:pPr>
            <a:endParaRPr lang="en-US">
              <a:ea typeface="Tahoma"/>
            </a:endParaRPr>
          </a:p>
          <a:p>
            <a:pPr marL="342900" indent="-342900">
              <a:buFont typeface="Arial" panose="020B0604020202020204" pitchFamily="34" charset="0"/>
              <a:buChar char="•"/>
            </a:pPr>
            <a:endParaRPr lang="en-US">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4AEF54FC-1C89-C8C4-5E71-A1887FDA72D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907303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a:noFill/>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r>
              <a:rPr lang="en-US" sz="1500">
                <a:ea typeface="Tahoma"/>
                <a:cs typeface="Arial"/>
              </a:rPr>
              <a:t>Access Summative ELPAC Reference Guide in E-Library (link on STB homepage).</a:t>
            </a:r>
            <a:endParaRPr lang="en-US" sz="1500"/>
          </a:p>
          <a:p>
            <a:pPr>
              <a:buClr>
                <a:srgbClr val="203864"/>
              </a:buClr>
            </a:pPr>
            <a:r>
              <a:rPr lang="en-US" sz="1500">
                <a:ea typeface="Tahoma"/>
                <a:cs typeface="Arial"/>
              </a:rPr>
              <a:t>Complete all of the Coordinator training requirements to receive your TOMS Account.</a:t>
            </a:r>
          </a:p>
          <a:p>
            <a:pPr>
              <a:buClr>
                <a:srgbClr val="203864"/>
              </a:buClr>
            </a:pPr>
            <a:r>
              <a:rPr lang="en-US" sz="1500">
                <a:ea typeface="Tahoma"/>
                <a:cs typeface="Arial" panose="020B0604020202020204" pitchFamily="34" charset="0"/>
              </a:rPr>
              <a:t>Identify Test Examiners/Proctors who need to be trained.</a:t>
            </a:r>
          </a:p>
          <a:p>
            <a:pPr>
              <a:buClr>
                <a:srgbClr val="203864"/>
              </a:buClr>
            </a:pPr>
            <a:r>
              <a:rPr lang="en-US" sz="1500">
                <a:ea typeface="Tahoma"/>
                <a:cs typeface="Arial"/>
              </a:rPr>
              <a:t>Meet with your Principal regarding scheduling Summative ELPAC training for staff.</a:t>
            </a:r>
          </a:p>
          <a:p>
            <a:pPr>
              <a:buClr>
                <a:srgbClr val="203864"/>
              </a:buClr>
            </a:pPr>
            <a:r>
              <a:rPr lang="en-US" sz="1500">
                <a:ea typeface="Tahoma"/>
                <a:cs typeface="Arial"/>
              </a:rPr>
              <a:t>Prepare agenda(s) and sign-in sheets for school-based</a:t>
            </a:r>
            <a:r>
              <a:rPr lang="en-US" sz="1500" i="1">
                <a:ea typeface="Tahoma"/>
                <a:cs typeface="Arial"/>
              </a:rPr>
              <a:t> 2023-24 Summative ELPAC and Summative Alternate ELPAC Administration School-based Training.</a:t>
            </a:r>
            <a:endParaRPr lang="en-US" sz="1500" b="1">
              <a:cs typeface="Arial"/>
            </a:endParaRPr>
          </a:p>
          <a:p>
            <a:pPr>
              <a:buClr>
                <a:srgbClr val="203864"/>
              </a:buClr>
            </a:pPr>
            <a:r>
              <a:rPr lang="en-US" sz="1500">
                <a:ea typeface="Tahoma"/>
                <a:cs typeface="Arial" panose="020B0604020202020204" pitchFamily="34" charset="0"/>
              </a:rPr>
              <a:t>Contact STB and your Region MMAL Team for guidance if there will be a change in ELPAC Coordinator at any point throughout the year. </a:t>
            </a:r>
            <a:endParaRPr lang="en-US" sz="1500"/>
          </a:p>
          <a:p>
            <a:pPr>
              <a:buClr>
                <a:srgbClr val="203864"/>
              </a:buClr>
            </a:pPr>
            <a:endParaRPr lang="en-US" sz="1600"/>
          </a:p>
        </p:txBody>
      </p:sp>
      <p:sp>
        <p:nvSpPr>
          <p:cNvPr id="5" name="Footer Placeholder 4">
            <a:extLst>
              <a:ext uri="{FF2B5EF4-FFF2-40B4-BE49-F238E27FC236}">
                <a16:creationId xmlns:a16="http://schemas.microsoft.com/office/drawing/2014/main" id="{3645AC20-76A7-5120-ECFE-2BA04F5723F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86453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Moodle</a:t>
            </a:r>
            <a:r>
              <a:rPr lang="en-US">
                <a:latin typeface="Arial" panose="020B0604020202020204" pitchFamily="34" charset="0"/>
              </a:rPr>
              <a:t> Training</a:t>
            </a:r>
            <a:endParaRPr lang="en-US"/>
          </a:p>
        </p:txBody>
      </p:sp>
      <p:sp>
        <p:nvSpPr>
          <p:cNvPr id="6" name="Footer Placeholder 5">
            <a:extLst>
              <a:ext uri="{FF2B5EF4-FFF2-40B4-BE49-F238E27FC236}">
                <a16:creationId xmlns:a16="http://schemas.microsoft.com/office/drawing/2014/main" id="{D680DE34-1B04-7B4E-A8A3-926BD305D9E2}"/>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89410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Accounts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a:normAutofit/>
          </a:bodyPr>
          <a:lstStyle/>
          <a:p>
            <a:r>
              <a:rPr lang="en-US" sz="1800"/>
              <a:t>A Moodle account is required to access the platform.</a:t>
            </a:r>
          </a:p>
          <a:p>
            <a:pPr lvl="1"/>
            <a:r>
              <a:rPr lang="en-US" sz="1600"/>
              <a:t>Moodle account is NOT related to TOMS or LAUSD SSO. </a:t>
            </a:r>
          </a:p>
          <a:p>
            <a:pPr lvl="1"/>
            <a:r>
              <a:rPr lang="en-US" sz="1600"/>
              <a:t>Moodle account is only created ONCE in an individual’s lifetime.</a:t>
            </a:r>
          </a:p>
          <a:p>
            <a:pPr lvl="1"/>
            <a:r>
              <a:rPr lang="en-US" sz="1600" kern="1200">
                <a:ea typeface="Calibri"/>
              </a:rPr>
              <a:t>Previous users will use their existing Moodle account.</a:t>
            </a:r>
            <a:endParaRPr lang="en-US" sz="1600">
              <a:ea typeface="Calibri"/>
            </a:endParaRPr>
          </a:p>
          <a:p>
            <a:r>
              <a:rPr lang="en-US" sz="1800" i="0" kern="1200">
                <a:solidFill>
                  <a:srgbClr val="000000"/>
                </a:solidFill>
                <a:effectLst/>
                <a:ea typeface="Calibri"/>
                <a:cs typeface="Arial" panose="020B0604020202020204" pitchFamily="34" charset="0"/>
              </a:rPr>
              <a:t>STB will create a Moodle account for </a:t>
            </a:r>
            <a:r>
              <a:rPr lang="en-US" sz="1800" b="1" i="0" kern="1200">
                <a:solidFill>
                  <a:srgbClr val="000000"/>
                </a:solidFill>
                <a:effectLst/>
                <a:ea typeface="Calibri"/>
                <a:cs typeface="Arial" panose="020B0604020202020204" pitchFamily="34" charset="0"/>
              </a:rPr>
              <a:t>1</a:t>
            </a:r>
            <a:r>
              <a:rPr lang="en-US" sz="1800" b="1" i="0" kern="1200" baseline="30000">
                <a:solidFill>
                  <a:srgbClr val="000000"/>
                </a:solidFill>
                <a:effectLst/>
                <a:ea typeface="Calibri"/>
                <a:cs typeface="Arial" panose="020B0604020202020204" pitchFamily="34" charset="0"/>
              </a:rPr>
              <a:t>st</a:t>
            </a:r>
            <a:r>
              <a:rPr lang="en-US" sz="1800" b="1" i="0" kern="1200">
                <a:solidFill>
                  <a:srgbClr val="000000"/>
                </a:solidFill>
                <a:effectLst/>
                <a:ea typeface="Calibri"/>
                <a:cs typeface="Arial" panose="020B0604020202020204" pitchFamily="34" charset="0"/>
              </a:rPr>
              <a:t> time users ONLY</a:t>
            </a:r>
            <a:r>
              <a:rPr lang="en-US" sz="1800" i="0" kern="1200">
                <a:solidFill>
                  <a:srgbClr val="000000"/>
                </a:solidFill>
                <a:effectLst/>
                <a:ea typeface="Calibri"/>
                <a:cs typeface="Arial" panose="020B0604020202020204" pitchFamily="34" charset="0"/>
              </a:rPr>
              <a:t>.</a:t>
            </a:r>
          </a:p>
          <a:p>
            <a:pPr lvl="1"/>
            <a:r>
              <a:rPr lang="en-US" sz="1600" b="1" i="0" kern="1200">
                <a:effectLst/>
                <a:highlight>
                  <a:srgbClr val="00FFFF"/>
                </a:highlight>
                <a:ea typeface="Calibri"/>
                <a:cs typeface="Arial" panose="020B0604020202020204" pitchFamily="34" charset="0"/>
              </a:rPr>
              <a:t>Coordinators</a:t>
            </a:r>
            <a:r>
              <a:rPr lang="en-US" sz="1600" i="0" kern="1200">
                <a:effectLst/>
                <a:ea typeface="Calibri"/>
                <a:cs typeface="Arial" panose="020B0604020202020204" pitchFamily="34" charset="0"/>
              </a:rPr>
              <a:t>- Account created upon designation in Principal’s Portal.</a:t>
            </a:r>
          </a:p>
          <a:p>
            <a:pPr lvl="1"/>
            <a:r>
              <a:rPr lang="en-US" sz="1600" b="1" i="0" kern="1200">
                <a:effectLst/>
                <a:highlight>
                  <a:srgbClr val="00FFFF"/>
                </a:highlight>
                <a:ea typeface="Calibri"/>
                <a:cs typeface="Arial" panose="020B0604020202020204" pitchFamily="34" charset="0"/>
              </a:rPr>
              <a:t>TEs</a:t>
            </a:r>
            <a:r>
              <a:rPr lang="en-US" sz="1600" i="0" kern="1200">
                <a:effectLst/>
                <a:ea typeface="Calibri"/>
                <a:cs typeface="Arial" panose="020B0604020202020204" pitchFamily="34" charset="0"/>
              </a:rPr>
              <a:t>- Acc</a:t>
            </a:r>
            <a:r>
              <a:rPr lang="en-US" sz="1600" i="0" kern="1200">
                <a:solidFill>
                  <a:srgbClr val="000000"/>
                </a:solidFill>
                <a:effectLst/>
                <a:ea typeface="Calibri"/>
                <a:cs typeface="Arial" panose="020B0604020202020204" pitchFamily="34" charset="0"/>
              </a:rPr>
              <a:t>ount created </a:t>
            </a:r>
            <a:r>
              <a:rPr lang="en-US" sz="1600" b="1" i="0" kern="1200">
                <a:solidFill>
                  <a:srgbClr val="000000"/>
                </a:solidFill>
                <a:effectLst/>
                <a:ea typeface="Calibri"/>
                <a:cs typeface="Arial" panose="020B0604020202020204" pitchFamily="34" charset="0"/>
              </a:rPr>
              <a:t>AFTER</a:t>
            </a:r>
            <a:r>
              <a:rPr lang="en-US" sz="1600" i="0" kern="1200">
                <a:solidFill>
                  <a:srgbClr val="000000"/>
                </a:solidFill>
                <a:effectLst/>
                <a:ea typeface="Calibri"/>
                <a:cs typeface="Arial" panose="020B0604020202020204" pitchFamily="34" charset="0"/>
              </a:rPr>
              <a:t> Coordinator designates them in the STB Portal.</a:t>
            </a:r>
          </a:p>
          <a:p>
            <a:pPr lvl="1"/>
            <a:r>
              <a:rPr lang="en-US" sz="1600">
                <a:ea typeface="Tahoma"/>
                <a:cs typeface="Arial" panose="020B0604020202020204" pitchFamily="34" charset="0"/>
              </a:rPr>
              <a:t>User will receive an email from </a:t>
            </a:r>
            <a:r>
              <a:rPr lang="en-US" sz="1600">
                <a:ea typeface="Tahoma"/>
                <a:cs typeface="Arial" panose="020B0604020202020204" pitchFamily="34" charset="0"/>
                <a:hlinkClick r:id="rId3">
                  <a:extLst>
                    <a:ext uri="{A12FA001-AC4F-418D-AE19-62706E023703}">
                      <ahyp:hlinkClr xmlns:ahyp="http://schemas.microsoft.com/office/drawing/2018/hyperlinkcolor" val="tx"/>
                    </a:ext>
                  </a:extLst>
                </a:hlinkClick>
              </a:rPr>
              <a:t>moodlesupport@scoe.net</a:t>
            </a:r>
            <a:endParaRPr lang="en-US" sz="1600">
              <a:ea typeface="Tahoma"/>
              <a:cs typeface="Arial" panose="020B0604020202020204" pitchFamily="34" charset="0"/>
            </a:endParaRPr>
          </a:p>
          <a:p>
            <a:pPr lvl="2"/>
            <a:r>
              <a:rPr lang="en-US" sz="1400">
                <a:ea typeface="Tahoma"/>
                <a:cs typeface="Arial" panose="020B0604020202020204" pitchFamily="34" charset="0"/>
              </a:rPr>
              <a:t>Save username </a:t>
            </a:r>
          </a:p>
          <a:p>
            <a:pPr marL="0">
              <a:lnSpc>
                <a:spcPct val="107000"/>
              </a:lnSpc>
            </a:pPr>
            <a:endParaRPr lang="en-US" sz="1200" kern="1200">
              <a:ea typeface="Calibri" panose="020F0502020204030204" pitchFamily="34" charset="0"/>
              <a:cs typeface="Arial" panose="020B0604020202020204" pitchFamily="34" charset="0"/>
            </a:endParaRPr>
          </a:p>
          <a:p>
            <a:pPr marL="0">
              <a:lnSpc>
                <a:spcPct val="107000"/>
              </a:lnSpc>
            </a:pPr>
            <a:endParaRPr lang="en-US" sz="1200" kern="1200">
              <a:ea typeface="Calibri" panose="020F0502020204030204" pitchFamily="34" charset="0"/>
              <a:cs typeface="Arial" panose="020B0604020202020204" pitchFamily="34" charset="0"/>
            </a:endParaRPr>
          </a:p>
          <a:p>
            <a:pPr lvl="1"/>
            <a:endParaRPr lang="en-US"/>
          </a:p>
          <a:p>
            <a:pPr marL="344805" lvl="1" indent="0">
              <a:buNone/>
            </a:pPr>
            <a:endParaRPr lang="en-US"/>
          </a:p>
          <a:p>
            <a:pPr lvl="1"/>
            <a:endParaRPr lang="en-US"/>
          </a:p>
          <a:p>
            <a:pPr lvl="1"/>
            <a:endParaRPr lang="en-US"/>
          </a:p>
          <a:p>
            <a:endParaRPr lang="en-US"/>
          </a:p>
        </p:txBody>
      </p:sp>
      <p:sp>
        <p:nvSpPr>
          <p:cNvPr id="3" name="Text Placeholder 2">
            <a:extLst>
              <a:ext uri="{FF2B5EF4-FFF2-40B4-BE49-F238E27FC236}">
                <a16:creationId xmlns:a16="http://schemas.microsoft.com/office/drawing/2014/main" id="{939D3842-3033-CEBA-7CE8-9AD705AE9DAE}"/>
              </a:ext>
            </a:extLst>
          </p:cNvPr>
          <p:cNvSpPr txBox="1">
            <a:spLocks/>
          </p:cNvSpPr>
          <p:nvPr/>
        </p:nvSpPr>
        <p:spPr>
          <a:xfrm>
            <a:off x="1329178" y="4372263"/>
            <a:ext cx="6120231" cy="258633"/>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100">
                <a:cs typeface="Arial" panose="020B0604020202020204" pitchFamily="34" charset="0"/>
              </a:rPr>
              <a:t>No LAUSD employee should create a Moodle account! ALL accounts are managed by STB!</a:t>
            </a:r>
          </a:p>
        </p:txBody>
      </p:sp>
      <p:sp>
        <p:nvSpPr>
          <p:cNvPr id="7" name="Footer Placeholder 6">
            <a:extLst>
              <a:ext uri="{FF2B5EF4-FFF2-40B4-BE49-F238E27FC236}">
                <a16:creationId xmlns:a16="http://schemas.microsoft.com/office/drawing/2014/main" id="{7EA786FF-6813-0CFA-D082-542AF783D2F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44297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Enrollment Keys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spcFirstLastPara="1" wrap="square" lIns="68580" tIns="34290" rIns="68580" bIns="34290" anchor="t" anchorCtr="0">
            <a:normAutofit/>
          </a:bodyPr>
          <a:lstStyle/>
          <a:p>
            <a:pPr>
              <a:spcAft>
                <a:spcPts val="500"/>
              </a:spcAft>
            </a:pPr>
            <a:r>
              <a:rPr lang="en-US" sz="1600">
                <a:ea typeface="Tahoma"/>
                <a:cs typeface="Arial" panose="020B0604020202020204" pitchFamily="34" charset="0"/>
              </a:rPr>
              <a:t>Moodle enrollment keys allow access to specific ELPAC trainings in the LAUSD section of Moodle.</a:t>
            </a:r>
            <a:endParaRPr lang="en-US" sz="1600"/>
          </a:p>
          <a:p>
            <a:pPr lvl="1">
              <a:spcAft>
                <a:spcPts val="500"/>
              </a:spcAft>
            </a:pPr>
            <a:r>
              <a:rPr lang="en-US" sz="1500">
                <a:ea typeface="Tahoma"/>
                <a:cs typeface="Arial" panose="020B0604020202020204" pitchFamily="34" charset="0"/>
              </a:rPr>
              <a:t>Each school has a set of unique Moodle Keys for each ELPAC Assessment: </a:t>
            </a:r>
          </a:p>
          <a:p>
            <a:pPr lvl="2" indent="-302895">
              <a:spcAft>
                <a:spcPts val="500"/>
              </a:spcAft>
            </a:pPr>
            <a:r>
              <a:rPr lang="en-US" sz="1400">
                <a:ea typeface="Tahoma"/>
                <a:cs typeface="Arial" panose="020B0604020202020204" pitchFamily="34" charset="0"/>
              </a:rPr>
              <a:t>Summative ELPAC</a:t>
            </a:r>
          </a:p>
          <a:p>
            <a:pPr lvl="2" indent="-302895">
              <a:spcAft>
                <a:spcPts val="500"/>
              </a:spcAft>
            </a:pPr>
            <a:r>
              <a:rPr lang="en-US" sz="1400">
                <a:ea typeface="Tahoma"/>
                <a:cs typeface="Arial" panose="020B0604020202020204" pitchFamily="34" charset="0"/>
              </a:rPr>
              <a:t>Summative Alternate ELPAC</a:t>
            </a:r>
          </a:p>
          <a:p>
            <a:pPr lvl="1" indent="-302895">
              <a:spcAft>
                <a:spcPts val="500"/>
              </a:spcAft>
            </a:pPr>
            <a:r>
              <a:rPr lang="en-US" sz="1600">
                <a:ea typeface="Tahoma"/>
                <a:cs typeface="Arial" panose="020B0604020202020204" pitchFamily="34" charset="0"/>
              </a:rPr>
              <a:t>The keys will not work if you are accessing the incorrect course.</a:t>
            </a:r>
          </a:p>
          <a:p>
            <a:pPr>
              <a:spcAft>
                <a:spcPts val="500"/>
              </a:spcAft>
            </a:pPr>
            <a:r>
              <a:rPr lang="en-US" sz="1600" kern="1200">
                <a:ea typeface="Tahoma"/>
                <a:cs typeface="Arial" panose="020B0604020202020204" pitchFamily="34" charset="0"/>
              </a:rPr>
              <a:t>Contact STB for Moodle key support; </a:t>
            </a:r>
            <a:r>
              <a:rPr lang="en-US" sz="1600" b="1" u="sng" kern="1200">
                <a:ea typeface="Tahoma"/>
                <a:cs typeface="Arial" panose="020B0604020202020204" pitchFamily="34" charset="0"/>
              </a:rPr>
              <a:t>DO NOT</a:t>
            </a:r>
            <a:r>
              <a:rPr lang="en-US" sz="1600" u="sng" kern="1200">
                <a:ea typeface="Tahoma"/>
                <a:cs typeface="Arial" panose="020B0604020202020204" pitchFamily="34" charset="0"/>
              </a:rPr>
              <a:t> email Moodle</a:t>
            </a:r>
            <a:r>
              <a:rPr lang="en-US" sz="1600" kern="1200">
                <a:ea typeface="Tahoma"/>
                <a:cs typeface="Arial" panose="020B0604020202020204" pitchFamily="34" charset="0"/>
              </a:rPr>
              <a:t>.</a:t>
            </a:r>
          </a:p>
          <a:p>
            <a:pPr lvl="1">
              <a:spcAft>
                <a:spcPts val="500"/>
              </a:spcAft>
            </a:pPr>
            <a:r>
              <a:rPr lang="en-US" sz="1400" kern="1200">
                <a:ea typeface="Tahoma"/>
                <a:cs typeface="Arial" panose="020B0604020202020204" pitchFamily="34" charset="0"/>
              </a:rPr>
              <a:t>The Moodle Team will not provide you with Moodle </a:t>
            </a:r>
            <a:r>
              <a:rPr lang="en-US" sz="1400">
                <a:ea typeface="Tahoma"/>
                <a:cs typeface="Arial" panose="020B0604020202020204" pitchFamily="34" charset="0"/>
              </a:rPr>
              <a:t>Keys</a:t>
            </a:r>
            <a:r>
              <a:rPr lang="en-US" sz="1400" kern="1200">
                <a:ea typeface="Tahoma"/>
                <a:cs typeface="Arial" panose="020B0604020202020204" pitchFamily="34" charset="0"/>
              </a:rPr>
              <a:t>.</a:t>
            </a:r>
          </a:p>
          <a:p>
            <a:pPr>
              <a:spcAft>
                <a:spcPts val="500"/>
              </a:spcAft>
            </a:pPr>
            <a:r>
              <a:rPr lang="en-US" sz="1600">
                <a:ea typeface="Calibri"/>
                <a:cs typeface="Arial" panose="020B0604020202020204" pitchFamily="34" charset="0"/>
              </a:rPr>
              <a:t>Newly designated ELPAC Coordinators will receive access to ELPAC Moodle Keys in the STB Portal 1-2 business days AFTER both of the following are completed:</a:t>
            </a:r>
          </a:p>
          <a:p>
            <a:pPr lvl="1">
              <a:spcAft>
                <a:spcPts val="500"/>
              </a:spcAft>
            </a:pPr>
            <a:r>
              <a:rPr lang="en-US" sz="1500">
                <a:ea typeface="Tahoma"/>
                <a:cs typeface="Arial" panose="020B0604020202020204" pitchFamily="34" charset="0"/>
              </a:rPr>
              <a:t>Coordinator is designated in the Principal’s Portal.</a:t>
            </a:r>
          </a:p>
          <a:p>
            <a:pPr lvl="1">
              <a:spcAft>
                <a:spcPts val="500"/>
              </a:spcAft>
            </a:pPr>
            <a:r>
              <a:rPr lang="en-US" sz="1500" kern="1200">
                <a:ea typeface="Tahoma"/>
                <a:cs typeface="Arial" panose="020B0604020202020204" pitchFamily="34" charset="0"/>
              </a:rPr>
              <a:t>Principal and Coordinator complete Security Requirements.</a:t>
            </a:r>
          </a:p>
        </p:txBody>
      </p:sp>
      <p:sp>
        <p:nvSpPr>
          <p:cNvPr id="6" name="Footer Placeholder 5">
            <a:extLst>
              <a:ext uri="{FF2B5EF4-FFF2-40B4-BE49-F238E27FC236}">
                <a16:creationId xmlns:a16="http://schemas.microsoft.com/office/drawing/2014/main" id="{DE98C3FF-1EA6-379E-D53B-BD0D6316FBB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061866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10E787-5673-523D-2F79-9C793602E4C2}"/>
              </a:ext>
            </a:extLst>
          </p:cNvPr>
          <p:cNvPicPr>
            <a:picLocks noChangeAspect="1"/>
          </p:cNvPicPr>
          <p:nvPr/>
        </p:nvPicPr>
        <p:blipFill>
          <a:blip r:embed="rId3"/>
          <a:srcRect/>
          <a:stretch/>
        </p:blipFill>
        <p:spPr>
          <a:xfrm>
            <a:off x="2623017" y="3135118"/>
            <a:ext cx="3987960" cy="1541273"/>
          </a:xfrm>
          <a:prstGeom prst="rect">
            <a:avLst/>
          </a:prstGeom>
          <a:ln>
            <a:solidFill>
              <a:schemeClr val="tx1"/>
            </a:solidFill>
          </a:ln>
        </p:spPr>
      </p:pic>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Accessing the Moodle Keys in STB Portal</a:t>
            </a:r>
          </a:p>
        </p:txBody>
      </p:sp>
      <p:sp>
        <p:nvSpPr>
          <p:cNvPr id="8" name="Text Placeholder 7">
            <a:extLst>
              <a:ext uri="{FF2B5EF4-FFF2-40B4-BE49-F238E27FC236}">
                <a16:creationId xmlns:a16="http://schemas.microsoft.com/office/drawing/2014/main" id="{73800961-D106-3FD6-AE25-8B268F7719A7}"/>
              </a:ext>
            </a:extLst>
          </p:cNvPr>
          <p:cNvSpPr>
            <a:spLocks noGrp="1"/>
          </p:cNvSpPr>
          <p:nvPr>
            <p:ph type="body" idx="13"/>
          </p:nvPr>
        </p:nvSpPr>
        <p:spPr/>
        <p:txBody>
          <a:bodyPr spcFirstLastPara="1" wrap="square" lIns="68580" tIns="34290" rIns="68580" bIns="34290" anchor="t" anchorCtr="0">
            <a:noAutofit/>
          </a:bodyPr>
          <a:lstStyle/>
          <a:p>
            <a:pPr marL="0" indent="0">
              <a:buNone/>
            </a:pPr>
            <a:r>
              <a:rPr lang="en-US" sz="1800" b="1">
                <a:ea typeface="Tahoma"/>
                <a:cs typeface="Arial" panose="020B0604020202020204" pitchFamily="34" charset="0"/>
              </a:rPr>
              <a:t>ELPAC Coordinators</a:t>
            </a:r>
            <a:r>
              <a:rPr lang="en-US" sz="1800">
                <a:ea typeface="Tahoma"/>
                <a:cs typeface="Arial" panose="020B0604020202020204" pitchFamily="34" charset="0"/>
              </a:rPr>
              <a:t> will securely distribute the school’s Summative or Summative Alternate ELPAC Moodle enrollment key to individuals who have been designated as TEs in the STB Portal.</a:t>
            </a:r>
          </a:p>
          <a:p>
            <a:endParaRPr lang="en-US"/>
          </a:p>
        </p:txBody>
      </p:sp>
      <p:pic>
        <p:nvPicPr>
          <p:cNvPr id="3" name="Picture 3">
            <a:extLst>
              <a:ext uri="{FF2B5EF4-FFF2-40B4-BE49-F238E27FC236}">
                <a16:creationId xmlns:a16="http://schemas.microsoft.com/office/drawing/2014/main" id="{366E9058-B401-46B4-A603-6C7EA9E6D1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2783" y="1913425"/>
            <a:ext cx="2668429" cy="1143512"/>
          </a:xfrm>
          <a:prstGeom prst="rect">
            <a:avLst/>
          </a:prstGeom>
          <a:ln>
            <a:solidFill>
              <a:schemeClr val="tx1"/>
            </a:solidFill>
          </a:ln>
        </p:spPr>
      </p:pic>
      <p:sp>
        <p:nvSpPr>
          <p:cNvPr id="4" name="Frame 3">
            <a:extLst>
              <a:ext uri="{FF2B5EF4-FFF2-40B4-BE49-F238E27FC236}">
                <a16:creationId xmlns:a16="http://schemas.microsoft.com/office/drawing/2014/main" id="{F305D5CB-757A-4F51-9380-017D8FFB3556}"/>
              </a:ext>
            </a:extLst>
          </p:cNvPr>
          <p:cNvSpPr/>
          <p:nvPr/>
        </p:nvSpPr>
        <p:spPr>
          <a:xfrm>
            <a:off x="3375685" y="2565682"/>
            <a:ext cx="1973027" cy="238196"/>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2" name="Frame 11">
            <a:extLst>
              <a:ext uri="{FF2B5EF4-FFF2-40B4-BE49-F238E27FC236}">
                <a16:creationId xmlns:a16="http://schemas.microsoft.com/office/drawing/2014/main" id="{5345FBA5-23E3-4C81-9C21-4FA894CC362E}"/>
              </a:ext>
            </a:extLst>
          </p:cNvPr>
          <p:cNvSpPr/>
          <p:nvPr/>
        </p:nvSpPr>
        <p:spPr>
          <a:xfrm>
            <a:off x="3135086" y="3674242"/>
            <a:ext cx="923730" cy="29137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 name="Frame 5">
            <a:extLst>
              <a:ext uri="{FF2B5EF4-FFF2-40B4-BE49-F238E27FC236}">
                <a16:creationId xmlns:a16="http://schemas.microsoft.com/office/drawing/2014/main" id="{CF990096-4A75-2B47-9CDA-19B40C96D906}"/>
              </a:ext>
            </a:extLst>
          </p:cNvPr>
          <p:cNvSpPr/>
          <p:nvPr/>
        </p:nvSpPr>
        <p:spPr>
          <a:xfrm>
            <a:off x="5246077" y="3674241"/>
            <a:ext cx="705136" cy="29137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Footer Placeholder 10">
            <a:extLst>
              <a:ext uri="{FF2B5EF4-FFF2-40B4-BE49-F238E27FC236}">
                <a16:creationId xmlns:a16="http://schemas.microsoft.com/office/drawing/2014/main" id="{169FEC89-A4B5-4CF3-8045-705F6B7704C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606355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ont, number, line&#10;&#10;Description automatically generated">
            <a:extLst>
              <a:ext uri="{FF2B5EF4-FFF2-40B4-BE49-F238E27FC236}">
                <a16:creationId xmlns:a16="http://schemas.microsoft.com/office/drawing/2014/main" id="{528A4DB2-968A-9B87-8EB2-A3B5297A111C}"/>
              </a:ext>
            </a:extLst>
          </p:cNvPr>
          <p:cNvPicPr>
            <a:picLocks noChangeAspect="1"/>
          </p:cNvPicPr>
          <p:nvPr/>
        </p:nvPicPr>
        <p:blipFill rotWithShape="1">
          <a:blip r:embed="rId3"/>
          <a:srcRect b="29121"/>
          <a:stretch/>
        </p:blipFill>
        <p:spPr>
          <a:xfrm>
            <a:off x="2889859" y="2745972"/>
            <a:ext cx="4895399" cy="1306407"/>
          </a:xfrm>
          <a:prstGeom prst="rect">
            <a:avLst/>
          </a:prstGeom>
          <a:ln>
            <a:solidFill>
              <a:schemeClr val="tx1"/>
            </a:solidFill>
          </a:ln>
        </p:spPr>
      </p:pic>
      <p:pic>
        <p:nvPicPr>
          <p:cNvPr id="4" name="Picture 3" descr="A screen shot of a computer screen&#10;&#10;Description automatically generated with low confidence">
            <a:extLst>
              <a:ext uri="{FF2B5EF4-FFF2-40B4-BE49-F238E27FC236}">
                <a16:creationId xmlns:a16="http://schemas.microsoft.com/office/drawing/2014/main" id="{20AA3FCA-FA99-5552-EC4C-7B88BAE17DC5}"/>
              </a:ext>
            </a:extLst>
          </p:cNvPr>
          <p:cNvPicPr>
            <a:picLocks noChangeAspect="1"/>
          </p:cNvPicPr>
          <p:nvPr/>
        </p:nvPicPr>
        <p:blipFill rotWithShape="1">
          <a:blip r:embed="rId4"/>
          <a:srcRect b="31342"/>
          <a:stretch/>
        </p:blipFill>
        <p:spPr>
          <a:xfrm>
            <a:off x="2889859" y="1003506"/>
            <a:ext cx="4953359" cy="1258979"/>
          </a:xfrm>
          <a:prstGeom prst="rect">
            <a:avLst/>
          </a:prstGeom>
          <a:ln>
            <a:solidFill>
              <a:schemeClr val="tx1"/>
            </a:solidFill>
          </a:ln>
        </p:spPr>
      </p:pic>
      <p:sp>
        <p:nvSpPr>
          <p:cNvPr id="2" name="Title 1"/>
          <p:cNvSpPr>
            <a:spLocks noGrp="1"/>
          </p:cNvSpPr>
          <p:nvPr>
            <p:ph type="title"/>
          </p:nvPr>
        </p:nvSpPr>
        <p:spPr>
          <a:noFill/>
        </p:spPr>
        <p:txBody>
          <a:bodyPr>
            <a:normAutofit/>
          </a:bodyPr>
          <a:lstStyle/>
          <a:p>
            <a:r>
              <a:rPr lang="en-US"/>
              <a:t>Accessing the Moodle Keys in STB Portal</a:t>
            </a:r>
          </a:p>
        </p:txBody>
      </p:sp>
      <p:sp>
        <p:nvSpPr>
          <p:cNvPr id="5" name="Frame 4">
            <a:extLst>
              <a:ext uri="{FF2B5EF4-FFF2-40B4-BE49-F238E27FC236}">
                <a16:creationId xmlns:a16="http://schemas.microsoft.com/office/drawing/2014/main" id="{CAE42808-0BE2-BA8A-0B47-ABF50A166B4A}"/>
              </a:ext>
            </a:extLst>
          </p:cNvPr>
          <p:cNvSpPr/>
          <p:nvPr/>
        </p:nvSpPr>
        <p:spPr>
          <a:xfrm>
            <a:off x="6005703" y="1779201"/>
            <a:ext cx="1679742" cy="33884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8" name="Frame 7">
            <a:extLst>
              <a:ext uri="{FF2B5EF4-FFF2-40B4-BE49-F238E27FC236}">
                <a16:creationId xmlns:a16="http://schemas.microsoft.com/office/drawing/2014/main" id="{20FE2FCA-EBF7-C958-03BC-094F70CB1329}"/>
              </a:ext>
            </a:extLst>
          </p:cNvPr>
          <p:cNvSpPr/>
          <p:nvPr/>
        </p:nvSpPr>
        <p:spPr>
          <a:xfrm>
            <a:off x="5647496" y="1409049"/>
            <a:ext cx="1061214" cy="232976"/>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9" name="Frame 8">
            <a:extLst>
              <a:ext uri="{FF2B5EF4-FFF2-40B4-BE49-F238E27FC236}">
                <a16:creationId xmlns:a16="http://schemas.microsoft.com/office/drawing/2014/main" id="{4B26E6D4-7CBA-71A3-F1B4-F79668CF1C64}"/>
              </a:ext>
            </a:extLst>
          </p:cNvPr>
          <p:cNvSpPr/>
          <p:nvPr/>
        </p:nvSpPr>
        <p:spPr>
          <a:xfrm>
            <a:off x="6000239" y="3622522"/>
            <a:ext cx="1685206" cy="4114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0" name="Frame 9">
            <a:extLst>
              <a:ext uri="{FF2B5EF4-FFF2-40B4-BE49-F238E27FC236}">
                <a16:creationId xmlns:a16="http://schemas.microsoft.com/office/drawing/2014/main" id="{A0D46AF9-E07E-8AE6-2990-F13C6F3D3087}"/>
              </a:ext>
            </a:extLst>
          </p:cNvPr>
          <p:cNvSpPr/>
          <p:nvPr/>
        </p:nvSpPr>
        <p:spPr>
          <a:xfrm>
            <a:off x="5647496" y="3244431"/>
            <a:ext cx="965445" cy="26861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1" name="Text Placeholder 2">
            <a:extLst>
              <a:ext uri="{FF2B5EF4-FFF2-40B4-BE49-F238E27FC236}">
                <a16:creationId xmlns:a16="http://schemas.microsoft.com/office/drawing/2014/main" id="{75F3B432-4DE5-60ED-8810-320C6636AFC9}"/>
              </a:ext>
            </a:extLst>
          </p:cNvPr>
          <p:cNvSpPr txBox="1">
            <a:spLocks/>
          </p:cNvSpPr>
          <p:nvPr/>
        </p:nvSpPr>
        <p:spPr>
          <a:xfrm>
            <a:off x="529412" y="1626986"/>
            <a:ext cx="1647731" cy="1921757"/>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200">
                <a:cs typeface="Arial" panose="020B0604020202020204" pitchFamily="34" charset="0"/>
              </a:rPr>
              <a:t>Moodle keys can be accessed 1-2 business days AFTER the Principal and designated ELPAC Coordinator have completed ELPAC Security Requirements.</a:t>
            </a:r>
          </a:p>
        </p:txBody>
      </p:sp>
      <p:sp>
        <p:nvSpPr>
          <p:cNvPr id="12" name="Footer Placeholder 11">
            <a:extLst>
              <a:ext uri="{FF2B5EF4-FFF2-40B4-BE49-F238E27FC236}">
                <a16:creationId xmlns:a16="http://schemas.microsoft.com/office/drawing/2014/main" id="{F39A5E7F-EE29-6F12-5D73-00CC3D8AA70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36249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CA99-F88C-7BEF-E552-C62BE2EA3207}"/>
              </a:ext>
            </a:extLst>
          </p:cNvPr>
          <p:cNvSpPr>
            <a:spLocks noGrp="1"/>
          </p:cNvSpPr>
          <p:nvPr>
            <p:ph type="title"/>
          </p:nvPr>
        </p:nvSpPr>
        <p:spPr/>
        <p:txBody>
          <a:bodyPr/>
          <a:lstStyle/>
          <a:p>
            <a:r>
              <a:rPr lang="en-US">
                <a:latin typeface="+mj-lt"/>
              </a:rPr>
              <a:t>ELPAC Website – Planned Downtime</a:t>
            </a:r>
          </a:p>
        </p:txBody>
      </p:sp>
      <p:sp>
        <p:nvSpPr>
          <p:cNvPr id="4" name="Text Placeholder 3">
            <a:extLst>
              <a:ext uri="{FF2B5EF4-FFF2-40B4-BE49-F238E27FC236}">
                <a16:creationId xmlns:a16="http://schemas.microsoft.com/office/drawing/2014/main" id="{F191F518-4589-4BC8-C3EC-5FC09167A246}"/>
              </a:ext>
            </a:extLst>
          </p:cNvPr>
          <p:cNvSpPr>
            <a:spLocks noGrp="1"/>
          </p:cNvSpPr>
          <p:nvPr>
            <p:ph type="body" idx="1"/>
          </p:nvPr>
        </p:nvSpPr>
        <p:spPr>
          <a:xfrm>
            <a:off x="311700" y="967539"/>
            <a:ext cx="4516973" cy="3753583"/>
          </a:xfrm>
        </p:spPr>
        <p:txBody>
          <a:bodyPr/>
          <a:lstStyle/>
          <a:p>
            <a:pPr marL="139700" indent="0">
              <a:buNone/>
            </a:pPr>
            <a:r>
              <a:rPr lang="en-US"/>
              <a:t>Indicates downtime and system maintenance dates.</a:t>
            </a:r>
          </a:p>
          <a:p>
            <a:pPr marL="1054100" lvl="1" indent="-457200">
              <a:buAutoNum type="arabicPeriod"/>
            </a:pPr>
            <a:r>
              <a:rPr lang="en-US">
                <a:cs typeface="Arial"/>
              </a:rPr>
              <a:t>January 4-8 and 20-21</a:t>
            </a:r>
            <a:endParaRPr lang="en-US"/>
          </a:p>
          <a:p>
            <a:pPr marL="1054100" lvl="1" indent="-457200">
              <a:buAutoNum type="arabicPeriod"/>
            </a:pPr>
            <a:r>
              <a:rPr lang="en-US">
                <a:cs typeface="Arial"/>
              </a:rPr>
              <a:t>February 17-18</a:t>
            </a:r>
          </a:p>
          <a:p>
            <a:pPr marL="1054100" lvl="1" indent="-457200">
              <a:buAutoNum type="arabicPeriod"/>
            </a:pPr>
            <a:r>
              <a:rPr lang="en-US">
                <a:cs typeface="Arial"/>
              </a:rPr>
              <a:t>March 9-10</a:t>
            </a:r>
            <a:endParaRPr lang="en-US"/>
          </a:p>
          <a:p>
            <a:pPr marL="1054100" lvl="1" indent="-457200">
              <a:buAutoNum type="arabicPeriod"/>
            </a:pPr>
            <a:r>
              <a:rPr lang="en-US">
                <a:cs typeface="Arial"/>
              </a:rPr>
              <a:t>April 6-7 and 20-21</a:t>
            </a:r>
            <a:endParaRPr lang="en-US"/>
          </a:p>
          <a:p>
            <a:pPr marL="1054100" lvl="1" indent="-457200">
              <a:buAutoNum type="arabicPeriod"/>
            </a:pPr>
            <a:r>
              <a:rPr lang="en-US">
                <a:cs typeface="Arial"/>
              </a:rPr>
              <a:t>May 11-12</a:t>
            </a:r>
            <a:endParaRPr lang="en-US"/>
          </a:p>
          <a:p>
            <a:pPr marL="1054100" lvl="1" indent="-457200">
              <a:buAutoNum type="arabicPeriod"/>
            </a:pPr>
            <a:r>
              <a:rPr lang="en-US">
                <a:cs typeface="Arial"/>
              </a:rPr>
              <a:t>June 8-9</a:t>
            </a:r>
            <a:endParaRPr lang="en-US"/>
          </a:p>
          <a:p>
            <a:pPr marL="596900" indent="-457200">
              <a:buFont typeface="+mj-lt"/>
              <a:buAutoNum type="arabicPeriod"/>
            </a:pPr>
            <a:endParaRPr lang="en-US"/>
          </a:p>
        </p:txBody>
      </p:sp>
      <p:pic>
        <p:nvPicPr>
          <p:cNvPr id="5" name="Picture 4" descr="A calendar with yellow and orange numbers&#10;&#10;Description automatically generated">
            <a:extLst>
              <a:ext uri="{FF2B5EF4-FFF2-40B4-BE49-F238E27FC236}">
                <a16:creationId xmlns:a16="http://schemas.microsoft.com/office/drawing/2014/main" id="{ADFE7D3A-AF8D-A447-1AAB-1A68CA941498}"/>
              </a:ext>
            </a:extLst>
          </p:cNvPr>
          <p:cNvPicPr>
            <a:picLocks noChangeAspect="1"/>
          </p:cNvPicPr>
          <p:nvPr/>
        </p:nvPicPr>
        <p:blipFill>
          <a:blip r:embed="rId3"/>
          <a:stretch>
            <a:fillRect/>
          </a:stretch>
        </p:blipFill>
        <p:spPr>
          <a:xfrm>
            <a:off x="5225917" y="968542"/>
            <a:ext cx="2820502" cy="3732797"/>
          </a:xfrm>
          <a:prstGeom prst="rect">
            <a:avLst/>
          </a:prstGeom>
          <a:ln>
            <a:solidFill>
              <a:schemeClr val="tx1"/>
            </a:solidFill>
          </a:ln>
        </p:spPr>
      </p:pic>
      <p:sp>
        <p:nvSpPr>
          <p:cNvPr id="6" name="Footer Placeholder 5">
            <a:extLst>
              <a:ext uri="{FF2B5EF4-FFF2-40B4-BE49-F238E27FC236}">
                <a16:creationId xmlns:a16="http://schemas.microsoft.com/office/drawing/2014/main" id="{13C8E43B-D1DC-59D6-3D38-699AFFDD2764}"/>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308359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517825D-3D1E-FEA0-1AF1-D79C940F4F77}"/>
              </a:ext>
            </a:extLst>
          </p:cNvPr>
          <p:cNvPicPr>
            <a:picLocks noChangeAspect="1"/>
          </p:cNvPicPr>
          <p:nvPr/>
        </p:nvPicPr>
        <p:blipFill>
          <a:blip r:embed="rId3"/>
          <a:stretch>
            <a:fillRect/>
          </a:stretch>
        </p:blipFill>
        <p:spPr>
          <a:xfrm>
            <a:off x="4460942" y="960352"/>
            <a:ext cx="4025348" cy="1749698"/>
          </a:xfrm>
          <a:prstGeom prst="rect">
            <a:avLst/>
          </a:prstGeom>
          <a:ln>
            <a:solidFill>
              <a:schemeClr val="tx1"/>
            </a:solidFill>
          </a:ln>
        </p:spPr>
      </p:pic>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Accessing the Moodle Website</a:t>
            </a:r>
          </a:p>
        </p:txBody>
      </p:sp>
      <p:sp>
        <p:nvSpPr>
          <p:cNvPr id="10" name="Right Arrow 9">
            <a:extLst>
              <a:ext uri="{FF2B5EF4-FFF2-40B4-BE49-F238E27FC236}">
                <a16:creationId xmlns:a16="http://schemas.microsoft.com/office/drawing/2014/main" id="{61395A0B-5C3F-4D4A-9E21-C56D7B0D5227}"/>
              </a:ext>
            </a:extLst>
          </p:cNvPr>
          <p:cNvSpPr/>
          <p:nvPr/>
        </p:nvSpPr>
        <p:spPr>
          <a:xfrm>
            <a:off x="6441051" y="2198981"/>
            <a:ext cx="343369"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solidFill>
                  <a:schemeClr val="tx1"/>
                </a:solidFill>
                <a:latin typeface="Arial" panose="020B0604020202020204" pitchFamily="34" charset="0"/>
                <a:cs typeface="Arial" panose="020B0604020202020204" pitchFamily="34" charset="0"/>
              </a:rPr>
              <a:t>1</a:t>
            </a:r>
          </a:p>
        </p:txBody>
      </p:sp>
      <p:sp>
        <p:nvSpPr>
          <p:cNvPr id="18" name="Frame 17">
            <a:extLst>
              <a:ext uri="{FF2B5EF4-FFF2-40B4-BE49-F238E27FC236}">
                <a16:creationId xmlns:a16="http://schemas.microsoft.com/office/drawing/2014/main" id="{927CB591-11E7-5440-A143-81167C5EB821}"/>
              </a:ext>
            </a:extLst>
          </p:cNvPr>
          <p:cNvSpPr/>
          <p:nvPr/>
        </p:nvSpPr>
        <p:spPr>
          <a:xfrm>
            <a:off x="6941239" y="2226956"/>
            <a:ext cx="932246" cy="2597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3" name="Picture 4" descr="Graphical user interface, text, application&#10;&#10;Description automatically generated">
            <a:extLst>
              <a:ext uri="{FF2B5EF4-FFF2-40B4-BE49-F238E27FC236}">
                <a16:creationId xmlns:a16="http://schemas.microsoft.com/office/drawing/2014/main" id="{AB6B81A7-0F54-1C71-4743-267C94CB1C4A}"/>
              </a:ext>
            </a:extLst>
          </p:cNvPr>
          <p:cNvPicPr>
            <a:picLocks noChangeAspect="1"/>
          </p:cNvPicPr>
          <p:nvPr/>
        </p:nvPicPr>
        <p:blipFill>
          <a:blip r:embed="rId4"/>
          <a:stretch>
            <a:fillRect/>
          </a:stretch>
        </p:blipFill>
        <p:spPr>
          <a:xfrm>
            <a:off x="4496723" y="2997364"/>
            <a:ext cx="3973167" cy="1492300"/>
          </a:xfrm>
          <a:prstGeom prst="rect">
            <a:avLst/>
          </a:prstGeom>
          <a:ln>
            <a:solidFill>
              <a:schemeClr val="tx1"/>
            </a:solidFill>
          </a:ln>
        </p:spPr>
      </p:pic>
      <p:sp>
        <p:nvSpPr>
          <p:cNvPr id="12" name="Right Arrow 11">
            <a:extLst>
              <a:ext uri="{FF2B5EF4-FFF2-40B4-BE49-F238E27FC236}">
                <a16:creationId xmlns:a16="http://schemas.microsoft.com/office/drawing/2014/main" id="{FD5A584C-72A2-CD49-B682-7AE5E0AFCBA2}"/>
              </a:ext>
            </a:extLst>
          </p:cNvPr>
          <p:cNvSpPr/>
          <p:nvPr/>
        </p:nvSpPr>
        <p:spPr>
          <a:xfrm>
            <a:off x="5373378" y="3980570"/>
            <a:ext cx="307130"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solidFill>
                  <a:schemeClr val="tx1"/>
                </a:solidFill>
                <a:latin typeface="Arial" panose="020B0604020202020204" pitchFamily="34" charset="0"/>
                <a:cs typeface="Arial" panose="020B0604020202020204" pitchFamily="34" charset="0"/>
              </a:rPr>
              <a:t>2</a:t>
            </a:r>
          </a:p>
        </p:txBody>
      </p:sp>
      <p:sp>
        <p:nvSpPr>
          <p:cNvPr id="8" name="Frame 7">
            <a:extLst>
              <a:ext uri="{FF2B5EF4-FFF2-40B4-BE49-F238E27FC236}">
                <a16:creationId xmlns:a16="http://schemas.microsoft.com/office/drawing/2014/main" id="{55611301-511B-F282-9948-E169F82FF8A9}"/>
              </a:ext>
            </a:extLst>
          </p:cNvPr>
          <p:cNvSpPr/>
          <p:nvPr/>
        </p:nvSpPr>
        <p:spPr>
          <a:xfrm>
            <a:off x="5898481" y="4030907"/>
            <a:ext cx="1126060" cy="296972"/>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Frame 3">
            <a:extLst>
              <a:ext uri="{FF2B5EF4-FFF2-40B4-BE49-F238E27FC236}">
                <a16:creationId xmlns:a16="http://schemas.microsoft.com/office/drawing/2014/main" id="{3D05CE02-B900-1FF3-40EE-FA28CB1B3F76}"/>
              </a:ext>
            </a:extLst>
          </p:cNvPr>
          <p:cNvSpPr/>
          <p:nvPr/>
        </p:nvSpPr>
        <p:spPr>
          <a:xfrm>
            <a:off x="6921645" y="1429968"/>
            <a:ext cx="436586" cy="18681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9" name="Picture 10">
            <a:extLst>
              <a:ext uri="{FF2B5EF4-FFF2-40B4-BE49-F238E27FC236}">
                <a16:creationId xmlns:a16="http://schemas.microsoft.com/office/drawing/2014/main" id="{0E8E0391-BBC0-82BC-FFC7-FCC73019783C}"/>
              </a:ext>
            </a:extLst>
          </p:cNvPr>
          <p:cNvPicPr>
            <a:picLocks noChangeAspect="1"/>
          </p:cNvPicPr>
          <p:nvPr/>
        </p:nvPicPr>
        <p:blipFill>
          <a:blip r:embed="rId5"/>
          <a:stretch>
            <a:fillRect/>
          </a:stretch>
        </p:blipFill>
        <p:spPr>
          <a:xfrm>
            <a:off x="453386" y="2572470"/>
            <a:ext cx="3117056" cy="1152525"/>
          </a:xfrm>
          <a:prstGeom prst="rect">
            <a:avLst/>
          </a:prstGeom>
          <a:ln>
            <a:solidFill>
              <a:schemeClr val="tx1"/>
            </a:solidFill>
          </a:ln>
        </p:spPr>
      </p:pic>
      <p:sp>
        <p:nvSpPr>
          <p:cNvPr id="13" name="Text Placeholder 2">
            <a:extLst>
              <a:ext uri="{FF2B5EF4-FFF2-40B4-BE49-F238E27FC236}">
                <a16:creationId xmlns:a16="http://schemas.microsoft.com/office/drawing/2014/main" id="{D3C4D05E-2FC0-FEF6-9DFF-019060FE7A49}"/>
              </a:ext>
            </a:extLst>
          </p:cNvPr>
          <p:cNvSpPr txBox="1">
            <a:spLocks/>
          </p:cNvSpPr>
          <p:nvPr/>
        </p:nvSpPr>
        <p:spPr>
          <a:xfrm>
            <a:off x="453386" y="960352"/>
            <a:ext cx="3533337" cy="1338917"/>
          </a:xfrm>
          <a:prstGeom prst="rect">
            <a:avLst/>
          </a:prstGeom>
          <a:noFill/>
          <a:ln>
            <a:no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defTabSz="514350">
              <a:spcBef>
                <a:spcPct val="0"/>
              </a:spcBef>
              <a:spcAft>
                <a:spcPct val="0"/>
              </a:spcAft>
              <a:buNone/>
              <a:defRPr/>
            </a:pPr>
            <a:r>
              <a:rPr lang="en-US" sz="1600">
                <a:cs typeface="Arial" panose="020B0604020202020204" pitchFamily="34" charset="0"/>
              </a:rPr>
              <a:t>Access the Moodle website 2 ways:</a:t>
            </a:r>
          </a:p>
          <a:p>
            <a:pPr marL="0" indent="0" algn="ctr" defTabSz="514350">
              <a:spcBef>
                <a:spcPct val="0"/>
              </a:spcBef>
              <a:spcAft>
                <a:spcPct val="0"/>
              </a:spcAft>
              <a:buNone/>
              <a:defRPr/>
            </a:pPr>
            <a:endParaRPr lang="en-US" sz="1600">
              <a:cs typeface="Arial" panose="020B0604020202020204" pitchFamily="34" charset="0"/>
            </a:endParaRPr>
          </a:p>
          <a:p>
            <a:pPr marL="342900" indent="-342900" defTabSz="514350">
              <a:spcBef>
                <a:spcPct val="0"/>
              </a:spcBef>
              <a:spcAft>
                <a:spcPct val="0"/>
              </a:spcAft>
              <a:buClrTx/>
              <a:buSzPct val="100000"/>
              <a:buFont typeface="+mj-lt"/>
              <a:buAutoNum type="arabicPeriod"/>
              <a:defRPr/>
            </a:pPr>
            <a:r>
              <a:rPr lang="en-US" sz="1400">
                <a:cs typeface="Arial" panose="020B0604020202020204" pitchFamily="34" charset="0"/>
              </a:rPr>
              <a:t>STB homepage (Quick Links)</a:t>
            </a:r>
          </a:p>
          <a:p>
            <a:pPr marL="342900" indent="-342900" defTabSz="514350">
              <a:spcBef>
                <a:spcPct val="0"/>
              </a:spcBef>
              <a:spcAft>
                <a:spcPct val="0"/>
              </a:spcAft>
              <a:buClrTx/>
              <a:buSzPct val="100000"/>
              <a:buFont typeface="+mj-lt"/>
              <a:buAutoNum type="arabicPeriod"/>
              <a:defRPr/>
            </a:pPr>
            <a:r>
              <a:rPr lang="en-US" sz="1400">
                <a:cs typeface="Arial" panose="020B0604020202020204" pitchFamily="34" charset="0"/>
              </a:rPr>
              <a:t>elpac.org</a:t>
            </a:r>
          </a:p>
          <a:p>
            <a:pPr marL="257175" indent="-257175" algn="ctr" defTabSz="514350" fontAlgn="base">
              <a:spcBef>
                <a:spcPct val="0"/>
              </a:spcBef>
              <a:spcAft>
                <a:spcPct val="0"/>
              </a:spcAft>
              <a:buClrTx/>
              <a:buSzTx/>
              <a:buFont typeface="+mj-lt"/>
              <a:buAutoNum type="arabicPeriod"/>
              <a:defRPr/>
            </a:pPr>
            <a:endParaRPr lang="en-US" sz="1050" b="1"/>
          </a:p>
        </p:txBody>
      </p:sp>
      <p:sp>
        <p:nvSpPr>
          <p:cNvPr id="11" name="Footer Placeholder 10">
            <a:extLst>
              <a:ext uri="{FF2B5EF4-FFF2-40B4-BE49-F238E27FC236}">
                <a16:creationId xmlns:a16="http://schemas.microsoft.com/office/drawing/2014/main" id="{BAFE598A-E9C9-81F6-D768-89AB349224D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6" name="Rectangle 5">
            <a:extLst>
              <a:ext uri="{FF2B5EF4-FFF2-40B4-BE49-F238E27FC236}">
                <a16:creationId xmlns:a16="http://schemas.microsoft.com/office/drawing/2014/main" id="{766A9BF3-F45F-CDA7-C7FE-97B2F62CB02E}"/>
              </a:ext>
            </a:extLst>
          </p:cNvPr>
          <p:cNvSpPr/>
          <p:nvPr/>
        </p:nvSpPr>
        <p:spPr>
          <a:xfrm>
            <a:off x="453386" y="4163384"/>
            <a:ext cx="3117056" cy="445191"/>
          </a:xfrm>
          <a:prstGeom prst="rect">
            <a:avLst/>
          </a:prstGeom>
          <a:solidFill>
            <a:srgbClr val="FFFF00"/>
          </a:solidFill>
          <a:ln>
            <a:solidFill>
              <a:schemeClr val="tx1"/>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marL="9525" indent="-9525" algn="ctr"/>
            <a:r>
              <a:rPr lang="en-US" sz="1100">
                <a:cs typeface="Arial" panose="020B0604020202020204" pitchFamily="34" charset="0"/>
              </a:rPr>
              <a:t>Quick Guide:</a:t>
            </a:r>
          </a:p>
          <a:p>
            <a:pPr marL="9525" indent="-9525" algn="ctr"/>
            <a:r>
              <a:rPr lang="en-US" sz="1100">
                <a:cs typeface="Arial" panose="020B0604020202020204" pitchFamily="34" charset="0"/>
                <a:hlinkClick r:id="rId6"/>
              </a:rPr>
              <a:t>Enrolling in ELPAC Moodle Courses</a:t>
            </a:r>
            <a:endParaRPr lang="en-US" sz="1100">
              <a:cs typeface="Arial" panose="020B0604020202020204" pitchFamily="34" charset="0"/>
            </a:endParaRPr>
          </a:p>
        </p:txBody>
      </p:sp>
    </p:spTree>
    <p:extLst>
      <p:ext uri="{BB962C8B-B14F-4D97-AF65-F5344CB8AC3E}">
        <p14:creationId xmlns:p14="http://schemas.microsoft.com/office/powerpoint/2010/main" val="3985960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cs typeface="Arial"/>
              </a:rPr>
              <a:t>Forgot Moodle Username or Password?</a:t>
            </a:r>
            <a:endParaRPr lang="en-US"/>
          </a:p>
        </p:txBody>
      </p:sp>
      <p:sp>
        <p:nvSpPr>
          <p:cNvPr id="4" name="Text Placeholder 3">
            <a:extLst>
              <a:ext uri="{FF2B5EF4-FFF2-40B4-BE49-F238E27FC236}">
                <a16:creationId xmlns:a16="http://schemas.microsoft.com/office/drawing/2014/main" id="{FD5FCCE6-4340-BBFA-7A47-6611BDD100E6}"/>
              </a:ext>
            </a:extLst>
          </p:cNvPr>
          <p:cNvSpPr>
            <a:spLocks noGrp="1"/>
          </p:cNvSpPr>
          <p:nvPr>
            <p:ph type="body" idx="13"/>
          </p:nvPr>
        </p:nvSpPr>
        <p:spPr/>
        <p:txBody>
          <a:bodyPr spcFirstLastPara="1" wrap="square" lIns="68580" tIns="34290" rIns="68580" bIns="34290" anchor="t" anchorCtr="0">
            <a:normAutofit/>
          </a:bodyPr>
          <a:lstStyle/>
          <a:p>
            <a:pPr marL="342900" indent="-342900">
              <a:buAutoNum type="arabicPeriod"/>
            </a:pPr>
            <a:r>
              <a:rPr lang="en-US" sz="1400">
                <a:cs typeface="Arial"/>
              </a:rPr>
              <a:t>Navigate to the Moodle homepage: </a:t>
            </a:r>
            <a:r>
              <a:rPr lang="en-US" sz="1400">
                <a:cs typeface="Arial"/>
                <a:hlinkClick r:id="rId3"/>
              </a:rPr>
              <a:t>https://moodle.caaspp-elpac.org</a:t>
            </a:r>
            <a:endParaRPr lang="en-US" sz="1400">
              <a:ea typeface="Tahoma"/>
              <a:cs typeface="Arial"/>
            </a:endParaRPr>
          </a:p>
          <a:p>
            <a:pPr marL="342900" indent="-342900">
              <a:buAutoNum type="arabicPeriod"/>
            </a:pPr>
            <a:r>
              <a:rPr lang="en-US" sz="1400">
                <a:ea typeface="Tahoma"/>
                <a:cs typeface="Arial"/>
              </a:rPr>
              <a:t>Select </a:t>
            </a:r>
            <a:r>
              <a:rPr lang="en-US" sz="1400" b="1" i="1">
                <a:ea typeface="Tahoma"/>
                <a:cs typeface="Arial"/>
              </a:rPr>
              <a:t>Forgot Password</a:t>
            </a:r>
            <a:endParaRPr lang="en-US" sz="1400">
              <a:ea typeface="Tahoma"/>
              <a:cs typeface="Arial"/>
            </a:endParaRPr>
          </a:p>
          <a:p>
            <a:pPr marL="342900" indent="-342900">
              <a:buAutoNum type="arabicPeriod"/>
            </a:pPr>
            <a:r>
              <a:rPr lang="en-US" sz="1400">
                <a:ea typeface="Tahoma"/>
                <a:cs typeface="Arial"/>
              </a:rPr>
              <a:t>Search by </a:t>
            </a:r>
            <a:r>
              <a:rPr lang="en-US" sz="1400" b="1" i="1">
                <a:ea typeface="Tahoma"/>
                <a:cs typeface="Arial"/>
              </a:rPr>
              <a:t>email address</a:t>
            </a:r>
            <a:r>
              <a:rPr lang="en-US" sz="1400">
                <a:ea typeface="Tahoma"/>
                <a:cs typeface="Arial"/>
              </a:rPr>
              <a:t> ONLY (enter LAUSD email)</a:t>
            </a:r>
          </a:p>
          <a:p>
            <a:pPr lvl="1"/>
            <a:r>
              <a:rPr lang="en-US" sz="1200">
                <a:ea typeface="Tahoma"/>
                <a:cs typeface="Arial"/>
              </a:rPr>
              <a:t>DO NOT search by Username.</a:t>
            </a:r>
          </a:p>
          <a:p>
            <a:pPr marL="342900" indent="-342900">
              <a:buAutoNum type="arabicPeriod"/>
            </a:pPr>
            <a:r>
              <a:rPr lang="en-US" sz="1400">
                <a:cs typeface="Arial"/>
              </a:rPr>
              <a:t>An email will be sent from moodlesupport@scoe.net</a:t>
            </a:r>
            <a:endParaRPr lang="en-US" sz="1400">
              <a:ea typeface="Tahoma"/>
              <a:cs typeface="Arial"/>
            </a:endParaRPr>
          </a:p>
          <a:p>
            <a:endParaRPr lang="en-US"/>
          </a:p>
        </p:txBody>
      </p:sp>
      <p:pic>
        <p:nvPicPr>
          <p:cNvPr id="11" name="Picture 10">
            <a:extLst>
              <a:ext uri="{FF2B5EF4-FFF2-40B4-BE49-F238E27FC236}">
                <a16:creationId xmlns:a16="http://schemas.microsoft.com/office/drawing/2014/main" id="{36613D9F-1AAE-394A-B0ED-9244BFA7CA36}"/>
              </a:ext>
            </a:extLst>
          </p:cNvPr>
          <p:cNvPicPr>
            <a:picLocks noChangeAspect="1"/>
          </p:cNvPicPr>
          <p:nvPr/>
        </p:nvPicPr>
        <p:blipFill>
          <a:blip r:embed="rId4"/>
          <a:stretch>
            <a:fillRect/>
          </a:stretch>
        </p:blipFill>
        <p:spPr>
          <a:xfrm>
            <a:off x="2268541" y="2647476"/>
            <a:ext cx="1703431" cy="1634715"/>
          </a:xfrm>
          <a:prstGeom prst="rect">
            <a:avLst/>
          </a:prstGeom>
          <a:ln>
            <a:solidFill>
              <a:schemeClr val="tx1"/>
            </a:solidFill>
          </a:ln>
        </p:spPr>
      </p:pic>
      <p:pic>
        <p:nvPicPr>
          <p:cNvPr id="14" name="Picture 13">
            <a:extLst>
              <a:ext uri="{FF2B5EF4-FFF2-40B4-BE49-F238E27FC236}">
                <a16:creationId xmlns:a16="http://schemas.microsoft.com/office/drawing/2014/main" id="{9769D77D-CE95-4C49-B5C8-52CD1C3B92C1}"/>
              </a:ext>
            </a:extLst>
          </p:cNvPr>
          <p:cNvPicPr>
            <a:picLocks noChangeAspect="1"/>
          </p:cNvPicPr>
          <p:nvPr/>
        </p:nvPicPr>
        <p:blipFill>
          <a:blip r:embed="rId5"/>
          <a:stretch>
            <a:fillRect/>
          </a:stretch>
        </p:blipFill>
        <p:spPr>
          <a:xfrm>
            <a:off x="4655408" y="2647476"/>
            <a:ext cx="2876547" cy="1017933"/>
          </a:xfrm>
          <a:prstGeom prst="rect">
            <a:avLst/>
          </a:prstGeom>
          <a:ln>
            <a:solidFill>
              <a:schemeClr val="tx1"/>
            </a:solidFill>
          </a:ln>
        </p:spPr>
      </p:pic>
      <p:sp>
        <p:nvSpPr>
          <p:cNvPr id="18" name="Frame 17">
            <a:extLst>
              <a:ext uri="{FF2B5EF4-FFF2-40B4-BE49-F238E27FC236}">
                <a16:creationId xmlns:a16="http://schemas.microsoft.com/office/drawing/2014/main" id="{927CB591-11E7-5440-A143-81167C5EB821}"/>
              </a:ext>
            </a:extLst>
          </p:cNvPr>
          <p:cNvSpPr/>
          <p:nvPr/>
        </p:nvSpPr>
        <p:spPr>
          <a:xfrm>
            <a:off x="3297649" y="3865894"/>
            <a:ext cx="589346" cy="222429"/>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Right Arrow 9">
            <a:extLst>
              <a:ext uri="{FF2B5EF4-FFF2-40B4-BE49-F238E27FC236}">
                <a16:creationId xmlns:a16="http://schemas.microsoft.com/office/drawing/2014/main" id="{61395A0B-5C3F-4D4A-9E21-C56D7B0D5227}"/>
              </a:ext>
            </a:extLst>
          </p:cNvPr>
          <p:cNvSpPr/>
          <p:nvPr/>
        </p:nvSpPr>
        <p:spPr>
          <a:xfrm>
            <a:off x="1708274" y="2573787"/>
            <a:ext cx="334440" cy="39192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b="1">
              <a:solidFill>
                <a:schemeClr val="tx1"/>
              </a:solidFill>
              <a:latin typeface="Arial" panose="020B0604020202020204" pitchFamily="34" charset="0"/>
              <a:cs typeface="Arial" panose="020B0604020202020204" pitchFamily="34" charset="0"/>
            </a:endParaRPr>
          </a:p>
        </p:txBody>
      </p:sp>
      <p:sp>
        <p:nvSpPr>
          <p:cNvPr id="12" name="Right Arrow 11">
            <a:extLst>
              <a:ext uri="{FF2B5EF4-FFF2-40B4-BE49-F238E27FC236}">
                <a16:creationId xmlns:a16="http://schemas.microsoft.com/office/drawing/2014/main" id="{FD5A584C-72A2-CD49-B682-7AE5E0AFCBA2}"/>
              </a:ext>
            </a:extLst>
          </p:cNvPr>
          <p:cNvSpPr/>
          <p:nvPr/>
        </p:nvSpPr>
        <p:spPr>
          <a:xfrm>
            <a:off x="4188871" y="2564857"/>
            <a:ext cx="307130" cy="40085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1050" b="1">
              <a:solidFill>
                <a:schemeClr val="tx1"/>
              </a:solidFill>
              <a:cs typeface="Arial"/>
            </a:endParaRPr>
          </a:p>
        </p:txBody>
      </p:sp>
      <p:sp>
        <p:nvSpPr>
          <p:cNvPr id="9" name="Text Placeholder 2">
            <a:extLst>
              <a:ext uri="{FF2B5EF4-FFF2-40B4-BE49-F238E27FC236}">
                <a16:creationId xmlns:a16="http://schemas.microsoft.com/office/drawing/2014/main" id="{5367DE27-B199-204B-BF91-79563F4D5937}"/>
              </a:ext>
            </a:extLst>
          </p:cNvPr>
          <p:cNvSpPr txBox="1">
            <a:spLocks/>
          </p:cNvSpPr>
          <p:nvPr/>
        </p:nvSpPr>
        <p:spPr>
          <a:xfrm>
            <a:off x="1708274" y="4417928"/>
            <a:ext cx="5363918" cy="266752"/>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200">
                <a:cs typeface="Arial" panose="020B0604020202020204" pitchFamily="34" charset="0"/>
              </a:rPr>
              <a:t>If an email is not received, contact </a:t>
            </a:r>
            <a:r>
              <a:rPr lang="en-US" sz="1200">
                <a:cs typeface="Arial" panose="020B0604020202020204" pitchFamily="34" charset="0"/>
                <a:hlinkClick r:id="rId6"/>
              </a:rPr>
              <a:t>moodlesupport@scoe.net</a:t>
            </a:r>
            <a:r>
              <a:rPr lang="en-US" sz="1200">
                <a:cs typeface="Arial" panose="020B0604020202020204" pitchFamily="34" charset="0"/>
              </a:rPr>
              <a:t> for assistance.</a:t>
            </a:r>
          </a:p>
        </p:txBody>
      </p:sp>
      <p:sp>
        <p:nvSpPr>
          <p:cNvPr id="6" name="Footer Placeholder 5">
            <a:extLst>
              <a:ext uri="{FF2B5EF4-FFF2-40B4-BE49-F238E27FC236}">
                <a16:creationId xmlns:a16="http://schemas.microsoft.com/office/drawing/2014/main" id="{2482BBB1-F94B-D92B-382B-338C6E3FF7F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721661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a:t>Accessing the Summative ELPAC Moodle Course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1700" y="942975"/>
            <a:ext cx="4593675" cy="3797197"/>
          </a:xfrm>
        </p:spPr>
        <p:txBody>
          <a:bodyPr spcFirstLastPara="1" wrap="square" lIns="68580" tIns="34290" rIns="68580" bIns="34290" anchor="t" anchorCtr="0">
            <a:noAutofit/>
          </a:bodyPr>
          <a:lstStyle/>
          <a:p>
            <a:pPr marL="482600" indent="-342900">
              <a:buAutoNum type="arabicPeriod"/>
            </a:pPr>
            <a:r>
              <a:rPr lang="en-US" sz="1600">
                <a:ea typeface="Tahoma"/>
                <a:cs typeface="Arial"/>
              </a:rPr>
              <a:t>Log in to the Moodle website</a:t>
            </a:r>
            <a:endParaRPr lang="en-US"/>
          </a:p>
          <a:p>
            <a:pPr lvl="1"/>
            <a:r>
              <a:rPr lang="en-US" sz="1400">
                <a:ea typeface="Tahoma"/>
                <a:cs typeface="Arial"/>
                <a:hlinkClick r:id="rId3"/>
              </a:rPr>
              <a:t>https://moodle.caaspp-elpac.org</a:t>
            </a:r>
            <a:endParaRPr lang="en-US" sz="1400">
              <a:ea typeface="Tahoma"/>
              <a:cs typeface="Arial"/>
            </a:endParaRPr>
          </a:p>
          <a:p>
            <a:pPr marL="596900" lvl="1" indent="0">
              <a:buNone/>
            </a:pPr>
            <a:endParaRPr lang="en-US" sz="1400">
              <a:ea typeface="Tahoma"/>
              <a:cs typeface="Arial"/>
            </a:endParaRPr>
          </a:p>
          <a:p>
            <a:pPr marL="482600" indent="-342900">
              <a:buAutoNum type="arabicPeriod"/>
            </a:pPr>
            <a:r>
              <a:rPr lang="en-US" sz="1600">
                <a:ea typeface="Tahoma"/>
                <a:cs typeface="Arial"/>
              </a:rPr>
              <a:t>Scroll down to the </a:t>
            </a:r>
            <a:r>
              <a:rPr lang="en-US" sz="1600" b="1">
                <a:ea typeface="Tahoma"/>
                <a:cs typeface="Arial"/>
              </a:rPr>
              <a:t>LAUSD Section </a:t>
            </a:r>
            <a:r>
              <a:rPr lang="en-US" sz="1600">
                <a:ea typeface="Tahoma"/>
                <a:cs typeface="Arial"/>
              </a:rPr>
              <a:t>on the Moodle homepage.</a:t>
            </a:r>
          </a:p>
          <a:p>
            <a:pPr lvl="1"/>
            <a:r>
              <a:rPr lang="en-US" sz="1400">
                <a:ea typeface="Tahoma"/>
                <a:cs typeface="Arial"/>
              </a:rPr>
              <a:t>Select </a:t>
            </a:r>
            <a:r>
              <a:rPr lang="en-US" sz="1400" i="1">
                <a:ea typeface="Tahoma"/>
                <a:cs typeface="Arial"/>
              </a:rPr>
              <a:t>2023-24 Summative ELPAC Training Resources</a:t>
            </a:r>
            <a:r>
              <a:rPr lang="en-US" sz="1400">
                <a:ea typeface="Tahoma"/>
                <a:cs typeface="Arial"/>
              </a:rPr>
              <a:t>.</a:t>
            </a:r>
          </a:p>
          <a:p>
            <a:pPr marL="596900" lvl="1" indent="0">
              <a:buNone/>
            </a:pPr>
            <a:endParaRPr lang="en-US" sz="1400">
              <a:ea typeface="Tahoma"/>
              <a:cs typeface="Arial"/>
            </a:endParaRPr>
          </a:p>
          <a:p>
            <a:pPr marL="482600" indent="-342900">
              <a:buAutoNum type="arabicPeriod"/>
            </a:pPr>
            <a:r>
              <a:rPr lang="en-US" sz="1600">
                <a:ea typeface="Tahoma"/>
                <a:cs typeface="Arial"/>
              </a:rPr>
              <a:t>Select </a:t>
            </a:r>
            <a:r>
              <a:rPr lang="en-US" sz="1600" i="1">
                <a:ea typeface="Tahoma"/>
                <a:cs typeface="Arial"/>
              </a:rPr>
              <a:t>2023-24 LAUSD Summative ELPAC Test Examiner Training and Calibration. </a:t>
            </a:r>
            <a:endParaRPr lang="en-US" sz="1600" i="1">
              <a:cs typeface="Arial"/>
            </a:endParaRPr>
          </a:p>
          <a:p>
            <a:pPr lvl="1"/>
            <a:r>
              <a:rPr lang="en-US" sz="1400">
                <a:ea typeface="Tahoma"/>
                <a:cs typeface="Arial"/>
              </a:rPr>
              <a:t>This course is for TEs and Coordinators.</a:t>
            </a:r>
          </a:p>
          <a:p>
            <a:pPr marL="596900" lvl="1" indent="0">
              <a:buNone/>
            </a:pPr>
            <a:endParaRPr lang="en-US" sz="1400">
              <a:ea typeface="Tahoma"/>
              <a:cs typeface="Arial"/>
            </a:endParaRPr>
          </a:p>
          <a:p>
            <a:pPr marL="482600" indent="-342900">
              <a:buAutoNum type="arabicPeriod"/>
            </a:pPr>
            <a:r>
              <a:rPr lang="en-US" sz="1600">
                <a:ea typeface="Tahoma"/>
                <a:cs typeface="Arial"/>
              </a:rPr>
              <a:t>Enter your school's Summative ELPAC Moodle Enrollment Key when prompted.</a:t>
            </a:r>
          </a:p>
        </p:txBody>
      </p:sp>
      <p:pic>
        <p:nvPicPr>
          <p:cNvPr id="6" name="Picture 5" descr="A close-up of a sign&#10;&#10;Description automatically generated">
            <a:extLst>
              <a:ext uri="{FF2B5EF4-FFF2-40B4-BE49-F238E27FC236}">
                <a16:creationId xmlns:a16="http://schemas.microsoft.com/office/drawing/2014/main" id="{714D94B9-79C2-0447-A5EC-706D2174CF1D}"/>
              </a:ext>
            </a:extLst>
          </p:cNvPr>
          <p:cNvPicPr>
            <a:picLocks noChangeAspect="1"/>
          </p:cNvPicPr>
          <p:nvPr/>
        </p:nvPicPr>
        <p:blipFill>
          <a:blip r:embed="rId4"/>
          <a:srcRect/>
          <a:stretch/>
        </p:blipFill>
        <p:spPr>
          <a:xfrm>
            <a:off x="5158555" y="1723501"/>
            <a:ext cx="3328204" cy="691191"/>
          </a:xfrm>
          <a:prstGeom prst="rect">
            <a:avLst/>
          </a:prstGeom>
          <a:ln>
            <a:solidFill>
              <a:schemeClr val="tx1"/>
            </a:solidFill>
          </a:ln>
        </p:spPr>
      </p:pic>
      <p:sp>
        <p:nvSpPr>
          <p:cNvPr id="12" name="TextBox 11">
            <a:extLst>
              <a:ext uri="{FF2B5EF4-FFF2-40B4-BE49-F238E27FC236}">
                <a16:creationId xmlns:a16="http://schemas.microsoft.com/office/drawing/2014/main" id="{7E4C67AF-09D5-364A-AFBB-B3BB929D0805}"/>
              </a:ext>
            </a:extLst>
          </p:cNvPr>
          <p:cNvSpPr txBox="1"/>
          <p:nvPr/>
        </p:nvSpPr>
        <p:spPr>
          <a:xfrm>
            <a:off x="9969500" y="-520700"/>
            <a:ext cx="184731" cy="253916"/>
          </a:xfrm>
          <a:prstGeom prst="rect">
            <a:avLst/>
          </a:prstGeom>
          <a:noFill/>
          <a:ln>
            <a:solidFill>
              <a:schemeClr val="tx1"/>
            </a:solidFill>
          </a:ln>
        </p:spPr>
        <p:txBody>
          <a:bodyPr wrap="none" rtlCol="0">
            <a:spAutoFit/>
          </a:bodyPr>
          <a:lstStyle/>
          <a:p>
            <a:endParaRPr lang="en-US" sz="1050"/>
          </a:p>
        </p:txBody>
      </p:sp>
      <p:pic>
        <p:nvPicPr>
          <p:cNvPr id="14" name="Picture 13">
            <a:extLst>
              <a:ext uri="{FF2B5EF4-FFF2-40B4-BE49-F238E27FC236}">
                <a16:creationId xmlns:a16="http://schemas.microsoft.com/office/drawing/2014/main" id="{B133B451-1A59-E143-B35A-675102D56714}"/>
              </a:ext>
            </a:extLst>
          </p:cNvPr>
          <p:cNvPicPr>
            <a:picLocks noChangeAspect="1"/>
          </p:cNvPicPr>
          <p:nvPr/>
        </p:nvPicPr>
        <p:blipFill rotWithShape="1">
          <a:blip r:embed="rId5"/>
          <a:srcRect b="37456"/>
          <a:stretch/>
        </p:blipFill>
        <p:spPr>
          <a:xfrm>
            <a:off x="5161316" y="939716"/>
            <a:ext cx="3328737" cy="568494"/>
          </a:xfrm>
          <a:prstGeom prst="rect">
            <a:avLst/>
          </a:prstGeom>
          <a:ln>
            <a:solidFill>
              <a:schemeClr val="tx1"/>
            </a:solidFill>
          </a:ln>
        </p:spPr>
      </p:pic>
      <p:pic>
        <p:nvPicPr>
          <p:cNvPr id="19" name="Picture 18">
            <a:extLst>
              <a:ext uri="{FF2B5EF4-FFF2-40B4-BE49-F238E27FC236}">
                <a16:creationId xmlns:a16="http://schemas.microsoft.com/office/drawing/2014/main" id="{7D6F7C3E-37B6-7445-8F14-ADC3A1A938BF}"/>
              </a:ext>
            </a:extLst>
          </p:cNvPr>
          <p:cNvPicPr>
            <a:picLocks noChangeAspect="1"/>
          </p:cNvPicPr>
          <p:nvPr/>
        </p:nvPicPr>
        <p:blipFill rotWithShape="1">
          <a:blip r:embed="rId6">
            <a:extLst>
              <a:ext uri="{28A0092B-C50C-407E-A947-70E740481C1C}">
                <a14:useLocalDpi xmlns:a14="http://schemas.microsoft.com/office/drawing/2010/main" val="0"/>
              </a:ext>
            </a:extLst>
          </a:blip>
          <a:srcRect l="3718" t="64187" r="38748" b="-276"/>
          <a:stretch/>
        </p:blipFill>
        <p:spPr>
          <a:xfrm>
            <a:off x="6629192" y="2630792"/>
            <a:ext cx="2151564" cy="960757"/>
          </a:xfrm>
          <a:prstGeom prst="rect">
            <a:avLst/>
          </a:prstGeom>
          <a:ln>
            <a:solidFill>
              <a:schemeClr val="tx1"/>
            </a:solidFill>
          </a:ln>
        </p:spPr>
      </p:pic>
      <p:pic>
        <p:nvPicPr>
          <p:cNvPr id="3" name="Picture 3" descr="A screenshot of a cellphone&#10;&#10;Description automatically generated">
            <a:extLst>
              <a:ext uri="{FF2B5EF4-FFF2-40B4-BE49-F238E27FC236}">
                <a16:creationId xmlns:a16="http://schemas.microsoft.com/office/drawing/2014/main" id="{FD74CD8F-E646-17FC-35D6-1B8AD36BC95F}"/>
              </a:ext>
            </a:extLst>
          </p:cNvPr>
          <p:cNvPicPr>
            <a:picLocks noChangeAspect="1"/>
          </p:cNvPicPr>
          <p:nvPr/>
        </p:nvPicPr>
        <p:blipFill>
          <a:blip r:embed="rId7"/>
          <a:stretch>
            <a:fillRect/>
          </a:stretch>
        </p:blipFill>
        <p:spPr>
          <a:xfrm>
            <a:off x="5150647" y="2639341"/>
            <a:ext cx="1338257" cy="2058500"/>
          </a:xfrm>
          <a:prstGeom prst="rect">
            <a:avLst/>
          </a:prstGeom>
          <a:ln>
            <a:solidFill>
              <a:schemeClr val="tx1"/>
            </a:solidFill>
          </a:ln>
        </p:spPr>
      </p:pic>
      <p:sp>
        <p:nvSpPr>
          <p:cNvPr id="7" name="Speech Bubble: Rectangle 6">
            <a:extLst>
              <a:ext uri="{FF2B5EF4-FFF2-40B4-BE49-F238E27FC236}">
                <a16:creationId xmlns:a16="http://schemas.microsoft.com/office/drawing/2014/main" id="{5C354906-42FF-A018-5CEC-BFA374C57FD9}"/>
              </a:ext>
            </a:extLst>
          </p:cNvPr>
          <p:cNvSpPr/>
          <p:nvPr/>
        </p:nvSpPr>
        <p:spPr>
          <a:xfrm>
            <a:off x="6957279" y="3911751"/>
            <a:ext cx="1605318" cy="506181"/>
          </a:xfrm>
          <a:prstGeom prst="wedgeRectCallout">
            <a:avLst>
              <a:gd name="adj1" fmla="val 23058"/>
              <a:gd name="adj2" fmla="val -8848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ea typeface="Calibri"/>
                <a:cs typeface="Arial" panose="020B0604020202020204" pitchFamily="34" charset="0"/>
              </a:rPr>
              <a:t>Enter the key exactly as it is in the STB Portal.</a:t>
            </a:r>
            <a:endParaRPr lang="en-US" sz="1100">
              <a:solidFill>
                <a:schemeClr val="tx1"/>
              </a:solidFill>
              <a:cs typeface="Arial" panose="020B0604020202020204" pitchFamily="34" charset="0"/>
            </a:endParaRPr>
          </a:p>
        </p:txBody>
      </p:sp>
      <p:sp>
        <p:nvSpPr>
          <p:cNvPr id="11" name="Footer Placeholder 10">
            <a:extLst>
              <a:ext uri="{FF2B5EF4-FFF2-40B4-BE49-F238E27FC236}">
                <a16:creationId xmlns:a16="http://schemas.microsoft.com/office/drawing/2014/main" id="{7A1DB6ED-32F0-160E-0E43-4F76CE20371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4" name="Rectangle 3">
            <a:extLst>
              <a:ext uri="{FF2B5EF4-FFF2-40B4-BE49-F238E27FC236}">
                <a16:creationId xmlns:a16="http://schemas.microsoft.com/office/drawing/2014/main" id="{531BA68C-42B5-A6BE-1C2F-413DC83E7686}"/>
              </a:ext>
            </a:extLst>
          </p:cNvPr>
          <p:cNvSpPr/>
          <p:nvPr/>
        </p:nvSpPr>
        <p:spPr>
          <a:xfrm>
            <a:off x="5361571" y="2210802"/>
            <a:ext cx="3113171" cy="1955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310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a:t>Accessing the Summative ELPAC Moodle Course</a:t>
            </a:r>
          </a:p>
        </p:txBody>
      </p:sp>
      <p:pic>
        <p:nvPicPr>
          <p:cNvPr id="4" name="Picture 3" descr="A screenshot of a computer&#10;&#10;Description automatically generated">
            <a:extLst>
              <a:ext uri="{FF2B5EF4-FFF2-40B4-BE49-F238E27FC236}">
                <a16:creationId xmlns:a16="http://schemas.microsoft.com/office/drawing/2014/main" id="{FC7D20B7-A23D-3044-9424-6B6A21D02FC0}"/>
              </a:ext>
            </a:extLst>
          </p:cNvPr>
          <p:cNvPicPr>
            <a:picLocks noChangeAspect="1"/>
          </p:cNvPicPr>
          <p:nvPr/>
        </p:nvPicPr>
        <p:blipFill>
          <a:blip r:embed="rId3"/>
          <a:srcRect/>
          <a:stretch/>
        </p:blipFill>
        <p:spPr>
          <a:xfrm>
            <a:off x="2341660" y="1030640"/>
            <a:ext cx="4780379" cy="2232121"/>
          </a:xfrm>
          <a:prstGeom prst="rect">
            <a:avLst/>
          </a:prstGeom>
          <a:ln>
            <a:solidFill>
              <a:schemeClr val="tx1"/>
            </a:solidFill>
          </a:ln>
        </p:spPr>
      </p:pic>
      <p:sp>
        <p:nvSpPr>
          <p:cNvPr id="7" name="Speech Bubble: Rectangle 6">
            <a:extLst>
              <a:ext uri="{FF2B5EF4-FFF2-40B4-BE49-F238E27FC236}">
                <a16:creationId xmlns:a16="http://schemas.microsoft.com/office/drawing/2014/main" id="{C3AF84DF-9DFE-3094-31D9-421A7FD7E65A}"/>
              </a:ext>
            </a:extLst>
          </p:cNvPr>
          <p:cNvSpPr/>
          <p:nvPr/>
        </p:nvSpPr>
        <p:spPr>
          <a:xfrm>
            <a:off x="6552272" y="3598323"/>
            <a:ext cx="1290547" cy="376114"/>
          </a:xfrm>
          <a:prstGeom prst="wedgeRectCallout">
            <a:avLst>
              <a:gd name="adj1" fmla="val -83544"/>
              <a:gd name="adj2" fmla="val -644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a:solidFill>
                  <a:srgbClr val="000000"/>
                </a:solidFill>
                <a:cs typeface="Arial" panose="020B0604020202020204" pitchFamily="34" charset="0"/>
              </a:rPr>
              <a:t>2</a:t>
            </a:r>
            <a:r>
              <a:rPr lang="en-US" sz="1100" kern="1200">
                <a:solidFill>
                  <a:srgbClr val="000000"/>
                </a:solidFill>
                <a:cs typeface="Arial" panose="020B0604020202020204" pitchFamily="34" charset="0"/>
              </a:rPr>
              <a:t>. Sign the Affidavit</a:t>
            </a:r>
          </a:p>
        </p:txBody>
      </p:sp>
      <p:sp>
        <p:nvSpPr>
          <p:cNvPr id="9" name="Speech Bubble: Rectangle 7">
            <a:extLst>
              <a:ext uri="{FF2B5EF4-FFF2-40B4-BE49-F238E27FC236}">
                <a16:creationId xmlns:a16="http://schemas.microsoft.com/office/drawing/2014/main" id="{305022AC-9C11-68C8-4544-6D0DA991C45E}"/>
              </a:ext>
            </a:extLst>
          </p:cNvPr>
          <p:cNvSpPr/>
          <p:nvPr/>
        </p:nvSpPr>
        <p:spPr>
          <a:xfrm>
            <a:off x="6548958" y="4061342"/>
            <a:ext cx="1290547" cy="610503"/>
          </a:xfrm>
          <a:prstGeom prst="wedgeRectCallout">
            <a:avLst>
              <a:gd name="adj1" fmla="val -82270"/>
              <a:gd name="adj2" fmla="val -131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a:solidFill>
                  <a:srgbClr val="000000"/>
                </a:solidFill>
                <a:cs typeface="Arial"/>
              </a:rPr>
              <a:t>3</a:t>
            </a:r>
            <a:r>
              <a:rPr lang="en-US" sz="1100" kern="1200">
                <a:solidFill>
                  <a:srgbClr val="000000"/>
                </a:solidFill>
                <a:cs typeface="Arial"/>
              </a:rPr>
              <a:t>. Watch the  Mandatory Video</a:t>
            </a:r>
            <a:endParaRPr lang="en-US" sz="1100">
              <a:solidFill>
                <a:srgbClr val="000000"/>
              </a:solidFill>
              <a:cs typeface="Arial"/>
            </a:endParaRPr>
          </a:p>
        </p:txBody>
      </p:sp>
      <p:sp>
        <p:nvSpPr>
          <p:cNvPr id="8" name="Speech Bubble: Rectangle 6">
            <a:extLst>
              <a:ext uri="{FF2B5EF4-FFF2-40B4-BE49-F238E27FC236}">
                <a16:creationId xmlns:a16="http://schemas.microsoft.com/office/drawing/2014/main" id="{AF5AB148-EC14-5F45-931B-4F6292E0A5F7}"/>
              </a:ext>
            </a:extLst>
          </p:cNvPr>
          <p:cNvSpPr/>
          <p:nvPr/>
        </p:nvSpPr>
        <p:spPr>
          <a:xfrm>
            <a:off x="6555869" y="3014105"/>
            <a:ext cx="1291155" cy="376114"/>
          </a:xfrm>
          <a:prstGeom prst="wedgeRectCallout">
            <a:avLst>
              <a:gd name="adj1" fmla="val -86325"/>
              <a:gd name="adj2" fmla="val -1487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a:solidFill>
                  <a:srgbClr val="000000"/>
                </a:solidFill>
                <a:cs typeface="Arial" panose="020B0604020202020204" pitchFamily="34" charset="0"/>
              </a:rPr>
              <a:t>1. Read the Instructions</a:t>
            </a:r>
          </a:p>
        </p:txBody>
      </p:sp>
      <p:sp>
        <p:nvSpPr>
          <p:cNvPr id="3" name="Speech Bubble: Rectangle 2">
            <a:extLst>
              <a:ext uri="{FF2B5EF4-FFF2-40B4-BE49-F238E27FC236}">
                <a16:creationId xmlns:a16="http://schemas.microsoft.com/office/drawing/2014/main" id="{5E90232A-B837-E10C-EEF3-3DFDED43312B}"/>
              </a:ext>
            </a:extLst>
          </p:cNvPr>
          <p:cNvSpPr/>
          <p:nvPr/>
        </p:nvSpPr>
        <p:spPr>
          <a:xfrm>
            <a:off x="282500" y="1105232"/>
            <a:ext cx="1563290" cy="1943770"/>
          </a:xfrm>
          <a:prstGeom prst="wedgeRectCallout">
            <a:avLst>
              <a:gd name="adj1" fmla="val 78632"/>
              <a:gd name="adj2" fmla="val -3721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a:lnSpc>
                <a:spcPct val="120000"/>
              </a:lnSpc>
              <a:defRPr/>
            </a:pPr>
            <a:r>
              <a:rPr lang="en-US" sz="1200">
                <a:solidFill>
                  <a:schemeClr val="tx1"/>
                </a:solidFill>
                <a:cs typeface="Arial"/>
              </a:rPr>
              <a:t>Keep the COURSE MENU OPEN!</a:t>
            </a:r>
          </a:p>
          <a:p>
            <a:pPr defTabSz="514350">
              <a:lnSpc>
                <a:spcPct val="120000"/>
              </a:lnSpc>
              <a:defRPr/>
            </a:pPr>
            <a:r>
              <a:rPr lang="en-US" sz="1200">
                <a:solidFill>
                  <a:schemeClr val="tx1"/>
                </a:solidFill>
                <a:cs typeface="Arial"/>
              </a:rPr>
              <a:t>A green dot will appear after you pass each calibration quiz. This will help you track your progress.</a:t>
            </a:r>
            <a:endParaRPr lang="en-US" sz="1200">
              <a:solidFill>
                <a:schemeClr val="tx1"/>
              </a:solidFill>
            </a:endParaRPr>
          </a:p>
        </p:txBody>
      </p:sp>
      <p:pic>
        <p:nvPicPr>
          <p:cNvPr id="11" name="Picture 10" descr="Graphical user interface, text&#10;&#10;Description automatically generated">
            <a:extLst>
              <a:ext uri="{FF2B5EF4-FFF2-40B4-BE49-F238E27FC236}">
                <a16:creationId xmlns:a16="http://schemas.microsoft.com/office/drawing/2014/main" id="{3AFEB4FE-E86B-6E37-0F8A-7C7F8160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236" y="3569745"/>
            <a:ext cx="3731462" cy="904597"/>
          </a:xfrm>
          <a:prstGeom prst="rect">
            <a:avLst/>
          </a:prstGeom>
          <a:ln>
            <a:solidFill>
              <a:schemeClr val="tx1"/>
            </a:solidFill>
          </a:ln>
        </p:spPr>
      </p:pic>
      <p:sp>
        <p:nvSpPr>
          <p:cNvPr id="12" name="Footer Placeholder 11">
            <a:extLst>
              <a:ext uri="{FF2B5EF4-FFF2-40B4-BE49-F238E27FC236}">
                <a16:creationId xmlns:a16="http://schemas.microsoft.com/office/drawing/2014/main" id="{C8143B00-77CD-0ACD-3F68-71C9306E2AA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517138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78440-5CEF-314F-9EC3-A37CD77A72D9}"/>
              </a:ext>
            </a:extLst>
          </p:cNvPr>
          <p:cNvPicPr>
            <a:picLocks noChangeAspect="1"/>
          </p:cNvPicPr>
          <p:nvPr/>
        </p:nvPicPr>
        <p:blipFill>
          <a:blip r:embed="rId3">
            <a:extLst>
              <a:ext uri="{28A0092B-C50C-407E-A947-70E740481C1C}">
                <a14:useLocalDpi xmlns:a14="http://schemas.microsoft.com/office/drawing/2010/main" val="0"/>
              </a:ext>
            </a:extLst>
          </a:blip>
          <a:srcRect l="2853" r="2853"/>
          <a:stretch/>
        </p:blipFill>
        <p:spPr>
          <a:xfrm>
            <a:off x="827478" y="964745"/>
            <a:ext cx="3309638" cy="3664454"/>
          </a:xfrm>
          <a:prstGeom prst="rect">
            <a:avLst/>
          </a:prstGeom>
          <a:ln>
            <a:solidFill>
              <a:schemeClr val="tx1"/>
            </a:solidFill>
          </a:ln>
        </p:spPr>
      </p:pic>
      <p:sp>
        <p:nvSpPr>
          <p:cNvPr id="2" name="Title 1"/>
          <p:cNvSpPr>
            <a:spLocks noGrp="1"/>
          </p:cNvSpPr>
          <p:nvPr>
            <p:ph type="title"/>
          </p:nvPr>
        </p:nvSpPr>
        <p:spPr>
          <a:noFill/>
        </p:spPr>
        <p:txBody>
          <a:bodyPr>
            <a:normAutofit fontScale="90000"/>
          </a:bodyPr>
          <a:lstStyle/>
          <a:p>
            <a:r>
              <a:rPr lang="en-US"/>
              <a:t>Completing the Summative ELPAC Moodle Course</a:t>
            </a:r>
          </a:p>
        </p:txBody>
      </p:sp>
      <p:sp>
        <p:nvSpPr>
          <p:cNvPr id="3" name="Right Brace 2">
            <a:extLst>
              <a:ext uri="{FF2B5EF4-FFF2-40B4-BE49-F238E27FC236}">
                <a16:creationId xmlns:a16="http://schemas.microsoft.com/office/drawing/2014/main" id="{BEEF82A6-EC93-4038-9DA0-1539EFD97E41}"/>
              </a:ext>
            </a:extLst>
          </p:cNvPr>
          <p:cNvSpPr/>
          <p:nvPr/>
        </p:nvSpPr>
        <p:spPr>
          <a:xfrm>
            <a:off x="4385855" y="965289"/>
            <a:ext cx="310188" cy="3666760"/>
          </a:xfrm>
          <a:prstGeom prst="rightBrace">
            <a:avLst>
              <a:gd name="adj1" fmla="val 3467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4" name="Rectangle 3">
            <a:extLst>
              <a:ext uri="{FF2B5EF4-FFF2-40B4-BE49-F238E27FC236}">
                <a16:creationId xmlns:a16="http://schemas.microsoft.com/office/drawing/2014/main" id="{7FAAFB18-3871-4E42-850A-85EBF9918509}"/>
              </a:ext>
            </a:extLst>
          </p:cNvPr>
          <p:cNvSpPr/>
          <p:nvPr/>
        </p:nvSpPr>
        <p:spPr>
          <a:xfrm>
            <a:off x="5275094" y="968628"/>
            <a:ext cx="2280963" cy="213745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10160" lvl="1">
              <a:lnSpc>
                <a:spcPct val="120000"/>
              </a:lnSpc>
            </a:pPr>
            <a:r>
              <a:rPr lang="en-US" sz="1100">
                <a:solidFill>
                  <a:schemeClr val="tx1"/>
                </a:solidFill>
                <a:cs typeface="Arial" panose="020B0604020202020204" pitchFamily="34" charset="0"/>
              </a:rPr>
              <a:t>4.  Complete Appropriate Training for your Role:</a:t>
            </a:r>
          </a:p>
          <a:p>
            <a:pPr marL="267335" lvl="1" indent="-257175">
              <a:lnSpc>
                <a:spcPct val="120000"/>
              </a:lnSpc>
              <a:buAutoNum type="alphaLcPeriod"/>
            </a:pPr>
            <a:r>
              <a:rPr lang="en-US" sz="1100">
                <a:solidFill>
                  <a:schemeClr val="tx1"/>
                </a:solidFill>
                <a:cs typeface="Arial"/>
              </a:rPr>
              <a:t>Coordinators complete calibration for their school's span. </a:t>
            </a:r>
            <a:endParaRPr lang="en-US" sz="1100">
              <a:solidFill>
                <a:schemeClr val="tx1"/>
              </a:solidFill>
              <a:ea typeface="+mn-lt"/>
              <a:cs typeface="Arial"/>
            </a:endParaRPr>
          </a:p>
          <a:p>
            <a:pPr marL="267335" lvl="1" indent="-257175">
              <a:lnSpc>
                <a:spcPct val="120000"/>
              </a:lnSpc>
              <a:buAutoNum type="alphaLcPeriod"/>
            </a:pPr>
            <a:r>
              <a:rPr lang="en-US" sz="1100">
                <a:solidFill>
                  <a:schemeClr val="tx1"/>
                </a:solidFill>
                <a:cs typeface="Arial" panose="020B0604020202020204" pitchFamily="34" charset="0"/>
              </a:rPr>
              <a:t>Test Examiners complete calibration for the grades they will administer the test.</a:t>
            </a:r>
            <a:endParaRPr lang="en-US" sz="1100">
              <a:solidFill>
                <a:schemeClr val="tx1"/>
              </a:solidFill>
              <a:ea typeface="+mn-lt"/>
              <a:cs typeface="+mn-lt"/>
            </a:endParaRPr>
          </a:p>
        </p:txBody>
      </p:sp>
      <p:sp>
        <p:nvSpPr>
          <p:cNvPr id="8" name="Footer Placeholder 7">
            <a:extLst>
              <a:ext uri="{FF2B5EF4-FFF2-40B4-BE49-F238E27FC236}">
                <a16:creationId xmlns:a16="http://schemas.microsoft.com/office/drawing/2014/main" id="{F816F738-6998-83EE-AEB2-A8C4D080CB3A}"/>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159209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a:t>Completing the Summative ELPAC Moodle Course</a:t>
            </a:r>
          </a:p>
        </p:txBody>
      </p:sp>
      <p:sp>
        <p:nvSpPr>
          <p:cNvPr id="3" name="Right Brace 2">
            <a:extLst>
              <a:ext uri="{FF2B5EF4-FFF2-40B4-BE49-F238E27FC236}">
                <a16:creationId xmlns:a16="http://schemas.microsoft.com/office/drawing/2014/main" id="{BEEF82A6-EC93-4038-9DA0-1539EFD97E41}"/>
              </a:ext>
            </a:extLst>
          </p:cNvPr>
          <p:cNvSpPr/>
          <p:nvPr/>
        </p:nvSpPr>
        <p:spPr>
          <a:xfrm>
            <a:off x="3635513" y="950582"/>
            <a:ext cx="310188" cy="2857135"/>
          </a:xfrm>
          <a:prstGeom prst="rightBrace">
            <a:avLst>
              <a:gd name="adj1" fmla="val 3467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6" name="Rectangle 25">
            <a:extLst>
              <a:ext uri="{FF2B5EF4-FFF2-40B4-BE49-F238E27FC236}">
                <a16:creationId xmlns:a16="http://schemas.microsoft.com/office/drawing/2014/main" id="{7FAAFB18-3871-4E42-850A-85EBF9918509}"/>
              </a:ext>
            </a:extLst>
          </p:cNvPr>
          <p:cNvSpPr/>
          <p:nvPr/>
        </p:nvSpPr>
        <p:spPr>
          <a:xfrm>
            <a:off x="4137318" y="948175"/>
            <a:ext cx="3077399" cy="282893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20000"/>
              </a:lnSpc>
            </a:pPr>
            <a:r>
              <a:rPr lang="en-US" sz="1200">
                <a:solidFill>
                  <a:schemeClr val="tx1"/>
                </a:solidFill>
                <a:cs typeface="Arial" panose="020B0604020202020204" pitchFamily="34" charset="0"/>
              </a:rPr>
              <a:t>Keep the COURSE MENU OPEN!</a:t>
            </a:r>
            <a:endParaRPr lang="en-US">
              <a:solidFill>
                <a:schemeClr val="tx1"/>
              </a:solidFill>
              <a:cs typeface="Arial"/>
            </a:endParaRPr>
          </a:p>
          <a:p>
            <a:pPr>
              <a:lnSpc>
                <a:spcPct val="120000"/>
              </a:lnSpc>
            </a:pPr>
            <a:r>
              <a:rPr lang="en-US" sz="1200">
                <a:solidFill>
                  <a:schemeClr val="tx1"/>
                </a:solidFill>
                <a:cs typeface="Arial" panose="020B0604020202020204" pitchFamily="34" charset="0"/>
              </a:rPr>
              <a:t>A green dot will appear after you pass each calibration quiz.</a:t>
            </a:r>
            <a:endParaRPr lang="en-US" sz="1200">
              <a:solidFill>
                <a:schemeClr val="tx1"/>
              </a:solidFill>
              <a:cs typeface="Arial"/>
            </a:endParaRPr>
          </a:p>
          <a:p>
            <a:pPr>
              <a:lnSpc>
                <a:spcPct val="120000"/>
              </a:lnSpc>
            </a:pPr>
            <a:endParaRPr lang="en-US" sz="1200">
              <a:solidFill>
                <a:schemeClr val="tx1"/>
              </a:solidFill>
              <a:cs typeface="Arial" panose="020B0604020202020204" pitchFamily="34" charset="0"/>
            </a:endParaRPr>
          </a:p>
          <a:p>
            <a:pPr marL="257175" indent="-257175">
              <a:lnSpc>
                <a:spcPct val="120000"/>
              </a:lnSpc>
              <a:buAutoNum type="arabicPeriod" startAt="5"/>
            </a:pPr>
            <a:r>
              <a:rPr lang="en-US" sz="1200">
                <a:solidFill>
                  <a:schemeClr val="tx1"/>
                </a:solidFill>
                <a:cs typeface="Arial"/>
              </a:rPr>
              <a:t>Once all calibration quizzes have been completed, click on the Speaking Certificate of Calibration link and the certificate will be emailed to you.</a:t>
            </a:r>
          </a:p>
          <a:p>
            <a:pPr marL="457200" lvl="3" indent="-228600">
              <a:lnSpc>
                <a:spcPct val="120000"/>
              </a:lnSpc>
              <a:buAutoNum type="alphaLcPeriod"/>
            </a:pPr>
            <a:r>
              <a:rPr lang="en-US" sz="1200" b="1">
                <a:solidFill>
                  <a:schemeClr val="tx1"/>
                </a:solidFill>
                <a:ea typeface="+mn-lt"/>
                <a:cs typeface="Arial"/>
              </a:rPr>
              <a:t>Credit will not be reflected until the link is clicked.</a:t>
            </a:r>
            <a:endParaRPr lang="en-US" sz="1200" b="1">
              <a:solidFill>
                <a:schemeClr val="tx1"/>
              </a:solidFill>
              <a:ea typeface="+mn-lt"/>
              <a:cs typeface="Arial" panose="020B0604020202020204" pitchFamily="34" charset="0"/>
            </a:endParaRPr>
          </a:p>
          <a:p>
            <a:pPr marL="10160" lvl="1">
              <a:lnSpc>
                <a:spcPct val="120000"/>
              </a:lnSpc>
            </a:pPr>
            <a:endParaRPr lang="en-US" sz="1200">
              <a:solidFill>
                <a:schemeClr val="tx1"/>
              </a:solidFill>
              <a:ea typeface="+mn-lt"/>
              <a:cs typeface="Arial" panose="020B0604020202020204" pitchFamily="34" charset="0"/>
            </a:endParaRPr>
          </a:p>
          <a:p>
            <a:pPr marL="10160" lvl="1">
              <a:lnSpc>
                <a:spcPct val="120000"/>
              </a:lnSpc>
            </a:pPr>
            <a:r>
              <a:rPr lang="en-US" sz="1200">
                <a:solidFill>
                  <a:schemeClr val="tx1"/>
                </a:solidFill>
                <a:ea typeface="+mn-lt"/>
                <a:cs typeface="Arial" panose="020B0604020202020204" pitchFamily="34" charset="0"/>
              </a:rPr>
              <a:t>Completion will be reflected in the STB Portal Moodle Page in 1-2 business days.</a:t>
            </a:r>
            <a:endParaRPr lang="en-US" sz="1200">
              <a:solidFill>
                <a:schemeClr val="tx1"/>
              </a:solidFill>
              <a:ea typeface="+mn-lt"/>
              <a:cs typeface="+mn-lt"/>
            </a:endParaRPr>
          </a:p>
        </p:txBody>
      </p:sp>
      <p:pic>
        <p:nvPicPr>
          <p:cNvPr id="8" name="Picture 7" descr="A screenshot of a phone&#10;&#10;Description automatically generated with low confidence">
            <a:extLst>
              <a:ext uri="{FF2B5EF4-FFF2-40B4-BE49-F238E27FC236}">
                <a16:creationId xmlns:a16="http://schemas.microsoft.com/office/drawing/2014/main" id="{DEF671A8-8053-05D2-B2CA-572CC82729BB}"/>
              </a:ext>
            </a:extLst>
          </p:cNvPr>
          <p:cNvPicPr>
            <a:picLocks noChangeAspect="1"/>
          </p:cNvPicPr>
          <p:nvPr/>
        </p:nvPicPr>
        <p:blipFill rotWithShape="1">
          <a:blip r:embed="rId3">
            <a:extLst>
              <a:ext uri="{28A0092B-C50C-407E-A947-70E740481C1C}">
                <a14:useLocalDpi xmlns:a14="http://schemas.microsoft.com/office/drawing/2010/main" val="0"/>
              </a:ext>
            </a:extLst>
          </a:blip>
          <a:srcRect r="3125" b="6264"/>
          <a:stretch/>
        </p:blipFill>
        <p:spPr>
          <a:xfrm>
            <a:off x="1455078" y="948175"/>
            <a:ext cx="1875936" cy="2813325"/>
          </a:xfrm>
          <a:prstGeom prst="rect">
            <a:avLst/>
          </a:prstGeom>
          <a:ln>
            <a:solidFill>
              <a:schemeClr val="tx1"/>
            </a:solidFill>
          </a:ln>
        </p:spPr>
      </p:pic>
      <p:sp>
        <p:nvSpPr>
          <p:cNvPr id="9" name="Footer Placeholder 8">
            <a:extLst>
              <a:ext uri="{FF2B5EF4-FFF2-40B4-BE49-F238E27FC236}">
                <a16:creationId xmlns:a16="http://schemas.microsoft.com/office/drawing/2014/main" id="{0DF6A975-441F-0502-CF65-5B12755C92A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4" name="Picture 3" descr="A close-up of a sign&#10;&#10;Description automatically generated">
            <a:extLst>
              <a:ext uri="{FF2B5EF4-FFF2-40B4-BE49-F238E27FC236}">
                <a16:creationId xmlns:a16="http://schemas.microsoft.com/office/drawing/2014/main" id="{DAB80102-5AD4-419A-E917-6F7F2EA604AC}"/>
              </a:ext>
            </a:extLst>
          </p:cNvPr>
          <p:cNvPicPr>
            <a:picLocks noChangeAspect="1"/>
          </p:cNvPicPr>
          <p:nvPr/>
        </p:nvPicPr>
        <p:blipFill>
          <a:blip r:embed="rId4"/>
          <a:stretch>
            <a:fillRect/>
          </a:stretch>
        </p:blipFill>
        <p:spPr>
          <a:xfrm>
            <a:off x="902368" y="4013425"/>
            <a:ext cx="3233487" cy="523092"/>
          </a:xfrm>
          <a:prstGeom prst="rect">
            <a:avLst/>
          </a:prstGeom>
          <a:ln>
            <a:solidFill>
              <a:schemeClr val="tx1"/>
            </a:solidFill>
          </a:ln>
        </p:spPr>
      </p:pic>
    </p:spTree>
    <p:extLst>
      <p:ext uri="{BB962C8B-B14F-4D97-AF65-F5344CB8AC3E}">
        <p14:creationId xmlns:p14="http://schemas.microsoft.com/office/powerpoint/2010/main" val="30773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4" y="150"/>
            <a:ext cx="8833399" cy="773400"/>
          </a:xfrm>
          <a:noFill/>
        </p:spPr>
        <p:txBody>
          <a:bodyPr>
            <a:noAutofit/>
          </a:bodyPr>
          <a:lstStyle/>
          <a:p>
            <a:r>
              <a:rPr lang="en-US" sz="2400">
                <a:solidFill>
                  <a:schemeClr val="accent2"/>
                </a:solidFill>
              </a:rPr>
              <a:t>Accessing the Summative Alternate ELPAC Moodle Course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8844" y="778851"/>
            <a:ext cx="4572426" cy="3789871"/>
          </a:xfrm>
        </p:spPr>
        <p:txBody>
          <a:bodyPr spcFirstLastPara="1" wrap="square" lIns="68580" tIns="34290" rIns="68580" bIns="34290" anchor="t" anchorCtr="0">
            <a:noAutofit/>
          </a:bodyPr>
          <a:lstStyle/>
          <a:p>
            <a:pPr marL="482600" indent="-342900">
              <a:buAutoNum type="arabicPeriod"/>
            </a:pPr>
            <a:r>
              <a:rPr lang="en-US" sz="1600">
                <a:cs typeface="Arial"/>
              </a:rPr>
              <a:t>Log in to the Moodle website</a:t>
            </a:r>
            <a:endParaRPr lang="en-US"/>
          </a:p>
          <a:p>
            <a:pPr lvl="1"/>
            <a:r>
              <a:rPr lang="en-US" sz="1400">
                <a:cs typeface="Arial"/>
                <a:hlinkClick r:id="rId3"/>
              </a:rPr>
              <a:t>https://moodle.caaspp-elpac.org</a:t>
            </a:r>
            <a:endParaRPr lang="en-US" sz="1400">
              <a:cs typeface="Arial"/>
            </a:endParaRPr>
          </a:p>
          <a:p>
            <a:pPr marL="482600" indent="-342900">
              <a:buAutoNum type="arabicPeriod"/>
            </a:pPr>
            <a:endParaRPr lang="en-US" sz="1600">
              <a:cs typeface="Arial"/>
            </a:endParaRPr>
          </a:p>
          <a:p>
            <a:pPr marL="482600" indent="-342900">
              <a:buAutoNum type="arabicPeriod"/>
            </a:pPr>
            <a:r>
              <a:rPr lang="en-US" sz="1600">
                <a:cs typeface="Arial"/>
              </a:rPr>
              <a:t>Scroll down to the LAUSD Section on the Moodle homepage.</a:t>
            </a:r>
            <a:endParaRPr lang="en-US"/>
          </a:p>
          <a:p>
            <a:pPr lvl="1"/>
            <a:r>
              <a:rPr lang="en-US" sz="1400">
                <a:ea typeface="Tahoma"/>
                <a:cs typeface="Arial"/>
              </a:rPr>
              <a:t>Select </a:t>
            </a:r>
            <a:r>
              <a:rPr lang="en-US" sz="1400" i="1">
                <a:ea typeface="Tahoma"/>
                <a:cs typeface="Arial"/>
              </a:rPr>
              <a:t>2023-24 Summative Alternate ELPAC.</a:t>
            </a:r>
          </a:p>
          <a:p>
            <a:pPr marL="482600" indent="-342900">
              <a:buAutoNum type="arabicPeriod"/>
            </a:pPr>
            <a:endParaRPr lang="en-US" sz="1600">
              <a:ea typeface="Tahoma"/>
              <a:cs typeface="Arial"/>
            </a:endParaRPr>
          </a:p>
          <a:p>
            <a:pPr marL="482600" indent="-342900">
              <a:buAutoNum type="arabicPeriod"/>
            </a:pPr>
            <a:r>
              <a:rPr lang="en-US" sz="1600">
                <a:ea typeface="Tahoma"/>
                <a:cs typeface="Arial"/>
              </a:rPr>
              <a:t>Click on the course title. </a:t>
            </a:r>
            <a:endParaRPr lang="en-US" sz="1600">
              <a:cs typeface="Arial"/>
            </a:endParaRPr>
          </a:p>
          <a:p>
            <a:pPr marL="482600" indent="-342900">
              <a:buAutoNum type="arabicPeriod"/>
            </a:pPr>
            <a:endParaRPr lang="en-US" sz="1600">
              <a:cs typeface="Arial"/>
            </a:endParaRPr>
          </a:p>
          <a:p>
            <a:pPr marL="482600" indent="-342900">
              <a:buAutoNum type="arabicPeriod"/>
            </a:pPr>
            <a:r>
              <a:rPr lang="en-US" sz="1600">
                <a:cs typeface="Arial"/>
              </a:rPr>
              <a:t>Enter your school’s Summative Alternate ELPAC Moodle Enrollment Key when prompted.</a:t>
            </a:r>
            <a:endParaRPr lang="en-US"/>
          </a:p>
        </p:txBody>
      </p:sp>
      <p:pic>
        <p:nvPicPr>
          <p:cNvPr id="19" name="Picture 18">
            <a:extLst>
              <a:ext uri="{FF2B5EF4-FFF2-40B4-BE49-F238E27FC236}">
                <a16:creationId xmlns:a16="http://schemas.microsoft.com/office/drawing/2014/main" id="{7D6F7C3E-37B6-7445-8F14-ADC3A1A938BF}"/>
              </a:ext>
            </a:extLst>
          </p:cNvPr>
          <p:cNvPicPr>
            <a:picLocks noChangeAspect="1"/>
          </p:cNvPicPr>
          <p:nvPr/>
        </p:nvPicPr>
        <p:blipFill rotWithShape="1">
          <a:blip r:embed="rId4">
            <a:extLst>
              <a:ext uri="{28A0092B-C50C-407E-A947-70E740481C1C}">
                <a14:useLocalDpi xmlns:a14="http://schemas.microsoft.com/office/drawing/2010/main" val="0"/>
              </a:ext>
            </a:extLst>
          </a:blip>
          <a:srcRect l="3751" t="66676" r="40426" b="1070"/>
          <a:stretch/>
        </p:blipFill>
        <p:spPr>
          <a:xfrm>
            <a:off x="6853976" y="2969710"/>
            <a:ext cx="2087597" cy="760136"/>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B1C58FDD-2A69-A541-A7EB-51D4447B19A9}"/>
              </a:ext>
            </a:extLst>
          </p:cNvPr>
          <p:cNvPicPr>
            <a:picLocks noChangeAspect="1"/>
          </p:cNvPicPr>
          <p:nvPr/>
        </p:nvPicPr>
        <p:blipFill>
          <a:blip r:embed="rId5"/>
          <a:stretch>
            <a:fillRect/>
          </a:stretch>
        </p:blipFill>
        <p:spPr>
          <a:xfrm>
            <a:off x="5875053" y="909594"/>
            <a:ext cx="2432471" cy="959268"/>
          </a:xfrm>
          <a:prstGeom prst="rect">
            <a:avLst/>
          </a:prstGeom>
          <a:ln>
            <a:solidFill>
              <a:schemeClr val="tx1"/>
            </a:solidFill>
          </a:ln>
        </p:spPr>
      </p:pic>
      <p:sp>
        <p:nvSpPr>
          <p:cNvPr id="8" name="Speech Bubble: Rectangle 6">
            <a:extLst>
              <a:ext uri="{FF2B5EF4-FFF2-40B4-BE49-F238E27FC236}">
                <a16:creationId xmlns:a16="http://schemas.microsoft.com/office/drawing/2014/main" id="{FE216C4D-C8E1-ADD2-7450-39E861162703}"/>
              </a:ext>
            </a:extLst>
          </p:cNvPr>
          <p:cNvSpPr/>
          <p:nvPr/>
        </p:nvSpPr>
        <p:spPr>
          <a:xfrm>
            <a:off x="7147980" y="4000713"/>
            <a:ext cx="1502192" cy="620442"/>
          </a:xfrm>
          <a:prstGeom prst="wedgeRectCallout">
            <a:avLst>
              <a:gd name="adj1" fmla="val 11806"/>
              <a:gd name="adj2" fmla="val -7759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ea typeface="Calibri"/>
                <a:cs typeface="Arial" panose="020B0604020202020204" pitchFamily="34" charset="0"/>
              </a:rPr>
              <a:t>Enter the key exactly as it is in the STB Portal.</a:t>
            </a:r>
            <a:endParaRPr lang="en-US" sz="1100">
              <a:solidFill>
                <a:schemeClr val="tx1"/>
              </a:solidFill>
              <a:cs typeface="Arial" panose="020B0604020202020204" pitchFamily="34" charset="0"/>
            </a:endParaRPr>
          </a:p>
        </p:txBody>
      </p:sp>
      <p:sp>
        <p:nvSpPr>
          <p:cNvPr id="13" name="Footer Placeholder 12">
            <a:extLst>
              <a:ext uri="{FF2B5EF4-FFF2-40B4-BE49-F238E27FC236}">
                <a16:creationId xmlns:a16="http://schemas.microsoft.com/office/drawing/2014/main" id="{5A737834-69D6-AE83-D5A4-B6EB6E42F23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3" name="Picture 2" descr="A close-up of a test&#10;&#10;Description automatically generated">
            <a:extLst>
              <a:ext uri="{FF2B5EF4-FFF2-40B4-BE49-F238E27FC236}">
                <a16:creationId xmlns:a16="http://schemas.microsoft.com/office/drawing/2014/main" id="{B1AADB00-81BF-B8A3-263C-6C25CBDA4716}"/>
              </a:ext>
            </a:extLst>
          </p:cNvPr>
          <p:cNvPicPr>
            <a:picLocks noChangeAspect="1"/>
          </p:cNvPicPr>
          <p:nvPr/>
        </p:nvPicPr>
        <p:blipFill>
          <a:blip r:embed="rId6"/>
          <a:stretch>
            <a:fillRect/>
          </a:stretch>
        </p:blipFill>
        <p:spPr>
          <a:xfrm>
            <a:off x="5692734" y="1980708"/>
            <a:ext cx="2820391" cy="833245"/>
          </a:xfrm>
          <a:prstGeom prst="rect">
            <a:avLst/>
          </a:prstGeom>
          <a:ln>
            <a:solidFill>
              <a:schemeClr val="tx1"/>
            </a:solidFill>
          </a:ln>
        </p:spPr>
      </p:pic>
      <p:pic>
        <p:nvPicPr>
          <p:cNvPr id="6" name="Picture 5" descr="A screenshot of a cell phone&#10;&#10;Description automatically generated">
            <a:extLst>
              <a:ext uri="{FF2B5EF4-FFF2-40B4-BE49-F238E27FC236}">
                <a16:creationId xmlns:a16="http://schemas.microsoft.com/office/drawing/2014/main" id="{DABA874B-71B6-88C2-A567-B41EC5D1E96A}"/>
              </a:ext>
            </a:extLst>
          </p:cNvPr>
          <p:cNvPicPr>
            <a:picLocks noChangeAspect="1"/>
          </p:cNvPicPr>
          <p:nvPr/>
        </p:nvPicPr>
        <p:blipFill>
          <a:blip r:embed="rId7"/>
          <a:stretch>
            <a:fillRect/>
          </a:stretch>
        </p:blipFill>
        <p:spPr>
          <a:xfrm>
            <a:off x="5475872" y="2951018"/>
            <a:ext cx="1198200" cy="1690750"/>
          </a:xfrm>
          <a:prstGeom prst="rect">
            <a:avLst/>
          </a:prstGeom>
          <a:ln>
            <a:solidFill>
              <a:schemeClr val="tx1"/>
            </a:solidFill>
          </a:ln>
        </p:spPr>
      </p:pic>
      <p:sp>
        <p:nvSpPr>
          <p:cNvPr id="10" name="Rectangle 9">
            <a:extLst>
              <a:ext uri="{FF2B5EF4-FFF2-40B4-BE49-F238E27FC236}">
                <a16:creationId xmlns:a16="http://schemas.microsoft.com/office/drawing/2014/main" id="{903F4E05-1AA2-12AD-6527-AEBD479DD261}"/>
              </a:ext>
            </a:extLst>
          </p:cNvPr>
          <p:cNvSpPr/>
          <p:nvPr/>
        </p:nvSpPr>
        <p:spPr>
          <a:xfrm>
            <a:off x="5766954" y="2627415"/>
            <a:ext cx="2234045" cy="1707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961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1375" y="150"/>
            <a:ext cx="8956321" cy="773400"/>
          </a:xfrm>
          <a:noFill/>
        </p:spPr>
        <p:txBody>
          <a:bodyPr>
            <a:normAutofit/>
          </a:bodyPr>
          <a:lstStyle/>
          <a:p>
            <a:r>
              <a:rPr lang="en-US" sz="2400">
                <a:solidFill>
                  <a:schemeClr val="accent2"/>
                </a:solidFill>
              </a:rPr>
              <a:t>Accessing the Summative Alternate ELPAC Moodle Course</a:t>
            </a:r>
          </a:p>
        </p:txBody>
      </p:sp>
      <p:pic>
        <p:nvPicPr>
          <p:cNvPr id="3" name="Picture 10">
            <a:extLst>
              <a:ext uri="{FF2B5EF4-FFF2-40B4-BE49-F238E27FC236}">
                <a16:creationId xmlns:a16="http://schemas.microsoft.com/office/drawing/2014/main" id="{020E9BA0-3424-3A9F-E6C9-6AB9F05877A4}"/>
              </a:ext>
            </a:extLst>
          </p:cNvPr>
          <p:cNvPicPr>
            <a:picLocks noChangeAspect="1"/>
          </p:cNvPicPr>
          <p:nvPr/>
        </p:nvPicPr>
        <p:blipFill>
          <a:blip r:embed="rId2"/>
          <a:srcRect/>
          <a:stretch/>
        </p:blipFill>
        <p:spPr>
          <a:xfrm>
            <a:off x="4095585" y="3193134"/>
            <a:ext cx="3644159" cy="468244"/>
          </a:xfrm>
          <a:prstGeom prst="rect">
            <a:avLst/>
          </a:prstGeom>
          <a:ln>
            <a:solidFill>
              <a:schemeClr val="tx1"/>
            </a:solidFill>
          </a:ln>
        </p:spPr>
      </p:pic>
      <p:pic>
        <p:nvPicPr>
          <p:cNvPr id="10" name="Picture 9" descr="A screenshot of a test&#10;&#10;Description automatically generated">
            <a:extLst>
              <a:ext uri="{FF2B5EF4-FFF2-40B4-BE49-F238E27FC236}">
                <a16:creationId xmlns:a16="http://schemas.microsoft.com/office/drawing/2014/main" id="{41FF2125-1DC0-C3EB-C298-64B390C69227}"/>
              </a:ext>
            </a:extLst>
          </p:cNvPr>
          <p:cNvPicPr>
            <a:picLocks noChangeAspect="1"/>
          </p:cNvPicPr>
          <p:nvPr/>
        </p:nvPicPr>
        <p:blipFill>
          <a:blip r:embed="rId3"/>
          <a:srcRect/>
          <a:stretch/>
        </p:blipFill>
        <p:spPr>
          <a:xfrm>
            <a:off x="4113660" y="950255"/>
            <a:ext cx="4340823" cy="1978905"/>
          </a:xfrm>
          <a:prstGeom prst="rect">
            <a:avLst/>
          </a:prstGeom>
          <a:ln>
            <a:solidFill>
              <a:schemeClr val="tx1"/>
            </a:solidFill>
          </a:ln>
        </p:spPr>
      </p:pic>
      <p:sp>
        <p:nvSpPr>
          <p:cNvPr id="8" name="Speech Bubble: Rectangle 6">
            <a:extLst>
              <a:ext uri="{FF2B5EF4-FFF2-40B4-BE49-F238E27FC236}">
                <a16:creationId xmlns:a16="http://schemas.microsoft.com/office/drawing/2014/main" id="{AF5AB148-EC14-5F45-931B-4F6292E0A5F7}"/>
              </a:ext>
            </a:extLst>
          </p:cNvPr>
          <p:cNvSpPr/>
          <p:nvPr/>
        </p:nvSpPr>
        <p:spPr>
          <a:xfrm>
            <a:off x="7840412" y="1308366"/>
            <a:ext cx="1046529" cy="396785"/>
          </a:xfrm>
          <a:prstGeom prst="wedgeRectCallout">
            <a:avLst>
              <a:gd name="adj1" fmla="val -104282"/>
              <a:gd name="adj2" fmla="val -157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a:solidFill>
                  <a:srgbClr val="000000"/>
                </a:solidFill>
                <a:cs typeface="Arial" panose="020B0604020202020204" pitchFamily="34" charset="0"/>
              </a:rPr>
              <a:t>1. Read the Instructions</a:t>
            </a:r>
          </a:p>
        </p:txBody>
      </p:sp>
      <p:sp>
        <p:nvSpPr>
          <p:cNvPr id="5" name="Speech Bubble: Rectangle 4">
            <a:extLst>
              <a:ext uri="{FF2B5EF4-FFF2-40B4-BE49-F238E27FC236}">
                <a16:creationId xmlns:a16="http://schemas.microsoft.com/office/drawing/2014/main" id="{6553D313-1700-C7D2-9318-F100740BCDF9}"/>
              </a:ext>
            </a:extLst>
          </p:cNvPr>
          <p:cNvSpPr/>
          <p:nvPr/>
        </p:nvSpPr>
        <p:spPr>
          <a:xfrm>
            <a:off x="1012626" y="3367879"/>
            <a:ext cx="2173629" cy="853799"/>
          </a:xfrm>
          <a:prstGeom prst="wedgeRectCallout">
            <a:avLst>
              <a:gd name="adj1" fmla="val -24856"/>
              <a:gd name="adj2" fmla="val -770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en-US" sz="1100">
                <a:solidFill>
                  <a:schemeClr val="tx1"/>
                </a:solidFill>
                <a:cs typeface="Arial"/>
              </a:rPr>
              <a:t>Keep the COURSE MENU OPEN!</a:t>
            </a:r>
          </a:p>
          <a:p>
            <a:pPr marL="257175" indent="-257175">
              <a:lnSpc>
                <a:spcPct val="120000"/>
              </a:lnSpc>
              <a:buFont typeface="Wingdings" panose="05000000000000000000" pitchFamily="2" charset="2"/>
              <a:buChar char="§"/>
            </a:pPr>
            <a:r>
              <a:rPr lang="en-US" sz="1100">
                <a:solidFill>
                  <a:schemeClr val="tx1"/>
                </a:solidFill>
                <a:cs typeface="Arial"/>
              </a:rPr>
              <a:t>A green dot will appear after you complete section.</a:t>
            </a:r>
            <a:endParaRPr lang="en-US" sz="1100">
              <a:solidFill>
                <a:schemeClr val="tx1"/>
              </a:solidFill>
              <a:cs typeface="Arial" panose="020B0604020202020204" pitchFamily="34" charset="0"/>
            </a:endParaRPr>
          </a:p>
        </p:txBody>
      </p:sp>
      <p:sp>
        <p:nvSpPr>
          <p:cNvPr id="7" name="Speech Bubble: Rectangle 6">
            <a:extLst>
              <a:ext uri="{FF2B5EF4-FFF2-40B4-BE49-F238E27FC236}">
                <a16:creationId xmlns:a16="http://schemas.microsoft.com/office/drawing/2014/main" id="{C3AF84DF-9DFE-3094-31D9-421A7FD7E65A}"/>
              </a:ext>
            </a:extLst>
          </p:cNvPr>
          <p:cNvSpPr/>
          <p:nvPr/>
        </p:nvSpPr>
        <p:spPr>
          <a:xfrm>
            <a:off x="8103904" y="3181155"/>
            <a:ext cx="730887" cy="550545"/>
          </a:xfrm>
          <a:prstGeom prst="wedgeRectCallout">
            <a:avLst>
              <a:gd name="adj1" fmla="val -103759"/>
              <a:gd name="adj2" fmla="val -2198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1100" kern="1200">
                <a:solidFill>
                  <a:srgbClr val="000000"/>
                </a:solidFill>
                <a:cs typeface="Arial" panose="020B0604020202020204" pitchFamily="34" charset="0"/>
              </a:rPr>
              <a:t>2. Sign the Affidavit</a:t>
            </a:r>
            <a:endParaRPr lang="en-US" sz="1100">
              <a:solidFill>
                <a:srgbClr val="000000"/>
              </a:solidFill>
              <a:cs typeface="Arial" panose="020B0604020202020204" pitchFamily="34" charset="0"/>
            </a:endParaRPr>
          </a:p>
        </p:txBody>
      </p:sp>
      <p:sp>
        <p:nvSpPr>
          <p:cNvPr id="12" name="Footer Placeholder 11">
            <a:extLst>
              <a:ext uri="{FF2B5EF4-FFF2-40B4-BE49-F238E27FC236}">
                <a16:creationId xmlns:a16="http://schemas.microsoft.com/office/drawing/2014/main" id="{365F74AD-CFEB-A7AF-7572-A89481570A9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4" name="Picture 3" descr="A screen shot of a course menu&#10;&#10;Description automatically generated">
            <a:extLst>
              <a:ext uri="{FF2B5EF4-FFF2-40B4-BE49-F238E27FC236}">
                <a16:creationId xmlns:a16="http://schemas.microsoft.com/office/drawing/2014/main" id="{974C321B-E03C-91AC-29C1-BFA40574D635}"/>
              </a:ext>
            </a:extLst>
          </p:cNvPr>
          <p:cNvPicPr>
            <a:picLocks noChangeAspect="1"/>
          </p:cNvPicPr>
          <p:nvPr/>
        </p:nvPicPr>
        <p:blipFill>
          <a:blip r:embed="rId4"/>
          <a:stretch>
            <a:fillRect/>
          </a:stretch>
        </p:blipFill>
        <p:spPr>
          <a:xfrm>
            <a:off x="1317796" y="850570"/>
            <a:ext cx="1684058" cy="2113807"/>
          </a:xfrm>
          <a:prstGeom prst="rect">
            <a:avLst/>
          </a:prstGeom>
          <a:ln>
            <a:solidFill>
              <a:schemeClr val="tx1"/>
            </a:solidFill>
          </a:ln>
        </p:spPr>
      </p:pic>
    </p:spTree>
    <p:extLst>
      <p:ext uri="{BB962C8B-B14F-4D97-AF65-F5344CB8AC3E}">
        <p14:creationId xmlns:p14="http://schemas.microsoft.com/office/powerpoint/2010/main" val="2068297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1375" y="150"/>
            <a:ext cx="8890484" cy="773400"/>
          </a:xfrm>
          <a:noFill/>
        </p:spPr>
        <p:txBody>
          <a:bodyPr>
            <a:normAutofit/>
          </a:bodyPr>
          <a:lstStyle/>
          <a:p>
            <a:r>
              <a:rPr lang="en-US" sz="2400">
                <a:solidFill>
                  <a:schemeClr val="accent2"/>
                </a:solidFill>
              </a:rPr>
              <a:t>Accessing the Summative Alternate ELPAC Moodle Course</a:t>
            </a:r>
          </a:p>
        </p:txBody>
      </p:sp>
      <p:sp>
        <p:nvSpPr>
          <p:cNvPr id="12" name="Speech Bubble: Rectangle 6">
            <a:extLst>
              <a:ext uri="{FF2B5EF4-FFF2-40B4-BE49-F238E27FC236}">
                <a16:creationId xmlns:a16="http://schemas.microsoft.com/office/drawing/2014/main" id="{838A65FA-B731-1353-D6BE-E58D9B5A8726}"/>
              </a:ext>
            </a:extLst>
          </p:cNvPr>
          <p:cNvSpPr/>
          <p:nvPr/>
        </p:nvSpPr>
        <p:spPr>
          <a:xfrm>
            <a:off x="5658232" y="962434"/>
            <a:ext cx="2764356" cy="391848"/>
          </a:xfrm>
          <a:prstGeom prst="wedgeRectCallout">
            <a:avLst>
              <a:gd name="adj1" fmla="val -70431"/>
              <a:gd name="adj2" fmla="val -188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1100">
                <a:solidFill>
                  <a:schemeClr val="tx1"/>
                </a:solidFill>
                <a:latin typeface="Arial"/>
                <a:cs typeface="Arial"/>
              </a:rPr>
              <a:t>3. View the "What's New for the Alternate ELPAC" video.</a:t>
            </a:r>
            <a:endParaRPr lang="en-US" sz="1100">
              <a:solidFill>
                <a:schemeClr val="tx1"/>
              </a:solidFill>
              <a:latin typeface="Arial"/>
              <a:ea typeface="Calibri"/>
              <a:cs typeface="Arial"/>
            </a:endParaRPr>
          </a:p>
        </p:txBody>
      </p:sp>
      <p:pic>
        <p:nvPicPr>
          <p:cNvPr id="4" name="Picture 3">
            <a:extLst>
              <a:ext uri="{FF2B5EF4-FFF2-40B4-BE49-F238E27FC236}">
                <a16:creationId xmlns:a16="http://schemas.microsoft.com/office/drawing/2014/main" id="{6E1A3461-1E76-E705-858D-4ACF3CE44E1B}"/>
              </a:ext>
            </a:extLst>
          </p:cNvPr>
          <p:cNvPicPr>
            <a:picLocks noChangeAspect="1"/>
          </p:cNvPicPr>
          <p:nvPr/>
        </p:nvPicPr>
        <p:blipFill rotWithShape="1">
          <a:blip r:embed="rId3">
            <a:extLst>
              <a:ext uri="{28A0092B-C50C-407E-A947-70E740481C1C}">
                <a14:useLocalDpi xmlns:a14="http://schemas.microsoft.com/office/drawing/2010/main" val="0"/>
              </a:ext>
            </a:extLst>
          </a:blip>
          <a:srcRect t="41598"/>
          <a:stretch/>
        </p:blipFill>
        <p:spPr>
          <a:xfrm>
            <a:off x="769132" y="4098097"/>
            <a:ext cx="3649469" cy="417785"/>
          </a:xfrm>
          <a:prstGeom prst="rect">
            <a:avLst/>
          </a:prstGeom>
          <a:ln>
            <a:solidFill>
              <a:schemeClr val="tx1"/>
            </a:solidFill>
          </a:ln>
        </p:spPr>
      </p:pic>
      <p:sp>
        <p:nvSpPr>
          <p:cNvPr id="5" name="Speech Bubble: Rectangle 6">
            <a:extLst>
              <a:ext uri="{FF2B5EF4-FFF2-40B4-BE49-F238E27FC236}">
                <a16:creationId xmlns:a16="http://schemas.microsoft.com/office/drawing/2014/main" id="{3F3B1513-6CDC-B712-EE52-C674C0AA87A9}"/>
              </a:ext>
            </a:extLst>
          </p:cNvPr>
          <p:cNvSpPr/>
          <p:nvPr/>
        </p:nvSpPr>
        <p:spPr>
          <a:xfrm>
            <a:off x="5724171" y="2784118"/>
            <a:ext cx="2838899" cy="1823547"/>
          </a:xfrm>
          <a:prstGeom prst="wedgeRectCallout">
            <a:avLst>
              <a:gd name="adj1" fmla="val -83818"/>
              <a:gd name="adj2" fmla="val -532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nSpc>
                <a:spcPct val="120000"/>
              </a:lnSpc>
            </a:pPr>
            <a:r>
              <a:rPr lang="en-US" sz="1100" kern="1200">
                <a:solidFill>
                  <a:schemeClr val="tx1"/>
                </a:solidFill>
                <a:latin typeface="Arial"/>
                <a:cs typeface="Arial"/>
              </a:rPr>
              <a:t> 5. After completing Module 3</a:t>
            </a:r>
            <a:r>
              <a:rPr lang="en-US" sz="1100">
                <a:solidFill>
                  <a:schemeClr val="tx1"/>
                </a:solidFill>
                <a:latin typeface="Arial"/>
                <a:cs typeface="Arial"/>
              </a:rPr>
              <a:t>, click on "Access your Alternate ELPAC Test Examiner Certificate of Completion.</a:t>
            </a:r>
            <a:endParaRPr lang="en-US">
              <a:solidFill>
                <a:schemeClr val="tx1"/>
              </a:solidFill>
            </a:endParaRPr>
          </a:p>
          <a:p>
            <a:pPr>
              <a:lnSpc>
                <a:spcPct val="120000"/>
              </a:lnSpc>
            </a:pPr>
            <a:endParaRPr lang="en-US" sz="1100">
              <a:solidFill>
                <a:schemeClr val="tx1"/>
              </a:solidFill>
              <a:latin typeface="Arial"/>
              <a:cs typeface="Arial"/>
            </a:endParaRPr>
          </a:p>
          <a:p>
            <a:pPr>
              <a:lnSpc>
                <a:spcPct val="120000"/>
              </a:lnSpc>
            </a:pPr>
            <a:r>
              <a:rPr lang="en-US" sz="1100">
                <a:solidFill>
                  <a:schemeClr val="tx1"/>
                </a:solidFill>
                <a:latin typeface="Arial"/>
                <a:cs typeface="Arial"/>
              </a:rPr>
              <a:t>Click the Certificate of Completion link and the certificate will be emailed to you.</a:t>
            </a:r>
            <a:endParaRPr lang="en-US">
              <a:solidFill>
                <a:schemeClr val="tx1"/>
              </a:solidFill>
              <a:cs typeface="Arial"/>
            </a:endParaRPr>
          </a:p>
          <a:p>
            <a:pPr marL="224790" lvl="1" indent="-213995">
              <a:lnSpc>
                <a:spcPct val="120000"/>
              </a:lnSpc>
              <a:buFont typeface="Wingdings" panose="05000000000000000000" pitchFamily="2" charset="2"/>
              <a:buChar char="§"/>
            </a:pPr>
            <a:endParaRPr lang="en-US" sz="1100">
              <a:solidFill>
                <a:schemeClr val="tx1"/>
              </a:solidFill>
              <a:latin typeface="Arial" panose="020B0604020202020204" pitchFamily="34" charset="0"/>
              <a:ea typeface="+mn-lt"/>
              <a:cs typeface="Arial" panose="020B0604020202020204" pitchFamily="34" charset="0"/>
            </a:endParaRPr>
          </a:p>
          <a:p>
            <a:pPr marL="224790" lvl="1" indent="-213995">
              <a:lnSpc>
                <a:spcPct val="120000"/>
              </a:lnSpc>
              <a:buFont typeface="Wingdings" panose="05000000000000000000" pitchFamily="2" charset="2"/>
              <a:buChar char="§"/>
            </a:pPr>
            <a:r>
              <a:rPr lang="en-US" sz="1100">
                <a:solidFill>
                  <a:schemeClr val="tx1"/>
                </a:solidFill>
                <a:latin typeface="Arial"/>
                <a:ea typeface="+mn-lt"/>
                <a:cs typeface="Arial"/>
              </a:rPr>
              <a:t>Completion will be reflected in the STB Portal  in 1-2 business days.</a:t>
            </a:r>
          </a:p>
        </p:txBody>
      </p:sp>
      <p:sp>
        <p:nvSpPr>
          <p:cNvPr id="6" name="Footer Placeholder 5">
            <a:extLst>
              <a:ext uri="{FF2B5EF4-FFF2-40B4-BE49-F238E27FC236}">
                <a16:creationId xmlns:a16="http://schemas.microsoft.com/office/drawing/2014/main" id="{B7BF8E14-0BBF-2122-2E1D-5C7EC82E43A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descr="A screenshot of a computer&#10;&#10;Description automatically generated">
            <a:extLst>
              <a:ext uri="{FF2B5EF4-FFF2-40B4-BE49-F238E27FC236}">
                <a16:creationId xmlns:a16="http://schemas.microsoft.com/office/drawing/2014/main" id="{26E84187-BC1F-40C0-382E-6FD29130F024}"/>
              </a:ext>
            </a:extLst>
          </p:cNvPr>
          <p:cNvPicPr>
            <a:picLocks noChangeAspect="1"/>
          </p:cNvPicPr>
          <p:nvPr/>
        </p:nvPicPr>
        <p:blipFill rotWithShape="1">
          <a:blip r:embed="rId4"/>
          <a:srcRect t="10753" r="218" b="-269"/>
          <a:stretch/>
        </p:blipFill>
        <p:spPr>
          <a:xfrm>
            <a:off x="478917" y="888219"/>
            <a:ext cx="4234730" cy="3085584"/>
          </a:xfrm>
          <a:prstGeom prst="rect">
            <a:avLst/>
          </a:prstGeom>
          <a:ln>
            <a:solidFill>
              <a:schemeClr val="tx1"/>
            </a:solidFill>
          </a:ln>
        </p:spPr>
      </p:pic>
      <p:sp>
        <p:nvSpPr>
          <p:cNvPr id="3" name="Speech Bubble: Rectangle 6">
            <a:extLst>
              <a:ext uri="{FF2B5EF4-FFF2-40B4-BE49-F238E27FC236}">
                <a16:creationId xmlns:a16="http://schemas.microsoft.com/office/drawing/2014/main" id="{AD00B21D-1760-B656-5AFA-3B1D972B30BE}"/>
              </a:ext>
            </a:extLst>
          </p:cNvPr>
          <p:cNvSpPr/>
          <p:nvPr/>
        </p:nvSpPr>
        <p:spPr>
          <a:xfrm>
            <a:off x="5658232" y="2043797"/>
            <a:ext cx="2764356" cy="391848"/>
          </a:xfrm>
          <a:prstGeom prst="wedgeRectCallout">
            <a:avLst>
              <a:gd name="adj1" fmla="val -70431"/>
              <a:gd name="adj2" fmla="val -188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buClrTx/>
              <a:defRPr/>
            </a:pPr>
            <a:r>
              <a:rPr lang="en-US" sz="1100">
                <a:solidFill>
                  <a:schemeClr val="tx1"/>
                </a:solidFill>
                <a:latin typeface="Arial"/>
                <a:cs typeface="Arial"/>
              </a:rPr>
              <a:t>4. Complete the 3 Modules and all of the Check for Understandings.</a:t>
            </a:r>
            <a:endParaRPr lang="en-US" sz="1100">
              <a:solidFill>
                <a:schemeClr val="tx1"/>
              </a:solidFill>
              <a:latin typeface="Arial"/>
              <a:ea typeface="Calibri"/>
              <a:cs typeface="Arial"/>
            </a:endParaRPr>
          </a:p>
        </p:txBody>
      </p:sp>
      <p:sp>
        <p:nvSpPr>
          <p:cNvPr id="8" name="Rectangle 7">
            <a:extLst>
              <a:ext uri="{FF2B5EF4-FFF2-40B4-BE49-F238E27FC236}">
                <a16:creationId xmlns:a16="http://schemas.microsoft.com/office/drawing/2014/main" id="{42EDF02E-BE61-9DD8-AD21-CC1D7977C242}"/>
              </a:ext>
            </a:extLst>
          </p:cNvPr>
          <p:cNvSpPr/>
          <p:nvPr/>
        </p:nvSpPr>
        <p:spPr>
          <a:xfrm>
            <a:off x="471170" y="900303"/>
            <a:ext cx="2485720" cy="2584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B0D5D3-B380-4DF3-F06C-09D0ACA6336D}"/>
              </a:ext>
            </a:extLst>
          </p:cNvPr>
          <p:cNvSpPr/>
          <p:nvPr/>
        </p:nvSpPr>
        <p:spPr>
          <a:xfrm>
            <a:off x="481953" y="1935473"/>
            <a:ext cx="2410239" cy="215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4FA164-68E1-F652-F574-A3D21D0BCCCB}"/>
              </a:ext>
            </a:extLst>
          </p:cNvPr>
          <p:cNvSpPr/>
          <p:nvPr/>
        </p:nvSpPr>
        <p:spPr>
          <a:xfrm>
            <a:off x="481952" y="2571670"/>
            <a:ext cx="2410239" cy="215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231920-3A54-BC00-5675-EF8A9D19BE4B}"/>
              </a:ext>
            </a:extLst>
          </p:cNvPr>
          <p:cNvSpPr/>
          <p:nvPr/>
        </p:nvSpPr>
        <p:spPr>
          <a:xfrm>
            <a:off x="481952" y="3175519"/>
            <a:ext cx="2410239" cy="215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83C8BA-3B48-FBDD-E5F6-037C16D9CBEE}"/>
              </a:ext>
            </a:extLst>
          </p:cNvPr>
          <p:cNvSpPr/>
          <p:nvPr/>
        </p:nvSpPr>
        <p:spPr>
          <a:xfrm>
            <a:off x="481952" y="3768585"/>
            <a:ext cx="3111135" cy="215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845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Monitoring Completion of Moodle Training</a:t>
            </a:r>
          </a:p>
        </p:txBody>
      </p:sp>
      <p:sp>
        <p:nvSpPr>
          <p:cNvPr id="7" name="Footer Placeholder 6">
            <a:extLst>
              <a:ext uri="{FF2B5EF4-FFF2-40B4-BE49-F238E27FC236}">
                <a16:creationId xmlns:a16="http://schemas.microsoft.com/office/drawing/2014/main" id="{E0C5BE94-F6F9-F260-73E5-33340D7CC26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11" name="Arrow: Down 10">
            <a:extLst>
              <a:ext uri="{FF2B5EF4-FFF2-40B4-BE49-F238E27FC236}">
                <a16:creationId xmlns:a16="http://schemas.microsoft.com/office/drawing/2014/main" id="{9AAB048C-AEBE-856A-1F98-82289A9FD9AA}"/>
              </a:ext>
            </a:extLst>
          </p:cNvPr>
          <p:cNvSpPr/>
          <p:nvPr/>
        </p:nvSpPr>
        <p:spPr>
          <a:xfrm>
            <a:off x="1803581" y="142410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1</a:t>
            </a:r>
          </a:p>
        </p:txBody>
      </p:sp>
      <p:pic>
        <p:nvPicPr>
          <p:cNvPr id="13" name="Picture 12" descr="Student Testing Branch HOME PAGE - Internet Explorer provided by LAUSD">
            <a:extLst>
              <a:ext uri="{FF2B5EF4-FFF2-40B4-BE49-F238E27FC236}">
                <a16:creationId xmlns:a16="http://schemas.microsoft.com/office/drawing/2014/main" id="{D21F1CF2-7365-F91E-0E40-EE8C6A7275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5" name="Arrow: Down 10">
            <a:extLst>
              <a:ext uri="{FF2B5EF4-FFF2-40B4-BE49-F238E27FC236}">
                <a16:creationId xmlns:a16="http://schemas.microsoft.com/office/drawing/2014/main" id="{BE1523AA-71FD-B1FC-9839-D1F77BE3B281}"/>
              </a:ext>
            </a:extLst>
          </p:cNvPr>
          <p:cNvSpPr/>
          <p:nvPr/>
        </p:nvSpPr>
        <p:spPr>
          <a:xfrm>
            <a:off x="6283067" y="142410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2</a:t>
            </a:r>
          </a:p>
        </p:txBody>
      </p:sp>
      <p:sp>
        <p:nvSpPr>
          <p:cNvPr id="17" name="TextBox 16">
            <a:extLst>
              <a:ext uri="{FF2B5EF4-FFF2-40B4-BE49-F238E27FC236}">
                <a16:creationId xmlns:a16="http://schemas.microsoft.com/office/drawing/2014/main" id="{5C1B7ABE-5A93-58F5-0976-7AB7D8817A7A}"/>
              </a:ext>
            </a:extLst>
          </p:cNvPr>
          <p:cNvSpPr txBox="1"/>
          <p:nvPr/>
        </p:nvSpPr>
        <p:spPr>
          <a:xfrm>
            <a:off x="2560951" y="966131"/>
            <a:ext cx="3876421" cy="261610"/>
          </a:xfrm>
          <a:prstGeom prst="rect">
            <a:avLst/>
          </a:prstGeom>
          <a:solidFill>
            <a:srgbClr val="FFFF00"/>
          </a:solidFill>
          <a:ln>
            <a:solidFill>
              <a:schemeClr val="tx1"/>
            </a:solidFill>
          </a:ln>
        </p:spPr>
        <p:txBody>
          <a:bodyPr wrap="square" lIns="91440" tIns="45720" rIns="91440" bIns="45720" rtlCol="0" anchor="t">
            <a:spAutoFit/>
          </a:bodyPr>
          <a:lstStyle/>
          <a:p>
            <a:r>
              <a:rPr lang="en-US" sz="1100">
                <a:latin typeface="+mn-lt"/>
                <a:cs typeface="Arial" panose="020B0604020202020204" pitchFamily="34" charset="0"/>
              </a:rPr>
              <a:t>Navigate to STB Website: </a:t>
            </a:r>
            <a:r>
              <a:rPr lang="en-US" sz="1100">
                <a:latin typeface="+mn-lt"/>
                <a:cs typeface="Arial" panose="020B0604020202020204" pitchFamily="34" charset="0"/>
                <a:hlinkClick r:id="rId4"/>
              </a:rPr>
              <a:t>https://achieve.lausd.net/testing</a:t>
            </a:r>
            <a:endParaRPr lang="en-US" sz="1100">
              <a:latin typeface="+mn-lt"/>
              <a:cs typeface="Arial" panose="020B0604020202020204" pitchFamily="34" charset="0"/>
            </a:endParaRPr>
          </a:p>
        </p:txBody>
      </p:sp>
      <p:grpSp>
        <p:nvGrpSpPr>
          <p:cNvPr id="5" name="Group 4">
            <a:extLst>
              <a:ext uri="{FF2B5EF4-FFF2-40B4-BE49-F238E27FC236}">
                <a16:creationId xmlns:a16="http://schemas.microsoft.com/office/drawing/2014/main" id="{B32CCAF4-CD08-6203-2619-A42B3835682C}"/>
              </a:ext>
            </a:extLst>
          </p:cNvPr>
          <p:cNvGrpSpPr/>
          <p:nvPr/>
        </p:nvGrpSpPr>
        <p:grpSpPr>
          <a:xfrm>
            <a:off x="1684000" y="3438952"/>
            <a:ext cx="2668429" cy="1143512"/>
            <a:chOff x="1720635" y="3416971"/>
            <a:chExt cx="2668429" cy="1143512"/>
          </a:xfrm>
        </p:grpSpPr>
        <p:pic>
          <p:nvPicPr>
            <p:cNvPr id="6" name="Picture 3" descr="A screenshot of a phone&#10;&#10;Description automatically generated">
              <a:extLst>
                <a:ext uri="{FF2B5EF4-FFF2-40B4-BE49-F238E27FC236}">
                  <a16:creationId xmlns:a16="http://schemas.microsoft.com/office/drawing/2014/main" id="{E7FD1130-AADC-AC46-F37F-76F67301A3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sp>
          <p:nvSpPr>
            <p:cNvPr id="23" name="Frame 22">
              <a:extLst>
                <a:ext uri="{FF2B5EF4-FFF2-40B4-BE49-F238E27FC236}">
                  <a16:creationId xmlns:a16="http://schemas.microsoft.com/office/drawing/2014/main" id="{D6C61571-A80F-DB04-C527-9F7FA1AEB7A6}"/>
                </a:ext>
              </a:extLst>
            </p:cNvPr>
            <p:cNvSpPr/>
            <p:nvPr/>
          </p:nvSpPr>
          <p:spPr>
            <a:xfrm>
              <a:off x="1805231" y="4067397"/>
              <a:ext cx="2003626" cy="2505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25" name="Arrow: Down 10">
            <a:extLst>
              <a:ext uri="{FF2B5EF4-FFF2-40B4-BE49-F238E27FC236}">
                <a16:creationId xmlns:a16="http://schemas.microsoft.com/office/drawing/2014/main" id="{CD6607A8-FC5D-05AE-BFED-F9E4EE5C4943}"/>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3</a:t>
            </a:r>
          </a:p>
        </p:txBody>
      </p:sp>
      <p:grpSp>
        <p:nvGrpSpPr>
          <p:cNvPr id="4" name="Group 3">
            <a:extLst>
              <a:ext uri="{FF2B5EF4-FFF2-40B4-BE49-F238E27FC236}">
                <a16:creationId xmlns:a16="http://schemas.microsoft.com/office/drawing/2014/main" id="{12F33C7F-F1EF-3B51-563F-CAD80F1BF7EE}"/>
              </a:ext>
            </a:extLst>
          </p:cNvPr>
          <p:cNvGrpSpPr/>
          <p:nvPr/>
        </p:nvGrpSpPr>
        <p:grpSpPr>
          <a:xfrm>
            <a:off x="1342663" y="1769321"/>
            <a:ext cx="3429000" cy="914400"/>
            <a:chOff x="1371600" y="1769321"/>
            <a:chExt cx="3429000" cy="914400"/>
          </a:xfrm>
        </p:grpSpPr>
        <p:pic>
          <p:nvPicPr>
            <p:cNvPr id="9" name="Picture 8">
              <a:extLst>
                <a:ext uri="{FF2B5EF4-FFF2-40B4-BE49-F238E27FC236}">
                  <a16:creationId xmlns:a16="http://schemas.microsoft.com/office/drawing/2014/main" id="{D8026E66-9D78-E74F-C0B6-B253E37F20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Frame 1">
              <a:extLst>
                <a:ext uri="{FF2B5EF4-FFF2-40B4-BE49-F238E27FC236}">
                  <a16:creationId xmlns:a16="http://schemas.microsoft.com/office/drawing/2014/main" id="{22A478AB-3A1B-F7C4-C7D6-56FB3A17451E}"/>
                </a:ext>
              </a:extLst>
            </p:cNvPr>
            <p:cNvSpPr/>
            <p:nvPr/>
          </p:nvSpPr>
          <p:spPr>
            <a:xfrm>
              <a:off x="1509823" y="1899384"/>
              <a:ext cx="1055440" cy="32636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pic>
        <p:nvPicPr>
          <p:cNvPr id="8" name="Picture 8" descr="A picture containing screenshot, text, rectangle, line&#10;&#10;Description automatically generated">
            <a:extLst>
              <a:ext uri="{FF2B5EF4-FFF2-40B4-BE49-F238E27FC236}">
                <a16:creationId xmlns:a16="http://schemas.microsoft.com/office/drawing/2014/main" id="{94A0971B-53CC-0B33-EF79-4AB64EC8EBC8}"/>
              </a:ext>
            </a:extLst>
          </p:cNvPr>
          <p:cNvPicPr>
            <a:picLocks noChangeAspect="1"/>
          </p:cNvPicPr>
          <p:nvPr/>
        </p:nvPicPr>
        <p:blipFill rotWithShape="1">
          <a:blip r:embed="rId7"/>
          <a:srcRect l="50000" t="3247" r="1010" b="3509"/>
          <a:stretch/>
        </p:blipFill>
        <p:spPr>
          <a:xfrm>
            <a:off x="6664298" y="3570382"/>
            <a:ext cx="1303275" cy="967587"/>
          </a:xfrm>
          <a:prstGeom prst="rect">
            <a:avLst/>
          </a:prstGeom>
        </p:spPr>
      </p:pic>
      <p:pic>
        <p:nvPicPr>
          <p:cNvPr id="10" name="Picture 5" descr="Graphical user interface, text, application&#10;&#10;Description automatically generated">
            <a:extLst>
              <a:ext uri="{FF2B5EF4-FFF2-40B4-BE49-F238E27FC236}">
                <a16:creationId xmlns:a16="http://schemas.microsoft.com/office/drawing/2014/main" id="{31BB6CCA-0603-9A35-910A-7677556FF65F}"/>
              </a:ext>
            </a:extLst>
          </p:cNvPr>
          <p:cNvPicPr>
            <a:picLocks noChangeAspect="1"/>
          </p:cNvPicPr>
          <p:nvPr/>
        </p:nvPicPr>
        <p:blipFill rotWithShape="1">
          <a:blip r:embed="rId8"/>
          <a:srcRect t="15217" r="79731" b="19130"/>
          <a:stretch/>
        </p:blipFill>
        <p:spPr>
          <a:xfrm>
            <a:off x="5096931" y="3559308"/>
            <a:ext cx="1484720" cy="980378"/>
          </a:xfrm>
          <a:prstGeom prst="rect">
            <a:avLst/>
          </a:prstGeom>
          <a:ln>
            <a:noFill/>
          </a:ln>
        </p:spPr>
      </p:pic>
      <p:sp>
        <p:nvSpPr>
          <p:cNvPr id="16" name="Arrow: Down 10">
            <a:extLst>
              <a:ext uri="{FF2B5EF4-FFF2-40B4-BE49-F238E27FC236}">
                <a16:creationId xmlns:a16="http://schemas.microsoft.com/office/drawing/2014/main" id="{FE44F2E2-A2F7-6A50-5947-8EDCAABDAE74}"/>
              </a:ext>
            </a:extLst>
          </p:cNvPr>
          <p:cNvSpPr/>
          <p:nvPr/>
        </p:nvSpPr>
        <p:spPr>
          <a:xfrm>
            <a:off x="6285304" y="313503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4</a:t>
            </a:r>
          </a:p>
        </p:txBody>
      </p:sp>
    </p:spTree>
    <p:extLst>
      <p:ext uri="{BB962C8B-B14F-4D97-AF65-F5344CB8AC3E}">
        <p14:creationId xmlns:p14="http://schemas.microsoft.com/office/powerpoint/2010/main" val="335915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lIns="68580" tIns="34290" rIns="68580" bIns="34290" anchor="ctr">
            <a:normAutofit/>
          </a:bodyPr>
          <a:lstStyle/>
          <a:p>
            <a:r>
              <a:rPr lang="en-US">
                <a:latin typeface="Arial" panose="020B0604020202020204" pitchFamily="34" charset="0"/>
                <a:ea typeface="Tahoma"/>
              </a:rPr>
              <a:t>Testing Audits</a:t>
            </a:r>
            <a:endParaRPr lang="en-US">
              <a:latin typeface="Arial" panose="020B0604020202020204" pitchFamily="34" charset="0"/>
            </a:endParaRPr>
          </a:p>
        </p:txBody>
      </p:sp>
      <p:sp>
        <p:nvSpPr>
          <p:cNvPr id="2" name="Text Placeholder 1">
            <a:extLst>
              <a:ext uri="{FF2B5EF4-FFF2-40B4-BE49-F238E27FC236}">
                <a16:creationId xmlns:a16="http://schemas.microsoft.com/office/drawing/2014/main" id="{07A6F96A-01E6-289C-D2A0-D3B400DABB7E}"/>
              </a:ext>
            </a:extLst>
          </p:cNvPr>
          <p:cNvSpPr>
            <a:spLocks noGrp="1"/>
          </p:cNvSpPr>
          <p:nvPr>
            <p:ph type="body" idx="13"/>
          </p:nvPr>
        </p:nvSpPr>
        <p:spPr/>
        <p:txBody>
          <a:bodyPr/>
          <a:lstStyle/>
          <a:p>
            <a:pPr>
              <a:spcAft>
                <a:spcPts val="375"/>
              </a:spcAft>
            </a:pPr>
            <a:r>
              <a:rPr lang="en-US" sz="1800" dirty="0">
                <a:cs typeface="Arial" panose="020B0604020202020204" pitchFamily="34" charset="0"/>
              </a:rPr>
              <a:t>Three Audit Blocks  </a:t>
            </a:r>
            <a:endParaRPr lang="en-US" dirty="0"/>
          </a:p>
          <a:p>
            <a:pPr marL="939800" lvl="1" indent="-342900">
              <a:spcAft>
                <a:spcPts val="375"/>
              </a:spcAft>
              <a:buFont typeface="+mj-lt"/>
              <a:buAutoNum type="arabicPeriod"/>
            </a:pPr>
            <a:r>
              <a:rPr lang="en-US" sz="1700" dirty="0">
                <a:cs typeface="Arial" panose="020B0604020202020204" pitchFamily="34" charset="0"/>
              </a:rPr>
              <a:t>Fall/Winter, 2023</a:t>
            </a:r>
          </a:p>
          <a:p>
            <a:pPr marL="939800" lvl="1" indent="-342900">
              <a:spcAft>
                <a:spcPts val="375"/>
              </a:spcAft>
              <a:buFont typeface="+mj-lt"/>
              <a:buAutoNum type="arabicPeriod"/>
            </a:pPr>
            <a:r>
              <a:rPr lang="en-US" sz="1700" dirty="0">
                <a:cs typeface="Arial" panose="020B0604020202020204" pitchFamily="34" charset="0"/>
              </a:rPr>
              <a:t>Winter/Spring, 2023/2024</a:t>
            </a:r>
          </a:p>
          <a:p>
            <a:pPr marL="939800" lvl="1" indent="-342900">
              <a:spcAft>
                <a:spcPts val="375"/>
              </a:spcAft>
              <a:buFont typeface="+mj-lt"/>
              <a:buAutoNum type="arabicPeriod"/>
            </a:pPr>
            <a:r>
              <a:rPr lang="en-US" sz="1700" dirty="0">
                <a:cs typeface="Arial" panose="020B0604020202020204" pitchFamily="34" charset="0"/>
              </a:rPr>
              <a:t>Spring 2024</a:t>
            </a:r>
          </a:p>
          <a:p>
            <a:pPr>
              <a:spcAft>
                <a:spcPts val="375"/>
              </a:spcAft>
            </a:pPr>
            <a:r>
              <a:rPr lang="en-US" sz="1800" dirty="0">
                <a:cs typeface="Arial" panose="020B0604020202020204" pitchFamily="34" charset="0"/>
              </a:rPr>
              <a:t>Testing Programs to be Audited</a:t>
            </a:r>
          </a:p>
          <a:p>
            <a:pPr lvl="1">
              <a:spcAft>
                <a:spcPts val="375"/>
              </a:spcAft>
            </a:pPr>
            <a:r>
              <a:rPr lang="en-US" sz="1700" dirty="0">
                <a:cs typeface="Arial" panose="020B0604020202020204" pitchFamily="34" charset="0"/>
              </a:rPr>
              <a:t>ELPAC</a:t>
            </a:r>
          </a:p>
          <a:p>
            <a:pPr lvl="1">
              <a:spcAft>
                <a:spcPts val="375"/>
              </a:spcAft>
            </a:pPr>
            <a:r>
              <a:rPr lang="en-US" sz="1700" dirty="0">
                <a:cs typeface="Arial" panose="020B0604020202020204" pitchFamily="34" charset="0"/>
              </a:rPr>
              <a:t>CAASPP </a:t>
            </a:r>
          </a:p>
          <a:p>
            <a:pPr lvl="1">
              <a:spcAft>
                <a:spcPts val="375"/>
              </a:spcAft>
            </a:pPr>
            <a:r>
              <a:rPr lang="en-US" sz="1700" dirty="0">
                <a:cs typeface="Arial" panose="020B0604020202020204" pitchFamily="34" charset="0"/>
              </a:rPr>
              <a:t>Interim Assessments</a:t>
            </a:r>
            <a:endParaRPr lang="en-US" sz="1700" dirty="0"/>
          </a:p>
        </p:txBody>
      </p:sp>
      <p:sp>
        <p:nvSpPr>
          <p:cNvPr id="3" name="Rectangle 2"/>
          <p:cNvSpPr/>
          <p:nvPr/>
        </p:nvSpPr>
        <p:spPr>
          <a:xfrm>
            <a:off x="943100" y="4347577"/>
            <a:ext cx="7351956" cy="238527"/>
          </a:xfrm>
          <a:prstGeom prst="rect">
            <a:avLst/>
          </a:prstGeom>
          <a:solidFill>
            <a:srgbClr val="FFFF00"/>
          </a:solidFill>
          <a:ln>
            <a:solidFill>
              <a:schemeClr val="tx1"/>
            </a:solidFill>
          </a:ln>
        </p:spPr>
        <p:txBody>
          <a:bodyPr wrap="square" lIns="68580" tIns="34290" rIns="68580" bIns="34290" anchor="t">
            <a:spAutoFit/>
          </a:bodyPr>
          <a:lstStyle/>
          <a:p>
            <a:pPr algn="ctr"/>
            <a:r>
              <a:rPr lang="en-US" sz="1100">
                <a:latin typeface="Arial" panose="020B0604020202020204" pitchFamily="34" charset="0"/>
                <a:cs typeface="Arial" panose="020B0604020202020204" pitchFamily="34" charset="0"/>
              </a:rPr>
              <a:t>STB will contact the school Principal and the CAASPP &amp; ELPAC Coordinators with detailed information.</a:t>
            </a:r>
          </a:p>
        </p:txBody>
      </p:sp>
      <p:pic>
        <p:nvPicPr>
          <p:cNvPr id="5" name="Picture 4" descr="A 3d person holding a magnifying glass&#10;&#10;Description automatically generated with medium confidence">
            <a:extLst>
              <a:ext uri="{FF2B5EF4-FFF2-40B4-BE49-F238E27FC236}">
                <a16:creationId xmlns:a16="http://schemas.microsoft.com/office/drawing/2014/main" id="{84B8472F-C4FB-DA39-792A-090852CA9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19" y="965424"/>
            <a:ext cx="2270872" cy="2130098"/>
          </a:xfrm>
          <a:prstGeom prst="rect">
            <a:avLst/>
          </a:prstGeom>
          <a:ln>
            <a:solidFill>
              <a:schemeClr val="tx1"/>
            </a:solidFill>
          </a:ln>
        </p:spPr>
      </p:pic>
      <p:sp>
        <p:nvSpPr>
          <p:cNvPr id="7" name="Footer Placeholder 5">
            <a:extLst>
              <a:ext uri="{FF2B5EF4-FFF2-40B4-BE49-F238E27FC236}">
                <a16:creationId xmlns:a16="http://schemas.microsoft.com/office/drawing/2014/main" id="{58138B04-898B-40E8-1424-833FD4C50D9E}"/>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736440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cs typeface="Arial"/>
              </a:rPr>
              <a:t>Completion of Summative ELPAC Moodle </a:t>
            </a:r>
            <a:endParaRPr lang="en-US"/>
          </a:p>
        </p:txBody>
      </p:sp>
      <p:pic>
        <p:nvPicPr>
          <p:cNvPr id="3" name="Picture 4" descr="Table&#10;&#10;Description automatically generated">
            <a:extLst>
              <a:ext uri="{FF2B5EF4-FFF2-40B4-BE49-F238E27FC236}">
                <a16:creationId xmlns:a16="http://schemas.microsoft.com/office/drawing/2014/main" id="{BEE3D000-EC5C-D3E6-6C2A-67A93670C013}"/>
              </a:ext>
            </a:extLst>
          </p:cNvPr>
          <p:cNvPicPr>
            <a:picLocks noChangeAspect="1"/>
          </p:cNvPicPr>
          <p:nvPr/>
        </p:nvPicPr>
        <p:blipFill>
          <a:blip r:embed="rId3"/>
          <a:stretch>
            <a:fillRect/>
          </a:stretch>
        </p:blipFill>
        <p:spPr>
          <a:xfrm>
            <a:off x="1756954" y="857943"/>
            <a:ext cx="5325611" cy="3011769"/>
          </a:xfrm>
          <a:prstGeom prst="rect">
            <a:avLst/>
          </a:prstGeom>
          <a:ln>
            <a:solidFill>
              <a:schemeClr val="tx1"/>
            </a:solidFill>
          </a:ln>
        </p:spPr>
      </p:pic>
      <p:sp>
        <p:nvSpPr>
          <p:cNvPr id="4" name="Speech Bubble: Rectangle 7">
            <a:extLst>
              <a:ext uri="{FF2B5EF4-FFF2-40B4-BE49-F238E27FC236}">
                <a16:creationId xmlns:a16="http://schemas.microsoft.com/office/drawing/2014/main" id="{A375571E-C978-2B16-2C81-D70CF924A450}"/>
              </a:ext>
            </a:extLst>
          </p:cNvPr>
          <p:cNvSpPr/>
          <p:nvPr/>
        </p:nvSpPr>
        <p:spPr>
          <a:xfrm>
            <a:off x="1756183" y="4032832"/>
            <a:ext cx="5310192" cy="383836"/>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050">
                <a:solidFill>
                  <a:schemeClr val="tx1"/>
                </a:solidFill>
                <a:ea typeface="Tahoma"/>
                <a:cs typeface="Arial" panose="020B0604020202020204" pitchFamily="34" charset="0"/>
              </a:rPr>
              <a:t>Individuals who have completed Moodle Training will be indicated here within 1-2 business day after the TE completed the course.</a:t>
            </a:r>
            <a:endParaRPr lang="en-US"/>
          </a:p>
        </p:txBody>
      </p:sp>
      <p:sp>
        <p:nvSpPr>
          <p:cNvPr id="7" name="Rectangle 6">
            <a:extLst>
              <a:ext uri="{FF2B5EF4-FFF2-40B4-BE49-F238E27FC236}">
                <a16:creationId xmlns:a16="http://schemas.microsoft.com/office/drawing/2014/main" id="{60D1119A-7939-4872-8621-1AEE9C206C8D}"/>
              </a:ext>
            </a:extLst>
          </p:cNvPr>
          <p:cNvSpPr/>
          <p:nvPr/>
        </p:nvSpPr>
        <p:spPr>
          <a:xfrm>
            <a:off x="1756954" y="2674620"/>
            <a:ext cx="5325611" cy="11950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ooter Placeholder 8">
            <a:extLst>
              <a:ext uri="{FF2B5EF4-FFF2-40B4-BE49-F238E27FC236}">
                <a16:creationId xmlns:a16="http://schemas.microsoft.com/office/drawing/2014/main" id="{BF1FF1B1-6BB8-F626-8842-61169FC0398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37262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1E41A14D-794E-F01C-EAF6-F0DD70835333}"/>
              </a:ext>
            </a:extLst>
          </p:cNvPr>
          <p:cNvPicPr>
            <a:picLocks noChangeAspect="1"/>
          </p:cNvPicPr>
          <p:nvPr/>
        </p:nvPicPr>
        <p:blipFill>
          <a:blip r:embed="rId3"/>
          <a:stretch>
            <a:fillRect/>
          </a:stretch>
        </p:blipFill>
        <p:spPr>
          <a:xfrm>
            <a:off x="1025099" y="771476"/>
            <a:ext cx="7093801" cy="3563871"/>
          </a:xfrm>
          <a:prstGeom prst="rect">
            <a:avLst/>
          </a:prstGeom>
        </p:spPr>
      </p:pic>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solidFill>
                  <a:srgbClr val="FF9900"/>
                </a:solidFill>
                <a:cs typeface="Arial"/>
              </a:rPr>
              <a:t>Completion of Summative ALT ELPAC Moodle </a:t>
            </a:r>
          </a:p>
        </p:txBody>
      </p:sp>
      <p:sp>
        <p:nvSpPr>
          <p:cNvPr id="7" name="Text Placeholder 6">
            <a:extLst>
              <a:ext uri="{FF2B5EF4-FFF2-40B4-BE49-F238E27FC236}">
                <a16:creationId xmlns:a16="http://schemas.microsoft.com/office/drawing/2014/main" id="{2F854439-6495-E1E0-F540-BE8E127C2159}"/>
              </a:ext>
            </a:extLst>
          </p:cNvPr>
          <p:cNvSpPr>
            <a:spLocks noGrp="1"/>
          </p:cNvSpPr>
          <p:nvPr>
            <p:ph type="body" idx="13"/>
          </p:nvPr>
        </p:nvSpPr>
        <p:spPr/>
        <p:txBody>
          <a:bodyPr spcFirstLastPara="1" wrap="square" lIns="68580" tIns="34290" rIns="68580" bIns="34290" anchor="t" anchorCtr="0">
            <a:noAutofit/>
          </a:bodyPr>
          <a:lstStyle/>
          <a:p>
            <a:pPr marL="0" indent="0">
              <a:buNone/>
            </a:pPr>
            <a:endParaRPr lang="en-US" sz="1500">
              <a:latin typeface="Arial" panose="020B0604020202020204" pitchFamily="34" charset="0"/>
              <a:ea typeface="Tahoma"/>
              <a:cs typeface="Arial" panose="020B0604020202020204" pitchFamily="34" charset="0"/>
            </a:endParaRPr>
          </a:p>
          <a:p>
            <a:endParaRPr lang="en-US"/>
          </a:p>
        </p:txBody>
      </p:sp>
      <p:sp>
        <p:nvSpPr>
          <p:cNvPr id="3" name="Frame 2">
            <a:extLst>
              <a:ext uri="{FF2B5EF4-FFF2-40B4-BE49-F238E27FC236}">
                <a16:creationId xmlns:a16="http://schemas.microsoft.com/office/drawing/2014/main" id="{5FB05926-C36E-199E-A380-97A67EF64A13}"/>
              </a:ext>
            </a:extLst>
          </p:cNvPr>
          <p:cNvSpPr/>
          <p:nvPr/>
        </p:nvSpPr>
        <p:spPr>
          <a:xfrm>
            <a:off x="5697487" y="1609465"/>
            <a:ext cx="2091070" cy="39019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9" name="Rectangle 8">
            <a:extLst>
              <a:ext uri="{FF2B5EF4-FFF2-40B4-BE49-F238E27FC236}">
                <a16:creationId xmlns:a16="http://schemas.microsoft.com/office/drawing/2014/main" id="{25D495A7-2536-4C8D-9C24-55645BA79E8F}"/>
              </a:ext>
            </a:extLst>
          </p:cNvPr>
          <p:cNvSpPr/>
          <p:nvPr/>
        </p:nvSpPr>
        <p:spPr>
          <a:xfrm>
            <a:off x="1160458" y="3168012"/>
            <a:ext cx="6899021" cy="10906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ooter Placeholder 9">
            <a:extLst>
              <a:ext uri="{FF2B5EF4-FFF2-40B4-BE49-F238E27FC236}">
                <a16:creationId xmlns:a16="http://schemas.microsoft.com/office/drawing/2014/main" id="{F25E23D9-AFC5-0B98-41CD-A9E00F2AFA75}"/>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4" name="Speech Bubble: Rectangle 7">
            <a:extLst>
              <a:ext uri="{FF2B5EF4-FFF2-40B4-BE49-F238E27FC236}">
                <a16:creationId xmlns:a16="http://schemas.microsoft.com/office/drawing/2014/main" id="{5E3896BC-6261-A924-A842-FA0878F0A167}"/>
              </a:ext>
            </a:extLst>
          </p:cNvPr>
          <p:cNvSpPr/>
          <p:nvPr/>
        </p:nvSpPr>
        <p:spPr>
          <a:xfrm>
            <a:off x="1723526" y="4301171"/>
            <a:ext cx="5310192" cy="383836"/>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050">
                <a:solidFill>
                  <a:schemeClr val="tx1"/>
                </a:solidFill>
                <a:ea typeface="Tahoma"/>
                <a:cs typeface="Arial" panose="020B0604020202020204" pitchFamily="34" charset="0"/>
              </a:rPr>
              <a:t>Individuals who have completed Moodle Training will be indicated here within 1-2 business day after the TE completed the course.</a:t>
            </a:r>
            <a:endParaRPr lang="en-US"/>
          </a:p>
        </p:txBody>
      </p:sp>
    </p:spTree>
    <p:extLst>
      <p:ext uri="{BB962C8B-B14F-4D97-AF65-F5344CB8AC3E}">
        <p14:creationId xmlns:p14="http://schemas.microsoft.com/office/powerpoint/2010/main" val="751459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91C2B-FF04-827F-EAAA-F746E88C6A80}"/>
              </a:ext>
            </a:extLst>
          </p:cNvPr>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3" name="Text Placeholder 2"/>
          <p:cNvSpPr>
            <a:spLocks noGrp="1"/>
          </p:cNvSpPr>
          <p:nvPr>
            <p:ph type="body" idx="13"/>
          </p:nvPr>
        </p:nvSpPr>
        <p:spPr>
          <a:noFill/>
        </p:spPr>
        <p:txBody>
          <a:bodyPr spcFirstLastPara="1" wrap="square" lIns="68580" tIns="34290" rIns="68580" bIns="34290" anchor="t" anchorCtr="0">
            <a:normAutofit/>
          </a:bodyPr>
          <a:lstStyle/>
          <a:p>
            <a:pPr>
              <a:buClr>
                <a:srgbClr val="203864"/>
              </a:buClr>
            </a:pPr>
            <a:r>
              <a:rPr lang="en-US" sz="1800">
                <a:ea typeface="Tahoma"/>
                <a:cs typeface="Arial" panose="020B0604020202020204" pitchFamily="34" charset="0"/>
              </a:rPr>
              <a:t>Share the Moodle key(s) with TEs that have completed 2023-24 ELPAC Security Form TE and Proctor Requirements.</a:t>
            </a:r>
            <a:endParaRPr lang="en-US" sz="1800"/>
          </a:p>
          <a:p>
            <a:pPr>
              <a:buClr>
                <a:srgbClr val="203864"/>
              </a:buClr>
            </a:pPr>
            <a:r>
              <a:rPr lang="en-US" sz="1800">
                <a:ea typeface="Tahoma"/>
                <a:cs typeface="Arial"/>
              </a:rPr>
              <a:t>Share the </a:t>
            </a:r>
            <a:r>
              <a:rPr lang="en-US" sz="1800">
                <a:ea typeface="Tahoma"/>
                <a:cs typeface="Arial"/>
                <a:hlinkClick r:id="rId3"/>
              </a:rPr>
              <a:t>Quick Guide</a:t>
            </a:r>
            <a:r>
              <a:rPr lang="en-US" sz="1800">
                <a:ea typeface="Tahoma"/>
                <a:cs typeface="Arial"/>
              </a:rPr>
              <a:t> for enrolling in the Summative ELPAC Moodle training(s) with TEs who have completed </a:t>
            </a:r>
            <a:r>
              <a:rPr lang="en-US" sz="1800" i="1">
                <a:ea typeface="Tahoma"/>
                <a:cs typeface="Arial"/>
              </a:rPr>
              <a:t>2023-24 ELPAC Security Form TE and Proctor Requirements.</a:t>
            </a:r>
            <a:endParaRPr lang="en-US" sz="1200">
              <a:ea typeface="Tahoma"/>
            </a:endParaRPr>
          </a:p>
          <a:p>
            <a:pPr>
              <a:buClr>
                <a:srgbClr val="203864"/>
              </a:buClr>
            </a:pPr>
            <a:r>
              <a:rPr lang="en-US" sz="1800">
                <a:ea typeface="Tahoma"/>
                <a:cs typeface="Arial" panose="020B0604020202020204" pitchFamily="34" charset="0"/>
              </a:rPr>
              <a:t>Monitor Completion of Moodle training(s) in the STB Portal and collect Moodle Completion Certificates.</a:t>
            </a:r>
            <a:endParaRPr lang="en-US" sz="1200"/>
          </a:p>
          <a:p>
            <a:pPr>
              <a:buClr>
                <a:srgbClr val="203864"/>
              </a:buClr>
            </a:pPr>
            <a:endParaRPr lang="en-US" sz="1800">
              <a:ea typeface="Tahoma"/>
              <a:cs typeface="Arial"/>
            </a:endParaRPr>
          </a:p>
          <a:p>
            <a:pPr>
              <a:buClr>
                <a:srgbClr val="203864"/>
              </a:buClr>
            </a:pPr>
            <a:endParaRPr lang="en-US" sz="1800">
              <a:ea typeface="Tahoma"/>
            </a:endParaRPr>
          </a:p>
        </p:txBody>
      </p:sp>
      <p:sp>
        <p:nvSpPr>
          <p:cNvPr id="5" name="Footer Placeholder 4">
            <a:extLst>
              <a:ext uri="{FF2B5EF4-FFF2-40B4-BE49-F238E27FC236}">
                <a16:creationId xmlns:a16="http://schemas.microsoft.com/office/drawing/2014/main" id="{93211B68-639B-80CF-1DCF-4F79515B8D01}"/>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099575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ELPAC TOMS Accounts</a:t>
            </a:r>
          </a:p>
        </p:txBody>
      </p:sp>
      <p:sp>
        <p:nvSpPr>
          <p:cNvPr id="6" name="Footer Placeholder 5">
            <a:extLst>
              <a:ext uri="{FF2B5EF4-FFF2-40B4-BE49-F238E27FC236}">
                <a16:creationId xmlns:a16="http://schemas.microsoft.com/office/drawing/2014/main" id="{1D39B02A-CAE1-4919-5A41-94699E2D4A71}"/>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283898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Coordinator TOMS Accounts</a:t>
            </a:r>
          </a:p>
        </p:txBody>
      </p:sp>
      <p:sp>
        <p:nvSpPr>
          <p:cNvPr id="3" name="Text Placeholder 2"/>
          <p:cNvSpPr>
            <a:spLocks noGrp="1"/>
          </p:cNvSpPr>
          <p:nvPr>
            <p:ph type="body" idx="13"/>
          </p:nvPr>
        </p:nvSpPr>
        <p:spPr/>
        <p:txBody>
          <a:bodyPr>
            <a:noAutofit/>
          </a:bodyPr>
          <a:lstStyle/>
          <a:p>
            <a:pPr marL="0" indent="0">
              <a:buNone/>
            </a:pPr>
            <a:r>
              <a:rPr lang="en-US" sz="1800">
                <a:latin typeface="Arial"/>
                <a:cs typeface="Arial"/>
              </a:rPr>
              <a:t>The Coordinator must complete all Summative ELPAC training requirements by January 30 (including Alternate ELPAC Moodle training) or TOMS accounts will be </a:t>
            </a:r>
            <a:r>
              <a:rPr lang="en-US" sz="1800">
                <a:solidFill>
                  <a:srgbClr val="FF0000"/>
                </a:solidFill>
                <a:latin typeface="Arial"/>
                <a:cs typeface="Arial"/>
              </a:rPr>
              <a:t>deleted</a:t>
            </a:r>
            <a:r>
              <a:rPr lang="en-US" sz="1800">
                <a:latin typeface="Arial"/>
                <a:cs typeface="Arial"/>
              </a:rPr>
              <a:t> for all school site TEs and the Coordinator.</a:t>
            </a:r>
          </a:p>
          <a:p>
            <a:pPr marL="0" indent="0">
              <a:buNone/>
            </a:pPr>
            <a:endParaRPr lang="en-US" sz="1800" b="1"/>
          </a:p>
          <a:p>
            <a:pPr lvl="1"/>
            <a:endParaRPr lang="en-US" sz="1800"/>
          </a:p>
          <a:p>
            <a:pPr marL="344805" lvl="1" indent="0">
              <a:buNone/>
            </a:pPr>
            <a:endParaRPr lang="en-US" sz="1800"/>
          </a:p>
          <a:p>
            <a:pPr lvl="1"/>
            <a:endParaRPr lang="en-US" sz="1800"/>
          </a:p>
        </p:txBody>
      </p:sp>
      <p:sp>
        <p:nvSpPr>
          <p:cNvPr id="6" name="Footer Placeholder 5">
            <a:extLst>
              <a:ext uri="{FF2B5EF4-FFF2-40B4-BE49-F238E27FC236}">
                <a16:creationId xmlns:a16="http://schemas.microsoft.com/office/drawing/2014/main" id="{DA4528B7-FCBA-BECA-C921-8D65DA55C4C1}"/>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7" name="Picture 6" descr="A red and white calendar with black numbers&#10;&#10;Description automatically generated">
            <a:extLst>
              <a:ext uri="{FF2B5EF4-FFF2-40B4-BE49-F238E27FC236}">
                <a16:creationId xmlns:a16="http://schemas.microsoft.com/office/drawing/2014/main" id="{A51816BE-BD61-8329-A3C2-C4819A870882}"/>
              </a:ext>
            </a:extLst>
          </p:cNvPr>
          <p:cNvPicPr>
            <a:picLocks noChangeAspect="1"/>
          </p:cNvPicPr>
          <p:nvPr/>
        </p:nvPicPr>
        <p:blipFill rotWithShape="1">
          <a:blip r:embed="rId3"/>
          <a:srcRect l="13173" t="14916" r="12938" b="21848"/>
          <a:stretch/>
        </p:blipFill>
        <p:spPr>
          <a:xfrm>
            <a:off x="3021495" y="2017013"/>
            <a:ext cx="2449002" cy="2257144"/>
          </a:xfrm>
          <a:prstGeom prst="rect">
            <a:avLst/>
          </a:prstGeom>
        </p:spPr>
      </p:pic>
    </p:spTree>
    <p:extLst>
      <p:ext uri="{BB962C8B-B14F-4D97-AF65-F5344CB8AC3E}">
        <p14:creationId xmlns:p14="http://schemas.microsoft.com/office/powerpoint/2010/main" val="965882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ELPAC Test Examiner TOMS Accounts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285750" indent="-285750">
              <a:buSzPct val="100000"/>
            </a:pPr>
            <a:r>
              <a:rPr lang="en-US" sz="1800" dirty="0">
                <a:ea typeface="Tahoma"/>
                <a:cs typeface="Arial"/>
              </a:rPr>
              <a:t>ELPAC Test Examiner TOMS accounts are created by the school’s ELPAC Coordinator after verifying completion of:</a:t>
            </a:r>
          </a:p>
          <a:p>
            <a:pPr lvl="1">
              <a:buSzPct val="100000"/>
              <a:buFont typeface="+mj-lt"/>
              <a:buAutoNum type="arabicPeriod"/>
            </a:pPr>
            <a:r>
              <a:rPr lang="en-US" sz="1600" dirty="0">
                <a:ea typeface="Tahoma"/>
                <a:cs typeface="Arial"/>
              </a:rPr>
              <a:t>ELPAC Security Form Training</a:t>
            </a:r>
          </a:p>
          <a:p>
            <a:pPr lvl="1">
              <a:buSzPct val="100000"/>
              <a:buFont typeface="+mj-lt"/>
              <a:buAutoNum type="arabicPeriod"/>
            </a:pPr>
            <a:r>
              <a:rPr lang="en-US" sz="1600" dirty="0">
                <a:ea typeface="Tahoma"/>
                <a:cs typeface="Arial"/>
              </a:rPr>
              <a:t>ELPAC Affidavit</a:t>
            </a:r>
          </a:p>
          <a:p>
            <a:pPr lvl="1">
              <a:buSzPct val="100000"/>
              <a:buFont typeface="+mj-lt"/>
              <a:buAutoNum type="arabicPeriod"/>
            </a:pPr>
            <a:r>
              <a:rPr lang="en-US" sz="1600" dirty="0">
                <a:ea typeface="Tahoma"/>
                <a:cs typeface="Arial"/>
              </a:rPr>
              <a:t>Summative ELPAC school-based training</a:t>
            </a:r>
          </a:p>
          <a:p>
            <a:pPr lvl="1">
              <a:buSzPct val="100000"/>
              <a:buFont typeface="+mj-lt"/>
              <a:buAutoNum type="arabicPeriod"/>
            </a:pPr>
            <a:r>
              <a:rPr lang="en-US" sz="1600">
                <a:ea typeface="Tahoma"/>
                <a:cs typeface="Arial"/>
              </a:rPr>
              <a:t>Moodle training(s) </a:t>
            </a:r>
          </a:p>
          <a:p>
            <a:pPr marL="285750" indent="-285750">
              <a:buSzPct val="100000"/>
            </a:pPr>
            <a:r>
              <a:rPr lang="en-US" sz="1800" dirty="0">
                <a:ea typeface="Tahoma"/>
                <a:cs typeface="Arial"/>
              </a:rPr>
              <a:t>ELPAC TE TOMS accounts allows for the following:</a:t>
            </a:r>
          </a:p>
          <a:p>
            <a:pPr lvl="1">
              <a:buSzPct val="100000"/>
            </a:pPr>
            <a:r>
              <a:rPr lang="en-US" sz="1600" dirty="0">
                <a:ea typeface="Tahoma"/>
                <a:cs typeface="Arial"/>
              </a:rPr>
              <a:t>Administer ELPAC assessments to students</a:t>
            </a:r>
          </a:p>
          <a:p>
            <a:pPr lvl="1">
              <a:buSzPct val="100000"/>
            </a:pPr>
            <a:r>
              <a:rPr lang="en-US" sz="1600" dirty="0">
                <a:ea typeface="Tahoma"/>
                <a:cs typeface="Arial"/>
              </a:rPr>
              <a:t>Data and score entry in DEI</a:t>
            </a:r>
          </a:p>
          <a:p>
            <a:pPr lvl="1">
              <a:buSzPct val="100000"/>
            </a:pPr>
            <a:r>
              <a:rPr lang="en-US" sz="1600" dirty="0">
                <a:ea typeface="Tahoma"/>
                <a:cs typeface="Arial"/>
              </a:rPr>
              <a:t>Access completion status reports and test results</a:t>
            </a:r>
          </a:p>
        </p:txBody>
      </p:sp>
      <p:sp>
        <p:nvSpPr>
          <p:cNvPr id="6" name="Footer Placeholder 5">
            <a:extLst>
              <a:ext uri="{FF2B5EF4-FFF2-40B4-BE49-F238E27FC236}">
                <a16:creationId xmlns:a16="http://schemas.microsoft.com/office/drawing/2014/main" id="{6A9511ED-D066-D086-A8A2-4507543CFD4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042479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607461-9994-B643-8A8B-D563F4F2B567}"/>
              </a:ext>
            </a:extLst>
          </p:cNvPr>
          <p:cNvSpPr>
            <a:spLocks noGrp="1"/>
          </p:cNvSpPr>
          <p:nvPr>
            <p:ph type="title"/>
          </p:nvPr>
        </p:nvSpPr>
        <p:spPr/>
        <p:txBody>
          <a:bodyPr>
            <a:normAutofit/>
          </a:bodyPr>
          <a:lstStyle/>
          <a:p>
            <a:r>
              <a:rPr lang="en-US"/>
              <a:t>Security</a:t>
            </a:r>
          </a:p>
        </p:txBody>
      </p:sp>
      <p:sp>
        <p:nvSpPr>
          <p:cNvPr id="6" name="Text Placeholder 5">
            <a:extLst>
              <a:ext uri="{FF2B5EF4-FFF2-40B4-BE49-F238E27FC236}">
                <a16:creationId xmlns:a16="http://schemas.microsoft.com/office/drawing/2014/main" id="{A1804F12-FE47-98C1-7486-4A473E7F9FDF}"/>
              </a:ext>
            </a:extLst>
          </p:cNvPr>
          <p:cNvSpPr>
            <a:spLocks noGrp="1"/>
          </p:cNvSpPr>
          <p:nvPr>
            <p:ph type="body" idx="13"/>
          </p:nvPr>
        </p:nvSpPr>
        <p:spPr>
          <a:xfrm>
            <a:off x="311700" y="952500"/>
            <a:ext cx="5189330" cy="3768622"/>
          </a:xfrm>
        </p:spPr>
        <p:txBody>
          <a:bodyPr/>
          <a:lstStyle/>
          <a:p>
            <a:pPr marL="0" indent="0">
              <a:buNone/>
            </a:pPr>
            <a:r>
              <a:rPr lang="en-US"/>
              <a:t>Staff who are granted TOMS accounts are permitted to access secure and confidential information and resources.</a:t>
            </a:r>
          </a:p>
          <a:p>
            <a:r>
              <a:rPr lang="en-US" sz="1800"/>
              <a:t>Do not share account credentials with any other employee or person.</a:t>
            </a:r>
          </a:p>
          <a:p>
            <a:r>
              <a:rPr lang="en-US" sz="1800"/>
              <a:t>Memorize or store account logon information in a secure location; do not request computer to store or remember password.</a:t>
            </a:r>
          </a:p>
          <a:p>
            <a:r>
              <a:rPr lang="en-US" sz="1800"/>
              <a:t>Do not disclose or share any secure material in any format with anyone else.</a:t>
            </a:r>
          </a:p>
          <a:p>
            <a:endParaRPr lang="en-US"/>
          </a:p>
        </p:txBody>
      </p:sp>
      <p:sp>
        <p:nvSpPr>
          <p:cNvPr id="5" name="Footer Placeholder 4">
            <a:extLst>
              <a:ext uri="{FF2B5EF4-FFF2-40B4-BE49-F238E27FC236}">
                <a16:creationId xmlns:a16="http://schemas.microsoft.com/office/drawing/2014/main" id="{BC7B3807-9162-EE47-4C0F-C21DE7C6133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a:extLst>
              <a:ext uri="{FF2B5EF4-FFF2-40B4-BE49-F238E27FC236}">
                <a16:creationId xmlns:a16="http://schemas.microsoft.com/office/drawing/2014/main" id="{6BFE2002-0CA0-4A9E-FAC4-D8F3E6423755}"/>
              </a:ext>
            </a:extLst>
          </p:cNvPr>
          <p:cNvPicPr>
            <a:picLocks noChangeAspect="1"/>
          </p:cNvPicPr>
          <p:nvPr/>
        </p:nvPicPr>
        <p:blipFill rotWithShape="1">
          <a:blip r:embed="rId3"/>
          <a:srcRect b="2862"/>
          <a:stretch/>
        </p:blipFill>
        <p:spPr>
          <a:xfrm rot="1081150">
            <a:off x="6243656" y="1151134"/>
            <a:ext cx="2294752" cy="2263998"/>
          </a:xfrm>
          <a:prstGeom prst="rect">
            <a:avLst/>
          </a:prstGeom>
        </p:spPr>
      </p:pic>
    </p:spTree>
    <p:extLst>
      <p:ext uri="{BB962C8B-B14F-4D97-AF65-F5344CB8AC3E}">
        <p14:creationId xmlns:p14="http://schemas.microsoft.com/office/powerpoint/2010/main" val="3369249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Test Examiner Accounts</a:t>
            </a:r>
          </a:p>
        </p:txBody>
      </p:sp>
      <p:sp>
        <p:nvSpPr>
          <p:cNvPr id="3" name="TextBox 2">
            <a:extLst>
              <a:ext uri="{FF2B5EF4-FFF2-40B4-BE49-F238E27FC236}">
                <a16:creationId xmlns:a16="http://schemas.microsoft.com/office/drawing/2014/main" id="{4953191A-90B8-0843-AFE5-1A80C6F7EB00}"/>
              </a:ext>
            </a:extLst>
          </p:cNvPr>
          <p:cNvSpPr txBox="1"/>
          <p:nvPr/>
        </p:nvSpPr>
        <p:spPr>
          <a:xfrm>
            <a:off x="4983554" y="1970128"/>
            <a:ext cx="3460649" cy="1910779"/>
          </a:xfrm>
          <a:prstGeom prst="rect">
            <a:avLst/>
          </a:prstGeom>
          <a:noFill/>
          <a:ln>
            <a:solidFill>
              <a:schemeClr val="tx1"/>
            </a:solidFill>
          </a:ln>
        </p:spPr>
        <p:txBody>
          <a:bodyPr wrap="square" lIns="68580" tIns="34290" rIns="68580" bIns="34290" rtlCol="0" anchor="t">
            <a:spAutoFit/>
          </a:bodyPr>
          <a:lstStyle/>
          <a:p>
            <a:pPr marL="213995" indent="-213995">
              <a:spcAft>
                <a:spcPts val="450"/>
              </a:spcAft>
              <a:buClr>
                <a:schemeClr val="accent1">
                  <a:lumMod val="50000"/>
                </a:schemeClr>
              </a:buClr>
              <a:buFont typeface="Wingdings" panose="05000000000000000000" pitchFamily="2" charset="2"/>
              <a:buChar char="q"/>
            </a:pPr>
            <a:r>
              <a:rPr lang="en-US" sz="1050" b="1">
                <a:latin typeface="+mn-lt"/>
                <a:cs typeface="Arial" panose="020B0604020202020204" pitchFamily="34" charset="0"/>
              </a:rPr>
              <a:t>Did you verify the completion of security requirements in the STB Portal?</a:t>
            </a:r>
          </a:p>
          <a:p>
            <a:pPr marL="213995" indent="-213995">
              <a:buClr>
                <a:schemeClr val="accent1">
                  <a:lumMod val="50000"/>
                </a:schemeClr>
              </a:buClr>
              <a:buFont typeface="Wingdings" panose="05000000000000000000" pitchFamily="2" charset="2"/>
              <a:buChar char="q"/>
            </a:pPr>
            <a:r>
              <a:rPr lang="en-US" sz="1050" b="1">
                <a:latin typeface="+mn-lt"/>
                <a:cs typeface="Arial" panose="020B0604020202020204" pitchFamily="34" charset="0"/>
              </a:rPr>
              <a:t>Did you designate the individual in the STB Portal?</a:t>
            </a:r>
            <a:endParaRPr lang="en-US" sz="1050" b="1">
              <a:latin typeface="+mn-lt"/>
              <a:ea typeface="Calibri"/>
              <a:cs typeface="Arial" panose="020B0604020202020204" pitchFamily="34" charset="0"/>
            </a:endParaRPr>
          </a:p>
          <a:p>
            <a:pPr marL="213995" indent="-213995">
              <a:buClr>
                <a:schemeClr val="accent1">
                  <a:lumMod val="50000"/>
                </a:schemeClr>
              </a:buClr>
              <a:buFont typeface="Wingdings" panose="05000000000000000000" pitchFamily="2" charset="2"/>
              <a:buChar char="q"/>
            </a:pPr>
            <a:r>
              <a:rPr lang="en-US" sz="1050" b="1">
                <a:latin typeface="+mn-lt"/>
                <a:cs typeface="Arial" panose="020B0604020202020204" pitchFamily="34" charset="0"/>
              </a:rPr>
              <a:t>Do you have the TE’s Moodle calibration certificate(s)?</a:t>
            </a:r>
          </a:p>
          <a:p>
            <a:pPr marL="213995" indent="-213995">
              <a:buClr>
                <a:schemeClr val="accent1">
                  <a:lumMod val="50000"/>
                </a:schemeClr>
              </a:buClr>
              <a:buFont typeface="Wingdings" panose="05000000000000000000" pitchFamily="2" charset="2"/>
              <a:buChar char="q"/>
            </a:pPr>
            <a:r>
              <a:rPr lang="en-US" sz="1050" b="1">
                <a:latin typeface="+mn-lt"/>
                <a:ea typeface="Calibri"/>
                <a:cs typeface="Arial" panose="020B0604020202020204" pitchFamily="34" charset="0"/>
              </a:rPr>
              <a:t>Did the TE participate in the school-based training?</a:t>
            </a:r>
          </a:p>
          <a:p>
            <a:pPr marL="213995" indent="-213995">
              <a:buClr>
                <a:schemeClr val="accent1">
                  <a:lumMod val="50000"/>
                </a:schemeClr>
              </a:buClr>
              <a:buFont typeface="Wingdings" panose="05000000000000000000" pitchFamily="2" charset="2"/>
              <a:buChar char="q"/>
            </a:pPr>
            <a:endParaRPr lang="en-US" sz="1050" b="1">
              <a:latin typeface="+mn-lt"/>
              <a:cs typeface="Arial" panose="020B0604020202020204" pitchFamily="34" charset="0"/>
            </a:endParaRPr>
          </a:p>
          <a:p>
            <a:pPr algn="ctr">
              <a:buClr>
                <a:schemeClr val="accent1">
                  <a:lumMod val="50000"/>
                </a:schemeClr>
              </a:buClr>
            </a:pPr>
            <a:r>
              <a:rPr lang="en-US" sz="1050" b="1">
                <a:solidFill>
                  <a:srgbClr val="FF0000"/>
                </a:solidFill>
                <a:latin typeface="+mn-lt"/>
                <a:cs typeface="Arial" panose="020B0604020202020204" pitchFamily="34" charset="0"/>
              </a:rPr>
              <a:t>If TOMS accounts are created for untrained TEs, STB will delete the accounts.</a:t>
            </a:r>
            <a:endParaRPr lang="en-US" sz="1050" b="1">
              <a:solidFill>
                <a:srgbClr val="FF0000"/>
              </a:solidFill>
              <a:latin typeface="+mn-lt"/>
              <a:ea typeface="Calibri"/>
              <a:cs typeface="Arial" panose="020B0604020202020204" pitchFamily="34" charset="0"/>
            </a:endParaRPr>
          </a:p>
        </p:txBody>
      </p:sp>
      <p:pic>
        <p:nvPicPr>
          <p:cNvPr id="17" name="Picture 16">
            <a:extLst>
              <a:ext uri="{FF2B5EF4-FFF2-40B4-BE49-F238E27FC236}">
                <a16:creationId xmlns:a16="http://schemas.microsoft.com/office/drawing/2014/main" id="{512685BE-53FC-DD4C-9B12-B6F66CBA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370" y="1098769"/>
            <a:ext cx="648295" cy="648295"/>
          </a:xfrm>
          <a:prstGeom prst="rect">
            <a:avLst/>
          </a:prstGeom>
        </p:spPr>
      </p:pic>
      <p:sp>
        <p:nvSpPr>
          <p:cNvPr id="7" name="Footer Placeholder 6">
            <a:extLst>
              <a:ext uri="{FF2B5EF4-FFF2-40B4-BE49-F238E27FC236}">
                <a16:creationId xmlns:a16="http://schemas.microsoft.com/office/drawing/2014/main" id="{D6942A46-1F7C-6EB3-42BD-F7DFE400C6E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4" name="Picture 4" descr="A screenshot of a computer&#10;&#10;Description automatically generated">
            <a:extLst>
              <a:ext uri="{FF2B5EF4-FFF2-40B4-BE49-F238E27FC236}">
                <a16:creationId xmlns:a16="http://schemas.microsoft.com/office/drawing/2014/main" id="{99CC603C-4BA2-FB88-08EF-56D5264F0413}"/>
              </a:ext>
            </a:extLst>
          </p:cNvPr>
          <p:cNvPicPr>
            <a:picLocks noChangeAspect="1"/>
          </p:cNvPicPr>
          <p:nvPr/>
        </p:nvPicPr>
        <p:blipFill>
          <a:blip r:embed="rId4"/>
          <a:stretch>
            <a:fillRect/>
          </a:stretch>
        </p:blipFill>
        <p:spPr>
          <a:xfrm>
            <a:off x="1245668" y="1174213"/>
            <a:ext cx="2996159" cy="2908562"/>
          </a:xfrm>
          <a:prstGeom prst="rect">
            <a:avLst/>
          </a:prstGeom>
          <a:ln>
            <a:solidFill>
              <a:schemeClr val="tx1"/>
            </a:solidFill>
          </a:ln>
        </p:spPr>
      </p:pic>
    </p:spTree>
    <p:extLst>
      <p:ext uri="{BB962C8B-B14F-4D97-AF65-F5344CB8AC3E}">
        <p14:creationId xmlns:p14="http://schemas.microsoft.com/office/powerpoint/2010/main" val="1547180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2CDC011-1CE6-C8C9-70C1-1456171B86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3421" y="1702288"/>
            <a:ext cx="5047119" cy="3081785"/>
          </a:xfrm>
          <a:prstGeom prst="rect">
            <a:avLst/>
          </a:prstGeom>
          <a:ln>
            <a:solidFill>
              <a:schemeClr val="tx1"/>
            </a:solidFill>
          </a:ln>
        </p:spPr>
      </p:pic>
      <p:sp>
        <p:nvSpPr>
          <p:cNvPr id="2" name="Title 1"/>
          <p:cNvSpPr>
            <a:spLocks noGrp="1"/>
          </p:cNvSpPr>
          <p:nvPr>
            <p:ph type="title"/>
          </p:nvPr>
        </p:nvSpPr>
        <p:spPr/>
        <p:txBody>
          <a:bodyPr>
            <a:normAutofit/>
          </a:bodyPr>
          <a:lstStyle/>
          <a:p>
            <a:r>
              <a:rPr lang="en-US"/>
              <a:t>Creating Test Examiner Accounts</a:t>
            </a:r>
          </a:p>
        </p:txBody>
      </p:sp>
      <p:sp>
        <p:nvSpPr>
          <p:cNvPr id="7" name="Text Placeholder 6">
            <a:extLst>
              <a:ext uri="{FF2B5EF4-FFF2-40B4-BE49-F238E27FC236}">
                <a16:creationId xmlns:a16="http://schemas.microsoft.com/office/drawing/2014/main" id="{2BFA6A26-1AF7-24CC-8759-7C0FE7F6B255}"/>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a:ea typeface="Tahoma"/>
                <a:cs typeface="Arial" panose="020B0604020202020204" pitchFamily="34" charset="0"/>
              </a:rPr>
              <a:t>ELPAC Coordinators can add users to TOMS individually or through batch file upload, using a template, to add several users at once.</a:t>
            </a:r>
          </a:p>
          <a:p>
            <a:pPr marL="0" indent="0">
              <a:buNone/>
            </a:pPr>
            <a:endParaRPr lang="en-US"/>
          </a:p>
        </p:txBody>
      </p:sp>
      <p:sp>
        <p:nvSpPr>
          <p:cNvPr id="18" name="Rounded Rectangular Callout 17">
            <a:extLst>
              <a:ext uri="{FF2B5EF4-FFF2-40B4-BE49-F238E27FC236}">
                <a16:creationId xmlns:a16="http://schemas.microsoft.com/office/drawing/2014/main" id="{FE2709D3-DDBB-7A4A-8243-567716359749}"/>
              </a:ext>
            </a:extLst>
          </p:cNvPr>
          <p:cNvSpPr/>
          <p:nvPr/>
        </p:nvSpPr>
        <p:spPr>
          <a:xfrm flipH="1">
            <a:off x="1048717" y="2380851"/>
            <a:ext cx="1004069" cy="384700"/>
          </a:xfrm>
          <a:prstGeom prst="wedgeRoundRectCallout">
            <a:avLst>
              <a:gd name="adj1" fmla="val -114972"/>
              <a:gd name="adj2" fmla="val -5573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Individual</a:t>
            </a:r>
          </a:p>
          <a:p>
            <a:pPr algn="ctr" defTabSz="514350" fontAlgn="base">
              <a:spcBef>
                <a:spcPct val="0"/>
              </a:spcBef>
              <a:spcAft>
                <a:spcPct val="0"/>
              </a:spcAft>
              <a:buClrTx/>
              <a:defRPr/>
            </a:pPr>
            <a:r>
              <a:rPr lang="en-US" sz="1100" kern="1200">
                <a:solidFill>
                  <a:srgbClr val="000000"/>
                </a:solidFill>
                <a:cs typeface="Arial" panose="020B0604020202020204" pitchFamily="34" charset="0"/>
              </a:rPr>
              <a:t>“ADD”</a:t>
            </a:r>
          </a:p>
        </p:txBody>
      </p:sp>
      <p:sp>
        <p:nvSpPr>
          <p:cNvPr id="19" name="Rounded Rectangular Callout 18">
            <a:extLst>
              <a:ext uri="{FF2B5EF4-FFF2-40B4-BE49-F238E27FC236}">
                <a16:creationId xmlns:a16="http://schemas.microsoft.com/office/drawing/2014/main" id="{87CFD9AE-F974-704D-8A5E-F4CE3AF098F3}"/>
              </a:ext>
            </a:extLst>
          </p:cNvPr>
          <p:cNvSpPr/>
          <p:nvPr/>
        </p:nvSpPr>
        <p:spPr>
          <a:xfrm>
            <a:off x="4444579" y="1613876"/>
            <a:ext cx="919655" cy="384903"/>
          </a:xfrm>
          <a:prstGeom prst="wedgeRoundRectCallout">
            <a:avLst>
              <a:gd name="adj1" fmla="val -194958"/>
              <a:gd name="adj2" fmla="val 12842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panose="020B0604020202020204" pitchFamily="34" charset="0"/>
              </a:rPr>
              <a:t>Batch</a:t>
            </a:r>
          </a:p>
          <a:p>
            <a:pPr algn="ctr" defTabSz="514350" fontAlgn="base">
              <a:spcBef>
                <a:spcPct val="0"/>
              </a:spcBef>
              <a:spcAft>
                <a:spcPct val="0"/>
              </a:spcAft>
              <a:buClrTx/>
              <a:defRPr/>
            </a:pPr>
            <a:r>
              <a:rPr lang="en-US" sz="1100" kern="1200">
                <a:solidFill>
                  <a:srgbClr val="000000"/>
                </a:solidFill>
                <a:cs typeface="Arial" panose="020B0604020202020204" pitchFamily="34" charset="0"/>
              </a:rPr>
              <a:t>”Upload”</a:t>
            </a:r>
          </a:p>
        </p:txBody>
      </p:sp>
      <p:sp>
        <p:nvSpPr>
          <p:cNvPr id="20" name="Rounded Rectangular Callout 19">
            <a:extLst>
              <a:ext uri="{FF2B5EF4-FFF2-40B4-BE49-F238E27FC236}">
                <a16:creationId xmlns:a16="http://schemas.microsoft.com/office/drawing/2014/main" id="{853ECFAB-6206-9C4E-826B-D1D1B9297537}"/>
              </a:ext>
            </a:extLst>
          </p:cNvPr>
          <p:cNvSpPr/>
          <p:nvPr/>
        </p:nvSpPr>
        <p:spPr>
          <a:xfrm>
            <a:off x="1048717" y="3228232"/>
            <a:ext cx="1004069" cy="404302"/>
          </a:xfrm>
          <a:prstGeom prst="wedgeRoundRectCallout">
            <a:avLst>
              <a:gd name="adj1" fmla="val 92344"/>
              <a:gd name="adj2" fmla="val 1881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panose="020B0604020202020204" pitchFamily="34" charset="0"/>
              </a:rPr>
              <a:t>Complete all fields</a:t>
            </a:r>
          </a:p>
        </p:txBody>
      </p:sp>
      <p:sp>
        <p:nvSpPr>
          <p:cNvPr id="21" name="Rounded Rectangular Callout 20">
            <a:extLst>
              <a:ext uri="{FF2B5EF4-FFF2-40B4-BE49-F238E27FC236}">
                <a16:creationId xmlns:a16="http://schemas.microsoft.com/office/drawing/2014/main" id="{D2CDF686-AB19-F045-8BD9-6F86728FCAA8}"/>
              </a:ext>
            </a:extLst>
          </p:cNvPr>
          <p:cNvSpPr/>
          <p:nvPr/>
        </p:nvSpPr>
        <p:spPr>
          <a:xfrm>
            <a:off x="7341515" y="4223541"/>
            <a:ext cx="565255" cy="209943"/>
          </a:xfrm>
          <a:prstGeom prst="wedgeRoundRectCallout">
            <a:avLst>
              <a:gd name="adj1" fmla="val -72733"/>
              <a:gd name="adj2" fmla="val 822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Next</a:t>
            </a:r>
            <a:endParaRPr lang="en-US" sz="1100" kern="1200">
              <a:solidFill>
                <a:srgbClr val="000000"/>
              </a:solidFill>
              <a:cs typeface="Arial" panose="020B0604020202020204" pitchFamily="34" charset="0"/>
            </a:endParaRPr>
          </a:p>
        </p:txBody>
      </p:sp>
      <p:sp>
        <p:nvSpPr>
          <p:cNvPr id="12" name="Rounded Rectangular Callout 11">
            <a:extLst>
              <a:ext uri="{FF2B5EF4-FFF2-40B4-BE49-F238E27FC236}">
                <a16:creationId xmlns:a16="http://schemas.microsoft.com/office/drawing/2014/main" id="{A914AC81-E27B-2B4D-9531-1620795DEAC4}"/>
              </a:ext>
            </a:extLst>
          </p:cNvPr>
          <p:cNvSpPr/>
          <p:nvPr/>
        </p:nvSpPr>
        <p:spPr>
          <a:xfrm>
            <a:off x="6233987" y="2926202"/>
            <a:ext cx="920418" cy="598200"/>
          </a:xfrm>
          <a:prstGeom prst="wedgeRoundRectCallout">
            <a:avLst>
              <a:gd name="adj1" fmla="val -138142"/>
              <a:gd name="adj2" fmla="val 7685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Use only LAUSD Emails</a:t>
            </a:r>
            <a:endParaRPr lang="en-US" sz="1100" kern="1200">
              <a:solidFill>
                <a:srgbClr val="000000"/>
              </a:solidFill>
              <a:cs typeface="Arial" panose="020B0604020202020204" pitchFamily="34" charset="0"/>
            </a:endParaRPr>
          </a:p>
        </p:txBody>
      </p:sp>
      <p:sp>
        <p:nvSpPr>
          <p:cNvPr id="6" name="Footer Placeholder 5">
            <a:extLst>
              <a:ext uri="{FF2B5EF4-FFF2-40B4-BE49-F238E27FC236}">
                <a16:creationId xmlns:a16="http://schemas.microsoft.com/office/drawing/2014/main" id="{382F521E-DE23-0C5F-97AE-FFD27E63239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739932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C694D92C-B419-B96B-EA2D-6A0D9C610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10" y="947690"/>
            <a:ext cx="6623180" cy="3486637"/>
          </a:xfrm>
          <a:prstGeom prst="rect">
            <a:avLst/>
          </a:prstGeom>
        </p:spPr>
      </p:pic>
      <p:sp>
        <p:nvSpPr>
          <p:cNvPr id="2" name="Title 1"/>
          <p:cNvSpPr>
            <a:spLocks noGrp="1"/>
          </p:cNvSpPr>
          <p:nvPr>
            <p:ph type="title"/>
          </p:nvPr>
        </p:nvSpPr>
        <p:spPr/>
        <p:txBody>
          <a:bodyPr>
            <a:noAutofit/>
          </a:bodyPr>
          <a:lstStyle/>
          <a:p>
            <a:r>
              <a:rPr lang="en-US"/>
              <a:t>Creating Test Examiner Accounts</a:t>
            </a:r>
          </a:p>
        </p:txBody>
      </p:sp>
      <p:sp>
        <p:nvSpPr>
          <p:cNvPr id="17" name="Rounded Rectangular Callout 16">
            <a:extLst>
              <a:ext uri="{FF2B5EF4-FFF2-40B4-BE49-F238E27FC236}">
                <a16:creationId xmlns:a16="http://schemas.microsoft.com/office/drawing/2014/main" id="{05C98E3D-7952-5A4A-9930-801891D4F09D}"/>
              </a:ext>
            </a:extLst>
          </p:cNvPr>
          <p:cNvSpPr/>
          <p:nvPr/>
        </p:nvSpPr>
        <p:spPr>
          <a:xfrm>
            <a:off x="7199517" y="4281535"/>
            <a:ext cx="553886" cy="238517"/>
          </a:xfrm>
          <a:prstGeom prst="wedgeRoundRectCallout">
            <a:avLst>
              <a:gd name="adj1" fmla="val 28367"/>
              <a:gd name="adj2" fmla="val -11288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chemeClr val="tx1"/>
                </a:solidFill>
                <a:cs typeface="Arial" panose="020B0604020202020204" pitchFamily="34" charset="0"/>
              </a:rPr>
              <a:t>Next</a:t>
            </a:r>
            <a:endParaRPr lang="en-US" sz="1100" kern="1200">
              <a:solidFill>
                <a:schemeClr val="tx1"/>
              </a:solidFill>
              <a:cs typeface="Arial" panose="020B0604020202020204" pitchFamily="34" charset="0"/>
            </a:endParaRPr>
          </a:p>
        </p:txBody>
      </p:sp>
      <p:sp>
        <p:nvSpPr>
          <p:cNvPr id="16" name="Rounded Rectangular Callout 15">
            <a:extLst>
              <a:ext uri="{FF2B5EF4-FFF2-40B4-BE49-F238E27FC236}">
                <a16:creationId xmlns:a16="http://schemas.microsoft.com/office/drawing/2014/main" id="{4B839179-EECF-6D40-8232-1914EFE708E7}"/>
              </a:ext>
            </a:extLst>
          </p:cNvPr>
          <p:cNvSpPr/>
          <p:nvPr/>
        </p:nvSpPr>
        <p:spPr>
          <a:xfrm>
            <a:off x="5669406" y="2438075"/>
            <a:ext cx="1337909" cy="461903"/>
          </a:xfrm>
          <a:prstGeom prst="wedgeRoundRectCallout">
            <a:avLst>
              <a:gd name="adj1" fmla="val -46459"/>
              <a:gd name="adj2" fmla="val 11196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panose="020B0604020202020204" pitchFamily="34" charset="0"/>
              </a:rPr>
              <a:t>Select "ELPAC </a:t>
            </a:r>
            <a:br>
              <a:rPr lang="en-US" sz="1100" kern="1200"/>
            </a:br>
            <a:r>
              <a:rPr lang="en-US" sz="1100" kern="1200">
                <a:solidFill>
                  <a:srgbClr val="000000"/>
                </a:solidFill>
                <a:cs typeface="Arial" panose="020B0604020202020204" pitchFamily="34" charset="0"/>
              </a:rPr>
              <a:t>Test Examiner”</a:t>
            </a:r>
          </a:p>
        </p:txBody>
      </p:sp>
      <p:sp>
        <p:nvSpPr>
          <p:cNvPr id="5" name="Footer Placeholder 4">
            <a:extLst>
              <a:ext uri="{FF2B5EF4-FFF2-40B4-BE49-F238E27FC236}">
                <a16:creationId xmlns:a16="http://schemas.microsoft.com/office/drawing/2014/main" id="{A205F04A-65B7-2DC2-46E4-A5881D0D662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56890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lIns="68580" tIns="34290" rIns="68580" bIns="34290" anchor="ctr">
            <a:normAutofit/>
          </a:bodyPr>
          <a:lstStyle/>
          <a:p>
            <a:r>
              <a:rPr lang="en-US">
                <a:latin typeface="Arial"/>
                <a:ea typeface="Tahoma"/>
                <a:cs typeface="Arial"/>
              </a:rPr>
              <a:t>Coming Soon...</a:t>
            </a:r>
            <a:endParaRPr lang="en-US">
              <a:latin typeface="Tahoma"/>
              <a:ea typeface="Tahoma"/>
            </a:endParaRPr>
          </a:p>
        </p:txBody>
      </p:sp>
      <p:sp>
        <p:nvSpPr>
          <p:cNvPr id="2" name="Text Placeholder 1">
            <a:extLst>
              <a:ext uri="{FF2B5EF4-FFF2-40B4-BE49-F238E27FC236}">
                <a16:creationId xmlns:a16="http://schemas.microsoft.com/office/drawing/2014/main" id="{07A6F96A-01E6-289C-D2A0-D3B400DABB7E}"/>
              </a:ext>
            </a:extLst>
          </p:cNvPr>
          <p:cNvSpPr>
            <a:spLocks noGrp="1"/>
          </p:cNvSpPr>
          <p:nvPr>
            <p:ph type="body" idx="13"/>
          </p:nvPr>
        </p:nvSpPr>
        <p:spPr>
          <a:xfrm>
            <a:off x="311700" y="952500"/>
            <a:ext cx="4406630" cy="3768622"/>
          </a:xfrm>
        </p:spPr>
        <p:txBody>
          <a:bodyPr/>
          <a:lstStyle/>
          <a:p>
            <a:pPr marL="139700" indent="0">
              <a:spcAft>
                <a:spcPts val="375"/>
              </a:spcAft>
              <a:buNone/>
            </a:pPr>
            <a:r>
              <a:rPr lang="en-US" sz="2200">
                <a:cs typeface="Arial"/>
              </a:rPr>
              <a:t>2023-24 Summative ELPAC and Alternate ELPAC Administration Instructions.</a:t>
            </a:r>
          </a:p>
          <a:p>
            <a:pPr>
              <a:spcAft>
                <a:spcPts val="375"/>
              </a:spcAft>
            </a:pPr>
            <a:r>
              <a:rPr lang="en-US">
                <a:cs typeface="Arial"/>
              </a:rPr>
              <a:t>Will be posted in Coordinator Resources in January 2024.</a:t>
            </a:r>
          </a:p>
          <a:p>
            <a:pPr>
              <a:spcAft>
                <a:spcPts val="375"/>
              </a:spcAft>
            </a:pPr>
            <a:r>
              <a:rPr lang="en-US">
                <a:cs typeface="Arial"/>
              </a:rPr>
              <a:t>Outlines test administration and contains Post-Test Documentation Attachments, guidelines for completing K-2 Writing Books and more!</a:t>
            </a:r>
            <a:endParaRPr lang="en-US"/>
          </a:p>
        </p:txBody>
      </p:sp>
      <p:sp>
        <p:nvSpPr>
          <p:cNvPr id="7" name="Footer Placeholder 5">
            <a:extLst>
              <a:ext uri="{FF2B5EF4-FFF2-40B4-BE49-F238E27FC236}">
                <a16:creationId xmlns:a16="http://schemas.microsoft.com/office/drawing/2014/main" id="{58138B04-898B-40E8-1424-833FD4C50D9E}"/>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pic>
        <p:nvPicPr>
          <p:cNvPr id="6" name="Picture 5" descr="A document with text and a blue circle&#10;&#10;Description automatically generated">
            <a:extLst>
              <a:ext uri="{FF2B5EF4-FFF2-40B4-BE49-F238E27FC236}">
                <a16:creationId xmlns:a16="http://schemas.microsoft.com/office/drawing/2014/main" id="{4A4AE26A-00AE-076B-376F-FE61789A7FA8}"/>
              </a:ext>
            </a:extLst>
          </p:cNvPr>
          <p:cNvPicPr>
            <a:picLocks noChangeAspect="1"/>
          </p:cNvPicPr>
          <p:nvPr/>
        </p:nvPicPr>
        <p:blipFill>
          <a:blip r:embed="rId3"/>
          <a:stretch>
            <a:fillRect/>
          </a:stretch>
        </p:blipFill>
        <p:spPr>
          <a:xfrm>
            <a:off x="5273440" y="1053548"/>
            <a:ext cx="2692574" cy="3558208"/>
          </a:xfrm>
          <a:prstGeom prst="rect">
            <a:avLst/>
          </a:prstGeom>
          <a:ln>
            <a:solidFill>
              <a:schemeClr val="tx1"/>
            </a:solidFill>
          </a:ln>
        </p:spPr>
      </p:pic>
    </p:spTree>
    <p:extLst>
      <p:ext uri="{BB962C8B-B14F-4D97-AF65-F5344CB8AC3E}">
        <p14:creationId xmlns:p14="http://schemas.microsoft.com/office/powerpoint/2010/main" val="6615529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3D98C9B-AE7B-7DA9-65AD-823154DA6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4210" y="1008658"/>
            <a:ext cx="6167906" cy="3340332"/>
          </a:xfrm>
          <a:prstGeom prst="rect">
            <a:avLst/>
          </a:prstGeom>
          <a:ln>
            <a:solidFill>
              <a:schemeClr val="tx1"/>
            </a:solidFill>
          </a:ln>
        </p:spPr>
      </p:pic>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Autofit/>
          </a:bodyPr>
          <a:lstStyle/>
          <a:p>
            <a:r>
              <a:rPr lang="en-US"/>
              <a:t>Creating Test Examiner Accounts </a:t>
            </a:r>
          </a:p>
        </p:txBody>
      </p:sp>
      <p:sp>
        <p:nvSpPr>
          <p:cNvPr id="7" name="Rounded Rectangular Callout 6">
            <a:extLst>
              <a:ext uri="{FF2B5EF4-FFF2-40B4-BE49-F238E27FC236}">
                <a16:creationId xmlns:a16="http://schemas.microsoft.com/office/drawing/2014/main" id="{1FEDA4C3-992F-D442-91CA-B4B3CD4D8721}"/>
              </a:ext>
            </a:extLst>
          </p:cNvPr>
          <p:cNvSpPr/>
          <p:nvPr/>
        </p:nvSpPr>
        <p:spPr>
          <a:xfrm>
            <a:off x="4032184" y="2226020"/>
            <a:ext cx="1997591" cy="962555"/>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a:solidFill>
                  <a:srgbClr val="000000"/>
                </a:solidFill>
                <a:cs typeface="Arial" panose="020B0604020202020204" pitchFamily="34" charset="0"/>
              </a:rPr>
              <a:t>Confirm that all information is correct. If the email was entered incorrectly, the TE will not be able to access TOMS. </a:t>
            </a:r>
            <a:endParaRPr lang="en-US" sz="1350" kern="1200">
              <a:solidFill>
                <a:srgbClr val="000000"/>
              </a:solidFill>
              <a:cs typeface="Arial" panose="020B0604020202020204" pitchFamily="34" charset="0"/>
            </a:endParaRPr>
          </a:p>
        </p:txBody>
      </p:sp>
      <p:sp>
        <p:nvSpPr>
          <p:cNvPr id="10" name="Rounded Rectangular Callout 9">
            <a:extLst>
              <a:ext uri="{FF2B5EF4-FFF2-40B4-BE49-F238E27FC236}">
                <a16:creationId xmlns:a16="http://schemas.microsoft.com/office/drawing/2014/main" id="{AE2AD8BC-A604-424B-916F-D0CAA90D1913}"/>
              </a:ext>
            </a:extLst>
          </p:cNvPr>
          <p:cNvSpPr/>
          <p:nvPr/>
        </p:nvSpPr>
        <p:spPr>
          <a:xfrm>
            <a:off x="6168365" y="4280449"/>
            <a:ext cx="553886" cy="238517"/>
          </a:xfrm>
          <a:prstGeom prst="wedgeRoundRectCallout">
            <a:avLst>
              <a:gd name="adj1" fmla="val 73078"/>
              <a:gd name="adj2" fmla="val -1188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a:solidFill>
                  <a:srgbClr val="000000"/>
                </a:solidFill>
                <a:cs typeface="Arial" panose="020B0604020202020204" pitchFamily="34" charset="0"/>
              </a:rPr>
              <a:t>Save</a:t>
            </a:r>
            <a:endParaRPr lang="en-US" sz="1350" kern="1200">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996AE371-6C01-A752-1CBD-F1E69F139F7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842264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Creating Test Examiner Accounts </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
          </p:nvPr>
        </p:nvSpPr>
        <p:spPr>
          <a:xfrm>
            <a:off x="311700" y="961831"/>
            <a:ext cx="4260300" cy="3768622"/>
          </a:xfrm>
        </p:spPr>
        <p:txBody>
          <a:bodyPr spcFirstLastPara="1" wrap="square" lIns="68580" tIns="34290" rIns="68580" bIns="34290" anchor="t" anchorCtr="0">
            <a:normAutofit/>
          </a:bodyPr>
          <a:lstStyle/>
          <a:p>
            <a:pPr marL="0" indent="0">
              <a:buNone/>
            </a:pPr>
            <a:r>
              <a:rPr lang="en-US">
                <a:ea typeface="Tahoma"/>
                <a:cs typeface="Arial" panose="020B0604020202020204" pitchFamily="34" charset="0"/>
              </a:rPr>
              <a:t>An email will be sent to the TE with a link to create their password.</a:t>
            </a:r>
          </a:p>
          <a:p>
            <a:r>
              <a:rPr lang="en-US" sz="1800">
                <a:ea typeface="Tahoma"/>
                <a:cs typeface="Arial" panose="020B0604020202020204" pitchFamily="34" charset="0"/>
              </a:rPr>
              <a:t>The TE will have </a:t>
            </a:r>
            <a:r>
              <a:rPr lang="en-US" sz="1800" b="1">
                <a:solidFill>
                  <a:srgbClr val="FF0000"/>
                </a:solidFill>
                <a:ea typeface="Tahoma"/>
                <a:cs typeface="Arial" panose="020B0604020202020204" pitchFamily="34" charset="0"/>
              </a:rPr>
              <a:t>30 min.</a:t>
            </a:r>
            <a:r>
              <a:rPr lang="en-US" sz="1800">
                <a:ea typeface="Tahoma"/>
                <a:cs typeface="Arial" panose="020B0604020202020204" pitchFamily="34" charset="0"/>
              </a:rPr>
              <a:t> to click the link.</a:t>
            </a:r>
            <a:endParaRPr lang="en-US" sz="1800"/>
          </a:p>
          <a:p>
            <a:pPr lvl="1"/>
            <a:r>
              <a:rPr lang="en-US" sz="1650">
                <a:ea typeface="Tahoma"/>
                <a:cs typeface="Arial" panose="020B0604020202020204" pitchFamily="34" charset="0"/>
              </a:rPr>
              <a:t>If the link expires, TEs can receive a new email by selecting </a:t>
            </a:r>
            <a:r>
              <a:rPr lang="en-US" sz="1650" b="1">
                <a:solidFill>
                  <a:srgbClr val="FF0000"/>
                </a:solidFill>
                <a:ea typeface="Tahoma"/>
                <a:cs typeface="Arial" panose="020B0604020202020204" pitchFamily="34" charset="0"/>
              </a:rPr>
              <a:t>Request one now </a:t>
            </a:r>
            <a:r>
              <a:rPr lang="en-US" sz="1650">
                <a:ea typeface="Tahoma"/>
                <a:cs typeface="Arial" panose="020B0604020202020204" pitchFamily="34" charset="0"/>
              </a:rPr>
              <a:t>from the TOMS logon screen. </a:t>
            </a:r>
            <a:endParaRPr lang="en-US" sz="1650"/>
          </a:p>
          <a:p>
            <a:pPr lvl="1"/>
            <a:endParaRPr lang="en-US"/>
          </a:p>
          <a:p>
            <a:pPr lvl="1"/>
            <a:endParaRPr lang="en-US"/>
          </a:p>
          <a:p>
            <a:pPr lvl="1"/>
            <a:endParaRPr lang="en-US"/>
          </a:p>
          <a:p>
            <a:endParaRPr lang="en-US"/>
          </a:p>
        </p:txBody>
      </p:sp>
      <p:pic>
        <p:nvPicPr>
          <p:cNvPr id="4" name="Picture 3">
            <a:extLst>
              <a:ext uri="{FF2B5EF4-FFF2-40B4-BE49-F238E27FC236}">
                <a16:creationId xmlns:a16="http://schemas.microsoft.com/office/drawing/2014/main" id="{21BF9F25-CAC6-024A-915E-A23AD672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128" y="2561146"/>
            <a:ext cx="1878651" cy="2112911"/>
          </a:xfrm>
          <a:prstGeom prst="rect">
            <a:avLst/>
          </a:prstGeom>
          <a:ln>
            <a:solidFill>
              <a:schemeClr val="tx1"/>
            </a:solidFill>
          </a:ln>
        </p:spPr>
      </p:pic>
      <p:sp>
        <p:nvSpPr>
          <p:cNvPr id="5" name="Frame 4">
            <a:extLst>
              <a:ext uri="{FF2B5EF4-FFF2-40B4-BE49-F238E27FC236}">
                <a16:creationId xmlns:a16="http://schemas.microsoft.com/office/drawing/2014/main" id="{598EC1D3-1793-6F4A-A403-0B973755E4C1}"/>
              </a:ext>
            </a:extLst>
          </p:cNvPr>
          <p:cNvSpPr/>
          <p:nvPr/>
        </p:nvSpPr>
        <p:spPr>
          <a:xfrm>
            <a:off x="6095483" y="4471845"/>
            <a:ext cx="1320508" cy="202347"/>
          </a:xfrm>
          <a:prstGeom prst="frame">
            <a:avLst/>
          </a:prstGeom>
          <a:solidFill>
            <a:srgbClr val="FF0000"/>
          </a:solidFill>
          <a:ln w="31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Rounded Rectangular Callout 19">
            <a:extLst>
              <a:ext uri="{FF2B5EF4-FFF2-40B4-BE49-F238E27FC236}">
                <a16:creationId xmlns:a16="http://schemas.microsoft.com/office/drawing/2014/main" id="{3874AE2B-1D1C-B18F-8C63-7C43993B9884}"/>
              </a:ext>
            </a:extLst>
          </p:cNvPr>
          <p:cNvSpPr/>
          <p:nvPr/>
        </p:nvSpPr>
        <p:spPr>
          <a:xfrm>
            <a:off x="4371871" y="3854496"/>
            <a:ext cx="1295379" cy="588123"/>
          </a:xfrm>
          <a:prstGeom prst="wedgeRoundRectCallout">
            <a:avLst>
              <a:gd name="adj1" fmla="val 77022"/>
              <a:gd name="adj2" fmla="val 6823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a:solidFill>
                  <a:schemeClr val="tx1"/>
                </a:solidFill>
                <a:cs typeface="Arial" panose="020B0604020202020204" pitchFamily="34" charset="0"/>
              </a:rPr>
              <a:t>Click here to receive a new email link.</a:t>
            </a:r>
            <a:endParaRPr lang="en-US" sz="1100" kern="1200">
              <a:solidFill>
                <a:schemeClr val="tx1"/>
              </a:solidFill>
              <a:cs typeface="Arial" panose="020B0604020202020204" pitchFamily="34" charset="0"/>
            </a:endParaRPr>
          </a:p>
        </p:txBody>
      </p:sp>
      <p:pic>
        <p:nvPicPr>
          <p:cNvPr id="8" name="Picture 8" descr="Icon&#10;&#10;Description automatically generated">
            <a:extLst>
              <a:ext uri="{FF2B5EF4-FFF2-40B4-BE49-F238E27FC236}">
                <a16:creationId xmlns:a16="http://schemas.microsoft.com/office/drawing/2014/main" id="{2B60E96B-2616-7424-98F2-6330460E7314}"/>
              </a:ext>
            </a:extLst>
          </p:cNvPr>
          <p:cNvPicPr>
            <a:picLocks noChangeAspect="1"/>
          </p:cNvPicPr>
          <p:nvPr/>
        </p:nvPicPr>
        <p:blipFill rotWithShape="1">
          <a:blip r:embed="rId4"/>
          <a:srcRect l="17959" t="5552" r="18367" b="12406"/>
          <a:stretch/>
        </p:blipFill>
        <p:spPr>
          <a:xfrm>
            <a:off x="2232798" y="3294395"/>
            <a:ext cx="881429" cy="1233458"/>
          </a:xfrm>
          <a:prstGeom prst="rect">
            <a:avLst/>
          </a:prstGeom>
          <a:ln>
            <a:solidFill>
              <a:schemeClr val="tx1"/>
            </a:solidFill>
          </a:ln>
        </p:spPr>
      </p:pic>
      <p:pic>
        <p:nvPicPr>
          <p:cNvPr id="9" name="Picture 9" descr="Graphical user interface, application&#10;&#10;Description automatically generated">
            <a:extLst>
              <a:ext uri="{FF2B5EF4-FFF2-40B4-BE49-F238E27FC236}">
                <a16:creationId xmlns:a16="http://schemas.microsoft.com/office/drawing/2014/main" id="{4A6AA1E7-95CB-B466-2FE9-409A99F028F5}"/>
              </a:ext>
            </a:extLst>
          </p:cNvPr>
          <p:cNvPicPr>
            <a:picLocks noChangeAspect="1"/>
          </p:cNvPicPr>
          <p:nvPr/>
        </p:nvPicPr>
        <p:blipFill>
          <a:blip r:embed="rId5"/>
          <a:stretch>
            <a:fillRect/>
          </a:stretch>
        </p:blipFill>
        <p:spPr>
          <a:xfrm>
            <a:off x="6114799" y="871145"/>
            <a:ext cx="1878651" cy="1623605"/>
          </a:xfrm>
          <a:prstGeom prst="rect">
            <a:avLst/>
          </a:prstGeom>
          <a:ln>
            <a:solidFill>
              <a:schemeClr val="tx1"/>
            </a:solidFill>
          </a:ln>
        </p:spPr>
      </p:pic>
      <p:sp>
        <p:nvSpPr>
          <p:cNvPr id="13" name="Footer Placeholder 12">
            <a:extLst>
              <a:ext uri="{FF2B5EF4-FFF2-40B4-BE49-F238E27FC236}">
                <a16:creationId xmlns:a16="http://schemas.microsoft.com/office/drawing/2014/main" id="{782AFEC0-7CEB-B2EE-759F-0A2C98675F27}"/>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4054829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Signing the TOMS ELPAC Affidavit</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3"/>
          </p:nvPr>
        </p:nvSpPr>
        <p:spPr/>
        <p:txBody>
          <a:bodyPr spcFirstLastPara="1" wrap="square" lIns="68580" tIns="34290" rIns="68580" bIns="34290" anchor="t" anchorCtr="0">
            <a:normAutofit/>
          </a:bodyPr>
          <a:lstStyle/>
          <a:p>
            <a:pPr marL="4445">
              <a:buNone/>
            </a:pPr>
            <a:endParaRPr lang="en-US" sz="1650"/>
          </a:p>
          <a:p>
            <a:pPr lvl="1"/>
            <a:endParaRPr lang="en-US"/>
          </a:p>
          <a:p>
            <a:endParaRPr lang="en-US"/>
          </a:p>
        </p:txBody>
      </p:sp>
      <p:pic>
        <p:nvPicPr>
          <p:cNvPr id="2" name="Picture 2" descr="Graphical user interface, text, application&#10;&#10;Description automatically generated">
            <a:extLst>
              <a:ext uri="{FF2B5EF4-FFF2-40B4-BE49-F238E27FC236}">
                <a16:creationId xmlns:a16="http://schemas.microsoft.com/office/drawing/2014/main" id="{9C0035F9-020D-3DE3-521C-827112F1C217}"/>
              </a:ext>
            </a:extLst>
          </p:cNvPr>
          <p:cNvPicPr>
            <a:picLocks noChangeAspect="1"/>
          </p:cNvPicPr>
          <p:nvPr/>
        </p:nvPicPr>
        <p:blipFill>
          <a:blip r:embed="rId3"/>
          <a:stretch>
            <a:fillRect/>
          </a:stretch>
        </p:blipFill>
        <p:spPr>
          <a:xfrm>
            <a:off x="3912704" y="3028563"/>
            <a:ext cx="2216425" cy="1695808"/>
          </a:xfrm>
          <a:prstGeom prst="rect">
            <a:avLst/>
          </a:prstGeom>
          <a:ln>
            <a:solidFill>
              <a:schemeClr val="tx1"/>
            </a:solidFill>
          </a:ln>
        </p:spPr>
      </p:pic>
      <p:pic>
        <p:nvPicPr>
          <p:cNvPr id="3" name="Picture 3" descr="Graphical user interface, text, application, chat or text message&#10;&#10;Description automatically generated">
            <a:extLst>
              <a:ext uri="{FF2B5EF4-FFF2-40B4-BE49-F238E27FC236}">
                <a16:creationId xmlns:a16="http://schemas.microsoft.com/office/drawing/2014/main" id="{093B07E4-8050-825F-6DB9-7B6AEA3C138F}"/>
              </a:ext>
            </a:extLst>
          </p:cNvPr>
          <p:cNvPicPr>
            <a:picLocks noChangeAspect="1"/>
          </p:cNvPicPr>
          <p:nvPr/>
        </p:nvPicPr>
        <p:blipFill>
          <a:blip r:embed="rId4"/>
          <a:stretch>
            <a:fillRect/>
          </a:stretch>
        </p:blipFill>
        <p:spPr>
          <a:xfrm>
            <a:off x="3912706" y="1697327"/>
            <a:ext cx="2159276" cy="1138004"/>
          </a:xfrm>
          <a:prstGeom prst="rect">
            <a:avLst/>
          </a:prstGeom>
          <a:ln>
            <a:solidFill>
              <a:schemeClr val="tx1"/>
            </a:solidFill>
          </a:ln>
        </p:spPr>
      </p:pic>
      <p:pic>
        <p:nvPicPr>
          <p:cNvPr id="8" name="Picture 8" descr="Graphical user interface, text&#10;&#10;Description automatically generated">
            <a:extLst>
              <a:ext uri="{FF2B5EF4-FFF2-40B4-BE49-F238E27FC236}">
                <a16:creationId xmlns:a16="http://schemas.microsoft.com/office/drawing/2014/main" id="{B6AC006C-14CF-A5C8-581F-9A51612FC422}"/>
              </a:ext>
            </a:extLst>
          </p:cNvPr>
          <p:cNvPicPr>
            <a:picLocks noChangeAspect="1"/>
          </p:cNvPicPr>
          <p:nvPr/>
        </p:nvPicPr>
        <p:blipFill rotWithShape="1">
          <a:blip r:embed="rId5"/>
          <a:srcRect l="11021" t="18841" r="13011" b="8696"/>
          <a:stretch/>
        </p:blipFill>
        <p:spPr>
          <a:xfrm>
            <a:off x="3912706" y="1074823"/>
            <a:ext cx="2156116" cy="516628"/>
          </a:xfrm>
          <a:prstGeom prst="rect">
            <a:avLst/>
          </a:prstGeom>
          <a:ln>
            <a:solidFill>
              <a:schemeClr val="tx1"/>
            </a:solidFill>
          </a:ln>
        </p:spPr>
      </p:pic>
      <p:sp>
        <p:nvSpPr>
          <p:cNvPr id="11" name="Rounded Rectangular Callout 6">
            <a:extLst>
              <a:ext uri="{FF2B5EF4-FFF2-40B4-BE49-F238E27FC236}">
                <a16:creationId xmlns:a16="http://schemas.microsoft.com/office/drawing/2014/main" id="{80A36CD0-F29B-7295-B9D5-4E708937524D}"/>
              </a:ext>
            </a:extLst>
          </p:cNvPr>
          <p:cNvSpPr/>
          <p:nvPr/>
        </p:nvSpPr>
        <p:spPr>
          <a:xfrm>
            <a:off x="6637892" y="1045494"/>
            <a:ext cx="1410865" cy="450944"/>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a:solidFill>
                  <a:schemeClr val="tx1"/>
                </a:solidFill>
                <a:cs typeface="Arial" panose="020B0604020202020204" pitchFamily="34" charset="0"/>
              </a:rPr>
              <a:t>1. Access TOMS via elpac.org </a:t>
            </a:r>
            <a:endParaRPr lang="en-US" sz="1100" kern="1200">
              <a:solidFill>
                <a:schemeClr val="tx1"/>
              </a:solidFill>
              <a:cs typeface="Arial" panose="020B0604020202020204" pitchFamily="34" charset="0"/>
            </a:endParaRPr>
          </a:p>
        </p:txBody>
      </p:sp>
      <p:sp>
        <p:nvSpPr>
          <p:cNvPr id="13" name="Rounded Rectangular Callout 6">
            <a:extLst>
              <a:ext uri="{FF2B5EF4-FFF2-40B4-BE49-F238E27FC236}">
                <a16:creationId xmlns:a16="http://schemas.microsoft.com/office/drawing/2014/main" id="{08155B88-76F3-91AF-A457-E678102F45C3}"/>
              </a:ext>
            </a:extLst>
          </p:cNvPr>
          <p:cNvSpPr/>
          <p:nvPr/>
        </p:nvSpPr>
        <p:spPr>
          <a:xfrm>
            <a:off x="6618843" y="1938950"/>
            <a:ext cx="1504459" cy="81727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a:solidFill>
                  <a:schemeClr val="tx1"/>
                </a:solidFill>
                <a:cs typeface="Arial" panose="020B0604020202020204" pitchFamily="34" charset="0"/>
              </a:rPr>
              <a:t>2. Click the ELPAC TE Role and the affidavit will populate.  </a:t>
            </a:r>
            <a:endParaRPr lang="en-US" sz="1100" kern="1200">
              <a:solidFill>
                <a:schemeClr val="tx1"/>
              </a:solidFill>
              <a:cs typeface="Arial" panose="020B0604020202020204" pitchFamily="34" charset="0"/>
            </a:endParaRPr>
          </a:p>
        </p:txBody>
      </p:sp>
      <p:sp>
        <p:nvSpPr>
          <p:cNvPr id="14" name="Rounded Rectangular Callout 6">
            <a:extLst>
              <a:ext uri="{FF2B5EF4-FFF2-40B4-BE49-F238E27FC236}">
                <a16:creationId xmlns:a16="http://schemas.microsoft.com/office/drawing/2014/main" id="{85302EE2-8E23-3172-94A1-43CBDD4F2DBD}"/>
              </a:ext>
            </a:extLst>
          </p:cNvPr>
          <p:cNvSpPr/>
          <p:nvPr/>
        </p:nvSpPr>
        <p:spPr>
          <a:xfrm>
            <a:off x="6615529" y="3032493"/>
            <a:ext cx="1433228" cy="155144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cs typeface="Arial" panose="020B0604020202020204" pitchFamily="34" charset="0"/>
              </a:rPr>
              <a:t>3. Read the affidavit, sign, and submit. </a:t>
            </a:r>
          </a:p>
          <a:p>
            <a:pPr algn="ctr" defTabSz="514350">
              <a:spcBef>
                <a:spcPct val="0"/>
              </a:spcBef>
              <a:spcAft>
                <a:spcPct val="0"/>
              </a:spcAft>
              <a:defRPr/>
            </a:pPr>
            <a:endParaRPr lang="en-US" sz="1100">
              <a:solidFill>
                <a:schemeClr val="tx1"/>
              </a:solidFill>
              <a:cs typeface="Arial" panose="020B0604020202020204" pitchFamily="34" charset="0"/>
            </a:endParaRPr>
          </a:p>
          <a:p>
            <a:pPr algn="ctr" defTabSz="514350">
              <a:spcBef>
                <a:spcPct val="0"/>
              </a:spcBef>
              <a:spcAft>
                <a:spcPct val="0"/>
              </a:spcAft>
              <a:defRPr/>
            </a:pPr>
            <a:r>
              <a:rPr lang="en-US" sz="1100">
                <a:solidFill>
                  <a:schemeClr val="tx1"/>
                </a:solidFill>
                <a:cs typeface="Arial" panose="020B0604020202020204" pitchFamily="34" charset="0"/>
              </a:rPr>
              <a:t>ELPAC test sessions can be created in 2-3 hours.</a:t>
            </a:r>
          </a:p>
        </p:txBody>
      </p:sp>
      <p:sp>
        <p:nvSpPr>
          <p:cNvPr id="15" name="Text Placeholder 2">
            <a:extLst>
              <a:ext uri="{FF2B5EF4-FFF2-40B4-BE49-F238E27FC236}">
                <a16:creationId xmlns:a16="http://schemas.microsoft.com/office/drawing/2014/main" id="{05FD706D-8BF2-1313-5525-7AB7F51116A3}"/>
              </a:ext>
            </a:extLst>
          </p:cNvPr>
          <p:cNvSpPr txBox="1">
            <a:spLocks/>
          </p:cNvSpPr>
          <p:nvPr/>
        </p:nvSpPr>
        <p:spPr>
          <a:xfrm>
            <a:off x="1469673" y="2933598"/>
            <a:ext cx="1416353" cy="1441149"/>
          </a:xfrm>
          <a:prstGeom prst="rect">
            <a:avLst/>
          </a:prstGeom>
          <a:solidFill>
            <a:srgbClr val="FFFF00"/>
          </a:solid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defTabSz="514350" fontAlgn="base">
              <a:spcBef>
                <a:spcPct val="0"/>
              </a:spcBef>
              <a:spcAft>
                <a:spcPct val="0"/>
              </a:spcAft>
              <a:buClrTx/>
              <a:defRPr/>
            </a:pPr>
            <a:r>
              <a:rPr lang="en-US" sz="1100">
                <a:cs typeface="Arial" panose="020B0604020202020204" pitchFamily="34" charset="0"/>
              </a:rPr>
              <a:t>IMPORTANT!</a:t>
            </a:r>
          </a:p>
          <a:p>
            <a:pPr algn="ctr" defTabSz="514350">
              <a:spcBef>
                <a:spcPct val="0"/>
              </a:spcBef>
              <a:spcAft>
                <a:spcPct val="0"/>
              </a:spcAft>
              <a:buClrTx/>
              <a:defRPr/>
            </a:pPr>
            <a:endParaRPr lang="en-US" sz="1100">
              <a:cs typeface="Arial" panose="020B0604020202020204" pitchFamily="34" charset="0"/>
            </a:endParaRPr>
          </a:p>
          <a:p>
            <a:pPr algn="ctr" defTabSz="514350">
              <a:spcBef>
                <a:spcPct val="0"/>
              </a:spcBef>
              <a:spcAft>
                <a:spcPct val="0"/>
              </a:spcAft>
              <a:buClrTx/>
              <a:defRPr/>
            </a:pPr>
            <a:r>
              <a:rPr lang="en-US" sz="1100">
                <a:cs typeface="Arial" panose="020B0604020202020204" pitchFamily="34" charset="0"/>
              </a:rPr>
              <a:t>TEs Sign Multiple Affidavits!</a:t>
            </a:r>
          </a:p>
          <a:p>
            <a:pPr marL="257175" indent="-257175" defTabSz="514350" fontAlgn="base">
              <a:spcBef>
                <a:spcPct val="0"/>
              </a:spcBef>
              <a:spcAft>
                <a:spcPct val="0"/>
              </a:spcAft>
              <a:buSzPct val="100000"/>
              <a:buFont typeface="+mj-lt"/>
              <a:buAutoNum type="arabicPeriod"/>
              <a:defRPr/>
            </a:pPr>
            <a:endParaRPr lang="en-US" sz="1100">
              <a:cs typeface="Arial" panose="020B0604020202020204" pitchFamily="34" charset="0"/>
            </a:endParaRPr>
          </a:p>
          <a:p>
            <a:pPr marL="257175" indent="-257175" defTabSz="514350" fontAlgn="base">
              <a:spcBef>
                <a:spcPct val="0"/>
              </a:spcBef>
              <a:spcAft>
                <a:spcPct val="0"/>
              </a:spcAft>
              <a:buSzPct val="100000"/>
              <a:buFont typeface="+mj-lt"/>
              <a:buAutoNum type="arabicPeriod"/>
              <a:defRPr/>
            </a:pPr>
            <a:r>
              <a:rPr lang="en-US" sz="1100">
                <a:cs typeface="Arial" panose="020B0604020202020204" pitchFamily="34" charset="0"/>
              </a:rPr>
              <a:t>STB Portal</a:t>
            </a:r>
          </a:p>
          <a:p>
            <a:pPr marL="257175" indent="-257175" defTabSz="514350" fontAlgn="base">
              <a:spcBef>
                <a:spcPct val="0"/>
              </a:spcBef>
              <a:spcAft>
                <a:spcPct val="0"/>
              </a:spcAft>
              <a:buSzPct val="100000"/>
              <a:buFont typeface="+mj-lt"/>
              <a:buAutoNum type="arabicPeriod"/>
              <a:defRPr/>
            </a:pPr>
            <a:r>
              <a:rPr lang="en-US" sz="1100">
                <a:cs typeface="Arial" panose="020B0604020202020204" pitchFamily="34" charset="0"/>
              </a:rPr>
              <a:t>Moodle</a:t>
            </a:r>
          </a:p>
          <a:p>
            <a:pPr marL="257175" indent="-257175" defTabSz="514350" fontAlgn="base">
              <a:spcBef>
                <a:spcPct val="0"/>
              </a:spcBef>
              <a:spcAft>
                <a:spcPct val="0"/>
              </a:spcAft>
              <a:buSzPct val="100000"/>
              <a:buFont typeface="+mj-lt"/>
              <a:buAutoNum type="arabicPeriod"/>
              <a:defRPr/>
            </a:pPr>
            <a:r>
              <a:rPr lang="en-US" sz="1100">
                <a:cs typeface="Arial" panose="020B0604020202020204" pitchFamily="34" charset="0"/>
              </a:rPr>
              <a:t>TOMS</a:t>
            </a:r>
          </a:p>
        </p:txBody>
      </p:sp>
      <p:sp>
        <p:nvSpPr>
          <p:cNvPr id="4" name="Text Placeholder 2">
            <a:extLst>
              <a:ext uri="{FF2B5EF4-FFF2-40B4-BE49-F238E27FC236}">
                <a16:creationId xmlns:a16="http://schemas.microsoft.com/office/drawing/2014/main" id="{B061A808-3DA0-56D3-FAD5-28056B32D597}"/>
              </a:ext>
            </a:extLst>
          </p:cNvPr>
          <p:cNvSpPr txBox="1">
            <a:spLocks/>
          </p:cNvSpPr>
          <p:nvPr/>
        </p:nvSpPr>
        <p:spPr>
          <a:xfrm>
            <a:off x="790467" y="1041054"/>
            <a:ext cx="2721278" cy="1230866"/>
          </a:xfrm>
          <a:prstGeom prst="rect">
            <a:avLst/>
          </a:prstGeom>
          <a:no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marL="4445" indent="-317500" algn="ctr" defTabSz="514350">
              <a:spcAft>
                <a:spcPts val="300"/>
              </a:spcAft>
              <a:defRPr/>
            </a:pPr>
            <a:r>
              <a:rPr lang="en-US" sz="1700" b="1">
                <a:cs typeface="Arial" panose="020B0604020202020204" pitchFamily="34" charset="0"/>
              </a:rPr>
              <a:t>AFTER CREATING THEIR PASSWORD</a:t>
            </a:r>
            <a:r>
              <a:rPr lang="en-US" sz="1700">
                <a:cs typeface="Arial" panose="020B0604020202020204" pitchFamily="34" charset="0"/>
              </a:rPr>
              <a:t>, TEs must sign the </a:t>
            </a:r>
          </a:p>
          <a:p>
            <a:pPr marL="4445" indent="-317500" algn="ctr" defTabSz="514350">
              <a:spcAft>
                <a:spcPts val="300"/>
              </a:spcAft>
              <a:defRPr/>
            </a:pPr>
            <a:r>
              <a:rPr lang="en-US" sz="1700">
                <a:highlight>
                  <a:srgbClr val="00FFFF"/>
                </a:highlight>
                <a:cs typeface="Arial" panose="020B0604020202020204" pitchFamily="34" charset="0"/>
              </a:rPr>
              <a:t>TOMS affidavit</a:t>
            </a:r>
            <a:r>
              <a:rPr lang="en-US" sz="1700">
                <a:cs typeface="Arial" panose="020B0604020202020204" pitchFamily="34" charset="0"/>
              </a:rPr>
              <a:t>.</a:t>
            </a:r>
          </a:p>
          <a:p>
            <a:pPr marL="4445" indent="-317500" defTabSz="514350">
              <a:spcAft>
                <a:spcPts val="300"/>
              </a:spcAft>
              <a:defRPr/>
            </a:pPr>
            <a:endParaRPr lang="en-US" sz="1700">
              <a:cs typeface="Arial"/>
            </a:endParaRPr>
          </a:p>
          <a:p>
            <a:pPr algn="ctr" defTabSz="514350">
              <a:spcBef>
                <a:spcPct val="0"/>
              </a:spcBef>
              <a:spcAft>
                <a:spcPct val="0"/>
              </a:spcAft>
              <a:buClrTx/>
              <a:defRPr/>
            </a:pPr>
            <a:endParaRPr lang="en-US" sz="1350" b="1">
              <a:cs typeface="Arial" panose="020B0604020202020204" pitchFamily="34" charset="0"/>
            </a:endParaRPr>
          </a:p>
        </p:txBody>
      </p:sp>
      <p:sp>
        <p:nvSpPr>
          <p:cNvPr id="10" name="Footer Placeholder 9">
            <a:extLst>
              <a:ext uri="{FF2B5EF4-FFF2-40B4-BE49-F238E27FC236}">
                <a16:creationId xmlns:a16="http://schemas.microsoft.com/office/drawing/2014/main" id="{AE966EA2-FD0E-4236-C916-AADF0E4402A3}"/>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9732979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t>Signing the TOMS ELPAC Affidavit</a:t>
            </a:r>
          </a:p>
        </p:txBody>
      </p:sp>
      <p:sp>
        <p:nvSpPr>
          <p:cNvPr id="8" name="Text Placeholder 6">
            <a:extLst>
              <a:ext uri="{FF2B5EF4-FFF2-40B4-BE49-F238E27FC236}">
                <a16:creationId xmlns:a16="http://schemas.microsoft.com/office/drawing/2014/main" id="{EB02C612-3456-37F7-5C64-9C3F9B49237D}"/>
              </a:ext>
            </a:extLst>
          </p:cNvPr>
          <p:cNvSpPr txBox="1">
            <a:spLocks/>
          </p:cNvSpPr>
          <p:nvPr/>
        </p:nvSpPr>
        <p:spPr>
          <a:xfrm>
            <a:off x="323630" y="888516"/>
            <a:ext cx="8503886" cy="2636852"/>
          </a:xfrm>
          <a:prstGeom prst="rect">
            <a:avLst/>
          </a:prstGeom>
        </p:spPr>
        <p:txBody>
          <a:bodyPr lIns="68580" tIns="34290" rIns="68580" bIns="34290" anchor="t">
            <a:noAutofit/>
          </a:bodyPr>
          <a:lstStyle>
            <a:lvl1pPr marL="460375" indent="-460375" algn="l" rtl="0" eaLnBrk="1" latinLnBrk="0" hangingPunct="1">
              <a:spcBef>
                <a:spcPts val="700"/>
              </a:spcBef>
              <a:spcAft>
                <a:spcPts val="600"/>
              </a:spcAft>
              <a:buClr>
                <a:schemeClr val="accent1"/>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342900" indent="-342900">
              <a:buClr>
                <a:schemeClr val="accent1">
                  <a:lumMod val="50000"/>
                </a:schemeClr>
              </a:buClr>
            </a:pPr>
            <a:r>
              <a:rPr lang="en-US" sz="1600">
                <a:latin typeface="+mn-lt"/>
                <a:ea typeface="Tahoma"/>
                <a:cs typeface="Arial" panose="020B0604020202020204" pitchFamily="34" charset="0"/>
              </a:rPr>
              <a:t>If the TOMS affidavit has not been signed, ELPAC Assessments will not be visible in the TA Interface and sessions cannot be created.</a:t>
            </a:r>
            <a:endParaRPr lang="en-US" sz="1600">
              <a:latin typeface="+mn-lt"/>
              <a:cs typeface="Arial" panose="020B0604020202020204" pitchFamily="34" charset="0"/>
            </a:endParaRPr>
          </a:p>
          <a:p>
            <a:pPr marL="342900" indent="-342900">
              <a:buClr>
                <a:schemeClr val="accent1">
                  <a:lumMod val="50000"/>
                </a:schemeClr>
              </a:buClr>
            </a:pPr>
            <a:r>
              <a:rPr lang="en-US" sz="1600">
                <a:latin typeface="+mn-lt"/>
                <a:ea typeface="Tahoma"/>
                <a:cs typeface="Arial"/>
              </a:rPr>
              <a:t>TEs will NOT be able to administer the Summative ELPAC until 2-3 hours AFTER signing the affidavit in TOMS.</a:t>
            </a:r>
          </a:p>
          <a:p>
            <a:pPr lvl="1">
              <a:buClr>
                <a:schemeClr val="accent1">
                  <a:lumMod val="75000"/>
                </a:schemeClr>
              </a:buClr>
            </a:pPr>
            <a:r>
              <a:rPr lang="en-US" sz="1600">
                <a:latin typeface="+mn-lt"/>
                <a:ea typeface="Tahoma"/>
                <a:cs typeface="Arial" panose="020B0604020202020204" pitchFamily="34" charset="0"/>
              </a:rPr>
              <a:t>This can affect your testing schedule!</a:t>
            </a:r>
            <a:endParaRPr lang="en-US" sz="1600">
              <a:latin typeface="+mn-lt"/>
              <a:cs typeface="Arial" panose="020B0604020202020204" pitchFamily="34" charset="0"/>
            </a:endParaRPr>
          </a:p>
          <a:p>
            <a:pPr>
              <a:buAutoNum type="arabicPeriod"/>
            </a:pPr>
            <a:endParaRPr lang="en-US" sz="1950">
              <a:latin typeface="+mn-lt"/>
              <a:cs typeface="Arial" panose="020B0604020202020204" pitchFamily="34" charset="0"/>
            </a:endParaRPr>
          </a:p>
          <a:p>
            <a:endParaRPr lang="en-US" sz="1950">
              <a:latin typeface="+mn-lt"/>
              <a:cs typeface="Arial" panose="020B0604020202020204" pitchFamily="34" charset="0"/>
            </a:endParaRPr>
          </a:p>
        </p:txBody>
      </p:sp>
      <p:pic>
        <p:nvPicPr>
          <p:cNvPr id="10" name="Picture 9" descr="A picture containing text, screenshot, font, electric blue&#10;&#10;Description automatically generated">
            <a:extLst>
              <a:ext uri="{FF2B5EF4-FFF2-40B4-BE49-F238E27FC236}">
                <a16:creationId xmlns:a16="http://schemas.microsoft.com/office/drawing/2014/main" id="{345C86A5-996B-1A8A-BB3F-1B038A114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26" y="3466467"/>
            <a:ext cx="7956548" cy="1065609"/>
          </a:xfrm>
          <a:prstGeom prst="rect">
            <a:avLst/>
          </a:prstGeom>
          <a:ln>
            <a:solidFill>
              <a:schemeClr val="tx1"/>
            </a:solidFill>
          </a:ln>
        </p:spPr>
      </p:pic>
      <p:sp>
        <p:nvSpPr>
          <p:cNvPr id="11" name="Rounded Rectangular Callout 6">
            <a:extLst>
              <a:ext uri="{FF2B5EF4-FFF2-40B4-BE49-F238E27FC236}">
                <a16:creationId xmlns:a16="http://schemas.microsoft.com/office/drawing/2014/main" id="{86DDCE0F-12B5-A0B9-5622-586692E6C2F7}"/>
              </a:ext>
            </a:extLst>
          </p:cNvPr>
          <p:cNvSpPr/>
          <p:nvPr/>
        </p:nvSpPr>
        <p:spPr>
          <a:xfrm>
            <a:off x="687629" y="2804710"/>
            <a:ext cx="7862645" cy="440859"/>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200">
                <a:solidFill>
                  <a:schemeClr val="tx1"/>
                </a:solidFill>
                <a:ea typeface="Tahoma"/>
                <a:cs typeface="Arial" panose="020B0604020202020204" pitchFamily="34" charset="0"/>
              </a:rPr>
              <a:t>Coordinators should download the </a:t>
            </a:r>
            <a:r>
              <a:rPr lang="en-US" sz="1200" b="1" i="1">
                <a:solidFill>
                  <a:schemeClr val="tx1"/>
                </a:solidFill>
                <a:ea typeface="Tahoma"/>
                <a:cs typeface="Arial" panose="020B0604020202020204" pitchFamily="34" charset="0"/>
              </a:rPr>
              <a:t>Security Forms and Remote Administration Status Report</a:t>
            </a:r>
            <a:r>
              <a:rPr lang="en-US" sz="1200" b="1">
                <a:solidFill>
                  <a:schemeClr val="tx1"/>
                </a:solidFill>
                <a:ea typeface="Tahoma"/>
                <a:cs typeface="Arial" panose="020B0604020202020204" pitchFamily="34" charset="0"/>
              </a:rPr>
              <a:t> </a:t>
            </a:r>
            <a:r>
              <a:rPr lang="en-US" sz="1200">
                <a:solidFill>
                  <a:schemeClr val="tx1"/>
                </a:solidFill>
                <a:ea typeface="Tahoma"/>
                <a:cs typeface="Arial" panose="020B0604020202020204" pitchFamily="34" charset="0"/>
              </a:rPr>
              <a:t>to see who has/has not signed the TOMS Affidavit.</a:t>
            </a:r>
            <a:endParaRPr lang="en-US" sz="1200">
              <a:solidFill>
                <a:schemeClr val="tx1"/>
              </a:solidFill>
              <a:cs typeface="Arial" panose="020B0604020202020204" pitchFamily="34" charset="0"/>
            </a:endParaRPr>
          </a:p>
        </p:txBody>
      </p:sp>
      <p:sp>
        <p:nvSpPr>
          <p:cNvPr id="14" name="Rectangle 13">
            <a:extLst>
              <a:ext uri="{FF2B5EF4-FFF2-40B4-BE49-F238E27FC236}">
                <a16:creationId xmlns:a16="http://schemas.microsoft.com/office/drawing/2014/main" id="{0A51C59B-DD8C-5B94-196A-064BA88A0C75}"/>
              </a:ext>
            </a:extLst>
          </p:cNvPr>
          <p:cNvSpPr/>
          <p:nvPr/>
        </p:nvSpPr>
        <p:spPr>
          <a:xfrm>
            <a:off x="5414745" y="3467405"/>
            <a:ext cx="1994715" cy="10646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noFill/>
            </a:endParaRPr>
          </a:p>
        </p:txBody>
      </p:sp>
      <p:sp>
        <p:nvSpPr>
          <p:cNvPr id="4" name="Footer Placeholder 3">
            <a:extLst>
              <a:ext uri="{FF2B5EF4-FFF2-40B4-BE49-F238E27FC236}">
                <a16:creationId xmlns:a16="http://schemas.microsoft.com/office/drawing/2014/main" id="{C699FE6F-9BCD-9441-878B-7C571348518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15199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a:normAutofit/>
          </a:bodyPr>
          <a:lstStyle/>
          <a:p>
            <a:r>
              <a:rPr lang="en-US"/>
              <a:t>Creating Test Examiner Accounts </a:t>
            </a:r>
          </a:p>
        </p:txBody>
      </p:sp>
      <p:sp>
        <p:nvSpPr>
          <p:cNvPr id="10" name="Text Placeholder 2">
            <a:extLst>
              <a:ext uri="{FF2B5EF4-FFF2-40B4-BE49-F238E27FC236}">
                <a16:creationId xmlns:a16="http://schemas.microsoft.com/office/drawing/2014/main" id="{0329C2E7-0526-4F42-AFAF-C7CB69C8C55B}"/>
              </a:ext>
            </a:extLst>
          </p:cNvPr>
          <p:cNvSpPr txBox="1">
            <a:spLocks/>
          </p:cNvSpPr>
          <p:nvPr/>
        </p:nvSpPr>
        <p:spPr>
          <a:xfrm>
            <a:off x="718148" y="1524956"/>
            <a:ext cx="1516362" cy="1544166"/>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a:cs typeface="Arial" panose="020B0604020202020204" pitchFamily="34" charset="0"/>
              </a:rPr>
              <a:t>Coordinator creates the TE account in TOMS </a:t>
            </a:r>
            <a:r>
              <a:rPr lang="en-US" sz="1350" b="1" u="sng">
                <a:cs typeface="Arial" panose="020B0604020202020204" pitchFamily="34" charset="0"/>
              </a:rPr>
              <a:t>after</a:t>
            </a:r>
            <a:r>
              <a:rPr lang="en-US" sz="1350" b="1">
                <a:cs typeface="Arial" panose="020B0604020202020204" pitchFamily="34" charset="0"/>
              </a:rPr>
              <a:t> verifying the completion of requirements.</a:t>
            </a:r>
            <a:endParaRPr lang="en-US" sz="1200">
              <a:cs typeface="Arial" panose="020B0604020202020204" pitchFamily="34" charset="0"/>
            </a:endParaRPr>
          </a:p>
        </p:txBody>
      </p:sp>
      <p:sp>
        <p:nvSpPr>
          <p:cNvPr id="8" name="Text Placeholder 2">
            <a:extLst>
              <a:ext uri="{FF2B5EF4-FFF2-40B4-BE49-F238E27FC236}">
                <a16:creationId xmlns:a16="http://schemas.microsoft.com/office/drawing/2014/main" id="{3155A8BF-4E38-6878-A188-ADBDED5A2385}"/>
              </a:ext>
            </a:extLst>
          </p:cNvPr>
          <p:cNvSpPr txBox="1">
            <a:spLocks/>
          </p:cNvSpPr>
          <p:nvPr/>
        </p:nvSpPr>
        <p:spPr>
          <a:xfrm>
            <a:off x="4313743" y="1524956"/>
            <a:ext cx="1026197"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a:cs typeface="Arial" panose="020B0604020202020204" pitchFamily="34" charset="0"/>
              </a:rPr>
              <a:t>TE logs into their TE role in TOMS and signs the affidavit.</a:t>
            </a:r>
            <a:endParaRPr lang="en-US" sz="1200">
              <a:cs typeface="Arial" panose="020B0604020202020204" pitchFamily="34" charset="0"/>
            </a:endParaRPr>
          </a:p>
        </p:txBody>
      </p:sp>
      <p:sp>
        <p:nvSpPr>
          <p:cNvPr id="9" name="Text Placeholder 2">
            <a:extLst>
              <a:ext uri="{FF2B5EF4-FFF2-40B4-BE49-F238E27FC236}">
                <a16:creationId xmlns:a16="http://schemas.microsoft.com/office/drawing/2014/main" id="{486FD40A-419D-615B-A52F-6AB73BE2D0F9}"/>
              </a:ext>
            </a:extLst>
          </p:cNvPr>
          <p:cNvSpPr txBox="1">
            <a:spLocks/>
          </p:cNvSpPr>
          <p:nvPr/>
        </p:nvSpPr>
        <p:spPr>
          <a:xfrm>
            <a:off x="2751566" y="1524956"/>
            <a:ext cx="1126805"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a:cs typeface="Arial" panose="020B0604020202020204" pitchFamily="34" charset="0"/>
              </a:rPr>
              <a:t>TE accesses the link through their email to set up password.</a:t>
            </a:r>
            <a:endParaRPr lang="en-US" sz="1200">
              <a:cs typeface="Arial" panose="020B0604020202020204" pitchFamily="34" charset="0"/>
            </a:endParaRPr>
          </a:p>
        </p:txBody>
      </p:sp>
      <p:sp>
        <p:nvSpPr>
          <p:cNvPr id="11" name="Text Placeholder 2">
            <a:extLst>
              <a:ext uri="{FF2B5EF4-FFF2-40B4-BE49-F238E27FC236}">
                <a16:creationId xmlns:a16="http://schemas.microsoft.com/office/drawing/2014/main" id="{BB30D27A-D0A7-F92A-5B0E-CEDF7A470BC0}"/>
              </a:ext>
            </a:extLst>
          </p:cNvPr>
          <p:cNvSpPr txBox="1">
            <a:spLocks/>
          </p:cNvSpPr>
          <p:nvPr/>
        </p:nvSpPr>
        <p:spPr>
          <a:xfrm>
            <a:off x="7340920" y="1524956"/>
            <a:ext cx="945830" cy="1544167"/>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a:cs typeface="Arial" panose="020B0604020202020204" pitchFamily="34" charset="0"/>
              </a:rPr>
              <a:t>TE can test students.</a:t>
            </a:r>
            <a:endParaRPr lang="en-US" sz="1200">
              <a:cs typeface="Arial" panose="020B0604020202020204" pitchFamily="34" charset="0"/>
            </a:endParaRPr>
          </a:p>
        </p:txBody>
      </p:sp>
      <p:pic>
        <p:nvPicPr>
          <p:cNvPr id="13" name="Picture 12" descr="A picture containing text, sandglass&#10;&#10;Description automatically generated">
            <a:extLst>
              <a:ext uri="{FF2B5EF4-FFF2-40B4-BE49-F238E27FC236}">
                <a16:creationId xmlns:a16="http://schemas.microsoft.com/office/drawing/2014/main" id="{51D037A3-CB84-43ED-1874-6A887362E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330" y="1570773"/>
            <a:ext cx="937995" cy="950614"/>
          </a:xfrm>
          <a:prstGeom prst="rect">
            <a:avLst/>
          </a:prstGeom>
          <a:ln>
            <a:solidFill>
              <a:schemeClr val="tx1"/>
            </a:solidFill>
          </a:ln>
        </p:spPr>
      </p:pic>
      <p:sp>
        <p:nvSpPr>
          <p:cNvPr id="14" name="Text Placeholder 2">
            <a:extLst>
              <a:ext uri="{FF2B5EF4-FFF2-40B4-BE49-F238E27FC236}">
                <a16:creationId xmlns:a16="http://schemas.microsoft.com/office/drawing/2014/main" id="{D0A38AAE-B275-2D3E-584A-1A11A47990D7}"/>
              </a:ext>
            </a:extLst>
          </p:cNvPr>
          <p:cNvSpPr txBox="1">
            <a:spLocks/>
          </p:cNvSpPr>
          <p:nvPr/>
        </p:nvSpPr>
        <p:spPr>
          <a:xfrm>
            <a:off x="5871496" y="2637401"/>
            <a:ext cx="945830" cy="431721"/>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fontAlgn="base">
              <a:spcBef>
                <a:spcPct val="0"/>
              </a:spcBef>
              <a:spcAft>
                <a:spcPct val="0"/>
              </a:spcAft>
              <a:buClrTx/>
              <a:buSzTx/>
              <a:buNone/>
              <a:defRPr/>
            </a:pPr>
            <a:r>
              <a:rPr lang="en-US" sz="1350" b="1">
                <a:cs typeface="Arial" panose="020B0604020202020204" pitchFamily="34" charset="0"/>
              </a:rPr>
              <a:t>2-3 hours</a:t>
            </a:r>
            <a:endParaRPr lang="en-US" sz="1200">
              <a:cs typeface="Arial" panose="020B0604020202020204" pitchFamily="34" charset="0"/>
            </a:endParaRPr>
          </a:p>
        </p:txBody>
      </p:sp>
      <p:sp>
        <p:nvSpPr>
          <p:cNvPr id="15" name="Right Arrow 9">
            <a:extLst>
              <a:ext uri="{FF2B5EF4-FFF2-40B4-BE49-F238E27FC236}">
                <a16:creationId xmlns:a16="http://schemas.microsoft.com/office/drawing/2014/main" id="{732BF3D0-D38C-E3C4-C128-3ACE559A96FA}"/>
              </a:ext>
            </a:extLst>
          </p:cNvPr>
          <p:cNvSpPr/>
          <p:nvPr/>
        </p:nvSpPr>
        <p:spPr>
          <a:xfrm>
            <a:off x="6984074"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6" name="Right Arrow 9">
            <a:extLst>
              <a:ext uri="{FF2B5EF4-FFF2-40B4-BE49-F238E27FC236}">
                <a16:creationId xmlns:a16="http://schemas.microsoft.com/office/drawing/2014/main" id="{E817A3F2-CD59-8C59-44DA-6C03E34D26C4}"/>
              </a:ext>
            </a:extLst>
          </p:cNvPr>
          <p:cNvSpPr/>
          <p:nvPr/>
        </p:nvSpPr>
        <p:spPr>
          <a:xfrm>
            <a:off x="5484700"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7" name="Right Arrow 9">
            <a:extLst>
              <a:ext uri="{FF2B5EF4-FFF2-40B4-BE49-F238E27FC236}">
                <a16:creationId xmlns:a16="http://schemas.microsoft.com/office/drawing/2014/main" id="{4CB7F28F-77F2-B855-641C-820986E7D372}"/>
              </a:ext>
            </a:extLst>
          </p:cNvPr>
          <p:cNvSpPr/>
          <p:nvPr/>
        </p:nvSpPr>
        <p:spPr>
          <a:xfrm>
            <a:off x="4035082"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18" name="Right Arrow 9">
            <a:extLst>
              <a:ext uri="{FF2B5EF4-FFF2-40B4-BE49-F238E27FC236}">
                <a16:creationId xmlns:a16="http://schemas.microsoft.com/office/drawing/2014/main" id="{18230C57-DD6D-AF59-F7FE-BFF69480054F}"/>
              </a:ext>
            </a:extLst>
          </p:cNvPr>
          <p:cNvSpPr/>
          <p:nvPr/>
        </p:nvSpPr>
        <p:spPr>
          <a:xfrm>
            <a:off x="2384738" y="2668318"/>
            <a:ext cx="195218" cy="18494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pic>
        <p:nvPicPr>
          <p:cNvPr id="20" name="Picture 19" descr="Logo&#10;&#10;Description automatically generated">
            <a:extLst>
              <a:ext uri="{FF2B5EF4-FFF2-40B4-BE49-F238E27FC236}">
                <a16:creationId xmlns:a16="http://schemas.microsoft.com/office/drawing/2014/main" id="{7AF123A8-8DF1-6C63-18FE-6F62268C7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682" y="2282138"/>
            <a:ext cx="750306" cy="750306"/>
          </a:xfrm>
          <a:prstGeom prst="rect">
            <a:avLst/>
          </a:prstGeom>
        </p:spPr>
      </p:pic>
      <p:sp>
        <p:nvSpPr>
          <p:cNvPr id="5" name="Footer Placeholder 4">
            <a:extLst>
              <a:ext uri="{FF2B5EF4-FFF2-40B4-BE49-F238E27FC236}">
                <a16:creationId xmlns:a16="http://schemas.microsoft.com/office/drawing/2014/main" id="{8325F6BA-0A0B-8C8F-FC30-E89F4559BEDB}"/>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074433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6DD398FD-53EE-78B1-6A09-DECEC1E79F17}"/>
              </a:ext>
            </a:extLst>
          </p:cNvPr>
          <p:cNvSpPr txBox="1">
            <a:spLocks/>
          </p:cNvSpPr>
          <p:nvPr/>
        </p:nvSpPr>
        <p:spPr>
          <a:xfrm>
            <a:off x="503273" y="857251"/>
            <a:ext cx="8279219" cy="3680460"/>
          </a:xfrm>
          <a:prstGeom prst="rect">
            <a:avLst/>
          </a:prstGeom>
          <a:noFill/>
        </p:spPr>
        <p:txBody>
          <a:bodyPr lIns="68580" tIns="34290" rIns="68580" bIns="34290" anchor="t">
            <a:no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spcBef>
                <a:spcPts val="600"/>
              </a:spcBef>
              <a:spcAft>
                <a:spcPts val="0"/>
              </a:spcAft>
              <a:buClr>
                <a:srgbClr val="203864"/>
              </a:buClr>
            </a:pPr>
            <a:r>
              <a:rPr lang="en-US" sz="1600">
                <a:latin typeface="+mn-lt"/>
                <a:ea typeface="Tahoma"/>
                <a:cs typeface="Arial" panose="020B0604020202020204" pitchFamily="34" charset="0"/>
              </a:rPr>
              <a:t>Verify the completion of TE requirements on STB Portal prior to creating TOMS Account.</a:t>
            </a:r>
            <a:endParaRPr lang="en-US" sz="2800">
              <a:latin typeface="+mn-lt"/>
              <a:cs typeface="Arial" panose="020B0604020202020204" pitchFamily="34" charset="0"/>
            </a:endParaRPr>
          </a:p>
          <a:p>
            <a:pPr>
              <a:spcBef>
                <a:spcPts val="600"/>
              </a:spcBef>
              <a:spcAft>
                <a:spcPts val="0"/>
              </a:spcAft>
              <a:buClr>
                <a:srgbClr val="203864"/>
              </a:buClr>
            </a:pPr>
            <a:r>
              <a:rPr lang="en-US" sz="1600">
                <a:latin typeface="+mn-lt"/>
                <a:ea typeface="Tahoma"/>
                <a:cs typeface="Arial" panose="020B0604020202020204" pitchFamily="34" charset="0"/>
              </a:rPr>
              <a:t>Review Creating Test Examiner Accounts slides and create ELPAC Test Examiner accounts in TOMS.</a:t>
            </a:r>
            <a:endParaRPr lang="en-US" sz="1600">
              <a:latin typeface="+mn-lt"/>
              <a:cs typeface="Arial" panose="020B0604020202020204" pitchFamily="34" charset="0"/>
            </a:endParaRPr>
          </a:p>
          <a:p>
            <a:pPr lvl="1">
              <a:spcBef>
                <a:spcPts val="600"/>
              </a:spcBef>
              <a:spcAft>
                <a:spcPts val="0"/>
              </a:spcAft>
            </a:pPr>
            <a:r>
              <a:rPr lang="en-US" sz="1400">
                <a:latin typeface="+mn-lt"/>
                <a:ea typeface="Tahoma"/>
                <a:cs typeface="Arial" panose="020B0604020202020204" pitchFamily="34" charset="0"/>
              </a:rPr>
              <a:t>Use only LAUSD emails.</a:t>
            </a:r>
          </a:p>
          <a:p>
            <a:pPr lvl="1">
              <a:spcBef>
                <a:spcPts val="600"/>
              </a:spcBef>
              <a:spcAft>
                <a:spcPts val="0"/>
              </a:spcAft>
              <a:buClr>
                <a:srgbClr val="2F5597"/>
              </a:buClr>
            </a:pPr>
            <a:r>
              <a:rPr lang="en-US" sz="1400">
                <a:latin typeface="+mn-lt"/>
                <a:ea typeface="Tahoma"/>
                <a:cs typeface="Arial" panose="020B0604020202020204" pitchFamily="34" charset="0"/>
              </a:rPr>
              <a:t>Review the information entered before finalizing and creating the account.</a:t>
            </a:r>
          </a:p>
          <a:p>
            <a:pPr>
              <a:spcBef>
                <a:spcPts val="600"/>
              </a:spcBef>
              <a:spcAft>
                <a:spcPts val="0"/>
              </a:spcAft>
              <a:buClr>
                <a:srgbClr val="203864"/>
              </a:buClr>
            </a:pPr>
            <a:r>
              <a:rPr lang="en-US" sz="1600">
                <a:latin typeface="+mn-lt"/>
                <a:ea typeface="Tahoma"/>
                <a:cs typeface="Arial" panose="020B0604020202020204" pitchFamily="34" charset="0"/>
              </a:rPr>
              <a:t>Remind TEs to monitor their LAUSD email for the activation email from ca-assessments@ets.org .</a:t>
            </a:r>
            <a:endParaRPr lang="en-US" sz="1600">
              <a:latin typeface="+mn-lt"/>
              <a:cs typeface="Arial" panose="020B0604020202020204" pitchFamily="34" charset="0"/>
            </a:endParaRPr>
          </a:p>
          <a:p>
            <a:pPr lvl="1">
              <a:spcBef>
                <a:spcPts val="600"/>
              </a:spcBef>
              <a:spcAft>
                <a:spcPts val="0"/>
              </a:spcAft>
            </a:pPr>
            <a:r>
              <a:rPr lang="en-US" sz="1400">
                <a:latin typeface="+mn-lt"/>
                <a:ea typeface="Tahoma"/>
                <a:cs typeface="Arial" panose="020B0604020202020204" pitchFamily="34" charset="0"/>
              </a:rPr>
              <a:t>Check junk/clutter folder.</a:t>
            </a:r>
            <a:endParaRPr lang="en-US" sz="1400">
              <a:latin typeface="+mn-lt"/>
              <a:cs typeface="Arial" panose="020B0604020202020204" pitchFamily="34" charset="0"/>
            </a:endParaRPr>
          </a:p>
          <a:p>
            <a:pPr>
              <a:spcBef>
                <a:spcPts val="600"/>
              </a:spcBef>
              <a:spcAft>
                <a:spcPts val="0"/>
              </a:spcAft>
              <a:buClr>
                <a:srgbClr val="203864"/>
              </a:buClr>
            </a:pPr>
            <a:r>
              <a:rPr lang="en-US" sz="1600">
                <a:latin typeface="+mn-lt"/>
                <a:ea typeface="Tahoma"/>
                <a:cs typeface="Arial" panose="020B0604020202020204" pitchFamily="34" charset="0"/>
              </a:rPr>
              <a:t>Download the Security Forms and Remote Administration Status Report in TOMS to identify TEs who need to sign the TOMS ELPAC Affidavit.</a:t>
            </a:r>
            <a:endParaRPr lang="en-US" sz="1600">
              <a:latin typeface="+mn-lt"/>
              <a:cs typeface="Arial" panose="020B0604020202020204" pitchFamily="34" charset="0"/>
            </a:endParaRPr>
          </a:p>
          <a:p>
            <a:pPr lvl="1">
              <a:spcBef>
                <a:spcPts val="600"/>
              </a:spcBef>
              <a:spcAft>
                <a:spcPts val="0"/>
              </a:spcAft>
            </a:pPr>
            <a:r>
              <a:rPr lang="en-US" sz="1400">
                <a:latin typeface="+mn-lt"/>
                <a:ea typeface="Tahoma"/>
                <a:cs typeface="Arial" panose="020B0604020202020204" pitchFamily="34" charset="0"/>
              </a:rPr>
              <a:t>Instruct TEs to sign at least 24 hours prior to testing.</a:t>
            </a:r>
            <a:endParaRPr lang="en-US" sz="1400">
              <a:latin typeface="+mn-lt"/>
              <a:cs typeface="Arial" panose="020B0604020202020204" pitchFamily="34" charset="0"/>
            </a:endParaRPr>
          </a:p>
          <a:p>
            <a:pPr>
              <a:buClr>
                <a:srgbClr val="203864"/>
              </a:buClr>
              <a:buFont typeface="Tw Cen MT"/>
              <a:buAutoNum type="arabicPeriod"/>
            </a:pPr>
            <a:endParaRPr lang="en-US" sz="1200">
              <a:latin typeface="+mn-lt"/>
              <a:cs typeface="Arial" panose="020B0604020202020204" pitchFamily="34" charset="0"/>
            </a:endParaRPr>
          </a:p>
          <a:p>
            <a:pPr>
              <a:buClr>
                <a:srgbClr val="203864"/>
              </a:buClr>
              <a:buFont typeface="Tw Cen MT"/>
              <a:buAutoNum type="arabicPeriod"/>
            </a:pPr>
            <a:endParaRPr lang="en-US" sz="1200">
              <a:latin typeface="+mn-lt"/>
              <a:cs typeface="Arial" panose="020B0604020202020204" pitchFamily="34" charset="0"/>
            </a:endParaRPr>
          </a:p>
        </p:txBody>
      </p:sp>
      <p:sp>
        <p:nvSpPr>
          <p:cNvPr id="6" name="Footer Placeholder 5">
            <a:extLst>
              <a:ext uri="{FF2B5EF4-FFF2-40B4-BE49-F238E27FC236}">
                <a16:creationId xmlns:a16="http://schemas.microsoft.com/office/drawing/2014/main" id="{D422960B-B80E-4944-C9BA-ADC6D7211B5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910632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t>Accessibility Resources</a:t>
            </a:r>
          </a:p>
        </p:txBody>
      </p:sp>
      <p:sp>
        <p:nvSpPr>
          <p:cNvPr id="6" name="Footer Placeholder 5">
            <a:extLst>
              <a:ext uri="{FF2B5EF4-FFF2-40B4-BE49-F238E27FC236}">
                <a16:creationId xmlns:a16="http://schemas.microsoft.com/office/drawing/2014/main" id="{E713F2E0-08B9-DD7D-904B-1D57601688FE}"/>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936090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7B7547-981B-3042-88ED-477275E7D8B7}"/>
              </a:ext>
            </a:extLst>
          </p:cNvPr>
          <p:cNvSpPr>
            <a:spLocks noGrp="1"/>
          </p:cNvSpPr>
          <p:nvPr>
            <p:ph type="title"/>
          </p:nvPr>
        </p:nvSpPr>
        <p:spPr>
          <a:xfrm>
            <a:off x="41374" y="150"/>
            <a:ext cx="8941691" cy="773400"/>
          </a:xfrm>
        </p:spPr>
        <p:txBody>
          <a:bodyPr>
            <a:normAutofit/>
          </a:bodyPr>
          <a:lstStyle/>
          <a:p>
            <a:r>
              <a:rPr lang="en-US" sz="2400"/>
              <a:t>LAUSD- Accessibility and Accommodations Guidelines</a:t>
            </a:r>
          </a:p>
        </p:txBody>
      </p:sp>
      <p:sp>
        <p:nvSpPr>
          <p:cNvPr id="8" name="Text Placeholder 7">
            <a:extLst>
              <a:ext uri="{FF2B5EF4-FFF2-40B4-BE49-F238E27FC236}">
                <a16:creationId xmlns:a16="http://schemas.microsoft.com/office/drawing/2014/main" id="{2163DD68-A2F4-C896-E296-FECD14A130FD}"/>
              </a:ext>
            </a:extLst>
          </p:cNvPr>
          <p:cNvSpPr>
            <a:spLocks noGrp="1"/>
          </p:cNvSpPr>
          <p:nvPr>
            <p:ph type="body" idx="1"/>
          </p:nvPr>
        </p:nvSpPr>
        <p:spPr/>
        <p:txBody>
          <a:bodyPr spcFirstLastPara="1" wrap="square" lIns="68580" tIns="34290" rIns="68580" bIns="34290" anchor="t" anchorCtr="0">
            <a:noAutofit/>
          </a:bodyPr>
          <a:lstStyle/>
          <a:p>
            <a:pPr marL="0" indent="0">
              <a:buNone/>
            </a:pPr>
            <a:r>
              <a:rPr lang="en-US" b="1">
                <a:ea typeface="Calibri"/>
                <a:cs typeface="Arial"/>
              </a:rPr>
              <a:t>REF- </a:t>
            </a:r>
            <a:r>
              <a:rPr lang="en-US" i="1">
                <a:ea typeface="Calibri"/>
                <a:cs typeface="Arial"/>
              </a:rPr>
              <a:t>2023-24 LAUSD Accessibility and Accommodations Guidelines for English Language Proficiency Assessments for California (ELPAC) and California Assessment of Student Performance and Progress (CAASPP)</a:t>
            </a:r>
            <a:r>
              <a:rPr lang="en-US">
                <a:ea typeface="Calibri"/>
                <a:cs typeface="Arial"/>
              </a:rPr>
              <a:t>.</a:t>
            </a:r>
            <a:endParaRPr lang="en-US">
              <a:cs typeface="Arial"/>
            </a:endParaRPr>
          </a:p>
          <a:p>
            <a:pPr marL="342900" indent="-342900"/>
            <a:r>
              <a:rPr lang="en-US" sz="1800">
                <a:ea typeface="Calibri"/>
                <a:cs typeface="Arial"/>
              </a:rPr>
              <a:t>Contains Attachment A.</a:t>
            </a:r>
          </a:p>
          <a:p>
            <a:pPr marL="800100" lvl="1" indent="-342900"/>
            <a:r>
              <a:rPr lang="en-US" sz="1600">
                <a:ea typeface="Calibri"/>
                <a:cs typeface="Arial"/>
              </a:rPr>
              <a:t>Used to assign </a:t>
            </a:r>
            <a:r>
              <a:rPr lang="en-US" sz="1600" b="1">
                <a:ea typeface="Calibri"/>
                <a:cs typeface="Arial"/>
              </a:rPr>
              <a:t>designated supports </a:t>
            </a:r>
            <a:r>
              <a:rPr lang="en-US" sz="1600">
                <a:ea typeface="Calibri"/>
                <a:cs typeface="Arial"/>
              </a:rPr>
              <a:t>to students.</a:t>
            </a:r>
          </a:p>
          <a:p>
            <a:pPr marL="342900" indent="-342900"/>
            <a:r>
              <a:rPr lang="en-US" sz="1800">
                <a:ea typeface="Calibri"/>
                <a:cs typeface="Arial"/>
              </a:rPr>
              <a:t>Available in Coordinator Resources and E-Library in December.</a:t>
            </a:r>
            <a:endParaRPr lang="en-US" sz="1800">
              <a:cs typeface="Arial" panose="020B0604020202020204" pitchFamily="34" charset="0"/>
            </a:endParaRPr>
          </a:p>
          <a:p>
            <a:pPr marL="0" indent="0">
              <a:buNone/>
            </a:pPr>
            <a:endParaRPr lang="en-US" i="1">
              <a:ea typeface="Calibri"/>
            </a:endParaRPr>
          </a:p>
        </p:txBody>
      </p:sp>
      <p:sp>
        <p:nvSpPr>
          <p:cNvPr id="6" name="Footer Placeholder 5">
            <a:extLst>
              <a:ext uri="{FF2B5EF4-FFF2-40B4-BE49-F238E27FC236}">
                <a16:creationId xmlns:a16="http://schemas.microsoft.com/office/drawing/2014/main" id="{B0EDB248-FEA5-5F3F-3C31-558328CAE646}"/>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3" name="Picture 2" descr="A close-up of a document&#10;&#10;Description automatically generated">
            <a:extLst>
              <a:ext uri="{FF2B5EF4-FFF2-40B4-BE49-F238E27FC236}">
                <a16:creationId xmlns:a16="http://schemas.microsoft.com/office/drawing/2014/main" id="{B9829FA0-5F06-91EF-8490-67D8D6FD58DA}"/>
              </a:ext>
            </a:extLst>
          </p:cNvPr>
          <p:cNvPicPr>
            <a:picLocks noChangeAspect="1"/>
          </p:cNvPicPr>
          <p:nvPr/>
        </p:nvPicPr>
        <p:blipFill>
          <a:blip r:embed="rId3"/>
          <a:stretch>
            <a:fillRect/>
          </a:stretch>
        </p:blipFill>
        <p:spPr>
          <a:xfrm>
            <a:off x="5915378" y="1111263"/>
            <a:ext cx="2751510" cy="3545991"/>
          </a:xfrm>
          <a:prstGeom prst="rect">
            <a:avLst/>
          </a:prstGeom>
          <a:ln>
            <a:solidFill>
              <a:schemeClr val="tx1"/>
            </a:solidFill>
          </a:ln>
        </p:spPr>
      </p:pic>
    </p:spTree>
    <p:extLst>
      <p:ext uri="{BB962C8B-B14F-4D97-AF65-F5344CB8AC3E}">
        <p14:creationId xmlns:p14="http://schemas.microsoft.com/office/powerpoint/2010/main" val="20057745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B4273A-D937-DB45-82C7-F8D9FF75C421}"/>
              </a:ext>
            </a:extLst>
          </p:cNvPr>
          <p:cNvSpPr>
            <a:spLocks noGrp="1"/>
          </p:cNvSpPr>
          <p:nvPr>
            <p:ph type="title"/>
          </p:nvPr>
        </p:nvSpPr>
        <p:spPr/>
        <p:txBody>
          <a:bodyPr>
            <a:noAutofit/>
          </a:bodyPr>
          <a:lstStyle/>
          <a:p>
            <a:r>
              <a:rPr lang="en-US"/>
              <a:t>Accessibility</a:t>
            </a:r>
            <a:r>
              <a:rPr lang="en-US" sz="2600"/>
              <a:t> Resources</a:t>
            </a:r>
          </a:p>
        </p:txBody>
      </p:sp>
      <p:sp>
        <p:nvSpPr>
          <p:cNvPr id="8" name="TextBox 7">
            <a:extLst>
              <a:ext uri="{FF2B5EF4-FFF2-40B4-BE49-F238E27FC236}">
                <a16:creationId xmlns:a16="http://schemas.microsoft.com/office/drawing/2014/main" id="{77AA0A8F-74A9-0845-80D9-B58868DFDFAC}"/>
              </a:ext>
            </a:extLst>
          </p:cNvPr>
          <p:cNvSpPr txBox="1"/>
          <p:nvPr/>
        </p:nvSpPr>
        <p:spPr>
          <a:xfrm>
            <a:off x="2606573" y="4301762"/>
            <a:ext cx="3930854" cy="261610"/>
          </a:xfrm>
          <a:prstGeom prst="rect">
            <a:avLst/>
          </a:prstGeom>
          <a:solidFill>
            <a:srgbClr val="FFFF00"/>
          </a:solidFill>
          <a:ln>
            <a:solidFill>
              <a:schemeClr val="tx1"/>
            </a:solidFill>
          </a:ln>
        </p:spPr>
        <p:txBody>
          <a:bodyPr wrap="square" lIns="91440" tIns="45720" rIns="91440" bIns="45720" anchor="t">
            <a:spAutoFit/>
          </a:bodyPr>
          <a:lstStyle/>
          <a:p>
            <a:pPr algn="ctr"/>
            <a:r>
              <a:rPr lang="en-US" sz="1100">
                <a:solidFill>
                  <a:schemeClr val="tx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https://www.elpac.org/resources/accessibility-resources/</a:t>
            </a:r>
            <a:endParaRPr lang="en-US" sz="1100">
              <a:solidFill>
                <a:schemeClr val="tx1"/>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8F506CCB-588B-524F-8F43-4E3A173F9EDB}"/>
              </a:ext>
            </a:extLst>
          </p:cNvPr>
          <p:cNvPicPr>
            <a:picLocks noChangeAspect="1"/>
          </p:cNvPicPr>
          <p:nvPr/>
        </p:nvPicPr>
        <p:blipFill>
          <a:blip r:embed="rId4"/>
          <a:stretch>
            <a:fillRect/>
          </a:stretch>
        </p:blipFill>
        <p:spPr>
          <a:xfrm>
            <a:off x="1403505" y="1000767"/>
            <a:ext cx="5981732" cy="3131747"/>
          </a:xfrm>
          <a:prstGeom prst="rect">
            <a:avLst/>
          </a:prstGeom>
          <a:ln>
            <a:solidFill>
              <a:schemeClr val="tx1"/>
            </a:solidFill>
          </a:ln>
        </p:spPr>
      </p:pic>
      <p:sp>
        <p:nvSpPr>
          <p:cNvPr id="9" name="Right Arrow 8">
            <a:extLst>
              <a:ext uri="{FF2B5EF4-FFF2-40B4-BE49-F238E27FC236}">
                <a16:creationId xmlns:a16="http://schemas.microsoft.com/office/drawing/2014/main" id="{A3C2F062-3F4D-CF49-99F6-41021F748C61}"/>
              </a:ext>
            </a:extLst>
          </p:cNvPr>
          <p:cNvSpPr/>
          <p:nvPr/>
        </p:nvSpPr>
        <p:spPr>
          <a:xfrm rot="9473033">
            <a:off x="3907589" y="2253263"/>
            <a:ext cx="623225" cy="34059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base">
              <a:spcBef>
                <a:spcPct val="0"/>
              </a:spcBef>
              <a:spcAft>
                <a:spcPct val="0"/>
              </a:spcAft>
            </a:pPr>
            <a:endParaRPr lang="en-US" sz="1013">
              <a:solidFill>
                <a:prstClr val="white"/>
              </a:solidFill>
              <a:latin typeface="Arial" panose="020B0604020202020204" pitchFamily="34" charset="0"/>
            </a:endParaRPr>
          </a:p>
        </p:txBody>
      </p:sp>
      <p:sp>
        <p:nvSpPr>
          <p:cNvPr id="5" name="Footer Placeholder 4">
            <a:extLst>
              <a:ext uri="{FF2B5EF4-FFF2-40B4-BE49-F238E27FC236}">
                <a16:creationId xmlns:a16="http://schemas.microsoft.com/office/drawing/2014/main" id="{56983AD6-A653-B13C-3EAE-6264052C069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896467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B4273A-D937-DB45-82C7-F8D9FF75C421}"/>
              </a:ext>
            </a:extLst>
          </p:cNvPr>
          <p:cNvSpPr>
            <a:spLocks noGrp="1"/>
          </p:cNvSpPr>
          <p:nvPr>
            <p:ph type="title"/>
          </p:nvPr>
        </p:nvSpPr>
        <p:spPr/>
        <p:txBody>
          <a:bodyPr>
            <a:noAutofit/>
          </a:bodyPr>
          <a:lstStyle/>
          <a:p>
            <a:r>
              <a:rPr lang="en-US"/>
              <a:t>Moodle Accessibility</a:t>
            </a:r>
            <a:r>
              <a:rPr lang="en-US" sz="2600"/>
              <a:t> Resources</a:t>
            </a:r>
          </a:p>
        </p:txBody>
      </p:sp>
      <p:sp>
        <p:nvSpPr>
          <p:cNvPr id="5" name="Footer Placeholder 4">
            <a:extLst>
              <a:ext uri="{FF2B5EF4-FFF2-40B4-BE49-F238E27FC236}">
                <a16:creationId xmlns:a16="http://schemas.microsoft.com/office/drawing/2014/main" id="{56983AD6-A653-B13C-3EAE-6264052C069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2" name="Text Placeholder 2">
            <a:extLst>
              <a:ext uri="{FF2B5EF4-FFF2-40B4-BE49-F238E27FC236}">
                <a16:creationId xmlns:a16="http://schemas.microsoft.com/office/drawing/2014/main" id="{5CCA9CB8-DF44-F302-2D98-F6EC7E2F6D7C}"/>
              </a:ext>
            </a:extLst>
          </p:cNvPr>
          <p:cNvSpPr txBox="1">
            <a:spLocks/>
          </p:cNvSpPr>
          <p:nvPr/>
        </p:nvSpPr>
        <p:spPr>
          <a:xfrm>
            <a:off x="376733" y="928063"/>
            <a:ext cx="8229600" cy="3402536"/>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t>Videos are in the Summative ELPAC Training course in Moodle. </a:t>
            </a:r>
            <a:endParaRPr lang="en-US" sz="1800">
              <a:latin typeface="Arial" panose="020B0604020202020204" pitchFamily="34" charset="0"/>
              <a:cs typeface="Arial" panose="020B0604020202020204" pitchFamily="34" charset="0"/>
            </a:endParaRPr>
          </a:p>
          <a:p>
            <a:endParaRPr lang="en-US"/>
          </a:p>
        </p:txBody>
      </p:sp>
      <p:pic>
        <p:nvPicPr>
          <p:cNvPr id="4" name="Picture 3" descr="A screenshot of a note&#10;&#10;Description automatically generated">
            <a:extLst>
              <a:ext uri="{FF2B5EF4-FFF2-40B4-BE49-F238E27FC236}">
                <a16:creationId xmlns:a16="http://schemas.microsoft.com/office/drawing/2014/main" id="{80F1210D-846C-7DC3-1B07-34CBC4B8EF3E}"/>
              </a:ext>
            </a:extLst>
          </p:cNvPr>
          <p:cNvPicPr>
            <a:picLocks noChangeAspect="1"/>
          </p:cNvPicPr>
          <p:nvPr/>
        </p:nvPicPr>
        <p:blipFill>
          <a:blip r:embed="rId3"/>
          <a:stretch>
            <a:fillRect/>
          </a:stretch>
        </p:blipFill>
        <p:spPr>
          <a:xfrm>
            <a:off x="1330993" y="1664115"/>
            <a:ext cx="6715125" cy="2161177"/>
          </a:xfrm>
          <a:prstGeom prst="rect">
            <a:avLst/>
          </a:prstGeom>
          <a:ln>
            <a:solidFill>
              <a:schemeClr val="tx1"/>
            </a:solidFill>
          </a:ln>
        </p:spPr>
      </p:pic>
    </p:spTree>
    <p:extLst>
      <p:ext uri="{BB962C8B-B14F-4D97-AF65-F5344CB8AC3E}">
        <p14:creationId xmlns:p14="http://schemas.microsoft.com/office/powerpoint/2010/main" val="209429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17876-5628-F671-3F62-189A9776AEE5}"/>
              </a:ext>
            </a:extLst>
          </p:cNvPr>
          <p:cNvSpPr>
            <a:spLocks noGrp="1"/>
          </p:cNvSpPr>
          <p:nvPr>
            <p:ph type="title"/>
          </p:nvPr>
        </p:nvSpPr>
        <p:spPr/>
        <p:txBody>
          <a:bodyPr/>
          <a:lstStyle/>
          <a:p>
            <a:r>
              <a:rPr lang="en-US">
                <a:latin typeface="+mj-lt"/>
              </a:rPr>
              <a:t>Coordinator Support</a:t>
            </a:r>
          </a:p>
        </p:txBody>
      </p:sp>
      <p:sp>
        <p:nvSpPr>
          <p:cNvPr id="4" name="Text Placeholder 3">
            <a:extLst>
              <a:ext uri="{FF2B5EF4-FFF2-40B4-BE49-F238E27FC236}">
                <a16:creationId xmlns:a16="http://schemas.microsoft.com/office/drawing/2014/main" id="{0FC7B911-F4B5-F0D5-8E4B-AC5D4D1AA63F}"/>
              </a:ext>
            </a:extLst>
          </p:cNvPr>
          <p:cNvSpPr>
            <a:spLocks noGrp="1"/>
          </p:cNvSpPr>
          <p:nvPr>
            <p:ph type="body" idx="13"/>
          </p:nvPr>
        </p:nvSpPr>
        <p:spPr/>
        <p:txBody>
          <a:bodyPr/>
          <a:lstStyle/>
          <a:p>
            <a:pPr marL="596900" indent="-457200">
              <a:buFont typeface="+mj-lt"/>
              <a:buAutoNum type="arabicPeriod"/>
            </a:pPr>
            <a:r>
              <a:rPr lang="en-US" dirty="0"/>
              <a:t>Office Hours for ELPAC Coordinators </a:t>
            </a:r>
          </a:p>
          <a:p>
            <a:pPr lvl="1"/>
            <a:r>
              <a:rPr lang="en-US" dirty="0"/>
              <a:t>Receive support from STB Administrators</a:t>
            </a:r>
          </a:p>
          <a:p>
            <a:pPr lvl="2"/>
            <a:r>
              <a:rPr lang="en-US" dirty="0"/>
              <a:t>Have this presentation available as a reference</a:t>
            </a:r>
          </a:p>
          <a:p>
            <a:pPr lvl="1"/>
            <a:r>
              <a:rPr lang="en-US" dirty="0"/>
              <a:t>Access the link to Office Hours in Coordinator Resources</a:t>
            </a:r>
          </a:p>
          <a:p>
            <a:pPr lvl="2"/>
            <a:r>
              <a:rPr lang="en-US" dirty="0"/>
              <a:t>8:30 am – 9:30 am</a:t>
            </a:r>
          </a:p>
          <a:p>
            <a:pPr lvl="2"/>
            <a:r>
              <a:rPr lang="en-US" dirty="0"/>
              <a:t>2:45 pm - 3:45 pm </a:t>
            </a:r>
          </a:p>
          <a:p>
            <a:pPr lvl="3"/>
            <a:r>
              <a:rPr lang="en-US" dirty="0"/>
              <a:t>Office Hours will not be available on Friday afternoons.</a:t>
            </a:r>
          </a:p>
          <a:p>
            <a:pPr marL="596900" indent="-457200">
              <a:buFont typeface="+mj-lt"/>
              <a:buAutoNum type="arabicPeriod"/>
            </a:pPr>
            <a:r>
              <a:rPr lang="en-US" dirty="0"/>
              <a:t>STB Help Desk</a:t>
            </a:r>
          </a:p>
          <a:p>
            <a:pPr lvl="1"/>
            <a:r>
              <a:rPr lang="en-US" dirty="0"/>
              <a:t>Mon-Fri  7:30 am – 4:00 pm (excluding holidays)</a:t>
            </a:r>
          </a:p>
          <a:p>
            <a:pPr lvl="1"/>
            <a:r>
              <a:rPr lang="en-US" dirty="0"/>
              <a:t>(213) 241-4104</a:t>
            </a:r>
          </a:p>
          <a:p>
            <a:pPr marL="139700" indent="0">
              <a:buNone/>
            </a:pPr>
            <a:endParaRPr lang="en-US" dirty="0"/>
          </a:p>
        </p:txBody>
      </p:sp>
      <p:sp>
        <p:nvSpPr>
          <p:cNvPr id="5" name="Footer Placeholder 5">
            <a:extLst>
              <a:ext uri="{FF2B5EF4-FFF2-40B4-BE49-F238E27FC236}">
                <a16:creationId xmlns:a16="http://schemas.microsoft.com/office/drawing/2014/main" id="{5916145A-AA0E-5617-0234-864522A6D403}"/>
              </a:ext>
            </a:extLst>
          </p:cNvPr>
          <p:cNvSpPr>
            <a:spLocks noGrp="1"/>
          </p:cNvSpPr>
          <p:nvPr>
            <p:ph type="ftr" sz="quarter" idx="11"/>
          </p:nvPr>
        </p:nvSpPr>
        <p:spPr>
          <a:xfrm>
            <a:off x="1992574" y="4799303"/>
            <a:ext cx="5937962" cy="262786"/>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13593510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a:xfrm>
            <a:off x="41374" y="150"/>
            <a:ext cx="8897799" cy="773400"/>
          </a:xfrm>
        </p:spPr>
        <p:txBody>
          <a:bodyPr>
            <a:normAutofit/>
          </a:bodyPr>
          <a:lstStyle/>
          <a:p>
            <a:r>
              <a:rPr lang="en-US" sz="2400"/>
              <a:t>California Assessment Accessibility Resource Matrix</a:t>
            </a:r>
          </a:p>
        </p:txBody>
      </p:sp>
      <p:sp>
        <p:nvSpPr>
          <p:cNvPr id="5" name="Text Placeholder 2">
            <a:extLst>
              <a:ext uri="{FF2B5EF4-FFF2-40B4-BE49-F238E27FC236}">
                <a16:creationId xmlns:a16="http://schemas.microsoft.com/office/drawing/2014/main" id="{B349EC5F-06AF-7649-AB21-B05C955B32A2}"/>
              </a:ext>
            </a:extLst>
          </p:cNvPr>
          <p:cNvSpPr>
            <a:spLocks noGrp="1"/>
          </p:cNvSpPr>
          <p:nvPr>
            <p:ph type="body" idx="13"/>
          </p:nvPr>
        </p:nvSpPr>
        <p:spPr/>
        <p:txBody>
          <a:bodyPr spcFirstLastPara="1" wrap="square" lIns="68580" tIns="34290" rIns="68580" bIns="34290" anchor="t" anchorCtr="0">
            <a:noAutofit/>
          </a:bodyPr>
          <a:lstStyle/>
          <a:p>
            <a:pPr marL="285750" indent="-285750"/>
            <a:r>
              <a:rPr lang="en-US" sz="1800">
                <a:ea typeface="Tahoma"/>
                <a:cs typeface="Arial" panose="020B0604020202020204" pitchFamily="34" charset="0"/>
              </a:rPr>
              <a:t>This matrix describes all the available accessibility</a:t>
            </a:r>
            <a:r>
              <a:rPr lang="en-US" sz="1800">
                <a:ea typeface="Calibri"/>
                <a:cs typeface="Arial" panose="020B0604020202020204" pitchFamily="34" charset="0"/>
              </a:rPr>
              <a:t> resources for ELPAC</a:t>
            </a:r>
            <a:endParaRPr lang="en-US" sz="1800"/>
          </a:p>
          <a:p>
            <a:pPr marL="742950" lvl="1" indent="-285750">
              <a:buClr>
                <a:srgbClr val="203864"/>
              </a:buClr>
            </a:pPr>
            <a:r>
              <a:rPr lang="en-US" sz="1600">
                <a:ea typeface="Calibri"/>
                <a:cs typeface="Arial" panose="020B0604020202020204" pitchFamily="34" charset="0"/>
              </a:rPr>
              <a:t>Accessibility resources are features or supports that are part of the assessment.</a:t>
            </a:r>
            <a:endParaRPr lang="en-US" sz="1600">
              <a:ea typeface="Calibri"/>
            </a:endParaRPr>
          </a:p>
          <a:p>
            <a:pPr marL="742950" lvl="1" indent="-285750">
              <a:buClr>
                <a:srgbClr val="203864"/>
              </a:buClr>
            </a:pPr>
            <a:r>
              <a:rPr lang="en-US" sz="1600">
                <a:ea typeface="Calibri"/>
                <a:cs typeface="Arial" panose="020B0604020202020204" pitchFamily="34" charset="0"/>
              </a:rPr>
              <a:t>Accessibility resources allow students to participate in an assessment that results in a fair and accurate estimate of each student’s achievement.</a:t>
            </a:r>
            <a:endParaRPr lang="en-US" sz="1600">
              <a:ea typeface="Tahoma"/>
            </a:endParaRPr>
          </a:p>
          <a:p>
            <a:pPr marL="742950" lvl="1" indent="-285750">
              <a:buClr>
                <a:srgbClr val="203864"/>
              </a:buClr>
            </a:pPr>
            <a:r>
              <a:rPr lang="en-US" sz="1400">
                <a:ea typeface="Tahoma"/>
                <a:cs typeface="Arial" panose="020B0604020202020204" pitchFamily="34" charset="0"/>
                <a:hlinkClick r:id="rId3"/>
              </a:rPr>
              <a:t>https://www.cde.ca.gov/ta/tg/ca/accessibilityresources.asp</a:t>
            </a:r>
            <a:endParaRPr lang="en-US" sz="1400">
              <a:ea typeface="Tahoma"/>
              <a:cs typeface="Arial" panose="020B0604020202020204" pitchFamily="34" charset="0"/>
            </a:endParaRPr>
          </a:p>
          <a:p>
            <a:pPr lvl="1"/>
            <a:endParaRPr lang="en-US" b="1"/>
          </a:p>
          <a:p>
            <a:endParaRPr lang="en-US"/>
          </a:p>
        </p:txBody>
      </p:sp>
      <p:pic>
        <p:nvPicPr>
          <p:cNvPr id="3" name="Picture 2">
            <a:extLst>
              <a:ext uri="{FF2B5EF4-FFF2-40B4-BE49-F238E27FC236}">
                <a16:creationId xmlns:a16="http://schemas.microsoft.com/office/drawing/2014/main" id="{012CFCD7-DE4E-304B-9077-D5C77BA7AA6A}"/>
              </a:ext>
            </a:extLst>
          </p:cNvPr>
          <p:cNvPicPr>
            <a:picLocks noChangeAspect="1"/>
          </p:cNvPicPr>
          <p:nvPr/>
        </p:nvPicPr>
        <p:blipFill>
          <a:blip r:embed="rId4"/>
          <a:stretch>
            <a:fillRect/>
          </a:stretch>
        </p:blipFill>
        <p:spPr>
          <a:xfrm>
            <a:off x="1247675" y="2851762"/>
            <a:ext cx="2779284" cy="1310721"/>
          </a:xfrm>
          <a:prstGeom prst="rect">
            <a:avLst/>
          </a:prstGeom>
          <a:ln>
            <a:solidFill>
              <a:schemeClr val="tx1"/>
            </a:solidFill>
          </a:ln>
        </p:spPr>
      </p:pic>
      <p:pic>
        <p:nvPicPr>
          <p:cNvPr id="8" name="Picture 7">
            <a:extLst>
              <a:ext uri="{FF2B5EF4-FFF2-40B4-BE49-F238E27FC236}">
                <a16:creationId xmlns:a16="http://schemas.microsoft.com/office/drawing/2014/main" id="{48F30ACA-EB34-8741-982B-1AA26562E67B}"/>
              </a:ext>
            </a:extLst>
          </p:cNvPr>
          <p:cNvPicPr>
            <a:picLocks noChangeAspect="1"/>
          </p:cNvPicPr>
          <p:nvPr/>
        </p:nvPicPr>
        <p:blipFill>
          <a:blip r:embed="rId5"/>
          <a:stretch>
            <a:fillRect/>
          </a:stretch>
        </p:blipFill>
        <p:spPr>
          <a:xfrm>
            <a:off x="4851706" y="2851207"/>
            <a:ext cx="2675789" cy="1310721"/>
          </a:xfrm>
          <a:prstGeom prst="rect">
            <a:avLst/>
          </a:prstGeom>
          <a:ln>
            <a:solidFill>
              <a:schemeClr val="tx1"/>
            </a:solidFill>
          </a:ln>
        </p:spPr>
      </p:pic>
      <p:sp>
        <p:nvSpPr>
          <p:cNvPr id="2" name="Rectangle 1">
            <a:extLst>
              <a:ext uri="{FF2B5EF4-FFF2-40B4-BE49-F238E27FC236}">
                <a16:creationId xmlns:a16="http://schemas.microsoft.com/office/drawing/2014/main" id="{4F3EBA64-97FD-FFDF-7DEF-541C777CBDD1}"/>
              </a:ext>
            </a:extLst>
          </p:cNvPr>
          <p:cNvSpPr/>
          <p:nvPr/>
        </p:nvSpPr>
        <p:spPr>
          <a:xfrm>
            <a:off x="1965751" y="4408915"/>
            <a:ext cx="4793494" cy="261610"/>
          </a:xfrm>
          <a:prstGeom prst="rect">
            <a:avLst/>
          </a:prstGeom>
          <a:solidFill>
            <a:srgbClr val="FFFF00"/>
          </a:solidFill>
          <a:ln>
            <a:solidFill>
              <a:schemeClr val="tx1"/>
            </a:solidFill>
          </a:ln>
        </p:spPr>
        <p:txBody>
          <a:bodyPr wrap="square" lIns="91440" tIns="45720" rIns="91440" bIns="45720" anchor="t">
            <a:spAutoFit/>
          </a:bodyPr>
          <a:lstStyle/>
          <a:p>
            <a:pPr algn="ctr" defTabSz="514350" fontAlgn="base">
              <a:spcBef>
                <a:spcPct val="0"/>
              </a:spcBef>
              <a:spcAft>
                <a:spcPct val="0"/>
              </a:spcAft>
            </a:pPr>
            <a:r>
              <a:rPr lang="en-US" sz="1100">
                <a:latin typeface="+mn-lt"/>
                <a:cs typeface="Arial" panose="020B0604020202020204" pitchFamily="34" charset="0"/>
              </a:rPr>
              <a:t>Share with IEP Team members and download a copy for your resources!</a:t>
            </a:r>
          </a:p>
        </p:txBody>
      </p:sp>
      <p:sp>
        <p:nvSpPr>
          <p:cNvPr id="9" name="Footer Placeholder 8">
            <a:extLst>
              <a:ext uri="{FF2B5EF4-FFF2-40B4-BE49-F238E27FC236}">
                <a16:creationId xmlns:a16="http://schemas.microsoft.com/office/drawing/2014/main" id="{29BCEFCB-E014-6A53-E2CB-D6B73059636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8476020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upport form&#10;&#10;Description automatically generated">
            <a:extLst>
              <a:ext uri="{FF2B5EF4-FFF2-40B4-BE49-F238E27FC236}">
                <a16:creationId xmlns:a16="http://schemas.microsoft.com/office/drawing/2014/main" id="{C77621AC-6202-B882-851C-ADD7BB3CF038}"/>
              </a:ext>
            </a:extLst>
          </p:cNvPr>
          <p:cNvPicPr>
            <a:picLocks noChangeAspect="1"/>
          </p:cNvPicPr>
          <p:nvPr/>
        </p:nvPicPr>
        <p:blipFill>
          <a:blip r:embed="rId3"/>
          <a:stretch>
            <a:fillRect/>
          </a:stretch>
        </p:blipFill>
        <p:spPr>
          <a:xfrm>
            <a:off x="4203902" y="901883"/>
            <a:ext cx="4202345" cy="2996754"/>
          </a:xfrm>
          <a:prstGeom prst="rect">
            <a:avLst/>
          </a:prstGeom>
          <a:ln>
            <a:solidFill>
              <a:schemeClr val="tx1"/>
            </a:solidFill>
          </a:ln>
        </p:spPr>
      </p:pic>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400"/>
              <a:t>California Assessment Accessibility Resource Matrix </a:t>
            </a:r>
          </a:p>
        </p:txBody>
      </p:sp>
      <p:sp>
        <p:nvSpPr>
          <p:cNvPr id="11" name="Rectangle 10">
            <a:extLst>
              <a:ext uri="{FF2B5EF4-FFF2-40B4-BE49-F238E27FC236}">
                <a16:creationId xmlns:a16="http://schemas.microsoft.com/office/drawing/2014/main" id="{A6ED7AFA-7509-0D40-BBC4-B8AB7C0B3251}"/>
              </a:ext>
            </a:extLst>
          </p:cNvPr>
          <p:cNvSpPr/>
          <p:nvPr/>
        </p:nvSpPr>
        <p:spPr>
          <a:xfrm>
            <a:off x="484615" y="4026970"/>
            <a:ext cx="8230221" cy="407804"/>
          </a:xfrm>
          <a:prstGeom prst="rect">
            <a:avLst/>
          </a:prstGeom>
          <a:solidFill>
            <a:srgbClr val="FFFF00"/>
          </a:solidFill>
          <a:ln>
            <a:solidFill>
              <a:schemeClr val="tx1"/>
            </a:solidFill>
          </a:ln>
        </p:spPr>
        <p:txBody>
          <a:bodyPr wrap="square" lIns="68580" tIns="34290" rIns="68580" bIns="34290" anchor="t">
            <a:spAutoFit/>
          </a:bodyPr>
          <a:lstStyle/>
          <a:p>
            <a:pPr defTabSz="514350" fontAlgn="base">
              <a:spcBef>
                <a:spcPct val="0"/>
              </a:spcBef>
              <a:spcAft>
                <a:spcPct val="0"/>
              </a:spcAft>
            </a:pPr>
            <a:r>
              <a:rPr lang="en-US" sz="1100" b="1">
                <a:latin typeface="+mn-lt"/>
                <a:ea typeface="Calibri"/>
                <a:cs typeface="Arial" panose="020B0604020202020204" pitchFamily="34" charset="0"/>
              </a:rPr>
              <a:t>Embedded: </a:t>
            </a:r>
            <a:r>
              <a:rPr lang="en-US" sz="1100">
                <a:latin typeface="+mn-lt"/>
                <a:ea typeface="Calibri"/>
                <a:cs typeface="Arial" panose="020B0604020202020204" pitchFamily="34" charset="0"/>
              </a:rPr>
              <a:t>The resource is provided as digitally delivered components of the secure browser</a:t>
            </a:r>
          </a:p>
          <a:p>
            <a:pPr defTabSz="514350" fontAlgn="base">
              <a:spcBef>
                <a:spcPct val="0"/>
              </a:spcBef>
              <a:spcAft>
                <a:spcPct val="0"/>
              </a:spcAft>
            </a:pPr>
            <a:r>
              <a:rPr lang="en-US" sz="1100" b="1">
                <a:latin typeface="+mn-lt"/>
                <a:ea typeface="Calibri"/>
                <a:cs typeface="Arial" panose="020B0604020202020204" pitchFamily="34" charset="0"/>
              </a:rPr>
              <a:t>Non-embedded: </a:t>
            </a:r>
            <a:r>
              <a:rPr lang="en-US" sz="1100">
                <a:latin typeface="+mn-lt"/>
                <a:ea typeface="Calibri"/>
                <a:cs typeface="Arial" panose="020B0604020202020204" pitchFamily="34" charset="0"/>
              </a:rPr>
              <a:t>The resource is provided separately from the secure browser and must be provided by the school.</a:t>
            </a:r>
          </a:p>
        </p:txBody>
      </p:sp>
      <p:sp>
        <p:nvSpPr>
          <p:cNvPr id="2" name="Frame 1">
            <a:extLst>
              <a:ext uri="{FF2B5EF4-FFF2-40B4-BE49-F238E27FC236}">
                <a16:creationId xmlns:a16="http://schemas.microsoft.com/office/drawing/2014/main" id="{87F09DE8-19B2-0A45-B388-FBE592D90F1F}"/>
              </a:ext>
            </a:extLst>
          </p:cNvPr>
          <p:cNvSpPr/>
          <p:nvPr/>
        </p:nvSpPr>
        <p:spPr>
          <a:xfrm>
            <a:off x="7381478" y="1020973"/>
            <a:ext cx="450453" cy="2877663"/>
          </a:xfrm>
          <a:prstGeom prst="fram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5" name="Picture 6" descr="Table&#10;&#10;Description automatically generated">
            <a:extLst>
              <a:ext uri="{FF2B5EF4-FFF2-40B4-BE49-F238E27FC236}">
                <a16:creationId xmlns:a16="http://schemas.microsoft.com/office/drawing/2014/main" id="{747CAA03-25F0-BE91-3F58-C99193938C09}"/>
              </a:ext>
            </a:extLst>
          </p:cNvPr>
          <p:cNvPicPr>
            <a:picLocks noChangeAspect="1"/>
          </p:cNvPicPr>
          <p:nvPr/>
        </p:nvPicPr>
        <p:blipFill>
          <a:blip r:embed="rId4"/>
          <a:stretch>
            <a:fillRect/>
          </a:stretch>
        </p:blipFill>
        <p:spPr>
          <a:xfrm>
            <a:off x="633792" y="1104346"/>
            <a:ext cx="2893825" cy="2673350"/>
          </a:xfrm>
          <a:prstGeom prst="rect">
            <a:avLst/>
          </a:prstGeom>
          <a:ln>
            <a:solidFill>
              <a:schemeClr val="tx1"/>
            </a:solidFill>
          </a:ln>
        </p:spPr>
      </p:pic>
      <p:sp>
        <p:nvSpPr>
          <p:cNvPr id="8" name="Footer Placeholder 7">
            <a:extLst>
              <a:ext uri="{FF2B5EF4-FFF2-40B4-BE49-F238E27FC236}">
                <a16:creationId xmlns:a16="http://schemas.microsoft.com/office/drawing/2014/main" id="{2503D3C2-B2C5-4AA0-69CE-78A7900606C1}"/>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
        <p:nvSpPr>
          <p:cNvPr id="9" name="Frame 8">
            <a:extLst>
              <a:ext uri="{FF2B5EF4-FFF2-40B4-BE49-F238E27FC236}">
                <a16:creationId xmlns:a16="http://schemas.microsoft.com/office/drawing/2014/main" id="{29CBEE53-A007-9DDA-C436-A54AEFBFAC95}"/>
              </a:ext>
            </a:extLst>
          </p:cNvPr>
          <p:cNvSpPr/>
          <p:nvPr/>
        </p:nvSpPr>
        <p:spPr>
          <a:xfrm>
            <a:off x="8028944" y="1020973"/>
            <a:ext cx="450453" cy="28776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805233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4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3"/>
          </p:nvPr>
        </p:nvSpPr>
        <p:spPr/>
        <p:txBody>
          <a:bodyPr spcFirstLastPara="1" wrap="square" lIns="68580" tIns="34290" rIns="68580" bIns="34290" anchor="t" anchorCtr="0">
            <a:normAutofit/>
          </a:bodyPr>
          <a:lstStyle/>
          <a:p>
            <a:pPr marL="596900" indent="-457200">
              <a:buAutoNum type="arabicPeriod"/>
            </a:pPr>
            <a:r>
              <a:rPr lang="en-US" sz="2200" b="1"/>
              <a:t>Universal Tools</a:t>
            </a:r>
            <a:endParaRPr lang="en-US" sz="2200"/>
          </a:p>
          <a:p>
            <a:pPr lvl="1"/>
            <a:r>
              <a:rPr lang="en-US" sz="2000">
                <a:ea typeface="Tahoma"/>
                <a:cs typeface="Arial" panose="020B0604020202020204" pitchFamily="34" charset="0"/>
              </a:rPr>
              <a:t>Available to all students on the basis of student preference and selection.</a:t>
            </a:r>
          </a:p>
          <a:p>
            <a:pPr lvl="2" indent="-302895"/>
            <a:r>
              <a:rPr lang="en-US" sz="1800"/>
              <a:t>Breaks</a:t>
            </a:r>
          </a:p>
          <a:p>
            <a:pPr lvl="2" indent="-302895"/>
            <a:r>
              <a:rPr lang="en-US" sz="1800"/>
              <a:t>Digital Notepad</a:t>
            </a:r>
          </a:p>
          <a:p>
            <a:pPr lvl="2" indent="-302895"/>
            <a:r>
              <a:rPr lang="en-US" sz="1800"/>
              <a:t>Embedded highlighter</a:t>
            </a:r>
          </a:p>
          <a:p>
            <a:endParaRPr lang="en-US"/>
          </a:p>
        </p:txBody>
      </p:sp>
      <p:sp>
        <p:nvSpPr>
          <p:cNvPr id="5" name="Footer Placeholder 4">
            <a:extLst>
              <a:ext uri="{FF2B5EF4-FFF2-40B4-BE49-F238E27FC236}">
                <a16:creationId xmlns:a16="http://schemas.microsoft.com/office/drawing/2014/main" id="{80D55939-72CE-3E2F-66E9-1A49E48EBB30}"/>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099093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4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
          </p:nvPr>
        </p:nvSpPr>
        <p:spPr>
          <a:xfrm>
            <a:off x="311700" y="942975"/>
            <a:ext cx="5361736" cy="3797197"/>
          </a:xfrm>
        </p:spPr>
        <p:txBody>
          <a:bodyPr spcFirstLastPara="1" wrap="square" lIns="68580" tIns="34290" rIns="68580" bIns="34290" anchor="t" anchorCtr="0">
            <a:normAutofit/>
          </a:bodyPr>
          <a:lstStyle/>
          <a:p>
            <a:pPr>
              <a:buFont typeface="+mj-lt"/>
              <a:buAutoNum type="arabicPeriod" startAt="2"/>
            </a:pPr>
            <a:r>
              <a:rPr lang="en-US" sz="1650" b="1">
                <a:ea typeface="Tahoma"/>
                <a:cs typeface="Arial" panose="020B0604020202020204" pitchFamily="34" charset="0"/>
              </a:rPr>
              <a:t>Designated Supports</a:t>
            </a:r>
            <a:endParaRPr lang="en-US" sz="1650" b="1"/>
          </a:p>
          <a:p>
            <a:pPr lvl="1">
              <a:buClr>
                <a:srgbClr val="2F5597"/>
              </a:buClr>
            </a:pPr>
            <a:r>
              <a:rPr lang="en-US" sz="1500">
                <a:ea typeface="Tahoma"/>
                <a:cs typeface="Arial"/>
              </a:rPr>
              <a:t>Available for use by any student for</a:t>
            </a:r>
            <a:br>
              <a:rPr lang="en-US" sz="1500">
                <a:cs typeface="Arial" panose="020B0604020202020204" pitchFamily="34" charset="0"/>
              </a:rPr>
            </a:br>
            <a:r>
              <a:rPr lang="en-US" sz="1500">
                <a:ea typeface="Tahoma"/>
                <a:cs typeface="Arial"/>
              </a:rPr>
              <a:t>whom the need has been indicated by an educator or team of educators (with parent or guardian and student input as appropriate) and are regularly</a:t>
            </a:r>
            <a:br>
              <a:rPr lang="en-US" sz="1500">
                <a:cs typeface="Arial" panose="020B0604020202020204" pitchFamily="34" charset="0"/>
              </a:rPr>
            </a:br>
            <a:r>
              <a:rPr lang="en-US" sz="1500">
                <a:ea typeface="Tahoma"/>
                <a:cs typeface="Arial"/>
              </a:rPr>
              <a:t>used in the classroom.</a:t>
            </a:r>
          </a:p>
          <a:p>
            <a:pPr lvl="2" indent="-302895"/>
            <a:r>
              <a:rPr lang="en-US" sz="1400" b="1">
                <a:ea typeface="Tahoma"/>
                <a:cs typeface="Arial"/>
              </a:rPr>
              <a:t>Recommended</a:t>
            </a:r>
            <a:r>
              <a:rPr lang="en-US" sz="1400">
                <a:ea typeface="Tahoma"/>
                <a:cs typeface="Arial"/>
              </a:rPr>
              <a:t>-Pause/Replay the audio for listening and Speaking</a:t>
            </a:r>
          </a:p>
          <a:p>
            <a:pPr lvl="1" indent="-302895"/>
            <a:r>
              <a:rPr lang="en-US" sz="1500">
                <a:ea typeface="Tahoma"/>
                <a:cs typeface="Arial"/>
              </a:rPr>
              <a:t>Use</a:t>
            </a:r>
            <a:r>
              <a:rPr lang="en-US" sz="1500" b="1">
                <a:ea typeface="Tahoma"/>
                <a:cs typeface="Arial"/>
              </a:rPr>
              <a:t> </a:t>
            </a:r>
            <a:r>
              <a:rPr lang="en-US" sz="1500">
                <a:ea typeface="Tahoma"/>
                <a:cs typeface="Arial"/>
              </a:rPr>
              <a:t>Attachment A from </a:t>
            </a:r>
            <a:r>
              <a:rPr lang="en-US" sz="1500" b="1">
                <a:ea typeface="Tahoma"/>
                <a:cs typeface="Arial"/>
              </a:rPr>
              <a:t>REF</a:t>
            </a:r>
            <a:endParaRPr lang="en-US" sz="1500">
              <a:ea typeface="Tahoma"/>
              <a:cs typeface="Arial"/>
            </a:endParaRPr>
          </a:p>
          <a:p>
            <a:pPr lvl="2" indent="-302895"/>
            <a:r>
              <a:rPr lang="en-US" sz="1400">
                <a:ea typeface="Tahoma"/>
                <a:cs typeface="Arial" panose="020B0604020202020204" pitchFamily="34" charset="0"/>
              </a:rPr>
              <a:t>Principal needs to sign ATT A before the coordinator enters the designated supports in TOMS.</a:t>
            </a:r>
          </a:p>
          <a:p>
            <a:pPr lvl="1"/>
            <a:r>
              <a:rPr lang="en-US" sz="1500">
                <a:ea typeface="Tahoma"/>
                <a:cs typeface="Arial" panose="020B0604020202020204" pitchFamily="34" charset="0"/>
              </a:rPr>
              <a:t>A student’s IEP or Section 504</a:t>
            </a:r>
            <a:br>
              <a:rPr lang="en-US" sz="1500"/>
            </a:br>
            <a:r>
              <a:rPr lang="en-US" sz="1500">
                <a:ea typeface="Tahoma"/>
                <a:cs typeface="Arial" panose="020B0604020202020204" pitchFamily="34" charset="0"/>
              </a:rPr>
              <a:t>plan may indicate the need for a designated support.</a:t>
            </a:r>
          </a:p>
          <a:p>
            <a:pPr>
              <a:buAutoNum type="arabicPeriod" startAt="2"/>
            </a:pPr>
            <a:endParaRPr lang="en-US"/>
          </a:p>
        </p:txBody>
      </p:sp>
      <p:sp>
        <p:nvSpPr>
          <p:cNvPr id="7" name="Footer Placeholder 6">
            <a:extLst>
              <a:ext uri="{FF2B5EF4-FFF2-40B4-BE49-F238E27FC236}">
                <a16:creationId xmlns:a16="http://schemas.microsoft.com/office/drawing/2014/main" id="{0B887BFC-8678-7D05-7718-F945A7A475E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pic>
        <p:nvPicPr>
          <p:cNvPr id="2" name="Picture 1" descr="A close-up of a form&#10;&#10;Description automatically generated">
            <a:extLst>
              <a:ext uri="{FF2B5EF4-FFF2-40B4-BE49-F238E27FC236}">
                <a16:creationId xmlns:a16="http://schemas.microsoft.com/office/drawing/2014/main" id="{844C80E9-15A0-99FF-AEA5-347651D1EF7F}"/>
              </a:ext>
            </a:extLst>
          </p:cNvPr>
          <p:cNvPicPr>
            <a:picLocks noChangeAspect="1"/>
          </p:cNvPicPr>
          <p:nvPr/>
        </p:nvPicPr>
        <p:blipFill>
          <a:blip r:embed="rId3"/>
          <a:stretch>
            <a:fillRect/>
          </a:stretch>
        </p:blipFill>
        <p:spPr>
          <a:xfrm>
            <a:off x="5937956" y="1008592"/>
            <a:ext cx="2740361" cy="3552988"/>
          </a:xfrm>
          <a:prstGeom prst="rect">
            <a:avLst/>
          </a:prstGeom>
          <a:ln>
            <a:solidFill>
              <a:schemeClr val="tx1"/>
            </a:solidFill>
          </a:ln>
        </p:spPr>
      </p:pic>
    </p:spTree>
    <p:extLst>
      <p:ext uri="{BB962C8B-B14F-4D97-AF65-F5344CB8AC3E}">
        <p14:creationId xmlns:p14="http://schemas.microsoft.com/office/powerpoint/2010/main" val="18582317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400"/>
              <a:t>California Assessment Accessibility Resource Matrix </a:t>
            </a:r>
          </a:p>
        </p:txBody>
      </p:sp>
      <p:sp>
        <p:nvSpPr>
          <p:cNvPr id="3" name="Text Placeholder 2">
            <a:extLst>
              <a:ext uri="{FF2B5EF4-FFF2-40B4-BE49-F238E27FC236}">
                <a16:creationId xmlns:a16="http://schemas.microsoft.com/office/drawing/2014/main" id="{D5BA96B1-A198-4ED9-20CB-AB7290928D4B}"/>
              </a:ext>
            </a:extLst>
          </p:cNvPr>
          <p:cNvSpPr>
            <a:spLocks noGrp="1"/>
          </p:cNvSpPr>
          <p:nvPr>
            <p:ph type="body" idx="13"/>
          </p:nvPr>
        </p:nvSpPr>
        <p:spPr/>
        <p:txBody>
          <a:bodyPr>
            <a:normAutofit/>
          </a:bodyPr>
          <a:lstStyle/>
          <a:p>
            <a:pPr>
              <a:buFont typeface="+mj-lt"/>
              <a:buAutoNum type="arabicPeriod" startAt="3"/>
            </a:pPr>
            <a:r>
              <a:rPr lang="en-US" b="1"/>
              <a:t>Accommodations</a:t>
            </a:r>
          </a:p>
          <a:p>
            <a:pPr lvl="1">
              <a:buFont typeface="Arial" panose="020B0604020202020204" pitchFamily="34" charset="0"/>
              <a:buChar char="•"/>
            </a:pPr>
            <a:r>
              <a:rPr lang="en-US"/>
              <a:t>Only for students who have an IEP or Section 504 Plan</a:t>
            </a:r>
          </a:p>
          <a:p>
            <a:pPr lvl="1">
              <a:buFont typeface="Arial" panose="020B0604020202020204" pitchFamily="34" charset="0"/>
              <a:buChar char="•"/>
            </a:pPr>
            <a:r>
              <a:rPr lang="en-US"/>
              <a:t>Accommodations are listed on the IEP or Section 504 Plan</a:t>
            </a:r>
          </a:p>
          <a:p>
            <a:pPr lvl="2">
              <a:buFont typeface="Courier New" panose="02070309020205020404" pitchFamily="49" charset="0"/>
              <a:buChar char="o"/>
            </a:pPr>
            <a:r>
              <a:rPr lang="en-US"/>
              <a:t>Text to Speech</a:t>
            </a:r>
          </a:p>
          <a:p>
            <a:pPr lvl="2">
              <a:buFont typeface="Courier New" panose="02070309020205020404" pitchFamily="49" charset="0"/>
              <a:buChar char="o"/>
            </a:pPr>
            <a:r>
              <a:rPr lang="en-US"/>
              <a:t>ASL</a:t>
            </a:r>
          </a:p>
          <a:p>
            <a:pPr>
              <a:buAutoNum type="arabicPeriod" startAt="3"/>
            </a:pPr>
            <a:r>
              <a:rPr lang="en-US" b="1"/>
              <a:t>Unlisted Resources </a:t>
            </a:r>
          </a:p>
          <a:p>
            <a:pPr lvl="1">
              <a:buFont typeface="Arial" panose="020B0604020202020204" pitchFamily="34" charset="0"/>
              <a:buChar char="•"/>
            </a:pPr>
            <a:r>
              <a:rPr lang="en-US"/>
              <a:t>Are non-embedded supports specified in IEP or Section 504 Plan. </a:t>
            </a:r>
          </a:p>
          <a:p>
            <a:pPr lvl="1">
              <a:buFont typeface="Arial" panose="020B0604020202020204" pitchFamily="34" charset="0"/>
              <a:buChar char="•"/>
            </a:pPr>
            <a:r>
              <a:rPr lang="en-US"/>
              <a:t>If the unlisted resource changes the construct of the test, the student will be given the lowest obtainable scale score. </a:t>
            </a:r>
          </a:p>
          <a:p>
            <a:pPr>
              <a:buAutoNum type="arabicPeriod" startAt="3"/>
            </a:pPr>
            <a:endParaRPr lang="en-US"/>
          </a:p>
        </p:txBody>
      </p:sp>
      <p:sp>
        <p:nvSpPr>
          <p:cNvPr id="5" name="Footer Placeholder 4">
            <a:extLst>
              <a:ext uri="{FF2B5EF4-FFF2-40B4-BE49-F238E27FC236}">
                <a16:creationId xmlns:a16="http://schemas.microsoft.com/office/drawing/2014/main" id="{3BF08A20-335B-B70D-0F5F-23FFDED8F3D9}"/>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839345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a:noFill/>
        </p:spPr>
        <p:txBody>
          <a:bodyPr>
            <a:normAutofit/>
          </a:bodyPr>
          <a:lstStyle/>
          <a:p>
            <a:r>
              <a:rPr lang="en-US" sz="2400">
                <a:solidFill>
                  <a:schemeClr val="accent2"/>
                </a:solidFill>
              </a:rPr>
              <a:t>California Assessment Accessibility Resource Matrix </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spcFirstLastPara="1" wrap="square" lIns="68580" tIns="34290" rIns="68580" bIns="34290" anchor="t" anchorCtr="0">
            <a:normAutofit/>
          </a:bodyPr>
          <a:lstStyle/>
          <a:p>
            <a:r>
              <a:rPr lang="en-US" sz="1800">
                <a:ea typeface="Tahoma"/>
                <a:cs typeface="Arial" panose="020B0604020202020204" pitchFamily="34" charset="0"/>
              </a:rPr>
              <a:t>Part 4 of the Matrix provides guidance regarding designated supports and accommodations for alternate assessments.</a:t>
            </a:r>
          </a:p>
          <a:p>
            <a:r>
              <a:rPr lang="en-US" sz="1800">
                <a:ea typeface="Tahoma"/>
                <a:cs typeface="Arial" panose="020B0604020202020204" pitchFamily="34" charset="0"/>
                <a:hlinkClick r:id="rId3"/>
              </a:rPr>
              <a:t>Alternate ELPAC Accessibility and Accommodations Guidelines</a:t>
            </a:r>
            <a:endParaRPr lang="en-US" sz="1800"/>
          </a:p>
          <a:p>
            <a:pPr lvl="1"/>
            <a:r>
              <a:rPr lang="en-US" sz="1600">
                <a:ea typeface="Tahoma"/>
                <a:cs typeface="Arial" panose="020B0604020202020204" pitchFamily="34" charset="0"/>
              </a:rPr>
              <a:t>This document provides additional guidance for maximizing accessibility in the Alternate ELPAC.</a:t>
            </a:r>
          </a:p>
          <a:p>
            <a:endParaRPr lang="en-US"/>
          </a:p>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226" y="2628900"/>
            <a:ext cx="3173901" cy="2054397"/>
          </a:xfrm>
          <a:prstGeom prst="rect">
            <a:avLst/>
          </a:prstGeom>
          <a:ln>
            <a:solidFill>
              <a:schemeClr val="tx1"/>
            </a:solidFill>
          </a:ln>
        </p:spPr>
      </p:pic>
      <p:pic>
        <p:nvPicPr>
          <p:cNvPr id="2" name="Picture 3" descr="Graphical user interface, text, application&#10;&#10;Description automatically generated">
            <a:extLst>
              <a:ext uri="{FF2B5EF4-FFF2-40B4-BE49-F238E27FC236}">
                <a16:creationId xmlns:a16="http://schemas.microsoft.com/office/drawing/2014/main" id="{043B9CE3-8943-B96F-18DD-93E8E32EDAD3}"/>
              </a:ext>
            </a:extLst>
          </p:cNvPr>
          <p:cNvPicPr>
            <a:picLocks noChangeAspect="1"/>
          </p:cNvPicPr>
          <p:nvPr/>
        </p:nvPicPr>
        <p:blipFill>
          <a:blip r:embed="rId5"/>
          <a:stretch>
            <a:fillRect/>
          </a:stretch>
        </p:blipFill>
        <p:spPr>
          <a:xfrm>
            <a:off x="5250346" y="2344421"/>
            <a:ext cx="1896718" cy="2344748"/>
          </a:xfrm>
          <a:prstGeom prst="rect">
            <a:avLst/>
          </a:prstGeom>
          <a:ln>
            <a:solidFill>
              <a:schemeClr val="tx1"/>
            </a:solidFill>
          </a:ln>
        </p:spPr>
      </p:pic>
      <p:sp>
        <p:nvSpPr>
          <p:cNvPr id="6" name="Footer Placeholder 5">
            <a:extLst>
              <a:ext uri="{FF2B5EF4-FFF2-40B4-BE49-F238E27FC236}">
                <a16:creationId xmlns:a16="http://schemas.microsoft.com/office/drawing/2014/main" id="{7C26562E-3A60-B69D-BD6B-2AC5A53E9ADF}"/>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343538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400"/>
              <a:t>Accessibility Resources Demonstration Videos</a:t>
            </a:r>
          </a:p>
        </p:txBody>
      </p:sp>
      <p:sp>
        <p:nvSpPr>
          <p:cNvPr id="5" name="Text Placeholder 4">
            <a:extLst>
              <a:ext uri="{FF2B5EF4-FFF2-40B4-BE49-F238E27FC236}">
                <a16:creationId xmlns:a16="http://schemas.microsoft.com/office/drawing/2014/main" id="{3A12ADC7-9A29-8E4B-F600-31C13578C6A5}"/>
              </a:ext>
            </a:extLst>
          </p:cNvPr>
          <p:cNvSpPr>
            <a:spLocks noGrp="1"/>
          </p:cNvSpPr>
          <p:nvPr>
            <p:ph type="body" idx="13"/>
          </p:nvPr>
        </p:nvSpPr>
        <p:spPr/>
        <p:txBody>
          <a:bodyPr>
            <a:normAutofit/>
          </a:bodyPr>
          <a:lstStyle/>
          <a:p>
            <a:pPr marL="0" indent="0">
              <a:buNone/>
            </a:pPr>
            <a:r>
              <a:rPr lang="en-US" sz="1600">
                <a:cs typeface="Arial"/>
              </a:rPr>
              <a:t>The following link provides demonstrations of select universal tools, designated supports, and accommodations allowed as part of the ELPAC.</a:t>
            </a:r>
          </a:p>
          <a:p>
            <a:pPr lvl="1"/>
            <a:r>
              <a:rPr lang="en-US" sz="1400">
                <a:cs typeface="Arial"/>
                <a:hlinkClick r:id="rId3"/>
              </a:rPr>
              <a:t>https://www.elpac.org/training/uaag/</a:t>
            </a:r>
            <a:r>
              <a:rPr lang="en-US" sz="1400">
                <a:cs typeface="Arial"/>
              </a:rPr>
              <a:t> </a:t>
            </a:r>
          </a:p>
          <a:p>
            <a:pPr lvl="1"/>
            <a:r>
              <a:rPr lang="en-US" sz="1400">
                <a:cs typeface="Arial"/>
              </a:rPr>
              <a:t>Beneficial for students, teachers, and IEP teams.</a:t>
            </a:r>
          </a:p>
          <a:p>
            <a:pPr lvl="1"/>
            <a:r>
              <a:rPr lang="en-US" sz="1400">
                <a:cs typeface="Arial"/>
              </a:rPr>
              <a:t>Available in Spanish.</a:t>
            </a:r>
          </a:p>
          <a:p>
            <a:endParaRPr lang="en-US"/>
          </a:p>
        </p:txBody>
      </p:sp>
      <p:pic>
        <p:nvPicPr>
          <p:cNvPr id="2" name="Picture 1">
            <a:extLst>
              <a:ext uri="{FF2B5EF4-FFF2-40B4-BE49-F238E27FC236}">
                <a16:creationId xmlns:a16="http://schemas.microsoft.com/office/drawing/2014/main" id="{EF65DF79-2DFB-1C42-8B88-827F4265227A}"/>
              </a:ext>
            </a:extLst>
          </p:cNvPr>
          <p:cNvPicPr>
            <a:picLocks noChangeAspect="1"/>
          </p:cNvPicPr>
          <p:nvPr/>
        </p:nvPicPr>
        <p:blipFill>
          <a:blip r:embed="rId4"/>
          <a:stretch>
            <a:fillRect/>
          </a:stretch>
        </p:blipFill>
        <p:spPr>
          <a:xfrm>
            <a:off x="1995486" y="2500594"/>
            <a:ext cx="2627583" cy="2122595"/>
          </a:xfrm>
          <a:prstGeom prst="rect">
            <a:avLst/>
          </a:prstGeom>
          <a:ln>
            <a:solidFill>
              <a:schemeClr val="tx1"/>
            </a:solidFill>
          </a:ln>
        </p:spPr>
      </p:pic>
      <p:pic>
        <p:nvPicPr>
          <p:cNvPr id="4" name="Picture 3">
            <a:extLst>
              <a:ext uri="{FF2B5EF4-FFF2-40B4-BE49-F238E27FC236}">
                <a16:creationId xmlns:a16="http://schemas.microsoft.com/office/drawing/2014/main" id="{66F43015-3F63-824C-A0F6-39FA5419F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210" y="2500593"/>
            <a:ext cx="2121195" cy="2126118"/>
          </a:xfrm>
          <a:prstGeom prst="rect">
            <a:avLst/>
          </a:prstGeom>
          <a:ln>
            <a:solidFill>
              <a:schemeClr val="tx1"/>
            </a:solidFill>
          </a:ln>
        </p:spPr>
      </p:pic>
      <p:sp>
        <p:nvSpPr>
          <p:cNvPr id="9" name="Footer Placeholder 8">
            <a:extLst>
              <a:ext uri="{FF2B5EF4-FFF2-40B4-BE49-F238E27FC236}">
                <a16:creationId xmlns:a16="http://schemas.microsoft.com/office/drawing/2014/main" id="{1A4906F9-B367-63A8-5E6C-05EE705BBCF8}"/>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904633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400">
                <a:solidFill>
                  <a:schemeClr val="bg1"/>
                </a:solidFill>
              </a:rPr>
              <a:t>Professional Development for Staff</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a:normAutofit/>
          </a:bodyPr>
          <a:lstStyle/>
          <a:p>
            <a:pPr marL="596900" indent="-457200">
              <a:buFont typeface="+mj-lt"/>
              <a:buAutoNum type="arabicPeriod"/>
            </a:pPr>
            <a:r>
              <a:rPr lang="en-US"/>
              <a:t>Review Matrix and demonstration videos</a:t>
            </a:r>
          </a:p>
          <a:p>
            <a:pPr lvl="1">
              <a:buFont typeface="Arial" panose="020B0604020202020204" pitchFamily="34" charset="0"/>
              <a:buChar char="•"/>
            </a:pPr>
            <a:r>
              <a:rPr lang="en-US"/>
              <a:t>Teachers will be prepared for Summative ELPAC</a:t>
            </a:r>
          </a:p>
          <a:p>
            <a:pPr marL="596900" indent="-457200">
              <a:buFont typeface="+mj-lt"/>
              <a:buAutoNum type="arabicPeriod"/>
            </a:pPr>
            <a:r>
              <a:rPr lang="en-US"/>
              <a:t>Accessibility Resources Virtual Training Series</a:t>
            </a:r>
          </a:p>
          <a:p>
            <a:pPr lvl="1">
              <a:buFont typeface="Arial" panose="020B0604020202020204" pitchFamily="34" charset="0"/>
              <a:buChar char="•"/>
            </a:pPr>
            <a:r>
              <a:rPr lang="en-US" sz="1650">
                <a:hlinkClick r:id="rId3"/>
              </a:rPr>
              <a:t>https://www.elpac.org/training/ar-training-series/</a:t>
            </a:r>
            <a:endParaRPr lang="en-US" sz="1650"/>
          </a:p>
          <a:p>
            <a:pPr lvl="1">
              <a:buFont typeface="Arial" panose="020B0604020202020204" pitchFamily="34" charset="0"/>
              <a:buChar char="•"/>
            </a:pPr>
            <a:r>
              <a:rPr lang="en-US" sz="1650"/>
              <a:t>Module A: Matching Accessibility Resources to Students' Needs</a:t>
            </a:r>
          </a:p>
          <a:p>
            <a:pPr lvl="1">
              <a:buFont typeface="Arial" panose="020B0604020202020204" pitchFamily="34" charset="0"/>
              <a:buChar char="•"/>
            </a:pPr>
            <a:r>
              <a:rPr lang="en-US" sz="1650"/>
              <a:t>Module B: Using Accessibility Resources in Daily Instruction</a:t>
            </a:r>
          </a:p>
          <a:p>
            <a:endParaRPr lang="en-US"/>
          </a:p>
        </p:txBody>
      </p:sp>
      <p:pic>
        <p:nvPicPr>
          <p:cNvPr id="4" name="Picture 3">
            <a:extLst>
              <a:ext uri="{FF2B5EF4-FFF2-40B4-BE49-F238E27FC236}">
                <a16:creationId xmlns:a16="http://schemas.microsoft.com/office/drawing/2014/main" id="{4EBAF285-5EEA-7556-DC5F-E427523C9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32" y="3349999"/>
            <a:ext cx="1964531" cy="1307306"/>
          </a:xfrm>
          <a:prstGeom prst="rect">
            <a:avLst/>
          </a:prstGeom>
        </p:spPr>
      </p:pic>
      <p:sp>
        <p:nvSpPr>
          <p:cNvPr id="6" name="Footer Placeholder 5">
            <a:extLst>
              <a:ext uri="{FF2B5EF4-FFF2-40B4-BE49-F238E27FC236}">
                <a16:creationId xmlns:a16="http://schemas.microsoft.com/office/drawing/2014/main" id="{22E1E927-F2DB-AD28-6B6E-28E6B1AC8D9D}"/>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572187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4" name="Text Placeholder 2">
            <a:extLst>
              <a:ext uri="{FF2B5EF4-FFF2-40B4-BE49-F238E27FC236}">
                <a16:creationId xmlns:a16="http://schemas.microsoft.com/office/drawing/2014/main" id="{DAE7F9DB-ED16-7448-3135-A2A6B5F8F7F9}"/>
              </a:ext>
            </a:extLst>
          </p:cNvPr>
          <p:cNvSpPr txBox="1">
            <a:spLocks/>
          </p:cNvSpPr>
          <p:nvPr/>
        </p:nvSpPr>
        <p:spPr>
          <a:xfrm>
            <a:off x="1485900" y="857251"/>
            <a:ext cx="617220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endParaRPr lang="en-US" sz="1500">
              <a:latin typeface="Arial" panose="020B0604020202020204" pitchFamily="34" charset="0"/>
              <a:cs typeface="Arial" panose="020B0604020202020204" pitchFamily="34" charset="0"/>
            </a:endParaRPr>
          </a:p>
          <a:p>
            <a:pPr>
              <a:buClr>
                <a:srgbClr val="203864"/>
              </a:buClr>
              <a:buFont typeface="Tw Cen MT"/>
              <a:buAutoNum type="arabicPeriod"/>
            </a:pPr>
            <a:endParaRPr lang="en-US" sz="1350">
              <a:latin typeface="Arial" panose="020B0604020202020204" pitchFamily="34" charset="0"/>
              <a:cs typeface="Arial" panose="020B0604020202020204" pitchFamily="34" charset="0"/>
            </a:endParaRPr>
          </a:p>
          <a:p>
            <a:pPr>
              <a:buClr>
                <a:srgbClr val="203864"/>
              </a:buClr>
              <a:buFont typeface="Tw Cen MT"/>
              <a:buAutoNum type="arabicPeriod"/>
            </a:pPr>
            <a:endParaRPr lang="en-US" sz="135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a:latin typeface="+mn-lt"/>
              </a:rPr>
              <a:t>Collaborate with your school's </a:t>
            </a:r>
            <a:r>
              <a:rPr lang="en-US" sz="2000" err="1">
                <a:latin typeface="+mn-lt"/>
              </a:rPr>
              <a:t>SpEd</a:t>
            </a:r>
            <a:r>
              <a:rPr lang="en-US" sz="2000">
                <a:latin typeface="+mn-lt"/>
              </a:rPr>
              <a:t> Team to discuss and review the accessibility resources available for the current school year.​</a:t>
            </a:r>
            <a:endParaRPr lang="en-US">
              <a:latin typeface="+mn-lt"/>
            </a:endParaRPr>
          </a:p>
          <a:p>
            <a:pPr marL="457200" indent="-457200">
              <a:buAutoNum type="arabicPeriod"/>
            </a:pPr>
            <a:r>
              <a:rPr lang="en-US" sz="2000">
                <a:latin typeface="+mn-lt"/>
              </a:rPr>
              <a:t>Familiarize yourself with the California Assessment Accessibility Resource Matrix and share with </a:t>
            </a:r>
            <a:r>
              <a:rPr lang="en-US" sz="2000" err="1">
                <a:latin typeface="+mn-lt"/>
              </a:rPr>
              <a:t>SpEd</a:t>
            </a:r>
            <a:r>
              <a:rPr lang="en-US" sz="2000">
                <a:latin typeface="+mn-lt"/>
              </a:rPr>
              <a:t> Team and TEs.​</a:t>
            </a:r>
            <a:endParaRPr lang="en-US">
              <a:latin typeface="+mn-lt"/>
            </a:endParaRPr>
          </a:p>
          <a:p>
            <a:pPr marL="457200" indent="-457200">
              <a:buAutoNum type="arabicPeriod"/>
            </a:pPr>
            <a:r>
              <a:rPr lang="en-US" sz="2000">
                <a:latin typeface="+mn-lt"/>
              </a:rPr>
              <a:t>Review Accessibility Resources Demonstration videos with TEs.​</a:t>
            </a:r>
            <a:endParaRPr lang="en-US">
              <a:latin typeface="+mn-lt"/>
            </a:endParaRPr>
          </a:p>
          <a:p>
            <a:pPr marL="457200" indent="-457200">
              <a:buAutoNum type="arabicPeriod"/>
            </a:pPr>
            <a:r>
              <a:rPr lang="en-US" sz="2000">
                <a:latin typeface="+mn-lt"/>
              </a:rPr>
              <a:t>Distribute Attachment A to TEs.​</a:t>
            </a:r>
          </a:p>
          <a:p>
            <a:pPr marL="457200" indent="-457200">
              <a:buAutoNum type="arabicPeriod"/>
            </a:pPr>
            <a:r>
              <a:rPr lang="en-US" sz="2000">
                <a:latin typeface="+mn-lt"/>
              </a:rPr>
              <a:t>Plan Accessibility Resources PD for TEs.</a:t>
            </a:r>
          </a:p>
          <a:p>
            <a:endParaRPr lang="en-US">
              <a:latin typeface="+mn-lt"/>
            </a:endParaRPr>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32312805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EBF46-76A3-1455-4764-04ADF7F7D7AF}"/>
              </a:ext>
            </a:extLst>
          </p:cNvPr>
          <p:cNvSpPr>
            <a:spLocks noGrp="1"/>
          </p:cNvSpPr>
          <p:nvPr>
            <p:ph type="body" sz="quarter" idx="13"/>
          </p:nvPr>
        </p:nvSpPr>
        <p:spPr/>
        <p:txBody>
          <a:bodyPr/>
          <a:lstStyle/>
          <a:p>
            <a:r>
              <a:rPr lang="en-US"/>
              <a:t>Before Testing</a:t>
            </a:r>
          </a:p>
        </p:txBody>
      </p:sp>
      <p:sp>
        <p:nvSpPr>
          <p:cNvPr id="4" name="Text Placeholder 3">
            <a:extLst>
              <a:ext uri="{FF2B5EF4-FFF2-40B4-BE49-F238E27FC236}">
                <a16:creationId xmlns:a16="http://schemas.microsoft.com/office/drawing/2014/main" id="{282673E5-5C3C-0E42-8E8C-42B8ECA91274}"/>
              </a:ext>
            </a:extLst>
          </p:cNvPr>
          <p:cNvSpPr>
            <a:spLocks noGrp="1"/>
          </p:cNvSpPr>
          <p:nvPr>
            <p:ph type="body" sz="quarter" idx="14"/>
          </p:nvPr>
        </p:nvSpPr>
        <p:spPr/>
        <p:txBody>
          <a:bodyPr lIns="91440" tIns="45720" rIns="91440" bIns="45720" anchor="t"/>
          <a:lstStyle/>
          <a:p>
            <a:r>
              <a:rPr lang="en-US">
                <a:latin typeface="+mn-lt"/>
              </a:rPr>
              <a:t>Entering Supports, Accommodations, and Domain Exemptions</a:t>
            </a:r>
          </a:p>
        </p:txBody>
      </p:sp>
      <p:sp>
        <p:nvSpPr>
          <p:cNvPr id="6" name="Footer Placeholder 5">
            <a:extLst>
              <a:ext uri="{FF2B5EF4-FFF2-40B4-BE49-F238E27FC236}">
                <a16:creationId xmlns:a16="http://schemas.microsoft.com/office/drawing/2014/main" id="{0F8016EF-40FF-C46C-FD70-CEB130F351CC}"/>
              </a:ext>
            </a:extLst>
          </p:cNvPr>
          <p:cNvSpPr>
            <a:spLocks noGrp="1"/>
          </p:cNvSpPr>
          <p:nvPr>
            <p:ph type="ftr" sz="quarter" idx="11"/>
          </p:nvPr>
        </p:nvSpPr>
        <p:spPr>
          <a:xfrm>
            <a:off x="1992574" y="4799303"/>
            <a:ext cx="5672919" cy="246221"/>
          </a:xfrm>
          <a:prstGeom prst="rect">
            <a:avLst/>
          </a:prstGeom>
        </p:spPr>
        <p:txBody>
          <a:bodyPr/>
          <a:lstStyle/>
          <a:p>
            <a:r>
              <a:rPr lang="en-US"/>
              <a:t>2023-24 Summative ELPAC and Summative Alternate ELPAC Administration Coordinator Training</a:t>
            </a:r>
          </a:p>
        </p:txBody>
      </p:sp>
    </p:spTree>
    <p:extLst>
      <p:ext uri="{BB962C8B-B14F-4D97-AF65-F5344CB8AC3E}">
        <p14:creationId xmlns:p14="http://schemas.microsoft.com/office/powerpoint/2010/main" val="2706114841"/>
      </p:ext>
    </p:extLst>
  </p:cSld>
  <p:clrMapOvr>
    <a:masterClrMapping/>
  </p:clrMapOvr>
</p:sld>
</file>

<file path=ppt/theme/theme1.xml><?xml version="1.0" encoding="utf-8"?>
<a:theme xmlns:a="http://schemas.openxmlformats.org/drawingml/2006/main" name="New LAUS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I Team Planning Launch Meeting - May 9 2023  -  Read-Only" id="{319B4DD6-0282-4E8D-985E-C352EB9E2A67}" vid="{BE321D3C-B9CF-4E9C-8EC0-2146F25BDCD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TotalTime>
  <Words>19202</Words>
  <Application>Microsoft Office PowerPoint</Application>
  <PresentationFormat>On-screen Show (16:9)</PresentationFormat>
  <Paragraphs>2212</Paragraphs>
  <Slides>218</Slides>
  <Notes>177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218</vt:i4>
      </vt:variant>
    </vt:vector>
  </HeadingPairs>
  <TitlesOfParts>
    <vt:vector size="230" baseType="lpstr">
      <vt:lpstr>Calibri</vt:lpstr>
      <vt:lpstr>Nirmala UI</vt:lpstr>
      <vt:lpstr>Poppins</vt:lpstr>
      <vt:lpstr>Arial,Sans-Serif</vt:lpstr>
      <vt:lpstr>Arial</vt:lpstr>
      <vt:lpstr>Arial Narrow</vt:lpstr>
      <vt:lpstr>Tahoma</vt:lpstr>
      <vt:lpstr>Wingdings</vt:lpstr>
      <vt:lpstr>Courier New</vt:lpstr>
      <vt:lpstr>TW Cen MT</vt:lpstr>
      <vt:lpstr>Symbol</vt:lpstr>
      <vt:lpstr>New LAUSD</vt:lpstr>
      <vt:lpstr>PowerPoint Presentation</vt:lpstr>
      <vt:lpstr>Reminders…</vt:lpstr>
      <vt:lpstr>Agenda</vt:lpstr>
      <vt:lpstr>PowerPoint Presentation</vt:lpstr>
      <vt:lpstr>Important Websites to Bookmark</vt:lpstr>
      <vt:lpstr>ELPAC Website – Planned Downtime</vt:lpstr>
      <vt:lpstr>Testing Audits</vt:lpstr>
      <vt:lpstr>Coming Soon...</vt:lpstr>
      <vt:lpstr>Coordinator Support</vt:lpstr>
      <vt:lpstr>STB Updates</vt:lpstr>
      <vt:lpstr>Summative ELPAC Coordinator Checklist</vt:lpstr>
      <vt:lpstr>Key Dates: Grades K-2</vt:lpstr>
      <vt:lpstr>Key Dates: Grades 3-12</vt:lpstr>
      <vt:lpstr>ELPAC Timeline</vt:lpstr>
      <vt:lpstr>Summative ELPAC Testing Schedule</vt:lpstr>
      <vt:lpstr>How to Submit the Testing Schedule</vt:lpstr>
      <vt:lpstr>Parent Notification</vt:lpstr>
      <vt:lpstr>Action Items</vt:lpstr>
      <vt:lpstr>PowerPoint Presentation</vt:lpstr>
      <vt:lpstr>Who is Eligible for the Summative ELPAC?</vt:lpstr>
      <vt:lpstr>Who is Eligible for the Summative Alternate ELPAC?</vt:lpstr>
      <vt:lpstr>Which Summative ELPAC Assessment is Administered?</vt:lpstr>
      <vt:lpstr>Verifying Summative ELPAC Eligibility</vt:lpstr>
      <vt:lpstr>Student Eligibility Report</vt:lpstr>
      <vt:lpstr>Summative ELPAC Student Eligibility Report</vt:lpstr>
      <vt:lpstr>Viewing Individual Student Information in TOMS</vt:lpstr>
      <vt:lpstr>Student Profile Page in TOMS</vt:lpstr>
      <vt:lpstr>Assigning the Summative Alternate ELPAC in TOMS</vt:lpstr>
      <vt:lpstr>Assigning the Summative Alternate ELPAC in TOMS</vt:lpstr>
      <vt:lpstr>Assigning the Summative Alternate ELPAC in TOMS</vt:lpstr>
      <vt:lpstr>Data Flow Process</vt:lpstr>
      <vt:lpstr>New Enrollees</vt:lpstr>
      <vt:lpstr>Data Corrections</vt:lpstr>
      <vt:lpstr>Summative ELPAC Reports</vt:lpstr>
      <vt:lpstr>Online Student Data Inquiry Form</vt:lpstr>
      <vt:lpstr>Action Items</vt:lpstr>
      <vt:lpstr>PowerPoint Presentation</vt:lpstr>
      <vt:lpstr>Policy Document</vt:lpstr>
      <vt:lpstr>Site ELPAC Coordinators</vt:lpstr>
      <vt:lpstr>STB Portal-My Training Status</vt:lpstr>
      <vt:lpstr>Summative ELPAC Coordinator Requirements</vt:lpstr>
      <vt:lpstr>Summative ELPAC Test Examiner Training Reminders</vt:lpstr>
      <vt:lpstr>Summative ELPAC Test Examiner Requirements</vt:lpstr>
      <vt:lpstr>Summative ELPAC Test Examiner Requirements</vt:lpstr>
      <vt:lpstr>Summative Alternate ELPAC Test Examiner Requirements</vt:lpstr>
      <vt:lpstr>Summative ALT ELPAC Test Examiner Requirements</vt:lpstr>
      <vt:lpstr>Training Requirements for Teacher Assistants, Paraprofessionals, and Substitute Teachers</vt:lpstr>
      <vt:lpstr>ELPAC Test Examiner Responsibilities</vt:lpstr>
      <vt:lpstr>Summative ELPAC Proctor Requirements</vt:lpstr>
      <vt:lpstr>ELPAC Proctor Responsibilities</vt:lpstr>
      <vt:lpstr>Designating TEs in the STB Portal</vt:lpstr>
      <vt:lpstr>Designating TEs in the STB Portal</vt:lpstr>
      <vt:lpstr>Monitoring Completion of TE &amp; Proctor Requirements</vt:lpstr>
      <vt:lpstr>Action Items</vt:lpstr>
      <vt:lpstr>PowerPoint Presentation</vt:lpstr>
      <vt:lpstr>Moodle Accounts</vt:lpstr>
      <vt:lpstr>Moodle Enrollment Keys</vt:lpstr>
      <vt:lpstr>Accessing the Moodle Keys in STB Portal</vt:lpstr>
      <vt:lpstr>Accessing the Moodle Keys in STB Portal</vt:lpstr>
      <vt:lpstr>Accessing the Moodle Website</vt:lpstr>
      <vt:lpstr>Forgot Moodle Username or Password?</vt:lpstr>
      <vt:lpstr>Accessing the Summative ELPAC Moodle Course</vt:lpstr>
      <vt:lpstr>Accessing the Summative ELPAC Moodle Course</vt:lpstr>
      <vt:lpstr>Completing the Summative ELPAC Moodle Course</vt:lpstr>
      <vt:lpstr>Completing the Summative ELPAC Moodle Course</vt:lpstr>
      <vt:lpstr>Accessing the Summative Alternate ELPAC Moodle Course</vt:lpstr>
      <vt:lpstr>Accessing the Summative Alternate ELPAC Moodle Course</vt:lpstr>
      <vt:lpstr>Accessing the Summative Alternate ELPAC Moodle Course</vt:lpstr>
      <vt:lpstr>Monitoring Completion of Moodle Training</vt:lpstr>
      <vt:lpstr>Completion of Summative ELPAC Moodle </vt:lpstr>
      <vt:lpstr>Completion of Summative ALT ELPAC Moodle </vt:lpstr>
      <vt:lpstr>Action Items</vt:lpstr>
      <vt:lpstr>PowerPoint Presentation</vt:lpstr>
      <vt:lpstr>ELPAC Coordinator TOMS Accounts</vt:lpstr>
      <vt:lpstr>ELPAC Test Examiner TOMS Accounts</vt:lpstr>
      <vt:lpstr>Security</vt:lpstr>
      <vt:lpstr>Creating Test Examiner Accounts</vt:lpstr>
      <vt:lpstr>Creating Test Examiner Accounts</vt:lpstr>
      <vt:lpstr>Creating Test Examiner Accounts</vt:lpstr>
      <vt:lpstr>Creating Test Examiner Accounts </vt:lpstr>
      <vt:lpstr>Creating Test Examiner Accounts </vt:lpstr>
      <vt:lpstr>Signing the TOMS ELPAC Affidavit</vt:lpstr>
      <vt:lpstr>Signing the TOMS ELPAC Affidavit</vt:lpstr>
      <vt:lpstr>Creating Test Examiner Accounts </vt:lpstr>
      <vt:lpstr>Action Items</vt:lpstr>
      <vt:lpstr>PowerPoint Presentation</vt:lpstr>
      <vt:lpstr>LAUSD- Accessibility and Accommodations Guidelines</vt:lpstr>
      <vt:lpstr>Accessibility Resources</vt:lpstr>
      <vt:lpstr>Moodle Accessibility Resources</vt:lpstr>
      <vt:lpstr>California Assessment Accessibility Resource Matrix</vt:lpstr>
      <vt:lpstr>California Assessment Accessibility Resource Matrix </vt:lpstr>
      <vt:lpstr>California Assessment Accessibility Resource Matrix </vt:lpstr>
      <vt:lpstr>California Assessment Accessibility Resource Matrix </vt:lpstr>
      <vt:lpstr>California Assessment Accessibility Resource Matrix </vt:lpstr>
      <vt:lpstr>California Assessment Accessibility Resource Matrix </vt:lpstr>
      <vt:lpstr>Accessibility Resources Demonstration Videos</vt:lpstr>
      <vt:lpstr>Professional Development for Staff</vt:lpstr>
      <vt:lpstr>Action Items</vt:lpstr>
      <vt:lpstr>PowerPoint Presentation</vt:lpstr>
      <vt:lpstr>Preparing to Enter Supports &amp; Accommodations </vt:lpstr>
      <vt:lpstr>Entering Supports and Accommodations</vt:lpstr>
      <vt:lpstr>Entering Supports and Accommodations</vt:lpstr>
      <vt:lpstr>Entering Accommodations</vt:lpstr>
      <vt:lpstr>Entering Accommodations</vt:lpstr>
      <vt:lpstr>Entering Designated Supports</vt:lpstr>
      <vt:lpstr>Entering Unlisted Resources</vt:lpstr>
      <vt:lpstr>Entering Domain Exemptions</vt:lpstr>
      <vt:lpstr>Test Settings Report</vt:lpstr>
      <vt:lpstr>Action Items</vt:lpstr>
      <vt:lpstr>PowerPoint Presentation</vt:lpstr>
      <vt:lpstr>Systems Needed for Summative ELPAC</vt:lpstr>
      <vt:lpstr>Operating Systems and Secure Browsers</vt:lpstr>
      <vt:lpstr>ITS Support Plan</vt:lpstr>
      <vt:lpstr>Testing Device Requirements</vt:lpstr>
      <vt:lpstr>Technology For Test Administration</vt:lpstr>
      <vt:lpstr>Action Items</vt:lpstr>
      <vt:lpstr>PowerPoint Presentation</vt:lpstr>
      <vt:lpstr>ELPAC Website </vt:lpstr>
      <vt:lpstr>Plan and Manage Testing Report</vt:lpstr>
      <vt:lpstr>Plan and Manage Testing Report</vt:lpstr>
      <vt:lpstr>Plan and Manage Testing Report</vt:lpstr>
      <vt:lpstr>Plan and Manage Testing Report</vt:lpstr>
      <vt:lpstr>Action Items</vt:lpstr>
      <vt:lpstr>PowerPoint Presentation</vt:lpstr>
      <vt:lpstr>Accessing Practice and Training Tests</vt:lpstr>
      <vt:lpstr>Form Numbers</vt:lpstr>
      <vt:lpstr>Student Logon Credentials</vt:lpstr>
      <vt:lpstr>MiSiS Smarter Balanced Label &amp; Student Rosters</vt:lpstr>
      <vt:lpstr>MiSiS Student Rosters</vt:lpstr>
      <vt:lpstr>MiSiS Labels – Student Logon Credentials</vt:lpstr>
      <vt:lpstr>MiSiS: Labels – Student Logon Credentials</vt:lpstr>
      <vt:lpstr> ELPAC Daily Inventory Control Form</vt:lpstr>
      <vt:lpstr>ELPAC Preparing for Test Administration (PFA)</vt:lpstr>
      <vt:lpstr>Summative ELPAC Estimated Testing Times</vt:lpstr>
      <vt:lpstr>Test Security </vt:lpstr>
      <vt:lpstr>Summative ELPAC Directions for Administration (DFAs)</vt:lpstr>
      <vt:lpstr>Summative ELPAC DFAs</vt:lpstr>
      <vt:lpstr>Action Items</vt:lpstr>
      <vt:lpstr>PowerPoint Presentation</vt:lpstr>
      <vt:lpstr>How To Start an ELPAC Test Session</vt:lpstr>
      <vt:lpstr>Creating a Test Session</vt:lpstr>
      <vt:lpstr>Creating a Test Session </vt:lpstr>
      <vt:lpstr>Creating a Test Session </vt:lpstr>
      <vt:lpstr>Creating a Summative ELPAC Test Session </vt:lpstr>
      <vt:lpstr>Reminders</vt:lpstr>
      <vt:lpstr>Log in to Test Session Using Secure Browser</vt:lpstr>
      <vt:lpstr>Signing Into a Test Session</vt:lpstr>
      <vt:lpstr>Signing Into a Test Session</vt:lpstr>
      <vt:lpstr>Logon to Test Session</vt:lpstr>
      <vt:lpstr>Logon to Test Session</vt:lpstr>
      <vt:lpstr>Logon to Test Session</vt:lpstr>
      <vt:lpstr>Logon to Test Session</vt:lpstr>
      <vt:lpstr>Logon to Test Session</vt:lpstr>
      <vt:lpstr>Action Items</vt:lpstr>
      <vt:lpstr>PowerPoint Presentation</vt:lpstr>
      <vt:lpstr>Pause Rules - Listening and Reading Only</vt:lpstr>
      <vt:lpstr>Test Expiration</vt:lpstr>
      <vt:lpstr>Student Score Sheets for Grades K-12</vt:lpstr>
      <vt:lpstr>Stopping Markers</vt:lpstr>
      <vt:lpstr>Scratch Paper</vt:lpstr>
      <vt:lpstr>Action Items</vt:lpstr>
      <vt:lpstr>PowerPoint Presentation</vt:lpstr>
      <vt:lpstr>K-2 Reading and Listening</vt:lpstr>
      <vt:lpstr>K-2 Writing Domain</vt:lpstr>
      <vt:lpstr>PowerPoint Presentation</vt:lpstr>
      <vt:lpstr>K-12 Speaking</vt:lpstr>
      <vt:lpstr>Voice Capture Requirements</vt:lpstr>
      <vt:lpstr>K-12 Speaking</vt:lpstr>
      <vt:lpstr>PowerPoint Presentation</vt:lpstr>
      <vt:lpstr>3-12 Reading, Listening, and Writing</vt:lpstr>
      <vt:lpstr>3-12 Reading, Listening, and Writing</vt:lpstr>
      <vt:lpstr>PowerPoint Presentation</vt:lpstr>
      <vt:lpstr>Data Entry Interface (DEI)</vt:lpstr>
      <vt:lpstr>Data Entry Interface (DEI)</vt:lpstr>
      <vt:lpstr>Data Entry Interface (DEI)</vt:lpstr>
      <vt:lpstr>Entering Scores in the DEI</vt:lpstr>
      <vt:lpstr>Data Entry Interface (DEI)</vt:lpstr>
      <vt:lpstr>Action Items</vt:lpstr>
      <vt:lpstr>PowerPoint Presentation</vt:lpstr>
      <vt:lpstr>Summative Alternate ELPAC Test Administration</vt:lpstr>
      <vt:lpstr>Summative Alternate ELPAC Estimated Testing Times</vt:lpstr>
      <vt:lpstr>Form Numbers</vt:lpstr>
      <vt:lpstr>Preparing for Summative Alternate ELPAC Administration</vt:lpstr>
      <vt:lpstr>Summative Alternate ELPAC DFAs</vt:lpstr>
      <vt:lpstr>Optional Individualization</vt:lpstr>
      <vt:lpstr>Second Scoring</vt:lpstr>
      <vt:lpstr>Second Scoring</vt:lpstr>
      <vt:lpstr>Summative Alternate ELPAC Administration </vt:lpstr>
      <vt:lpstr>Action Items</vt:lpstr>
      <vt:lpstr>PowerPoint Presentation</vt:lpstr>
      <vt:lpstr>Crisis Alert Response System (CARS)</vt:lpstr>
      <vt:lpstr>PowerPoint Presentation</vt:lpstr>
      <vt:lpstr>Test Security Incidents</vt:lpstr>
      <vt:lpstr>Examples of Test Security Incidents</vt:lpstr>
      <vt:lpstr>STAIRS</vt:lpstr>
      <vt:lpstr>Creating a STAIRS Report</vt:lpstr>
      <vt:lpstr>STAIRS</vt:lpstr>
      <vt:lpstr>Action Items</vt:lpstr>
      <vt:lpstr>PowerPoint Presentation</vt:lpstr>
      <vt:lpstr>Preparing Writing Answer Books for Submission</vt:lpstr>
      <vt:lpstr>Returning K-2 Writing Answer Books for Scoring</vt:lpstr>
      <vt:lpstr>Nonscoreable Materials Collection</vt:lpstr>
      <vt:lpstr>Destroying Secure Materials</vt:lpstr>
      <vt:lpstr>PowerPoint Presentation</vt:lpstr>
      <vt:lpstr>Student Score Reports (SSRs)</vt:lpstr>
      <vt:lpstr>PowerPoint Presentation</vt:lpstr>
      <vt:lpstr>Post-Test Documentation for Summative ELPAC Training</vt:lpstr>
      <vt:lpstr>Next Steps</vt:lpstr>
      <vt:lpstr>2023-24 Feedback &amp; Acknowledgement Form</vt:lpstr>
      <vt:lpstr>PowerPoint Presentation</vt:lpstr>
      <vt:lpstr>PowerPoint Presentation</vt:lpstr>
      <vt:lpstr>Resources</vt:lpstr>
      <vt:lpstr>Resources</vt:lpstr>
      <vt:lpstr>Entering Unlisted Resources</vt:lpstr>
      <vt:lpstr>Entering Unlisted Resources</vt:lpstr>
      <vt:lpstr>Entering Unlisted Resources</vt:lpstr>
      <vt:lpstr>MiSiS Preferred Name</vt:lpstr>
      <vt:lpstr>MiSiS Preferred Name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Guerra, Edwin</dc:creator>
  <cp:lastModifiedBy>Guerra, Edwin</cp:lastModifiedBy>
  <cp:revision>73</cp:revision>
  <dcterms:created xsi:type="dcterms:W3CDTF">2023-07-19T20:57:37Z</dcterms:created>
  <dcterms:modified xsi:type="dcterms:W3CDTF">2024-01-19T16:04:10Z</dcterms:modified>
</cp:coreProperties>
</file>